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917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71481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Royal Family &amp; Events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Royal Events</a:t>
            </a:r>
          </a:p>
          <a:p>
            <a:r>
              <a:rPr lang="en-GB" dirty="0"/>
              <a:t>Risk &amp; Risk Factors</a:t>
            </a:r>
          </a:p>
          <a:p>
            <a:r>
              <a:rPr lang="en-GB" dirty="0"/>
              <a:t>Crisis Preparedness</a:t>
            </a:r>
          </a:p>
          <a:p>
            <a:r>
              <a:rPr lang="en-GB" dirty="0"/>
              <a:t>Crisis Planning &amp; Ops</a:t>
            </a:r>
          </a:p>
          <a:p>
            <a:r>
              <a:rPr lang="en-GB" dirty="0"/>
              <a:t>Targets</a:t>
            </a:r>
          </a:p>
          <a:p>
            <a:r>
              <a:rPr lang="en-GB" dirty="0"/>
              <a:t>Threats</a:t>
            </a:r>
          </a:p>
          <a:p>
            <a:r>
              <a:rPr lang="en-GB" dirty="0"/>
              <a:t>Event Operations</a:t>
            </a:r>
          </a:p>
          <a:p>
            <a:r>
              <a:rPr lang="en-GB" dirty="0"/>
              <a:t>Security Response &amp; Protection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60EB1-C1A2-A9EA-2171-76DC72C9B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411356"/>
          </a:xfrm>
        </p:spPr>
        <p:txBody>
          <a:bodyPr/>
          <a:lstStyle/>
          <a:p>
            <a:r>
              <a:rPr lang="en-GB" dirty="0"/>
              <a:t>Royal Events &amp;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1822-2B90-3CF1-B479-AB924FFB9D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High Risk</a:t>
            </a:r>
          </a:p>
          <a:p>
            <a:r>
              <a:rPr lang="en-GB" dirty="0"/>
              <a:t>Plans in place for decades</a:t>
            </a:r>
          </a:p>
          <a:p>
            <a:r>
              <a:rPr lang="en-GB" dirty="0"/>
              <a:t>Regular reviews</a:t>
            </a:r>
          </a:p>
          <a:p>
            <a:r>
              <a:rPr lang="en-GB" dirty="0"/>
              <a:t>Operation London bridge – 5,000 officers from across UK</a:t>
            </a:r>
          </a:p>
          <a:p>
            <a:r>
              <a:rPr lang="en-GB" dirty="0"/>
              <a:t>Operation  Forth Bridge</a:t>
            </a:r>
          </a:p>
          <a:p>
            <a:r>
              <a:rPr lang="en-GB" dirty="0"/>
              <a:t>Operation Tay Bridge</a:t>
            </a:r>
          </a:p>
          <a:p>
            <a:r>
              <a:rPr lang="en-GB" dirty="0"/>
              <a:t>Operation Royal Orb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159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7659F-D86D-4670-A86E-5271BD591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8660"/>
            <a:ext cx="10515600" cy="1093303"/>
          </a:xfrm>
        </p:spPr>
        <p:txBody>
          <a:bodyPr/>
          <a:lstStyle/>
          <a:p>
            <a:r>
              <a:rPr lang="en-GB" dirty="0"/>
              <a:t>Crisis Preparedness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40E79-A24B-93F2-34BC-049DCB687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2243"/>
            <a:ext cx="10515600" cy="545472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000" dirty="0"/>
              <a:t>Queen’s Ascension</a:t>
            </a:r>
          </a:p>
          <a:p>
            <a:r>
              <a:rPr lang="en-GB" sz="2000" dirty="0"/>
              <a:t>Kidnapping Attempt – Princess Anne</a:t>
            </a:r>
          </a:p>
          <a:p>
            <a:r>
              <a:rPr lang="en-GB" sz="2000" dirty="0"/>
              <a:t>Mountbatten’s Terrorist Attack</a:t>
            </a:r>
          </a:p>
          <a:p>
            <a:r>
              <a:rPr lang="en-GB" sz="2000" dirty="0"/>
              <a:t>Intruder in Queen’s Bedroom</a:t>
            </a:r>
          </a:p>
          <a:p>
            <a:r>
              <a:rPr lang="en-GB" sz="2000" dirty="0"/>
              <a:t>Gun Shots at Trooping of the Colour – Queen</a:t>
            </a:r>
          </a:p>
          <a:p>
            <a:r>
              <a:rPr lang="en-GB" sz="2000" dirty="0"/>
              <a:t>Princess Diana’s Death</a:t>
            </a:r>
          </a:p>
          <a:p>
            <a:r>
              <a:rPr lang="en-GB" sz="2000" dirty="0"/>
              <a:t>Loss of Control of Crowds on the Mall – Queen’s Jubilee 2022</a:t>
            </a:r>
          </a:p>
          <a:p>
            <a:r>
              <a:rPr lang="en-GB" sz="2000" dirty="0"/>
              <a:t>Carriages at Ascot</a:t>
            </a:r>
          </a:p>
          <a:p>
            <a:r>
              <a:rPr lang="en-GB" sz="2000" dirty="0"/>
              <a:t>Horse at Kings Coronation</a:t>
            </a:r>
          </a:p>
          <a:p>
            <a:r>
              <a:rPr lang="en-GB" sz="2000" dirty="0"/>
              <a:t>Queen’s Death at Balmoral – Return to London</a:t>
            </a:r>
          </a:p>
          <a:p>
            <a:r>
              <a:rPr lang="en-GB" sz="2000" dirty="0"/>
              <a:t>King’s Coronation Protests - Arrests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849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AAD25-6E6F-7727-4B5E-828A002BA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Crisis Planning &amp; Organisations – Royal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75FA6-7B29-0DD2-6A6D-2C5AAA21A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0626"/>
            <a:ext cx="10515600" cy="4646337"/>
          </a:xfrm>
        </p:spPr>
        <p:txBody>
          <a:bodyPr/>
          <a:lstStyle/>
          <a:p>
            <a:r>
              <a:rPr lang="en-GB" dirty="0"/>
              <a:t>1066 1</a:t>
            </a:r>
            <a:r>
              <a:rPr lang="en-GB" baseline="30000" dirty="0"/>
              <a:t>st</a:t>
            </a:r>
            <a:r>
              <a:rPr lang="en-GB" dirty="0"/>
              <a:t> Terrorism Threat at Coronation</a:t>
            </a:r>
          </a:p>
          <a:p>
            <a:r>
              <a:rPr lang="en-GB" dirty="0"/>
              <a:t>Royal Threats</a:t>
            </a:r>
          </a:p>
          <a:p>
            <a:r>
              <a:rPr lang="en-GB" dirty="0"/>
              <a:t>Duke of Norfolk – Earl Marshall (Edward </a:t>
            </a:r>
            <a:r>
              <a:rPr lang="en-GB" dirty="0" err="1"/>
              <a:t>Fitzalan</a:t>
            </a:r>
            <a:r>
              <a:rPr lang="en-GB" dirty="0"/>
              <a:t>-Howard) organised Queen’s Funeral &amp; Kings Coronation</a:t>
            </a:r>
          </a:p>
          <a:p>
            <a:r>
              <a:rPr lang="en-GB" dirty="0"/>
              <a:t>Mobile Phone Issue</a:t>
            </a:r>
          </a:p>
          <a:p>
            <a:r>
              <a:rPr lang="en-GB" dirty="0"/>
              <a:t>Police</a:t>
            </a:r>
          </a:p>
          <a:p>
            <a:r>
              <a:rPr lang="en-GB" dirty="0"/>
              <a:t>Military – Royal Household</a:t>
            </a:r>
          </a:p>
          <a:p>
            <a:r>
              <a:rPr lang="en-GB" dirty="0"/>
              <a:t>Cobra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5115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C3B8-D370-1028-9F28-5D192F37F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F6665-1F61-DD1B-C9A9-167C67E369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event</a:t>
            </a:r>
          </a:p>
          <a:p>
            <a:r>
              <a:rPr lang="en-GB" dirty="0"/>
              <a:t>Royals</a:t>
            </a:r>
          </a:p>
          <a:p>
            <a:r>
              <a:rPr lang="en-GB" dirty="0"/>
              <a:t>Politicians</a:t>
            </a:r>
          </a:p>
          <a:p>
            <a:r>
              <a:rPr lang="en-GB" dirty="0"/>
              <a:t>Foreign dignitaries</a:t>
            </a:r>
          </a:p>
          <a:p>
            <a:r>
              <a:rPr lang="en-GB" dirty="0"/>
              <a:t>VIP’s</a:t>
            </a:r>
          </a:p>
          <a:p>
            <a:r>
              <a:rPr lang="en-GB" dirty="0"/>
              <a:t>Horses &amp; Carriages</a:t>
            </a:r>
          </a:p>
          <a:p>
            <a:r>
              <a:rPr lang="en-GB" dirty="0"/>
              <a:t>Media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227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62AA5-0ACE-3586-0159-1FB8E842F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 to Golden Orb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5B95-A75B-B4E6-F0BD-BC17400D2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Terrorism</a:t>
            </a:r>
          </a:p>
          <a:p>
            <a:r>
              <a:rPr lang="en-GB" dirty="0"/>
              <a:t>Northern Ireland escalation</a:t>
            </a:r>
          </a:p>
          <a:p>
            <a:r>
              <a:rPr lang="en-GB" dirty="0"/>
              <a:t>Islamist extremists</a:t>
            </a:r>
          </a:p>
          <a:p>
            <a:r>
              <a:rPr lang="en-GB" dirty="0"/>
              <a:t>Prince Harry’s revelations </a:t>
            </a:r>
          </a:p>
          <a:p>
            <a:r>
              <a:rPr lang="en-GB" dirty="0"/>
              <a:t>Republicans – anti monarchists – not my king</a:t>
            </a:r>
          </a:p>
          <a:p>
            <a:r>
              <a:rPr lang="en-GB" dirty="0"/>
              <a:t>Political groups </a:t>
            </a:r>
          </a:p>
          <a:p>
            <a:r>
              <a:rPr lang="en-GB" dirty="0"/>
              <a:t>Russia</a:t>
            </a:r>
          </a:p>
          <a:p>
            <a:r>
              <a:rPr lang="en-GB" dirty="0"/>
              <a:t>Eco pressure groups – just stop oil</a:t>
            </a:r>
          </a:p>
          <a:p>
            <a:r>
              <a:rPr lang="en-GB" dirty="0"/>
              <a:t>Stalkers, fixated threats, criminal gangs, organised crime…….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209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F15DF-C0EA-995B-BB4A-D0AE4812F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9BFE-55F7-8417-BEBF-3D5561310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Media attention</a:t>
            </a:r>
          </a:p>
          <a:p>
            <a:r>
              <a:rPr lang="en-GB" dirty="0"/>
              <a:t>Procession</a:t>
            </a:r>
          </a:p>
          <a:p>
            <a:r>
              <a:rPr lang="en-GB" dirty="0"/>
              <a:t>Horses </a:t>
            </a:r>
          </a:p>
          <a:p>
            <a:r>
              <a:rPr lang="en-GB" dirty="0"/>
              <a:t>Carriage</a:t>
            </a:r>
          </a:p>
          <a:p>
            <a:r>
              <a:rPr lang="en-GB" dirty="0"/>
              <a:t>Abbey</a:t>
            </a:r>
          </a:p>
          <a:p>
            <a:r>
              <a:rPr lang="en-GB" dirty="0"/>
              <a:t>Balcony</a:t>
            </a:r>
          </a:p>
          <a:p>
            <a:r>
              <a:rPr lang="en-GB" dirty="0"/>
              <a:t>Crowd control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1896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3BC9D-0A7A-238E-9474-57CF8B067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8661"/>
            <a:ext cx="10515600" cy="1909349"/>
          </a:xfrm>
        </p:spPr>
        <p:txBody>
          <a:bodyPr/>
          <a:lstStyle/>
          <a:p>
            <a:r>
              <a:rPr lang="en-GB" dirty="0"/>
              <a:t>Operation Golden Orb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0E4E9-B79F-38A5-D022-6EFB47490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2210"/>
            <a:ext cx="10515600" cy="455212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Abbey closed for 2 weeks before</a:t>
            </a:r>
          </a:p>
          <a:p>
            <a:r>
              <a:rPr lang="en-GB" dirty="0"/>
              <a:t>Police across UK – Annual Leave </a:t>
            </a:r>
            <a:r>
              <a:rPr lang="en-GB" dirty="0" err="1"/>
              <a:t>Canx</a:t>
            </a:r>
            <a:endParaRPr lang="en-GB" dirty="0"/>
          </a:p>
          <a:p>
            <a:r>
              <a:rPr lang="en-GB" dirty="0"/>
              <a:t>Overt &amp; Covert Intelligence Officers</a:t>
            </a:r>
          </a:p>
          <a:p>
            <a:r>
              <a:rPr lang="en-GB" dirty="0"/>
              <a:t>Foreign Security Teams</a:t>
            </a:r>
          </a:p>
          <a:p>
            <a:r>
              <a:rPr lang="en-GB" dirty="0"/>
              <a:t>Secret Negotiations</a:t>
            </a:r>
          </a:p>
          <a:p>
            <a:r>
              <a:rPr lang="en-GB" dirty="0"/>
              <a:t>London Advance Surveillance Networks</a:t>
            </a:r>
          </a:p>
          <a:p>
            <a:r>
              <a:rPr lang="en-GB" dirty="0"/>
              <a:t>Comms Technologies</a:t>
            </a:r>
          </a:p>
          <a:p>
            <a:r>
              <a:rPr lang="en-GB" dirty="0"/>
              <a:t>Observation</a:t>
            </a:r>
          </a:p>
          <a:p>
            <a:r>
              <a:rPr lang="en-GB" dirty="0"/>
              <a:t>Intelligence Profiling</a:t>
            </a:r>
          </a:p>
          <a:p>
            <a:r>
              <a:rPr lang="en-GB" dirty="0"/>
              <a:t>Facial Recognition</a:t>
            </a:r>
          </a:p>
          <a:p>
            <a:r>
              <a:rPr lang="en-GB" dirty="0"/>
              <a:t>Contingency Planning </a:t>
            </a:r>
          </a:p>
          <a:p>
            <a:r>
              <a:rPr lang="en-GB" dirty="0"/>
              <a:t>Hypotheticals</a:t>
            </a:r>
          </a:p>
          <a:p>
            <a:r>
              <a:rPr lang="en-GB" dirty="0"/>
              <a:t>Table Tops Exercises </a:t>
            </a:r>
          </a:p>
        </p:txBody>
      </p:sp>
    </p:spTree>
    <p:extLst>
      <p:ext uri="{BB962C8B-B14F-4D97-AF65-F5344CB8AC3E}">
        <p14:creationId xmlns:p14="http://schemas.microsoft.com/office/powerpoint/2010/main" val="3151891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74019-165B-D3FC-3265-534427F16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10286-4CD5-30D6-665F-10C6CBE732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Hostile vehicle mitigation</a:t>
            </a:r>
          </a:p>
          <a:p>
            <a:r>
              <a:rPr lang="en-GB" dirty="0"/>
              <a:t>Ring of steel</a:t>
            </a:r>
          </a:p>
          <a:p>
            <a:r>
              <a:rPr lang="en-GB" dirty="0"/>
              <a:t>Armoured vehicles</a:t>
            </a:r>
          </a:p>
          <a:p>
            <a:r>
              <a:rPr lang="en-GB" dirty="0"/>
              <a:t>Mounted police</a:t>
            </a:r>
          </a:p>
          <a:p>
            <a:r>
              <a:rPr lang="en-GB" dirty="0"/>
              <a:t>Bomb proof Bins</a:t>
            </a:r>
          </a:p>
          <a:p>
            <a:r>
              <a:rPr lang="en-GB" dirty="0"/>
              <a:t>Snippers</a:t>
            </a:r>
          </a:p>
          <a:p>
            <a:r>
              <a:rPr lang="en-GB" dirty="0"/>
              <a:t>Trojan</a:t>
            </a:r>
          </a:p>
        </p:txBody>
      </p:sp>
    </p:spTree>
    <p:extLst>
      <p:ext uri="{BB962C8B-B14F-4D97-AF65-F5344CB8AC3E}">
        <p14:creationId xmlns:p14="http://schemas.microsoft.com/office/powerpoint/2010/main" val="2872119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D16D7-41E4-11D8-4928-BB730116E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4197"/>
          </a:xfrm>
        </p:spPr>
        <p:txBody>
          <a:bodyPr/>
          <a:lstStyle/>
          <a:p>
            <a:r>
              <a:rPr lang="en-GB" dirty="0"/>
              <a:t>ROYAL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AA8C5-4DA9-2568-2B2F-0D85BE5D5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9322"/>
            <a:ext cx="10515600" cy="4977641"/>
          </a:xfrm>
        </p:spPr>
        <p:txBody>
          <a:bodyPr/>
          <a:lstStyle/>
          <a:p>
            <a:r>
              <a:rPr lang="en-GB" dirty="0"/>
              <a:t>RISK</a:t>
            </a:r>
          </a:p>
          <a:p>
            <a:r>
              <a:rPr lang="en-GB" dirty="0"/>
              <a:t>EMERGENCY PLANNING </a:t>
            </a:r>
          </a:p>
          <a:p>
            <a:r>
              <a:rPr lang="en-GB" dirty="0"/>
              <a:t>CRISIS MANAGEMENT </a:t>
            </a:r>
          </a:p>
          <a:p>
            <a:r>
              <a:rPr lang="en-GB" dirty="0"/>
              <a:t>CRISIS COMMUNICATIONS</a:t>
            </a:r>
          </a:p>
          <a:p>
            <a:r>
              <a:rPr lang="en-GB" dirty="0"/>
              <a:t>CONTINGENCY PLANNING </a:t>
            </a:r>
          </a:p>
          <a:p>
            <a:r>
              <a:rPr lang="en-GB" dirty="0"/>
              <a:t>CRISIS COMMAND</a:t>
            </a:r>
          </a:p>
          <a:p>
            <a:r>
              <a:rPr lang="en-GB" dirty="0"/>
              <a:t>OPERATIONS, TACTICAL &amp; STRATEGIC </a:t>
            </a:r>
          </a:p>
          <a:p>
            <a:r>
              <a:rPr lang="en-GB" dirty="0"/>
              <a:t>SECURITY RESPONSE &amp; PROTECTION</a:t>
            </a:r>
          </a:p>
          <a:p>
            <a:r>
              <a:rPr lang="en-GB" dirty="0"/>
              <a:t>CRITICAL REVIEW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621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312</Words>
  <Application>Microsoft Office PowerPoint</Application>
  <PresentationFormat>Widescreen</PresentationFormat>
  <Paragraphs>103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Royal Events &amp; Risk</vt:lpstr>
      <vt:lpstr>Crisis Preparedness </vt:lpstr>
      <vt:lpstr>Crisis Planning &amp; Organisations – Royal Events</vt:lpstr>
      <vt:lpstr>Targets</vt:lpstr>
      <vt:lpstr>Threats to Golden Orb</vt:lpstr>
      <vt:lpstr>Risk Factors</vt:lpstr>
      <vt:lpstr>Operation Golden Orb</vt:lpstr>
      <vt:lpstr>Security Response</vt:lpstr>
      <vt:lpstr>ROYAL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2024-03-12T08:42:22Z</dcterms:modified>
</cp:coreProperties>
</file>