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66" r:id="rId3"/>
    <p:sldId id="262" r:id="rId4"/>
    <p:sldId id="263" r:id="rId5"/>
    <p:sldId id="257" r:id="rId6"/>
    <p:sldId id="258" r:id="rId7"/>
    <p:sldId id="259" r:id="rId8"/>
    <p:sldId id="260" r:id="rId9"/>
    <p:sldId id="261"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969" autoAdjust="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213B99-9465-415F-9339-97F9B283777D}" type="datetimeFigureOut">
              <a:rPr lang="en-US" smtClean="0"/>
              <a:t>7/16/2022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0F2DFA-EEC0-4A6B-AB67-4A834A03BD5D}" type="slidenum">
              <a:rPr lang="en-US" smtClean="0"/>
              <a:t>‹#›</a:t>
            </a:fld>
            <a:endParaRPr lang="en-US"/>
          </a:p>
        </p:txBody>
      </p:sp>
    </p:spTree>
    <p:extLst>
      <p:ext uri="{BB962C8B-B14F-4D97-AF65-F5344CB8AC3E}">
        <p14:creationId xmlns:p14="http://schemas.microsoft.com/office/powerpoint/2010/main" val="2322226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GB" sz="1800" b="0" i="0" u="none" strike="noStrike" dirty="0">
                <a:solidFill>
                  <a:srgbClr val="000000"/>
                </a:solidFill>
                <a:effectLst/>
                <a:latin typeface="Arial" panose="020B0604020202020204" pitchFamily="34" charset="0"/>
              </a:rPr>
              <a:t>The National Health Service (NHS) is a system of healthcare that currently serves its purpose in the UK by providing free healthcare services to the community of the country. Currently, NHS is facing a crisis in providing healthcare facilities in the country that is affecting the personnel the most. This presentation aims to understand the causes and impact of the staff shortage and to address a solution and strategies to restore the healthcare workforce </a:t>
            </a:r>
            <a:r>
              <a:rPr lang="en-US" sz="1800" b="0" i="0" u="none" strike="noStrike" dirty="0">
                <a:solidFill>
                  <a:srgbClr val="000000"/>
                </a:solidFill>
                <a:effectLst/>
                <a:latin typeface="Arial" panose="020B0604020202020204" pitchFamily="34" charset="0"/>
              </a:rPr>
              <a:t>(Campbell, 2022)</a:t>
            </a:r>
            <a:r>
              <a:rPr lang="en-GB" sz="1800" b="0" i="0" u="none" strike="noStrike" dirty="0">
                <a:solidFill>
                  <a:srgbClr val="000000"/>
                </a:solidFill>
                <a:effectLst/>
                <a:latin typeface="Arial" panose="020B0604020202020204" pitchFamily="34" charset="0"/>
              </a:rPr>
              <a:t>.  </a:t>
            </a:r>
            <a:endParaRPr lang="en-GB" b="0" dirty="0">
              <a:effectLst/>
            </a:endParaRPr>
          </a:p>
        </p:txBody>
      </p:sp>
      <p:sp>
        <p:nvSpPr>
          <p:cNvPr id="4" name="Slide Number Placeholder 3"/>
          <p:cNvSpPr>
            <a:spLocks noGrp="1"/>
          </p:cNvSpPr>
          <p:nvPr>
            <p:ph type="sldNum" sz="quarter" idx="5"/>
          </p:nvPr>
        </p:nvSpPr>
        <p:spPr/>
        <p:txBody>
          <a:bodyPr/>
          <a:lstStyle/>
          <a:p>
            <a:fld id="{1C0F2DFA-EEC0-4A6B-AB67-4A834A03BD5D}" type="slidenum">
              <a:rPr lang="en-US" smtClean="0"/>
              <a:t>2</a:t>
            </a:fld>
            <a:endParaRPr lang="en-US"/>
          </a:p>
        </p:txBody>
      </p:sp>
    </p:spTree>
    <p:extLst>
      <p:ext uri="{BB962C8B-B14F-4D97-AF65-F5344CB8AC3E}">
        <p14:creationId xmlns:p14="http://schemas.microsoft.com/office/powerpoint/2010/main" val="4052636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GB" sz="1800" b="0" i="0" u="none" strike="noStrike" dirty="0">
                <a:solidFill>
                  <a:srgbClr val="000000"/>
                </a:solidFill>
                <a:effectLst/>
                <a:latin typeface="Arial" panose="020B0604020202020204" pitchFamily="34" charset="0"/>
              </a:rPr>
              <a:t>The negative impact of staff shortage impacts the adult people who specifically need intense and special medical care from the healthcare providers. Ageing population increase with the increase in healthcare workforces in which one-third of them are either 50 years old or above the age of 50 which indicates the critical attention they require. The opportunities for recruiting new nurses in the healthcare departments are high, however, the budget is comparatively less to accommodate the new nurses in replacement of the retired and skilled nurses (</a:t>
            </a:r>
            <a:r>
              <a:rPr lang="en-GB" sz="1800" b="0" i="0" u="none" strike="noStrike" dirty="0" err="1">
                <a:solidFill>
                  <a:srgbClr val="000000"/>
                </a:solidFill>
                <a:effectLst/>
                <a:latin typeface="Arial" panose="020B0604020202020204" pitchFamily="34" charset="0"/>
              </a:rPr>
              <a:t>Dufilho</a:t>
            </a:r>
            <a:r>
              <a:rPr lang="en-GB" sz="1800" b="0" i="0" u="none" strike="noStrike" dirty="0">
                <a:solidFill>
                  <a:srgbClr val="000000"/>
                </a:solidFill>
                <a:effectLst/>
                <a:latin typeface="Arial" panose="020B0604020202020204" pitchFamily="34" charset="0"/>
              </a:rPr>
              <a:t>, 2021).</a:t>
            </a:r>
            <a:endParaRPr lang="en-GB" b="0" dirty="0">
              <a:effectLst/>
            </a:endParaRPr>
          </a:p>
        </p:txBody>
      </p:sp>
      <p:sp>
        <p:nvSpPr>
          <p:cNvPr id="4" name="Slide Number Placeholder 3"/>
          <p:cNvSpPr>
            <a:spLocks noGrp="1"/>
          </p:cNvSpPr>
          <p:nvPr>
            <p:ph type="sldNum" sz="quarter" idx="5"/>
          </p:nvPr>
        </p:nvSpPr>
        <p:spPr/>
        <p:txBody>
          <a:bodyPr/>
          <a:lstStyle/>
          <a:p>
            <a:fld id="{1C0F2DFA-EEC0-4A6B-AB67-4A834A03BD5D}" type="slidenum">
              <a:rPr lang="en-US" smtClean="0"/>
              <a:t>3</a:t>
            </a:fld>
            <a:endParaRPr lang="en-US"/>
          </a:p>
        </p:txBody>
      </p:sp>
    </p:spTree>
    <p:extLst>
      <p:ext uri="{BB962C8B-B14F-4D97-AF65-F5344CB8AC3E}">
        <p14:creationId xmlns:p14="http://schemas.microsoft.com/office/powerpoint/2010/main" val="813572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GB" sz="1800" b="0" i="0" u="none" strike="noStrike" dirty="0">
                <a:solidFill>
                  <a:srgbClr val="000000"/>
                </a:solidFill>
                <a:effectLst/>
                <a:latin typeface="Arial" panose="020B0604020202020204" pitchFamily="34" charset="0"/>
              </a:rPr>
              <a:t>The fewer personnel affects the staff in the form of excessive workload that is divided among the fewer staff. It further lowers the morale of the staff which results in poor organisational performance. In many other organisations, most of the revenues are responsible for maintaining the morale of the employees and staff in order to make the organisational functions make good and productive outcomes but it results in bad experiences by the loss of the healthcare staff (Cheema and Asrar-</a:t>
            </a:r>
            <a:r>
              <a:rPr lang="en-GB" sz="1800" b="0" i="0" u="none" strike="noStrike" dirty="0" err="1">
                <a:solidFill>
                  <a:srgbClr val="000000"/>
                </a:solidFill>
                <a:effectLst/>
                <a:latin typeface="Arial" panose="020B0604020202020204" pitchFamily="34" charset="0"/>
              </a:rPr>
              <a:t>Ul</a:t>
            </a:r>
            <a:r>
              <a:rPr lang="en-GB" sz="1800" b="0" i="0" u="none" strike="noStrike" dirty="0">
                <a:solidFill>
                  <a:srgbClr val="000000"/>
                </a:solidFill>
                <a:effectLst/>
                <a:latin typeface="Arial" panose="020B0604020202020204" pitchFamily="34" charset="0"/>
              </a:rPr>
              <a:t>-</a:t>
            </a:r>
            <a:r>
              <a:rPr lang="en-GB" sz="1800" b="0" i="0" u="none" strike="noStrike" dirty="0" err="1">
                <a:solidFill>
                  <a:srgbClr val="000000"/>
                </a:solidFill>
                <a:effectLst/>
                <a:latin typeface="Arial" panose="020B0604020202020204" pitchFamily="34" charset="0"/>
              </a:rPr>
              <a:t>Haq</a:t>
            </a:r>
            <a:r>
              <a:rPr lang="en-GB" sz="1800" b="0" i="0" u="none" strike="noStrike" dirty="0">
                <a:solidFill>
                  <a:srgbClr val="000000"/>
                </a:solidFill>
                <a:effectLst/>
                <a:latin typeface="Arial" panose="020B0604020202020204" pitchFamily="34" charset="0"/>
              </a:rPr>
              <a:t>, 2017).</a:t>
            </a:r>
            <a:endParaRPr lang="en-GB" b="0" dirty="0">
              <a:effectLst/>
            </a:endParaRPr>
          </a:p>
        </p:txBody>
      </p:sp>
      <p:sp>
        <p:nvSpPr>
          <p:cNvPr id="4" name="Slide Number Placeholder 3"/>
          <p:cNvSpPr>
            <a:spLocks noGrp="1"/>
          </p:cNvSpPr>
          <p:nvPr>
            <p:ph type="sldNum" sz="quarter" idx="5"/>
          </p:nvPr>
        </p:nvSpPr>
        <p:spPr/>
        <p:txBody>
          <a:bodyPr/>
          <a:lstStyle/>
          <a:p>
            <a:fld id="{1C0F2DFA-EEC0-4A6B-AB67-4A834A03BD5D}" type="slidenum">
              <a:rPr lang="en-US" smtClean="0"/>
              <a:t>4</a:t>
            </a:fld>
            <a:endParaRPr lang="en-US"/>
          </a:p>
        </p:txBody>
      </p:sp>
    </p:spTree>
    <p:extLst>
      <p:ext uri="{BB962C8B-B14F-4D97-AF65-F5344CB8AC3E}">
        <p14:creationId xmlns:p14="http://schemas.microsoft.com/office/powerpoint/2010/main" val="1027300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600"/>
              </a:spcBef>
              <a:spcAft>
                <a:spcPts val="400"/>
              </a:spcAft>
            </a:pPr>
            <a:r>
              <a:rPr lang="en-GB" sz="1800" b="0" i="0" u="none" strike="noStrike" dirty="0">
                <a:solidFill>
                  <a:srgbClr val="000000"/>
                </a:solidFill>
                <a:effectLst/>
                <a:latin typeface="Arial" panose="020B0604020202020204" pitchFamily="34" charset="0"/>
              </a:rPr>
              <a:t>Following is the PESTLE analysis of NHS shortage of staff </a:t>
            </a:r>
            <a:r>
              <a:rPr lang="en-US" sz="1800" b="0" i="0" u="none" strike="noStrike" dirty="0">
                <a:solidFill>
                  <a:srgbClr val="000000"/>
                </a:solidFill>
                <a:effectLst/>
                <a:latin typeface="Arial" panose="020B0604020202020204" pitchFamily="34" charset="0"/>
              </a:rPr>
              <a:t>(De Val et al., 2020).</a:t>
            </a:r>
            <a:endParaRPr lang="en-GB" sz="1800" b="0" i="0" u="none" strike="noStrike" dirty="0">
              <a:solidFill>
                <a:srgbClr val="000000"/>
              </a:solidFill>
              <a:effectLst/>
              <a:latin typeface="Arial" panose="020B0604020202020204" pitchFamily="34" charset="0"/>
            </a:endParaRPr>
          </a:p>
          <a:p>
            <a:pPr algn="just" rtl="0">
              <a:spcBef>
                <a:spcPts val="1600"/>
              </a:spcBef>
              <a:spcAft>
                <a:spcPts val="400"/>
              </a:spcAft>
            </a:pPr>
            <a:r>
              <a:rPr lang="en-GB" sz="1800" b="1" i="0" u="none" strike="noStrike" dirty="0">
                <a:solidFill>
                  <a:srgbClr val="000000"/>
                </a:solidFill>
                <a:effectLst/>
                <a:latin typeface="Arial" panose="020B0604020202020204" pitchFamily="34" charset="0"/>
              </a:rPr>
              <a:t>Political factors</a:t>
            </a:r>
            <a:endParaRPr lang="en-GB" sz="2800"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Brexit has caused secondary risks in the short and medium terms of the healthcare system of NHS. The lack of personnel is a major political factor for NHS to be considered. Most of the skilful workforces for the NHS are originating from outside of the UK and when Brexit will take place, this will impose more threats to the shortage of workforce in the NHS.</a:t>
            </a:r>
            <a:endParaRPr lang="en-GB" sz="2800" b="1" i="0" u="none" strike="noStrike" dirty="0">
              <a:solidFill>
                <a:srgbClr val="000000"/>
              </a:solidFill>
              <a:effectLst/>
              <a:latin typeface="Arial" panose="020B0604020202020204" pitchFamily="34" charset="0"/>
            </a:endParaRPr>
          </a:p>
          <a:p>
            <a:pPr algn="just" rtl="0">
              <a:spcBef>
                <a:spcPts val="0"/>
              </a:spcBef>
              <a:spcAft>
                <a:spcPts val="0"/>
              </a:spcAft>
            </a:pPr>
            <a:r>
              <a:rPr lang="en-GB" sz="1800" b="1" i="0" u="none" strike="noStrike" dirty="0">
                <a:solidFill>
                  <a:srgbClr val="000000"/>
                </a:solidFill>
                <a:effectLst/>
                <a:latin typeface="Arial" panose="020B0604020202020204" pitchFamily="34" charset="0"/>
              </a:rPr>
              <a:t>Economic factors</a:t>
            </a:r>
            <a:endParaRPr lang="en-GB" sz="2800"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The recent event of the pandemic of Covid-19 has imposed many challenges on the economy of various industries, this has affected the NHS as well. NHS is facing issues in maintaining its healthcare standards as the lack of resources and personnel has affected the regulations of economic factors.</a:t>
            </a:r>
            <a:endParaRPr lang="en-GB" sz="2800" b="0" i="0" u="none" strike="noStrike" dirty="0">
              <a:solidFill>
                <a:srgbClr val="000000"/>
              </a:solidFill>
              <a:effectLst/>
              <a:latin typeface="Arial" panose="020B0604020202020204" pitchFamily="34" charset="0"/>
            </a:endParaRPr>
          </a:p>
          <a:p>
            <a:pPr algn="just" rtl="0">
              <a:spcBef>
                <a:spcPts val="0"/>
              </a:spcBef>
              <a:spcAft>
                <a:spcPts val="0"/>
              </a:spcAft>
            </a:pPr>
            <a:r>
              <a:rPr lang="en-GB" sz="1800" b="1" i="0" u="none" strike="noStrike" dirty="0">
                <a:solidFill>
                  <a:srgbClr val="000000"/>
                </a:solidFill>
                <a:effectLst/>
                <a:latin typeface="Arial" panose="020B0604020202020204" pitchFamily="34" charset="0"/>
              </a:rPr>
              <a:t>Social factors</a:t>
            </a:r>
            <a:endParaRPr lang="en-GB" sz="2800"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The two most social factors of the NHS that affects the staff crisis are an increased population of the country and increased knowledge of the patients. The shortage of staff is not able to treat health problems like Cancer and Diabetes nor is NHS able to provide the best facilities due to the staff shortage. </a:t>
            </a:r>
            <a:endParaRPr lang="en-GB" sz="2800" b="0" dirty="0">
              <a:effectLst/>
            </a:endParaRPr>
          </a:p>
        </p:txBody>
      </p:sp>
      <p:sp>
        <p:nvSpPr>
          <p:cNvPr id="4" name="Slide Number Placeholder 3"/>
          <p:cNvSpPr>
            <a:spLocks noGrp="1"/>
          </p:cNvSpPr>
          <p:nvPr>
            <p:ph type="sldNum" sz="quarter" idx="5"/>
          </p:nvPr>
        </p:nvSpPr>
        <p:spPr/>
        <p:txBody>
          <a:bodyPr/>
          <a:lstStyle/>
          <a:p>
            <a:fld id="{1C0F2DFA-EEC0-4A6B-AB67-4A834A03BD5D}" type="slidenum">
              <a:rPr lang="en-US" smtClean="0"/>
              <a:t>5</a:t>
            </a:fld>
            <a:endParaRPr lang="en-US"/>
          </a:p>
        </p:txBody>
      </p:sp>
    </p:spTree>
    <p:extLst>
      <p:ext uri="{BB962C8B-B14F-4D97-AF65-F5344CB8AC3E}">
        <p14:creationId xmlns:p14="http://schemas.microsoft.com/office/powerpoint/2010/main" val="3879783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600"/>
              </a:spcBef>
              <a:spcAft>
                <a:spcPts val="400"/>
              </a:spcAft>
            </a:pPr>
            <a:r>
              <a:rPr lang="en-GB" sz="1800" b="1" i="0" u="none" strike="noStrike" dirty="0">
                <a:solidFill>
                  <a:srgbClr val="000000"/>
                </a:solidFill>
                <a:effectLst/>
                <a:latin typeface="Arial" panose="020B0604020202020204" pitchFamily="34" charset="0"/>
              </a:rPr>
              <a:t>Technological factors</a:t>
            </a:r>
            <a:endParaRPr lang="en-GB" sz="2800"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The integration of many modern technological developments in NHS like scanning systems and other machinery tools has affected the efficiency of NHS functionality positively. </a:t>
            </a:r>
            <a:endParaRPr lang="en-GB" sz="2800" b="0" dirty="0">
              <a:effectLst/>
            </a:endParaRPr>
          </a:p>
          <a:p>
            <a:pPr algn="just" rtl="0">
              <a:spcBef>
                <a:spcPts val="1600"/>
              </a:spcBef>
              <a:spcAft>
                <a:spcPts val="400"/>
              </a:spcAft>
            </a:pPr>
            <a:r>
              <a:rPr lang="en-GB" sz="1800" b="1" i="0" u="none" strike="noStrike" dirty="0">
                <a:solidFill>
                  <a:srgbClr val="000000"/>
                </a:solidFill>
                <a:effectLst/>
                <a:latin typeface="Arial" panose="020B0604020202020204" pitchFamily="34" charset="0"/>
              </a:rPr>
              <a:t>Environmental factors</a:t>
            </a:r>
            <a:endParaRPr lang="en-GB" sz="2800" b="1" i="0" u="none" strike="noStrike" dirty="0">
              <a:solidFill>
                <a:schemeClr val="tx1"/>
              </a:solidFill>
              <a:effectLst/>
              <a:latin typeface="+mn-lt"/>
            </a:endParaRPr>
          </a:p>
          <a:p>
            <a:pPr algn="just" rtl="0">
              <a:spcBef>
                <a:spcPts val="1600"/>
              </a:spcBef>
              <a:spcAft>
                <a:spcPts val="400"/>
              </a:spcAft>
            </a:pPr>
            <a:r>
              <a:rPr lang="en-GB" sz="1800" b="0" i="0" u="none" strike="noStrike" dirty="0">
                <a:solidFill>
                  <a:srgbClr val="000000"/>
                </a:solidFill>
                <a:effectLst/>
                <a:latin typeface="Arial" panose="020B0604020202020204" pitchFamily="34" charset="0"/>
              </a:rPr>
              <a:t>The medical waste disposal is adding up to the NHS crisis of the staff shortage. Less skilled and knowledgeable staff are using the medical equipment regardless of minimising the medical waste disposal which is affecting the reputable name of NHS. </a:t>
            </a:r>
            <a:endParaRPr lang="en-GB" sz="2800" b="0" dirty="0">
              <a:effectLst/>
            </a:endParaRPr>
          </a:p>
          <a:p>
            <a:pPr algn="just" rtl="0">
              <a:spcBef>
                <a:spcPts val="1600"/>
              </a:spcBef>
              <a:spcAft>
                <a:spcPts val="400"/>
              </a:spcAft>
            </a:pPr>
            <a:r>
              <a:rPr lang="en-GB" sz="1800" b="1" i="0" u="none" strike="noStrike" dirty="0">
                <a:solidFill>
                  <a:srgbClr val="000000"/>
                </a:solidFill>
                <a:effectLst/>
                <a:latin typeface="Arial" panose="020B0604020202020204" pitchFamily="34" charset="0"/>
              </a:rPr>
              <a:t>Legal factors</a:t>
            </a:r>
            <a:endParaRPr lang="en-GB" sz="2800"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The poor supervision and facilities provided by the NHS due to their staff shortage are making the patients and their families unhappy with the treatments. The patients and their families are taking their unsatisfactory concerns to the legal forums that NHS has to deal with.</a:t>
            </a:r>
            <a:endParaRPr lang="en-GB" sz="2800" b="0" dirty="0">
              <a:effectLst/>
            </a:endParaRPr>
          </a:p>
        </p:txBody>
      </p:sp>
      <p:sp>
        <p:nvSpPr>
          <p:cNvPr id="4" name="Slide Number Placeholder 3"/>
          <p:cNvSpPr>
            <a:spLocks noGrp="1"/>
          </p:cNvSpPr>
          <p:nvPr>
            <p:ph type="sldNum" sz="quarter" idx="5"/>
          </p:nvPr>
        </p:nvSpPr>
        <p:spPr/>
        <p:txBody>
          <a:bodyPr/>
          <a:lstStyle/>
          <a:p>
            <a:fld id="{1C0F2DFA-EEC0-4A6B-AB67-4A834A03BD5D}" type="slidenum">
              <a:rPr lang="en-US" smtClean="0"/>
              <a:t>6</a:t>
            </a:fld>
            <a:endParaRPr lang="en-US"/>
          </a:p>
        </p:txBody>
      </p:sp>
    </p:spTree>
    <p:extLst>
      <p:ext uri="{BB962C8B-B14F-4D97-AF65-F5344CB8AC3E}">
        <p14:creationId xmlns:p14="http://schemas.microsoft.com/office/powerpoint/2010/main" val="3024343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457200" algn="just" rtl="0">
              <a:spcBef>
                <a:spcPts val="0"/>
              </a:spcBef>
              <a:spcAft>
                <a:spcPts val="0"/>
              </a:spcAft>
            </a:pPr>
            <a:r>
              <a:rPr lang="en-GB" sz="1800" b="0" i="0" u="none" strike="noStrike" dirty="0">
                <a:solidFill>
                  <a:srgbClr val="000000"/>
                </a:solidFill>
                <a:effectLst/>
                <a:latin typeface="Arial" panose="020B0604020202020204" pitchFamily="34" charset="0"/>
              </a:rPr>
              <a:t>The fish diagram includes the main problem of poor quality of healthcare facilities that are caused by the shortage of staff in NHS. The factor affected by the poor quality of care are people, policy, equipment, and the environment. Poor supervision and coordination among the healthcare workers, fewer staff facilities, inadequate education, no referral system, overcrowded emergency departments, an insufficient supply of medicines, limited opportunities for education, and limited availability of care facilities (</a:t>
            </a:r>
            <a:r>
              <a:rPr lang="en-GB" sz="1800" b="0" i="0" u="none" strike="noStrike" dirty="0" err="1">
                <a:solidFill>
                  <a:srgbClr val="000000"/>
                </a:solidFill>
                <a:effectLst/>
                <a:latin typeface="Arial" panose="020B0604020202020204" pitchFamily="34" charset="0"/>
              </a:rPr>
              <a:t>Jagruti</a:t>
            </a:r>
            <a:r>
              <a:rPr lang="en-GB" sz="1800" b="0" i="0" u="none" strike="noStrike" dirty="0">
                <a:solidFill>
                  <a:srgbClr val="000000"/>
                </a:solidFill>
                <a:effectLst/>
                <a:latin typeface="Arial" panose="020B0604020202020204" pitchFamily="34" charset="0"/>
              </a:rPr>
              <a:t>, 2020). </a:t>
            </a:r>
            <a:endParaRPr lang="en-GB" b="0" dirty="0">
              <a:effectLst/>
            </a:endParaRPr>
          </a:p>
          <a:p>
            <a:br>
              <a:rPr lang="en-GB" dirty="0"/>
            </a:br>
            <a:endParaRPr lang="en-US" dirty="0"/>
          </a:p>
        </p:txBody>
      </p:sp>
      <p:sp>
        <p:nvSpPr>
          <p:cNvPr id="4" name="Slide Number Placeholder 3"/>
          <p:cNvSpPr>
            <a:spLocks noGrp="1"/>
          </p:cNvSpPr>
          <p:nvPr>
            <p:ph type="sldNum" sz="quarter" idx="5"/>
          </p:nvPr>
        </p:nvSpPr>
        <p:spPr/>
        <p:txBody>
          <a:bodyPr/>
          <a:lstStyle/>
          <a:p>
            <a:fld id="{1C0F2DFA-EEC0-4A6B-AB67-4A834A03BD5D}" type="slidenum">
              <a:rPr lang="en-US" smtClean="0"/>
              <a:t>7</a:t>
            </a:fld>
            <a:endParaRPr lang="en-US"/>
          </a:p>
        </p:txBody>
      </p:sp>
    </p:spTree>
    <p:extLst>
      <p:ext uri="{BB962C8B-B14F-4D97-AF65-F5344CB8AC3E}">
        <p14:creationId xmlns:p14="http://schemas.microsoft.com/office/powerpoint/2010/main" val="281265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GB" sz="1800" b="0" i="0" u="none" strike="noStrike" dirty="0">
                <a:solidFill>
                  <a:srgbClr val="000000"/>
                </a:solidFill>
                <a:effectLst/>
                <a:latin typeface="Arial" panose="020B0604020202020204" pitchFamily="34" charset="0"/>
              </a:rPr>
              <a:t> The PMI analysis stands for Plus, Minus, and Interest is a strategy utilised to implement the analytical skills to show the positive and negative ideas and interests related to the complex problem of shortage of staff. The plus factors include a good employer workforce, redesigning the workforce, recruitment based on talent and technological implementation. The minus factors include poor care facilities, excessive workload, poor organisational performance, and poor morale of the workforce. The interest factors include the integration of technology, effective team management, and implementation of the action of policy and investments (Sharma and </a:t>
            </a:r>
            <a:r>
              <a:rPr lang="en-GB" sz="1800" b="0" i="0" u="none" strike="noStrike" dirty="0" err="1">
                <a:solidFill>
                  <a:srgbClr val="000000"/>
                </a:solidFill>
                <a:effectLst/>
                <a:latin typeface="Arial" panose="020B0604020202020204" pitchFamily="34" charset="0"/>
              </a:rPr>
              <a:t>Saarsar</a:t>
            </a:r>
            <a:r>
              <a:rPr lang="en-GB" sz="1800" b="0" i="0" u="none" strike="noStrike" dirty="0">
                <a:solidFill>
                  <a:srgbClr val="000000"/>
                </a:solidFill>
                <a:effectLst/>
                <a:latin typeface="Arial" panose="020B0604020202020204" pitchFamily="34" charset="0"/>
              </a:rPr>
              <a:t>, 2017). </a:t>
            </a:r>
            <a:endParaRPr lang="en-US" dirty="0"/>
          </a:p>
        </p:txBody>
      </p:sp>
      <p:sp>
        <p:nvSpPr>
          <p:cNvPr id="4" name="Slide Number Placeholder 3"/>
          <p:cNvSpPr>
            <a:spLocks noGrp="1"/>
          </p:cNvSpPr>
          <p:nvPr>
            <p:ph type="sldNum" sz="quarter" idx="5"/>
          </p:nvPr>
        </p:nvSpPr>
        <p:spPr/>
        <p:txBody>
          <a:bodyPr/>
          <a:lstStyle/>
          <a:p>
            <a:fld id="{1C0F2DFA-EEC0-4A6B-AB67-4A834A03BD5D}" type="slidenum">
              <a:rPr lang="en-US" smtClean="0"/>
              <a:t>8</a:t>
            </a:fld>
            <a:endParaRPr lang="en-US"/>
          </a:p>
        </p:txBody>
      </p:sp>
    </p:spTree>
    <p:extLst>
      <p:ext uri="{BB962C8B-B14F-4D97-AF65-F5344CB8AC3E}">
        <p14:creationId xmlns:p14="http://schemas.microsoft.com/office/powerpoint/2010/main" val="9147153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600"/>
              </a:spcBef>
              <a:spcAft>
                <a:spcPts val="400"/>
              </a:spcAft>
            </a:pPr>
            <a:r>
              <a:rPr lang="en-GB" sz="1800" b="0" i="0" u="none" strike="noStrike" dirty="0">
                <a:solidFill>
                  <a:srgbClr val="000000"/>
                </a:solidFill>
                <a:effectLst/>
                <a:latin typeface="Arial" panose="020B0604020202020204" pitchFamily="34" charset="0"/>
              </a:rPr>
              <a:t>According to The Nuffield Trust UK (2019);</a:t>
            </a:r>
          </a:p>
          <a:p>
            <a:pPr algn="just" rtl="0">
              <a:spcBef>
                <a:spcPts val="1600"/>
              </a:spcBef>
              <a:spcAft>
                <a:spcPts val="400"/>
              </a:spcAft>
            </a:pPr>
            <a:r>
              <a:rPr lang="en-GB" sz="1800" b="1" i="0" u="none" strike="noStrike" dirty="0">
                <a:solidFill>
                  <a:srgbClr val="000000"/>
                </a:solidFill>
                <a:effectLst/>
                <a:latin typeface="Arial" panose="020B0604020202020204" pitchFamily="34" charset="0"/>
              </a:rPr>
              <a:t>Providing online degrees and certificates of healthcare</a:t>
            </a:r>
            <a:endParaRPr lang="en-GB"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Providing online classes to nursing students to complete their degrees in healthcare and nursing can restore the economy and use the funding for clinical training. </a:t>
            </a:r>
            <a:endParaRPr lang="en-GB" b="0" dirty="0">
              <a:effectLst/>
            </a:endParaRPr>
          </a:p>
          <a:p>
            <a:pPr algn="just" rtl="0">
              <a:spcBef>
                <a:spcPts val="0"/>
              </a:spcBef>
              <a:spcAft>
                <a:spcPts val="0"/>
              </a:spcAft>
            </a:pPr>
            <a:br>
              <a:rPr lang="en-GB" b="1" dirty="0">
                <a:effectLst/>
              </a:rPr>
            </a:br>
            <a:r>
              <a:rPr lang="en-GB" sz="1800" b="1" i="0" u="none" strike="noStrike" dirty="0">
                <a:solidFill>
                  <a:srgbClr val="000000"/>
                </a:solidFill>
                <a:effectLst/>
                <a:latin typeface="Arial" panose="020B0604020202020204" pitchFamily="34" charset="0"/>
              </a:rPr>
              <a:t>Providing rewards and incentives  </a:t>
            </a:r>
            <a:endParaRPr lang="en-GB"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To restore the NHS workforce, NHS has planned to give rewards based on incentives that must be given to the staff to attract them to increase productivity.</a:t>
            </a:r>
            <a:endParaRPr lang="en-GB" b="0" dirty="0">
              <a:effectLst/>
            </a:endParaRPr>
          </a:p>
          <a:p>
            <a:pPr algn="just" rtl="0">
              <a:spcBef>
                <a:spcPts val="0"/>
              </a:spcBef>
              <a:spcAft>
                <a:spcPts val="0"/>
              </a:spcAft>
            </a:pPr>
            <a:br>
              <a:rPr lang="en-GB" b="1" dirty="0">
                <a:effectLst/>
              </a:rPr>
            </a:br>
            <a:r>
              <a:rPr lang="en-GB" sz="1800" b="1" i="0" u="none" strike="noStrike" dirty="0">
                <a:solidFill>
                  <a:srgbClr val="000000"/>
                </a:solidFill>
                <a:effectLst/>
                <a:latin typeface="Arial" panose="020B0604020202020204" pitchFamily="34" charset="0"/>
              </a:rPr>
              <a:t>A good employer for the workforce </a:t>
            </a:r>
            <a:endParaRPr lang="en-GB" sz="1200" b="1" i="0" u="none" strike="noStrike" dirty="0">
              <a:solidFill>
                <a:schemeClr val="tx1"/>
              </a:solidFill>
              <a:effectLst/>
              <a:latin typeface="+mn-l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NHS is working on good employer management to minimise the increase the employee turnovers. </a:t>
            </a:r>
            <a:endParaRPr lang="en-GB" b="0" dirty="0">
              <a:effectLst/>
            </a:endParaRPr>
          </a:p>
          <a:p>
            <a:pPr algn="just" rtl="0">
              <a:spcBef>
                <a:spcPts val="0"/>
              </a:spcBef>
              <a:spcAft>
                <a:spcPts val="0"/>
              </a:spcAft>
            </a:pPr>
            <a:br>
              <a:rPr lang="en-GB" b="1" dirty="0">
                <a:effectLst/>
              </a:rPr>
            </a:br>
            <a:r>
              <a:rPr lang="en-GB" sz="1800" b="1" i="0" u="none" strike="noStrike" dirty="0">
                <a:solidFill>
                  <a:srgbClr val="000000"/>
                </a:solidFill>
                <a:effectLst/>
                <a:latin typeface="Arial" panose="020B0604020202020204" pitchFamily="34" charset="0"/>
              </a:rPr>
              <a:t>Redesigning the workforce </a:t>
            </a:r>
            <a:endParaRPr lang="en-GB" b="1" dirty="0">
              <a:effectLst/>
            </a:endParaRPr>
          </a:p>
          <a:p>
            <a:pPr algn="just" rtl="0">
              <a:spcBef>
                <a:spcPts val="0"/>
              </a:spcBef>
              <a:spcAft>
                <a:spcPts val="0"/>
              </a:spcAft>
            </a:pPr>
            <a:r>
              <a:rPr lang="en-GB" sz="1800" b="0" i="0" u="none" strike="noStrike" dirty="0">
                <a:solidFill>
                  <a:srgbClr val="000000"/>
                </a:solidFill>
                <a:effectLst/>
                <a:latin typeface="Arial" panose="020B0604020202020204" pitchFamily="34" charset="0"/>
              </a:rPr>
              <a:t>NHS has implemented the recruitment and selection of skilled healthcare teams by integrating the technology that will support the workforce.</a:t>
            </a:r>
            <a:endParaRPr lang="en-GB" b="0" dirty="0">
              <a:effectLst/>
            </a:endParaRPr>
          </a:p>
        </p:txBody>
      </p:sp>
      <p:sp>
        <p:nvSpPr>
          <p:cNvPr id="4" name="Slide Number Placeholder 3"/>
          <p:cNvSpPr>
            <a:spLocks noGrp="1"/>
          </p:cNvSpPr>
          <p:nvPr>
            <p:ph type="sldNum" sz="quarter" idx="5"/>
          </p:nvPr>
        </p:nvSpPr>
        <p:spPr/>
        <p:txBody>
          <a:bodyPr/>
          <a:lstStyle/>
          <a:p>
            <a:fld id="{1C0F2DFA-EEC0-4A6B-AB67-4A834A03BD5D}" type="slidenum">
              <a:rPr lang="en-US" smtClean="0"/>
              <a:t>9</a:t>
            </a:fld>
            <a:endParaRPr lang="en-US"/>
          </a:p>
        </p:txBody>
      </p:sp>
    </p:spTree>
    <p:extLst>
      <p:ext uri="{BB962C8B-B14F-4D97-AF65-F5344CB8AC3E}">
        <p14:creationId xmlns:p14="http://schemas.microsoft.com/office/powerpoint/2010/main" val="17010460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97E0307-B85C-446A-8EF0-0407D435D787}" type="datetimeFigureOut">
              <a:rPr lang="en-US" dirty="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A39ACE-9343-4EBE-B5CA-AEA240A1DC53}" type="datetimeFigureOut">
              <a:rPr lang="en-US" dirty="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A00F7B-89C5-4DF7-A309-6263220147D4}" type="datetimeFigureOut">
              <a:rPr lang="en-US" dirty="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9C95DE-FD64-4606-AE61-EC1136867CC6}"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EB0BBD-30FE-4CF1-900A-0C45149F8AF8}" type="datetimeFigureOut">
              <a:rPr lang="en-US" dirty="0"/>
              <a:t>7/16/2022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1A5F7F-3E81-4C65-A4D1-CB62D5B9DB91}" type="datetimeFigureOut">
              <a:rPr lang="en-US" dirty="0"/>
              <a:t>7/16/2022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77ECC86-1672-4627-AEFE-EC5485C73905}" type="datetimeFigureOut">
              <a:rPr lang="en-US" dirty="0"/>
              <a:t>7/16/2022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DCB01F-D966-4C62-B900-0BE008A90C98}"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73A0EA-7DC7-4964-BB97-B173EF3B859A}"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D862E7-95FA-4FC4-9EC5-DDBFA8DC7417}"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B987F2-A784-4F72-BB57-0E9EACDE722E}"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0BBD51E-4B19-444E-85C0-DBD7EB6263F4}"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D7255A-4AD5-4D3E-9A0A-689DA3BA976C}" type="datetimeFigureOut">
              <a:rPr lang="en-US" dirty="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EE0AD15-87AC-45B2-9EE5-8D165AF83CD7}" type="datetimeFigureOut">
              <a:rPr lang="en-US" dirty="0"/>
              <a:t>7/16/2022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CC40CCD-F0D6-4CC2-A4C8-2D7D0D875F02}" type="datetimeFigureOut">
              <a:rPr lang="en-US" dirty="0"/>
              <a:t>7/16/2022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CFE2CC-454D-4466-AC55-B86DA0A87BAE}" type="datetimeFigureOut">
              <a:rPr lang="en-US" dirty="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47B1BF-4039-460D-A637-65428CBD720E}" type="datetimeFigureOut">
              <a:rPr lang="en-US" dirty="0"/>
              <a:t>7/16/2022</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0EF52CC-F3D9-41D4-BCE4-C208E61A3F31}" type="datetimeFigureOut">
              <a:rPr lang="en-US" dirty="0"/>
              <a:t>7/16/2022</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8B23C-1723-F399-56C9-9D3883504718}"/>
              </a:ext>
            </a:extLst>
          </p:cNvPr>
          <p:cNvSpPr>
            <a:spLocks noGrp="1"/>
          </p:cNvSpPr>
          <p:nvPr>
            <p:ph type="ctrTitle"/>
          </p:nvPr>
        </p:nvSpPr>
        <p:spPr>
          <a:xfrm>
            <a:off x="-358769" y="1865769"/>
            <a:ext cx="9294951" cy="765686"/>
          </a:xfrm>
        </p:spPr>
        <p:txBody>
          <a:bodyPr/>
          <a:lstStyle/>
          <a:p>
            <a:pPr rtl="0">
              <a:spcBef>
                <a:spcPts val="0"/>
              </a:spcBef>
              <a:spcAft>
                <a:spcPts val="0"/>
              </a:spcAft>
            </a:pPr>
            <a:r>
              <a:rPr lang="en-GB" sz="3600" b="1" i="0" u="none" strike="noStrike" dirty="0">
                <a:effectLst/>
              </a:rPr>
              <a:t>Problem Solving and Decision Making </a:t>
            </a:r>
            <a:endParaRPr lang="en-US" sz="8800" dirty="0"/>
          </a:p>
        </p:txBody>
      </p:sp>
      <p:sp>
        <p:nvSpPr>
          <p:cNvPr id="3" name="Subtitle 2">
            <a:extLst>
              <a:ext uri="{FF2B5EF4-FFF2-40B4-BE49-F238E27FC236}">
                <a16:creationId xmlns:a16="http://schemas.microsoft.com/office/drawing/2014/main" id="{91975D2E-478F-2AE3-1A8B-B3AF70DCFB0B}"/>
              </a:ext>
            </a:extLst>
          </p:cNvPr>
          <p:cNvSpPr>
            <a:spLocks noGrp="1"/>
          </p:cNvSpPr>
          <p:nvPr>
            <p:ph type="subTitle" idx="1"/>
          </p:nvPr>
        </p:nvSpPr>
        <p:spPr>
          <a:xfrm>
            <a:off x="1013360" y="4998976"/>
            <a:ext cx="7244232" cy="1209554"/>
          </a:xfrm>
        </p:spPr>
        <p:txBody>
          <a:bodyPr>
            <a:normAutofit fontScale="77500" lnSpcReduction="20000"/>
          </a:bodyPr>
          <a:lstStyle/>
          <a:p>
            <a:pPr algn="ctr" rtl="0">
              <a:lnSpc>
                <a:spcPct val="150000"/>
              </a:lnSpc>
              <a:spcBef>
                <a:spcPts val="0"/>
              </a:spcBef>
              <a:spcAft>
                <a:spcPts val="0"/>
              </a:spcAft>
            </a:pPr>
            <a:r>
              <a:rPr lang="en-GB" sz="1800" b="1" i="0" u="none" strike="noStrike" dirty="0">
                <a:solidFill>
                  <a:srgbClr val="000000"/>
                </a:solidFill>
                <a:effectLst/>
                <a:latin typeface="Arial" panose="020B0604020202020204" pitchFamily="34" charset="0"/>
                <a:cs typeface="Arial" panose="020B0604020202020204" pitchFamily="34" charset="0"/>
              </a:rPr>
              <a:t>Student Name: Florentina Manolache</a:t>
            </a:r>
            <a:endParaRPr lang="en-GB" b="1" dirty="0">
              <a:effectLst/>
              <a:latin typeface="Arial" panose="020B0604020202020204" pitchFamily="34" charset="0"/>
              <a:cs typeface="Arial" panose="020B0604020202020204" pitchFamily="34" charset="0"/>
            </a:endParaRPr>
          </a:p>
          <a:p>
            <a:pPr algn="ctr" rtl="0">
              <a:lnSpc>
                <a:spcPct val="150000"/>
              </a:lnSpc>
              <a:spcBef>
                <a:spcPts val="0"/>
              </a:spcBef>
              <a:spcAft>
                <a:spcPts val="0"/>
              </a:spcAft>
            </a:pPr>
            <a:r>
              <a:rPr lang="en-GB" sz="1800" b="1" i="0" u="none" strike="noStrike" dirty="0">
                <a:solidFill>
                  <a:srgbClr val="000000"/>
                </a:solidFill>
                <a:effectLst/>
                <a:latin typeface="Arial" panose="020B0604020202020204" pitchFamily="34" charset="0"/>
                <a:cs typeface="Arial" panose="020B0604020202020204" pitchFamily="34" charset="0"/>
              </a:rPr>
              <a:t>Student Number:2119958</a:t>
            </a:r>
            <a:endParaRPr lang="en-GB" b="1" dirty="0">
              <a:effectLst/>
              <a:latin typeface="Arial" panose="020B0604020202020204" pitchFamily="34" charset="0"/>
              <a:cs typeface="Arial" panose="020B0604020202020204" pitchFamily="34" charset="0"/>
            </a:endParaRPr>
          </a:p>
          <a:p>
            <a:pPr algn="l" rtl="0">
              <a:lnSpc>
                <a:spcPct val="150000"/>
              </a:lnSpc>
              <a:spcBef>
                <a:spcPts val="0"/>
              </a:spcBef>
              <a:spcAft>
                <a:spcPts val="0"/>
              </a:spcAft>
            </a:pPr>
            <a:r>
              <a:rPr lang="en-GB" sz="1800" b="1" i="0" u="none" strike="noStrike" dirty="0">
                <a:solidFill>
                  <a:srgbClr val="000000"/>
                </a:solidFill>
                <a:effectLst/>
                <a:latin typeface="Arial" panose="020B0604020202020204" pitchFamily="34" charset="0"/>
                <a:cs typeface="Arial" panose="020B0604020202020204" pitchFamily="34" charset="0"/>
              </a:rPr>
              <a:t>Module code and title: Problem solving and decision making(BMSW 4004)</a:t>
            </a:r>
            <a:endParaRPr lang="en-GB" b="1" dirty="0">
              <a:effectLst/>
              <a:latin typeface="Arial" panose="020B0604020202020204" pitchFamily="34" charset="0"/>
              <a:cs typeface="Arial" panose="020B0604020202020204" pitchFamily="34" charset="0"/>
            </a:endParaRPr>
          </a:p>
          <a:p>
            <a:pPr algn="ctr" rtl="0">
              <a:lnSpc>
                <a:spcPct val="150000"/>
              </a:lnSpc>
              <a:spcBef>
                <a:spcPts val="0"/>
              </a:spcBef>
              <a:spcAft>
                <a:spcPts val="0"/>
              </a:spcAft>
            </a:pPr>
            <a:r>
              <a:rPr lang="en-GB" sz="1800" b="1" i="0" u="none" strike="noStrike" dirty="0">
                <a:solidFill>
                  <a:srgbClr val="000000"/>
                </a:solidFill>
                <a:effectLst/>
                <a:latin typeface="Arial" panose="020B0604020202020204" pitchFamily="34" charset="0"/>
                <a:cs typeface="Arial" panose="020B0604020202020204" pitchFamily="34" charset="0"/>
              </a:rPr>
              <a:t>Lecturer’s Name : Julius </a:t>
            </a:r>
            <a:r>
              <a:rPr lang="en-GB" sz="1800" b="1" i="0" u="none" strike="noStrike" dirty="0" err="1">
                <a:solidFill>
                  <a:srgbClr val="000000"/>
                </a:solidFill>
                <a:effectLst/>
                <a:latin typeface="Arial" panose="020B0604020202020204" pitchFamily="34" charset="0"/>
                <a:cs typeface="Arial" panose="020B0604020202020204" pitchFamily="34" charset="0"/>
              </a:rPr>
              <a:t>Azasoo</a:t>
            </a:r>
            <a:endParaRPr lang="en-US" b="1" dirty="0">
              <a:latin typeface="Arial" panose="020B0604020202020204" pitchFamily="34" charset="0"/>
              <a:cs typeface="Arial" panose="020B0604020202020204" pitchFamily="34" charset="0"/>
            </a:endParaRPr>
          </a:p>
        </p:txBody>
      </p:sp>
      <p:pic>
        <p:nvPicPr>
          <p:cNvPr id="6146" name="Picture 2" descr="Decision Problem, Solving Process, Generator Ideas, Succeed Stock  Illustration - Illustration of mechanic, command: 116602659">
            <a:extLst>
              <a:ext uri="{FF2B5EF4-FFF2-40B4-BE49-F238E27FC236}">
                <a16:creationId xmlns:a16="http://schemas.microsoft.com/office/drawing/2014/main" id="{3B6D33A8-DA0F-A030-C54E-4C95A0A7ED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6073" y="2778289"/>
            <a:ext cx="4443633" cy="13014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4889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B5DE1-9EA6-703B-EDEE-09E3C3E921B4}"/>
              </a:ext>
            </a:extLst>
          </p:cNvPr>
          <p:cNvSpPr>
            <a:spLocks noGrp="1"/>
          </p:cNvSpPr>
          <p:nvPr>
            <p:ph type="title"/>
          </p:nvPr>
        </p:nvSpPr>
        <p:spPr/>
        <p:txBody>
          <a:bodyPr/>
          <a:lstStyle/>
          <a:p>
            <a:r>
              <a:rPr lang="en-US" dirty="0"/>
              <a:t>Introduction </a:t>
            </a:r>
          </a:p>
        </p:txBody>
      </p:sp>
      <p:sp>
        <p:nvSpPr>
          <p:cNvPr id="3" name="Content Placeholder 2">
            <a:extLst>
              <a:ext uri="{FF2B5EF4-FFF2-40B4-BE49-F238E27FC236}">
                <a16:creationId xmlns:a16="http://schemas.microsoft.com/office/drawing/2014/main" id="{4800AB49-AA1C-6A31-4884-EBE0E59B5075}"/>
              </a:ext>
            </a:extLst>
          </p:cNvPr>
          <p:cNvSpPr>
            <a:spLocks noGrp="1"/>
          </p:cNvSpPr>
          <p:nvPr>
            <p:ph idx="1"/>
          </p:nvPr>
        </p:nvSpPr>
        <p:spPr>
          <a:xfrm>
            <a:off x="680321" y="2694681"/>
            <a:ext cx="6555366" cy="3599316"/>
          </a:xfrm>
        </p:spPr>
        <p:txBody>
          <a:bodyPr>
            <a:normAutofit/>
          </a:bodyPr>
          <a:lstStyle/>
          <a:p>
            <a:pPr algn="just">
              <a:lnSpc>
                <a:spcPct val="110000"/>
              </a:lnSpc>
            </a:pPr>
            <a:r>
              <a:rPr lang="en-US" dirty="0"/>
              <a:t>National Health Service </a:t>
            </a:r>
            <a:r>
              <a:rPr lang="en-GB" sz="2400" b="0" i="0" u="none" strike="noStrike" dirty="0">
                <a:effectLst/>
                <a:latin typeface="Arial" panose="020B0604020202020204" pitchFamily="34" charset="0"/>
              </a:rPr>
              <a:t>(</a:t>
            </a:r>
            <a:r>
              <a:rPr lang="en-US" dirty="0"/>
              <a:t>NHS) serves the community of the UK </a:t>
            </a:r>
          </a:p>
          <a:p>
            <a:pPr algn="just">
              <a:lnSpc>
                <a:spcPct val="110000"/>
              </a:lnSpc>
            </a:pPr>
            <a:r>
              <a:rPr lang="en-US" dirty="0"/>
              <a:t>NHS provides health care services </a:t>
            </a:r>
          </a:p>
          <a:p>
            <a:pPr algn="just">
              <a:lnSpc>
                <a:spcPct val="110000"/>
              </a:lnSpc>
            </a:pPr>
            <a:r>
              <a:rPr lang="en-US" dirty="0"/>
              <a:t>NHS facing the crisis of shortage of staff</a:t>
            </a:r>
          </a:p>
          <a:p>
            <a:pPr algn="just">
              <a:lnSpc>
                <a:spcPct val="110000"/>
              </a:lnSpc>
            </a:pPr>
            <a:r>
              <a:rPr lang="en-US" dirty="0"/>
              <a:t>Presentation covers the causes, impact, and solutions related to the healthcare workforce of NHS </a:t>
            </a:r>
          </a:p>
        </p:txBody>
      </p:sp>
      <p:pic>
        <p:nvPicPr>
          <p:cNvPr id="2050" name="Picture 2">
            <a:extLst>
              <a:ext uri="{FF2B5EF4-FFF2-40B4-BE49-F238E27FC236}">
                <a16:creationId xmlns:a16="http://schemas.microsoft.com/office/drawing/2014/main" id="{FED0D4E4-E8AA-4A5A-4C6A-EFEB487E20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5526" y="3082352"/>
            <a:ext cx="3897891" cy="2286000"/>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999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23CBC-DFC3-0902-4EBC-24C52B6D65EA}"/>
              </a:ext>
            </a:extLst>
          </p:cNvPr>
          <p:cNvSpPr>
            <a:spLocks noGrp="1"/>
          </p:cNvSpPr>
          <p:nvPr>
            <p:ph type="title"/>
          </p:nvPr>
        </p:nvSpPr>
        <p:spPr/>
        <p:txBody>
          <a:bodyPr/>
          <a:lstStyle/>
          <a:p>
            <a:r>
              <a:rPr lang="en-US" dirty="0"/>
              <a:t>Causes of staff shortage </a:t>
            </a:r>
          </a:p>
        </p:txBody>
      </p:sp>
      <p:sp>
        <p:nvSpPr>
          <p:cNvPr id="3" name="Content Placeholder 2">
            <a:extLst>
              <a:ext uri="{FF2B5EF4-FFF2-40B4-BE49-F238E27FC236}">
                <a16:creationId xmlns:a16="http://schemas.microsoft.com/office/drawing/2014/main" id="{390B5EE8-9394-99C7-7B97-0DA485EED8C1}"/>
              </a:ext>
            </a:extLst>
          </p:cNvPr>
          <p:cNvSpPr>
            <a:spLocks noGrp="1"/>
          </p:cNvSpPr>
          <p:nvPr>
            <p:ph idx="1"/>
          </p:nvPr>
        </p:nvSpPr>
        <p:spPr>
          <a:xfrm>
            <a:off x="680321" y="2166730"/>
            <a:ext cx="6118044" cy="4094922"/>
          </a:xfrm>
        </p:spPr>
        <p:txBody>
          <a:bodyPr>
            <a:normAutofit fontScale="92500" lnSpcReduction="20000"/>
          </a:bodyPr>
          <a:lstStyle/>
          <a:p>
            <a:pPr algn="just">
              <a:lnSpc>
                <a:spcPct val="120000"/>
              </a:lnSpc>
            </a:pPr>
            <a:r>
              <a:rPr lang="en-US" dirty="0"/>
              <a:t>Negative impact imposed on elder people of age 50 and above</a:t>
            </a:r>
          </a:p>
          <a:p>
            <a:pPr algn="just">
              <a:lnSpc>
                <a:spcPct val="120000"/>
              </a:lnSpc>
            </a:pPr>
            <a:r>
              <a:rPr lang="en-US" dirty="0"/>
              <a:t>Ageing population increasing with the increase in healthcare workforces</a:t>
            </a:r>
          </a:p>
          <a:p>
            <a:pPr algn="just">
              <a:lnSpc>
                <a:spcPct val="120000"/>
              </a:lnSpc>
            </a:pPr>
            <a:r>
              <a:rPr lang="en-US" dirty="0"/>
              <a:t>Elder people requires special medical care</a:t>
            </a:r>
          </a:p>
          <a:p>
            <a:pPr algn="just">
              <a:lnSpc>
                <a:spcPct val="120000"/>
              </a:lnSpc>
            </a:pPr>
            <a:r>
              <a:rPr lang="en-US" dirty="0"/>
              <a:t>Fewer staff cannot provide proper facilities to the increase's population </a:t>
            </a:r>
          </a:p>
          <a:p>
            <a:pPr algn="just">
              <a:lnSpc>
                <a:spcPct val="120000"/>
              </a:lnSpc>
            </a:pPr>
            <a:r>
              <a:rPr lang="en-US" dirty="0"/>
              <a:t>High opportunities for new nurses</a:t>
            </a:r>
          </a:p>
          <a:p>
            <a:pPr algn="just">
              <a:lnSpc>
                <a:spcPct val="120000"/>
              </a:lnSpc>
            </a:pPr>
            <a:r>
              <a:rPr lang="en-US" dirty="0"/>
              <a:t>Less budget to accommodate new nurses in place of retired nurses</a:t>
            </a:r>
          </a:p>
          <a:p>
            <a:pPr marL="0" indent="0" algn="just">
              <a:lnSpc>
                <a:spcPct val="120000"/>
              </a:lnSpc>
              <a:buNone/>
            </a:pPr>
            <a:endParaRPr lang="en-US" dirty="0"/>
          </a:p>
        </p:txBody>
      </p:sp>
      <p:pic>
        <p:nvPicPr>
          <p:cNvPr id="3076" name="Picture 4" descr="Ageing population: we're living longer, but are we healthier?">
            <a:extLst>
              <a:ext uri="{FF2B5EF4-FFF2-40B4-BE49-F238E27FC236}">
                <a16:creationId xmlns:a16="http://schemas.microsoft.com/office/drawing/2014/main" id="{7AD8D486-0DCF-7ED4-EFD1-2A1A692C6E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4473" y="3019575"/>
            <a:ext cx="3990109" cy="2389232"/>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893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14C42-7BEE-F735-E9FC-0F191E37885E}"/>
              </a:ext>
            </a:extLst>
          </p:cNvPr>
          <p:cNvSpPr>
            <a:spLocks noGrp="1"/>
          </p:cNvSpPr>
          <p:nvPr>
            <p:ph type="title"/>
          </p:nvPr>
        </p:nvSpPr>
        <p:spPr/>
        <p:txBody>
          <a:bodyPr/>
          <a:lstStyle/>
          <a:p>
            <a:r>
              <a:rPr lang="en-US" dirty="0"/>
              <a:t>Impact of fewer personnel on staff</a:t>
            </a:r>
          </a:p>
        </p:txBody>
      </p:sp>
      <p:sp>
        <p:nvSpPr>
          <p:cNvPr id="3" name="Content Placeholder 2">
            <a:extLst>
              <a:ext uri="{FF2B5EF4-FFF2-40B4-BE49-F238E27FC236}">
                <a16:creationId xmlns:a16="http://schemas.microsoft.com/office/drawing/2014/main" id="{BF89E3F3-3BCF-D6B6-DD7E-AB0F020701B6}"/>
              </a:ext>
            </a:extLst>
          </p:cNvPr>
          <p:cNvSpPr>
            <a:spLocks noGrp="1"/>
          </p:cNvSpPr>
          <p:nvPr>
            <p:ph idx="1"/>
          </p:nvPr>
        </p:nvSpPr>
        <p:spPr>
          <a:xfrm>
            <a:off x="680321" y="2495899"/>
            <a:ext cx="6416218" cy="4143440"/>
          </a:xfrm>
        </p:spPr>
        <p:txBody>
          <a:bodyPr/>
          <a:lstStyle/>
          <a:p>
            <a:pPr algn="just"/>
            <a:r>
              <a:rPr lang="en-US" dirty="0"/>
              <a:t>Excessive workload among the fewer staff</a:t>
            </a:r>
          </a:p>
          <a:p>
            <a:pPr algn="just"/>
            <a:r>
              <a:rPr lang="en-US" dirty="0"/>
              <a:t>Lowers the workforce morale</a:t>
            </a:r>
          </a:p>
          <a:p>
            <a:pPr algn="just"/>
            <a:r>
              <a:rPr lang="en-US" dirty="0"/>
              <a:t>Impose risks on organizational performance</a:t>
            </a:r>
          </a:p>
          <a:p>
            <a:pPr algn="just"/>
            <a:r>
              <a:rPr lang="en-US" dirty="0"/>
              <a:t>Revenues maintains the morale of employees and organisation</a:t>
            </a:r>
          </a:p>
          <a:p>
            <a:pPr algn="just"/>
            <a:r>
              <a:rPr lang="en-US" dirty="0"/>
              <a:t>NHS faces loss in the healthcare staff resulting in less productive outcomes </a:t>
            </a:r>
          </a:p>
        </p:txBody>
      </p:sp>
      <p:pic>
        <p:nvPicPr>
          <p:cNvPr id="4" name="Picture 2" descr="Skilled Nursing Facilities Are Facing a Staffing Crisis">
            <a:extLst>
              <a:ext uri="{FF2B5EF4-FFF2-40B4-BE49-F238E27FC236}">
                <a16:creationId xmlns:a16="http://schemas.microsoft.com/office/drawing/2014/main" id="{50CACB17-438B-F591-BEBC-052862E1E8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5309" y="2821810"/>
            <a:ext cx="4172815" cy="2646218"/>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548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02B55-C6C8-E592-0A1A-401876CC56EC}"/>
              </a:ext>
            </a:extLst>
          </p:cNvPr>
          <p:cNvSpPr>
            <a:spLocks noGrp="1"/>
          </p:cNvSpPr>
          <p:nvPr>
            <p:ph type="title"/>
          </p:nvPr>
        </p:nvSpPr>
        <p:spPr/>
        <p:txBody>
          <a:bodyPr/>
          <a:lstStyle/>
          <a:p>
            <a:r>
              <a:rPr lang="en-US" dirty="0"/>
              <a:t>PESTLE analysis </a:t>
            </a:r>
          </a:p>
        </p:txBody>
      </p:sp>
      <p:sp>
        <p:nvSpPr>
          <p:cNvPr id="3" name="Content Placeholder 2">
            <a:extLst>
              <a:ext uri="{FF2B5EF4-FFF2-40B4-BE49-F238E27FC236}">
                <a16:creationId xmlns:a16="http://schemas.microsoft.com/office/drawing/2014/main" id="{380B29D3-A0DE-7F22-0F93-D906B6C4DCE7}"/>
              </a:ext>
            </a:extLst>
          </p:cNvPr>
          <p:cNvSpPr>
            <a:spLocks noGrp="1"/>
          </p:cNvSpPr>
          <p:nvPr>
            <p:ph idx="1"/>
          </p:nvPr>
        </p:nvSpPr>
        <p:spPr>
          <a:xfrm>
            <a:off x="680322" y="2505456"/>
            <a:ext cx="6454770" cy="3599316"/>
          </a:xfrm>
        </p:spPr>
        <p:txBody>
          <a:bodyPr>
            <a:normAutofit fontScale="92500" lnSpcReduction="10000"/>
          </a:bodyPr>
          <a:lstStyle/>
          <a:p>
            <a:pPr algn="just"/>
            <a:r>
              <a:rPr lang="en-US" b="1" u="sng" dirty="0">
                <a:solidFill>
                  <a:schemeClr val="bg1"/>
                </a:solidFill>
              </a:rPr>
              <a:t>Political factors </a:t>
            </a:r>
          </a:p>
          <a:p>
            <a:pPr marL="914400" lvl="1" indent="-457200" algn="just">
              <a:buFont typeface="+mj-lt"/>
              <a:buAutoNum type="arabicPeriod"/>
            </a:pPr>
            <a:r>
              <a:rPr lang="en-US" dirty="0"/>
              <a:t>Brexit can limit the healthcare workers outside of the UK</a:t>
            </a:r>
          </a:p>
          <a:p>
            <a:pPr marL="914400" lvl="1" indent="-457200" algn="just">
              <a:buFont typeface="+mj-lt"/>
              <a:buAutoNum type="arabicPeriod"/>
            </a:pPr>
            <a:r>
              <a:rPr lang="en-US" dirty="0"/>
              <a:t>Lack or personnel</a:t>
            </a:r>
          </a:p>
          <a:p>
            <a:pPr algn="just"/>
            <a:r>
              <a:rPr lang="en-US" b="1" u="sng" dirty="0">
                <a:solidFill>
                  <a:schemeClr val="bg1"/>
                </a:solidFill>
              </a:rPr>
              <a:t>Economic factors</a:t>
            </a:r>
          </a:p>
          <a:p>
            <a:pPr marL="914400" lvl="1" indent="-457200" algn="just">
              <a:buFont typeface="+mj-lt"/>
              <a:buAutoNum type="arabicPeriod"/>
            </a:pPr>
            <a:r>
              <a:rPr lang="en-US" dirty="0"/>
              <a:t>Pandemic of Covid-19 economic loss</a:t>
            </a:r>
          </a:p>
          <a:p>
            <a:pPr marL="914400" lvl="1" indent="-457200" algn="just">
              <a:buFont typeface="+mj-lt"/>
              <a:buAutoNum type="arabicPeriod"/>
            </a:pPr>
            <a:r>
              <a:rPr lang="en-US" dirty="0"/>
              <a:t>Poor maintenance and management of resources </a:t>
            </a:r>
          </a:p>
          <a:p>
            <a:pPr algn="just"/>
            <a:r>
              <a:rPr lang="en-US" b="1" u="sng" dirty="0">
                <a:solidFill>
                  <a:schemeClr val="bg1"/>
                </a:solidFill>
              </a:rPr>
              <a:t>Social factors</a:t>
            </a:r>
          </a:p>
          <a:p>
            <a:pPr marL="914400" lvl="1" indent="-457200" algn="just">
              <a:buFont typeface="+mj-lt"/>
              <a:buAutoNum type="arabicPeriod"/>
            </a:pPr>
            <a:r>
              <a:rPr lang="en-US" dirty="0"/>
              <a:t>Increased population of the UK</a:t>
            </a:r>
          </a:p>
          <a:p>
            <a:pPr marL="914400" lvl="1" indent="-457200" algn="just">
              <a:buFont typeface="+mj-lt"/>
              <a:buAutoNum type="arabicPeriod"/>
            </a:pPr>
            <a:r>
              <a:rPr lang="en-US" dirty="0"/>
              <a:t>Increased knowledge of patients regarding medical facilities </a:t>
            </a:r>
          </a:p>
        </p:txBody>
      </p:sp>
      <p:pic>
        <p:nvPicPr>
          <p:cNvPr id="5" name="Picture 4">
            <a:extLst>
              <a:ext uri="{FF2B5EF4-FFF2-40B4-BE49-F238E27FC236}">
                <a16:creationId xmlns:a16="http://schemas.microsoft.com/office/drawing/2014/main" id="{33E1463D-75BC-78A0-9097-11D221B27AFE}"/>
              </a:ext>
            </a:extLst>
          </p:cNvPr>
          <p:cNvPicPr>
            <a:picLocks noChangeAspect="1"/>
          </p:cNvPicPr>
          <p:nvPr/>
        </p:nvPicPr>
        <p:blipFill>
          <a:blip r:embed="rId3"/>
          <a:stretch>
            <a:fillRect/>
          </a:stretch>
        </p:blipFill>
        <p:spPr>
          <a:xfrm>
            <a:off x="7467600" y="3644397"/>
            <a:ext cx="3793735" cy="1379438"/>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532463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B827A-E7E1-9681-9049-544C41AC7536}"/>
              </a:ext>
            </a:extLst>
          </p:cNvPr>
          <p:cNvSpPr>
            <a:spLocks noGrp="1"/>
          </p:cNvSpPr>
          <p:nvPr>
            <p:ph type="title"/>
          </p:nvPr>
        </p:nvSpPr>
        <p:spPr/>
        <p:txBody>
          <a:bodyPr/>
          <a:lstStyle/>
          <a:p>
            <a:r>
              <a:rPr lang="en-US" dirty="0"/>
              <a:t>Cont.…</a:t>
            </a:r>
          </a:p>
        </p:txBody>
      </p:sp>
      <p:sp>
        <p:nvSpPr>
          <p:cNvPr id="3" name="Content Placeholder 2">
            <a:extLst>
              <a:ext uri="{FF2B5EF4-FFF2-40B4-BE49-F238E27FC236}">
                <a16:creationId xmlns:a16="http://schemas.microsoft.com/office/drawing/2014/main" id="{5F1A7123-F545-92DE-D20F-50761D2C54E3}"/>
              </a:ext>
            </a:extLst>
          </p:cNvPr>
          <p:cNvSpPr>
            <a:spLocks noGrp="1"/>
          </p:cNvSpPr>
          <p:nvPr>
            <p:ph idx="1"/>
          </p:nvPr>
        </p:nvSpPr>
        <p:spPr>
          <a:xfrm>
            <a:off x="680321" y="2336873"/>
            <a:ext cx="5879505" cy="4123562"/>
          </a:xfrm>
        </p:spPr>
        <p:txBody>
          <a:bodyPr>
            <a:normAutofit/>
          </a:bodyPr>
          <a:lstStyle/>
          <a:p>
            <a:pPr algn="just"/>
            <a:r>
              <a:rPr lang="en-US" b="1" u="sng" dirty="0">
                <a:solidFill>
                  <a:schemeClr val="bg1"/>
                </a:solidFill>
              </a:rPr>
              <a:t>Technological factors</a:t>
            </a:r>
          </a:p>
          <a:p>
            <a:pPr marL="914400" lvl="1" indent="-457200" algn="just">
              <a:buFont typeface="+mj-lt"/>
              <a:buAutoNum type="arabicPeriod"/>
            </a:pPr>
            <a:r>
              <a:rPr lang="en-US" dirty="0"/>
              <a:t>Scanning systems</a:t>
            </a:r>
          </a:p>
          <a:p>
            <a:pPr marL="914400" lvl="1" indent="-457200" algn="just">
              <a:buFont typeface="+mj-lt"/>
              <a:buAutoNum type="arabicPeriod"/>
            </a:pPr>
            <a:r>
              <a:rPr lang="en-US" dirty="0"/>
              <a:t>Machinery tools</a:t>
            </a:r>
          </a:p>
          <a:p>
            <a:pPr algn="just"/>
            <a:r>
              <a:rPr lang="en-US" b="1" u="sng" dirty="0">
                <a:solidFill>
                  <a:schemeClr val="bg1"/>
                </a:solidFill>
              </a:rPr>
              <a:t>Legal factors</a:t>
            </a:r>
          </a:p>
          <a:p>
            <a:pPr marL="914400" lvl="1" indent="-457200" algn="just">
              <a:buFont typeface="+mj-lt"/>
              <a:buAutoNum type="arabicPeriod"/>
            </a:pPr>
            <a:r>
              <a:rPr lang="en-US" dirty="0"/>
              <a:t>Poor supervision and management </a:t>
            </a:r>
          </a:p>
          <a:p>
            <a:pPr marL="914400" lvl="1" indent="-457200" algn="just">
              <a:buFont typeface="+mj-lt"/>
              <a:buAutoNum type="arabicPeriod"/>
            </a:pPr>
            <a:r>
              <a:rPr lang="en-US" dirty="0"/>
              <a:t>Patients and their families taking the issues to legal authorities </a:t>
            </a:r>
          </a:p>
          <a:p>
            <a:pPr algn="just"/>
            <a:r>
              <a:rPr lang="en-US" b="1" u="sng" dirty="0">
                <a:solidFill>
                  <a:schemeClr val="bg1"/>
                </a:solidFill>
              </a:rPr>
              <a:t>Environmental factors</a:t>
            </a:r>
          </a:p>
          <a:p>
            <a:pPr marL="914400" lvl="1" indent="-457200" algn="just">
              <a:buFont typeface="+mj-lt"/>
              <a:buAutoNum type="arabicPeriod"/>
            </a:pPr>
            <a:r>
              <a:rPr lang="en-US" dirty="0"/>
              <a:t>Increased medical waste disposal </a:t>
            </a:r>
          </a:p>
        </p:txBody>
      </p:sp>
      <p:pic>
        <p:nvPicPr>
          <p:cNvPr id="5" name="Picture 4">
            <a:extLst>
              <a:ext uri="{FF2B5EF4-FFF2-40B4-BE49-F238E27FC236}">
                <a16:creationId xmlns:a16="http://schemas.microsoft.com/office/drawing/2014/main" id="{75999506-A79C-7A48-EA0A-5E275AB8DE45}"/>
              </a:ext>
            </a:extLst>
          </p:cNvPr>
          <p:cNvPicPr>
            <a:picLocks noChangeAspect="1"/>
          </p:cNvPicPr>
          <p:nvPr/>
        </p:nvPicPr>
        <p:blipFill>
          <a:blip r:embed="rId3"/>
          <a:stretch>
            <a:fillRect/>
          </a:stretch>
        </p:blipFill>
        <p:spPr>
          <a:xfrm>
            <a:off x="6904134" y="3288238"/>
            <a:ext cx="4484302" cy="136689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197095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37C2F-931F-9AD7-C4FC-12A8EFF0A458}"/>
              </a:ext>
            </a:extLst>
          </p:cNvPr>
          <p:cNvSpPr>
            <a:spLocks noGrp="1"/>
          </p:cNvSpPr>
          <p:nvPr>
            <p:ph type="title"/>
          </p:nvPr>
        </p:nvSpPr>
        <p:spPr/>
        <p:txBody>
          <a:bodyPr/>
          <a:lstStyle/>
          <a:p>
            <a:r>
              <a:rPr lang="en-US" dirty="0"/>
              <a:t>Fish diagram analysis on causes and effect</a:t>
            </a:r>
          </a:p>
        </p:txBody>
      </p:sp>
      <p:pic>
        <p:nvPicPr>
          <p:cNvPr id="1026" name="Picture 2">
            <a:extLst>
              <a:ext uri="{FF2B5EF4-FFF2-40B4-BE49-F238E27FC236}">
                <a16:creationId xmlns:a16="http://schemas.microsoft.com/office/drawing/2014/main" id="{108AC056-DDA6-A609-BA72-B969B25F5BD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32938" y="2385391"/>
            <a:ext cx="7295322" cy="349857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FF1C74B-49D3-8379-6477-3B89567B4D1B}"/>
              </a:ext>
            </a:extLst>
          </p:cNvPr>
          <p:cNvSpPr txBox="1"/>
          <p:nvPr/>
        </p:nvSpPr>
        <p:spPr>
          <a:xfrm>
            <a:off x="1667017" y="6104772"/>
            <a:ext cx="8627165" cy="338554"/>
          </a:xfrm>
          <a:prstGeom prst="rect">
            <a:avLst/>
          </a:prstGeom>
          <a:noFill/>
        </p:spPr>
        <p:txBody>
          <a:bodyPr wrap="square" rtlCol="0">
            <a:spAutoFit/>
          </a:bodyPr>
          <a:lstStyle/>
          <a:p>
            <a:pPr algn="ctr" rtl="0">
              <a:spcBef>
                <a:spcPts val="0"/>
              </a:spcBef>
              <a:spcAft>
                <a:spcPts val="0"/>
              </a:spcAft>
            </a:pPr>
            <a:r>
              <a:rPr lang="en-GB" sz="1600" b="0" i="0" u="none" strike="noStrike" dirty="0">
                <a:effectLst/>
              </a:rPr>
              <a:t>Figure 1. Fish Diagram of Poor quality of healthcare system caused by staff shortage in NHS</a:t>
            </a:r>
            <a:endParaRPr lang="en-GB" sz="1600" b="0" dirty="0">
              <a:effectLst/>
            </a:endParaRPr>
          </a:p>
        </p:txBody>
      </p:sp>
    </p:spTree>
    <p:extLst>
      <p:ext uri="{BB962C8B-B14F-4D97-AF65-F5344CB8AC3E}">
        <p14:creationId xmlns:p14="http://schemas.microsoft.com/office/powerpoint/2010/main" val="95328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2249E-39C1-9DA4-3756-076E4EFBA092}"/>
              </a:ext>
            </a:extLst>
          </p:cNvPr>
          <p:cNvSpPr>
            <a:spLocks noGrp="1"/>
          </p:cNvSpPr>
          <p:nvPr>
            <p:ph type="title"/>
          </p:nvPr>
        </p:nvSpPr>
        <p:spPr/>
        <p:txBody>
          <a:bodyPr/>
          <a:lstStyle/>
          <a:p>
            <a:r>
              <a:rPr lang="en-US" dirty="0"/>
              <a:t>PMI analysis </a:t>
            </a:r>
          </a:p>
        </p:txBody>
      </p:sp>
      <p:graphicFrame>
        <p:nvGraphicFramePr>
          <p:cNvPr id="5" name="Table 5">
            <a:extLst>
              <a:ext uri="{FF2B5EF4-FFF2-40B4-BE49-F238E27FC236}">
                <a16:creationId xmlns:a16="http://schemas.microsoft.com/office/drawing/2014/main" id="{4234E786-80ED-0676-7646-1F830FE29BE6}"/>
              </a:ext>
            </a:extLst>
          </p:cNvPr>
          <p:cNvGraphicFramePr>
            <a:graphicFrameLocks noGrp="1"/>
          </p:cNvGraphicFramePr>
          <p:nvPr>
            <p:ph idx="1"/>
            <p:extLst>
              <p:ext uri="{D42A27DB-BD31-4B8C-83A1-F6EECF244321}">
                <p14:modId xmlns:p14="http://schemas.microsoft.com/office/powerpoint/2010/main" val="3221626045"/>
              </p:ext>
            </p:extLst>
          </p:nvPr>
        </p:nvGraphicFramePr>
        <p:xfrm>
          <a:off x="1289050" y="2478092"/>
          <a:ext cx="9613899" cy="3626680"/>
        </p:xfrm>
        <a:graphic>
          <a:graphicData uri="http://schemas.openxmlformats.org/drawingml/2006/table">
            <a:tbl>
              <a:tblPr firstRow="1" bandRow="1">
                <a:tableStyleId>{5C22544A-7EE6-4342-B048-85BDC9FD1C3A}</a:tableStyleId>
              </a:tblPr>
              <a:tblGrid>
                <a:gridCol w="3204633">
                  <a:extLst>
                    <a:ext uri="{9D8B030D-6E8A-4147-A177-3AD203B41FA5}">
                      <a16:colId xmlns:a16="http://schemas.microsoft.com/office/drawing/2014/main" val="3625718545"/>
                    </a:ext>
                  </a:extLst>
                </a:gridCol>
                <a:gridCol w="3204633">
                  <a:extLst>
                    <a:ext uri="{9D8B030D-6E8A-4147-A177-3AD203B41FA5}">
                      <a16:colId xmlns:a16="http://schemas.microsoft.com/office/drawing/2014/main" val="2832408734"/>
                    </a:ext>
                  </a:extLst>
                </a:gridCol>
                <a:gridCol w="3204633">
                  <a:extLst>
                    <a:ext uri="{9D8B030D-6E8A-4147-A177-3AD203B41FA5}">
                      <a16:colId xmlns:a16="http://schemas.microsoft.com/office/drawing/2014/main" val="651491830"/>
                    </a:ext>
                  </a:extLst>
                </a:gridCol>
              </a:tblGrid>
              <a:tr h="725336">
                <a:tc>
                  <a:txBody>
                    <a:bodyPr/>
                    <a:lstStyle/>
                    <a:p>
                      <a:pPr algn="just"/>
                      <a:r>
                        <a:rPr lang="en-US" sz="2800" u="sng" dirty="0"/>
                        <a:t>PLUS</a:t>
                      </a:r>
                    </a:p>
                  </a:txBody>
                  <a:tcPr/>
                </a:tc>
                <a:tc>
                  <a:txBody>
                    <a:bodyPr/>
                    <a:lstStyle/>
                    <a:p>
                      <a:pPr algn="just"/>
                      <a:r>
                        <a:rPr lang="en-US" sz="2800" u="sng" dirty="0"/>
                        <a:t>MINUS</a:t>
                      </a:r>
                    </a:p>
                  </a:txBody>
                  <a:tcPr/>
                </a:tc>
                <a:tc>
                  <a:txBody>
                    <a:bodyPr/>
                    <a:lstStyle/>
                    <a:p>
                      <a:pPr algn="just"/>
                      <a:r>
                        <a:rPr lang="en-US" sz="2800" u="sng" dirty="0"/>
                        <a:t>INTEREST </a:t>
                      </a:r>
                    </a:p>
                  </a:txBody>
                  <a:tcPr/>
                </a:tc>
                <a:extLst>
                  <a:ext uri="{0D108BD9-81ED-4DB2-BD59-A6C34878D82A}">
                    <a16:rowId xmlns:a16="http://schemas.microsoft.com/office/drawing/2014/main" val="3874301656"/>
                  </a:ext>
                </a:extLst>
              </a:tr>
              <a:tr h="725336">
                <a:tc>
                  <a:txBody>
                    <a:bodyPr/>
                    <a:lstStyle/>
                    <a:p>
                      <a:pPr algn="just"/>
                      <a:r>
                        <a:rPr lang="en-US" dirty="0"/>
                        <a:t>Good employer workforce </a:t>
                      </a:r>
                    </a:p>
                  </a:txBody>
                  <a:tcPr/>
                </a:tc>
                <a:tc>
                  <a:txBody>
                    <a:bodyPr/>
                    <a:lstStyle/>
                    <a:p>
                      <a:pPr algn="just"/>
                      <a:r>
                        <a:rPr lang="en-US" dirty="0"/>
                        <a:t>Poor care facilities </a:t>
                      </a:r>
                    </a:p>
                  </a:txBody>
                  <a:tcPr/>
                </a:tc>
                <a:tc>
                  <a:txBody>
                    <a:bodyPr/>
                    <a:lstStyle/>
                    <a:p>
                      <a:pPr algn="just"/>
                      <a:r>
                        <a:rPr lang="en-US" dirty="0"/>
                        <a:t>Integrating technology </a:t>
                      </a:r>
                    </a:p>
                  </a:txBody>
                  <a:tcPr/>
                </a:tc>
                <a:extLst>
                  <a:ext uri="{0D108BD9-81ED-4DB2-BD59-A6C34878D82A}">
                    <a16:rowId xmlns:a16="http://schemas.microsoft.com/office/drawing/2014/main" val="3085007397"/>
                  </a:ext>
                </a:extLst>
              </a:tr>
              <a:tr h="725336">
                <a:tc>
                  <a:txBody>
                    <a:bodyPr/>
                    <a:lstStyle/>
                    <a:p>
                      <a:pPr algn="just"/>
                      <a:r>
                        <a:rPr lang="en-US" dirty="0"/>
                        <a:t>Redesign the health workforce</a:t>
                      </a:r>
                    </a:p>
                  </a:txBody>
                  <a:tcPr/>
                </a:tc>
                <a:tc>
                  <a:txBody>
                    <a:bodyPr/>
                    <a:lstStyle/>
                    <a:p>
                      <a:pPr algn="just"/>
                      <a:r>
                        <a:rPr lang="en-US" dirty="0"/>
                        <a:t>Excessive workload </a:t>
                      </a:r>
                    </a:p>
                  </a:txBody>
                  <a:tcPr/>
                </a:tc>
                <a:tc>
                  <a:txBody>
                    <a:bodyPr/>
                    <a:lstStyle/>
                    <a:p>
                      <a:pPr algn="just"/>
                      <a:r>
                        <a:rPr lang="en-US" dirty="0"/>
                        <a:t>Effective team management </a:t>
                      </a:r>
                    </a:p>
                  </a:txBody>
                  <a:tcPr/>
                </a:tc>
                <a:extLst>
                  <a:ext uri="{0D108BD9-81ED-4DB2-BD59-A6C34878D82A}">
                    <a16:rowId xmlns:a16="http://schemas.microsoft.com/office/drawing/2014/main" val="819414215"/>
                  </a:ext>
                </a:extLst>
              </a:tr>
              <a:tr h="725336">
                <a:tc>
                  <a:txBody>
                    <a:bodyPr/>
                    <a:lstStyle/>
                    <a:p>
                      <a:pPr algn="just"/>
                      <a:r>
                        <a:rPr lang="en-US" dirty="0"/>
                        <a:t>Recruitment based on talents and skills</a:t>
                      </a:r>
                    </a:p>
                  </a:txBody>
                  <a:tcPr/>
                </a:tc>
                <a:tc>
                  <a:txBody>
                    <a:bodyPr/>
                    <a:lstStyle/>
                    <a:p>
                      <a:pPr algn="just"/>
                      <a:r>
                        <a:rPr lang="en-US" dirty="0"/>
                        <a:t>Poor organisational performance </a:t>
                      </a:r>
                    </a:p>
                  </a:txBody>
                  <a:tcPr/>
                </a:tc>
                <a:tc>
                  <a:txBody>
                    <a:bodyPr/>
                    <a:lstStyle/>
                    <a:p>
                      <a:pPr algn="just"/>
                      <a:r>
                        <a:rPr lang="en-US" dirty="0"/>
                        <a:t>Action of policy and investments </a:t>
                      </a:r>
                    </a:p>
                  </a:txBody>
                  <a:tcPr/>
                </a:tc>
                <a:extLst>
                  <a:ext uri="{0D108BD9-81ED-4DB2-BD59-A6C34878D82A}">
                    <a16:rowId xmlns:a16="http://schemas.microsoft.com/office/drawing/2014/main" val="1407652939"/>
                  </a:ext>
                </a:extLst>
              </a:tr>
              <a:tr h="725336">
                <a:tc>
                  <a:txBody>
                    <a:bodyPr/>
                    <a:lstStyle/>
                    <a:p>
                      <a:pPr algn="just"/>
                      <a:r>
                        <a:rPr lang="en-US" dirty="0"/>
                        <a:t>Technological implementation </a:t>
                      </a:r>
                    </a:p>
                  </a:txBody>
                  <a:tcPr/>
                </a:tc>
                <a:tc>
                  <a:txBody>
                    <a:bodyPr/>
                    <a:lstStyle/>
                    <a:p>
                      <a:pPr algn="just"/>
                      <a:r>
                        <a:rPr lang="en-US" dirty="0"/>
                        <a:t>Lower morale of the workforce </a:t>
                      </a:r>
                    </a:p>
                  </a:txBody>
                  <a:tcPr/>
                </a:tc>
                <a:tc>
                  <a:txBody>
                    <a:bodyPr/>
                    <a:lstStyle/>
                    <a:p>
                      <a:pPr algn="just"/>
                      <a:endParaRPr lang="en-US" dirty="0"/>
                    </a:p>
                  </a:txBody>
                  <a:tcPr/>
                </a:tc>
                <a:extLst>
                  <a:ext uri="{0D108BD9-81ED-4DB2-BD59-A6C34878D82A}">
                    <a16:rowId xmlns:a16="http://schemas.microsoft.com/office/drawing/2014/main" val="3697755050"/>
                  </a:ext>
                </a:extLst>
              </a:tr>
            </a:tbl>
          </a:graphicData>
        </a:graphic>
      </p:graphicFrame>
    </p:spTree>
    <p:extLst>
      <p:ext uri="{BB962C8B-B14F-4D97-AF65-F5344CB8AC3E}">
        <p14:creationId xmlns:p14="http://schemas.microsoft.com/office/powerpoint/2010/main" val="1268629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61FE8-3F94-5EDA-066B-58F820E3697C}"/>
              </a:ext>
            </a:extLst>
          </p:cNvPr>
          <p:cNvSpPr>
            <a:spLocks noGrp="1"/>
          </p:cNvSpPr>
          <p:nvPr>
            <p:ph type="title"/>
          </p:nvPr>
        </p:nvSpPr>
        <p:spPr>
          <a:xfrm>
            <a:off x="374073" y="753228"/>
            <a:ext cx="9920109" cy="1080938"/>
          </a:xfrm>
        </p:spPr>
        <p:txBody>
          <a:bodyPr/>
          <a:lstStyle/>
          <a:p>
            <a:r>
              <a:rPr lang="en-US" dirty="0"/>
              <a:t>Decision planning for solving the staff shortage</a:t>
            </a:r>
          </a:p>
        </p:txBody>
      </p:sp>
      <p:sp>
        <p:nvSpPr>
          <p:cNvPr id="3" name="Content Placeholder 2">
            <a:extLst>
              <a:ext uri="{FF2B5EF4-FFF2-40B4-BE49-F238E27FC236}">
                <a16:creationId xmlns:a16="http://schemas.microsoft.com/office/drawing/2014/main" id="{2678BE42-E331-C619-301E-4484C6403F43}"/>
              </a:ext>
            </a:extLst>
          </p:cNvPr>
          <p:cNvSpPr>
            <a:spLocks noGrp="1"/>
          </p:cNvSpPr>
          <p:nvPr>
            <p:ph idx="1"/>
          </p:nvPr>
        </p:nvSpPr>
        <p:spPr>
          <a:xfrm>
            <a:off x="720079" y="2794073"/>
            <a:ext cx="5098830" cy="3599316"/>
          </a:xfrm>
        </p:spPr>
        <p:txBody>
          <a:bodyPr>
            <a:normAutofit/>
          </a:bodyPr>
          <a:lstStyle/>
          <a:p>
            <a:pPr algn="just"/>
            <a:r>
              <a:rPr lang="en-GB" b="0" i="0" u="none" strike="noStrike" dirty="0">
                <a:effectLst/>
              </a:rPr>
              <a:t>Providing online degrees and certificates of healthcare</a:t>
            </a:r>
            <a:endParaRPr lang="en-GB" b="1" dirty="0">
              <a:effectLst/>
            </a:endParaRPr>
          </a:p>
          <a:p>
            <a:pPr algn="just"/>
            <a:r>
              <a:rPr lang="en-US" b="0" i="0" u="none" strike="noStrike" dirty="0">
                <a:effectLst/>
              </a:rPr>
              <a:t>Providing rewards and incentives  </a:t>
            </a:r>
            <a:endParaRPr lang="en-US" b="1" dirty="0">
              <a:effectLst/>
            </a:endParaRPr>
          </a:p>
          <a:p>
            <a:pPr algn="just"/>
            <a:r>
              <a:rPr lang="en-GB" b="0" i="0" u="none" strike="noStrike" dirty="0">
                <a:effectLst/>
              </a:rPr>
              <a:t>A good employer for the workforce </a:t>
            </a:r>
            <a:endParaRPr lang="en-GB" b="1" dirty="0">
              <a:effectLst/>
            </a:endParaRPr>
          </a:p>
          <a:p>
            <a:pPr algn="just"/>
            <a:r>
              <a:rPr lang="en-US" b="0" i="0" u="none" strike="noStrike" dirty="0">
                <a:effectLst/>
              </a:rPr>
              <a:t>Redesigning the workforce </a:t>
            </a:r>
            <a:endParaRPr lang="en-US" b="1" dirty="0">
              <a:effectLst/>
            </a:endParaRPr>
          </a:p>
        </p:txBody>
      </p:sp>
      <p:pic>
        <p:nvPicPr>
          <p:cNvPr id="5122" name="Picture 2" descr="3 Strategies to Navigate the Healthcare Talent Shortage">
            <a:extLst>
              <a:ext uri="{FF2B5EF4-FFF2-40B4-BE49-F238E27FC236}">
                <a16:creationId xmlns:a16="http://schemas.microsoft.com/office/drawing/2014/main" id="{82896E42-5C77-A249-540F-AE915D3FDE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5491" y="2687781"/>
            <a:ext cx="4946430" cy="3126046"/>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592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DADA-EFD1-2B91-B970-B228527F7E0A}"/>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63C8A4FF-6699-6D73-6D9E-DDD7071489C2}"/>
              </a:ext>
            </a:extLst>
          </p:cNvPr>
          <p:cNvSpPr>
            <a:spLocks noGrp="1"/>
          </p:cNvSpPr>
          <p:nvPr>
            <p:ph idx="1"/>
          </p:nvPr>
        </p:nvSpPr>
        <p:spPr>
          <a:xfrm>
            <a:off x="680321" y="2336872"/>
            <a:ext cx="10670166" cy="4063927"/>
          </a:xfrm>
        </p:spPr>
        <p:txBody>
          <a:bodyPr>
            <a:normAutofit fontScale="62500" lnSpcReduction="20000"/>
          </a:bodyPr>
          <a:lstStyle/>
          <a:p>
            <a:pPr algn="just"/>
            <a:r>
              <a:rPr lang="en-US" b="0" i="0" dirty="0">
                <a:solidFill>
                  <a:schemeClr val="bg1"/>
                </a:solidFill>
                <a:effectLst/>
              </a:rPr>
              <a:t>Campbell, D. (2022). </a:t>
            </a:r>
            <a:r>
              <a:rPr lang="en-US" b="0" i="1" dirty="0">
                <a:solidFill>
                  <a:schemeClr val="bg1"/>
                </a:solidFill>
                <a:effectLst/>
              </a:rPr>
              <a:t>Staffing crisis deepens in NHS England with 110,000 posts unfilled</a:t>
            </a:r>
            <a:r>
              <a:rPr lang="en-US" b="0" i="0" dirty="0">
                <a:solidFill>
                  <a:schemeClr val="bg1"/>
                </a:solidFill>
                <a:effectLst/>
              </a:rPr>
              <a:t>. [online] the Guardian. Available at: https://www.theguardian.com/society/2022/mar/03/staffing-crisis-deepens-in-nhs-england-with-110000-posts-unfilled.</a:t>
            </a:r>
          </a:p>
          <a:p>
            <a:pPr algn="just"/>
            <a:r>
              <a:rPr lang="en-US" b="0" i="0" dirty="0">
                <a:solidFill>
                  <a:schemeClr val="bg1"/>
                </a:solidFill>
                <a:effectLst/>
              </a:rPr>
              <a:t>Cheema, J. and Asrar-</a:t>
            </a:r>
            <a:r>
              <a:rPr lang="en-US" b="0" i="0" dirty="0" err="1">
                <a:solidFill>
                  <a:schemeClr val="bg1"/>
                </a:solidFill>
                <a:effectLst/>
              </a:rPr>
              <a:t>Ul</a:t>
            </a:r>
            <a:r>
              <a:rPr lang="en-US" b="0" i="0" dirty="0">
                <a:solidFill>
                  <a:schemeClr val="bg1"/>
                </a:solidFill>
                <a:effectLst/>
              </a:rPr>
              <a:t>-</a:t>
            </a:r>
            <a:r>
              <a:rPr lang="en-US" b="0" i="0" dirty="0" err="1">
                <a:solidFill>
                  <a:schemeClr val="bg1"/>
                </a:solidFill>
                <a:effectLst/>
              </a:rPr>
              <a:t>Haq</a:t>
            </a:r>
            <a:r>
              <a:rPr lang="en-US" b="0" i="0" dirty="0">
                <a:solidFill>
                  <a:schemeClr val="bg1"/>
                </a:solidFill>
                <a:effectLst/>
              </a:rPr>
              <a:t>, M. (2017). Effects of staff participation, morale, and shortage on organisational performance: An international survey. </a:t>
            </a:r>
            <a:r>
              <a:rPr lang="en-US" b="0" i="1" dirty="0">
                <a:solidFill>
                  <a:schemeClr val="bg1"/>
                </a:solidFill>
                <a:effectLst/>
              </a:rPr>
              <a:t>Issues in Educational Research</a:t>
            </a:r>
            <a:r>
              <a:rPr lang="en-US" b="0" i="0" dirty="0">
                <a:solidFill>
                  <a:schemeClr val="bg1"/>
                </a:solidFill>
                <a:effectLst/>
              </a:rPr>
              <a:t>, [online] 27(4), p.2017. Available at: https://www.iier.org.au/iier27/cheema-2.pdf.</a:t>
            </a:r>
          </a:p>
          <a:p>
            <a:pPr algn="just"/>
            <a:r>
              <a:rPr lang="en-US" b="0" i="0" dirty="0">
                <a:solidFill>
                  <a:schemeClr val="bg1"/>
                </a:solidFill>
                <a:effectLst/>
              </a:rPr>
              <a:t>De Val, J., </a:t>
            </a:r>
            <a:r>
              <a:rPr lang="en-US" b="0" i="0" dirty="0" err="1">
                <a:solidFill>
                  <a:schemeClr val="bg1"/>
                </a:solidFill>
                <a:effectLst/>
              </a:rPr>
              <a:t>Sohal</a:t>
            </a:r>
            <a:r>
              <a:rPr lang="en-US" b="0" i="0" dirty="0">
                <a:solidFill>
                  <a:schemeClr val="bg1"/>
                </a:solidFill>
                <a:effectLst/>
              </a:rPr>
              <a:t>, G., Sarwar, A., Ahmed, H., Singh, I. and Coleman, J.J. (2020). Investigating the challenges and opportunities for medicines management in an NHS field hospital during the COVID-19 pandemic. </a:t>
            </a:r>
            <a:r>
              <a:rPr lang="en-US" b="0" i="1" dirty="0">
                <a:solidFill>
                  <a:schemeClr val="bg1"/>
                </a:solidFill>
                <a:effectLst/>
              </a:rPr>
              <a:t>European Journal of Hospital Pharmacy</a:t>
            </a:r>
            <a:r>
              <a:rPr lang="en-US" b="0" i="0" dirty="0">
                <a:solidFill>
                  <a:schemeClr val="bg1"/>
                </a:solidFill>
                <a:effectLst/>
              </a:rPr>
              <a:t>, 28(1), pp.10–15. doi:10.1136/ejhpharm-2020-002364.</a:t>
            </a:r>
          </a:p>
          <a:p>
            <a:pPr algn="just"/>
            <a:r>
              <a:rPr lang="en-US" b="0" i="0" dirty="0" err="1">
                <a:solidFill>
                  <a:schemeClr val="bg1"/>
                </a:solidFill>
                <a:effectLst/>
              </a:rPr>
              <a:t>Dufilho</a:t>
            </a:r>
            <a:r>
              <a:rPr lang="en-US" b="0" i="0" dirty="0">
                <a:solidFill>
                  <a:schemeClr val="bg1"/>
                </a:solidFill>
                <a:effectLst/>
              </a:rPr>
              <a:t>, M. (2021). </a:t>
            </a:r>
            <a:r>
              <a:rPr lang="en-US" b="0" i="1" dirty="0">
                <a:solidFill>
                  <a:schemeClr val="bg1"/>
                </a:solidFill>
                <a:effectLst/>
              </a:rPr>
              <a:t>Causes and Solutions for the Nursing Shortage</a:t>
            </a:r>
            <a:r>
              <a:rPr lang="en-US" b="0" i="0" dirty="0">
                <a:solidFill>
                  <a:schemeClr val="bg1"/>
                </a:solidFill>
                <a:effectLst/>
              </a:rPr>
              <a:t>. [online] Always Culture. Available at: https://alwaysculture.com/hcahps/causes-solutions-nursing-shortage/.</a:t>
            </a:r>
          </a:p>
          <a:p>
            <a:pPr algn="just"/>
            <a:r>
              <a:rPr lang="en-US" b="0" i="0" dirty="0" err="1">
                <a:solidFill>
                  <a:schemeClr val="bg1"/>
                </a:solidFill>
                <a:effectLst/>
              </a:rPr>
              <a:t>Jagruti</a:t>
            </a:r>
            <a:r>
              <a:rPr lang="en-US" b="0" i="0" dirty="0">
                <a:solidFill>
                  <a:schemeClr val="bg1"/>
                </a:solidFill>
                <a:effectLst/>
              </a:rPr>
              <a:t>, D. (2020). </a:t>
            </a:r>
            <a:r>
              <a:rPr lang="en-US" b="0" i="1" dirty="0">
                <a:solidFill>
                  <a:schemeClr val="bg1"/>
                </a:solidFill>
                <a:effectLst/>
              </a:rPr>
              <a:t>Cause-and-Effect Diagram, Fishbone diagram or Ishikawa diagram – Quality In Healthcare</a:t>
            </a:r>
            <a:r>
              <a:rPr lang="en-US" b="0" i="0" dirty="0">
                <a:solidFill>
                  <a:schemeClr val="bg1"/>
                </a:solidFill>
                <a:effectLst/>
              </a:rPr>
              <a:t>. [online] Quality in Healthcare. Available at: http://www.qualityinhealthcare.com/2020/06/22/cause-and-effect-diagram-fishbone-diagram-or-ishikawa-diagram/ [Accessed 6 Jul. 2022].</a:t>
            </a:r>
          </a:p>
          <a:p>
            <a:pPr algn="just"/>
            <a:r>
              <a:rPr lang="en-US" b="0" i="0" dirty="0">
                <a:solidFill>
                  <a:schemeClr val="bg1"/>
                </a:solidFill>
                <a:effectLst/>
              </a:rPr>
              <a:t>Sharma, H.L. and </a:t>
            </a:r>
            <a:r>
              <a:rPr lang="en-US" b="0" i="0" dirty="0" err="1">
                <a:solidFill>
                  <a:schemeClr val="bg1"/>
                </a:solidFill>
                <a:effectLst/>
              </a:rPr>
              <a:t>Saarsar</a:t>
            </a:r>
            <a:r>
              <a:rPr lang="en-US" b="0" i="0" dirty="0">
                <a:solidFill>
                  <a:schemeClr val="bg1"/>
                </a:solidFill>
                <a:effectLst/>
              </a:rPr>
              <a:t>, P. (2017). </a:t>
            </a:r>
            <a:r>
              <a:rPr lang="en-US" b="0" i="1" dirty="0">
                <a:solidFill>
                  <a:schemeClr val="bg1"/>
                </a:solidFill>
                <a:effectLst/>
              </a:rPr>
              <a:t>(PDF) PMI (Plus-Minus-Interesting): A creative thinking strategy to foster critical thinking</a:t>
            </a:r>
            <a:r>
              <a:rPr lang="en-US" b="0" i="0" dirty="0">
                <a:solidFill>
                  <a:schemeClr val="bg1"/>
                </a:solidFill>
                <a:effectLst/>
              </a:rPr>
              <a:t>. [online] ResearchGate. Available at: https://www.researchgate.net/publication/323600102_PMI_Plus-Minus-Interesting_A_creative_thinking_strategy_to_foster_critical_thinking.</a:t>
            </a:r>
          </a:p>
        </p:txBody>
      </p:sp>
    </p:spTree>
    <p:extLst>
      <p:ext uri="{BB962C8B-B14F-4D97-AF65-F5344CB8AC3E}">
        <p14:creationId xmlns:p14="http://schemas.microsoft.com/office/powerpoint/2010/main" val="2878886134"/>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1689</TotalTime>
  <Words>1589</Words>
  <Application>Microsoft Office PowerPoint</Application>
  <PresentationFormat>Widescreen</PresentationFormat>
  <Paragraphs>107</Paragraphs>
  <Slides>10</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Trebuchet MS</vt:lpstr>
      <vt:lpstr>Berlin</vt:lpstr>
      <vt:lpstr>Problem Solving and Decision Making </vt:lpstr>
      <vt:lpstr>Introduction </vt:lpstr>
      <vt:lpstr>Causes of staff shortage </vt:lpstr>
      <vt:lpstr>Impact of fewer personnel on staff</vt:lpstr>
      <vt:lpstr>PESTLE analysis </vt:lpstr>
      <vt:lpstr>Cont.…</vt:lpstr>
      <vt:lpstr>Fish diagram analysis on causes and effect</vt:lpstr>
      <vt:lpstr>PMI analysis </vt:lpstr>
      <vt:lpstr>Decision planning for solving the staff shortage</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Florentina Manolache (2119958)</cp:lastModifiedBy>
  <cp:revision>71</cp:revision>
  <dcterms:created xsi:type="dcterms:W3CDTF">2022-07-06T10:13:44Z</dcterms:created>
  <dcterms:modified xsi:type="dcterms:W3CDTF">2022-07-16T12:05:17Z</dcterms:modified>
</cp:coreProperties>
</file>