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0"/>
  </p:notesMasterIdLst>
  <p:sldIdLst>
    <p:sldId id="256" r:id="rId2"/>
    <p:sldId id="1023" r:id="rId3"/>
    <p:sldId id="980" r:id="rId4"/>
    <p:sldId id="981" r:id="rId5"/>
    <p:sldId id="1026" r:id="rId6"/>
    <p:sldId id="1056" r:id="rId7"/>
    <p:sldId id="1057" r:id="rId8"/>
    <p:sldId id="1000" r:id="rId9"/>
    <p:sldId id="1079" r:id="rId10"/>
    <p:sldId id="1077" r:id="rId11"/>
    <p:sldId id="1080" r:id="rId12"/>
    <p:sldId id="1078" r:id="rId13"/>
    <p:sldId id="1060" r:id="rId14"/>
    <p:sldId id="1003" r:id="rId15"/>
    <p:sldId id="1018" r:id="rId16"/>
    <p:sldId id="1019" r:id="rId17"/>
    <p:sldId id="1076" r:id="rId18"/>
    <p:sldId id="98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8000"/>
    <a:srgbClr val="CC66FF"/>
    <a:srgbClr val="FF6600"/>
    <a:srgbClr val="996600"/>
    <a:srgbClr val="C9C9C9"/>
    <a:srgbClr val="CECECE"/>
    <a:srgbClr val="CC6600"/>
    <a:srgbClr val="C0C0C0"/>
    <a:srgbClr val="B2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05AB0D-FF2E-4DE3-99EA-7D2DC8BDC724}" v="41" dt="2024-11-05T11:27:54.4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026" autoAdjust="0"/>
  </p:normalViewPr>
  <p:slideViewPr>
    <p:cSldViewPr snapToGrid="0">
      <p:cViewPr>
        <p:scale>
          <a:sx n="79" d="100"/>
          <a:sy n="79" d="100"/>
        </p:scale>
        <p:origin x="1692" y="21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505AB0D-FF2E-4DE3-99EA-7D2DC8BDC724}"/>
    <pc:docChg chg="custSel addSld delSld modSld">
      <pc:chgData name="Ewa Kazimierska" userId="8edb7084-dccb-4d8f-9cfb-38098ea1d667" providerId="ADAL" clId="{5505AB0D-FF2E-4DE3-99EA-7D2DC8BDC724}" dt="2024-11-05T11:45:02.011" v="537" actId="1076"/>
      <pc:docMkLst>
        <pc:docMk/>
      </pc:docMkLst>
      <pc:sldChg chg="modSp mod">
        <pc:chgData name="Ewa Kazimierska" userId="8edb7084-dccb-4d8f-9cfb-38098ea1d667" providerId="ADAL" clId="{5505AB0D-FF2E-4DE3-99EA-7D2DC8BDC724}" dt="2024-11-04T22:28:07.386" v="1" actId="20577"/>
        <pc:sldMkLst>
          <pc:docMk/>
          <pc:sldMk cId="0" sldId="256"/>
        </pc:sldMkLst>
        <pc:spChg chg="mod">
          <ac:chgData name="Ewa Kazimierska" userId="8edb7084-dccb-4d8f-9cfb-38098ea1d667" providerId="ADAL" clId="{5505AB0D-FF2E-4DE3-99EA-7D2DC8BDC724}" dt="2024-11-04T22:28:07.386" v="1" actId="20577"/>
          <ac:spMkLst>
            <pc:docMk/>
            <pc:sldMk cId="0" sldId="256"/>
            <ac:spMk id="2" creationId="{7345B756-E6BC-4DCB-AC11-111AA36E0CAE}"/>
          </ac:spMkLst>
        </pc:spChg>
      </pc:sldChg>
      <pc:sldChg chg="del">
        <pc:chgData name="Ewa Kazimierska" userId="8edb7084-dccb-4d8f-9cfb-38098ea1d667" providerId="ADAL" clId="{5505AB0D-FF2E-4DE3-99EA-7D2DC8BDC724}" dt="2024-11-04T22:37:39.484" v="23" actId="47"/>
        <pc:sldMkLst>
          <pc:docMk/>
          <pc:sldMk cId="2301403611" sldId="317"/>
        </pc:sldMkLst>
      </pc:sldChg>
      <pc:sldChg chg="modSp add mod">
        <pc:chgData name="Ewa Kazimierska" userId="8edb7084-dccb-4d8f-9cfb-38098ea1d667" providerId="ADAL" clId="{5505AB0D-FF2E-4DE3-99EA-7D2DC8BDC724}" dt="2024-11-05T11:17:46.940" v="82" actId="20577"/>
        <pc:sldMkLst>
          <pc:docMk/>
          <pc:sldMk cId="3193361735" sldId="980"/>
        </pc:sldMkLst>
        <pc:spChg chg="mod">
          <ac:chgData name="Ewa Kazimierska" userId="8edb7084-dccb-4d8f-9cfb-38098ea1d667" providerId="ADAL" clId="{5505AB0D-FF2E-4DE3-99EA-7D2DC8BDC724}" dt="2024-11-05T11:17:46.940" v="82" actId="20577"/>
          <ac:spMkLst>
            <pc:docMk/>
            <pc:sldMk cId="3193361735" sldId="980"/>
            <ac:spMk id="2" creationId="{B7AD683C-491B-4233-BEB0-CA21F452E6EB}"/>
          </ac:spMkLst>
        </pc:spChg>
      </pc:sldChg>
      <pc:sldChg chg="add">
        <pc:chgData name="Ewa Kazimierska" userId="8edb7084-dccb-4d8f-9cfb-38098ea1d667" providerId="ADAL" clId="{5505AB0D-FF2E-4DE3-99EA-7D2DC8BDC724}" dt="2024-11-04T22:33:40.197" v="19"/>
        <pc:sldMkLst>
          <pc:docMk/>
          <pc:sldMk cId="4120913152" sldId="981"/>
        </pc:sldMkLst>
      </pc:sldChg>
      <pc:sldChg chg="modSp mod">
        <pc:chgData name="Ewa Kazimierska" userId="8edb7084-dccb-4d8f-9cfb-38098ea1d667" providerId="ADAL" clId="{5505AB0D-FF2E-4DE3-99EA-7D2DC8BDC724}" dt="2024-11-05T11:21:38.165" v="101" actId="20577"/>
        <pc:sldMkLst>
          <pc:docMk/>
          <pc:sldMk cId="58780798" sldId="1000"/>
        </pc:sldMkLst>
        <pc:spChg chg="mod">
          <ac:chgData name="Ewa Kazimierska" userId="8edb7084-dccb-4d8f-9cfb-38098ea1d667" providerId="ADAL" clId="{5505AB0D-FF2E-4DE3-99EA-7D2DC8BDC724}" dt="2024-11-05T11:21:05.059" v="100" actId="20577"/>
          <ac:spMkLst>
            <pc:docMk/>
            <pc:sldMk cId="58780798" sldId="1000"/>
            <ac:spMk id="5" creationId="{94ABD09A-498A-4D5B-8026-C11ACFC5DE9A}"/>
          </ac:spMkLst>
        </pc:spChg>
        <pc:spChg chg="mod">
          <ac:chgData name="Ewa Kazimierska" userId="8edb7084-dccb-4d8f-9cfb-38098ea1d667" providerId="ADAL" clId="{5505AB0D-FF2E-4DE3-99EA-7D2DC8BDC724}" dt="2024-11-05T11:21:38.165" v="101" actId="20577"/>
          <ac:spMkLst>
            <pc:docMk/>
            <pc:sldMk cId="58780798" sldId="1000"/>
            <ac:spMk id="7" creationId="{8189B0C3-267F-41BC-82E3-D418CE1A71BA}"/>
          </ac:spMkLst>
        </pc:spChg>
      </pc:sldChg>
      <pc:sldChg chg="modSp mod modNotesTx">
        <pc:chgData name="Ewa Kazimierska" userId="8edb7084-dccb-4d8f-9cfb-38098ea1d667" providerId="ADAL" clId="{5505AB0D-FF2E-4DE3-99EA-7D2DC8BDC724}" dt="2024-11-05T11:41:51.611" v="490" actId="1076"/>
        <pc:sldMkLst>
          <pc:docMk/>
          <pc:sldMk cId="113158210" sldId="1018"/>
        </pc:sldMkLst>
        <pc:spChg chg="mod">
          <ac:chgData name="Ewa Kazimierska" userId="8edb7084-dccb-4d8f-9cfb-38098ea1d667" providerId="ADAL" clId="{5505AB0D-FF2E-4DE3-99EA-7D2DC8BDC724}" dt="2024-11-05T11:40:20.276" v="487" actId="14100"/>
          <ac:spMkLst>
            <pc:docMk/>
            <pc:sldMk cId="113158210" sldId="1018"/>
            <ac:spMk id="6" creationId="{7E6F1923-B0C3-446C-814C-E6DA7AF6CE53}"/>
          </ac:spMkLst>
        </pc:spChg>
        <pc:spChg chg="mod">
          <ac:chgData name="Ewa Kazimierska" userId="8edb7084-dccb-4d8f-9cfb-38098ea1d667" providerId="ADAL" clId="{5505AB0D-FF2E-4DE3-99EA-7D2DC8BDC724}" dt="2024-11-05T11:41:51.611" v="490" actId="1076"/>
          <ac:spMkLst>
            <pc:docMk/>
            <pc:sldMk cId="113158210" sldId="1018"/>
            <ac:spMk id="8" creationId="{AE5B99BC-45AF-499B-B105-40678B1F0407}"/>
          </ac:spMkLst>
        </pc:spChg>
      </pc:sldChg>
      <pc:sldChg chg="modSp mod">
        <pc:chgData name="Ewa Kazimierska" userId="8edb7084-dccb-4d8f-9cfb-38098ea1d667" providerId="ADAL" clId="{5505AB0D-FF2E-4DE3-99EA-7D2DC8BDC724}" dt="2024-11-05T11:45:02.011" v="537" actId="1076"/>
        <pc:sldMkLst>
          <pc:docMk/>
          <pc:sldMk cId="3838591483" sldId="1019"/>
        </pc:sldMkLst>
        <pc:spChg chg="mod">
          <ac:chgData name="Ewa Kazimierska" userId="8edb7084-dccb-4d8f-9cfb-38098ea1d667" providerId="ADAL" clId="{5505AB0D-FF2E-4DE3-99EA-7D2DC8BDC724}" dt="2024-11-05T11:44:37.430" v="532" actId="1076"/>
          <ac:spMkLst>
            <pc:docMk/>
            <pc:sldMk cId="3838591483" sldId="1019"/>
            <ac:spMk id="2" creationId="{2D1AB8BE-C96B-4A60-B927-D71ADFB55865}"/>
          </ac:spMkLst>
        </pc:spChg>
        <pc:spChg chg="mod">
          <ac:chgData name="Ewa Kazimierska" userId="8edb7084-dccb-4d8f-9cfb-38098ea1d667" providerId="ADAL" clId="{5505AB0D-FF2E-4DE3-99EA-7D2DC8BDC724}" dt="2024-11-05T11:44:32.934" v="531" actId="1076"/>
          <ac:spMkLst>
            <pc:docMk/>
            <pc:sldMk cId="3838591483" sldId="1019"/>
            <ac:spMk id="3" creationId="{943F1A5E-B147-4EAF-8A15-2AC0290B49EC}"/>
          </ac:spMkLst>
        </pc:spChg>
        <pc:spChg chg="mod">
          <ac:chgData name="Ewa Kazimierska" userId="8edb7084-dccb-4d8f-9cfb-38098ea1d667" providerId="ADAL" clId="{5505AB0D-FF2E-4DE3-99EA-7D2DC8BDC724}" dt="2024-11-05T11:45:02.011" v="537" actId="1076"/>
          <ac:spMkLst>
            <pc:docMk/>
            <pc:sldMk cId="3838591483" sldId="1019"/>
            <ac:spMk id="6" creationId="{133B347E-E1EF-410D-8236-4F389FC4B39F}"/>
          </ac:spMkLst>
        </pc:spChg>
        <pc:spChg chg="mod">
          <ac:chgData name="Ewa Kazimierska" userId="8edb7084-dccb-4d8f-9cfb-38098ea1d667" providerId="ADAL" clId="{5505AB0D-FF2E-4DE3-99EA-7D2DC8BDC724}" dt="2024-11-05T11:44:50.321" v="534" actId="1076"/>
          <ac:spMkLst>
            <pc:docMk/>
            <pc:sldMk cId="3838591483" sldId="1019"/>
            <ac:spMk id="7" creationId="{759C92CA-2701-47DD-9652-86F4466A9C42}"/>
          </ac:spMkLst>
        </pc:spChg>
      </pc:sldChg>
      <pc:sldChg chg="del">
        <pc:chgData name="Ewa Kazimierska" userId="8edb7084-dccb-4d8f-9cfb-38098ea1d667" providerId="ADAL" clId="{5505AB0D-FF2E-4DE3-99EA-7D2DC8BDC724}" dt="2024-11-04T22:35:01.176" v="20" actId="47"/>
        <pc:sldMkLst>
          <pc:docMk/>
          <pc:sldMk cId="3048504904" sldId="1020"/>
        </pc:sldMkLst>
      </pc:sldChg>
      <pc:sldChg chg="modSp mod">
        <pc:chgData name="Ewa Kazimierska" userId="8edb7084-dccb-4d8f-9cfb-38098ea1d667" providerId="ADAL" clId="{5505AB0D-FF2E-4DE3-99EA-7D2DC8BDC724}" dt="2024-11-04T22:32:25.851" v="17" actId="20577"/>
        <pc:sldMkLst>
          <pc:docMk/>
          <pc:sldMk cId="564550070" sldId="1023"/>
        </pc:sldMkLst>
        <pc:spChg chg="mod">
          <ac:chgData name="Ewa Kazimierska" userId="8edb7084-dccb-4d8f-9cfb-38098ea1d667" providerId="ADAL" clId="{5505AB0D-FF2E-4DE3-99EA-7D2DC8BDC724}" dt="2024-11-04T22:32:25.851" v="17" actId="20577"/>
          <ac:spMkLst>
            <pc:docMk/>
            <pc:sldMk cId="564550070" sldId="1023"/>
            <ac:spMk id="3" creationId="{B5B092C5-3CB9-43F0-AF30-2E888BEBC0F6}"/>
          </ac:spMkLst>
        </pc:spChg>
      </pc:sldChg>
      <pc:sldChg chg="del">
        <pc:chgData name="Ewa Kazimierska" userId="8edb7084-dccb-4d8f-9cfb-38098ea1d667" providerId="ADAL" clId="{5505AB0D-FF2E-4DE3-99EA-7D2DC8BDC724}" dt="2024-11-04T22:36:52.438" v="21" actId="47"/>
        <pc:sldMkLst>
          <pc:docMk/>
          <pc:sldMk cId="3008014635" sldId="1036"/>
        </pc:sldMkLst>
      </pc:sldChg>
      <pc:sldChg chg="add del modNotesTx">
        <pc:chgData name="Ewa Kazimierska" userId="8edb7084-dccb-4d8f-9cfb-38098ea1d667" providerId="ADAL" clId="{5505AB0D-FF2E-4DE3-99EA-7D2DC8BDC724}" dt="2024-11-05T11:20:23.592" v="84" actId="6549"/>
        <pc:sldMkLst>
          <pc:docMk/>
          <pc:sldMk cId="2395523193" sldId="1056"/>
        </pc:sldMkLst>
      </pc:sldChg>
      <pc:sldChg chg="modSp mod modNotesTx">
        <pc:chgData name="Ewa Kazimierska" userId="8edb7084-dccb-4d8f-9cfb-38098ea1d667" providerId="ADAL" clId="{5505AB0D-FF2E-4DE3-99EA-7D2DC8BDC724}" dt="2024-11-05T11:20:53.114" v="85" actId="313"/>
        <pc:sldMkLst>
          <pc:docMk/>
          <pc:sldMk cId="3413880294" sldId="1057"/>
        </pc:sldMkLst>
        <pc:spChg chg="mod">
          <ac:chgData name="Ewa Kazimierska" userId="8edb7084-dccb-4d8f-9cfb-38098ea1d667" providerId="ADAL" clId="{5505AB0D-FF2E-4DE3-99EA-7D2DC8BDC724}" dt="2024-11-05T08:39:55.831" v="27" actId="1076"/>
          <ac:spMkLst>
            <pc:docMk/>
            <pc:sldMk cId="3413880294" sldId="1057"/>
            <ac:spMk id="40" creationId="{3E635438-E786-418A-82CF-380E25E5D15B}"/>
          </ac:spMkLst>
        </pc:spChg>
      </pc:sldChg>
      <pc:sldChg chg="modSp mod">
        <pc:chgData name="Ewa Kazimierska" userId="8edb7084-dccb-4d8f-9cfb-38098ea1d667" providerId="ADAL" clId="{5505AB0D-FF2E-4DE3-99EA-7D2DC8BDC724}" dt="2024-11-05T11:25:12.939" v="144" actId="1037"/>
        <pc:sldMkLst>
          <pc:docMk/>
          <pc:sldMk cId="184175331" sldId="1060"/>
        </pc:sldMkLst>
        <pc:grpChg chg="mod">
          <ac:chgData name="Ewa Kazimierska" userId="8edb7084-dccb-4d8f-9cfb-38098ea1d667" providerId="ADAL" clId="{5505AB0D-FF2E-4DE3-99EA-7D2DC8BDC724}" dt="2024-11-05T11:25:12.939" v="144" actId="1037"/>
          <ac:grpSpMkLst>
            <pc:docMk/>
            <pc:sldMk cId="184175331" sldId="1060"/>
            <ac:grpSpMk id="7" creationId="{31ED8E23-C7E8-43DC-8AD4-756F71F939F3}"/>
          </ac:grpSpMkLst>
        </pc:grpChg>
      </pc:sldChg>
      <pc:sldChg chg="del">
        <pc:chgData name="Ewa Kazimierska" userId="8edb7084-dccb-4d8f-9cfb-38098ea1d667" providerId="ADAL" clId="{5505AB0D-FF2E-4DE3-99EA-7D2DC8BDC724}" dt="2024-11-04T22:36:52.438" v="21" actId="47"/>
        <pc:sldMkLst>
          <pc:docMk/>
          <pc:sldMk cId="1538053972" sldId="1063"/>
        </pc:sldMkLst>
      </pc:sldChg>
      <pc:sldChg chg="del">
        <pc:chgData name="Ewa Kazimierska" userId="8edb7084-dccb-4d8f-9cfb-38098ea1d667" providerId="ADAL" clId="{5505AB0D-FF2E-4DE3-99EA-7D2DC8BDC724}" dt="2024-11-04T22:36:52.438" v="21" actId="47"/>
        <pc:sldMkLst>
          <pc:docMk/>
          <pc:sldMk cId="4211287645" sldId="1066"/>
        </pc:sldMkLst>
      </pc:sldChg>
      <pc:sldChg chg="del">
        <pc:chgData name="Ewa Kazimierska" userId="8edb7084-dccb-4d8f-9cfb-38098ea1d667" providerId="ADAL" clId="{5505AB0D-FF2E-4DE3-99EA-7D2DC8BDC724}" dt="2024-11-04T22:36:52.438" v="21" actId="47"/>
        <pc:sldMkLst>
          <pc:docMk/>
          <pc:sldMk cId="807017092" sldId="1067"/>
        </pc:sldMkLst>
      </pc:sldChg>
      <pc:sldChg chg="del">
        <pc:chgData name="Ewa Kazimierska" userId="8edb7084-dccb-4d8f-9cfb-38098ea1d667" providerId="ADAL" clId="{5505AB0D-FF2E-4DE3-99EA-7D2DC8BDC724}" dt="2024-11-04T22:36:52.438" v="21" actId="47"/>
        <pc:sldMkLst>
          <pc:docMk/>
          <pc:sldMk cId="3537564795" sldId="1068"/>
        </pc:sldMkLst>
      </pc:sldChg>
      <pc:sldChg chg="del">
        <pc:chgData name="Ewa Kazimierska" userId="8edb7084-dccb-4d8f-9cfb-38098ea1d667" providerId="ADAL" clId="{5505AB0D-FF2E-4DE3-99EA-7D2DC8BDC724}" dt="2024-11-04T22:36:52.438" v="21" actId="47"/>
        <pc:sldMkLst>
          <pc:docMk/>
          <pc:sldMk cId="2295393724" sldId="1069"/>
        </pc:sldMkLst>
      </pc:sldChg>
      <pc:sldChg chg="del">
        <pc:chgData name="Ewa Kazimierska" userId="8edb7084-dccb-4d8f-9cfb-38098ea1d667" providerId="ADAL" clId="{5505AB0D-FF2E-4DE3-99EA-7D2DC8BDC724}" dt="2024-11-04T22:36:52.438" v="21" actId="47"/>
        <pc:sldMkLst>
          <pc:docMk/>
          <pc:sldMk cId="2314947637" sldId="1070"/>
        </pc:sldMkLst>
      </pc:sldChg>
      <pc:sldChg chg="del">
        <pc:chgData name="Ewa Kazimierska" userId="8edb7084-dccb-4d8f-9cfb-38098ea1d667" providerId="ADAL" clId="{5505AB0D-FF2E-4DE3-99EA-7D2DC8BDC724}" dt="2024-11-04T22:36:52.438" v="21" actId="47"/>
        <pc:sldMkLst>
          <pc:docMk/>
          <pc:sldMk cId="1563063862" sldId="1071"/>
        </pc:sldMkLst>
      </pc:sldChg>
      <pc:sldChg chg="del">
        <pc:chgData name="Ewa Kazimierska" userId="8edb7084-dccb-4d8f-9cfb-38098ea1d667" providerId="ADAL" clId="{5505AB0D-FF2E-4DE3-99EA-7D2DC8BDC724}" dt="2024-11-04T22:36:52.438" v="21" actId="47"/>
        <pc:sldMkLst>
          <pc:docMk/>
          <pc:sldMk cId="2007852280" sldId="1072"/>
        </pc:sldMkLst>
      </pc:sldChg>
      <pc:sldChg chg="del">
        <pc:chgData name="Ewa Kazimierska" userId="8edb7084-dccb-4d8f-9cfb-38098ea1d667" providerId="ADAL" clId="{5505AB0D-FF2E-4DE3-99EA-7D2DC8BDC724}" dt="2024-11-04T22:36:52.438" v="21" actId="47"/>
        <pc:sldMkLst>
          <pc:docMk/>
          <pc:sldMk cId="2862167822" sldId="1073"/>
        </pc:sldMkLst>
      </pc:sldChg>
      <pc:sldChg chg="del">
        <pc:chgData name="Ewa Kazimierska" userId="8edb7084-dccb-4d8f-9cfb-38098ea1d667" providerId="ADAL" clId="{5505AB0D-FF2E-4DE3-99EA-7D2DC8BDC724}" dt="2024-11-04T22:37:08.479" v="22" actId="47"/>
        <pc:sldMkLst>
          <pc:docMk/>
          <pc:sldMk cId="4060593220" sldId="1075"/>
        </pc:sldMkLst>
      </pc:sldChg>
      <pc:sldChg chg="modSp mod">
        <pc:chgData name="Ewa Kazimierska" userId="8edb7084-dccb-4d8f-9cfb-38098ea1d667" providerId="ADAL" clId="{5505AB0D-FF2E-4DE3-99EA-7D2DC8BDC724}" dt="2024-11-05T11:24:59.804" v="143" actId="6549"/>
        <pc:sldMkLst>
          <pc:docMk/>
          <pc:sldMk cId="491004645" sldId="1077"/>
        </pc:sldMkLst>
        <pc:spChg chg="mod">
          <ac:chgData name="Ewa Kazimierska" userId="8edb7084-dccb-4d8f-9cfb-38098ea1d667" providerId="ADAL" clId="{5505AB0D-FF2E-4DE3-99EA-7D2DC8BDC724}" dt="2024-11-05T11:23:27.682" v="113" actId="20577"/>
          <ac:spMkLst>
            <pc:docMk/>
            <pc:sldMk cId="491004645" sldId="1077"/>
            <ac:spMk id="4" creationId="{CFBB1F51-B174-4FA5-8FAA-062CED782435}"/>
          </ac:spMkLst>
        </pc:spChg>
        <pc:spChg chg="mod">
          <ac:chgData name="Ewa Kazimierska" userId="8edb7084-dccb-4d8f-9cfb-38098ea1d667" providerId="ADAL" clId="{5505AB0D-FF2E-4DE3-99EA-7D2DC8BDC724}" dt="2024-11-05T11:23:19.271" v="107" actId="5793"/>
          <ac:spMkLst>
            <pc:docMk/>
            <pc:sldMk cId="491004645" sldId="1077"/>
            <ac:spMk id="5" creationId="{94ABD09A-498A-4D5B-8026-C11ACFC5DE9A}"/>
          </ac:spMkLst>
        </pc:spChg>
        <pc:spChg chg="mod">
          <ac:chgData name="Ewa Kazimierska" userId="8edb7084-dccb-4d8f-9cfb-38098ea1d667" providerId="ADAL" clId="{5505AB0D-FF2E-4DE3-99EA-7D2DC8BDC724}" dt="2024-11-05T11:24:59.804" v="143" actId="6549"/>
          <ac:spMkLst>
            <pc:docMk/>
            <pc:sldMk cId="491004645" sldId="1077"/>
            <ac:spMk id="17" creationId="{CAEB8683-1CF7-42A8-A063-40FDBF5BA8F8}"/>
          </ac:spMkLst>
        </pc:spChg>
      </pc:sldChg>
      <pc:sldChg chg="add">
        <pc:chgData name="Ewa Kazimierska" userId="8edb7084-dccb-4d8f-9cfb-38098ea1d667" providerId="ADAL" clId="{5505AB0D-FF2E-4DE3-99EA-7D2DC8BDC724}" dt="2024-11-05T11:23:10.239" v="102"/>
        <pc:sldMkLst>
          <pc:docMk/>
          <pc:sldMk cId="2854580284" sldId="1079"/>
        </pc:sldMkLst>
      </pc:sldChg>
      <pc:sldChg chg="delSp modSp add mod">
        <pc:chgData name="Ewa Kazimierska" userId="8edb7084-dccb-4d8f-9cfb-38098ea1d667" providerId="ADAL" clId="{5505AB0D-FF2E-4DE3-99EA-7D2DC8BDC724}" dt="2024-11-05T11:28:14.082" v="201"/>
        <pc:sldMkLst>
          <pc:docMk/>
          <pc:sldMk cId="124900291" sldId="1080"/>
        </pc:sldMkLst>
        <pc:spChg chg="mod">
          <ac:chgData name="Ewa Kazimierska" userId="8edb7084-dccb-4d8f-9cfb-38098ea1d667" providerId="ADAL" clId="{5505AB0D-FF2E-4DE3-99EA-7D2DC8BDC724}" dt="2024-11-05T11:26:07.125" v="152" actId="5793"/>
          <ac:spMkLst>
            <pc:docMk/>
            <pc:sldMk cId="124900291" sldId="1080"/>
            <ac:spMk id="5" creationId="{94ABD09A-498A-4D5B-8026-C11ACFC5DE9A}"/>
          </ac:spMkLst>
        </pc:spChg>
        <pc:spChg chg="mod">
          <ac:chgData name="Ewa Kazimierska" userId="8edb7084-dccb-4d8f-9cfb-38098ea1d667" providerId="ADAL" clId="{5505AB0D-FF2E-4DE3-99EA-7D2DC8BDC724}" dt="2024-11-05T11:26:16.986" v="166" actId="20577"/>
          <ac:spMkLst>
            <pc:docMk/>
            <pc:sldMk cId="124900291" sldId="1080"/>
            <ac:spMk id="18" creationId="{2C5E10E6-74CD-4112-886B-EB5A77750E5D}"/>
          </ac:spMkLst>
        </pc:spChg>
        <pc:spChg chg="mod">
          <ac:chgData name="Ewa Kazimierska" userId="8edb7084-dccb-4d8f-9cfb-38098ea1d667" providerId="ADAL" clId="{5505AB0D-FF2E-4DE3-99EA-7D2DC8BDC724}" dt="2024-11-05T11:27:54.420" v="198" actId="20577"/>
          <ac:spMkLst>
            <pc:docMk/>
            <pc:sldMk cId="124900291" sldId="1080"/>
            <ac:spMk id="19" creationId="{302E6B2D-54C5-4331-86F7-92E2C32EA8C2}"/>
          </ac:spMkLst>
        </pc:spChg>
        <pc:spChg chg="del mod">
          <ac:chgData name="Ewa Kazimierska" userId="8edb7084-dccb-4d8f-9cfb-38098ea1d667" providerId="ADAL" clId="{5505AB0D-FF2E-4DE3-99EA-7D2DC8BDC724}" dt="2024-11-05T11:28:14.082" v="201"/>
          <ac:spMkLst>
            <pc:docMk/>
            <pc:sldMk cId="124900291" sldId="1080"/>
            <ac:spMk id="23" creationId="{B47FC1C5-7E42-46C9-AF70-F9D5784167A5}"/>
          </ac:spMkLst>
        </pc:spChg>
      </pc:sldChg>
      <pc:sldChg chg="add del">
        <pc:chgData name="Ewa Kazimierska" userId="8edb7084-dccb-4d8f-9cfb-38098ea1d667" providerId="ADAL" clId="{5505AB0D-FF2E-4DE3-99EA-7D2DC8BDC724}" dt="2024-11-05T11:25:50.065" v="146"/>
        <pc:sldMkLst>
          <pc:docMk/>
          <pc:sldMk cId="1022727909" sldId="1080"/>
        </pc:sldMkLst>
      </pc:sldChg>
      <pc:sldMasterChg chg="delSldLayout">
        <pc:chgData name="Ewa Kazimierska" userId="8edb7084-dccb-4d8f-9cfb-38098ea1d667" providerId="ADAL" clId="{5505AB0D-FF2E-4DE3-99EA-7D2DC8BDC724}" dt="2024-11-04T22:37:39.484" v="23" actId="47"/>
        <pc:sldMasterMkLst>
          <pc:docMk/>
          <pc:sldMasterMk cId="2693567728" sldId="2147483678"/>
        </pc:sldMasterMkLst>
        <pc:sldLayoutChg chg="del">
          <pc:chgData name="Ewa Kazimierska" userId="8edb7084-dccb-4d8f-9cfb-38098ea1d667" providerId="ADAL" clId="{5505AB0D-FF2E-4DE3-99EA-7D2DC8BDC724}" dt="2024-11-04T22:37:39.484" v="23" actId="47"/>
          <pc:sldLayoutMkLst>
            <pc:docMk/>
            <pc:sldMasterMk cId="2693567728" sldId="2147483678"/>
            <pc:sldLayoutMk cId="1623996437" sldId="214748369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5</a:t>
            </a:fld>
            <a:endParaRPr lang="en-GB"/>
          </a:p>
        </p:txBody>
      </p:sp>
    </p:spTree>
    <p:extLst>
      <p:ext uri="{BB962C8B-B14F-4D97-AF65-F5344CB8AC3E}">
        <p14:creationId xmlns:p14="http://schemas.microsoft.com/office/powerpoint/2010/main" val="1355599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reactions slow down as the reactants are used up. In other words, the average reaction rate changes from one interval to the next as the reaction proceeds. The reaction rate may also change over the time interval during which the change in concentration is being measured. To make sure that the reaction rate applies to a given instant in the course of the reaction, we should make our two concentration measurements as close together in time as possible. The best approximation to the rate at a single for instant is obtained by drawing a tangent to the plot of concentration against time. The slope of this tangent is called the </a:t>
            </a:r>
            <a:r>
              <a:rPr lang="en-GB" b="1" dirty="0"/>
              <a:t>instantaneous rate </a:t>
            </a:r>
            <a:r>
              <a:rPr lang="en-GB" dirty="0"/>
              <a:t>of the reaction.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6</a:t>
            </a:fld>
            <a:endParaRPr lang="en-GB"/>
          </a:p>
        </p:txBody>
      </p:sp>
    </p:spTree>
    <p:extLst>
      <p:ext uri="{BB962C8B-B14F-4D97-AF65-F5344CB8AC3E}">
        <p14:creationId xmlns:p14="http://schemas.microsoft.com/office/powerpoint/2010/main" val="2071731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base on collisions </a:t>
            </a:r>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335655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order of a reaction cannot be predicted from the chemical equation; a rate law is an empirical law.. That is, a rate law is an experimentally determined characteristic of the reaction and cannot be written down from the stoichiometry of the chemical equation for the reaction.</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2671001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reactions slow down as the reactants are used up. In other words, the average reaction rate changes from one interval to the next as the reaction proceeds. The reaction rate may also change over the time interval during which the change in concentration is being measured. To make sure that the reaction rate applies to a given instant in the course of the reaction, we should make our two concentration measurements as close together in time as possible. The best approximation to the rate at a single for instant is obtained by drawing a tangent to the plot of concentration against time. The slope of this tangent is called the </a:t>
            </a:r>
            <a:r>
              <a:rPr lang="en-GB" b="1" dirty="0"/>
              <a:t>instantaneous rate </a:t>
            </a:r>
            <a:r>
              <a:rPr lang="en-GB" dirty="0"/>
              <a:t>of the reaction. </a:t>
            </a:r>
          </a:p>
          <a:p>
            <a:endParaRPr lang="en-GB" dirty="0"/>
          </a:p>
          <a:p>
            <a:r>
              <a:rPr lang="en-GB" dirty="0"/>
              <a:t>To set up an expression for the instantaneous rate of a reaction, we consider two times, t and t + </a:t>
            </a:r>
            <a:r>
              <a:rPr lang="en-US" sz="1200" dirty="0">
                <a:solidFill>
                  <a:srgbClr val="FF0000"/>
                </a:solidFill>
                <a:cs typeface="Calibri" panose="020F0502020204030204" pitchFamily="34" charset="0"/>
                <a:sym typeface="Symbol"/>
              </a:rPr>
              <a:t></a:t>
            </a:r>
            <a:r>
              <a:rPr lang="en-GB" dirty="0"/>
              <a:t>t, to be a short time apart. We determine the concentration of a reactant or product at those times and find the average rate (rate = </a:t>
            </a:r>
            <a:r>
              <a:rPr lang="en-US" sz="1200" dirty="0">
                <a:solidFill>
                  <a:srgbClr val="FF0000"/>
                </a:solidFill>
                <a:cs typeface="Calibri" panose="020F0502020204030204" pitchFamily="34" charset="0"/>
                <a:sym typeface="Symbol"/>
              </a:rPr>
              <a:t>[R]/t)</a:t>
            </a:r>
            <a:r>
              <a:rPr lang="en-GB" dirty="0"/>
              <a:t>. Then we decrease the interval and repeat the calculation. We can imagine continuing the process until the interval </a:t>
            </a:r>
            <a:r>
              <a:rPr lang="en-US" sz="1200" dirty="0">
                <a:solidFill>
                  <a:srgbClr val="FF0000"/>
                </a:solidFill>
                <a:cs typeface="Calibri" panose="020F0502020204030204" pitchFamily="34" charset="0"/>
                <a:sym typeface="Symbol"/>
              </a:rPr>
              <a:t></a:t>
            </a:r>
            <a:r>
              <a:rPr lang="en-GB" dirty="0"/>
              <a:t>t has become infinitely small, denoted dt and change in molar concentration of a reactant R has become infinitesimal (denoted d[R]). Then we define the instantaneous rate as the ratio:. rate of disappearance of R = - d[R] / dt and rate of appearance of P = - d[P] / dt. These  expressions show that the rate is equal to the derivative of [P] with respect to time. The differential coefficients d[R]/dt and d[P]/dt are the mathematical expressions for the slope of the tangent drawn to a curve at the time of interest. Similarly, the unique instantaneous rate of reaction is defined as rate of rection = -1/a d[A]/dt = -1/b d[B]/dt= 1/c d[C]/dt </a:t>
            </a:r>
          </a:p>
          <a:p>
            <a:endParaRPr lang="en-GB" dirty="0"/>
          </a:p>
          <a:p>
            <a:r>
              <a:rPr lang="en-GB" dirty="0"/>
              <a:t>Because it is difficult to draw a tangent accurately by eye, it is better to use a computer to analyse the curve, a superior method which we. You also is to report rates by using a procedure that avoids the use of tangents altogether. </a:t>
            </a:r>
            <a:r>
              <a:rPr lang="en-GB" i="1" dirty="0"/>
              <a:t>The instantaneous rate is the slope of a tangent drawn to the graph of concentration as a function of time. For most reactions, the rate decreases as the reaction proceeds. </a:t>
            </a:r>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2071731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24056501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159471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36258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863857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68023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727602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1090463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3845993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11077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84788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19442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5191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061558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947006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8669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6567740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869314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9771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935677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135560" y="1628800"/>
            <a:ext cx="8136904" cy="2387600"/>
          </a:xfrm>
        </p:spPr>
        <p:txBody>
          <a:bodyPr/>
          <a:lstStyle/>
          <a:p>
            <a:r>
              <a:rPr lang="en-GB" dirty="0"/>
              <a:t>KINETICS</a:t>
            </a:r>
            <a:br>
              <a:rPr lang="en-GB" dirty="0"/>
            </a:br>
            <a:br>
              <a:rPr lang="en-GB" dirty="0"/>
            </a:br>
            <a:r>
              <a:rPr lang="en-GB" sz="4000" dirty="0"/>
              <a:t>Lecture 12</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5383-3FA1-4F9A-8195-C6BF0B7454F6}"/>
              </a:ext>
            </a:extLst>
          </p:cNvPr>
          <p:cNvSpPr>
            <a:spLocks noGrp="1"/>
          </p:cNvSpPr>
          <p:nvPr>
            <p:ph type="title"/>
          </p:nvPr>
        </p:nvSpPr>
        <p:spPr>
          <a:xfrm>
            <a:off x="649615" y="55880"/>
            <a:ext cx="10364451" cy="883734"/>
          </a:xfrm>
        </p:spPr>
        <p:txBody>
          <a:bodyPr/>
          <a:lstStyle/>
          <a:p>
            <a:r>
              <a:rPr lang="en-GB"/>
              <a:t>Today’s lecture</a:t>
            </a:r>
          </a:p>
        </p:txBody>
      </p:sp>
      <p:sp>
        <p:nvSpPr>
          <p:cNvPr id="3" name="Content Placeholder 2">
            <a:extLst>
              <a:ext uri="{FF2B5EF4-FFF2-40B4-BE49-F238E27FC236}">
                <a16:creationId xmlns:a16="http://schemas.microsoft.com/office/drawing/2014/main" id="{B5B092C5-3CB9-43F0-AF30-2E888BEBC0F6}"/>
              </a:ext>
            </a:extLst>
          </p:cNvPr>
          <p:cNvSpPr>
            <a:spLocks noGrp="1"/>
          </p:cNvSpPr>
          <p:nvPr>
            <p:ph sz="quarter" idx="13"/>
          </p:nvPr>
        </p:nvSpPr>
        <p:spPr>
          <a:xfrm>
            <a:off x="847734" y="1488252"/>
            <a:ext cx="10363826" cy="3424107"/>
          </a:xfrm>
        </p:spPr>
        <p:txBody>
          <a:bodyPr/>
          <a:lstStyle/>
          <a:p>
            <a:r>
              <a:rPr lang="en-GB" dirty="0"/>
              <a:t>Kinetics and factors affecting it</a:t>
            </a:r>
          </a:p>
          <a:p>
            <a:pPr lvl="1"/>
            <a:r>
              <a:rPr lang="en-GB" dirty="0"/>
              <a:t>Concentration (rate law)</a:t>
            </a:r>
          </a:p>
          <a:p>
            <a:pPr lvl="1"/>
            <a:r>
              <a:rPr lang="en-GB" dirty="0"/>
              <a:t>Temperature (Arrhenius equation &amp; activation energy)</a:t>
            </a:r>
          </a:p>
          <a:p>
            <a:pPr lvl="1"/>
            <a:r>
              <a:rPr lang="en-GB" dirty="0"/>
              <a:t>Catalyst</a:t>
            </a:r>
          </a:p>
          <a:p>
            <a:pPr lvl="1"/>
            <a:r>
              <a:rPr lang="en-GB" dirty="0"/>
              <a:t>Surface area</a:t>
            </a:r>
          </a:p>
          <a:p>
            <a:pPr marL="457200" lvl="1" indent="0">
              <a:buNone/>
            </a:pPr>
            <a:endParaRPr lang="en-GB" dirty="0"/>
          </a:p>
          <a:p>
            <a:pPr lvl="1"/>
            <a:endParaRPr lang="en-GB" dirty="0"/>
          </a:p>
        </p:txBody>
      </p:sp>
    </p:spTree>
    <p:extLst>
      <p:ext uri="{BB962C8B-B14F-4D97-AF65-F5344CB8AC3E}">
        <p14:creationId xmlns:p14="http://schemas.microsoft.com/office/powerpoint/2010/main" val="56455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0D2FDD-298B-492C-805F-CDC654083BAC}"/>
              </a:ext>
            </a:extLst>
          </p:cNvPr>
          <p:cNvSpPr txBox="1"/>
          <p:nvPr/>
        </p:nvSpPr>
        <p:spPr>
          <a:xfrm>
            <a:off x="0" y="94125"/>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WHAT IS A CHEMICAL KINETICS?</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7AD683C-491B-4233-BEB0-CA21F452E6EB}"/>
              </a:ext>
            </a:extLst>
          </p:cNvPr>
          <p:cNvSpPr txBox="1"/>
          <p:nvPr/>
        </p:nvSpPr>
        <p:spPr>
          <a:xfrm>
            <a:off x="1648521" y="937315"/>
            <a:ext cx="7869527" cy="2343398"/>
          </a:xfrm>
          <a:prstGeom prst="rect">
            <a:avLst/>
          </a:prstGeom>
          <a:noFill/>
        </p:spPr>
        <p:txBody>
          <a:bodyPr wrap="none" rtlCol="0">
            <a:spAutoFit/>
          </a:bodyPr>
          <a:lstStyle/>
          <a:p>
            <a:pPr>
              <a:lnSpc>
                <a:spcPct val="150000"/>
              </a:lnSpc>
            </a:pPr>
            <a:r>
              <a:rPr lang="en-GB" sz="2400" dirty="0">
                <a:solidFill>
                  <a:srgbClr val="0070C0"/>
                </a:solidFill>
                <a:latin typeface="Calibri" panose="020F0502020204030204" pitchFamily="34" charset="0"/>
                <a:cs typeface="Calibri" panose="020F0502020204030204" pitchFamily="34" charset="0"/>
              </a:rPr>
              <a:t>study of the </a:t>
            </a:r>
            <a:r>
              <a:rPr lang="en-GB" sz="2800" dirty="0">
                <a:solidFill>
                  <a:srgbClr val="0070C0"/>
                </a:solidFill>
                <a:cs typeface="Calibri" panose="020F0502020204030204" pitchFamily="34" charset="0"/>
              </a:rPr>
              <a:t>rate</a:t>
            </a:r>
            <a:r>
              <a:rPr lang="en-GB" sz="2400" dirty="0">
                <a:solidFill>
                  <a:srgbClr val="0070C0"/>
                </a:solidFill>
                <a:latin typeface="Calibri" panose="020F0502020204030204" pitchFamily="34" charset="0"/>
                <a:cs typeface="Calibri" panose="020F0502020204030204" pitchFamily="34" charset="0"/>
              </a:rPr>
              <a:t> of change of chemical reactions:</a:t>
            </a:r>
          </a:p>
          <a:p>
            <a:pPr>
              <a:lnSpc>
                <a:spcPct val="150000"/>
              </a:lnSpc>
            </a:pPr>
            <a:r>
              <a:rPr lang="en-GB" sz="2400" dirty="0">
                <a:solidFill>
                  <a:srgbClr val="0070C0"/>
                </a:solidFill>
                <a:latin typeface="Calibri" panose="020F0502020204030204" pitchFamily="34" charset="0"/>
                <a:cs typeface="Calibri" panose="020F0502020204030204" pitchFamily="34" charset="0"/>
              </a:rPr>
              <a:t>	very fast – instantaneous detonation of explosive material</a:t>
            </a:r>
          </a:p>
          <a:p>
            <a:pPr>
              <a:lnSpc>
                <a:spcPct val="150000"/>
              </a:lnSpc>
            </a:pPr>
            <a:r>
              <a:rPr lang="en-GB" sz="2400" dirty="0">
                <a:solidFill>
                  <a:srgbClr val="0070C0"/>
                </a:solidFill>
                <a:latin typeface="Calibri" panose="020F0502020204030204" pitchFamily="34" charset="0"/>
                <a:cs typeface="Calibri" panose="020F0502020204030204" pitchFamily="34" charset="0"/>
              </a:rPr>
              <a:t>	moderate – rusting the metal</a:t>
            </a:r>
          </a:p>
          <a:p>
            <a:pPr>
              <a:lnSpc>
                <a:spcPct val="150000"/>
              </a:lnSpc>
            </a:pPr>
            <a:r>
              <a:rPr lang="en-GB" sz="2400" dirty="0">
                <a:solidFill>
                  <a:srgbClr val="0070C0"/>
                </a:solidFill>
                <a:latin typeface="Calibri" panose="020F0502020204030204" pitchFamily="34" charset="0"/>
                <a:cs typeface="Calibri" panose="020F0502020204030204" pitchFamily="34" charset="0"/>
              </a:rPr>
              <a:t>	slow – weathering of limestone (rock erosion)</a:t>
            </a:r>
          </a:p>
        </p:txBody>
      </p:sp>
    </p:spTree>
    <p:extLst>
      <p:ext uri="{BB962C8B-B14F-4D97-AF65-F5344CB8AC3E}">
        <p14:creationId xmlns:p14="http://schemas.microsoft.com/office/powerpoint/2010/main" val="3193361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B1B0FA-3589-4EB1-8667-EA2A475F64E0}"/>
              </a:ext>
            </a:extLst>
          </p:cNvPr>
          <p:cNvSpPr txBox="1"/>
          <p:nvPr/>
        </p:nvSpPr>
        <p:spPr>
          <a:xfrm>
            <a:off x="1524000" y="17925"/>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RATE OF REACTIONS</a:t>
            </a:r>
            <a:endParaRPr lang="en-GB" sz="24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464DE9A4-55FA-4E76-AEBA-AF6F0042AEDE}"/>
              </a:ext>
            </a:extLst>
          </p:cNvPr>
          <p:cNvSpPr txBox="1"/>
          <p:nvPr/>
        </p:nvSpPr>
        <p:spPr>
          <a:xfrm>
            <a:off x="1608637" y="593192"/>
            <a:ext cx="1904689" cy="369332"/>
          </a:xfrm>
          <a:prstGeom prst="rect">
            <a:avLst/>
          </a:prstGeom>
          <a:noFill/>
        </p:spPr>
        <p:txBody>
          <a:bodyPr wrap="none" rtlCol="0">
            <a:spAutoFit/>
          </a:bodyPr>
          <a:lstStyle/>
          <a:p>
            <a:r>
              <a:rPr lang="en-US">
                <a:solidFill>
                  <a:srgbClr val="0000FF"/>
                </a:solidFill>
                <a:latin typeface="Calibri" panose="020F0502020204030204" pitchFamily="34" charset="0"/>
                <a:cs typeface="Calibri" panose="020F0502020204030204" pitchFamily="34" charset="0"/>
              </a:rPr>
              <a:t>Rate of reaction = </a:t>
            </a:r>
          </a:p>
        </p:txBody>
      </p:sp>
      <p:sp>
        <p:nvSpPr>
          <p:cNvPr id="8" name="TextBox 7">
            <a:extLst>
              <a:ext uri="{FF2B5EF4-FFF2-40B4-BE49-F238E27FC236}">
                <a16:creationId xmlns:a16="http://schemas.microsoft.com/office/drawing/2014/main" id="{10B8ECF7-DB3B-41D7-8B71-E9A052A21853}"/>
              </a:ext>
            </a:extLst>
          </p:cNvPr>
          <p:cNvSpPr txBox="1"/>
          <p:nvPr/>
        </p:nvSpPr>
        <p:spPr>
          <a:xfrm>
            <a:off x="3301100" y="502383"/>
            <a:ext cx="2489784" cy="646972"/>
          </a:xfrm>
          <a:prstGeom prst="rect">
            <a:avLst/>
          </a:prstGeom>
          <a:noFill/>
        </p:spPr>
        <p:txBody>
          <a:bodyPr wrap="none" rtlCol="0">
            <a:spAutoFit/>
          </a:bodyPr>
          <a:lstStyle/>
          <a:p>
            <a:pPr algn="ctr">
              <a:lnSpc>
                <a:spcPts val="1400"/>
              </a:lnSpc>
            </a:pPr>
            <a:r>
              <a:rPr lang="en-US" dirty="0">
                <a:solidFill>
                  <a:srgbClr val="7030A0"/>
                </a:solidFill>
                <a:latin typeface="Calibri" panose="020F0502020204030204" pitchFamily="34" charset="0"/>
                <a:cs typeface="Calibri" panose="020F0502020204030204" pitchFamily="34" charset="0"/>
              </a:rPr>
              <a:t>Change of concentration</a:t>
            </a:r>
          </a:p>
          <a:p>
            <a:pPr algn="ctr">
              <a:lnSpc>
                <a:spcPts val="1400"/>
              </a:lnSpc>
            </a:pPr>
            <a:r>
              <a:rPr lang="en-US" dirty="0">
                <a:latin typeface="Calibri" panose="020F0502020204030204" pitchFamily="34" charset="0"/>
                <a:cs typeface="Calibri" panose="020F0502020204030204" pitchFamily="34" charset="0"/>
              </a:rPr>
              <a:t>------------------------------</a:t>
            </a:r>
          </a:p>
          <a:p>
            <a:pPr algn="ctr">
              <a:lnSpc>
                <a:spcPts val="1400"/>
              </a:lnSpc>
            </a:pPr>
            <a:r>
              <a:rPr lang="en-US" dirty="0">
                <a:solidFill>
                  <a:srgbClr val="00B050"/>
                </a:solidFill>
                <a:latin typeface="Calibri" panose="020F0502020204030204" pitchFamily="34" charset="0"/>
                <a:cs typeface="Calibri" panose="020F0502020204030204" pitchFamily="34" charset="0"/>
              </a:rPr>
              <a:t>Change of time</a:t>
            </a:r>
          </a:p>
        </p:txBody>
      </p:sp>
      <p:sp>
        <p:nvSpPr>
          <p:cNvPr id="9" name="TextBox 8">
            <a:extLst>
              <a:ext uri="{FF2B5EF4-FFF2-40B4-BE49-F238E27FC236}">
                <a16:creationId xmlns:a16="http://schemas.microsoft.com/office/drawing/2014/main" id="{9D4C8614-5329-472A-AFBD-E9D36B0753CD}"/>
              </a:ext>
            </a:extLst>
          </p:cNvPr>
          <p:cNvSpPr txBox="1"/>
          <p:nvPr/>
        </p:nvSpPr>
        <p:spPr>
          <a:xfrm>
            <a:off x="5953033" y="495680"/>
            <a:ext cx="748923" cy="644600"/>
          </a:xfrm>
          <a:prstGeom prst="rect">
            <a:avLst/>
          </a:prstGeom>
          <a:noFill/>
        </p:spPr>
        <p:txBody>
          <a:bodyPr wrap="none" rtlCol="0">
            <a:spAutoFit/>
          </a:bodyPr>
          <a:lstStyle/>
          <a:p>
            <a:pPr algn="ctr">
              <a:lnSpc>
                <a:spcPts val="1400"/>
              </a:lnSpc>
            </a:pPr>
            <a:r>
              <a:rPr lang="en-US">
                <a:solidFill>
                  <a:srgbClr val="7030A0"/>
                </a:solidFill>
                <a:latin typeface="Calibri" panose="020F0502020204030204" pitchFamily="34" charset="0"/>
                <a:cs typeface="Calibri" panose="020F0502020204030204" pitchFamily="34" charset="0"/>
                <a:sym typeface="Symbol"/>
              </a:rPr>
              <a:t></a:t>
            </a:r>
            <a:r>
              <a:rPr lang="en-US">
                <a:solidFill>
                  <a:srgbClr val="7030A0"/>
                </a:solidFill>
                <a:latin typeface="Calibri" panose="020F0502020204030204" pitchFamily="34" charset="0"/>
                <a:cs typeface="Calibri" panose="020F0502020204030204" pitchFamily="34" charset="0"/>
              </a:rPr>
              <a:t>[X]</a:t>
            </a:r>
          </a:p>
          <a:p>
            <a:pPr algn="ctr">
              <a:lnSpc>
                <a:spcPts val="1400"/>
              </a:lnSpc>
            </a:pPr>
            <a:r>
              <a:rPr lang="en-US">
                <a:latin typeface="Calibri" panose="020F0502020204030204" pitchFamily="34" charset="0"/>
                <a:cs typeface="Calibri" panose="020F0502020204030204" pitchFamily="34" charset="0"/>
              </a:rPr>
              <a:t>--------</a:t>
            </a:r>
          </a:p>
          <a:p>
            <a:pPr algn="ctr">
              <a:lnSpc>
                <a:spcPts val="1400"/>
              </a:lnSpc>
            </a:pPr>
            <a:r>
              <a:rPr lang="en-US">
                <a:solidFill>
                  <a:srgbClr val="00B050"/>
                </a:solidFill>
                <a:latin typeface="Calibri" panose="020F0502020204030204" pitchFamily="34" charset="0"/>
                <a:cs typeface="Calibri" panose="020F0502020204030204" pitchFamily="34" charset="0"/>
                <a:sym typeface="Symbol"/>
              </a:rPr>
              <a:t>t</a:t>
            </a:r>
            <a:endParaRPr lang="en-US">
              <a:solidFill>
                <a:srgbClr val="00B050"/>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1446BC79-E017-42F9-873B-1C056AC035C3}"/>
              </a:ext>
            </a:extLst>
          </p:cNvPr>
          <p:cNvSpPr txBox="1"/>
          <p:nvPr/>
        </p:nvSpPr>
        <p:spPr>
          <a:xfrm>
            <a:off x="6696353" y="484741"/>
            <a:ext cx="3293722" cy="646331"/>
          </a:xfrm>
          <a:prstGeom prst="rect">
            <a:avLst/>
          </a:prstGeom>
          <a:noFill/>
        </p:spPr>
        <p:txBody>
          <a:bodyPr wrap="none" rtlCol="0">
            <a:spAutoFit/>
          </a:bodyPr>
          <a:lstStyle/>
          <a:p>
            <a:r>
              <a:rPr lang="en-US">
                <a:latin typeface="Calibri" panose="020F0502020204030204" pitchFamily="34" charset="0"/>
                <a:cs typeface="Calibri" panose="020F0502020204030204" pitchFamily="34" charset="0"/>
              </a:rPr>
              <a:t>measure and plot </a:t>
            </a:r>
            <a:r>
              <a:rPr lang="en-US">
                <a:solidFill>
                  <a:srgbClr val="7030A0"/>
                </a:solidFill>
                <a:latin typeface="Calibri" panose="020F0502020204030204" pitchFamily="34" charset="0"/>
                <a:cs typeface="Calibri" panose="020F0502020204030204" pitchFamily="34" charset="0"/>
              </a:rPr>
              <a:t>[X]</a:t>
            </a:r>
            <a:r>
              <a:rPr lang="en-US">
                <a:latin typeface="Calibri" panose="020F0502020204030204" pitchFamily="34" charset="0"/>
                <a:cs typeface="Calibri" panose="020F0502020204030204" pitchFamily="34" charset="0"/>
              </a:rPr>
              <a:t> on </a:t>
            </a:r>
            <a:r>
              <a:rPr lang="en-US">
                <a:solidFill>
                  <a:srgbClr val="7030A0"/>
                </a:solidFill>
                <a:latin typeface="Calibri" panose="020F0502020204030204" pitchFamily="34" charset="0"/>
                <a:cs typeface="Calibri" panose="020F0502020204030204" pitchFamily="34" charset="0"/>
              </a:rPr>
              <a:t>vertical</a:t>
            </a:r>
            <a:r>
              <a:rPr lang="en-US">
                <a:latin typeface="Calibri" panose="020F0502020204030204" pitchFamily="34" charset="0"/>
                <a:cs typeface="Calibri" panose="020F0502020204030204" pitchFamily="34" charset="0"/>
              </a:rPr>
              <a:t>, </a:t>
            </a:r>
          </a:p>
          <a:p>
            <a:r>
              <a:rPr lang="en-US">
                <a:solidFill>
                  <a:srgbClr val="00B050"/>
                </a:solidFill>
                <a:latin typeface="Calibri" panose="020F0502020204030204" pitchFamily="34" charset="0"/>
                <a:cs typeface="Calibri" panose="020F0502020204030204" pitchFamily="34" charset="0"/>
              </a:rPr>
              <a:t>t</a:t>
            </a:r>
            <a:r>
              <a:rPr lang="en-US">
                <a:latin typeface="Calibri" panose="020F0502020204030204" pitchFamily="34" charset="0"/>
                <a:cs typeface="Calibri" panose="020F0502020204030204" pitchFamily="34" charset="0"/>
              </a:rPr>
              <a:t> on </a:t>
            </a:r>
            <a:r>
              <a:rPr lang="en-US">
                <a:solidFill>
                  <a:srgbClr val="00B050"/>
                </a:solidFill>
                <a:latin typeface="Calibri" panose="020F0502020204030204" pitchFamily="34" charset="0"/>
                <a:cs typeface="Calibri" panose="020F0502020204030204" pitchFamily="34" charset="0"/>
              </a:rPr>
              <a:t>horizontal</a:t>
            </a:r>
          </a:p>
        </p:txBody>
      </p:sp>
      <p:sp>
        <p:nvSpPr>
          <p:cNvPr id="11" name="TextBox 10">
            <a:extLst>
              <a:ext uri="{FF2B5EF4-FFF2-40B4-BE49-F238E27FC236}">
                <a16:creationId xmlns:a16="http://schemas.microsoft.com/office/drawing/2014/main" id="{FE9FC672-B764-48E8-A248-3014DA26AC14}"/>
              </a:ext>
            </a:extLst>
          </p:cNvPr>
          <p:cNvSpPr txBox="1"/>
          <p:nvPr/>
        </p:nvSpPr>
        <p:spPr>
          <a:xfrm>
            <a:off x="9934452" y="614707"/>
            <a:ext cx="1080120" cy="369332"/>
          </a:xfrm>
          <a:prstGeom prst="rect">
            <a:avLst/>
          </a:prstGeom>
          <a:noFill/>
        </p:spPr>
        <p:txBody>
          <a:bodyPr wrap="square" rtlCol="0">
            <a:spAutoFit/>
          </a:bodyPr>
          <a:lstStyle/>
          <a:p>
            <a:r>
              <a:rPr lang="en-US" b="1">
                <a:solidFill>
                  <a:srgbClr val="0000FF"/>
                </a:solidFill>
                <a:latin typeface="Calibri" panose="020F0502020204030204" pitchFamily="34" charset="0"/>
                <a:cs typeface="Calibri" panose="020F0502020204030204" pitchFamily="34" charset="0"/>
              </a:rPr>
              <a:t>SLOPE</a:t>
            </a:r>
          </a:p>
        </p:txBody>
      </p:sp>
      <p:sp>
        <p:nvSpPr>
          <p:cNvPr id="12" name="TextBox 11">
            <a:extLst>
              <a:ext uri="{FF2B5EF4-FFF2-40B4-BE49-F238E27FC236}">
                <a16:creationId xmlns:a16="http://schemas.microsoft.com/office/drawing/2014/main" id="{3FE8F099-31AB-47BB-858D-710CB38EB3BB}"/>
              </a:ext>
            </a:extLst>
          </p:cNvPr>
          <p:cNvSpPr txBox="1"/>
          <p:nvPr/>
        </p:nvSpPr>
        <p:spPr>
          <a:xfrm>
            <a:off x="5675322" y="597572"/>
            <a:ext cx="300082" cy="369332"/>
          </a:xfrm>
          <a:prstGeom prst="rect">
            <a:avLst/>
          </a:prstGeom>
          <a:noFill/>
        </p:spPr>
        <p:txBody>
          <a:bodyPr wrap="none" rtlCol="0">
            <a:spAutoFit/>
          </a:bodyPr>
          <a:lstStyle/>
          <a:p>
            <a:r>
              <a:rPr lang="en-GB">
                <a:latin typeface="Calibri" panose="020F0502020204030204" pitchFamily="34" charset="0"/>
                <a:cs typeface="Calibri" panose="020F0502020204030204" pitchFamily="34" charset="0"/>
              </a:rPr>
              <a:t>=</a:t>
            </a:r>
          </a:p>
        </p:txBody>
      </p:sp>
      <p:sp>
        <p:nvSpPr>
          <p:cNvPr id="13" name="Curved Down Arrow 5">
            <a:extLst>
              <a:ext uri="{FF2B5EF4-FFF2-40B4-BE49-F238E27FC236}">
                <a16:creationId xmlns:a16="http://schemas.microsoft.com/office/drawing/2014/main" id="{75064009-323A-49DD-A013-326B1BBC7982}"/>
              </a:ext>
            </a:extLst>
          </p:cNvPr>
          <p:cNvSpPr/>
          <p:nvPr/>
        </p:nvSpPr>
        <p:spPr>
          <a:xfrm rot="10800000">
            <a:off x="1840979" y="1048672"/>
            <a:ext cx="8575501" cy="442448"/>
          </a:xfrm>
          <a:prstGeom prst="curvedDownArrow">
            <a:avLst>
              <a:gd name="adj1" fmla="val 25000"/>
              <a:gd name="adj2" fmla="val 50000"/>
              <a:gd name="adj3" fmla="val 16260"/>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4" name="Straight Connector 13">
            <a:extLst>
              <a:ext uri="{FF2B5EF4-FFF2-40B4-BE49-F238E27FC236}">
                <a16:creationId xmlns:a16="http://schemas.microsoft.com/office/drawing/2014/main" id="{910FBCA2-983D-44DD-A75F-5A1F2CDB6E7B}"/>
              </a:ext>
            </a:extLst>
          </p:cNvPr>
          <p:cNvCxnSpPr/>
          <p:nvPr/>
        </p:nvCxnSpPr>
        <p:spPr>
          <a:xfrm>
            <a:off x="1624973" y="1752024"/>
            <a:ext cx="0" cy="411480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FDEA8E7-B899-4B62-B416-6CA5EC39EF23}"/>
              </a:ext>
            </a:extLst>
          </p:cNvPr>
          <p:cNvCxnSpPr/>
          <p:nvPr/>
        </p:nvCxnSpPr>
        <p:spPr>
          <a:xfrm>
            <a:off x="1624973" y="5866824"/>
            <a:ext cx="7620000" cy="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Freeform 45">
            <a:extLst>
              <a:ext uri="{FF2B5EF4-FFF2-40B4-BE49-F238E27FC236}">
                <a16:creationId xmlns:a16="http://schemas.microsoft.com/office/drawing/2014/main" id="{4C77F30F-F9C7-45C8-9F1E-C698CAC7DB7E}"/>
              </a:ext>
            </a:extLst>
          </p:cNvPr>
          <p:cNvSpPr/>
          <p:nvPr/>
        </p:nvSpPr>
        <p:spPr>
          <a:xfrm>
            <a:off x="1624973" y="1952051"/>
            <a:ext cx="7483424" cy="3121157"/>
          </a:xfrm>
          <a:custGeom>
            <a:avLst/>
            <a:gdLst>
              <a:gd name="connsiteX0" fmla="*/ 22280 w 7020585"/>
              <a:gd name="connsiteY0" fmla="*/ 0 h 5109146"/>
              <a:gd name="connsiteX1" fmla="*/ 1015057 w 7020585"/>
              <a:gd name="connsiteY1" fmla="*/ 4088674 h 5109146"/>
              <a:gd name="connsiteX2" fmla="*/ 6605960 w 7020585"/>
              <a:gd name="connsiteY2" fmla="*/ 5042263 h 5109146"/>
              <a:gd name="connsiteX3" fmla="*/ 6605960 w 7020585"/>
              <a:gd name="connsiteY3" fmla="*/ 5029200 h 5109146"/>
              <a:gd name="connsiteX4" fmla="*/ 6592897 w 7020585"/>
              <a:gd name="connsiteY4" fmla="*/ 5029200 h 5109146"/>
              <a:gd name="connsiteX0" fmla="*/ 16799 w 7080418"/>
              <a:gd name="connsiteY0" fmla="*/ 0 h 5122209"/>
              <a:gd name="connsiteX1" fmla="*/ 1074890 w 7080418"/>
              <a:gd name="connsiteY1" fmla="*/ 4101737 h 5122209"/>
              <a:gd name="connsiteX2" fmla="*/ 6665793 w 7080418"/>
              <a:gd name="connsiteY2" fmla="*/ 5055326 h 5122209"/>
              <a:gd name="connsiteX3" fmla="*/ 6665793 w 7080418"/>
              <a:gd name="connsiteY3" fmla="*/ 5042263 h 5122209"/>
              <a:gd name="connsiteX4" fmla="*/ 6652730 w 7080418"/>
              <a:gd name="connsiteY4" fmla="*/ 5042263 h 5122209"/>
              <a:gd name="connsiteX0" fmla="*/ 16799 w 6751429"/>
              <a:gd name="connsiteY0" fmla="*/ 0 h 5060074"/>
              <a:gd name="connsiteX1" fmla="*/ 1074890 w 6751429"/>
              <a:gd name="connsiteY1" fmla="*/ 4101737 h 5060074"/>
              <a:gd name="connsiteX2" fmla="*/ 5516262 w 6751429"/>
              <a:gd name="connsiteY2" fmla="*/ 4950824 h 5060074"/>
              <a:gd name="connsiteX3" fmla="*/ 6665793 w 6751429"/>
              <a:gd name="connsiteY3" fmla="*/ 5055326 h 5060074"/>
              <a:gd name="connsiteX4" fmla="*/ 6665793 w 6751429"/>
              <a:gd name="connsiteY4" fmla="*/ 5042263 h 5060074"/>
              <a:gd name="connsiteX5" fmla="*/ 6652730 w 6751429"/>
              <a:gd name="connsiteY5" fmla="*/ 5042263 h 5060074"/>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5" fmla="*/ 6667471 w 7779571"/>
              <a:gd name="connsiteY5" fmla="*/ 5042263 h 5060963"/>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0" fmla="*/ 31540 w 7779571"/>
              <a:gd name="connsiteY0" fmla="*/ 0 h 5055326"/>
              <a:gd name="connsiteX1" fmla="*/ 1089631 w 7779571"/>
              <a:gd name="connsiteY1" fmla="*/ 4101737 h 5055326"/>
              <a:gd name="connsiteX2" fmla="*/ 7490431 w 7779571"/>
              <a:gd name="connsiteY2" fmla="*/ 4937761 h 5055326"/>
              <a:gd name="connsiteX3" fmla="*/ 6680534 w 7779571"/>
              <a:gd name="connsiteY3" fmla="*/ 5055326 h 5055326"/>
              <a:gd name="connsiteX0" fmla="*/ 31540 w 7490431"/>
              <a:gd name="connsiteY0" fmla="*/ 0 h 4937761"/>
              <a:gd name="connsiteX1" fmla="*/ 1089631 w 7490431"/>
              <a:gd name="connsiteY1" fmla="*/ 4101737 h 4937761"/>
              <a:gd name="connsiteX2" fmla="*/ 7490431 w 7490431"/>
              <a:gd name="connsiteY2" fmla="*/ 4937761 h 4937761"/>
              <a:gd name="connsiteX0" fmla="*/ 19117 w 7595574"/>
              <a:gd name="connsiteY0" fmla="*/ 0 h 4963886"/>
              <a:gd name="connsiteX1" fmla="*/ 1194774 w 7595574"/>
              <a:gd name="connsiteY1" fmla="*/ 4127862 h 4963886"/>
              <a:gd name="connsiteX2" fmla="*/ 7595574 w 7595574"/>
              <a:gd name="connsiteY2" fmla="*/ 4963886 h 4963886"/>
              <a:gd name="connsiteX0" fmla="*/ 87085 w 7663542"/>
              <a:gd name="connsiteY0" fmla="*/ 0 h 4963886"/>
              <a:gd name="connsiteX1" fmla="*/ 87086 w 7663542"/>
              <a:gd name="connsiteY1" fmla="*/ 561704 h 4963886"/>
              <a:gd name="connsiteX2" fmla="*/ 1262742 w 7663542"/>
              <a:gd name="connsiteY2" fmla="*/ 4127862 h 4963886"/>
              <a:gd name="connsiteX3" fmla="*/ 7663542 w 7663542"/>
              <a:gd name="connsiteY3" fmla="*/ 4963886 h 4963886"/>
              <a:gd name="connsiteX0" fmla="*/ 0 w 7576456"/>
              <a:gd name="connsiteY0" fmla="*/ 0 h 4402182"/>
              <a:gd name="connsiteX1" fmla="*/ 1175656 w 7576456"/>
              <a:gd name="connsiteY1" fmla="*/ 3566158 h 4402182"/>
              <a:gd name="connsiteX2" fmla="*/ 7576456 w 7576456"/>
              <a:gd name="connsiteY2" fmla="*/ 4402182 h 4402182"/>
              <a:gd name="connsiteX0" fmla="*/ 0 w 7547881"/>
              <a:gd name="connsiteY0" fmla="*/ 0 h 4406945"/>
              <a:gd name="connsiteX1" fmla="*/ 1147081 w 7547881"/>
              <a:gd name="connsiteY1" fmla="*/ 3570921 h 4406945"/>
              <a:gd name="connsiteX2" fmla="*/ 7547881 w 7547881"/>
              <a:gd name="connsiteY2" fmla="*/ 4406945 h 4406945"/>
              <a:gd name="connsiteX0" fmla="*/ 32744 w 7580625"/>
              <a:gd name="connsiteY0" fmla="*/ 0 h 4406945"/>
              <a:gd name="connsiteX1" fmla="*/ 104863 w 7580625"/>
              <a:gd name="connsiteY1" fmla="*/ 676958 h 4406945"/>
              <a:gd name="connsiteX2" fmla="*/ 1179825 w 7580625"/>
              <a:gd name="connsiteY2" fmla="*/ 3570921 h 4406945"/>
              <a:gd name="connsiteX3" fmla="*/ 7580625 w 7580625"/>
              <a:gd name="connsiteY3" fmla="*/ 4406945 h 4406945"/>
              <a:gd name="connsiteX0" fmla="*/ 0 w 7475762"/>
              <a:gd name="connsiteY0" fmla="*/ 0 h 3729987"/>
              <a:gd name="connsiteX1" fmla="*/ 1074962 w 7475762"/>
              <a:gd name="connsiteY1" fmla="*/ 2893963 h 3729987"/>
              <a:gd name="connsiteX2" fmla="*/ 7475762 w 7475762"/>
              <a:gd name="connsiteY2" fmla="*/ 3729987 h 3729987"/>
              <a:gd name="connsiteX0" fmla="*/ 7661 w 7483423"/>
              <a:gd name="connsiteY0" fmla="*/ 0 h 3729987"/>
              <a:gd name="connsiteX1" fmla="*/ 1082623 w 7483423"/>
              <a:gd name="connsiteY1" fmla="*/ 2893963 h 3729987"/>
              <a:gd name="connsiteX2" fmla="*/ 7483423 w 7483423"/>
              <a:gd name="connsiteY2" fmla="*/ 3729987 h 3729987"/>
              <a:gd name="connsiteX0" fmla="*/ 5778 w 7481540"/>
              <a:gd name="connsiteY0" fmla="*/ 0 h 3729987"/>
              <a:gd name="connsiteX1" fmla="*/ 1080740 w 7481540"/>
              <a:gd name="connsiteY1" fmla="*/ 2893963 h 3729987"/>
              <a:gd name="connsiteX2" fmla="*/ 7481540 w 7481540"/>
              <a:gd name="connsiteY2" fmla="*/ 3729987 h 3729987"/>
              <a:gd name="connsiteX0" fmla="*/ 85622 w 7561384"/>
              <a:gd name="connsiteY0" fmla="*/ 0 h 3729987"/>
              <a:gd name="connsiteX1" fmla="*/ 77960 w 7561384"/>
              <a:gd name="connsiteY1" fmla="*/ 608830 h 3729987"/>
              <a:gd name="connsiteX2" fmla="*/ 1160584 w 7561384"/>
              <a:gd name="connsiteY2" fmla="*/ 2893963 h 3729987"/>
              <a:gd name="connsiteX3" fmla="*/ 7561384 w 7561384"/>
              <a:gd name="connsiteY3" fmla="*/ 3729987 h 3729987"/>
              <a:gd name="connsiteX0" fmla="*/ 0 w 7483424"/>
              <a:gd name="connsiteY0" fmla="*/ 0 h 3121157"/>
              <a:gd name="connsiteX1" fmla="*/ 1082624 w 7483424"/>
              <a:gd name="connsiteY1" fmla="*/ 2285133 h 3121157"/>
              <a:gd name="connsiteX2" fmla="*/ 7483424 w 7483424"/>
              <a:gd name="connsiteY2" fmla="*/ 3121157 h 3121157"/>
              <a:gd name="connsiteX0" fmla="*/ 0 w 7483424"/>
              <a:gd name="connsiteY0" fmla="*/ 0 h 3121157"/>
              <a:gd name="connsiteX1" fmla="*/ 1082624 w 7483424"/>
              <a:gd name="connsiteY1" fmla="*/ 2285133 h 3121157"/>
              <a:gd name="connsiteX2" fmla="*/ 7483424 w 7483424"/>
              <a:gd name="connsiteY2" fmla="*/ 3121157 h 3121157"/>
            </a:gdLst>
            <a:ahLst/>
            <a:cxnLst>
              <a:cxn ang="0">
                <a:pos x="connsiteX0" y="connsiteY0"/>
              </a:cxn>
              <a:cxn ang="0">
                <a:pos x="connsiteX1" y="connsiteY1"/>
              </a:cxn>
              <a:cxn ang="0">
                <a:pos x="connsiteX2" y="connsiteY2"/>
              </a:cxn>
            </a:cxnLst>
            <a:rect l="l" t="t" r="r" b="b"/>
            <a:pathLst>
              <a:path w="7483424" h="3121157">
                <a:moveTo>
                  <a:pt x="0" y="0"/>
                </a:moveTo>
                <a:cubicBezTo>
                  <a:pt x="102960" y="501377"/>
                  <a:pt x="-164613" y="1764940"/>
                  <a:pt x="1082624" y="2285133"/>
                </a:cubicBezTo>
                <a:cubicBezTo>
                  <a:pt x="2340604" y="3019624"/>
                  <a:pt x="6551607" y="2962226"/>
                  <a:pt x="7483424" y="3121157"/>
                </a:cubicBezTo>
              </a:path>
            </a:pathLst>
          </a:cu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20" name="Freeform 46">
            <a:extLst>
              <a:ext uri="{FF2B5EF4-FFF2-40B4-BE49-F238E27FC236}">
                <a16:creationId xmlns:a16="http://schemas.microsoft.com/office/drawing/2014/main" id="{DBB46F7E-075B-42C1-A019-9358B640BA40}"/>
              </a:ext>
            </a:extLst>
          </p:cNvPr>
          <p:cNvSpPr/>
          <p:nvPr/>
        </p:nvSpPr>
        <p:spPr>
          <a:xfrm>
            <a:off x="1631504" y="2431294"/>
            <a:ext cx="7524206" cy="3448594"/>
          </a:xfrm>
          <a:custGeom>
            <a:avLst/>
            <a:gdLst>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1005839 w 5199017"/>
              <a:gd name="connsiteY1" fmla="*/ 574765 h 3331028"/>
              <a:gd name="connsiteX2" fmla="*/ 5199017 w 5199017"/>
              <a:gd name="connsiteY2" fmla="*/ 0 h 3331028"/>
              <a:gd name="connsiteX3" fmla="*/ 5199017 w 5199017"/>
              <a:gd name="connsiteY3" fmla="*/ 0 h 3331028"/>
              <a:gd name="connsiteX0" fmla="*/ 0 w 5199017"/>
              <a:gd name="connsiteY0" fmla="*/ 3331028 h 3331028"/>
              <a:gd name="connsiteX1" fmla="*/ 836022 w 5199017"/>
              <a:gd name="connsiteY1" fmla="*/ 444136 h 3331028"/>
              <a:gd name="connsiteX2" fmla="*/ 5199017 w 5199017"/>
              <a:gd name="connsiteY2" fmla="*/ 0 h 3331028"/>
              <a:gd name="connsiteX3" fmla="*/ 5199017 w 5199017"/>
              <a:gd name="connsiteY3" fmla="*/ 0 h 3331028"/>
              <a:gd name="connsiteX0" fmla="*/ 0 w 5120640"/>
              <a:gd name="connsiteY0" fmla="*/ 3370217 h 3370217"/>
              <a:gd name="connsiteX1" fmla="*/ 757645 w 5120640"/>
              <a:gd name="connsiteY1" fmla="*/ 444136 h 3370217"/>
              <a:gd name="connsiteX2" fmla="*/ 5120640 w 5120640"/>
              <a:gd name="connsiteY2" fmla="*/ 0 h 3370217"/>
              <a:gd name="connsiteX3" fmla="*/ 5120640 w 5120640"/>
              <a:gd name="connsiteY3" fmla="*/ 0 h 3370217"/>
              <a:gd name="connsiteX0" fmla="*/ 0 w 5120640"/>
              <a:gd name="connsiteY0" fmla="*/ 3370217 h 3370217"/>
              <a:gd name="connsiteX1" fmla="*/ 1789611 w 5120640"/>
              <a:gd name="connsiteY1" fmla="*/ 718456 h 3370217"/>
              <a:gd name="connsiteX2" fmla="*/ 5120640 w 5120640"/>
              <a:gd name="connsiteY2" fmla="*/ 0 h 3370217"/>
              <a:gd name="connsiteX3" fmla="*/ 5120640 w 5120640"/>
              <a:gd name="connsiteY3" fmla="*/ 0 h 3370217"/>
              <a:gd name="connsiteX0" fmla="*/ 0 w 5120640"/>
              <a:gd name="connsiteY0" fmla="*/ 3370217 h 3370217"/>
              <a:gd name="connsiteX1" fmla="*/ 1698171 w 5120640"/>
              <a:gd name="connsiteY1" fmla="*/ 627016 h 3370217"/>
              <a:gd name="connsiteX2" fmla="*/ 5120640 w 5120640"/>
              <a:gd name="connsiteY2" fmla="*/ 0 h 3370217"/>
              <a:gd name="connsiteX3" fmla="*/ 5120640 w 5120640"/>
              <a:gd name="connsiteY3" fmla="*/ 0 h 3370217"/>
              <a:gd name="connsiteX0" fmla="*/ 0 w 5120640"/>
              <a:gd name="connsiteY0" fmla="*/ 3370217 h 3370217"/>
              <a:gd name="connsiteX1" fmla="*/ 1489165 w 5120640"/>
              <a:gd name="connsiteY1" fmla="*/ 561702 h 3370217"/>
              <a:gd name="connsiteX2" fmla="*/ 5120640 w 5120640"/>
              <a:gd name="connsiteY2" fmla="*/ 0 h 3370217"/>
              <a:gd name="connsiteX3" fmla="*/ 5120640 w 5120640"/>
              <a:gd name="connsiteY3" fmla="*/ 0 h 3370217"/>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Lst>
            <a:ahLst/>
            <a:cxnLst>
              <a:cxn ang="0">
                <a:pos x="connsiteX0" y="connsiteY0"/>
              </a:cxn>
              <a:cxn ang="0">
                <a:pos x="connsiteX1" y="connsiteY1"/>
              </a:cxn>
              <a:cxn ang="0">
                <a:pos x="connsiteX2" y="connsiteY2"/>
              </a:cxn>
              <a:cxn ang="0">
                <a:pos x="connsiteX3" y="connsiteY3"/>
              </a:cxn>
            </a:cxnLst>
            <a:rect l="l" t="t" r="r" b="b"/>
            <a:pathLst>
              <a:path w="7524206" h="3448594">
                <a:moveTo>
                  <a:pt x="0" y="3448594"/>
                </a:moveTo>
                <a:cubicBezTo>
                  <a:pt x="145868" y="3246120"/>
                  <a:pt x="296091" y="1156062"/>
                  <a:pt x="1489165" y="640079"/>
                </a:cubicBezTo>
                <a:cubicBezTo>
                  <a:pt x="2460171" y="215536"/>
                  <a:pt x="4114800" y="185057"/>
                  <a:pt x="5120640" y="78377"/>
                </a:cubicBezTo>
                <a:cubicBezTo>
                  <a:pt x="6126480" y="-28303"/>
                  <a:pt x="6723017" y="26126"/>
                  <a:pt x="7524206" y="0"/>
                </a:cubicBezTo>
              </a:path>
            </a:pathLst>
          </a:custGeom>
          <a:noFill/>
          <a:ln>
            <a:solidFill>
              <a:srgbClr val="CC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21C8A3E9-BC31-4F78-ACA0-EA0591B8ECB9}"/>
              </a:ext>
            </a:extLst>
          </p:cNvPr>
          <p:cNvSpPr txBox="1"/>
          <p:nvPr/>
        </p:nvSpPr>
        <p:spPr>
          <a:xfrm>
            <a:off x="1372340" y="1327091"/>
            <a:ext cx="433132" cy="353943"/>
          </a:xfrm>
          <a:prstGeom prst="rect">
            <a:avLst/>
          </a:prstGeom>
          <a:noFill/>
        </p:spPr>
        <p:txBody>
          <a:bodyPr wrap="none" rtlCol="0">
            <a:spAutoFit/>
          </a:bodyPr>
          <a:lstStyle/>
          <a:p>
            <a:r>
              <a:rPr lang="en-US" sz="1700">
                <a:solidFill>
                  <a:srgbClr val="FF0000"/>
                </a:solidFill>
                <a:latin typeface="Calibri" panose="020F0502020204030204" pitchFamily="34" charset="0"/>
                <a:cs typeface="Calibri" panose="020F0502020204030204" pitchFamily="34" charset="0"/>
              </a:rPr>
              <a:t>[X]</a:t>
            </a:r>
          </a:p>
        </p:txBody>
      </p:sp>
      <p:sp>
        <p:nvSpPr>
          <p:cNvPr id="22" name="TextBox 21">
            <a:extLst>
              <a:ext uri="{FF2B5EF4-FFF2-40B4-BE49-F238E27FC236}">
                <a16:creationId xmlns:a16="http://schemas.microsoft.com/office/drawing/2014/main" id="{A98E667E-07CB-4117-AE1D-86F6EAB1EAAF}"/>
              </a:ext>
            </a:extLst>
          </p:cNvPr>
          <p:cNvSpPr txBox="1"/>
          <p:nvPr/>
        </p:nvSpPr>
        <p:spPr>
          <a:xfrm>
            <a:off x="9259373" y="5667817"/>
            <a:ext cx="591829" cy="353943"/>
          </a:xfrm>
          <a:prstGeom prst="rect">
            <a:avLst/>
          </a:prstGeom>
          <a:noFill/>
        </p:spPr>
        <p:txBody>
          <a:bodyPr wrap="none" rtlCol="0">
            <a:spAutoFit/>
          </a:bodyPr>
          <a:lstStyle/>
          <a:p>
            <a:r>
              <a:rPr lang="en-US" sz="1700">
                <a:solidFill>
                  <a:srgbClr val="00B050"/>
                </a:solidFill>
                <a:latin typeface="Calibri" panose="020F0502020204030204" pitchFamily="34" charset="0"/>
                <a:cs typeface="Calibri" panose="020F0502020204030204" pitchFamily="34" charset="0"/>
              </a:rPr>
              <a:t>time</a:t>
            </a:r>
          </a:p>
        </p:txBody>
      </p:sp>
      <p:sp>
        <p:nvSpPr>
          <p:cNvPr id="23" name="TextBox 22">
            <a:extLst>
              <a:ext uri="{FF2B5EF4-FFF2-40B4-BE49-F238E27FC236}">
                <a16:creationId xmlns:a16="http://schemas.microsoft.com/office/drawing/2014/main" id="{C865802B-B620-4339-89E4-425DE73F245B}"/>
              </a:ext>
            </a:extLst>
          </p:cNvPr>
          <p:cNvSpPr txBox="1"/>
          <p:nvPr/>
        </p:nvSpPr>
        <p:spPr>
          <a:xfrm>
            <a:off x="9040107" y="4907962"/>
            <a:ext cx="1246239"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X = reactant</a:t>
            </a:r>
          </a:p>
        </p:txBody>
      </p:sp>
      <p:cxnSp>
        <p:nvCxnSpPr>
          <p:cNvPr id="24" name="Straight Connector 23">
            <a:extLst>
              <a:ext uri="{FF2B5EF4-FFF2-40B4-BE49-F238E27FC236}">
                <a16:creationId xmlns:a16="http://schemas.microsoft.com/office/drawing/2014/main" id="{71D10BC3-6B6C-458A-9980-B279D92FBE6A}"/>
              </a:ext>
            </a:extLst>
          </p:cNvPr>
          <p:cNvCxnSpPr/>
          <p:nvPr/>
        </p:nvCxnSpPr>
        <p:spPr>
          <a:xfrm>
            <a:off x="1631506" y="2133026"/>
            <a:ext cx="3974919" cy="269081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083F0EEC-B4FA-457C-B3B2-9BF2CB5BBB48}"/>
              </a:ext>
            </a:extLst>
          </p:cNvPr>
          <p:cNvCxnSpPr/>
          <p:nvPr/>
        </p:nvCxnSpPr>
        <p:spPr>
          <a:xfrm>
            <a:off x="5587373" y="4866701"/>
            <a:ext cx="0" cy="1000125"/>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964AA5D6-B4BA-481E-B50B-609219BB8084}"/>
              </a:ext>
            </a:extLst>
          </p:cNvPr>
          <p:cNvSpPr txBox="1"/>
          <p:nvPr/>
        </p:nvSpPr>
        <p:spPr>
          <a:xfrm>
            <a:off x="5460586" y="5906695"/>
            <a:ext cx="332142" cy="369332"/>
          </a:xfrm>
          <a:prstGeom prst="rect">
            <a:avLst/>
          </a:prstGeom>
          <a:noFill/>
        </p:spPr>
        <p:txBody>
          <a:bodyPr wrap="none" rtlCol="0">
            <a:spAutoFit/>
          </a:bodyPr>
          <a:lstStyle/>
          <a:p>
            <a:r>
              <a:rPr lang="en-US">
                <a:solidFill>
                  <a:srgbClr val="00B050"/>
                </a:solidFill>
              </a:rPr>
              <a:t>t</a:t>
            </a:r>
            <a:r>
              <a:rPr lang="en-US" baseline="-25000">
                <a:solidFill>
                  <a:srgbClr val="00B050"/>
                </a:solidFill>
              </a:rPr>
              <a:t>1</a:t>
            </a:r>
          </a:p>
        </p:txBody>
      </p:sp>
      <p:sp>
        <p:nvSpPr>
          <p:cNvPr id="27" name="TextBox 26">
            <a:extLst>
              <a:ext uri="{FF2B5EF4-FFF2-40B4-BE49-F238E27FC236}">
                <a16:creationId xmlns:a16="http://schemas.microsoft.com/office/drawing/2014/main" id="{FA7AEAF1-DF04-47D7-8B11-98753EF71E29}"/>
              </a:ext>
            </a:extLst>
          </p:cNvPr>
          <p:cNvSpPr txBox="1"/>
          <p:nvPr/>
        </p:nvSpPr>
        <p:spPr>
          <a:xfrm>
            <a:off x="1474264" y="5866825"/>
            <a:ext cx="295274" cy="353943"/>
          </a:xfrm>
          <a:prstGeom prst="rect">
            <a:avLst/>
          </a:prstGeom>
          <a:noFill/>
        </p:spPr>
        <p:txBody>
          <a:bodyPr wrap="none" rtlCol="0">
            <a:spAutoFit/>
          </a:bodyPr>
          <a:lstStyle/>
          <a:p>
            <a:r>
              <a:rPr lang="en-US" sz="1700">
                <a:solidFill>
                  <a:srgbClr val="00B050"/>
                </a:solidFill>
                <a:latin typeface="Calibri" panose="020F0502020204030204" pitchFamily="34" charset="0"/>
                <a:cs typeface="Calibri" panose="020F0502020204030204" pitchFamily="34" charset="0"/>
              </a:rPr>
              <a:t>0</a:t>
            </a:r>
            <a:endParaRPr lang="en-US" sz="1700" baseline="-25000">
              <a:solidFill>
                <a:srgbClr val="00B050"/>
              </a:solidFill>
              <a:latin typeface="Calibri" panose="020F0502020204030204" pitchFamily="34" charset="0"/>
              <a:cs typeface="Calibri" panose="020F0502020204030204" pitchFamily="34" charset="0"/>
            </a:endParaRPr>
          </a:p>
        </p:txBody>
      </p:sp>
      <p:sp>
        <p:nvSpPr>
          <p:cNvPr id="28" name="TextBox 27">
            <a:extLst>
              <a:ext uri="{FF2B5EF4-FFF2-40B4-BE49-F238E27FC236}">
                <a16:creationId xmlns:a16="http://schemas.microsoft.com/office/drawing/2014/main" id="{DFCD6F06-DAE2-4429-98E3-3C09CD9FFE4B}"/>
              </a:ext>
            </a:extLst>
          </p:cNvPr>
          <p:cNvSpPr txBox="1"/>
          <p:nvPr/>
        </p:nvSpPr>
        <p:spPr>
          <a:xfrm>
            <a:off x="3878703" y="3427393"/>
            <a:ext cx="4686348"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Slope = average rate </a:t>
            </a:r>
            <a:r>
              <a:rPr lang="en-US" sz="1700" err="1">
                <a:solidFill>
                  <a:srgbClr val="7030A0"/>
                </a:solidFill>
                <a:latin typeface="Calibri" panose="020F0502020204030204" pitchFamily="34" charset="0"/>
                <a:cs typeface="Calibri" panose="020F0502020204030204" pitchFamily="34" charset="0"/>
              </a:rPr>
              <a:t>wrt</a:t>
            </a:r>
            <a:r>
              <a:rPr lang="en-US" sz="1700">
                <a:solidFill>
                  <a:srgbClr val="7030A0"/>
                </a:solidFill>
                <a:latin typeface="Calibri" panose="020F0502020204030204" pitchFamily="34" charset="0"/>
                <a:cs typeface="Calibri" panose="020F0502020204030204" pitchFamily="34" charset="0"/>
              </a:rPr>
              <a:t> reactant between 0 and t</a:t>
            </a:r>
            <a:r>
              <a:rPr lang="en-US" sz="1700" baseline="-25000">
                <a:solidFill>
                  <a:srgbClr val="7030A0"/>
                </a:solidFill>
                <a:latin typeface="Calibri" panose="020F0502020204030204" pitchFamily="34" charset="0"/>
                <a:cs typeface="Calibri" panose="020F0502020204030204" pitchFamily="34" charset="0"/>
              </a:rPr>
              <a:t>1</a:t>
            </a:r>
          </a:p>
        </p:txBody>
      </p:sp>
      <p:cxnSp>
        <p:nvCxnSpPr>
          <p:cNvPr id="29" name="Straight Connector 28">
            <a:extLst>
              <a:ext uri="{FF2B5EF4-FFF2-40B4-BE49-F238E27FC236}">
                <a16:creationId xmlns:a16="http://schemas.microsoft.com/office/drawing/2014/main" id="{93F63278-C050-4739-96FB-6FFF3D010849}"/>
              </a:ext>
            </a:extLst>
          </p:cNvPr>
          <p:cNvCxnSpPr/>
          <p:nvPr/>
        </p:nvCxnSpPr>
        <p:spPr>
          <a:xfrm>
            <a:off x="3996700" y="4704777"/>
            <a:ext cx="3543707" cy="32752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5FC44C7-3E84-4774-8C51-4F006BD42E8D}"/>
              </a:ext>
            </a:extLst>
          </p:cNvPr>
          <p:cNvSpPr txBox="1"/>
          <p:nvPr/>
        </p:nvSpPr>
        <p:spPr>
          <a:xfrm>
            <a:off x="5606040" y="4520980"/>
            <a:ext cx="4094775"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Slope = instantaneous rate </a:t>
            </a:r>
            <a:r>
              <a:rPr lang="en-US" sz="1700" err="1">
                <a:solidFill>
                  <a:srgbClr val="7030A0"/>
                </a:solidFill>
                <a:latin typeface="Calibri" panose="020F0502020204030204" pitchFamily="34" charset="0"/>
                <a:cs typeface="Calibri" panose="020F0502020204030204" pitchFamily="34" charset="0"/>
              </a:rPr>
              <a:t>wrt</a:t>
            </a:r>
            <a:r>
              <a:rPr lang="en-US" sz="1700">
                <a:solidFill>
                  <a:srgbClr val="7030A0"/>
                </a:solidFill>
                <a:latin typeface="Calibri" panose="020F0502020204030204" pitchFamily="34" charset="0"/>
                <a:cs typeface="Calibri" panose="020F0502020204030204" pitchFamily="34" charset="0"/>
              </a:rPr>
              <a:t> reactant at t</a:t>
            </a:r>
            <a:r>
              <a:rPr lang="en-US" sz="1700" baseline="-25000">
                <a:solidFill>
                  <a:srgbClr val="7030A0"/>
                </a:solidFill>
                <a:latin typeface="Calibri" panose="020F0502020204030204" pitchFamily="34" charset="0"/>
                <a:cs typeface="Calibri" panose="020F0502020204030204" pitchFamily="34" charset="0"/>
              </a:rPr>
              <a:t>1</a:t>
            </a:r>
          </a:p>
        </p:txBody>
      </p:sp>
      <p:cxnSp>
        <p:nvCxnSpPr>
          <p:cNvPr id="31" name="Straight Connector 30">
            <a:extLst>
              <a:ext uri="{FF2B5EF4-FFF2-40B4-BE49-F238E27FC236}">
                <a16:creationId xmlns:a16="http://schemas.microsoft.com/office/drawing/2014/main" id="{6720E52B-20BC-4200-ADA7-EB7A75FEF15F}"/>
              </a:ext>
            </a:extLst>
          </p:cNvPr>
          <p:cNvCxnSpPr>
            <a:stCxn id="20" idx="0"/>
          </p:cNvCxnSpPr>
          <p:nvPr/>
        </p:nvCxnSpPr>
        <p:spPr>
          <a:xfrm flipV="1">
            <a:off x="1631506" y="2614039"/>
            <a:ext cx="3936819" cy="3265851"/>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7E63443-F670-4806-8813-BFC653FCF4BA}"/>
              </a:ext>
            </a:extLst>
          </p:cNvPr>
          <p:cNvCxnSpPr/>
          <p:nvPr/>
        </p:nvCxnSpPr>
        <p:spPr>
          <a:xfrm flipV="1">
            <a:off x="3640941" y="2404487"/>
            <a:ext cx="3930967" cy="381000"/>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4CA2A4CC-6998-4700-A5A6-A6165D1F0E35}"/>
              </a:ext>
            </a:extLst>
          </p:cNvPr>
          <p:cNvSpPr txBox="1"/>
          <p:nvPr/>
        </p:nvSpPr>
        <p:spPr>
          <a:xfrm>
            <a:off x="9143983" y="2235354"/>
            <a:ext cx="1202252"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X = product</a:t>
            </a:r>
          </a:p>
        </p:txBody>
      </p:sp>
      <p:sp>
        <p:nvSpPr>
          <p:cNvPr id="34" name="TextBox 33">
            <a:extLst>
              <a:ext uri="{FF2B5EF4-FFF2-40B4-BE49-F238E27FC236}">
                <a16:creationId xmlns:a16="http://schemas.microsoft.com/office/drawing/2014/main" id="{F3F29962-96DC-4EA4-9313-22BB9EBC5587}"/>
              </a:ext>
            </a:extLst>
          </p:cNvPr>
          <p:cNvSpPr txBox="1"/>
          <p:nvPr/>
        </p:nvSpPr>
        <p:spPr>
          <a:xfrm>
            <a:off x="2520599" y="2157116"/>
            <a:ext cx="4050789"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Slope = instantaneous rate </a:t>
            </a:r>
            <a:r>
              <a:rPr lang="en-US" sz="1700" err="1">
                <a:solidFill>
                  <a:srgbClr val="CC6600"/>
                </a:solidFill>
                <a:latin typeface="Calibri" panose="020F0502020204030204" pitchFamily="34" charset="0"/>
                <a:cs typeface="Calibri" panose="020F0502020204030204" pitchFamily="34" charset="0"/>
              </a:rPr>
              <a:t>wrt</a:t>
            </a:r>
            <a:r>
              <a:rPr lang="en-US" sz="1700">
                <a:solidFill>
                  <a:srgbClr val="CC6600"/>
                </a:solidFill>
                <a:latin typeface="Calibri" panose="020F0502020204030204" pitchFamily="34" charset="0"/>
                <a:cs typeface="Calibri" panose="020F0502020204030204" pitchFamily="34" charset="0"/>
              </a:rPr>
              <a:t> product at t</a:t>
            </a:r>
            <a:r>
              <a:rPr lang="en-US" sz="1700" baseline="-25000">
                <a:solidFill>
                  <a:srgbClr val="CC6600"/>
                </a:solidFill>
                <a:latin typeface="Calibri" panose="020F0502020204030204" pitchFamily="34" charset="0"/>
                <a:cs typeface="Calibri" panose="020F0502020204030204" pitchFamily="34" charset="0"/>
              </a:rPr>
              <a:t>1</a:t>
            </a:r>
          </a:p>
        </p:txBody>
      </p:sp>
      <p:cxnSp>
        <p:nvCxnSpPr>
          <p:cNvPr id="35" name="Straight Arrow Connector 34">
            <a:extLst>
              <a:ext uri="{FF2B5EF4-FFF2-40B4-BE49-F238E27FC236}">
                <a16:creationId xmlns:a16="http://schemas.microsoft.com/office/drawing/2014/main" id="{421B7D3C-6596-4664-BEB3-18C0B79FF8B1}"/>
              </a:ext>
            </a:extLst>
          </p:cNvPr>
          <p:cNvCxnSpPr/>
          <p:nvPr/>
        </p:nvCxnSpPr>
        <p:spPr>
          <a:xfrm>
            <a:off x="5587373" y="2614037"/>
            <a:ext cx="0" cy="3262312"/>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B3EBA22-42BC-4EA1-832A-4E5EF4261453}"/>
              </a:ext>
            </a:extLst>
          </p:cNvPr>
          <p:cNvSpPr txBox="1"/>
          <p:nvPr/>
        </p:nvSpPr>
        <p:spPr>
          <a:xfrm>
            <a:off x="5968373" y="2917614"/>
            <a:ext cx="4727320"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Slope = average rate </a:t>
            </a:r>
            <a:r>
              <a:rPr lang="en-US" sz="1700" err="1">
                <a:solidFill>
                  <a:srgbClr val="CC6600"/>
                </a:solidFill>
                <a:latin typeface="Calibri" panose="020F0502020204030204" pitchFamily="34" charset="0"/>
                <a:cs typeface="Calibri" panose="020F0502020204030204" pitchFamily="34" charset="0"/>
              </a:rPr>
              <a:t>wrt</a:t>
            </a:r>
            <a:r>
              <a:rPr lang="en-US" sz="1700">
                <a:solidFill>
                  <a:srgbClr val="CC6600"/>
                </a:solidFill>
                <a:latin typeface="Calibri" panose="020F0502020204030204" pitchFamily="34" charset="0"/>
                <a:cs typeface="Calibri" panose="020F0502020204030204" pitchFamily="34" charset="0"/>
              </a:rPr>
              <a:t> products between 0 and t</a:t>
            </a:r>
            <a:r>
              <a:rPr lang="en-US" sz="1700" baseline="-25000">
                <a:solidFill>
                  <a:srgbClr val="CC6600"/>
                </a:solidFill>
                <a:latin typeface="Calibri" panose="020F0502020204030204" pitchFamily="34" charset="0"/>
                <a:cs typeface="Calibri" panose="020F0502020204030204" pitchFamily="34" charset="0"/>
              </a:rPr>
              <a:t>1</a:t>
            </a:r>
          </a:p>
        </p:txBody>
      </p:sp>
      <p:cxnSp>
        <p:nvCxnSpPr>
          <p:cNvPr id="37" name="Straight Connector 36">
            <a:extLst>
              <a:ext uri="{FF2B5EF4-FFF2-40B4-BE49-F238E27FC236}">
                <a16:creationId xmlns:a16="http://schemas.microsoft.com/office/drawing/2014/main" id="{1ED250B9-37EE-4961-9A32-6E4B7F7D181A}"/>
              </a:ext>
            </a:extLst>
          </p:cNvPr>
          <p:cNvCxnSpPr/>
          <p:nvPr/>
        </p:nvCxnSpPr>
        <p:spPr>
          <a:xfrm>
            <a:off x="1552908" y="1149856"/>
            <a:ext cx="259165" cy="3780000"/>
          </a:xfrm>
          <a:prstGeom prst="line">
            <a:avLst/>
          </a:prstGeom>
          <a:ln w="28575">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2197CFE3-4A32-46C1-8C03-0570F0208E34}"/>
              </a:ext>
            </a:extLst>
          </p:cNvPr>
          <p:cNvSpPr txBox="1"/>
          <p:nvPr/>
        </p:nvSpPr>
        <p:spPr>
          <a:xfrm>
            <a:off x="1701175" y="1828225"/>
            <a:ext cx="4305153" cy="353943"/>
          </a:xfrm>
          <a:prstGeom prst="rect">
            <a:avLst/>
          </a:prstGeom>
          <a:noFill/>
          <a:ln>
            <a:solidFill>
              <a:srgbClr val="7030A0"/>
            </a:solidFill>
          </a:ln>
        </p:spPr>
        <p:txBody>
          <a:bodyPr wrap="none" rtlCol="0">
            <a:spAutoFit/>
          </a:bodyPr>
          <a:lstStyle/>
          <a:p>
            <a:r>
              <a:rPr lang="en-US" sz="1700" b="1">
                <a:solidFill>
                  <a:srgbClr val="7030A0"/>
                </a:solidFill>
                <a:latin typeface="Calibri" panose="020F0502020204030204" pitchFamily="34" charset="0"/>
                <a:cs typeface="Calibri" panose="020F0502020204030204" pitchFamily="34" charset="0"/>
              </a:rPr>
              <a:t>Slope = initial instantaneous rate </a:t>
            </a:r>
            <a:r>
              <a:rPr lang="en-US" sz="1700" b="1" err="1">
                <a:solidFill>
                  <a:srgbClr val="7030A0"/>
                </a:solidFill>
                <a:latin typeface="Calibri" panose="020F0502020204030204" pitchFamily="34" charset="0"/>
                <a:cs typeface="Calibri" panose="020F0502020204030204" pitchFamily="34" charset="0"/>
              </a:rPr>
              <a:t>wrt</a:t>
            </a:r>
            <a:r>
              <a:rPr lang="en-US" sz="1700" b="1">
                <a:solidFill>
                  <a:srgbClr val="7030A0"/>
                </a:solidFill>
                <a:latin typeface="Calibri" panose="020F0502020204030204" pitchFamily="34" charset="0"/>
                <a:cs typeface="Calibri" panose="020F0502020204030204" pitchFamily="34" charset="0"/>
              </a:rPr>
              <a:t> reactant</a:t>
            </a:r>
            <a:endParaRPr lang="en-US" sz="1700" b="1" baseline="-25000">
              <a:solidFill>
                <a:srgbClr val="7030A0"/>
              </a:solidFill>
              <a:latin typeface="Calibri" panose="020F0502020204030204" pitchFamily="34" charset="0"/>
              <a:cs typeface="Calibri" panose="020F0502020204030204" pitchFamily="34" charset="0"/>
            </a:endParaRPr>
          </a:p>
        </p:txBody>
      </p:sp>
      <p:cxnSp>
        <p:nvCxnSpPr>
          <p:cNvPr id="39" name="Straight Arrow Connector 38">
            <a:extLst>
              <a:ext uri="{FF2B5EF4-FFF2-40B4-BE49-F238E27FC236}">
                <a16:creationId xmlns:a16="http://schemas.microsoft.com/office/drawing/2014/main" id="{F4844470-9AE8-476E-B7C4-0A5D50214152}"/>
              </a:ext>
            </a:extLst>
          </p:cNvPr>
          <p:cNvCxnSpPr>
            <a:stCxn id="36" idx="1"/>
          </p:cNvCxnSpPr>
          <p:nvPr/>
        </p:nvCxnSpPr>
        <p:spPr>
          <a:xfrm flipH="1">
            <a:off x="5053973" y="3094585"/>
            <a:ext cx="914400" cy="37032"/>
          </a:xfrm>
          <a:prstGeom prst="straightConnector1">
            <a:avLst/>
          </a:prstGeom>
          <a:ln w="19050">
            <a:solidFill>
              <a:srgbClr val="7030A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E20E21C-28B9-4AB1-AFD8-9699157E3213}"/>
              </a:ext>
            </a:extLst>
          </p:cNvPr>
          <p:cNvSpPr txBox="1"/>
          <p:nvPr/>
        </p:nvSpPr>
        <p:spPr>
          <a:xfrm>
            <a:off x="1732173" y="1344386"/>
            <a:ext cx="1428789" cy="369332"/>
          </a:xfrm>
          <a:prstGeom prst="rect">
            <a:avLst/>
          </a:prstGeom>
          <a:noFill/>
        </p:spPr>
        <p:txBody>
          <a:bodyPr wrap="none" rtlCol="0">
            <a:spAutoFit/>
          </a:bodyPr>
          <a:lstStyle/>
          <a:p>
            <a:r>
              <a:rPr lang="en-GB"/>
              <a:t>kinetic profile</a:t>
            </a:r>
          </a:p>
        </p:txBody>
      </p:sp>
    </p:spTree>
    <p:extLst>
      <p:ext uri="{BB962C8B-B14F-4D97-AF65-F5344CB8AC3E}">
        <p14:creationId xmlns:p14="http://schemas.microsoft.com/office/powerpoint/2010/main" val="412091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 calcmode="lin" valueType="num">
                                      <p:cBhvr>
                                        <p:cTn id="18" dur="500" fill="hold"/>
                                        <p:tgtEl>
                                          <p:spTgt spid="12"/>
                                        </p:tgtEl>
                                        <p:attrNameLst>
                                          <p:attrName>ppt_w</p:attrName>
                                        </p:attrNameLst>
                                      </p:cBhvr>
                                      <p:tavLst>
                                        <p:tav tm="0">
                                          <p:val>
                                            <p:fltVal val="0"/>
                                          </p:val>
                                        </p:tav>
                                        <p:tav tm="100000">
                                          <p:val>
                                            <p:strVal val="#ppt_w"/>
                                          </p:val>
                                        </p:tav>
                                      </p:tavLst>
                                    </p:anim>
                                    <p:anim calcmode="lin" valueType="num">
                                      <p:cBhvr>
                                        <p:cTn id="19" dur="500" fill="hold"/>
                                        <p:tgtEl>
                                          <p:spTgt spid="12"/>
                                        </p:tgtEl>
                                        <p:attrNameLst>
                                          <p:attrName>ppt_h</p:attrName>
                                        </p:attrNameLst>
                                      </p:cBhvr>
                                      <p:tavLst>
                                        <p:tav tm="0">
                                          <p:val>
                                            <p:fltVal val="0"/>
                                          </p:val>
                                        </p:tav>
                                        <p:tav tm="100000">
                                          <p:val>
                                            <p:strVal val="#ppt_h"/>
                                          </p:val>
                                        </p:tav>
                                      </p:tavLst>
                                    </p:anim>
                                    <p:animEffect transition="in" filter="fade">
                                      <p:cBhvr>
                                        <p:cTn id="20" dur="500"/>
                                        <p:tgtEl>
                                          <p:spTgt spid="12"/>
                                        </p:tgtEl>
                                      </p:cBhvr>
                                    </p:animEffect>
                                  </p:childTnLst>
                                </p:cTn>
                              </p:par>
                            </p:childTnLst>
                          </p:cTn>
                        </p:par>
                        <p:par>
                          <p:cTn id="21" fill="hold">
                            <p:stCondLst>
                              <p:cond delay="500"/>
                            </p:stCondLst>
                            <p:childTnLst>
                              <p:par>
                                <p:cTn id="22" presetID="2" presetClass="entr" presetSubtype="2"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500" fill="hold"/>
                                        <p:tgtEl>
                                          <p:spTgt spid="11"/>
                                        </p:tgtEl>
                                        <p:attrNameLst>
                                          <p:attrName>ppt_w</p:attrName>
                                        </p:attrNameLst>
                                      </p:cBhvr>
                                      <p:tavLst>
                                        <p:tav tm="0">
                                          <p:val>
                                            <p:fltVal val="0"/>
                                          </p:val>
                                        </p:tav>
                                        <p:tav tm="100000">
                                          <p:val>
                                            <p:strVal val="#ppt_w"/>
                                          </p:val>
                                        </p:tav>
                                      </p:tavLst>
                                    </p:anim>
                                    <p:anim calcmode="lin" valueType="num">
                                      <p:cBhvr>
                                        <p:cTn id="35" dur="500" fill="hold"/>
                                        <p:tgtEl>
                                          <p:spTgt spid="11"/>
                                        </p:tgtEl>
                                        <p:attrNameLst>
                                          <p:attrName>ppt_h</p:attrName>
                                        </p:attrNameLst>
                                      </p:cBhvr>
                                      <p:tavLst>
                                        <p:tav tm="0">
                                          <p:val>
                                            <p:fltVal val="0"/>
                                          </p:val>
                                        </p:tav>
                                        <p:tav tm="100000">
                                          <p:val>
                                            <p:strVal val="#ppt_h"/>
                                          </p:val>
                                        </p:tav>
                                      </p:tavLst>
                                    </p:anim>
                                    <p:animEffect transition="in" filter="fade">
                                      <p:cBhvr>
                                        <p:cTn id="36" dur="500"/>
                                        <p:tgtEl>
                                          <p:spTgt spid="11"/>
                                        </p:tgtEl>
                                      </p:cBhvr>
                                    </p:animEffect>
                                  </p:childTnLst>
                                </p:cTn>
                              </p:par>
                            </p:childTnLst>
                          </p:cTn>
                        </p:par>
                        <p:par>
                          <p:cTn id="37" fill="hold">
                            <p:stCondLst>
                              <p:cond delay="500"/>
                            </p:stCondLst>
                            <p:childTnLst>
                              <p:par>
                                <p:cTn id="38" presetID="22" presetClass="entr" presetSubtype="2" fill="hold" grpId="0" nodeType="after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wipe(right)">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xit" presetSubtype="8" fill="hold" grpId="1" nodeType="clickEffect">
                                  <p:stCondLst>
                                    <p:cond delay="0"/>
                                  </p:stCondLst>
                                  <p:childTnLst>
                                    <p:animEffect transition="out" filter="wipe(left)">
                                      <p:cBhvr>
                                        <p:cTn id="44" dur="500"/>
                                        <p:tgtEl>
                                          <p:spTgt spid="13"/>
                                        </p:tgtEl>
                                      </p:cBhvr>
                                    </p:animEffect>
                                    <p:set>
                                      <p:cBhvr>
                                        <p:cTn id="45" dur="1" fill="hold">
                                          <p:stCondLst>
                                            <p:cond delay="499"/>
                                          </p:stCondLst>
                                        </p:cTn>
                                        <p:tgtEl>
                                          <p:spTgt spid="13"/>
                                        </p:tgtEl>
                                        <p:attrNameLst>
                                          <p:attrName>style.visibility</p:attrName>
                                        </p:attrNameLst>
                                      </p:cBhvr>
                                      <p:to>
                                        <p:strVal val="hidden"/>
                                      </p:to>
                                    </p:set>
                                  </p:childTnLst>
                                </p:cTn>
                              </p:par>
                              <p:par>
                                <p:cTn id="46" presetID="22" presetClass="entr" presetSubtype="4" fill="hold"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wipe(down)">
                                      <p:cBhvr>
                                        <p:cTn id="48" dur="500"/>
                                        <p:tgtEl>
                                          <p:spTgt spid="14"/>
                                        </p:tgtEl>
                                      </p:cBhvr>
                                    </p:animEffect>
                                  </p:childTnLst>
                                </p:cTn>
                              </p:par>
                              <p:par>
                                <p:cTn id="49" presetID="22" presetClass="entr" presetSubtype="8"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wipe(left)">
                                      <p:cBhvr>
                                        <p:cTn id="51" dur="500"/>
                                        <p:tgtEl>
                                          <p:spTgt spid="15"/>
                                        </p:tgtEl>
                                      </p:cBhvr>
                                    </p:animEffect>
                                  </p:childTnLst>
                                </p:cTn>
                              </p:par>
                            </p:childTnLst>
                          </p:cTn>
                        </p:par>
                        <p:par>
                          <p:cTn id="52" fill="hold">
                            <p:stCondLst>
                              <p:cond delay="500"/>
                            </p:stCondLst>
                            <p:childTnLst>
                              <p:par>
                                <p:cTn id="53" presetID="2" presetClass="entr" presetSubtype="1" fill="hold" grpId="0" nodeType="after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0-#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22"/>
                                        </p:tgtEl>
                                        <p:attrNameLst>
                                          <p:attrName>style.visibility</p:attrName>
                                        </p:attrNameLst>
                                      </p:cBhvr>
                                      <p:to>
                                        <p:strVal val="visible"/>
                                      </p:to>
                                    </p:set>
                                    <p:anim calcmode="lin" valueType="num">
                                      <p:cBhvr additive="base">
                                        <p:cTn id="59" dur="500" fill="hold"/>
                                        <p:tgtEl>
                                          <p:spTgt spid="22"/>
                                        </p:tgtEl>
                                        <p:attrNameLst>
                                          <p:attrName>ppt_x</p:attrName>
                                        </p:attrNameLst>
                                      </p:cBhvr>
                                      <p:tavLst>
                                        <p:tav tm="0">
                                          <p:val>
                                            <p:strVal val="#ppt_x"/>
                                          </p:val>
                                        </p:tav>
                                        <p:tav tm="100000">
                                          <p:val>
                                            <p:strVal val="#ppt_x"/>
                                          </p:val>
                                        </p:tav>
                                      </p:tavLst>
                                    </p:anim>
                                    <p:anim calcmode="lin" valueType="num">
                                      <p:cBhvr additive="base">
                                        <p:cTn id="60" dur="500" fill="hold"/>
                                        <p:tgtEl>
                                          <p:spTgt spid="22"/>
                                        </p:tgtEl>
                                        <p:attrNameLst>
                                          <p:attrName>ppt_y</p:attrName>
                                        </p:attrNameLst>
                                      </p:cBhvr>
                                      <p:tavLst>
                                        <p:tav tm="0">
                                          <p:val>
                                            <p:strVal val="1+#ppt_h/2"/>
                                          </p:val>
                                        </p:tav>
                                        <p:tav tm="100000">
                                          <p:val>
                                            <p:strVal val="#ppt_y"/>
                                          </p:val>
                                        </p:tav>
                                      </p:tavLst>
                                    </p:anim>
                                  </p:childTnLst>
                                </p:cTn>
                              </p:par>
                            </p:childTnLst>
                          </p:cTn>
                        </p:par>
                        <p:par>
                          <p:cTn id="61" fill="hold">
                            <p:stCondLst>
                              <p:cond delay="1000"/>
                            </p:stCondLst>
                            <p:childTnLst>
                              <p:par>
                                <p:cTn id="62" presetID="1" presetClass="entr" presetSubtype="0" fill="hold" grpId="0" nodeType="afterEffect">
                                  <p:stCondLst>
                                    <p:cond delay="0"/>
                                  </p:stCondLst>
                                  <p:childTnLst>
                                    <p:set>
                                      <p:cBhvr>
                                        <p:cTn id="63" dur="1" fill="hold">
                                          <p:stCondLst>
                                            <p:cond delay="0"/>
                                          </p:stCondLst>
                                        </p:cTn>
                                        <p:tgtEl>
                                          <p:spTgt spid="27"/>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grpId="0" nodeType="click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wipe(left)">
                                      <p:cBhvr>
                                        <p:cTn id="68" dur="500"/>
                                        <p:tgtEl>
                                          <p:spTgt spid="16"/>
                                        </p:tgtEl>
                                      </p:cBhvr>
                                    </p:animEffect>
                                  </p:childTnLst>
                                </p:cTn>
                              </p:par>
                            </p:childTnLst>
                          </p:cTn>
                        </p:par>
                        <p:par>
                          <p:cTn id="69" fill="hold">
                            <p:stCondLst>
                              <p:cond delay="500"/>
                            </p:stCondLst>
                            <p:childTnLst>
                              <p:par>
                                <p:cTn id="70" presetID="53" presetClass="entr" presetSubtype="16"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anim calcmode="lin" valueType="num">
                                      <p:cBhvr>
                                        <p:cTn id="72" dur="500" fill="hold"/>
                                        <p:tgtEl>
                                          <p:spTgt spid="23"/>
                                        </p:tgtEl>
                                        <p:attrNameLst>
                                          <p:attrName>ppt_w</p:attrName>
                                        </p:attrNameLst>
                                      </p:cBhvr>
                                      <p:tavLst>
                                        <p:tav tm="0">
                                          <p:val>
                                            <p:fltVal val="0"/>
                                          </p:val>
                                        </p:tav>
                                        <p:tav tm="100000">
                                          <p:val>
                                            <p:strVal val="#ppt_w"/>
                                          </p:val>
                                        </p:tav>
                                      </p:tavLst>
                                    </p:anim>
                                    <p:anim calcmode="lin" valueType="num">
                                      <p:cBhvr>
                                        <p:cTn id="73" dur="500" fill="hold"/>
                                        <p:tgtEl>
                                          <p:spTgt spid="23"/>
                                        </p:tgtEl>
                                        <p:attrNameLst>
                                          <p:attrName>ppt_h</p:attrName>
                                        </p:attrNameLst>
                                      </p:cBhvr>
                                      <p:tavLst>
                                        <p:tav tm="0">
                                          <p:val>
                                            <p:fltVal val="0"/>
                                          </p:val>
                                        </p:tav>
                                        <p:tav tm="100000">
                                          <p:val>
                                            <p:strVal val="#ppt_h"/>
                                          </p:val>
                                        </p:tav>
                                      </p:tavLst>
                                    </p:anim>
                                    <p:animEffect transition="in" filter="fade">
                                      <p:cBhvr>
                                        <p:cTn id="74" dur="500"/>
                                        <p:tgtEl>
                                          <p:spTgt spid="23"/>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1"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Effect transition="in" filter="wipe(up)">
                                      <p:cBhvr>
                                        <p:cTn id="79" dur="500"/>
                                        <p:tgtEl>
                                          <p:spTgt spid="25"/>
                                        </p:tgtEl>
                                      </p:cBhvr>
                                    </p:animEffect>
                                  </p:childTnLst>
                                </p:cTn>
                              </p:par>
                            </p:childTnLst>
                          </p:cTn>
                        </p:par>
                        <p:par>
                          <p:cTn id="80" fill="hold">
                            <p:stCondLst>
                              <p:cond delay="500"/>
                            </p:stCondLst>
                            <p:childTnLst>
                              <p:par>
                                <p:cTn id="81" presetID="45" presetClass="entr" presetSubtype="0" fill="hold" grpId="0" nodeType="afterEffect">
                                  <p:stCondLst>
                                    <p:cond delay="0"/>
                                  </p:stCondLst>
                                  <p:childTnLst>
                                    <p:set>
                                      <p:cBhvr>
                                        <p:cTn id="82" dur="1" fill="hold">
                                          <p:stCondLst>
                                            <p:cond delay="0"/>
                                          </p:stCondLst>
                                        </p:cTn>
                                        <p:tgtEl>
                                          <p:spTgt spid="26"/>
                                        </p:tgtEl>
                                        <p:attrNameLst>
                                          <p:attrName>style.visibility</p:attrName>
                                        </p:attrNameLst>
                                      </p:cBhvr>
                                      <p:to>
                                        <p:strVal val="visible"/>
                                      </p:to>
                                    </p:set>
                                    <p:animEffect transition="in" filter="fade">
                                      <p:cBhvr>
                                        <p:cTn id="83" dur="500"/>
                                        <p:tgtEl>
                                          <p:spTgt spid="26"/>
                                        </p:tgtEl>
                                      </p:cBhvr>
                                    </p:animEffect>
                                    <p:anim calcmode="lin" valueType="num">
                                      <p:cBhvr>
                                        <p:cTn id="84" dur="500" fill="hold"/>
                                        <p:tgtEl>
                                          <p:spTgt spid="26"/>
                                        </p:tgtEl>
                                        <p:attrNameLst>
                                          <p:attrName>ppt_w</p:attrName>
                                        </p:attrNameLst>
                                      </p:cBhvr>
                                      <p:tavLst>
                                        <p:tav tm="0" fmla="#ppt_w*sin(2.5*pi*$)">
                                          <p:val>
                                            <p:fltVal val="0"/>
                                          </p:val>
                                        </p:tav>
                                        <p:tav tm="100000">
                                          <p:val>
                                            <p:fltVal val="1"/>
                                          </p:val>
                                        </p:tav>
                                      </p:tavLst>
                                    </p:anim>
                                    <p:anim calcmode="lin" valueType="num">
                                      <p:cBhvr>
                                        <p:cTn id="85" dur="500" fill="hold"/>
                                        <p:tgtEl>
                                          <p:spTgt spid="26"/>
                                        </p:tgtEl>
                                        <p:attrNameLst>
                                          <p:attrName>ppt_h</p:attrName>
                                        </p:attrNameLst>
                                      </p:cBhvr>
                                      <p:tavLst>
                                        <p:tav tm="0">
                                          <p:val>
                                            <p:strVal val="#ppt_h"/>
                                          </p:val>
                                        </p:tav>
                                        <p:tav tm="100000">
                                          <p:val>
                                            <p:strVal val="#ppt_h"/>
                                          </p:val>
                                        </p:tav>
                                      </p:tavLst>
                                    </p:anim>
                                  </p:childTnLst>
                                </p:cTn>
                              </p:par>
                            </p:childTnLst>
                          </p:cTn>
                        </p:par>
                        <p:par>
                          <p:cTn id="86" fill="hold">
                            <p:stCondLst>
                              <p:cond delay="1000"/>
                            </p:stCondLst>
                            <p:childTnLst>
                              <p:par>
                                <p:cTn id="87" presetID="22" presetClass="entr" presetSubtype="1" fill="hold" nodeType="afterEffect">
                                  <p:stCondLst>
                                    <p:cond delay="0"/>
                                  </p:stCondLst>
                                  <p:childTnLst>
                                    <p:set>
                                      <p:cBhvr>
                                        <p:cTn id="88" dur="1" fill="hold">
                                          <p:stCondLst>
                                            <p:cond delay="0"/>
                                          </p:stCondLst>
                                        </p:cTn>
                                        <p:tgtEl>
                                          <p:spTgt spid="24"/>
                                        </p:tgtEl>
                                        <p:attrNameLst>
                                          <p:attrName>style.visibility</p:attrName>
                                        </p:attrNameLst>
                                      </p:cBhvr>
                                      <p:to>
                                        <p:strVal val="visible"/>
                                      </p:to>
                                    </p:set>
                                    <p:animEffect transition="in" filter="wipe(up)">
                                      <p:cBhvr>
                                        <p:cTn id="89" dur="500"/>
                                        <p:tgtEl>
                                          <p:spTgt spid="24"/>
                                        </p:tgtEl>
                                      </p:cBhvr>
                                    </p:animEffect>
                                  </p:childTnLst>
                                </p:cTn>
                              </p:par>
                            </p:childTnLst>
                          </p:cTn>
                        </p:par>
                        <p:par>
                          <p:cTn id="90" fill="hold">
                            <p:stCondLst>
                              <p:cond delay="1500"/>
                            </p:stCondLst>
                            <p:childTnLst>
                              <p:par>
                                <p:cTn id="91" presetID="16" presetClass="entr" presetSubtype="21" fill="hold" grpId="0" nodeType="afterEffect">
                                  <p:stCondLst>
                                    <p:cond delay="0"/>
                                  </p:stCondLst>
                                  <p:childTnLst>
                                    <p:set>
                                      <p:cBhvr>
                                        <p:cTn id="92" dur="1" fill="hold">
                                          <p:stCondLst>
                                            <p:cond delay="0"/>
                                          </p:stCondLst>
                                        </p:cTn>
                                        <p:tgtEl>
                                          <p:spTgt spid="28"/>
                                        </p:tgtEl>
                                        <p:attrNameLst>
                                          <p:attrName>style.visibility</p:attrName>
                                        </p:attrNameLst>
                                      </p:cBhvr>
                                      <p:to>
                                        <p:strVal val="visible"/>
                                      </p:to>
                                    </p:set>
                                    <p:animEffect transition="in" filter="barn(inVertical)">
                                      <p:cBhvr>
                                        <p:cTn id="93" dur="500"/>
                                        <p:tgtEl>
                                          <p:spTgt spid="28"/>
                                        </p:tgtEl>
                                      </p:cBhvr>
                                    </p:animEffect>
                                  </p:childTnLst>
                                </p:cTn>
                              </p:par>
                            </p:childTnLst>
                          </p:cTn>
                        </p:par>
                        <p:par>
                          <p:cTn id="94" fill="hold">
                            <p:stCondLst>
                              <p:cond delay="2000"/>
                            </p:stCondLst>
                            <p:childTnLst>
                              <p:par>
                                <p:cTn id="95" presetID="22" presetClass="entr" presetSubtype="8" fill="hold" nodeType="afterEffect">
                                  <p:stCondLst>
                                    <p:cond delay="0"/>
                                  </p:stCondLst>
                                  <p:childTnLst>
                                    <p:set>
                                      <p:cBhvr>
                                        <p:cTn id="96" dur="1" fill="hold">
                                          <p:stCondLst>
                                            <p:cond delay="0"/>
                                          </p:stCondLst>
                                        </p:cTn>
                                        <p:tgtEl>
                                          <p:spTgt spid="29"/>
                                        </p:tgtEl>
                                        <p:attrNameLst>
                                          <p:attrName>style.visibility</p:attrName>
                                        </p:attrNameLst>
                                      </p:cBhvr>
                                      <p:to>
                                        <p:strVal val="visible"/>
                                      </p:to>
                                    </p:set>
                                    <p:animEffect transition="in" filter="wipe(left)">
                                      <p:cBhvr>
                                        <p:cTn id="97" dur="500"/>
                                        <p:tgtEl>
                                          <p:spTgt spid="29"/>
                                        </p:tgtEl>
                                      </p:cBhvr>
                                    </p:animEffect>
                                  </p:childTnLst>
                                </p:cTn>
                              </p:par>
                            </p:childTnLst>
                          </p:cTn>
                        </p:par>
                        <p:par>
                          <p:cTn id="98" fill="hold">
                            <p:stCondLst>
                              <p:cond delay="2500"/>
                            </p:stCondLst>
                            <p:childTnLst>
                              <p:par>
                                <p:cTn id="99" presetID="16" presetClass="entr" presetSubtype="21" fill="hold" grpId="0" nodeType="afterEffect">
                                  <p:stCondLst>
                                    <p:cond delay="0"/>
                                  </p:stCondLst>
                                  <p:childTnLst>
                                    <p:set>
                                      <p:cBhvr>
                                        <p:cTn id="100" dur="1" fill="hold">
                                          <p:stCondLst>
                                            <p:cond delay="0"/>
                                          </p:stCondLst>
                                        </p:cTn>
                                        <p:tgtEl>
                                          <p:spTgt spid="30"/>
                                        </p:tgtEl>
                                        <p:attrNameLst>
                                          <p:attrName>style.visibility</p:attrName>
                                        </p:attrNameLst>
                                      </p:cBhvr>
                                      <p:to>
                                        <p:strVal val="visible"/>
                                      </p:to>
                                    </p:set>
                                    <p:animEffect transition="in" filter="barn(inVertical)">
                                      <p:cBhvr>
                                        <p:cTn id="101" dur="500"/>
                                        <p:tgtEl>
                                          <p:spTgt spid="30"/>
                                        </p:tgtEl>
                                      </p:cBhvr>
                                    </p:animEffect>
                                  </p:childTnLst>
                                </p:cTn>
                              </p:par>
                            </p:childTnLst>
                          </p:cTn>
                        </p:par>
                      </p:childTnLst>
                    </p:cTn>
                  </p:par>
                  <p:par>
                    <p:cTn id="102" fill="hold">
                      <p:stCondLst>
                        <p:cond delay="indefinite"/>
                      </p:stCondLst>
                      <p:childTnLst>
                        <p:par>
                          <p:cTn id="103" fill="hold">
                            <p:stCondLst>
                              <p:cond delay="0"/>
                            </p:stCondLst>
                            <p:childTnLst>
                              <p:par>
                                <p:cTn id="104" presetID="1" presetClass="exit" presetSubtype="0" fill="hold" nodeType="clickEffect">
                                  <p:stCondLst>
                                    <p:cond delay="0"/>
                                  </p:stCondLst>
                                  <p:childTnLst>
                                    <p:set>
                                      <p:cBhvr>
                                        <p:cTn id="105" dur="1" fill="hold">
                                          <p:stCondLst>
                                            <p:cond delay="0"/>
                                          </p:stCondLst>
                                        </p:cTn>
                                        <p:tgtEl>
                                          <p:spTgt spid="24"/>
                                        </p:tgtEl>
                                        <p:attrNameLst>
                                          <p:attrName>style.visibility</p:attrName>
                                        </p:attrNameLst>
                                      </p:cBhvr>
                                      <p:to>
                                        <p:strVal val="hidden"/>
                                      </p:to>
                                    </p:set>
                                  </p:childTnLst>
                                </p:cTn>
                              </p:par>
                              <p:par>
                                <p:cTn id="106" presetID="1" presetClass="exit" presetSubtype="0" fill="hold" grpId="1" nodeType="withEffect">
                                  <p:stCondLst>
                                    <p:cond delay="0"/>
                                  </p:stCondLst>
                                  <p:childTnLst>
                                    <p:set>
                                      <p:cBhvr>
                                        <p:cTn id="107" dur="1" fill="hold">
                                          <p:stCondLst>
                                            <p:cond delay="0"/>
                                          </p:stCondLst>
                                        </p:cTn>
                                        <p:tgtEl>
                                          <p:spTgt spid="28"/>
                                        </p:tgtEl>
                                        <p:attrNameLst>
                                          <p:attrName>style.visibility</p:attrName>
                                        </p:attrNameLst>
                                      </p:cBhvr>
                                      <p:to>
                                        <p:strVal val="hidden"/>
                                      </p:to>
                                    </p:set>
                                  </p:childTnLst>
                                </p:cTn>
                              </p:par>
                              <p:par>
                                <p:cTn id="108" presetID="1" presetClass="exit" presetSubtype="0" fill="hold" nodeType="withEffect">
                                  <p:stCondLst>
                                    <p:cond delay="0"/>
                                  </p:stCondLst>
                                  <p:childTnLst>
                                    <p:set>
                                      <p:cBhvr>
                                        <p:cTn id="109" dur="1" fill="hold">
                                          <p:stCondLst>
                                            <p:cond delay="0"/>
                                          </p:stCondLst>
                                        </p:cTn>
                                        <p:tgtEl>
                                          <p:spTgt spid="29"/>
                                        </p:tgtEl>
                                        <p:attrNameLst>
                                          <p:attrName>style.visibility</p:attrName>
                                        </p:attrNameLst>
                                      </p:cBhvr>
                                      <p:to>
                                        <p:strVal val="hidden"/>
                                      </p:to>
                                    </p:set>
                                  </p:childTnLst>
                                </p:cTn>
                              </p:par>
                              <p:par>
                                <p:cTn id="110" presetID="1" presetClass="exit" presetSubtype="0" fill="hold" grpId="1" nodeType="withEffect">
                                  <p:stCondLst>
                                    <p:cond delay="0"/>
                                  </p:stCondLst>
                                  <p:childTnLst>
                                    <p:set>
                                      <p:cBhvr>
                                        <p:cTn id="111" dur="1" fill="hold">
                                          <p:stCondLst>
                                            <p:cond delay="0"/>
                                          </p:stCondLst>
                                        </p:cTn>
                                        <p:tgtEl>
                                          <p:spTgt spid="30"/>
                                        </p:tgtEl>
                                        <p:attrNameLst>
                                          <p:attrName>style.visibility</p:attrName>
                                        </p:attrNameLst>
                                      </p:cBhvr>
                                      <p:to>
                                        <p:strVal val="hidden"/>
                                      </p:to>
                                    </p:set>
                                  </p:childTnLst>
                                </p:cTn>
                              </p:par>
                              <p:par>
                                <p:cTn id="112" presetID="1" presetClass="exit" presetSubtype="0" fill="hold" nodeType="withEffect">
                                  <p:stCondLst>
                                    <p:cond delay="0"/>
                                  </p:stCondLst>
                                  <p:childTnLst>
                                    <p:set>
                                      <p:cBhvr>
                                        <p:cTn id="113" dur="1" fill="hold">
                                          <p:stCondLst>
                                            <p:cond delay="0"/>
                                          </p:stCondLst>
                                        </p:cTn>
                                        <p:tgtEl>
                                          <p:spTgt spid="25"/>
                                        </p:tgtEl>
                                        <p:attrNameLst>
                                          <p:attrName>style.visibility</p:attrName>
                                        </p:attrNameLst>
                                      </p:cBhvr>
                                      <p:to>
                                        <p:strVal val="hidden"/>
                                      </p:to>
                                    </p:set>
                                  </p:childTnLst>
                                </p:cTn>
                              </p:par>
                              <p:par>
                                <p:cTn id="114" presetID="22" presetClass="entr" presetSubtype="4" fill="hold" grpId="0" nodeType="withEffect">
                                  <p:stCondLst>
                                    <p:cond delay="0"/>
                                  </p:stCondLst>
                                  <p:childTnLst>
                                    <p:set>
                                      <p:cBhvr>
                                        <p:cTn id="115" dur="1" fill="hold">
                                          <p:stCondLst>
                                            <p:cond delay="0"/>
                                          </p:stCondLst>
                                        </p:cTn>
                                        <p:tgtEl>
                                          <p:spTgt spid="20"/>
                                        </p:tgtEl>
                                        <p:attrNameLst>
                                          <p:attrName>style.visibility</p:attrName>
                                        </p:attrNameLst>
                                      </p:cBhvr>
                                      <p:to>
                                        <p:strVal val="visible"/>
                                      </p:to>
                                    </p:set>
                                    <p:animEffect transition="in" filter="wipe(down)">
                                      <p:cBhvr>
                                        <p:cTn id="116" dur="500"/>
                                        <p:tgtEl>
                                          <p:spTgt spid="20"/>
                                        </p:tgtEl>
                                      </p:cBhvr>
                                    </p:animEffect>
                                  </p:childTnLst>
                                </p:cTn>
                              </p:par>
                            </p:childTnLst>
                          </p:cTn>
                        </p:par>
                        <p:par>
                          <p:cTn id="117" fill="hold">
                            <p:stCondLst>
                              <p:cond delay="500"/>
                            </p:stCondLst>
                            <p:childTnLst>
                              <p:par>
                                <p:cTn id="118" presetID="53" presetClass="entr" presetSubtype="16" fill="hold" grpId="0" nodeType="afterEffect">
                                  <p:stCondLst>
                                    <p:cond delay="0"/>
                                  </p:stCondLst>
                                  <p:childTnLst>
                                    <p:set>
                                      <p:cBhvr>
                                        <p:cTn id="119" dur="1" fill="hold">
                                          <p:stCondLst>
                                            <p:cond delay="0"/>
                                          </p:stCondLst>
                                        </p:cTn>
                                        <p:tgtEl>
                                          <p:spTgt spid="33"/>
                                        </p:tgtEl>
                                        <p:attrNameLst>
                                          <p:attrName>style.visibility</p:attrName>
                                        </p:attrNameLst>
                                      </p:cBhvr>
                                      <p:to>
                                        <p:strVal val="visible"/>
                                      </p:to>
                                    </p:set>
                                    <p:anim calcmode="lin" valueType="num">
                                      <p:cBhvr>
                                        <p:cTn id="120" dur="500" fill="hold"/>
                                        <p:tgtEl>
                                          <p:spTgt spid="33"/>
                                        </p:tgtEl>
                                        <p:attrNameLst>
                                          <p:attrName>ppt_w</p:attrName>
                                        </p:attrNameLst>
                                      </p:cBhvr>
                                      <p:tavLst>
                                        <p:tav tm="0">
                                          <p:val>
                                            <p:fltVal val="0"/>
                                          </p:val>
                                        </p:tav>
                                        <p:tav tm="100000">
                                          <p:val>
                                            <p:strVal val="#ppt_w"/>
                                          </p:val>
                                        </p:tav>
                                      </p:tavLst>
                                    </p:anim>
                                    <p:anim calcmode="lin" valueType="num">
                                      <p:cBhvr>
                                        <p:cTn id="121" dur="500" fill="hold"/>
                                        <p:tgtEl>
                                          <p:spTgt spid="33"/>
                                        </p:tgtEl>
                                        <p:attrNameLst>
                                          <p:attrName>ppt_h</p:attrName>
                                        </p:attrNameLst>
                                      </p:cBhvr>
                                      <p:tavLst>
                                        <p:tav tm="0">
                                          <p:val>
                                            <p:fltVal val="0"/>
                                          </p:val>
                                        </p:tav>
                                        <p:tav tm="100000">
                                          <p:val>
                                            <p:strVal val="#ppt_h"/>
                                          </p:val>
                                        </p:tav>
                                      </p:tavLst>
                                    </p:anim>
                                    <p:animEffect transition="in" filter="fade">
                                      <p:cBhvr>
                                        <p:cTn id="122" dur="500"/>
                                        <p:tgtEl>
                                          <p:spTgt spid="33"/>
                                        </p:tgtEl>
                                      </p:cBhvr>
                                    </p:animEffect>
                                  </p:childTnLst>
                                </p:cTn>
                              </p:par>
                            </p:childTnLst>
                          </p:cTn>
                        </p:par>
                      </p:childTnLst>
                    </p:cTn>
                  </p:par>
                  <p:par>
                    <p:cTn id="123" fill="hold">
                      <p:stCondLst>
                        <p:cond delay="indefinite"/>
                      </p:stCondLst>
                      <p:childTnLst>
                        <p:par>
                          <p:cTn id="124" fill="hold">
                            <p:stCondLst>
                              <p:cond delay="0"/>
                            </p:stCondLst>
                            <p:childTnLst>
                              <p:par>
                                <p:cTn id="125" presetID="22" presetClass="entr" presetSubtype="1" fill="hold" nodeType="clickEffect">
                                  <p:stCondLst>
                                    <p:cond delay="0"/>
                                  </p:stCondLst>
                                  <p:childTnLst>
                                    <p:set>
                                      <p:cBhvr>
                                        <p:cTn id="126" dur="1" fill="hold">
                                          <p:stCondLst>
                                            <p:cond delay="0"/>
                                          </p:stCondLst>
                                        </p:cTn>
                                        <p:tgtEl>
                                          <p:spTgt spid="35"/>
                                        </p:tgtEl>
                                        <p:attrNameLst>
                                          <p:attrName>style.visibility</p:attrName>
                                        </p:attrNameLst>
                                      </p:cBhvr>
                                      <p:to>
                                        <p:strVal val="visible"/>
                                      </p:to>
                                    </p:set>
                                    <p:animEffect transition="in" filter="wipe(up)">
                                      <p:cBhvr>
                                        <p:cTn id="127" dur="500"/>
                                        <p:tgtEl>
                                          <p:spTgt spid="35"/>
                                        </p:tgtEl>
                                      </p:cBhvr>
                                    </p:animEffect>
                                  </p:childTnLst>
                                </p:cTn>
                              </p:par>
                            </p:childTnLst>
                          </p:cTn>
                        </p:par>
                      </p:childTnLst>
                    </p:cTn>
                  </p:par>
                  <p:par>
                    <p:cTn id="128" fill="hold">
                      <p:stCondLst>
                        <p:cond delay="indefinite"/>
                      </p:stCondLst>
                      <p:childTnLst>
                        <p:par>
                          <p:cTn id="129" fill="hold">
                            <p:stCondLst>
                              <p:cond delay="0"/>
                            </p:stCondLst>
                            <p:childTnLst>
                              <p:par>
                                <p:cTn id="130" presetID="22" presetClass="entr" presetSubtype="4" fill="hold" nodeType="clickEffect">
                                  <p:stCondLst>
                                    <p:cond delay="0"/>
                                  </p:stCondLst>
                                  <p:childTnLst>
                                    <p:set>
                                      <p:cBhvr>
                                        <p:cTn id="131" dur="1" fill="hold">
                                          <p:stCondLst>
                                            <p:cond delay="0"/>
                                          </p:stCondLst>
                                        </p:cTn>
                                        <p:tgtEl>
                                          <p:spTgt spid="31"/>
                                        </p:tgtEl>
                                        <p:attrNameLst>
                                          <p:attrName>style.visibility</p:attrName>
                                        </p:attrNameLst>
                                      </p:cBhvr>
                                      <p:to>
                                        <p:strVal val="visible"/>
                                      </p:to>
                                    </p:set>
                                    <p:animEffect transition="in" filter="wipe(down)">
                                      <p:cBhvr>
                                        <p:cTn id="132" dur="500"/>
                                        <p:tgtEl>
                                          <p:spTgt spid="31"/>
                                        </p:tgtEl>
                                      </p:cBhvr>
                                    </p:animEffect>
                                  </p:childTnLst>
                                </p:cTn>
                              </p:par>
                            </p:childTnLst>
                          </p:cTn>
                        </p:par>
                        <p:par>
                          <p:cTn id="133" fill="hold">
                            <p:stCondLst>
                              <p:cond delay="500"/>
                            </p:stCondLst>
                            <p:childTnLst>
                              <p:par>
                                <p:cTn id="134" presetID="22" presetClass="entr" presetSubtype="8" fill="hold" nodeType="afterEffect">
                                  <p:stCondLst>
                                    <p:cond delay="0"/>
                                  </p:stCondLst>
                                  <p:childTnLst>
                                    <p:set>
                                      <p:cBhvr>
                                        <p:cTn id="135" dur="1" fill="hold">
                                          <p:stCondLst>
                                            <p:cond delay="0"/>
                                          </p:stCondLst>
                                        </p:cTn>
                                        <p:tgtEl>
                                          <p:spTgt spid="39"/>
                                        </p:tgtEl>
                                        <p:attrNameLst>
                                          <p:attrName>style.visibility</p:attrName>
                                        </p:attrNameLst>
                                      </p:cBhvr>
                                      <p:to>
                                        <p:strVal val="visible"/>
                                      </p:to>
                                    </p:set>
                                    <p:animEffect transition="in" filter="wipe(left)">
                                      <p:cBhvr>
                                        <p:cTn id="136" dur="500"/>
                                        <p:tgtEl>
                                          <p:spTgt spid="39"/>
                                        </p:tgtEl>
                                      </p:cBhvr>
                                    </p:animEffect>
                                  </p:childTnLst>
                                </p:cTn>
                              </p:par>
                            </p:childTnLst>
                          </p:cTn>
                        </p:par>
                        <p:par>
                          <p:cTn id="137" fill="hold">
                            <p:stCondLst>
                              <p:cond delay="1000"/>
                            </p:stCondLst>
                            <p:childTnLst>
                              <p:par>
                                <p:cTn id="138" presetID="16" presetClass="entr" presetSubtype="21" fill="hold" grpId="0" nodeType="afterEffect">
                                  <p:stCondLst>
                                    <p:cond delay="0"/>
                                  </p:stCondLst>
                                  <p:childTnLst>
                                    <p:set>
                                      <p:cBhvr>
                                        <p:cTn id="139" dur="1" fill="hold">
                                          <p:stCondLst>
                                            <p:cond delay="0"/>
                                          </p:stCondLst>
                                        </p:cTn>
                                        <p:tgtEl>
                                          <p:spTgt spid="36"/>
                                        </p:tgtEl>
                                        <p:attrNameLst>
                                          <p:attrName>style.visibility</p:attrName>
                                        </p:attrNameLst>
                                      </p:cBhvr>
                                      <p:to>
                                        <p:strVal val="visible"/>
                                      </p:to>
                                    </p:set>
                                    <p:animEffect transition="in" filter="barn(inVertical)">
                                      <p:cBhvr>
                                        <p:cTn id="140" dur="500"/>
                                        <p:tgtEl>
                                          <p:spTgt spid="36"/>
                                        </p:tgtEl>
                                      </p:cBhvr>
                                    </p:animEffect>
                                  </p:childTnLst>
                                </p:cTn>
                              </p:par>
                            </p:childTnLst>
                          </p:cTn>
                        </p:par>
                        <p:par>
                          <p:cTn id="141" fill="hold">
                            <p:stCondLst>
                              <p:cond delay="1500"/>
                            </p:stCondLst>
                            <p:childTnLst>
                              <p:par>
                                <p:cTn id="142" presetID="22" presetClass="entr" presetSubtype="4" fill="hold" nodeType="afterEffect">
                                  <p:stCondLst>
                                    <p:cond delay="0"/>
                                  </p:stCondLst>
                                  <p:childTnLst>
                                    <p:set>
                                      <p:cBhvr>
                                        <p:cTn id="143" dur="1" fill="hold">
                                          <p:stCondLst>
                                            <p:cond delay="0"/>
                                          </p:stCondLst>
                                        </p:cTn>
                                        <p:tgtEl>
                                          <p:spTgt spid="32"/>
                                        </p:tgtEl>
                                        <p:attrNameLst>
                                          <p:attrName>style.visibility</p:attrName>
                                        </p:attrNameLst>
                                      </p:cBhvr>
                                      <p:to>
                                        <p:strVal val="visible"/>
                                      </p:to>
                                    </p:set>
                                    <p:animEffect transition="in" filter="wipe(down)">
                                      <p:cBhvr>
                                        <p:cTn id="144" dur="500"/>
                                        <p:tgtEl>
                                          <p:spTgt spid="32"/>
                                        </p:tgtEl>
                                      </p:cBhvr>
                                    </p:animEffect>
                                  </p:childTnLst>
                                </p:cTn>
                              </p:par>
                            </p:childTnLst>
                          </p:cTn>
                        </p:par>
                        <p:par>
                          <p:cTn id="145" fill="hold">
                            <p:stCondLst>
                              <p:cond delay="2000"/>
                            </p:stCondLst>
                            <p:childTnLst>
                              <p:par>
                                <p:cTn id="146" presetID="16" presetClass="entr" presetSubtype="21" fill="hold" grpId="0" nodeType="afterEffect">
                                  <p:stCondLst>
                                    <p:cond delay="0"/>
                                  </p:stCondLst>
                                  <p:childTnLst>
                                    <p:set>
                                      <p:cBhvr>
                                        <p:cTn id="147" dur="1" fill="hold">
                                          <p:stCondLst>
                                            <p:cond delay="0"/>
                                          </p:stCondLst>
                                        </p:cTn>
                                        <p:tgtEl>
                                          <p:spTgt spid="34"/>
                                        </p:tgtEl>
                                        <p:attrNameLst>
                                          <p:attrName>style.visibility</p:attrName>
                                        </p:attrNameLst>
                                      </p:cBhvr>
                                      <p:to>
                                        <p:strVal val="visible"/>
                                      </p:to>
                                    </p:set>
                                    <p:animEffect transition="in" filter="barn(inVertical)">
                                      <p:cBhvr>
                                        <p:cTn id="148" dur="500"/>
                                        <p:tgtEl>
                                          <p:spTgt spid="34"/>
                                        </p:tgtEl>
                                      </p:cBhvr>
                                    </p:animEffect>
                                  </p:childTnLst>
                                </p:cTn>
                              </p:par>
                            </p:childTnLst>
                          </p:cTn>
                        </p:par>
                      </p:childTnLst>
                    </p:cTn>
                  </p:par>
                  <p:par>
                    <p:cTn id="149" fill="hold">
                      <p:stCondLst>
                        <p:cond delay="indefinite"/>
                      </p:stCondLst>
                      <p:childTnLst>
                        <p:par>
                          <p:cTn id="150" fill="hold">
                            <p:stCondLst>
                              <p:cond delay="0"/>
                            </p:stCondLst>
                            <p:childTnLst>
                              <p:par>
                                <p:cTn id="151" presetID="1" presetClass="exit" presetSubtype="0" fill="hold" nodeType="clickEffect">
                                  <p:stCondLst>
                                    <p:cond delay="0"/>
                                  </p:stCondLst>
                                  <p:childTnLst>
                                    <p:set>
                                      <p:cBhvr>
                                        <p:cTn id="152" dur="1" fill="hold">
                                          <p:stCondLst>
                                            <p:cond delay="0"/>
                                          </p:stCondLst>
                                        </p:cTn>
                                        <p:tgtEl>
                                          <p:spTgt spid="32"/>
                                        </p:tgtEl>
                                        <p:attrNameLst>
                                          <p:attrName>style.visibility</p:attrName>
                                        </p:attrNameLst>
                                      </p:cBhvr>
                                      <p:to>
                                        <p:strVal val="hidden"/>
                                      </p:to>
                                    </p:set>
                                  </p:childTnLst>
                                </p:cTn>
                              </p:par>
                              <p:par>
                                <p:cTn id="153" presetID="1" presetClass="exit" presetSubtype="0" fill="hold" nodeType="withEffect">
                                  <p:stCondLst>
                                    <p:cond delay="0"/>
                                  </p:stCondLst>
                                  <p:childTnLst>
                                    <p:set>
                                      <p:cBhvr>
                                        <p:cTn id="154" dur="1" fill="hold">
                                          <p:stCondLst>
                                            <p:cond delay="0"/>
                                          </p:stCondLst>
                                        </p:cTn>
                                        <p:tgtEl>
                                          <p:spTgt spid="31"/>
                                        </p:tgtEl>
                                        <p:attrNameLst>
                                          <p:attrName>style.visibility</p:attrName>
                                        </p:attrNameLst>
                                      </p:cBhvr>
                                      <p:to>
                                        <p:strVal val="hidden"/>
                                      </p:to>
                                    </p:set>
                                  </p:childTnLst>
                                </p:cTn>
                              </p:par>
                              <p:par>
                                <p:cTn id="155" presetID="1" presetClass="exit" presetSubtype="0" fill="hold" grpId="1" nodeType="withEffect">
                                  <p:stCondLst>
                                    <p:cond delay="0"/>
                                  </p:stCondLst>
                                  <p:childTnLst>
                                    <p:set>
                                      <p:cBhvr>
                                        <p:cTn id="156" dur="1" fill="hold">
                                          <p:stCondLst>
                                            <p:cond delay="0"/>
                                          </p:stCondLst>
                                        </p:cTn>
                                        <p:tgtEl>
                                          <p:spTgt spid="36"/>
                                        </p:tgtEl>
                                        <p:attrNameLst>
                                          <p:attrName>style.visibility</p:attrName>
                                        </p:attrNameLst>
                                      </p:cBhvr>
                                      <p:to>
                                        <p:strVal val="hidden"/>
                                      </p:to>
                                    </p:set>
                                  </p:childTnLst>
                                </p:cTn>
                              </p:par>
                              <p:par>
                                <p:cTn id="157" presetID="1" presetClass="exit" presetSubtype="0" fill="hold" grpId="1" nodeType="withEffect">
                                  <p:stCondLst>
                                    <p:cond delay="0"/>
                                  </p:stCondLst>
                                  <p:childTnLst>
                                    <p:set>
                                      <p:cBhvr>
                                        <p:cTn id="158" dur="1" fill="hold">
                                          <p:stCondLst>
                                            <p:cond delay="0"/>
                                          </p:stCondLst>
                                        </p:cTn>
                                        <p:tgtEl>
                                          <p:spTgt spid="34"/>
                                        </p:tgtEl>
                                        <p:attrNameLst>
                                          <p:attrName>style.visibility</p:attrName>
                                        </p:attrNameLst>
                                      </p:cBhvr>
                                      <p:to>
                                        <p:strVal val="hidden"/>
                                      </p:to>
                                    </p:set>
                                  </p:childTnLst>
                                </p:cTn>
                              </p:par>
                              <p:par>
                                <p:cTn id="159" presetID="1" presetClass="exit" presetSubtype="0" fill="hold" nodeType="withEffect">
                                  <p:stCondLst>
                                    <p:cond delay="0"/>
                                  </p:stCondLst>
                                  <p:childTnLst>
                                    <p:set>
                                      <p:cBhvr>
                                        <p:cTn id="160" dur="1" fill="hold">
                                          <p:stCondLst>
                                            <p:cond delay="0"/>
                                          </p:stCondLst>
                                        </p:cTn>
                                        <p:tgtEl>
                                          <p:spTgt spid="35"/>
                                        </p:tgtEl>
                                        <p:attrNameLst>
                                          <p:attrName>style.visibility</p:attrName>
                                        </p:attrNameLst>
                                      </p:cBhvr>
                                      <p:to>
                                        <p:strVal val="hidden"/>
                                      </p:to>
                                    </p:set>
                                  </p:childTnLst>
                                </p:cTn>
                              </p:par>
                              <p:par>
                                <p:cTn id="161" presetID="1" presetClass="exit" presetSubtype="0" fill="hold" nodeType="withEffect">
                                  <p:stCondLst>
                                    <p:cond delay="0"/>
                                  </p:stCondLst>
                                  <p:childTnLst>
                                    <p:set>
                                      <p:cBhvr>
                                        <p:cTn id="162" dur="1" fill="hold">
                                          <p:stCondLst>
                                            <p:cond delay="0"/>
                                          </p:stCondLst>
                                        </p:cTn>
                                        <p:tgtEl>
                                          <p:spTgt spid="39"/>
                                        </p:tgtEl>
                                        <p:attrNameLst>
                                          <p:attrName>style.visibility</p:attrName>
                                        </p:attrNameLst>
                                      </p:cBhvr>
                                      <p:to>
                                        <p:strVal val="hidden"/>
                                      </p:to>
                                    </p:set>
                                  </p:childTnLst>
                                </p:cTn>
                              </p:par>
                            </p:childTnLst>
                          </p:cTn>
                        </p:par>
                      </p:childTnLst>
                    </p:cTn>
                  </p:par>
                  <p:par>
                    <p:cTn id="163" fill="hold">
                      <p:stCondLst>
                        <p:cond delay="indefinite"/>
                      </p:stCondLst>
                      <p:childTnLst>
                        <p:par>
                          <p:cTn id="164" fill="hold">
                            <p:stCondLst>
                              <p:cond delay="0"/>
                            </p:stCondLst>
                            <p:childTnLst>
                              <p:par>
                                <p:cTn id="165" presetID="22" presetClass="entr" presetSubtype="1" fill="hold" nodeType="clickEffect">
                                  <p:stCondLst>
                                    <p:cond delay="0"/>
                                  </p:stCondLst>
                                  <p:childTnLst>
                                    <p:set>
                                      <p:cBhvr>
                                        <p:cTn id="166" dur="1" fill="hold">
                                          <p:stCondLst>
                                            <p:cond delay="0"/>
                                          </p:stCondLst>
                                        </p:cTn>
                                        <p:tgtEl>
                                          <p:spTgt spid="37"/>
                                        </p:tgtEl>
                                        <p:attrNameLst>
                                          <p:attrName>style.visibility</p:attrName>
                                        </p:attrNameLst>
                                      </p:cBhvr>
                                      <p:to>
                                        <p:strVal val="visible"/>
                                      </p:to>
                                    </p:set>
                                    <p:animEffect transition="in" filter="wipe(up)">
                                      <p:cBhvr>
                                        <p:cTn id="167" dur="500"/>
                                        <p:tgtEl>
                                          <p:spTgt spid="37"/>
                                        </p:tgtEl>
                                      </p:cBhvr>
                                    </p:animEffect>
                                  </p:childTnLst>
                                </p:cTn>
                              </p:par>
                            </p:childTnLst>
                          </p:cTn>
                        </p:par>
                        <p:par>
                          <p:cTn id="168" fill="hold">
                            <p:stCondLst>
                              <p:cond delay="500"/>
                            </p:stCondLst>
                            <p:childTnLst>
                              <p:par>
                                <p:cTn id="169" presetID="35" presetClass="entr" presetSubtype="0" fill="hold" grpId="0" nodeType="afterEffect">
                                  <p:stCondLst>
                                    <p:cond delay="0"/>
                                  </p:stCondLst>
                                  <p:childTnLst>
                                    <p:set>
                                      <p:cBhvr>
                                        <p:cTn id="170" dur="1" fill="hold">
                                          <p:stCondLst>
                                            <p:cond delay="0"/>
                                          </p:stCondLst>
                                        </p:cTn>
                                        <p:tgtEl>
                                          <p:spTgt spid="38"/>
                                        </p:tgtEl>
                                        <p:attrNameLst>
                                          <p:attrName>style.visibility</p:attrName>
                                        </p:attrNameLst>
                                      </p:cBhvr>
                                      <p:to>
                                        <p:strVal val="visible"/>
                                      </p:to>
                                    </p:set>
                                    <p:animEffect transition="in" filter="fade">
                                      <p:cBhvr>
                                        <p:cTn id="171" dur="500"/>
                                        <p:tgtEl>
                                          <p:spTgt spid="38"/>
                                        </p:tgtEl>
                                      </p:cBhvr>
                                    </p:animEffect>
                                    <p:anim calcmode="lin" valueType="num">
                                      <p:cBhvr>
                                        <p:cTn id="172" dur="500" fill="hold"/>
                                        <p:tgtEl>
                                          <p:spTgt spid="38"/>
                                        </p:tgtEl>
                                        <p:attrNameLst>
                                          <p:attrName>style.rotation</p:attrName>
                                        </p:attrNameLst>
                                      </p:cBhvr>
                                      <p:tavLst>
                                        <p:tav tm="0">
                                          <p:val>
                                            <p:fltVal val="720"/>
                                          </p:val>
                                        </p:tav>
                                        <p:tav tm="100000">
                                          <p:val>
                                            <p:fltVal val="0"/>
                                          </p:val>
                                        </p:tav>
                                      </p:tavLst>
                                    </p:anim>
                                    <p:anim calcmode="lin" valueType="num">
                                      <p:cBhvr>
                                        <p:cTn id="173" dur="500" fill="hold"/>
                                        <p:tgtEl>
                                          <p:spTgt spid="38"/>
                                        </p:tgtEl>
                                        <p:attrNameLst>
                                          <p:attrName>ppt_h</p:attrName>
                                        </p:attrNameLst>
                                      </p:cBhvr>
                                      <p:tavLst>
                                        <p:tav tm="0">
                                          <p:val>
                                            <p:fltVal val="0"/>
                                          </p:val>
                                        </p:tav>
                                        <p:tav tm="100000">
                                          <p:val>
                                            <p:strVal val="#ppt_h"/>
                                          </p:val>
                                        </p:tav>
                                      </p:tavLst>
                                    </p:anim>
                                    <p:anim calcmode="lin" valueType="num">
                                      <p:cBhvr>
                                        <p:cTn id="174" dur="500" fill="hold"/>
                                        <p:tgtEl>
                                          <p:spTgt spid="38"/>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animBg="1"/>
      <p:bldP spid="13" grpId="1" animBg="1"/>
      <p:bldP spid="16" grpId="0" animBg="1"/>
      <p:bldP spid="20" grpId="0" animBg="1"/>
      <p:bldP spid="21" grpId="0"/>
      <p:bldP spid="22" grpId="0"/>
      <p:bldP spid="23" grpId="0"/>
      <p:bldP spid="26" grpId="0"/>
      <p:bldP spid="27" grpId="0"/>
      <p:bldP spid="28" grpId="0"/>
      <p:bldP spid="28" grpId="1"/>
      <p:bldP spid="30" grpId="0"/>
      <p:bldP spid="30" grpId="1"/>
      <p:bldP spid="33" grpId="0"/>
      <p:bldP spid="34" grpId="0"/>
      <p:bldP spid="34" grpId="1"/>
      <p:bldP spid="36" grpId="0"/>
      <p:bldP spid="36" grpId="1"/>
      <p:bldP spid="3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EEE0EF1-21D5-48B0-B05D-D4788BFAAD6F}"/>
              </a:ext>
            </a:extLst>
          </p:cNvPr>
          <p:cNvSpPr txBox="1"/>
          <p:nvPr/>
        </p:nvSpPr>
        <p:spPr>
          <a:xfrm>
            <a:off x="1214432" y="4580014"/>
            <a:ext cx="3188693" cy="523220"/>
          </a:xfrm>
          <a:prstGeom prst="rect">
            <a:avLst/>
          </a:prstGeom>
          <a:noFill/>
        </p:spPr>
        <p:txBody>
          <a:bodyPr wrap="none" rtlCol="0">
            <a:spAutoFit/>
          </a:bodyPr>
          <a:lstStyle/>
          <a:p>
            <a:r>
              <a:rPr lang="en-US" sz="2800" b="1" dirty="0" err="1">
                <a:solidFill>
                  <a:srgbClr val="FF0000"/>
                </a:solidFill>
                <a:cs typeface="Calibri" panose="020F0502020204030204" pitchFamily="34" charset="0"/>
              </a:rPr>
              <a:t>aA</a:t>
            </a:r>
            <a:r>
              <a:rPr lang="en-US" sz="2800" b="1" dirty="0">
                <a:cs typeface="Calibri" panose="020F0502020204030204" pitchFamily="34" charset="0"/>
              </a:rPr>
              <a:t> + </a:t>
            </a:r>
            <a:r>
              <a:rPr lang="en-US" sz="2800" b="1" dirty="0" err="1">
                <a:solidFill>
                  <a:srgbClr val="CC66FF"/>
                </a:solidFill>
                <a:cs typeface="Calibri" panose="020F0502020204030204" pitchFamily="34" charset="0"/>
              </a:rPr>
              <a:t>bB</a:t>
            </a:r>
            <a:r>
              <a:rPr lang="en-US" sz="2800" b="1" dirty="0">
                <a:cs typeface="Calibri" panose="020F0502020204030204" pitchFamily="34" charset="0"/>
              </a:rPr>
              <a:t> → </a:t>
            </a:r>
            <a:r>
              <a:rPr lang="en-US" sz="2800" b="1" dirty="0" err="1">
                <a:solidFill>
                  <a:srgbClr val="00B050"/>
                </a:solidFill>
                <a:cs typeface="Calibri" panose="020F0502020204030204" pitchFamily="34" charset="0"/>
              </a:rPr>
              <a:t>cC</a:t>
            </a:r>
            <a:r>
              <a:rPr lang="en-US" sz="2800" b="1" dirty="0">
                <a:cs typeface="Calibri" panose="020F0502020204030204" pitchFamily="34" charset="0"/>
              </a:rPr>
              <a:t> +</a:t>
            </a:r>
            <a:r>
              <a:rPr lang="en-US" sz="2800" b="1" dirty="0">
                <a:solidFill>
                  <a:srgbClr val="0070C0"/>
                </a:solidFill>
                <a:cs typeface="Calibri" panose="020F0502020204030204" pitchFamily="34" charset="0"/>
              </a:rPr>
              <a:t> </a:t>
            </a:r>
            <a:r>
              <a:rPr lang="en-US" sz="2800" b="1" dirty="0" err="1">
                <a:solidFill>
                  <a:srgbClr val="0070C0"/>
                </a:solidFill>
                <a:cs typeface="Calibri" panose="020F0502020204030204" pitchFamily="34" charset="0"/>
              </a:rPr>
              <a:t>dD</a:t>
            </a:r>
            <a:endParaRPr lang="en-US" sz="2800" b="1" dirty="0">
              <a:solidFill>
                <a:srgbClr val="0070C0"/>
              </a:solidFill>
              <a:cs typeface="Calibri" panose="020F0502020204030204" pitchFamily="34" charset="0"/>
            </a:endParaRPr>
          </a:p>
        </p:txBody>
      </p:sp>
      <p:grpSp>
        <p:nvGrpSpPr>
          <p:cNvPr id="8" name="Group 7">
            <a:extLst>
              <a:ext uri="{FF2B5EF4-FFF2-40B4-BE49-F238E27FC236}">
                <a16:creationId xmlns:a16="http://schemas.microsoft.com/office/drawing/2014/main" id="{62DD8554-BDB1-4AC3-BED8-0A43A410B4B9}"/>
              </a:ext>
            </a:extLst>
          </p:cNvPr>
          <p:cNvGrpSpPr/>
          <p:nvPr/>
        </p:nvGrpSpPr>
        <p:grpSpPr>
          <a:xfrm>
            <a:off x="4903290" y="4449301"/>
            <a:ext cx="6374935" cy="865288"/>
            <a:chOff x="3359822" y="788772"/>
            <a:chExt cx="7045375" cy="865288"/>
          </a:xfrm>
        </p:grpSpPr>
        <p:sp>
          <p:nvSpPr>
            <p:cNvPr id="9" name="TextBox 8">
              <a:extLst>
                <a:ext uri="{FF2B5EF4-FFF2-40B4-BE49-F238E27FC236}">
                  <a16:creationId xmlns:a16="http://schemas.microsoft.com/office/drawing/2014/main" id="{414064A7-3E14-49CB-A13B-DEEAE469F6B9}"/>
                </a:ext>
              </a:extLst>
            </p:cNvPr>
            <p:cNvSpPr txBox="1"/>
            <p:nvPr/>
          </p:nvSpPr>
          <p:spPr>
            <a:xfrm>
              <a:off x="3359822" y="943673"/>
              <a:ext cx="1653093" cy="710387"/>
            </a:xfrm>
            <a:prstGeom prst="rect">
              <a:avLst/>
            </a:prstGeom>
            <a:noFill/>
          </p:spPr>
          <p:txBody>
            <a:bodyPr wrap="none" rtlCol="0">
              <a:spAutoFit/>
            </a:bodyPr>
            <a:lstStyle/>
            <a:p>
              <a:pPr>
                <a:lnSpc>
                  <a:spcPts val="1500"/>
                </a:lnSpc>
              </a:pPr>
              <a:r>
                <a:rPr lang="en-US" sz="2800" dirty="0">
                  <a:solidFill>
                    <a:srgbClr val="FF0000"/>
                  </a:solidFill>
                  <a:cs typeface="Calibri" panose="020F0502020204030204" pitchFamily="34" charset="0"/>
                  <a:sym typeface="Symbol"/>
                </a:rPr>
                <a:t>   1 [A]</a:t>
              </a:r>
            </a:p>
            <a:p>
              <a:pPr>
                <a:lnSpc>
                  <a:spcPts val="1500"/>
                </a:lnSpc>
              </a:pPr>
              <a:r>
                <a:rPr lang="en-US" sz="2800" dirty="0">
                  <a:solidFill>
                    <a:srgbClr val="FF0000"/>
                  </a:solidFill>
                  <a:cs typeface="Calibri" panose="020F0502020204030204" pitchFamily="34" charset="0"/>
                  <a:sym typeface="Symbol"/>
                </a:rPr>
                <a:t> </a:t>
              </a:r>
              <a:r>
                <a:rPr lang="en-US" sz="2800" b="1" dirty="0">
                  <a:solidFill>
                    <a:srgbClr val="FF0000"/>
                  </a:solidFill>
                  <a:cs typeface="Calibri" panose="020F0502020204030204" pitchFamily="34" charset="0"/>
                  <a:sym typeface="Symbol"/>
                </a:rPr>
                <a:t>- </a:t>
              </a:r>
              <a:r>
                <a:rPr lang="en-US" sz="2800" dirty="0">
                  <a:solidFill>
                    <a:srgbClr val="FF0000"/>
                  </a:solidFill>
                  <a:cs typeface="Calibri" panose="020F0502020204030204" pitchFamily="34" charset="0"/>
                  <a:sym typeface="Symbol"/>
                </a:rPr>
                <a:t>-- ----- </a:t>
              </a:r>
            </a:p>
            <a:p>
              <a:pPr>
                <a:lnSpc>
                  <a:spcPts val="1500"/>
                </a:lnSpc>
              </a:pPr>
              <a:r>
                <a:rPr lang="en-US" sz="2800" dirty="0">
                  <a:solidFill>
                    <a:srgbClr val="FF0000"/>
                  </a:solidFill>
                  <a:cs typeface="Calibri" panose="020F0502020204030204" pitchFamily="34" charset="0"/>
                  <a:sym typeface="Symbol"/>
                </a:rPr>
                <a:t>   a  t</a:t>
              </a:r>
              <a:endParaRPr lang="en-US" sz="2800" dirty="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2D858373-CF67-424F-B912-8B91A6F20657}"/>
                </a:ext>
              </a:extLst>
            </p:cNvPr>
            <p:cNvSpPr txBox="1"/>
            <p:nvPr/>
          </p:nvSpPr>
          <p:spPr>
            <a:xfrm>
              <a:off x="5148656" y="929187"/>
              <a:ext cx="1943135" cy="710387"/>
            </a:xfrm>
            <a:prstGeom prst="rect">
              <a:avLst/>
            </a:prstGeom>
            <a:noFill/>
          </p:spPr>
          <p:txBody>
            <a:bodyPr wrap="square" rtlCol="0">
              <a:spAutoFit/>
            </a:bodyPr>
            <a:lstStyle/>
            <a:p>
              <a:pPr>
                <a:lnSpc>
                  <a:spcPts val="1500"/>
                </a:lnSpc>
              </a:pPr>
              <a:r>
                <a:rPr lang="en-US" sz="2800" dirty="0">
                  <a:solidFill>
                    <a:srgbClr val="CC66FF"/>
                  </a:solidFill>
                  <a:cs typeface="Calibri" panose="020F0502020204030204" pitchFamily="34" charset="0"/>
                  <a:sym typeface="Symbol"/>
                </a:rPr>
                <a:t>   1  [</a:t>
              </a:r>
              <a:r>
                <a:rPr lang="en-US" sz="2800" dirty="0">
                  <a:solidFill>
                    <a:srgbClr val="CC66FF"/>
                  </a:solidFill>
                  <a:cs typeface="Calibri" panose="020F0502020204030204" pitchFamily="34" charset="0"/>
                </a:rPr>
                <a:t>B</a:t>
              </a:r>
              <a:r>
                <a:rPr lang="en-US" sz="2800" dirty="0">
                  <a:solidFill>
                    <a:srgbClr val="CC66FF"/>
                  </a:solidFill>
                  <a:cs typeface="Calibri" panose="020F0502020204030204" pitchFamily="34" charset="0"/>
                  <a:sym typeface="Symbol"/>
                </a:rPr>
                <a:t>]</a:t>
              </a:r>
            </a:p>
            <a:p>
              <a:pPr>
                <a:lnSpc>
                  <a:spcPts val="1500"/>
                </a:lnSpc>
              </a:pPr>
              <a:r>
                <a:rPr lang="en-US" sz="2800" dirty="0">
                  <a:solidFill>
                    <a:srgbClr val="CC66FF"/>
                  </a:solidFill>
                  <a:cs typeface="Calibri" panose="020F0502020204030204" pitchFamily="34" charset="0"/>
                  <a:sym typeface="Symbol"/>
                </a:rPr>
                <a:t> </a:t>
              </a:r>
              <a:r>
                <a:rPr lang="en-US" sz="2800" b="1" dirty="0">
                  <a:solidFill>
                    <a:srgbClr val="CC66FF"/>
                  </a:solidFill>
                  <a:cs typeface="Calibri" panose="020F0502020204030204" pitchFamily="34" charset="0"/>
                  <a:sym typeface="Symbol"/>
                </a:rPr>
                <a:t>- </a:t>
              </a:r>
              <a:r>
                <a:rPr lang="en-US" sz="2800" dirty="0">
                  <a:solidFill>
                    <a:srgbClr val="CC66FF"/>
                  </a:solidFill>
                  <a:cs typeface="Calibri" panose="020F0502020204030204" pitchFamily="34" charset="0"/>
                  <a:sym typeface="Symbol"/>
                </a:rPr>
                <a:t>-- ------ </a:t>
              </a:r>
            </a:p>
            <a:p>
              <a:pPr>
                <a:lnSpc>
                  <a:spcPts val="1500"/>
                </a:lnSpc>
              </a:pPr>
              <a:r>
                <a:rPr lang="en-US" sz="2800" dirty="0">
                  <a:solidFill>
                    <a:srgbClr val="CC66FF"/>
                  </a:solidFill>
                  <a:cs typeface="Calibri" panose="020F0502020204030204" pitchFamily="34" charset="0"/>
                  <a:sym typeface="Symbol"/>
                </a:rPr>
                <a:t>    b  t</a:t>
              </a:r>
              <a:endParaRPr lang="en-US" sz="2800" dirty="0">
                <a:solidFill>
                  <a:srgbClr val="CC66FF"/>
                </a:solidFill>
                <a:cs typeface="Calibri" panose="020F0502020204030204" pitchFamily="34" charset="0"/>
              </a:endParaRPr>
            </a:p>
          </p:txBody>
        </p:sp>
        <p:sp>
          <p:nvSpPr>
            <p:cNvPr id="12" name="TextBox 11">
              <a:extLst>
                <a:ext uri="{FF2B5EF4-FFF2-40B4-BE49-F238E27FC236}">
                  <a16:creationId xmlns:a16="http://schemas.microsoft.com/office/drawing/2014/main" id="{7F0057A4-B7A5-4EEC-8600-F2E9BD5DA968}"/>
                </a:ext>
              </a:extLst>
            </p:cNvPr>
            <p:cNvSpPr txBox="1"/>
            <p:nvPr/>
          </p:nvSpPr>
          <p:spPr>
            <a:xfrm>
              <a:off x="5177803" y="936413"/>
              <a:ext cx="199230" cy="523220"/>
            </a:xfrm>
            <a:prstGeom prst="rect">
              <a:avLst/>
            </a:prstGeom>
            <a:noFill/>
          </p:spPr>
          <p:txBody>
            <a:bodyPr wrap="none" rtlCol="0">
              <a:spAutoFit/>
            </a:bodyPr>
            <a:lstStyle/>
            <a:p>
              <a:endParaRPr lang="en-US" sz="2800" b="1" dirty="0">
                <a:solidFill>
                  <a:srgbClr val="CC66FF"/>
                </a:solidFill>
                <a:cs typeface="Calibri" panose="020F0502020204030204" pitchFamily="34" charset="0"/>
              </a:endParaRPr>
            </a:p>
          </p:txBody>
        </p:sp>
        <p:sp>
          <p:nvSpPr>
            <p:cNvPr id="13" name="TextBox 12">
              <a:extLst>
                <a:ext uri="{FF2B5EF4-FFF2-40B4-BE49-F238E27FC236}">
                  <a16:creationId xmlns:a16="http://schemas.microsoft.com/office/drawing/2014/main" id="{C6E4B2A0-A5E3-4DD9-8808-9C028B893119}"/>
                </a:ext>
              </a:extLst>
            </p:cNvPr>
            <p:cNvSpPr txBox="1"/>
            <p:nvPr/>
          </p:nvSpPr>
          <p:spPr>
            <a:xfrm>
              <a:off x="7084913" y="939137"/>
              <a:ext cx="1645535" cy="710387"/>
            </a:xfrm>
            <a:prstGeom prst="rect">
              <a:avLst/>
            </a:prstGeom>
            <a:noFill/>
          </p:spPr>
          <p:txBody>
            <a:bodyPr wrap="square" rtlCol="0">
              <a:spAutoFit/>
            </a:bodyPr>
            <a:lstStyle/>
            <a:p>
              <a:pPr>
                <a:lnSpc>
                  <a:spcPts val="1500"/>
                </a:lnSpc>
              </a:pPr>
              <a:r>
                <a:rPr lang="en-US" sz="2800" dirty="0">
                  <a:solidFill>
                    <a:srgbClr val="00B050"/>
                  </a:solidFill>
                  <a:cs typeface="Calibri" panose="020F0502020204030204" pitchFamily="34" charset="0"/>
                  <a:sym typeface="Symbol"/>
                </a:rPr>
                <a:t> </a:t>
              </a:r>
              <a:r>
                <a:rPr lang="en-US" sz="2800" dirty="0">
                  <a:solidFill>
                    <a:srgbClr val="008000"/>
                  </a:solidFill>
                  <a:cs typeface="Calibri" panose="020F0502020204030204" pitchFamily="34" charset="0"/>
                  <a:sym typeface="Symbol"/>
                </a:rPr>
                <a:t>1  [C]</a:t>
              </a:r>
            </a:p>
            <a:p>
              <a:pPr>
                <a:lnSpc>
                  <a:spcPts val="1500"/>
                </a:lnSpc>
              </a:pPr>
              <a:r>
                <a:rPr lang="en-US" sz="2800" dirty="0">
                  <a:solidFill>
                    <a:srgbClr val="008000"/>
                  </a:solidFill>
                  <a:cs typeface="Calibri" panose="020F0502020204030204" pitchFamily="34" charset="0"/>
                  <a:sym typeface="Symbol"/>
                </a:rPr>
                <a:t> -- ------- </a:t>
              </a:r>
            </a:p>
            <a:p>
              <a:pPr>
                <a:lnSpc>
                  <a:spcPts val="1500"/>
                </a:lnSpc>
              </a:pPr>
              <a:r>
                <a:rPr lang="en-US" sz="2800" dirty="0">
                  <a:solidFill>
                    <a:srgbClr val="008000"/>
                  </a:solidFill>
                  <a:cs typeface="Calibri" panose="020F0502020204030204" pitchFamily="34" charset="0"/>
                  <a:sym typeface="Symbol"/>
                </a:rPr>
                <a:t>  c  t</a:t>
              </a:r>
              <a:endParaRPr lang="en-US" sz="2800" dirty="0">
                <a:solidFill>
                  <a:srgbClr val="008000"/>
                </a:solidFill>
                <a:cs typeface="Calibri" panose="020F0502020204030204" pitchFamily="34" charset="0"/>
              </a:endParaRPr>
            </a:p>
          </p:txBody>
        </p:sp>
        <p:sp>
          <p:nvSpPr>
            <p:cNvPr id="14" name="TextBox 13">
              <a:extLst>
                <a:ext uri="{FF2B5EF4-FFF2-40B4-BE49-F238E27FC236}">
                  <a16:creationId xmlns:a16="http://schemas.microsoft.com/office/drawing/2014/main" id="{D8F14170-CE8C-410D-AD07-32E65EBBBDE7}"/>
                </a:ext>
              </a:extLst>
            </p:cNvPr>
            <p:cNvSpPr txBox="1"/>
            <p:nvPr/>
          </p:nvSpPr>
          <p:spPr>
            <a:xfrm>
              <a:off x="8954376" y="919485"/>
              <a:ext cx="1450821" cy="710387"/>
            </a:xfrm>
            <a:prstGeom prst="rect">
              <a:avLst/>
            </a:prstGeom>
            <a:noFill/>
          </p:spPr>
          <p:txBody>
            <a:bodyPr wrap="none" rtlCol="0">
              <a:spAutoFit/>
            </a:bodyPr>
            <a:lstStyle/>
            <a:p>
              <a:pPr>
                <a:lnSpc>
                  <a:spcPts val="1500"/>
                </a:lnSpc>
              </a:pPr>
              <a:r>
                <a:rPr lang="en-US" sz="2800" dirty="0">
                  <a:solidFill>
                    <a:srgbClr val="0070C0"/>
                  </a:solidFill>
                  <a:cs typeface="Calibri" panose="020F0502020204030204" pitchFamily="34" charset="0"/>
                  <a:sym typeface="Symbol"/>
                </a:rPr>
                <a:t>1  [</a:t>
              </a:r>
              <a:r>
                <a:rPr lang="en-US" sz="2800" dirty="0">
                  <a:solidFill>
                    <a:srgbClr val="0070C0"/>
                  </a:solidFill>
                  <a:cs typeface="Calibri" panose="020F0502020204030204" pitchFamily="34" charset="0"/>
                </a:rPr>
                <a:t>D</a:t>
              </a:r>
              <a:r>
                <a:rPr lang="en-US" sz="2800" dirty="0">
                  <a:solidFill>
                    <a:srgbClr val="0070C0"/>
                  </a:solidFill>
                  <a:cs typeface="Calibri" panose="020F0502020204030204" pitchFamily="34" charset="0"/>
                  <a:sym typeface="Symbol"/>
                </a:rPr>
                <a:t>]</a:t>
              </a:r>
            </a:p>
            <a:p>
              <a:pPr>
                <a:lnSpc>
                  <a:spcPts val="1500"/>
                </a:lnSpc>
              </a:pPr>
              <a:r>
                <a:rPr lang="en-US" sz="2800" dirty="0">
                  <a:solidFill>
                    <a:srgbClr val="0070C0"/>
                  </a:solidFill>
                  <a:cs typeface="Calibri" panose="020F0502020204030204" pitchFamily="34" charset="0"/>
                  <a:sym typeface="Symbol"/>
                </a:rPr>
                <a:t>-- ------ </a:t>
              </a:r>
            </a:p>
            <a:p>
              <a:pPr>
                <a:lnSpc>
                  <a:spcPts val="1500"/>
                </a:lnSpc>
              </a:pPr>
              <a:r>
                <a:rPr lang="en-US" sz="2800" dirty="0">
                  <a:solidFill>
                    <a:srgbClr val="0070C0"/>
                  </a:solidFill>
                  <a:cs typeface="Calibri" panose="020F0502020204030204" pitchFamily="34" charset="0"/>
                  <a:sym typeface="Symbol"/>
                </a:rPr>
                <a:t>d   t</a:t>
              </a:r>
              <a:endParaRPr lang="en-US" sz="2800" dirty="0">
                <a:solidFill>
                  <a:srgbClr val="0070C0"/>
                </a:solidFill>
                <a:cs typeface="Calibri" panose="020F0502020204030204" pitchFamily="34" charset="0"/>
              </a:endParaRPr>
            </a:p>
          </p:txBody>
        </p:sp>
        <p:sp>
          <p:nvSpPr>
            <p:cNvPr id="15" name="TextBox 14">
              <a:extLst>
                <a:ext uri="{FF2B5EF4-FFF2-40B4-BE49-F238E27FC236}">
                  <a16:creationId xmlns:a16="http://schemas.microsoft.com/office/drawing/2014/main" id="{FA217377-F9AA-4D5B-B38C-342BAAFF56C6}"/>
                </a:ext>
              </a:extLst>
            </p:cNvPr>
            <p:cNvSpPr txBox="1"/>
            <p:nvPr/>
          </p:nvSpPr>
          <p:spPr>
            <a:xfrm>
              <a:off x="8568866" y="970042"/>
              <a:ext cx="456753" cy="523220"/>
            </a:xfrm>
            <a:prstGeom prst="rect">
              <a:avLst/>
            </a:prstGeom>
            <a:noFill/>
          </p:spPr>
          <p:txBody>
            <a:bodyPr wrap="none" rtlCol="0">
              <a:spAutoFit/>
            </a:bodyPr>
            <a:lstStyle/>
            <a:p>
              <a:r>
                <a:rPr lang="en-US" sz="2800" dirty="0">
                  <a:cs typeface="Calibri" panose="020F0502020204030204" pitchFamily="34" charset="0"/>
                </a:rPr>
                <a:t>=</a:t>
              </a:r>
              <a:endParaRPr lang="en-US" sz="2800" b="1" dirty="0">
                <a:solidFill>
                  <a:srgbClr val="00B050"/>
                </a:solidFill>
                <a:cs typeface="Calibri" panose="020F0502020204030204" pitchFamily="34" charset="0"/>
              </a:endParaRPr>
            </a:p>
          </p:txBody>
        </p:sp>
        <p:sp>
          <p:nvSpPr>
            <p:cNvPr id="16" name="TextBox 15">
              <a:extLst>
                <a:ext uri="{FF2B5EF4-FFF2-40B4-BE49-F238E27FC236}">
                  <a16:creationId xmlns:a16="http://schemas.microsoft.com/office/drawing/2014/main" id="{88B72E27-C751-4F11-8A1C-ACFDC1E6EAB8}"/>
                </a:ext>
              </a:extLst>
            </p:cNvPr>
            <p:cNvSpPr txBox="1"/>
            <p:nvPr/>
          </p:nvSpPr>
          <p:spPr>
            <a:xfrm>
              <a:off x="6795128" y="973325"/>
              <a:ext cx="222991" cy="523220"/>
            </a:xfrm>
            <a:prstGeom prst="rect">
              <a:avLst/>
            </a:prstGeom>
            <a:noFill/>
          </p:spPr>
          <p:txBody>
            <a:bodyPr wrap="square" rtlCol="0">
              <a:spAutoFit/>
            </a:bodyPr>
            <a:lstStyle/>
            <a:p>
              <a:r>
                <a:rPr lang="en-US" sz="2800" dirty="0">
                  <a:cs typeface="Calibri" panose="020F0502020204030204" pitchFamily="34" charset="0"/>
                </a:rPr>
                <a:t>=</a:t>
              </a:r>
              <a:endParaRPr lang="en-US" sz="2800" b="1" dirty="0">
                <a:solidFill>
                  <a:srgbClr val="00B050"/>
                </a:solidFill>
                <a:cs typeface="Calibri" panose="020F0502020204030204" pitchFamily="34" charset="0"/>
              </a:endParaRPr>
            </a:p>
          </p:txBody>
        </p:sp>
        <p:sp>
          <p:nvSpPr>
            <p:cNvPr id="20" name="TextBox 19">
              <a:extLst>
                <a:ext uri="{FF2B5EF4-FFF2-40B4-BE49-F238E27FC236}">
                  <a16:creationId xmlns:a16="http://schemas.microsoft.com/office/drawing/2014/main" id="{BE9F05B8-935B-41EA-B293-F006311C443C}"/>
                </a:ext>
              </a:extLst>
            </p:cNvPr>
            <p:cNvSpPr txBox="1"/>
            <p:nvPr/>
          </p:nvSpPr>
          <p:spPr>
            <a:xfrm>
              <a:off x="4832324" y="973325"/>
              <a:ext cx="456753" cy="523220"/>
            </a:xfrm>
            <a:prstGeom prst="rect">
              <a:avLst/>
            </a:prstGeom>
            <a:noFill/>
          </p:spPr>
          <p:txBody>
            <a:bodyPr wrap="none" rtlCol="0">
              <a:spAutoFit/>
            </a:bodyPr>
            <a:lstStyle/>
            <a:p>
              <a:r>
                <a:rPr lang="en-US" sz="2800" dirty="0">
                  <a:cs typeface="Calibri" panose="020F0502020204030204" pitchFamily="34" charset="0"/>
                </a:rPr>
                <a:t>=</a:t>
              </a:r>
              <a:endParaRPr lang="en-US" sz="2800" b="1" dirty="0">
                <a:solidFill>
                  <a:srgbClr val="00B050"/>
                </a:solidFill>
                <a:cs typeface="Calibri" panose="020F0502020204030204" pitchFamily="34" charset="0"/>
              </a:endParaRPr>
            </a:p>
          </p:txBody>
        </p:sp>
        <p:sp>
          <p:nvSpPr>
            <p:cNvPr id="21" name="Rectangle 20">
              <a:extLst>
                <a:ext uri="{FF2B5EF4-FFF2-40B4-BE49-F238E27FC236}">
                  <a16:creationId xmlns:a16="http://schemas.microsoft.com/office/drawing/2014/main" id="{ABF919FD-D2A7-440D-BE83-6FF3C0D0CF62}"/>
                </a:ext>
              </a:extLst>
            </p:cNvPr>
            <p:cNvSpPr/>
            <p:nvPr/>
          </p:nvSpPr>
          <p:spPr>
            <a:xfrm>
              <a:off x="3426618" y="788772"/>
              <a:ext cx="697857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24" name="TextBox 23">
            <a:extLst>
              <a:ext uri="{FF2B5EF4-FFF2-40B4-BE49-F238E27FC236}">
                <a16:creationId xmlns:a16="http://schemas.microsoft.com/office/drawing/2014/main" id="{AC4DE4B6-0B12-4313-A3D2-BA3F3D80F8CB}"/>
              </a:ext>
            </a:extLst>
          </p:cNvPr>
          <p:cNvSpPr txBox="1"/>
          <p:nvPr/>
        </p:nvSpPr>
        <p:spPr>
          <a:xfrm>
            <a:off x="1214432" y="3077364"/>
            <a:ext cx="7235827" cy="523220"/>
          </a:xfrm>
          <a:prstGeom prst="rect">
            <a:avLst/>
          </a:prstGeom>
          <a:noFill/>
        </p:spPr>
        <p:txBody>
          <a:bodyPr wrap="none" rtlCol="0">
            <a:spAutoFit/>
          </a:bodyPr>
          <a:lstStyle/>
          <a:p>
            <a:r>
              <a:rPr lang="en-US" sz="2800" dirty="0">
                <a:solidFill>
                  <a:srgbClr val="0000FF"/>
                </a:solidFill>
                <a:cs typeface="Calibri" panose="020F0502020204030204" pitchFamily="34" charset="0"/>
              </a:rPr>
              <a:t>Rate of reaction =                                        =</a:t>
            </a:r>
          </a:p>
        </p:txBody>
      </p:sp>
      <p:sp>
        <p:nvSpPr>
          <p:cNvPr id="25" name="TextBox 24">
            <a:extLst>
              <a:ext uri="{FF2B5EF4-FFF2-40B4-BE49-F238E27FC236}">
                <a16:creationId xmlns:a16="http://schemas.microsoft.com/office/drawing/2014/main" id="{B223BC77-C22D-41A5-B388-DF9234FEFFA4}"/>
              </a:ext>
            </a:extLst>
          </p:cNvPr>
          <p:cNvSpPr txBox="1"/>
          <p:nvPr/>
        </p:nvSpPr>
        <p:spPr>
          <a:xfrm>
            <a:off x="4055601" y="3069265"/>
            <a:ext cx="3791423" cy="678199"/>
          </a:xfrm>
          <a:prstGeom prst="rect">
            <a:avLst/>
          </a:prstGeom>
          <a:noFill/>
        </p:spPr>
        <p:txBody>
          <a:bodyPr wrap="none" rtlCol="0">
            <a:spAutoFit/>
          </a:bodyPr>
          <a:lstStyle/>
          <a:p>
            <a:pPr algn="ctr">
              <a:lnSpc>
                <a:spcPts val="1400"/>
              </a:lnSpc>
            </a:pPr>
            <a:r>
              <a:rPr lang="en-US" sz="2800" dirty="0">
                <a:solidFill>
                  <a:srgbClr val="7030A0"/>
                </a:solidFill>
                <a:cs typeface="Calibri" panose="020F0502020204030204" pitchFamily="34" charset="0"/>
              </a:rPr>
              <a:t>Change of concentration</a:t>
            </a:r>
          </a:p>
          <a:p>
            <a:pPr algn="ctr">
              <a:lnSpc>
                <a:spcPts val="1400"/>
              </a:lnSpc>
            </a:pPr>
            <a:r>
              <a:rPr lang="en-US" sz="2800" dirty="0">
                <a:cs typeface="Calibri" panose="020F0502020204030204" pitchFamily="34" charset="0"/>
              </a:rPr>
              <a:t>------------------------------</a:t>
            </a:r>
          </a:p>
          <a:p>
            <a:pPr algn="ctr">
              <a:lnSpc>
                <a:spcPts val="1400"/>
              </a:lnSpc>
            </a:pPr>
            <a:r>
              <a:rPr lang="en-US" sz="2800" dirty="0">
                <a:solidFill>
                  <a:srgbClr val="00B050"/>
                </a:solidFill>
                <a:cs typeface="Calibri" panose="020F0502020204030204" pitchFamily="34" charset="0"/>
              </a:rPr>
              <a:t>Change of time</a:t>
            </a:r>
          </a:p>
        </p:txBody>
      </p:sp>
      <p:sp>
        <p:nvSpPr>
          <p:cNvPr id="26" name="TextBox 25">
            <a:extLst>
              <a:ext uri="{FF2B5EF4-FFF2-40B4-BE49-F238E27FC236}">
                <a16:creationId xmlns:a16="http://schemas.microsoft.com/office/drawing/2014/main" id="{D40F75E9-AC98-4240-98EF-81A07CA1D6FB}"/>
              </a:ext>
            </a:extLst>
          </p:cNvPr>
          <p:cNvSpPr txBox="1"/>
          <p:nvPr/>
        </p:nvSpPr>
        <p:spPr>
          <a:xfrm>
            <a:off x="8142819" y="3094148"/>
            <a:ext cx="1146468" cy="675121"/>
          </a:xfrm>
          <a:prstGeom prst="rect">
            <a:avLst/>
          </a:prstGeom>
          <a:noFill/>
        </p:spPr>
        <p:txBody>
          <a:bodyPr wrap="none" rtlCol="0">
            <a:spAutoFit/>
          </a:bodyPr>
          <a:lstStyle/>
          <a:p>
            <a:pPr algn="ctr">
              <a:lnSpc>
                <a:spcPts val="1400"/>
              </a:lnSpc>
            </a:pPr>
            <a:r>
              <a:rPr lang="en-US" sz="2800" dirty="0">
                <a:solidFill>
                  <a:srgbClr val="7030A0"/>
                </a:solidFill>
                <a:cs typeface="Calibri" panose="020F0502020204030204" pitchFamily="34" charset="0"/>
                <a:sym typeface="Symbol"/>
              </a:rPr>
              <a:t></a:t>
            </a:r>
            <a:r>
              <a:rPr lang="en-US" sz="2800" dirty="0">
                <a:solidFill>
                  <a:srgbClr val="7030A0"/>
                </a:solidFill>
                <a:cs typeface="Calibri" panose="020F0502020204030204" pitchFamily="34" charset="0"/>
              </a:rPr>
              <a:t>[X]</a:t>
            </a:r>
          </a:p>
          <a:p>
            <a:pPr algn="ctr">
              <a:lnSpc>
                <a:spcPts val="1400"/>
              </a:lnSpc>
            </a:pPr>
            <a:r>
              <a:rPr lang="en-US" sz="2800" dirty="0">
                <a:cs typeface="Calibri" panose="020F0502020204030204" pitchFamily="34" charset="0"/>
              </a:rPr>
              <a:t>--------</a:t>
            </a:r>
          </a:p>
          <a:p>
            <a:pPr algn="ctr">
              <a:lnSpc>
                <a:spcPts val="1400"/>
              </a:lnSpc>
            </a:pPr>
            <a:r>
              <a:rPr lang="en-US" sz="2800" dirty="0">
                <a:solidFill>
                  <a:srgbClr val="00B050"/>
                </a:solidFill>
                <a:cs typeface="Calibri" panose="020F0502020204030204" pitchFamily="34" charset="0"/>
                <a:sym typeface="Symbol"/>
              </a:rPr>
              <a:t>t</a:t>
            </a:r>
            <a:endParaRPr lang="en-US" sz="2800" dirty="0">
              <a:solidFill>
                <a:srgbClr val="00B050"/>
              </a:solidFill>
              <a:cs typeface="Calibri" panose="020F0502020204030204" pitchFamily="34" charset="0"/>
            </a:endParaRPr>
          </a:p>
        </p:txBody>
      </p:sp>
      <p:sp>
        <p:nvSpPr>
          <p:cNvPr id="6" name="TextBox 5">
            <a:extLst>
              <a:ext uri="{FF2B5EF4-FFF2-40B4-BE49-F238E27FC236}">
                <a16:creationId xmlns:a16="http://schemas.microsoft.com/office/drawing/2014/main" id="{E5C65349-9866-41AD-B3CE-4EFA144558C7}"/>
              </a:ext>
            </a:extLst>
          </p:cNvPr>
          <p:cNvSpPr txBox="1"/>
          <p:nvPr/>
        </p:nvSpPr>
        <p:spPr>
          <a:xfrm>
            <a:off x="1214432" y="957996"/>
            <a:ext cx="9623177" cy="1569660"/>
          </a:xfrm>
          <a:prstGeom prst="rect">
            <a:avLst/>
          </a:prstGeom>
          <a:noFill/>
        </p:spPr>
        <p:txBody>
          <a:bodyPr wrap="square" rtlCol="0">
            <a:spAutoFit/>
          </a:bodyPr>
          <a:lstStyle/>
          <a:p>
            <a:r>
              <a:rPr lang="en-GB" sz="2400" dirty="0">
                <a:solidFill>
                  <a:srgbClr val="0070C0"/>
                </a:solidFill>
              </a:rPr>
              <a:t>The </a:t>
            </a:r>
            <a:r>
              <a:rPr lang="en-GB" sz="2400" b="1" dirty="0">
                <a:solidFill>
                  <a:srgbClr val="0000FF"/>
                </a:solidFill>
              </a:rPr>
              <a:t>average rate of reaction </a:t>
            </a:r>
            <a:r>
              <a:rPr lang="en-GB" sz="2400" dirty="0">
                <a:solidFill>
                  <a:srgbClr val="0070C0"/>
                </a:solidFill>
              </a:rPr>
              <a:t>is a measure of how the concentration of a reactant or product changes over a specified time interval during a chemical reaction. It represents the overall rate at which reactants are consumed or products are formed over that period. </a:t>
            </a:r>
          </a:p>
        </p:txBody>
      </p:sp>
      <p:sp>
        <p:nvSpPr>
          <p:cNvPr id="32" name="TextBox 31">
            <a:extLst>
              <a:ext uri="{FF2B5EF4-FFF2-40B4-BE49-F238E27FC236}">
                <a16:creationId xmlns:a16="http://schemas.microsoft.com/office/drawing/2014/main" id="{85D027DE-2EAB-44D1-9BF0-377A36C1150C}"/>
              </a:ext>
            </a:extLst>
          </p:cNvPr>
          <p:cNvSpPr txBox="1"/>
          <p:nvPr/>
        </p:nvSpPr>
        <p:spPr>
          <a:xfrm>
            <a:off x="9448751" y="3103723"/>
            <a:ext cx="1239442" cy="523220"/>
          </a:xfrm>
          <a:prstGeom prst="rect">
            <a:avLst/>
          </a:prstGeom>
          <a:noFill/>
        </p:spPr>
        <p:txBody>
          <a:bodyPr wrap="none" lIns="91440" tIns="45720" rIns="91440" bIns="45720" rtlCol="0" anchor="t">
            <a:spAutoFit/>
          </a:bodyPr>
          <a:lstStyle/>
          <a:p>
            <a:r>
              <a:rPr lang="en-GB" sz="2800" dirty="0">
                <a:solidFill>
                  <a:srgbClr val="7030A0"/>
                </a:solidFill>
                <a:cs typeface="Calibri" panose="020F0502020204030204" pitchFamily="34" charset="0"/>
              </a:rPr>
              <a:t>mol/L</a:t>
            </a:r>
            <a:r>
              <a:rPr lang="en-GB" sz="2800" dirty="0">
                <a:cs typeface="Calibri" panose="020F0502020204030204" pitchFamily="34" charset="0"/>
              </a:rPr>
              <a:t>-</a:t>
            </a:r>
            <a:r>
              <a:rPr lang="en-GB" sz="2800" dirty="0">
                <a:solidFill>
                  <a:srgbClr val="00B050"/>
                </a:solidFill>
                <a:cs typeface="Calibri" panose="020F0502020204030204" pitchFamily="34" charset="0"/>
              </a:rPr>
              <a:t>s</a:t>
            </a:r>
          </a:p>
        </p:txBody>
      </p:sp>
      <p:sp>
        <p:nvSpPr>
          <p:cNvPr id="2" name="Title 1">
            <a:extLst>
              <a:ext uri="{FF2B5EF4-FFF2-40B4-BE49-F238E27FC236}">
                <a16:creationId xmlns:a16="http://schemas.microsoft.com/office/drawing/2014/main" id="{BE4D3B71-B3D9-4EB2-BD06-60911ED3C636}"/>
              </a:ext>
            </a:extLst>
          </p:cNvPr>
          <p:cNvSpPr>
            <a:spLocks noGrp="1"/>
          </p:cNvSpPr>
          <p:nvPr>
            <p:ph type="title"/>
          </p:nvPr>
        </p:nvSpPr>
        <p:spPr>
          <a:xfrm>
            <a:off x="913774" y="1"/>
            <a:ext cx="10364451" cy="1108364"/>
          </a:xfrm>
        </p:spPr>
        <p:txBody>
          <a:bodyPr/>
          <a:lstStyle/>
          <a:p>
            <a:r>
              <a:rPr lang="en-GB" dirty="0"/>
              <a:t>Average rate of reaction</a:t>
            </a:r>
          </a:p>
        </p:txBody>
      </p:sp>
      <p:sp>
        <p:nvSpPr>
          <p:cNvPr id="4" name="TextBox 3">
            <a:extLst>
              <a:ext uri="{FF2B5EF4-FFF2-40B4-BE49-F238E27FC236}">
                <a16:creationId xmlns:a16="http://schemas.microsoft.com/office/drawing/2014/main" id="{676CD1CC-A4F9-48E4-8102-E36B9AF7A0E4}"/>
              </a:ext>
            </a:extLst>
          </p:cNvPr>
          <p:cNvSpPr txBox="1"/>
          <p:nvPr/>
        </p:nvSpPr>
        <p:spPr>
          <a:xfrm>
            <a:off x="1542473" y="6022109"/>
            <a:ext cx="9972602" cy="369332"/>
          </a:xfrm>
          <a:prstGeom prst="rect">
            <a:avLst/>
          </a:prstGeom>
          <a:noFill/>
        </p:spPr>
        <p:txBody>
          <a:bodyPr wrap="none" rtlCol="0">
            <a:spAutoFit/>
          </a:bodyPr>
          <a:lstStyle/>
          <a:p>
            <a:r>
              <a:rPr lang="en-GB" dirty="0">
                <a:solidFill>
                  <a:srgbClr val="FF0000"/>
                </a:solidFill>
              </a:rPr>
              <a:t>For a reaction in a gas phase the pressures of reactants and products are used instead of concentrations</a:t>
            </a:r>
          </a:p>
        </p:txBody>
      </p:sp>
    </p:spTree>
    <p:extLst>
      <p:ext uri="{BB962C8B-B14F-4D97-AF65-F5344CB8AC3E}">
        <p14:creationId xmlns:p14="http://schemas.microsoft.com/office/powerpoint/2010/main" val="1622289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346AF-BF46-46B7-BA01-24F799D9B9A7}"/>
              </a:ext>
            </a:extLst>
          </p:cNvPr>
          <p:cNvSpPr>
            <a:spLocks noGrp="1"/>
          </p:cNvSpPr>
          <p:nvPr>
            <p:ph type="title"/>
          </p:nvPr>
        </p:nvSpPr>
        <p:spPr>
          <a:xfrm>
            <a:off x="913774" y="1"/>
            <a:ext cx="10364451" cy="1085850"/>
          </a:xfrm>
        </p:spPr>
        <p:txBody>
          <a:bodyPr/>
          <a:lstStyle/>
          <a:p>
            <a:r>
              <a:rPr lang="en-GB" dirty="0"/>
              <a:t>Instantaneous rate of reaction</a:t>
            </a:r>
          </a:p>
        </p:txBody>
      </p:sp>
      <p:pic>
        <p:nvPicPr>
          <p:cNvPr id="3" name="Picture 2">
            <a:extLst>
              <a:ext uri="{FF2B5EF4-FFF2-40B4-BE49-F238E27FC236}">
                <a16:creationId xmlns:a16="http://schemas.microsoft.com/office/drawing/2014/main" id="{208828CF-CEAC-40D8-88A0-CFF9AAF369E5}"/>
              </a:ext>
            </a:extLst>
          </p:cNvPr>
          <p:cNvPicPr>
            <a:picLocks noChangeAspect="1"/>
          </p:cNvPicPr>
          <p:nvPr/>
        </p:nvPicPr>
        <p:blipFill>
          <a:blip r:embed="rId3"/>
          <a:stretch>
            <a:fillRect/>
          </a:stretch>
        </p:blipFill>
        <p:spPr>
          <a:xfrm>
            <a:off x="129936" y="1220802"/>
            <a:ext cx="5185013" cy="3979196"/>
          </a:xfrm>
          <a:prstGeom prst="rect">
            <a:avLst/>
          </a:prstGeom>
        </p:spPr>
      </p:pic>
      <p:pic>
        <p:nvPicPr>
          <p:cNvPr id="5" name="Picture 4">
            <a:extLst>
              <a:ext uri="{FF2B5EF4-FFF2-40B4-BE49-F238E27FC236}">
                <a16:creationId xmlns:a16="http://schemas.microsoft.com/office/drawing/2014/main" id="{0E5B3E5B-6EF2-41B4-BC8C-27DFF53D3E0B}"/>
              </a:ext>
            </a:extLst>
          </p:cNvPr>
          <p:cNvPicPr>
            <a:picLocks noChangeAspect="1"/>
          </p:cNvPicPr>
          <p:nvPr/>
        </p:nvPicPr>
        <p:blipFill>
          <a:blip r:embed="rId4"/>
          <a:stretch>
            <a:fillRect/>
          </a:stretch>
        </p:blipFill>
        <p:spPr>
          <a:xfrm>
            <a:off x="6024458" y="1019175"/>
            <a:ext cx="5409035" cy="4362450"/>
          </a:xfrm>
          <a:prstGeom prst="rect">
            <a:avLst/>
          </a:prstGeom>
        </p:spPr>
      </p:pic>
      <p:sp>
        <p:nvSpPr>
          <p:cNvPr id="6" name="TextBox 5">
            <a:extLst>
              <a:ext uri="{FF2B5EF4-FFF2-40B4-BE49-F238E27FC236}">
                <a16:creationId xmlns:a16="http://schemas.microsoft.com/office/drawing/2014/main" id="{74FA5636-11BC-4328-B073-103B567A9F88}"/>
              </a:ext>
            </a:extLst>
          </p:cNvPr>
          <p:cNvSpPr txBox="1"/>
          <p:nvPr/>
        </p:nvSpPr>
        <p:spPr>
          <a:xfrm>
            <a:off x="811530" y="5897880"/>
            <a:ext cx="9886361" cy="369332"/>
          </a:xfrm>
          <a:prstGeom prst="rect">
            <a:avLst/>
          </a:prstGeom>
          <a:noFill/>
        </p:spPr>
        <p:txBody>
          <a:bodyPr wrap="none" rtlCol="0">
            <a:spAutoFit/>
          </a:bodyPr>
          <a:lstStyle/>
          <a:p>
            <a:r>
              <a:rPr lang="en-GB" dirty="0"/>
              <a:t>Instantaneous rate is defined as the rate at any instant in time an it is the slope of the tangent to the curve</a:t>
            </a:r>
          </a:p>
        </p:txBody>
      </p:sp>
    </p:spTree>
    <p:extLst>
      <p:ext uri="{BB962C8B-B14F-4D97-AF65-F5344CB8AC3E}">
        <p14:creationId xmlns:p14="http://schemas.microsoft.com/office/powerpoint/2010/main" val="2395523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33BE72-4132-4025-8957-6E34B5B06CE3}"/>
              </a:ext>
            </a:extLst>
          </p:cNvPr>
          <p:cNvSpPr txBox="1"/>
          <p:nvPr/>
        </p:nvSpPr>
        <p:spPr>
          <a:xfrm>
            <a:off x="50800" y="223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FACTORS AFFECTING RATE OF REACTION</a:t>
            </a:r>
            <a:endParaRPr lang="en-GB" sz="3600" b="1">
              <a:effectLst>
                <a:outerShdw blurRad="38100" dist="38100" dir="2700000" algn="tl">
                  <a:srgbClr val="000000">
                    <a:alpha val="43137"/>
                  </a:srgbClr>
                </a:outerShdw>
              </a:effectLst>
            </a:endParaRPr>
          </a:p>
        </p:txBody>
      </p:sp>
      <p:sp>
        <p:nvSpPr>
          <p:cNvPr id="40" name="TextBox 39">
            <a:extLst>
              <a:ext uri="{FF2B5EF4-FFF2-40B4-BE49-F238E27FC236}">
                <a16:creationId xmlns:a16="http://schemas.microsoft.com/office/drawing/2014/main" id="{3E635438-E786-418A-82CF-380E25E5D15B}"/>
              </a:ext>
            </a:extLst>
          </p:cNvPr>
          <p:cNvSpPr txBox="1"/>
          <p:nvPr/>
        </p:nvSpPr>
        <p:spPr>
          <a:xfrm>
            <a:off x="685295" y="905564"/>
            <a:ext cx="10821410" cy="519353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dirty="0">
                <a:cs typeface="Calibri" panose="020F0502020204030204" pitchFamily="34" charset="0"/>
              </a:rPr>
              <a:t>concentration of reactants – as the concentration of reactants increase, so does that reactant molecules will collide and rate of reaction increases</a:t>
            </a:r>
          </a:p>
          <a:p>
            <a:pPr marL="285750" indent="-285750">
              <a:lnSpc>
                <a:spcPct val="150000"/>
              </a:lnSpc>
              <a:buFont typeface="Arial" panose="020B0604020202020204" pitchFamily="34" charset="0"/>
              <a:buChar char="•"/>
            </a:pPr>
            <a:r>
              <a:rPr lang="en-GB" sz="2800" dirty="0">
                <a:cs typeface="Calibri" panose="020F0502020204030204" pitchFamily="34" charset="0"/>
              </a:rPr>
              <a:t>temperature of reaction – as temperature increases the reaction rate increases, reactant molecules have more kinetic energy, move faster and collide more often and with more energy </a:t>
            </a:r>
          </a:p>
          <a:p>
            <a:pPr marL="285750" indent="-285750">
              <a:lnSpc>
                <a:spcPct val="150000"/>
              </a:lnSpc>
              <a:buFont typeface="Arial" panose="020B0604020202020204" pitchFamily="34" charset="0"/>
              <a:buChar char="•"/>
            </a:pPr>
            <a:r>
              <a:rPr lang="en-GB" sz="2800" dirty="0">
                <a:cs typeface="Calibri" panose="020F0502020204030204" pitchFamily="34" charset="0"/>
              </a:rPr>
              <a:t>particle size of a solid (large surface area) </a:t>
            </a:r>
          </a:p>
          <a:p>
            <a:pPr marL="285750" indent="-285750">
              <a:lnSpc>
                <a:spcPct val="150000"/>
              </a:lnSpc>
              <a:buFont typeface="Arial" panose="020B0604020202020204" pitchFamily="34" charset="0"/>
              <a:buChar char="•"/>
            </a:pPr>
            <a:r>
              <a:rPr lang="en-GB" sz="2800" dirty="0">
                <a:cs typeface="Calibri" panose="020F0502020204030204" pitchFamily="34" charset="0"/>
              </a:rPr>
              <a:t>presence of catalyst – catalyst increases chemical reaction by changing the mechanism</a:t>
            </a:r>
          </a:p>
        </p:txBody>
      </p:sp>
    </p:spTree>
    <p:extLst>
      <p:ext uri="{BB962C8B-B14F-4D97-AF65-F5344CB8AC3E}">
        <p14:creationId xmlns:p14="http://schemas.microsoft.com/office/powerpoint/2010/main" val="3413880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RATE LAW </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0F94C81-A525-4AAC-A8F7-E6EDE08BF2EB}"/>
              </a:ext>
            </a:extLst>
          </p:cNvPr>
          <p:cNvSpPr txBox="1"/>
          <p:nvPr/>
        </p:nvSpPr>
        <p:spPr>
          <a:xfrm>
            <a:off x="561001" y="851776"/>
            <a:ext cx="4245722" cy="2608215"/>
          </a:xfrm>
          <a:prstGeom prst="rect">
            <a:avLst/>
          </a:prstGeom>
          <a:noFill/>
          <a:ln w="19050">
            <a:solidFill>
              <a:srgbClr val="0000FF"/>
            </a:solidFill>
          </a:ln>
        </p:spPr>
        <p:txBody>
          <a:bodyPr wrap="square" rtlCol="0">
            <a:spAutoFit/>
          </a:bodyPr>
          <a:lstStyle/>
          <a:p>
            <a:pPr>
              <a:lnSpc>
                <a:spcPct val="150000"/>
              </a:lnSpc>
            </a:pPr>
            <a:r>
              <a:rPr lang="en-GB" sz="2800" b="1" dirty="0">
                <a:solidFill>
                  <a:srgbClr val="00B0F0"/>
                </a:solidFill>
                <a:cs typeface="Calibri" panose="020F0502020204030204" pitchFamily="34" charset="0"/>
              </a:rPr>
              <a:t>rate of reaction measured experimentally </a:t>
            </a:r>
            <a:r>
              <a:rPr lang="en-GB" sz="2800" b="1" u="sng" dirty="0">
                <a:solidFill>
                  <a:srgbClr val="00B0F0"/>
                </a:solidFill>
                <a:cs typeface="Calibri" panose="020F0502020204030204" pitchFamily="34" charset="0"/>
              </a:rPr>
              <a:t>at any stage </a:t>
            </a:r>
            <a:r>
              <a:rPr lang="en-GB" sz="2800" b="1" dirty="0">
                <a:solidFill>
                  <a:srgbClr val="00B0F0"/>
                </a:solidFill>
                <a:cs typeface="Calibri" panose="020F0502020204030204" pitchFamily="34" charset="0"/>
              </a:rPr>
              <a:t>of the reaction as a function of concentration</a:t>
            </a:r>
          </a:p>
        </p:txBody>
      </p:sp>
      <p:sp>
        <p:nvSpPr>
          <p:cNvPr id="3" name="TextBox 2">
            <a:extLst>
              <a:ext uri="{FF2B5EF4-FFF2-40B4-BE49-F238E27FC236}">
                <a16:creationId xmlns:a16="http://schemas.microsoft.com/office/drawing/2014/main" id="{90BBD380-C201-4225-8102-0E873EE2CFD3}"/>
              </a:ext>
            </a:extLst>
          </p:cNvPr>
          <p:cNvSpPr txBox="1"/>
          <p:nvPr/>
        </p:nvSpPr>
        <p:spPr>
          <a:xfrm>
            <a:off x="7999676" y="1661520"/>
            <a:ext cx="2452594"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1</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endParaRPr lang="en-GB" sz="2800" baseline="30000">
              <a:cs typeface="Calibri" panose="020F0502020204030204" pitchFamily="34" charset="0"/>
            </a:endParaRPr>
          </a:p>
        </p:txBody>
      </p:sp>
      <p:sp>
        <p:nvSpPr>
          <p:cNvPr id="6" name="TextBox 5">
            <a:extLst>
              <a:ext uri="{FF2B5EF4-FFF2-40B4-BE49-F238E27FC236}">
                <a16:creationId xmlns:a16="http://schemas.microsoft.com/office/drawing/2014/main" id="{CAF74D75-F89B-4E71-AEC3-16B59BCCBF02}"/>
              </a:ext>
            </a:extLst>
          </p:cNvPr>
          <p:cNvSpPr txBox="1"/>
          <p:nvPr/>
        </p:nvSpPr>
        <p:spPr>
          <a:xfrm>
            <a:off x="1390796" y="6205779"/>
            <a:ext cx="9117601" cy="461665"/>
          </a:xfrm>
          <a:prstGeom prst="rect">
            <a:avLst/>
          </a:prstGeom>
          <a:noFill/>
        </p:spPr>
        <p:txBody>
          <a:bodyPr wrap="square" rtlCol="0">
            <a:spAutoFit/>
          </a:bodyPr>
          <a:lstStyle/>
          <a:p>
            <a:r>
              <a:rPr lang="en-GB" sz="2400" b="1">
                <a:solidFill>
                  <a:srgbClr val="0000FF"/>
                </a:solidFill>
                <a:cs typeface="Calibri" panose="020F0502020204030204" pitchFamily="34" charset="0"/>
              </a:rPr>
              <a:t>every reaction has its own characteristic rate law and rate constant k </a:t>
            </a:r>
            <a:endParaRPr lang="en-GB" sz="2400">
              <a:cs typeface="Calibri" panose="020F0502020204030204" pitchFamily="34" charset="0"/>
            </a:endParaRPr>
          </a:p>
        </p:txBody>
      </p:sp>
      <p:sp>
        <p:nvSpPr>
          <p:cNvPr id="10" name="TextBox 9">
            <a:extLst>
              <a:ext uri="{FF2B5EF4-FFF2-40B4-BE49-F238E27FC236}">
                <a16:creationId xmlns:a16="http://schemas.microsoft.com/office/drawing/2014/main" id="{9DDA4629-089E-4731-8BED-416A494A8021}"/>
              </a:ext>
            </a:extLst>
          </p:cNvPr>
          <p:cNvSpPr txBox="1"/>
          <p:nvPr/>
        </p:nvSpPr>
        <p:spPr>
          <a:xfrm>
            <a:off x="561001" y="3779253"/>
            <a:ext cx="11169182" cy="954107"/>
          </a:xfrm>
          <a:prstGeom prst="rect">
            <a:avLst/>
          </a:prstGeom>
          <a:noFill/>
        </p:spPr>
        <p:txBody>
          <a:bodyPr wrap="square" rtlCol="0">
            <a:spAutoFit/>
          </a:bodyPr>
          <a:lstStyle/>
          <a:p>
            <a:r>
              <a:rPr lang="en-GB" sz="2800" b="1">
                <a:cs typeface="Calibri" panose="020F0502020204030204" pitchFamily="34" charset="0"/>
              </a:rPr>
              <a:t>k</a:t>
            </a:r>
            <a:r>
              <a:rPr lang="en-GB" sz="2800">
                <a:cs typeface="Calibri" panose="020F0502020204030204" pitchFamily="34" charset="0"/>
              </a:rPr>
              <a:t> - </a:t>
            </a:r>
            <a:r>
              <a:rPr lang="en-GB" sz="2800" b="1">
                <a:solidFill>
                  <a:srgbClr val="0070C0"/>
                </a:solidFill>
                <a:effectLst>
                  <a:outerShdw blurRad="38100" dist="38100" dir="2700000" algn="tl">
                    <a:srgbClr val="000000">
                      <a:alpha val="43137"/>
                    </a:srgbClr>
                  </a:outerShdw>
                </a:effectLst>
                <a:cs typeface="Calibri" panose="020F0502020204030204" pitchFamily="34" charset="0"/>
              </a:rPr>
              <a:t>rate constant </a:t>
            </a:r>
            <a:r>
              <a:rPr lang="en-GB" sz="2800">
                <a:solidFill>
                  <a:srgbClr val="00B0F0"/>
                </a:solidFill>
                <a:cs typeface="Calibri" panose="020F0502020204030204" pitchFamily="34" charset="0"/>
              </a:rPr>
              <a:t>independent of concentration but depends on temperature and has to be determined experimentally </a:t>
            </a:r>
          </a:p>
        </p:txBody>
      </p:sp>
      <p:sp>
        <p:nvSpPr>
          <p:cNvPr id="7" name="TextBox 6">
            <a:extLst>
              <a:ext uri="{FF2B5EF4-FFF2-40B4-BE49-F238E27FC236}">
                <a16:creationId xmlns:a16="http://schemas.microsoft.com/office/drawing/2014/main" id="{8189B0C3-267F-41BC-82E3-D418CE1A71BA}"/>
              </a:ext>
            </a:extLst>
          </p:cNvPr>
          <p:cNvSpPr txBox="1"/>
          <p:nvPr/>
        </p:nvSpPr>
        <p:spPr>
          <a:xfrm>
            <a:off x="561001" y="4992516"/>
            <a:ext cx="11148289" cy="954107"/>
          </a:xfrm>
          <a:prstGeom prst="rect">
            <a:avLst/>
          </a:prstGeom>
          <a:noFill/>
        </p:spPr>
        <p:txBody>
          <a:bodyPr wrap="square" rtlCol="0">
            <a:spAutoFit/>
          </a:bodyPr>
          <a:lstStyle/>
          <a:p>
            <a:r>
              <a:rPr lang="en-GB" sz="2800" dirty="0">
                <a:cs typeface="Calibri" panose="020F0502020204030204" pitchFamily="34" charset="0"/>
              </a:rPr>
              <a:t>a, b, c – </a:t>
            </a:r>
            <a:r>
              <a:rPr lang="en-GB" sz="2800" b="1" dirty="0">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800" dirty="0">
                <a:solidFill>
                  <a:srgbClr val="00B0F0"/>
                </a:solidFill>
                <a:cs typeface="Calibri" panose="020F0502020204030204" pitchFamily="34" charset="0"/>
              </a:rPr>
              <a:t>in</a:t>
            </a:r>
            <a:r>
              <a:rPr lang="en-GB" sz="2800" dirty="0">
                <a:cs typeface="Calibri" panose="020F0502020204030204" pitchFamily="34" charset="0"/>
              </a:rPr>
              <a:t> </a:t>
            </a:r>
            <a:r>
              <a:rPr lang="en-GB" sz="2800" dirty="0">
                <a:solidFill>
                  <a:srgbClr val="FF0000"/>
                </a:solidFill>
                <a:cs typeface="Calibri" panose="020F0502020204030204" pitchFamily="34" charset="0"/>
              </a:rPr>
              <a:t>A</a:t>
            </a:r>
            <a:r>
              <a:rPr lang="en-GB" sz="2800" dirty="0">
                <a:cs typeface="Calibri" panose="020F0502020204030204" pitchFamily="34" charset="0"/>
              </a:rPr>
              <a:t>, </a:t>
            </a:r>
            <a:r>
              <a:rPr lang="en-GB" sz="2800" dirty="0">
                <a:solidFill>
                  <a:srgbClr val="CC66FF"/>
                </a:solidFill>
                <a:cs typeface="Calibri" panose="020F0502020204030204" pitchFamily="34" charset="0"/>
              </a:rPr>
              <a:t>B</a:t>
            </a:r>
            <a:r>
              <a:rPr lang="en-GB" sz="2800" dirty="0">
                <a:cs typeface="Calibri" panose="020F0502020204030204" pitchFamily="34" charset="0"/>
              </a:rPr>
              <a:t>, </a:t>
            </a:r>
            <a:r>
              <a:rPr lang="en-GB" sz="2800" dirty="0">
                <a:solidFill>
                  <a:srgbClr val="00B050"/>
                </a:solidFill>
                <a:cs typeface="Calibri" panose="020F0502020204030204" pitchFamily="34" charset="0"/>
              </a:rPr>
              <a:t>C</a:t>
            </a:r>
            <a:r>
              <a:rPr lang="en-GB" sz="2800" dirty="0">
                <a:cs typeface="Calibri" panose="020F0502020204030204" pitchFamily="34" charset="0"/>
              </a:rPr>
              <a:t>  </a:t>
            </a:r>
            <a:r>
              <a:rPr lang="en-GB" sz="2800" dirty="0">
                <a:solidFill>
                  <a:srgbClr val="00B0F0"/>
                </a:solidFill>
                <a:cs typeface="Calibri" panose="020F0502020204030204" pitchFamily="34" charset="0"/>
              </a:rPr>
              <a:t>(0, 1, 2); the power to which the concentration of a species is raised in the rate law</a:t>
            </a:r>
          </a:p>
        </p:txBody>
      </p:sp>
      <p:sp>
        <p:nvSpPr>
          <p:cNvPr id="9" name="TextBox 8">
            <a:extLst>
              <a:ext uri="{FF2B5EF4-FFF2-40B4-BE49-F238E27FC236}">
                <a16:creationId xmlns:a16="http://schemas.microsoft.com/office/drawing/2014/main" id="{B2FA83A7-AC3E-48BC-BB1B-3B28B47498B9}"/>
              </a:ext>
            </a:extLst>
          </p:cNvPr>
          <p:cNvSpPr txBox="1"/>
          <p:nvPr/>
        </p:nvSpPr>
        <p:spPr>
          <a:xfrm>
            <a:off x="6611806" y="1661520"/>
            <a:ext cx="1130438" cy="523220"/>
          </a:xfrm>
          <a:prstGeom prst="rect">
            <a:avLst/>
          </a:prstGeom>
          <a:noFill/>
        </p:spPr>
        <p:txBody>
          <a:bodyPr wrap="none" rtlCol="0">
            <a:spAutoFit/>
          </a:bodyPr>
          <a:lstStyle/>
          <a:p>
            <a:r>
              <a:rPr lang="en-GB" sz="2800" dirty="0">
                <a:solidFill>
                  <a:srgbClr val="FF0000"/>
                </a:solidFill>
              </a:rPr>
              <a:t>A</a:t>
            </a:r>
            <a:r>
              <a:rPr lang="en-GB" sz="2800" dirty="0"/>
              <a:t> </a:t>
            </a:r>
            <a:r>
              <a:rPr lang="en-GB" sz="2800" dirty="0">
                <a:sym typeface="Wingdings" panose="05000000000000000000" pitchFamily="2" charset="2"/>
              </a:rPr>
              <a:t> </a:t>
            </a:r>
            <a:r>
              <a:rPr lang="en-GB" sz="2800" dirty="0">
                <a:solidFill>
                  <a:srgbClr val="CC66FF"/>
                </a:solidFill>
                <a:sym typeface="Wingdings" panose="05000000000000000000" pitchFamily="2" charset="2"/>
              </a:rPr>
              <a:t>B</a:t>
            </a:r>
            <a:endParaRPr lang="en-GB" sz="2800" dirty="0">
              <a:solidFill>
                <a:srgbClr val="CC66FF"/>
              </a:solidFill>
            </a:endParaRPr>
          </a:p>
        </p:txBody>
      </p:sp>
      <p:sp>
        <p:nvSpPr>
          <p:cNvPr id="15" name="TextBox 14">
            <a:extLst>
              <a:ext uri="{FF2B5EF4-FFF2-40B4-BE49-F238E27FC236}">
                <a16:creationId xmlns:a16="http://schemas.microsoft.com/office/drawing/2014/main" id="{29F2C744-C024-403A-870D-01F75DFFBBCD}"/>
              </a:ext>
            </a:extLst>
          </p:cNvPr>
          <p:cNvSpPr txBox="1"/>
          <p:nvPr/>
        </p:nvSpPr>
        <p:spPr>
          <a:xfrm>
            <a:off x="7947438" y="2284125"/>
            <a:ext cx="3355086"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b="1" baseline="-25000" dirty="0">
                <a:cs typeface="Calibri" panose="020F0502020204030204" pitchFamily="34" charset="0"/>
              </a:rPr>
              <a:t>2</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  [</a:t>
            </a:r>
            <a:r>
              <a:rPr lang="en-GB" sz="2800" dirty="0">
                <a:solidFill>
                  <a:srgbClr val="CC66FF"/>
                </a:solidFill>
                <a:cs typeface="Calibri" panose="020F0502020204030204" pitchFamily="34" charset="0"/>
                <a:sym typeface="Symbol" panose="05050102010706020507" pitchFamily="18" charset="2"/>
              </a:rPr>
              <a:t>B</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b</a:t>
            </a:r>
            <a:endParaRPr lang="en-GB" sz="2800" baseline="30000" dirty="0">
              <a:cs typeface="Calibri" panose="020F0502020204030204" pitchFamily="34" charset="0"/>
            </a:endParaRPr>
          </a:p>
        </p:txBody>
      </p:sp>
      <p:sp>
        <p:nvSpPr>
          <p:cNvPr id="16" name="TextBox 15">
            <a:extLst>
              <a:ext uri="{FF2B5EF4-FFF2-40B4-BE49-F238E27FC236}">
                <a16:creationId xmlns:a16="http://schemas.microsoft.com/office/drawing/2014/main" id="{A50D14C7-310F-4349-8101-4FC90A56BA21}"/>
              </a:ext>
            </a:extLst>
          </p:cNvPr>
          <p:cNvSpPr txBox="1"/>
          <p:nvPr/>
        </p:nvSpPr>
        <p:spPr>
          <a:xfrm>
            <a:off x="5991648" y="2286319"/>
            <a:ext cx="1784463" cy="523220"/>
          </a:xfrm>
          <a:prstGeom prst="rect">
            <a:avLst/>
          </a:prstGeom>
          <a:noFill/>
        </p:spPr>
        <p:txBody>
          <a:bodyPr wrap="none" rtlCol="0">
            <a:spAutoFit/>
          </a:bodyPr>
          <a:lstStyle/>
          <a:p>
            <a:r>
              <a:rPr lang="en-GB" sz="2800" dirty="0">
                <a:solidFill>
                  <a:srgbClr val="FF0000"/>
                </a:solidFill>
              </a:rPr>
              <a:t>A</a:t>
            </a:r>
            <a:r>
              <a:rPr lang="en-GB" sz="2800" dirty="0"/>
              <a:t> + </a:t>
            </a:r>
            <a:r>
              <a:rPr lang="en-GB" sz="2800" dirty="0">
                <a:solidFill>
                  <a:srgbClr val="CC66FF"/>
                </a:solidFill>
                <a:sym typeface="Wingdings" panose="05000000000000000000" pitchFamily="2" charset="2"/>
              </a:rPr>
              <a:t>B</a:t>
            </a:r>
            <a:r>
              <a:rPr lang="en-GB" sz="2800" dirty="0"/>
              <a:t> </a:t>
            </a:r>
            <a:r>
              <a:rPr lang="en-GB" sz="2800" dirty="0">
                <a:sym typeface="Wingdings" panose="05000000000000000000" pitchFamily="2" charset="2"/>
              </a:rPr>
              <a:t> </a:t>
            </a:r>
            <a:r>
              <a:rPr lang="en-GB" sz="2800" dirty="0">
                <a:solidFill>
                  <a:srgbClr val="00B050"/>
                </a:solidFill>
                <a:sym typeface="Wingdings" panose="05000000000000000000" pitchFamily="2" charset="2"/>
              </a:rPr>
              <a:t>C</a:t>
            </a:r>
            <a:endParaRPr lang="en-GB" sz="2800" dirty="0">
              <a:solidFill>
                <a:srgbClr val="00B050"/>
              </a:solidFill>
            </a:endParaRPr>
          </a:p>
        </p:txBody>
      </p:sp>
      <p:sp>
        <p:nvSpPr>
          <p:cNvPr id="20" name="TextBox 19">
            <a:extLst>
              <a:ext uri="{FF2B5EF4-FFF2-40B4-BE49-F238E27FC236}">
                <a16:creationId xmlns:a16="http://schemas.microsoft.com/office/drawing/2014/main" id="{58C1A175-E412-4376-83B3-C4B7E5F5C264}"/>
              </a:ext>
            </a:extLst>
          </p:cNvPr>
          <p:cNvSpPr txBox="1"/>
          <p:nvPr/>
        </p:nvSpPr>
        <p:spPr>
          <a:xfrm>
            <a:off x="7937630" y="2855674"/>
            <a:ext cx="4254370"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3</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  [</a:t>
            </a:r>
            <a:r>
              <a:rPr lang="en-GB" sz="2800">
                <a:solidFill>
                  <a:srgbClr val="CC66FF"/>
                </a:solidFill>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  [</a:t>
            </a:r>
            <a:r>
              <a:rPr lang="en-GB" sz="2800">
                <a:solidFill>
                  <a:srgbClr val="00B050"/>
                </a:solidFill>
                <a:cs typeface="Calibri" panose="020F0502020204030204" pitchFamily="34" charset="0"/>
                <a:sym typeface="Symbol" panose="05050102010706020507" pitchFamily="18" charset="2"/>
              </a:rPr>
              <a:t>C</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c</a:t>
            </a:r>
            <a:endParaRPr lang="en-GB" sz="2800" baseline="30000">
              <a:cs typeface="Calibri" panose="020F0502020204030204" pitchFamily="34" charset="0"/>
            </a:endParaRPr>
          </a:p>
        </p:txBody>
      </p:sp>
      <p:sp>
        <p:nvSpPr>
          <p:cNvPr id="21" name="TextBox 20">
            <a:extLst>
              <a:ext uri="{FF2B5EF4-FFF2-40B4-BE49-F238E27FC236}">
                <a16:creationId xmlns:a16="http://schemas.microsoft.com/office/drawing/2014/main" id="{529E43C1-26BB-4677-AE44-C741B11151B0}"/>
              </a:ext>
            </a:extLst>
          </p:cNvPr>
          <p:cNvSpPr txBox="1"/>
          <p:nvPr/>
        </p:nvSpPr>
        <p:spPr>
          <a:xfrm>
            <a:off x="5341837" y="2922734"/>
            <a:ext cx="2438488" cy="523220"/>
          </a:xfrm>
          <a:prstGeom prst="rect">
            <a:avLst/>
          </a:prstGeom>
          <a:noFill/>
        </p:spPr>
        <p:txBody>
          <a:bodyPr wrap="none" rtlCol="0">
            <a:spAutoFit/>
          </a:bodyPr>
          <a:lstStyle/>
          <a:p>
            <a:r>
              <a:rPr lang="en-GB" sz="2800" dirty="0">
                <a:solidFill>
                  <a:srgbClr val="FF0000"/>
                </a:solidFill>
              </a:rPr>
              <a:t>A</a:t>
            </a:r>
            <a:r>
              <a:rPr lang="en-GB" sz="2800" dirty="0"/>
              <a:t> + </a:t>
            </a:r>
            <a:r>
              <a:rPr lang="en-GB" sz="2800" dirty="0">
                <a:solidFill>
                  <a:srgbClr val="CC66FF"/>
                </a:solidFill>
                <a:sym typeface="Wingdings" panose="05000000000000000000" pitchFamily="2" charset="2"/>
              </a:rPr>
              <a:t>B</a:t>
            </a:r>
            <a:r>
              <a:rPr lang="en-GB" sz="2800" dirty="0"/>
              <a:t> + </a:t>
            </a:r>
            <a:r>
              <a:rPr lang="en-GB" sz="2800" dirty="0">
                <a:solidFill>
                  <a:srgbClr val="00B050"/>
                </a:solidFill>
                <a:sym typeface="Wingdings" panose="05000000000000000000" pitchFamily="2" charset="2"/>
              </a:rPr>
              <a:t>C</a:t>
            </a:r>
            <a:r>
              <a:rPr lang="en-GB" sz="2800" dirty="0"/>
              <a:t> </a:t>
            </a:r>
            <a:r>
              <a:rPr lang="en-GB" sz="2800" dirty="0">
                <a:sym typeface="Wingdings" panose="05000000000000000000" pitchFamily="2" charset="2"/>
              </a:rPr>
              <a:t> </a:t>
            </a:r>
            <a:r>
              <a:rPr lang="en-GB" sz="2800" dirty="0">
                <a:solidFill>
                  <a:srgbClr val="0070C0"/>
                </a:solidFill>
                <a:sym typeface="Wingdings" panose="05000000000000000000" pitchFamily="2" charset="2"/>
              </a:rPr>
              <a:t>D</a:t>
            </a:r>
            <a:endParaRPr lang="en-GB" sz="2800" dirty="0">
              <a:solidFill>
                <a:srgbClr val="0070C0"/>
              </a:solidFill>
            </a:endParaRPr>
          </a:p>
        </p:txBody>
      </p:sp>
      <p:sp>
        <p:nvSpPr>
          <p:cNvPr id="22" name="Rectangle 21">
            <a:extLst>
              <a:ext uri="{FF2B5EF4-FFF2-40B4-BE49-F238E27FC236}">
                <a16:creationId xmlns:a16="http://schemas.microsoft.com/office/drawing/2014/main" id="{0A0071F1-15EB-4A14-9357-359FA03FBB91}"/>
              </a:ext>
            </a:extLst>
          </p:cNvPr>
          <p:cNvSpPr/>
          <p:nvPr/>
        </p:nvSpPr>
        <p:spPr>
          <a:xfrm>
            <a:off x="7937630" y="1687663"/>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sp>
        <p:nvSpPr>
          <p:cNvPr id="4" name="TextBox 3">
            <a:extLst>
              <a:ext uri="{FF2B5EF4-FFF2-40B4-BE49-F238E27FC236}">
                <a16:creationId xmlns:a16="http://schemas.microsoft.com/office/drawing/2014/main" id="{3FDC0267-3632-4E75-9501-DD159EE19D41}"/>
              </a:ext>
            </a:extLst>
          </p:cNvPr>
          <p:cNvSpPr txBox="1"/>
          <p:nvPr/>
        </p:nvSpPr>
        <p:spPr>
          <a:xfrm>
            <a:off x="7867081" y="1021416"/>
            <a:ext cx="1218795" cy="461665"/>
          </a:xfrm>
          <a:prstGeom prst="rect">
            <a:avLst/>
          </a:prstGeom>
          <a:noFill/>
        </p:spPr>
        <p:txBody>
          <a:bodyPr wrap="none" rtlCol="0">
            <a:spAutoFit/>
          </a:bodyPr>
          <a:lstStyle/>
          <a:p>
            <a:r>
              <a:rPr lang="en-GB" sz="2400" dirty="0"/>
              <a:t>rate law</a:t>
            </a:r>
          </a:p>
        </p:txBody>
      </p:sp>
    </p:spTree>
    <p:extLst>
      <p:ext uri="{BB962C8B-B14F-4D97-AF65-F5344CB8AC3E}">
        <p14:creationId xmlns:p14="http://schemas.microsoft.com/office/powerpoint/2010/main" val="58780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346AF-BF46-46B7-BA01-24F799D9B9A7}"/>
              </a:ext>
            </a:extLst>
          </p:cNvPr>
          <p:cNvSpPr>
            <a:spLocks noGrp="1"/>
          </p:cNvSpPr>
          <p:nvPr>
            <p:ph type="title"/>
          </p:nvPr>
        </p:nvSpPr>
        <p:spPr>
          <a:xfrm>
            <a:off x="913774" y="1"/>
            <a:ext cx="10364451" cy="1085850"/>
          </a:xfrm>
        </p:spPr>
        <p:txBody>
          <a:bodyPr/>
          <a:lstStyle/>
          <a:p>
            <a:r>
              <a:rPr lang="en-GB" dirty="0"/>
              <a:t>Instantaneous rate of reaction</a:t>
            </a:r>
          </a:p>
        </p:txBody>
      </p:sp>
      <p:pic>
        <p:nvPicPr>
          <p:cNvPr id="3" name="Picture 2">
            <a:extLst>
              <a:ext uri="{FF2B5EF4-FFF2-40B4-BE49-F238E27FC236}">
                <a16:creationId xmlns:a16="http://schemas.microsoft.com/office/drawing/2014/main" id="{208828CF-CEAC-40D8-88A0-CFF9AAF369E5}"/>
              </a:ext>
            </a:extLst>
          </p:cNvPr>
          <p:cNvPicPr>
            <a:picLocks noChangeAspect="1"/>
          </p:cNvPicPr>
          <p:nvPr/>
        </p:nvPicPr>
        <p:blipFill>
          <a:blip r:embed="rId3"/>
          <a:stretch>
            <a:fillRect/>
          </a:stretch>
        </p:blipFill>
        <p:spPr>
          <a:xfrm>
            <a:off x="129936" y="1220802"/>
            <a:ext cx="5185013" cy="3979196"/>
          </a:xfrm>
          <a:prstGeom prst="rect">
            <a:avLst/>
          </a:prstGeom>
        </p:spPr>
      </p:pic>
      <p:pic>
        <p:nvPicPr>
          <p:cNvPr id="5" name="Picture 4">
            <a:extLst>
              <a:ext uri="{FF2B5EF4-FFF2-40B4-BE49-F238E27FC236}">
                <a16:creationId xmlns:a16="http://schemas.microsoft.com/office/drawing/2014/main" id="{0E5B3E5B-6EF2-41B4-BC8C-27DFF53D3E0B}"/>
              </a:ext>
            </a:extLst>
          </p:cNvPr>
          <p:cNvPicPr>
            <a:picLocks noChangeAspect="1"/>
          </p:cNvPicPr>
          <p:nvPr/>
        </p:nvPicPr>
        <p:blipFill>
          <a:blip r:embed="rId4"/>
          <a:stretch>
            <a:fillRect/>
          </a:stretch>
        </p:blipFill>
        <p:spPr>
          <a:xfrm>
            <a:off x="6024458" y="1019175"/>
            <a:ext cx="5409035" cy="4362450"/>
          </a:xfrm>
          <a:prstGeom prst="rect">
            <a:avLst/>
          </a:prstGeom>
        </p:spPr>
      </p:pic>
      <p:sp>
        <p:nvSpPr>
          <p:cNvPr id="6" name="TextBox 5">
            <a:extLst>
              <a:ext uri="{FF2B5EF4-FFF2-40B4-BE49-F238E27FC236}">
                <a16:creationId xmlns:a16="http://schemas.microsoft.com/office/drawing/2014/main" id="{74FA5636-11BC-4328-B073-103B567A9F88}"/>
              </a:ext>
            </a:extLst>
          </p:cNvPr>
          <p:cNvSpPr txBox="1"/>
          <p:nvPr/>
        </p:nvSpPr>
        <p:spPr>
          <a:xfrm>
            <a:off x="811530" y="5897880"/>
            <a:ext cx="9886361" cy="369332"/>
          </a:xfrm>
          <a:prstGeom prst="rect">
            <a:avLst/>
          </a:prstGeom>
          <a:noFill/>
        </p:spPr>
        <p:txBody>
          <a:bodyPr wrap="none" rtlCol="0">
            <a:spAutoFit/>
          </a:bodyPr>
          <a:lstStyle/>
          <a:p>
            <a:r>
              <a:rPr lang="en-GB" dirty="0"/>
              <a:t>Instantaneous rate is defined as the rate at any instant in time an it is the slope of the tangent to the curve</a:t>
            </a:r>
          </a:p>
        </p:txBody>
      </p:sp>
    </p:spTree>
    <p:extLst>
      <p:ext uri="{BB962C8B-B14F-4D97-AF65-F5344CB8AC3E}">
        <p14:creationId xmlns:p14="http://schemas.microsoft.com/office/powerpoint/2010/main" val="2854580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EFFECT OF CONCENTRATION – 0</a:t>
            </a:r>
            <a:r>
              <a:rPr lang="en-GB" sz="3600" b="1" baseline="30000" dirty="0">
                <a:solidFill>
                  <a:srgbClr val="0070C0"/>
                </a:solidFill>
                <a:effectLst>
                  <a:outerShdw blurRad="38100" dist="38100" dir="2700000" algn="tl">
                    <a:srgbClr val="000000">
                      <a:alpha val="43137"/>
                    </a:srgbClr>
                  </a:outerShdw>
                </a:effectLst>
              </a:rPr>
              <a:t>th</a:t>
            </a:r>
            <a:r>
              <a:rPr lang="en-GB" sz="3600" b="1" dirty="0">
                <a:solidFill>
                  <a:srgbClr val="0070C0"/>
                </a:solidFill>
                <a:effectLst>
                  <a:outerShdw blurRad="38100" dist="38100" dir="2700000" algn="tl">
                    <a:srgbClr val="000000">
                      <a:alpha val="43137"/>
                    </a:srgbClr>
                  </a:outerShdw>
                </a:effectLst>
              </a:rPr>
              <a:t>  ORDER</a:t>
            </a:r>
            <a:endParaRPr lang="en-GB" sz="36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2874043" y="2042546"/>
            <a:ext cx="2452594"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b="1" baseline="-25000" dirty="0">
                <a:cs typeface="Calibri" panose="020F0502020204030204" pitchFamily="34" charset="0"/>
              </a:rPr>
              <a:t>1</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a</a:t>
            </a:r>
            <a:endParaRPr lang="en-GB" sz="2800" baseline="30000" dirty="0">
              <a:cs typeface="Calibri" panose="020F0502020204030204" pitchFamily="34" charset="0"/>
            </a:endParaRPr>
          </a:p>
        </p:txBody>
      </p:sp>
      <p:sp>
        <p:nvSpPr>
          <p:cNvPr id="9" name="TextBox 8">
            <a:extLst>
              <a:ext uri="{FF2B5EF4-FFF2-40B4-BE49-F238E27FC236}">
                <a16:creationId xmlns:a16="http://schemas.microsoft.com/office/drawing/2014/main" id="{B2FA83A7-AC3E-48BC-BB1B-3B28B47498B9}"/>
              </a:ext>
            </a:extLst>
          </p:cNvPr>
          <p:cNvSpPr txBox="1"/>
          <p:nvPr/>
        </p:nvSpPr>
        <p:spPr>
          <a:xfrm>
            <a:off x="986010" y="2061794"/>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4" name="TextBox 3">
            <a:extLst>
              <a:ext uri="{FF2B5EF4-FFF2-40B4-BE49-F238E27FC236}">
                <a16:creationId xmlns:a16="http://schemas.microsoft.com/office/drawing/2014/main" id="{CFBB1F51-B174-4FA5-8FAA-062CED782435}"/>
              </a:ext>
            </a:extLst>
          </p:cNvPr>
          <p:cNvSpPr txBox="1"/>
          <p:nvPr/>
        </p:nvSpPr>
        <p:spPr>
          <a:xfrm>
            <a:off x="105641" y="986376"/>
            <a:ext cx="11980718" cy="830997"/>
          </a:xfrm>
          <a:prstGeom prst="rect">
            <a:avLst/>
          </a:prstGeom>
          <a:noFill/>
        </p:spPr>
        <p:txBody>
          <a:bodyPr wrap="square" rtlCol="0">
            <a:spAutoFit/>
          </a:bodyPr>
          <a:lstStyle/>
          <a:p>
            <a:r>
              <a:rPr lang="en-GB" sz="2400" dirty="0"/>
              <a:t>A reaction A </a:t>
            </a:r>
            <a:r>
              <a:rPr lang="en-GB" sz="2400" dirty="0">
                <a:sym typeface="Wingdings" panose="05000000000000000000" pitchFamily="2" charset="2"/>
              </a:rPr>
              <a:t> B is </a:t>
            </a:r>
            <a:r>
              <a:rPr lang="en-GB" sz="2400" dirty="0">
                <a:solidFill>
                  <a:srgbClr val="FF0000"/>
                </a:solidFill>
                <a:sym typeface="Wingdings" panose="05000000000000000000" pitchFamily="2" charset="2"/>
              </a:rPr>
              <a:t>ZEROTH</a:t>
            </a:r>
            <a:r>
              <a:rPr lang="en-GB" sz="2400" dirty="0">
                <a:sym typeface="Wingdings" panose="05000000000000000000" pitchFamily="2" charset="2"/>
              </a:rPr>
              <a:t> order in A. How much the rate of this reaction will change if the concentration of A was </a:t>
            </a:r>
            <a:r>
              <a:rPr lang="en-GB" sz="2400" dirty="0">
                <a:solidFill>
                  <a:srgbClr val="00B050"/>
                </a:solidFill>
                <a:sym typeface="Wingdings" panose="05000000000000000000" pitchFamily="2" charset="2"/>
              </a:rPr>
              <a:t>doubled</a:t>
            </a:r>
            <a:r>
              <a:rPr lang="en-GB" sz="2400" dirty="0">
                <a:sym typeface="Wingdings" panose="05000000000000000000" pitchFamily="2" charset="2"/>
              </a:rPr>
              <a:t>? What is the unit of k?</a:t>
            </a:r>
            <a:endParaRPr lang="en-GB" sz="2400" dirty="0"/>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CAEB8683-1CF7-42A8-A063-40FDBF5BA8F8}"/>
                  </a:ext>
                </a:extLst>
              </p:cNvPr>
              <p:cNvSpPr txBox="1"/>
              <p:nvPr/>
            </p:nvSpPr>
            <p:spPr>
              <a:xfrm>
                <a:off x="986010" y="2975960"/>
                <a:ext cx="7457426" cy="2262927"/>
              </a:xfrm>
              <a:prstGeom prst="rect">
                <a:avLst/>
              </a:prstGeom>
              <a:noFill/>
            </p:spPr>
            <p:txBody>
              <a:bodyPr wrap="none" rtlCol="0">
                <a:spAutoFit/>
              </a:bodyPr>
              <a:lstStyle/>
              <a:p>
                <a:r>
                  <a:rPr lang="en-GB" sz="2400" dirty="0">
                    <a:cs typeface="Calibri" panose="020F0502020204030204" pitchFamily="34" charset="0"/>
                  </a:rPr>
                  <a:t>rate = </a:t>
                </a:r>
                <a:r>
                  <a:rPr lang="en-GB" sz="2400" b="1" dirty="0">
                    <a:cs typeface="Calibri" panose="020F0502020204030204" pitchFamily="34" charset="0"/>
                  </a:rPr>
                  <a:t>k</a:t>
                </a:r>
                <a:r>
                  <a:rPr lang="en-GB" sz="2400" dirty="0">
                    <a:cs typeface="Calibri" panose="020F0502020204030204" pitchFamily="34" charset="0"/>
                  </a:rPr>
                  <a:t> </a:t>
                </a:r>
                <a:r>
                  <a:rPr lang="en-GB" sz="2400" dirty="0">
                    <a:cs typeface="Calibri" panose="020F0502020204030204" pitchFamily="34" charset="0"/>
                    <a:sym typeface="Symbol" panose="05050102010706020507" pitchFamily="18" charset="2"/>
                  </a:rPr>
                  <a:t> [A]</a:t>
                </a:r>
                <a:r>
                  <a:rPr lang="en-GB" sz="2400" b="1" baseline="30000" dirty="0">
                    <a:solidFill>
                      <a:srgbClr val="FF0000"/>
                    </a:solidFill>
                    <a:cs typeface="Calibri" panose="020F0502020204030204" pitchFamily="34" charset="0"/>
                    <a:sym typeface="Symbol" panose="05050102010706020507" pitchFamily="18" charset="2"/>
                  </a:rPr>
                  <a:t>0</a:t>
                </a:r>
                <a:r>
                  <a:rPr lang="en-GB" sz="2400" dirty="0">
                    <a:cs typeface="Calibri" panose="020F0502020204030204" pitchFamily="34" charset="0"/>
                    <a:sym typeface="Symbol" panose="05050102010706020507" pitchFamily="18" charset="2"/>
                  </a:rPr>
                  <a:t>      a = 0; </a:t>
                </a:r>
              </a:p>
              <a:p>
                <a:endParaRPr lang="en-GB" sz="2400" dirty="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if we </a:t>
                </a:r>
                <a:r>
                  <a:rPr lang="en-GB" sz="2400" dirty="0">
                    <a:solidFill>
                      <a:srgbClr val="00B050"/>
                    </a:solidFill>
                    <a:cs typeface="Calibri" panose="020F0502020204030204" pitchFamily="34" charset="0"/>
                    <a:sym typeface="Symbol" panose="05050102010706020507" pitchFamily="18" charset="2"/>
                  </a:rPr>
                  <a:t>double</a:t>
                </a:r>
                <a:r>
                  <a:rPr lang="en-GB" sz="2400" dirty="0">
                    <a:cs typeface="Calibri" panose="020F0502020204030204" pitchFamily="34" charset="0"/>
                    <a:sym typeface="Symbol" panose="05050102010706020507" pitchFamily="18" charset="2"/>
                  </a:rPr>
                  <a:t> [A],  rate = k  [</a:t>
                </a:r>
                <a:r>
                  <a:rPr lang="en-GB" sz="2400" dirty="0">
                    <a:solidFill>
                      <a:srgbClr val="00B05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A]</a:t>
                </a:r>
                <a:r>
                  <a:rPr lang="en-GB" sz="2400" b="1" baseline="30000" dirty="0">
                    <a:solidFill>
                      <a:srgbClr val="FF0000"/>
                    </a:solidFill>
                    <a:cs typeface="Calibri" panose="020F0502020204030204" pitchFamily="34" charset="0"/>
                    <a:sym typeface="Symbol" panose="05050102010706020507" pitchFamily="18" charset="2"/>
                  </a:rPr>
                  <a:t>0 </a:t>
                </a:r>
                <a:r>
                  <a:rPr lang="en-GB" sz="2400" b="1" dirty="0">
                    <a:solidFill>
                      <a:srgbClr val="FF0000"/>
                    </a:solidFill>
                    <a:cs typeface="Calibri" panose="020F0502020204030204" pitchFamily="34" charset="0"/>
                    <a:sym typeface="Symbol" panose="05050102010706020507" pitchFamily="18" charset="2"/>
                  </a:rPr>
                  <a:t> </a:t>
                </a:r>
                <a:r>
                  <a:rPr lang="en-GB" sz="2400" dirty="0">
                    <a:cs typeface="Calibri" panose="020F0502020204030204" pitchFamily="34" charset="0"/>
                    <a:sym typeface="Symbol" panose="05050102010706020507" pitchFamily="18" charset="2"/>
                  </a:rPr>
                  <a:t>=&gt; rate will not change</a:t>
                </a:r>
              </a:p>
              <a:p>
                <a:endParaRPr lang="en-GB" sz="2400" b="0" i="0" dirty="0">
                  <a:solidFill>
                    <a:schemeClr val="tx1"/>
                  </a:solidFill>
                  <a:latin typeface="Cambria Math" panose="02040503050406030204" pitchFamily="18" charset="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unit of k: </a:t>
                </a:r>
                <a14:m>
                  <m:oMath xmlns:m="http://schemas.openxmlformats.org/officeDocument/2006/math">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0</m:t>
                            </m:r>
                          </m:sup>
                        </m:sSup>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t>1</m:t>
                        </m:r>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sSup>
                      <m:sSupPr>
                        <m:ctrlP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f>
                          <m:fPr>
                            <m:ctrlP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𝐦𝐨𝐥</m:t>
                            </m:r>
                          </m:num>
                          <m:den>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𝐋</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den>
                        </m:f>
                      </m:e>
                      <m:sup/>
                    </m:sSup>
                  </m:oMath>
                </a14:m>
                <a:r>
                  <a:rPr lang="en-GB" sz="2400" b="1" baseline="30000" dirty="0">
                    <a:solidFill>
                      <a:schemeClr val="tx1"/>
                    </a:solidFill>
                    <a:cs typeface="Calibri" panose="020F0502020204030204" pitchFamily="34" charset="0"/>
                  </a:rPr>
                  <a:t> </a:t>
                </a:r>
              </a:p>
            </p:txBody>
          </p:sp>
        </mc:Choice>
        <mc:Fallback>
          <p:sp>
            <p:nvSpPr>
              <p:cNvPr id="17" name="TextBox 16">
                <a:extLst>
                  <a:ext uri="{FF2B5EF4-FFF2-40B4-BE49-F238E27FC236}">
                    <a16:creationId xmlns:a16="http://schemas.microsoft.com/office/drawing/2014/main" id="{CAEB8683-1CF7-42A8-A063-40FDBF5BA8F8}"/>
                  </a:ext>
                </a:extLst>
              </p:cNvPr>
              <p:cNvSpPr txBox="1">
                <a:spLocks noRot="1" noChangeAspect="1" noMove="1" noResize="1" noEditPoints="1" noAdjustHandles="1" noChangeArrowheads="1" noChangeShapeType="1" noTextEdit="1"/>
              </p:cNvSpPr>
              <p:nvPr/>
            </p:nvSpPr>
            <p:spPr>
              <a:xfrm>
                <a:off x="986010" y="2975960"/>
                <a:ext cx="7457426" cy="2262927"/>
              </a:xfrm>
              <a:prstGeom prst="rect">
                <a:avLst/>
              </a:prstGeom>
              <a:blipFill>
                <a:blip r:embed="rId2"/>
                <a:stretch>
                  <a:fillRect l="-1308" t="-2426" r="-327"/>
                </a:stretch>
              </a:blipFill>
            </p:spPr>
            <p:txBody>
              <a:bodyPr/>
              <a:lstStyle/>
              <a:p>
                <a:r>
                  <a:rPr lang="en-GB">
                    <a:noFill/>
                  </a:rPr>
                  <a:t> </a:t>
                </a:r>
              </a:p>
            </p:txBody>
          </p:sp>
        </mc:Fallback>
      </mc:AlternateContent>
    </p:spTree>
    <p:extLst>
      <p:ext uri="{BB962C8B-B14F-4D97-AF65-F5344CB8AC3E}">
        <p14:creationId xmlns:p14="http://schemas.microsoft.com/office/powerpoint/2010/main" val="491004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EFFECT OF CONCENTRATION – 1</a:t>
            </a:r>
            <a:r>
              <a:rPr lang="en-GB" sz="3600" b="1" baseline="30000" dirty="0">
                <a:solidFill>
                  <a:srgbClr val="0070C0"/>
                </a:solidFill>
                <a:effectLst>
                  <a:outerShdw blurRad="38100" dist="38100" dir="2700000" algn="tl">
                    <a:srgbClr val="000000">
                      <a:alpha val="43137"/>
                    </a:srgbClr>
                  </a:outerShdw>
                </a:effectLst>
              </a:rPr>
              <a:t>st</a:t>
            </a:r>
            <a:r>
              <a:rPr lang="en-GB" sz="3600" b="1" dirty="0">
                <a:solidFill>
                  <a:srgbClr val="0070C0"/>
                </a:solidFill>
                <a:effectLst>
                  <a:outerShdw blurRad="38100" dist="38100" dir="2700000" algn="tl">
                    <a:srgbClr val="000000">
                      <a:alpha val="43137"/>
                    </a:srgbClr>
                  </a:outerShdw>
                </a:effectLst>
              </a:rPr>
              <a:t>  ORDER</a:t>
            </a:r>
            <a:endParaRPr lang="en-GB" sz="36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3082576" y="2066197"/>
            <a:ext cx="2452594"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1</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endParaRPr lang="en-GB" sz="2800" baseline="30000">
              <a:cs typeface="Calibri" panose="020F0502020204030204" pitchFamily="34" charset="0"/>
            </a:endParaRPr>
          </a:p>
        </p:txBody>
      </p:sp>
      <p:sp>
        <p:nvSpPr>
          <p:cNvPr id="9" name="TextBox 8">
            <a:extLst>
              <a:ext uri="{FF2B5EF4-FFF2-40B4-BE49-F238E27FC236}">
                <a16:creationId xmlns:a16="http://schemas.microsoft.com/office/drawing/2014/main" id="{B2FA83A7-AC3E-48BC-BB1B-3B28B47498B9}"/>
              </a:ext>
            </a:extLst>
          </p:cNvPr>
          <p:cNvSpPr txBox="1"/>
          <p:nvPr/>
        </p:nvSpPr>
        <p:spPr>
          <a:xfrm>
            <a:off x="1194543" y="2085445"/>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18" name="TextBox 17">
            <a:extLst>
              <a:ext uri="{FF2B5EF4-FFF2-40B4-BE49-F238E27FC236}">
                <a16:creationId xmlns:a16="http://schemas.microsoft.com/office/drawing/2014/main" id="{2C5E10E6-74CD-4112-886B-EB5A77750E5D}"/>
              </a:ext>
            </a:extLst>
          </p:cNvPr>
          <p:cNvSpPr txBox="1"/>
          <p:nvPr/>
        </p:nvSpPr>
        <p:spPr>
          <a:xfrm>
            <a:off x="81974" y="949220"/>
            <a:ext cx="11326832" cy="830997"/>
          </a:xfrm>
          <a:prstGeom prst="rect">
            <a:avLst/>
          </a:prstGeom>
          <a:noFill/>
        </p:spPr>
        <p:txBody>
          <a:bodyPr wrap="square" rtlCol="0">
            <a:spAutoFit/>
          </a:bodyPr>
          <a:lstStyle/>
          <a:p>
            <a:r>
              <a:rPr lang="en-GB" sz="2400" dirty="0"/>
              <a:t>A reaction A </a:t>
            </a:r>
            <a:r>
              <a:rPr lang="en-GB" sz="2400" dirty="0">
                <a:sym typeface="Wingdings" panose="05000000000000000000" pitchFamily="2" charset="2"/>
              </a:rPr>
              <a:t> B is </a:t>
            </a:r>
            <a:r>
              <a:rPr lang="en-GB" sz="2400" dirty="0">
                <a:solidFill>
                  <a:srgbClr val="FF0000"/>
                </a:solidFill>
                <a:sym typeface="Wingdings" panose="05000000000000000000" pitchFamily="2" charset="2"/>
              </a:rPr>
              <a:t>FIRSD </a:t>
            </a:r>
            <a:r>
              <a:rPr lang="en-GB" sz="2400" dirty="0">
                <a:sym typeface="Wingdings" panose="05000000000000000000" pitchFamily="2" charset="2"/>
              </a:rPr>
              <a:t>order in A. How much the rate of this reaction will change if the concentration of A was </a:t>
            </a:r>
            <a:r>
              <a:rPr lang="en-GB" sz="2400" dirty="0">
                <a:solidFill>
                  <a:srgbClr val="00B050"/>
                </a:solidFill>
                <a:sym typeface="Wingdings" panose="05000000000000000000" pitchFamily="2" charset="2"/>
              </a:rPr>
              <a:t>doubled</a:t>
            </a:r>
            <a:r>
              <a:rPr lang="en-GB" sz="2400" dirty="0">
                <a:sym typeface="Wingdings" panose="05000000000000000000" pitchFamily="2" charset="2"/>
              </a:rPr>
              <a:t>? What is the unit of k?</a:t>
            </a:r>
            <a:endParaRPr lang="en-GB" sz="2400" dirty="0"/>
          </a:p>
        </p:txBody>
      </p: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302E6B2D-54C5-4331-86F7-92E2C32EA8C2}"/>
                  </a:ext>
                </a:extLst>
              </p:cNvPr>
              <p:cNvSpPr txBox="1"/>
              <p:nvPr/>
            </p:nvSpPr>
            <p:spPr>
              <a:xfrm>
                <a:off x="1194543" y="2929818"/>
                <a:ext cx="7892353" cy="2474203"/>
              </a:xfrm>
              <a:prstGeom prst="rect">
                <a:avLst/>
              </a:prstGeom>
              <a:noFill/>
            </p:spPr>
            <p:txBody>
              <a:bodyPr wrap="none" rtlCol="0">
                <a:spAutoFit/>
              </a:bodyPr>
              <a:lstStyle/>
              <a:p>
                <a:r>
                  <a:rPr lang="en-GB" sz="2400" dirty="0">
                    <a:cs typeface="Calibri" panose="020F0502020204030204" pitchFamily="34" charset="0"/>
                  </a:rPr>
                  <a:t>rate = </a:t>
                </a:r>
                <a:r>
                  <a:rPr lang="en-GB" sz="2400" b="1" dirty="0">
                    <a:cs typeface="Calibri" panose="020F0502020204030204" pitchFamily="34" charset="0"/>
                  </a:rPr>
                  <a:t>k</a:t>
                </a:r>
                <a:r>
                  <a:rPr lang="en-GB" sz="2400" dirty="0">
                    <a:cs typeface="Calibri" panose="020F0502020204030204" pitchFamily="34" charset="0"/>
                  </a:rPr>
                  <a:t> </a:t>
                </a:r>
                <a:r>
                  <a:rPr lang="en-GB" sz="2400" dirty="0">
                    <a:cs typeface="Calibri" panose="020F0502020204030204" pitchFamily="34" charset="0"/>
                    <a:sym typeface="Symbol" panose="05050102010706020507" pitchFamily="18" charset="2"/>
                  </a:rPr>
                  <a:t> [A]</a:t>
                </a:r>
                <a:r>
                  <a:rPr lang="en-GB" sz="2400" b="1" baseline="30000" dirty="0">
                    <a:solidFill>
                      <a:srgbClr val="FF0000"/>
                    </a:solidFill>
                    <a:cs typeface="Calibri" panose="020F0502020204030204" pitchFamily="34" charset="0"/>
                    <a:sym typeface="Symbol" panose="05050102010706020507" pitchFamily="18" charset="2"/>
                  </a:rPr>
                  <a:t>1</a:t>
                </a:r>
                <a:r>
                  <a:rPr lang="en-GB" sz="2400" dirty="0">
                    <a:cs typeface="Calibri" panose="020F0502020204030204" pitchFamily="34" charset="0"/>
                    <a:sym typeface="Symbol" panose="05050102010706020507" pitchFamily="18" charset="2"/>
                  </a:rPr>
                  <a:t>      a = 1; </a:t>
                </a:r>
              </a:p>
              <a:p>
                <a:endParaRPr lang="en-GB" sz="2400" dirty="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if we </a:t>
                </a:r>
                <a:r>
                  <a:rPr lang="en-GB" sz="2400" dirty="0">
                    <a:solidFill>
                      <a:srgbClr val="00B050"/>
                    </a:solidFill>
                    <a:cs typeface="Calibri" panose="020F0502020204030204" pitchFamily="34" charset="0"/>
                    <a:sym typeface="Symbol" panose="05050102010706020507" pitchFamily="18" charset="2"/>
                  </a:rPr>
                  <a:t>double</a:t>
                </a:r>
                <a:r>
                  <a:rPr lang="en-GB" sz="2400" dirty="0">
                    <a:cs typeface="Calibri" panose="020F0502020204030204" pitchFamily="34" charset="0"/>
                    <a:sym typeface="Symbol" panose="05050102010706020507" pitchFamily="18" charset="2"/>
                  </a:rPr>
                  <a:t> [A],  rate = k  [</a:t>
                </a:r>
                <a:r>
                  <a:rPr lang="en-GB" sz="2400" dirty="0">
                    <a:solidFill>
                      <a:srgbClr val="00B05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A]</a:t>
                </a:r>
                <a:r>
                  <a:rPr lang="en-GB" sz="2400" b="1" baseline="30000" dirty="0">
                    <a:solidFill>
                      <a:srgbClr val="FF0000"/>
                    </a:solidFill>
                    <a:cs typeface="Calibri" panose="020F0502020204030204" pitchFamily="34" charset="0"/>
                    <a:sym typeface="Symbol" panose="05050102010706020507" pitchFamily="18" charset="2"/>
                  </a:rPr>
                  <a:t>1 </a:t>
                </a:r>
                <a:r>
                  <a:rPr lang="en-GB" sz="2400" b="1" dirty="0">
                    <a:solidFill>
                      <a:srgbClr val="FF0000"/>
                    </a:solidFill>
                    <a:cs typeface="Calibri" panose="020F0502020204030204" pitchFamily="34" charset="0"/>
                    <a:sym typeface="Symbol" panose="05050102010706020507" pitchFamily="18" charset="2"/>
                  </a:rPr>
                  <a:t> </a:t>
                </a:r>
                <a:r>
                  <a:rPr lang="en-GB" sz="2400" dirty="0">
                    <a:cs typeface="Calibri" panose="020F0502020204030204" pitchFamily="34" charset="0"/>
                    <a:sym typeface="Symbol" panose="05050102010706020507" pitchFamily="18" charset="2"/>
                  </a:rPr>
                  <a:t>=&gt; rate will double as well</a:t>
                </a:r>
              </a:p>
              <a:p>
                <a:endParaRPr lang="en-GB" sz="2400" dirty="0">
                  <a:cs typeface="Calibri" panose="020F0502020204030204" pitchFamily="34" charset="0"/>
                  <a:sym typeface="Symbol" panose="05050102010706020507" pitchFamily="18" charset="2"/>
                </a:endParaRPr>
              </a:p>
              <a:p>
                <a14:m>
                  <m:oMath xmlns:m="http://schemas.openxmlformats.org/officeDocument/2006/math">
                    <m:r>
                      <m:rPr>
                        <m:nor/>
                      </m:rPr>
                      <a:rPr lang="en-GB" sz="2400" dirty="0">
                        <a:cs typeface="Calibri" panose="020F0502020204030204" pitchFamily="34" charset="0"/>
                        <a:sym typeface="Symbol" panose="05050102010706020507" pitchFamily="18" charset="2"/>
                      </a:rPr>
                      <m:t>unit</m:t>
                    </m:r>
                    <m:r>
                      <m:rPr>
                        <m:nor/>
                      </m:rPr>
                      <a:rPr lang="en-GB" sz="2400" dirty="0">
                        <a:cs typeface="Calibri" panose="020F0502020204030204" pitchFamily="34" charset="0"/>
                        <a:sym typeface="Symbol" panose="05050102010706020507" pitchFamily="18" charset="2"/>
                      </a:rPr>
                      <m:t> </m:t>
                    </m:r>
                    <m:r>
                      <m:rPr>
                        <m:nor/>
                      </m:rPr>
                      <a:rPr lang="en-GB" sz="2400" dirty="0">
                        <a:cs typeface="Calibri" panose="020F0502020204030204" pitchFamily="34" charset="0"/>
                        <a:sym typeface="Symbol" panose="05050102010706020507" pitchFamily="18" charset="2"/>
                      </a:rPr>
                      <m:t>of</m:t>
                    </m:r>
                    <m:r>
                      <m:rPr>
                        <m:nor/>
                      </m:rPr>
                      <a:rPr lang="en-GB" sz="2400" dirty="0">
                        <a:cs typeface="Calibri" panose="020F0502020204030204" pitchFamily="34" charset="0"/>
                        <a:sym typeface="Symbol" panose="05050102010706020507" pitchFamily="18" charset="2"/>
                      </a:rPr>
                      <m:t> </m:t>
                    </m:r>
                    <m:r>
                      <m:rPr>
                        <m:nor/>
                      </m:rPr>
                      <a:rPr lang="en-GB" sz="2400" dirty="0">
                        <a:cs typeface="Calibri" panose="020F0502020204030204" pitchFamily="34" charset="0"/>
                        <a:sym typeface="Symbol" panose="05050102010706020507" pitchFamily="18" charset="2"/>
                      </a:rPr>
                      <m:t>k</m:t>
                    </m:r>
                    <m:r>
                      <m:rPr>
                        <m:nor/>
                      </m:rPr>
                      <a:rPr lang="en-GB" sz="2400" dirty="0">
                        <a:cs typeface="Calibri" panose="020F0502020204030204" pitchFamily="34" charset="0"/>
                        <a:sym typeface="Symbol" panose="05050102010706020507" pitchFamily="18" charset="2"/>
                      </a:rPr>
                      <m:t>:</m:t>
                    </m:r>
                    <m:r>
                      <a:rPr lang="en-GB" sz="2400" b="0" i="0" dirty="0" smtClean="0">
                        <a:latin typeface="Cambria Math" panose="02040503050406030204" pitchFamily="18" charset="0"/>
                        <a:cs typeface="Calibri" panose="020F0502020204030204" pitchFamily="34" charset="0"/>
                        <a:sym typeface="Symbol" panose="05050102010706020507" pitchFamily="18" charset="2"/>
                      </a:rPr>
                      <m:t>  </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1</m:t>
                            </m:r>
                          </m:sup>
                        </m:sSup>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den>
                        </m:f>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𝟏</m:t>
                        </m:r>
                      </m:num>
                      <m:den>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den>
                    </m:f>
                    <m: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sSup>
                      <m:sSupPr>
                        <m:ctrlP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t>𝒔</m:t>
                        </m:r>
                      </m:e>
                      <m:sup>
                        <m: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t>𝟏</m:t>
                        </m:r>
                      </m:sup>
                    </m:sSup>
                  </m:oMath>
                </a14:m>
                <a:r>
                  <a:rPr lang="en-GB" sz="2400" baseline="30000" dirty="0">
                    <a:solidFill>
                      <a:schemeClr val="tx1"/>
                    </a:solidFill>
                    <a:cs typeface="Calibri" panose="020F0502020204030204" pitchFamily="34" charset="0"/>
                  </a:rPr>
                  <a:t> </a:t>
                </a:r>
              </a:p>
              <a:p>
                <a:endParaRPr lang="en-GB" sz="2400" baseline="30000" dirty="0">
                  <a:solidFill>
                    <a:schemeClr val="tx1"/>
                  </a:solidFill>
                  <a:cs typeface="Calibri" panose="020F0502020204030204" pitchFamily="34" charset="0"/>
                </a:endParaRPr>
              </a:p>
            </p:txBody>
          </p:sp>
        </mc:Choice>
        <mc:Fallback>
          <p:sp>
            <p:nvSpPr>
              <p:cNvPr id="19" name="TextBox 18">
                <a:extLst>
                  <a:ext uri="{FF2B5EF4-FFF2-40B4-BE49-F238E27FC236}">
                    <a16:creationId xmlns:a16="http://schemas.microsoft.com/office/drawing/2014/main" id="{302E6B2D-54C5-4331-86F7-92E2C32EA8C2}"/>
                  </a:ext>
                </a:extLst>
              </p:cNvPr>
              <p:cNvSpPr txBox="1">
                <a:spLocks noRot="1" noChangeAspect="1" noMove="1" noResize="1" noEditPoints="1" noAdjustHandles="1" noChangeArrowheads="1" noChangeShapeType="1" noTextEdit="1"/>
              </p:cNvSpPr>
              <p:nvPr/>
            </p:nvSpPr>
            <p:spPr>
              <a:xfrm>
                <a:off x="1194543" y="2929818"/>
                <a:ext cx="7892353" cy="2474203"/>
              </a:xfrm>
              <a:prstGeom prst="rect">
                <a:avLst/>
              </a:prstGeom>
              <a:blipFill>
                <a:blip r:embed="rId2"/>
                <a:stretch>
                  <a:fillRect l="-1236" t="-2222" r="-154"/>
                </a:stretch>
              </a:blipFill>
            </p:spPr>
            <p:txBody>
              <a:bodyPr/>
              <a:lstStyle/>
              <a:p>
                <a:r>
                  <a:rPr lang="en-GB">
                    <a:noFill/>
                  </a:rPr>
                  <a:t> </a:t>
                </a:r>
              </a:p>
            </p:txBody>
          </p:sp>
        </mc:Fallback>
      </mc:AlternateContent>
    </p:spTree>
    <p:extLst>
      <p:ext uri="{BB962C8B-B14F-4D97-AF65-F5344CB8AC3E}">
        <p14:creationId xmlns:p14="http://schemas.microsoft.com/office/powerpoint/2010/main" val="124900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EFFECT OF CONCENTRATION – 2</a:t>
            </a:r>
            <a:r>
              <a:rPr lang="en-GB" sz="3600" b="1" baseline="30000" dirty="0">
                <a:solidFill>
                  <a:srgbClr val="0070C0"/>
                </a:solidFill>
                <a:effectLst>
                  <a:outerShdw blurRad="38100" dist="38100" dir="2700000" algn="tl">
                    <a:srgbClr val="000000">
                      <a:alpha val="43137"/>
                    </a:srgbClr>
                  </a:outerShdw>
                </a:effectLst>
              </a:rPr>
              <a:t>nd</a:t>
            </a:r>
            <a:r>
              <a:rPr lang="en-GB" sz="3600" b="1" dirty="0">
                <a:solidFill>
                  <a:srgbClr val="0070C0"/>
                </a:solidFill>
                <a:effectLst>
                  <a:outerShdw blurRad="38100" dist="38100" dir="2700000" algn="tl">
                    <a:srgbClr val="000000">
                      <a:alpha val="43137"/>
                    </a:srgbClr>
                  </a:outerShdw>
                </a:effectLst>
              </a:rPr>
              <a:t> ORDER</a:t>
            </a:r>
            <a:endParaRPr lang="en-GB" sz="36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3082576" y="2066197"/>
            <a:ext cx="2452594"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1</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endParaRPr lang="en-GB" sz="2800" baseline="30000">
              <a:cs typeface="Calibri" panose="020F0502020204030204" pitchFamily="34" charset="0"/>
            </a:endParaRPr>
          </a:p>
        </p:txBody>
      </p:sp>
      <p:sp>
        <p:nvSpPr>
          <p:cNvPr id="9" name="TextBox 8">
            <a:extLst>
              <a:ext uri="{FF2B5EF4-FFF2-40B4-BE49-F238E27FC236}">
                <a16:creationId xmlns:a16="http://schemas.microsoft.com/office/drawing/2014/main" id="{B2FA83A7-AC3E-48BC-BB1B-3B28B47498B9}"/>
              </a:ext>
            </a:extLst>
          </p:cNvPr>
          <p:cNvSpPr txBox="1"/>
          <p:nvPr/>
        </p:nvSpPr>
        <p:spPr>
          <a:xfrm>
            <a:off x="1194543" y="2085445"/>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23" name="TextBox 22">
            <a:extLst>
              <a:ext uri="{FF2B5EF4-FFF2-40B4-BE49-F238E27FC236}">
                <a16:creationId xmlns:a16="http://schemas.microsoft.com/office/drawing/2014/main" id="{B47FC1C5-7E42-46C9-AF70-F9D5784167A5}"/>
              </a:ext>
            </a:extLst>
          </p:cNvPr>
          <p:cNvSpPr txBox="1"/>
          <p:nvPr/>
        </p:nvSpPr>
        <p:spPr>
          <a:xfrm>
            <a:off x="1194543" y="5725175"/>
            <a:ext cx="9130305" cy="830997"/>
          </a:xfrm>
          <a:prstGeom prst="rect">
            <a:avLst/>
          </a:prstGeom>
          <a:noFill/>
        </p:spPr>
        <p:txBody>
          <a:bodyPr wrap="square" rtlCol="0">
            <a:spAutoFit/>
          </a:bodyPr>
          <a:lstStyle/>
          <a:p>
            <a:r>
              <a:rPr lang="en-GB" sz="2400" dirty="0">
                <a:solidFill>
                  <a:srgbClr val="0000FF"/>
                </a:solidFill>
                <a:cs typeface="Calibri" panose="020F0502020204030204" pitchFamily="34" charset="0"/>
              </a:rPr>
              <a:t>a + b + c  - overall order of reaction with respect to a reactant is an indication of how the reaction takes place, </a:t>
            </a:r>
            <a:r>
              <a:rPr lang="en-GB" sz="2400" u="sng" dirty="0">
                <a:solidFill>
                  <a:srgbClr val="0000FF"/>
                </a:solidFill>
                <a:cs typeface="Calibri" panose="020F0502020204030204" pitchFamily="34" charset="0"/>
              </a:rPr>
              <a:t>not its stoichiometry </a:t>
            </a:r>
            <a:r>
              <a:rPr lang="en-GB" sz="2400" dirty="0">
                <a:solidFill>
                  <a:srgbClr val="0000FF"/>
                </a:solidFill>
                <a:cs typeface="Calibri" panose="020F0502020204030204" pitchFamily="34" charset="0"/>
              </a:rPr>
              <a:t>!!!</a:t>
            </a:r>
          </a:p>
        </p:txBody>
      </p:sp>
      <p:sp>
        <p:nvSpPr>
          <p:cNvPr id="18" name="TextBox 17">
            <a:extLst>
              <a:ext uri="{FF2B5EF4-FFF2-40B4-BE49-F238E27FC236}">
                <a16:creationId xmlns:a16="http://schemas.microsoft.com/office/drawing/2014/main" id="{2C5E10E6-74CD-4112-886B-EB5A77750E5D}"/>
              </a:ext>
            </a:extLst>
          </p:cNvPr>
          <p:cNvSpPr txBox="1"/>
          <p:nvPr/>
        </p:nvSpPr>
        <p:spPr>
          <a:xfrm>
            <a:off x="81974" y="949220"/>
            <a:ext cx="11326832" cy="830997"/>
          </a:xfrm>
          <a:prstGeom prst="rect">
            <a:avLst/>
          </a:prstGeom>
          <a:noFill/>
        </p:spPr>
        <p:txBody>
          <a:bodyPr wrap="square" rtlCol="0">
            <a:spAutoFit/>
          </a:bodyPr>
          <a:lstStyle/>
          <a:p>
            <a:r>
              <a:rPr lang="en-GB" sz="2400" dirty="0"/>
              <a:t>A reaction A </a:t>
            </a:r>
            <a:r>
              <a:rPr lang="en-GB" sz="2400" dirty="0">
                <a:sym typeface="Wingdings" panose="05000000000000000000" pitchFamily="2" charset="2"/>
              </a:rPr>
              <a:t> B is </a:t>
            </a:r>
            <a:r>
              <a:rPr lang="en-GB" sz="2400" dirty="0">
                <a:solidFill>
                  <a:srgbClr val="FF0000"/>
                </a:solidFill>
                <a:sym typeface="Wingdings" panose="05000000000000000000" pitchFamily="2" charset="2"/>
              </a:rPr>
              <a:t>SECOND</a:t>
            </a:r>
            <a:r>
              <a:rPr lang="en-GB" sz="2400" dirty="0">
                <a:sym typeface="Wingdings" panose="05000000000000000000" pitchFamily="2" charset="2"/>
              </a:rPr>
              <a:t> order in A. How much the rate of this reaction will change if the concentration of A was </a:t>
            </a:r>
            <a:r>
              <a:rPr lang="en-GB" sz="2400" dirty="0">
                <a:solidFill>
                  <a:srgbClr val="00B050"/>
                </a:solidFill>
                <a:sym typeface="Wingdings" panose="05000000000000000000" pitchFamily="2" charset="2"/>
              </a:rPr>
              <a:t>doubled</a:t>
            </a:r>
            <a:r>
              <a:rPr lang="en-GB" sz="2400" dirty="0">
                <a:sym typeface="Wingdings" panose="05000000000000000000" pitchFamily="2" charset="2"/>
              </a:rPr>
              <a:t>? What is the unit of k?</a:t>
            </a:r>
            <a:endParaRPr lang="en-GB" sz="2400" dirty="0"/>
          </a:p>
        </p:txBody>
      </p:sp>
      <mc:AlternateContent xmlns:mc="http://schemas.openxmlformats.org/markup-compatibility/2006">
        <mc:Choice xmlns:a14="http://schemas.microsoft.com/office/drawing/2010/main" Requires="a14">
          <p:sp>
            <p:nvSpPr>
              <p:cNvPr id="19" name="TextBox 18">
                <a:extLst>
                  <a:ext uri="{FF2B5EF4-FFF2-40B4-BE49-F238E27FC236}">
                    <a16:creationId xmlns:a16="http://schemas.microsoft.com/office/drawing/2014/main" id="{302E6B2D-54C5-4331-86F7-92E2C32EA8C2}"/>
                  </a:ext>
                </a:extLst>
              </p:cNvPr>
              <p:cNvSpPr txBox="1"/>
              <p:nvPr/>
            </p:nvSpPr>
            <p:spPr>
              <a:xfrm>
                <a:off x="1194543" y="2929818"/>
                <a:ext cx="8931099" cy="2474203"/>
              </a:xfrm>
              <a:prstGeom prst="rect">
                <a:avLst/>
              </a:prstGeom>
              <a:noFill/>
            </p:spPr>
            <p:txBody>
              <a:bodyPr wrap="none" rtlCol="0">
                <a:spAutoFit/>
              </a:bodyPr>
              <a:lstStyle/>
              <a:p>
                <a:r>
                  <a:rPr lang="en-GB" sz="2400" dirty="0">
                    <a:cs typeface="Calibri" panose="020F0502020204030204" pitchFamily="34" charset="0"/>
                  </a:rPr>
                  <a:t>rate = </a:t>
                </a:r>
                <a:r>
                  <a:rPr lang="en-GB" sz="2400" b="1" dirty="0">
                    <a:cs typeface="Calibri" panose="020F0502020204030204" pitchFamily="34" charset="0"/>
                  </a:rPr>
                  <a:t>k</a:t>
                </a:r>
                <a:r>
                  <a:rPr lang="en-GB" sz="2400" dirty="0">
                    <a:cs typeface="Calibri" panose="020F0502020204030204" pitchFamily="34" charset="0"/>
                  </a:rPr>
                  <a:t> </a:t>
                </a:r>
                <a:r>
                  <a:rPr lang="en-GB" sz="2400" dirty="0">
                    <a:cs typeface="Calibri" panose="020F0502020204030204" pitchFamily="34" charset="0"/>
                    <a:sym typeface="Symbol" panose="05050102010706020507" pitchFamily="18" charset="2"/>
                  </a:rPr>
                  <a:t> [A]</a:t>
                </a:r>
                <a:r>
                  <a:rPr lang="en-GB" sz="2400" b="1" baseline="30000" dirty="0">
                    <a:solidFill>
                      <a:srgbClr val="FF000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      a = 2; </a:t>
                </a:r>
              </a:p>
              <a:p>
                <a:endParaRPr lang="en-GB" sz="2400" dirty="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if we </a:t>
                </a:r>
                <a:r>
                  <a:rPr lang="en-GB" sz="2400" dirty="0">
                    <a:solidFill>
                      <a:srgbClr val="00B050"/>
                    </a:solidFill>
                    <a:cs typeface="Calibri" panose="020F0502020204030204" pitchFamily="34" charset="0"/>
                    <a:sym typeface="Symbol" panose="05050102010706020507" pitchFamily="18" charset="2"/>
                  </a:rPr>
                  <a:t>double</a:t>
                </a:r>
                <a:r>
                  <a:rPr lang="en-GB" sz="2400" dirty="0">
                    <a:cs typeface="Calibri" panose="020F0502020204030204" pitchFamily="34" charset="0"/>
                    <a:sym typeface="Symbol" panose="05050102010706020507" pitchFamily="18" charset="2"/>
                  </a:rPr>
                  <a:t> [A],  rate = k  [</a:t>
                </a:r>
                <a:r>
                  <a:rPr lang="en-GB" sz="2400" dirty="0">
                    <a:solidFill>
                      <a:srgbClr val="00B05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A]</a:t>
                </a:r>
                <a:r>
                  <a:rPr lang="en-GB" sz="2400" b="1" baseline="30000" dirty="0">
                    <a:solidFill>
                      <a:srgbClr val="FF0000"/>
                    </a:solidFill>
                    <a:cs typeface="Calibri" panose="020F0502020204030204" pitchFamily="34" charset="0"/>
                    <a:sym typeface="Symbol" panose="05050102010706020507" pitchFamily="18" charset="2"/>
                  </a:rPr>
                  <a:t>2 </a:t>
                </a:r>
                <a:r>
                  <a:rPr lang="en-GB" sz="2400" b="1" dirty="0">
                    <a:solidFill>
                      <a:srgbClr val="FF0000"/>
                    </a:solidFill>
                    <a:cs typeface="Calibri" panose="020F0502020204030204" pitchFamily="34" charset="0"/>
                    <a:sym typeface="Symbol" panose="05050102010706020507" pitchFamily="18" charset="2"/>
                  </a:rPr>
                  <a:t> </a:t>
                </a:r>
                <a:r>
                  <a:rPr lang="en-GB" sz="2400" dirty="0">
                    <a:cs typeface="Calibri" panose="020F0502020204030204" pitchFamily="34" charset="0"/>
                    <a:sym typeface="Symbol" panose="05050102010706020507" pitchFamily="18" charset="2"/>
                  </a:rPr>
                  <a:t>=&gt; rate will increase by factor of 4</a:t>
                </a:r>
              </a:p>
              <a:p>
                <a:endParaRPr lang="en-GB" sz="2400" dirty="0">
                  <a:cs typeface="Calibri" panose="020F0502020204030204" pitchFamily="34" charset="0"/>
                  <a:sym typeface="Symbol" panose="05050102010706020507" pitchFamily="18" charset="2"/>
                </a:endParaRPr>
              </a:p>
              <a:p>
                <a14:m>
                  <m:oMath xmlns:m="http://schemas.openxmlformats.org/officeDocument/2006/math">
                    <m:r>
                      <m:rPr>
                        <m:nor/>
                      </m:rPr>
                      <a:rPr lang="en-GB" sz="2400" dirty="0">
                        <a:cs typeface="Calibri" panose="020F0502020204030204" pitchFamily="34" charset="0"/>
                        <a:sym typeface="Symbol" panose="05050102010706020507" pitchFamily="18" charset="2"/>
                      </a:rPr>
                      <m:t>unit</m:t>
                    </m:r>
                    <m:r>
                      <m:rPr>
                        <m:nor/>
                      </m:rPr>
                      <a:rPr lang="en-GB" sz="2400" dirty="0">
                        <a:cs typeface="Calibri" panose="020F0502020204030204" pitchFamily="34" charset="0"/>
                        <a:sym typeface="Symbol" panose="05050102010706020507" pitchFamily="18" charset="2"/>
                      </a:rPr>
                      <m:t> </m:t>
                    </m:r>
                    <m:r>
                      <m:rPr>
                        <m:nor/>
                      </m:rPr>
                      <a:rPr lang="en-GB" sz="2400" dirty="0">
                        <a:cs typeface="Calibri" panose="020F0502020204030204" pitchFamily="34" charset="0"/>
                        <a:sym typeface="Symbol" panose="05050102010706020507" pitchFamily="18" charset="2"/>
                      </a:rPr>
                      <m:t>of</m:t>
                    </m:r>
                    <m:r>
                      <m:rPr>
                        <m:nor/>
                      </m:rPr>
                      <a:rPr lang="en-GB" sz="2400" dirty="0">
                        <a:cs typeface="Calibri" panose="020F0502020204030204" pitchFamily="34" charset="0"/>
                        <a:sym typeface="Symbol" panose="05050102010706020507" pitchFamily="18" charset="2"/>
                      </a:rPr>
                      <m:t> </m:t>
                    </m:r>
                    <m:r>
                      <m:rPr>
                        <m:nor/>
                      </m:rPr>
                      <a:rPr lang="en-GB" sz="2400" dirty="0">
                        <a:cs typeface="Calibri" panose="020F0502020204030204" pitchFamily="34" charset="0"/>
                        <a:sym typeface="Symbol" panose="05050102010706020507" pitchFamily="18" charset="2"/>
                      </a:rPr>
                      <m:t>k</m:t>
                    </m:r>
                    <m:r>
                      <m:rPr>
                        <m:nor/>
                      </m:rPr>
                      <a:rPr lang="en-GB" sz="2400" dirty="0">
                        <a:cs typeface="Calibri" panose="020F0502020204030204" pitchFamily="34" charset="0"/>
                        <a:sym typeface="Symbol" panose="05050102010706020507" pitchFamily="18" charset="2"/>
                      </a:rPr>
                      <m:t>:</m:t>
                    </m:r>
                    <m:r>
                      <a:rPr lang="en-GB" sz="2400" b="0" i="0" dirty="0" smtClean="0">
                        <a:latin typeface="Cambria Math" panose="02040503050406030204" pitchFamily="18" charset="0"/>
                        <a:cs typeface="Calibri" panose="020F0502020204030204" pitchFamily="34" charset="0"/>
                        <a:sym typeface="Symbol" panose="05050102010706020507" pitchFamily="18" charset="2"/>
                      </a:rPr>
                      <m:t>  </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sup>
                        </m:sSup>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r>
                              <a:rPr lang="en-GB" sz="2400" b="0" i="0" baseline="3000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baseline="3000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den>
                        </m:f>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𝐋</m:t>
                        </m:r>
                      </m:num>
                      <m:den>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𝐦𝐨𝐥</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den>
                    </m:f>
                  </m:oMath>
                </a14:m>
                <a:r>
                  <a:rPr lang="en-GB" sz="2400" baseline="30000" dirty="0">
                    <a:solidFill>
                      <a:schemeClr val="tx1"/>
                    </a:solidFill>
                    <a:cs typeface="Calibri" panose="020F0502020204030204" pitchFamily="34" charset="0"/>
                  </a:rPr>
                  <a:t> </a:t>
                </a:r>
              </a:p>
              <a:p>
                <a:endParaRPr lang="en-GB" sz="2400" baseline="30000" dirty="0">
                  <a:solidFill>
                    <a:schemeClr val="tx1"/>
                  </a:solidFill>
                  <a:cs typeface="Calibri" panose="020F0502020204030204" pitchFamily="34" charset="0"/>
                </a:endParaRPr>
              </a:p>
            </p:txBody>
          </p:sp>
        </mc:Choice>
        <mc:Fallback>
          <p:sp>
            <p:nvSpPr>
              <p:cNvPr id="19" name="TextBox 18">
                <a:extLst>
                  <a:ext uri="{FF2B5EF4-FFF2-40B4-BE49-F238E27FC236}">
                    <a16:creationId xmlns:a16="http://schemas.microsoft.com/office/drawing/2014/main" id="{302E6B2D-54C5-4331-86F7-92E2C32EA8C2}"/>
                  </a:ext>
                </a:extLst>
              </p:cNvPr>
              <p:cNvSpPr txBox="1">
                <a:spLocks noRot="1" noChangeAspect="1" noMove="1" noResize="1" noEditPoints="1" noAdjustHandles="1" noChangeArrowheads="1" noChangeShapeType="1" noTextEdit="1"/>
              </p:cNvSpPr>
              <p:nvPr/>
            </p:nvSpPr>
            <p:spPr>
              <a:xfrm>
                <a:off x="1194543" y="2929818"/>
                <a:ext cx="8931099" cy="2474203"/>
              </a:xfrm>
              <a:prstGeom prst="rect">
                <a:avLst/>
              </a:prstGeom>
              <a:blipFill>
                <a:blip r:embed="rId2"/>
                <a:stretch>
                  <a:fillRect l="-1092" t="-2222" r="-68"/>
                </a:stretch>
              </a:blipFill>
            </p:spPr>
            <p:txBody>
              <a:bodyPr/>
              <a:lstStyle/>
              <a:p>
                <a:r>
                  <a:rPr lang="en-GB">
                    <a:noFill/>
                  </a:rPr>
                  <a:t> </a:t>
                </a:r>
              </a:p>
            </p:txBody>
          </p:sp>
        </mc:Fallback>
      </mc:AlternateContent>
    </p:spTree>
    <p:extLst>
      <p:ext uri="{BB962C8B-B14F-4D97-AF65-F5344CB8AC3E}">
        <p14:creationId xmlns:p14="http://schemas.microsoft.com/office/powerpoint/2010/main" val="1893085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F442-6D28-4535-9A32-38CF76E9DE63}"/>
              </a:ext>
            </a:extLst>
          </p:cNvPr>
          <p:cNvSpPr>
            <a:spLocks noGrp="1"/>
          </p:cNvSpPr>
          <p:nvPr>
            <p:ph type="title"/>
          </p:nvPr>
        </p:nvSpPr>
        <p:spPr>
          <a:xfrm>
            <a:off x="913774" y="1"/>
            <a:ext cx="10364451" cy="1040130"/>
          </a:xfrm>
        </p:spPr>
        <p:txBody>
          <a:bodyPr/>
          <a:lstStyle/>
          <a:p>
            <a:r>
              <a:rPr lang="en-GB" dirty="0"/>
              <a:t>Effect of concentration</a:t>
            </a:r>
          </a:p>
        </p:txBody>
      </p:sp>
      <p:grpSp>
        <p:nvGrpSpPr>
          <p:cNvPr id="7" name="Group 6">
            <a:extLst>
              <a:ext uri="{FF2B5EF4-FFF2-40B4-BE49-F238E27FC236}">
                <a16:creationId xmlns:a16="http://schemas.microsoft.com/office/drawing/2014/main" id="{31ED8E23-C7E8-43DC-8AD4-756F71F939F3}"/>
              </a:ext>
            </a:extLst>
          </p:cNvPr>
          <p:cNvGrpSpPr/>
          <p:nvPr/>
        </p:nvGrpSpPr>
        <p:grpSpPr>
          <a:xfrm>
            <a:off x="2738678" y="1133724"/>
            <a:ext cx="7785267" cy="4057650"/>
            <a:chOff x="2021673" y="882632"/>
            <a:chExt cx="7785267" cy="4057650"/>
          </a:xfrm>
        </p:grpSpPr>
        <p:pic>
          <p:nvPicPr>
            <p:cNvPr id="4" name="Picture 3">
              <a:extLst>
                <a:ext uri="{FF2B5EF4-FFF2-40B4-BE49-F238E27FC236}">
                  <a16:creationId xmlns:a16="http://schemas.microsoft.com/office/drawing/2014/main" id="{3C17C2A4-177F-4C29-9871-A40B50F64A67}"/>
                </a:ext>
              </a:extLst>
            </p:cNvPr>
            <p:cNvPicPr>
              <a:picLocks noChangeAspect="1"/>
            </p:cNvPicPr>
            <p:nvPr/>
          </p:nvPicPr>
          <p:blipFill rotWithShape="1">
            <a:blip r:embed="rId2"/>
            <a:srcRect l="21854" t="12212" r="2336" b="17520"/>
            <a:stretch/>
          </p:blipFill>
          <p:spPr>
            <a:xfrm>
              <a:off x="2021673" y="882632"/>
              <a:ext cx="7783830" cy="3815098"/>
            </a:xfrm>
            <a:prstGeom prst="rect">
              <a:avLst/>
            </a:prstGeom>
          </p:spPr>
        </p:pic>
        <p:pic>
          <p:nvPicPr>
            <p:cNvPr id="5" name="Picture 4">
              <a:extLst>
                <a:ext uri="{FF2B5EF4-FFF2-40B4-BE49-F238E27FC236}">
                  <a16:creationId xmlns:a16="http://schemas.microsoft.com/office/drawing/2014/main" id="{F00D17C0-7D51-4260-B6B9-A64DFCE43B27}"/>
                </a:ext>
              </a:extLst>
            </p:cNvPr>
            <p:cNvPicPr>
              <a:picLocks noChangeAspect="1"/>
            </p:cNvPicPr>
            <p:nvPr/>
          </p:nvPicPr>
          <p:blipFill rotWithShape="1">
            <a:blip r:embed="rId3"/>
            <a:srcRect t="80022"/>
            <a:stretch/>
          </p:blipFill>
          <p:spPr>
            <a:xfrm>
              <a:off x="2021673" y="3989070"/>
              <a:ext cx="7785267" cy="951212"/>
            </a:xfrm>
            <a:prstGeom prst="rect">
              <a:avLst/>
            </a:prstGeom>
          </p:spPr>
        </p:pic>
      </p:grpSp>
      <p:sp>
        <p:nvSpPr>
          <p:cNvPr id="8" name="TextBox 7">
            <a:extLst>
              <a:ext uri="{FF2B5EF4-FFF2-40B4-BE49-F238E27FC236}">
                <a16:creationId xmlns:a16="http://schemas.microsoft.com/office/drawing/2014/main" id="{09B0A293-FD82-4133-83FF-B39ABA0AD39B}"/>
              </a:ext>
            </a:extLst>
          </p:cNvPr>
          <p:cNvSpPr txBox="1"/>
          <p:nvPr/>
        </p:nvSpPr>
        <p:spPr>
          <a:xfrm>
            <a:off x="181208" y="2292158"/>
            <a:ext cx="2262351"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0</a:t>
            </a:r>
            <a:r>
              <a:rPr lang="en-GB" sz="2400" dirty="0"/>
              <a:t> = k</a:t>
            </a:r>
          </a:p>
        </p:txBody>
      </p:sp>
      <p:sp>
        <p:nvSpPr>
          <p:cNvPr id="9" name="TextBox 8">
            <a:extLst>
              <a:ext uri="{FF2B5EF4-FFF2-40B4-BE49-F238E27FC236}">
                <a16:creationId xmlns:a16="http://schemas.microsoft.com/office/drawing/2014/main" id="{DF8AD80E-65FF-4502-BAE2-4E83278CC39D}"/>
              </a:ext>
            </a:extLst>
          </p:cNvPr>
          <p:cNvSpPr txBox="1"/>
          <p:nvPr/>
        </p:nvSpPr>
        <p:spPr>
          <a:xfrm>
            <a:off x="130287" y="2996050"/>
            <a:ext cx="2699970"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1</a:t>
            </a:r>
            <a:r>
              <a:rPr lang="en-GB" sz="2400" dirty="0"/>
              <a:t> = k [</a:t>
            </a:r>
            <a:r>
              <a:rPr lang="en-GB" sz="2400" dirty="0">
                <a:solidFill>
                  <a:srgbClr val="FF0000"/>
                </a:solidFill>
              </a:rPr>
              <a:t>A</a:t>
            </a:r>
            <a:r>
              <a:rPr lang="en-GB" sz="2400" dirty="0"/>
              <a:t>]</a:t>
            </a:r>
          </a:p>
        </p:txBody>
      </p:sp>
      <p:sp>
        <p:nvSpPr>
          <p:cNvPr id="10" name="TextBox 9">
            <a:extLst>
              <a:ext uri="{FF2B5EF4-FFF2-40B4-BE49-F238E27FC236}">
                <a16:creationId xmlns:a16="http://schemas.microsoft.com/office/drawing/2014/main" id="{260AB875-DD8F-421C-AE53-E8A793A9FB38}"/>
              </a:ext>
            </a:extLst>
          </p:cNvPr>
          <p:cNvSpPr txBox="1"/>
          <p:nvPr/>
        </p:nvSpPr>
        <p:spPr>
          <a:xfrm>
            <a:off x="130287" y="3713619"/>
            <a:ext cx="1752596"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2</a:t>
            </a:r>
            <a:endParaRPr lang="en-GB" sz="2400" dirty="0"/>
          </a:p>
        </p:txBody>
      </p:sp>
      <p:sp>
        <p:nvSpPr>
          <p:cNvPr id="11" name="TextBox 10">
            <a:extLst>
              <a:ext uri="{FF2B5EF4-FFF2-40B4-BE49-F238E27FC236}">
                <a16:creationId xmlns:a16="http://schemas.microsoft.com/office/drawing/2014/main" id="{103B1992-2F7D-4135-BD4B-354BE102BA62}"/>
              </a:ext>
            </a:extLst>
          </p:cNvPr>
          <p:cNvSpPr txBox="1"/>
          <p:nvPr/>
        </p:nvSpPr>
        <p:spPr>
          <a:xfrm>
            <a:off x="181208" y="4404168"/>
            <a:ext cx="2053960" cy="461665"/>
          </a:xfrm>
          <a:prstGeom prst="rect">
            <a:avLst/>
          </a:prstGeom>
          <a:noFill/>
        </p:spPr>
        <p:txBody>
          <a:bodyPr wrap="none" rtlCol="0">
            <a:spAutoFit/>
          </a:bodyPr>
          <a:lstStyle/>
          <a:p>
            <a:r>
              <a:rPr lang="en-GB" sz="2400" dirty="0">
                <a:solidFill>
                  <a:srgbClr val="0000FF"/>
                </a:solidFill>
              </a:rPr>
              <a:t>rate</a:t>
            </a:r>
            <a:r>
              <a:rPr lang="en-GB" sz="2400" dirty="0"/>
              <a:t> = k [</a:t>
            </a:r>
            <a:r>
              <a:rPr lang="en-GB" sz="2400" dirty="0">
                <a:solidFill>
                  <a:srgbClr val="FF0000"/>
                </a:solidFill>
              </a:rPr>
              <a:t>A</a:t>
            </a:r>
            <a:r>
              <a:rPr lang="en-GB" sz="2400" dirty="0"/>
              <a:t>]</a:t>
            </a:r>
            <a:r>
              <a:rPr lang="en-GB" sz="2400" baseline="30000" dirty="0"/>
              <a:t>1/2</a:t>
            </a:r>
            <a:r>
              <a:rPr lang="en-GB" sz="2400" dirty="0"/>
              <a:t> </a:t>
            </a:r>
            <a:endParaRPr lang="en-GB" sz="2400" baseline="30000" dirty="0"/>
          </a:p>
        </p:txBody>
      </p:sp>
      <p:sp>
        <p:nvSpPr>
          <p:cNvPr id="13" name="TextBox 12">
            <a:extLst>
              <a:ext uri="{FF2B5EF4-FFF2-40B4-BE49-F238E27FC236}">
                <a16:creationId xmlns:a16="http://schemas.microsoft.com/office/drawing/2014/main" id="{3FEBD09E-80F6-4C95-B053-BCD13189536F}"/>
              </a:ext>
            </a:extLst>
          </p:cNvPr>
          <p:cNvSpPr txBox="1"/>
          <p:nvPr/>
        </p:nvSpPr>
        <p:spPr>
          <a:xfrm>
            <a:off x="484652" y="1522699"/>
            <a:ext cx="1372492" cy="461665"/>
          </a:xfrm>
          <a:prstGeom prst="rect">
            <a:avLst/>
          </a:prstGeom>
          <a:noFill/>
        </p:spPr>
        <p:txBody>
          <a:bodyPr wrap="none" rtlCol="0">
            <a:spAutoFit/>
          </a:bodyPr>
          <a:lstStyle/>
          <a:p>
            <a:r>
              <a:rPr lang="en-GB" sz="2400" b="1" dirty="0">
                <a:solidFill>
                  <a:srgbClr val="0000FF"/>
                </a:solidFill>
              </a:rPr>
              <a:t>Rate Law</a:t>
            </a:r>
            <a:endParaRPr lang="en-GB" sz="2400" b="1" baseline="30000" dirty="0"/>
          </a:p>
        </p:txBody>
      </p:sp>
      <p:sp>
        <p:nvSpPr>
          <p:cNvPr id="14" name="TextBox 13">
            <a:extLst>
              <a:ext uri="{FF2B5EF4-FFF2-40B4-BE49-F238E27FC236}">
                <a16:creationId xmlns:a16="http://schemas.microsoft.com/office/drawing/2014/main" id="{5DA941E6-6456-4634-AA00-6A9EC46774FA}"/>
              </a:ext>
            </a:extLst>
          </p:cNvPr>
          <p:cNvSpPr txBox="1"/>
          <p:nvPr/>
        </p:nvSpPr>
        <p:spPr>
          <a:xfrm>
            <a:off x="10838275" y="2292158"/>
            <a:ext cx="1088760" cy="461665"/>
          </a:xfrm>
          <a:prstGeom prst="rect">
            <a:avLst/>
          </a:prstGeom>
          <a:noFill/>
        </p:spPr>
        <p:txBody>
          <a:bodyPr wrap="none" rtlCol="0">
            <a:spAutoFit/>
          </a:bodyPr>
          <a:lstStyle/>
          <a:p>
            <a:r>
              <a:rPr lang="en-GB" sz="2400" dirty="0">
                <a:solidFill>
                  <a:srgbClr val="0000FF"/>
                </a:solidFill>
              </a:rPr>
              <a:t>mol/L-s</a:t>
            </a:r>
            <a:endParaRPr lang="en-GB" sz="2400" dirty="0"/>
          </a:p>
        </p:txBody>
      </p:sp>
      <p:sp>
        <p:nvSpPr>
          <p:cNvPr id="15" name="TextBox 14">
            <a:extLst>
              <a:ext uri="{FF2B5EF4-FFF2-40B4-BE49-F238E27FC236}">
                <a16:creationId xmlns:a16="http://schemas.microsoft.com/office/drawing/2014/main" id="{A8536640-001B-45F7-AFA0-136B4AC42EB2}"/>
              </a:ext>
            </a:extLst>
          </p:cNvPr>
          <p:cNvSpPr txBox="1"/>
          <p:nvPr/>
        </p:nvSpPr>
        <p:spPr>
          <a:xfrm>
            <a:off x="11059781" y="3041273"/>
            <a:ext cx="611065" cy="461665"/>
          </a:xfrm>
          <a:prstGeom prst="rect">
            <a:avLst/>
          </a:prstGeom>
          <a:noFill/>
        </p:spPr>
        <p:txBody>
          <a:bodyPr wrap="none" rtlCol="0">
            <a:spAutoFit/>
          </a:bodyPr>
          <a:lstStyle/>
          <a:p>
            <a:r>
              <a:rPr lang="en-GB" sz="2400" dirty="0">
                <a:solidFill>
                  <a:srgbClr val="0000FF"/>
                </a:solidFill>
              </a:rPr>
              <a:t>1/s</a:t>
            </a:r>
            <a:endParaRPr lang="en-GB" sz="2400" dirty="0"/>
          </a:p>
        </p:txBody>
      </p:sp>
      <p:sp>
        <p:nvSpPr>
          <p:cNvPr id="16" name="TextBox 15">
            <a:extLst>
              <a:ext uri="{FF2B5EF4-FFF2-40B4-BE49-F238E27FC236}">
                <a16:creationId xmlns:a16="http://schemas.microsoft.com/office/drawing/2014/main" id="{19FDC12B-AFEC-4B7B-9931-7B59BFA9DD63}"/>
              </a:ext>
            </a:extLst>
          </p:cNvPr>
          <p:cNvSpPr txBox="1"/>
          <p:nvPr/>
        </p:nvSpPr>
        <p:spPr>
          <a:xfrm>
            <a:off x="10847918" y="3713619"/>
            <a:ext cx="1088760" cy="461665"/>
          </a:xfrm>
          <a:prstGeom prst="rect">
            <a:avLst/>
          </a:prstGeom>
          <a:noFill/>
        </p:spPr>
        <p:txBody>
          <a:bodyPr wrap="none" rtlCol="0">
            <a:spAutoFit/>
          </a:bodyPr>
          <a:lstStyle/>
          <a:p>
            <a:r>
              <a:rPr lang="en-GB" sz="2400" dirty="0">
                <a:solidFill>
                  <a:srgbClr val="0000FF"/>
                </a:solidFill>
              </a:rPr>
              <a:t>L/mol-s</a:t>
            </a:r>
            <a:endParaRPr lang="en-GB" sz="2400" dirty="0"/>
          </a:p>
        </p:txBody>
      </p:sp>
      <p:sp>
        <p:nvSpPr>
          <p:cNvPr id="17" name="TextBox 16">
            <a:extLst>
              <a:ext uri="{FF2B5EF4-FFF2-40B4-BE49-F238E27FC236}">
                <a16:creationId xmlns:a16="http://schemas.microsoft.com/office/drawing/2014/main" id="{1F5F6E64-C7EF-4979-9DAC-1F9AA369B6D1}"/>
              </a:ext>
            </a:extLst>
          </p:cNvPr>
          <p:cNvSpPr txBox="1"/>
          <p:nvPr/>
        </p:nvSpPr>
        <p:spPr>
          <a:xfrm>
            <a:off x="10442803" y="4410222"/>
            <a:ext cx="1749197" cy="461665"/>
          </a:xfrm>
          <a:prstGeom prst="rect">
            <a:avLst/>
          </a:prstGeom>
          <a:noFill/>
        </p:spPr>
        <p:txBody>
          <a:bodyPr wrap="none" rtlCol="0">
            <a:spAutoFit/>
          </a:bodyPr>
          <a:lstStyle/>
          <a:p>
            <a:r>
              <a:rPr lang="en-GB" sz="2400" dirty="0">
                <a:solidFill>
                  <a:srgbClr val="0000FF"/>
                </a:solidFill>
              </a:rPr>
              <a:t>mol</a:t>
            </a:r>
            <a:r>
              <a:rPr lang="en-GB" sz="2400" baseline="30000" dirty="0">
                <a:solidFill>
                  <a:srgbClr val="0000FF"/>
                </a:solidFill>
              </a:rPr>
              <a:t>1/2</a:t>
            </a:r>
            <a:r>
              <a:rPr lang="en-GB" sz="2400" dirty="0">
                <a:solidFill>
                  <a:srgbClr val="0000FF"/>
                </a:solidFill>
              </a:rPr>
              <a:t>/L</a:t>
            </a:r>
            <a:r>
              <a:rPr lang="en-GB" sz="2400" baseline="30000" dirty="0">
                <a:solidFill>
                  <a:srgbClr val="0000FF"/>
                </a:solidFill>
              </a:rPr>
              <a:t>1/2</a:t>
            </a:r>
            <a:r>
              <a:rPr lang="en-GB" sz="2400" dirty="0">
                <a:solidFill>
                  <a:srgbClr val="0000FF"/>
                </a:solidFill>
              </a:rPr>
              <a:t>-s</a:t>
            </a:r>
            <a:endParaRPr lang="en-GB" sz="2400" baseline="30000" dirty="0"/>
          </a:p>
        </p:txBody>
      </p:sp>
      <p:sp>
        <p:nvSpPr>
          <p:cNvPr id="18" name="TextBox 17">
            <a:extLst>
              <a:ext uri="{FF2B5EF4-FFF2-40B4-BE49-F238E27FC236}">
                <a16:creationId xmlns:a16="http://schemas.microsoft.com/office/drawing/2014/main" id="{2E40D9AE-A75F-44E4-84E5-0B1F82067BAE}"/>
              </a:ext>
            </a:extLst>
          </p:cNvPr>
          <p:cNvSpPr txBox="1"/>
          <p:nvPr/>
        </p:nvSpPr>
        <p:spPr>
          <a:xfrm>
            <a:off x="10766260" y="1522699"/>
            <a:ext cx="1296189" cy="461665"/>
          </a:xfrm>
          <a:prstGeom prst="rect">
            <a:avLst/>
          </a:prstGeom>
          <a:noFill/>
        </p:spPr>
        <p:txBody>
          <a:bodyPr wrap="none" rtlCol="0">
            <a:spAutoFit/>
          </a:bodyPr>
          <a:lstStyle/>
          <a:p>
            <a:r>
              <a:rPr lang="en-GB" sz="2400" b="1" dirty="0">
                <a:solidFill>
                  <a:srgbClr val="0000FF"/>
                </a:solidFill>
              </a:rPr>
              <a:t>Unit of k</a:t>
            </a:r>
            <a:endParaRPr lang="en-GB" sz="2400" b="1" baseline="30000" dirty="0"/>
          </a:p>
        </p:txBody>
      </p:sp>
    </p:spTree>
    <p:extLst>
      <p:ext uri="{BB962C8B-B14F-4D97-AF65-F5344CB8AC3E}">
        <p14:creationId xmlns:p14="http://schemas.microsoft.com/office/powerpoint/2010/main" val="184175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A72F53-90F4-4224-BB5D-5B6618641CE8}"/>
              </a:ext>
            </a:extLst>
          </p:cNvPr>
          <p:cNvSpPr txBox="1"/>
          <p:nvPr/>
        </p:nvSpPr>
        <p:spPr>
          <a:xfrm>
            <a:off x="0" y="-18766"/>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THE KINETICS OF EXPLOSIONS</a:t>
            </a:r>
            <a:endParaRPr lang="en-GB" sz="36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0" y="480964"/>
            <a:ext cx="12192000" cy="1569660"/>
          </a:xfrm>
          <a:prstGeom prst="rect">
            <a:avLst/>
          </a:prstGeom>
          <a:noFill/>
        </p:spPr>
        <p:txBody>
          <a:bodyPr wrap="square">
            <a:spAutoFit/>
          </a:bodyPr>
          <a:lstStyle/>
          <a:p>
            <a:pPr marL="285750" indent="-285750">
              <a:buFont typeface="Arial" panose="020B0604020202020204" pitchFamily="34" charset="0"/>
              <a:buChar char="•"/>
            </a:pPr>
            <a:r>
              <a:rPr lang="en-US" sz="2400" b="1">
                <a:solidFill>
                  <a:srgbClr val="00B0F0"/>
                </a:solidFill>
                <a:cs typeface="Calibri" panose="020F0502020204030204" pitchFamily="34" charset="0"/>
              </a:rPr>
              <a:t>exothermic reaction </a:t>
            </a:r>
            <a:r>
              <a:rPr lang="en-US" sz="2400">
                <a:solidFill>
                  <a:srgbClr val="000000"/>
                </a:solidFill>
                <a:cs typeface="Calibri" panose="020F0502020204030204" pitchFamily="34" charset="0"/>
              </a:rPr>
              <a:t>– energy of reactants &gt; energy of products</a:t>
            </a:r>
          </a:p>
          <a:p>
            <a:pPr marL="285750" indent="-285750">
              <a:buFont typeface="Arial" panose="020B0604020202020204" pitchFamily="34" charset="0"/>
              <a:buChar char="•"/>
            </a:pPr>
            <a:r>
              <a:rPr lang="en-US" sz="2400">
                <a:solidFill>
                  <a:srgbClr val="000000"/>
                </a:solidFill>
                <a:cs typeface="Calibri" panose="020F0502020204030204" pitchFamily="34" charset="0"/>
              </a:rPr>
              <a:t>energy is needed to start the reaction </a:t>
            </a:r>
          </a:p>
          <a:p>
            <a:pPr marL="285750" indent="-285750">
              <a:buFont typeface="Arial" panose="020B0604020202020204" pitchFamily="34" charset="0"/>
              <a:buChar char="•"/>
            </a:pPr>
            <a:r>
              <a:rPr lang="en-US" sz="2400" b="1">
                <a:solidFill>
                  <a:srgbClr val="00B0F0"/>
                </a:solidFill>
                <a:cs typeface="Calibri" panose="020F0502020204030204" pitchFamily="34" charset="0"/>
              </a:rPr>
              <a:t>activation energy (</a:t>
            </a:r>
            <a:r>
              <a:rPr lang="en-US" sz="2400" b="1" err="1">
                <a:solidFill>
                  <a:srgbClr val="00B0F0"/>
                </a:solidFill>
                <a:cs typeface="Calibri" panose="020F0502020204030204" pitchFamily="34" charset="0"/>
              </a:rPr>
              <a:t>E</a:t>
            </a:r>
            <a:r>
              <a:rPr lang="en-US" sz="2400" b="1" baseline="-25000" err="1">
                <a:solidFill>
                  <a:srgbClr val="00B0F0"/>
                </a:solidFill>
                <a:cs typeface="Calibri" panose="020F0502020204030204" pitchFamily="34" charset="0"/>
              </a:rPr>
              <a:t>a</a:t>
            </a:r>
            <a:r>
              <a:rPr lang="en-US" sz="2400" b="1">
                <a:solidFill>
                  <a:srgbClr val="00B0F0"/>
                </a:solidFill>
                <a:cs typeface="Calibri" panose="020F0502020204030204" pitchFamily="34" charset="0"/>
              </a:rPr>
              <a:t>) -</a:t>
            </a:r>
            <a:r>
              <a:rPr lang="en-US" sz="2400">
                <a:solidFill>
                  <a:srgbClr val="000000"/>
                </a:solidFill>
                <a:cs typeface="Calibri" panose="020F0502020204030204" pitchFamily="34" charset="0"/>
              </a:rPr>
              <a:t> energy needed to break bonds in the reactants and to allow the less stable intermediates, or activated complex, before the products are formed </a:t>
            </a:r>
            <a:endParaRPr lang="en-GB" sz="240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2"/>
          <a:stretch>
            <a:fillRect/>
          </a:stretch>
        </p:blipFill>
        <p:spPr>
          <a:xfrm>
            <a:off x="2850979" y="2055895"/>
            <a:ext cx="5329846" cy="4186052"/>
          </a:xfrm>
          <a:prstGeom prst="rect">
            <a:avLst/>
          </a:prstGeom>
          <a:solidFill>
            <a:schemeClr val="bg1"/>
          </a:solidFill>
        </p:spPr>
      </p:pic>
      <p:sp>
        <p:nvSpPr>
          <p:cNvPr id="28" name="TextBox 27">
            <a:extLst>
              <a:ext uri="{FF2B5EF4-FFF2-40B4-BE49-F238E27FC236}">
                <a16:creationId xmlns:a16="http://schemas.microsoft.com/office/drawing/2014/main" id="{CC435015-0B0D-4523-A45F-DC1E58FC9FBA}"/>
              </a:ext>
            </a:extLst>
          </p:cNvPr>
          <p:cNvSpPr txBox="1"/>
          <p:nvPr/>
        </p:nvSpPr>
        <p:spPr>
          <a:xfrm>
            <a:off x="5982177" y="2398228"/>
            <a:ext cx="6000716" cy="369332"/>
          </a:xfrm>
          <a:prstGeom prst="rect">
            <a:avLst/>
          </a:prstGeom>
          <a:noFill/>
        </p:spPr>
        <p:txBody>
          <a:bodyPr wrap="square" lIns="91440" tIns="45720" rIns="91440" bIns="45720" anchor="t">
            <a:spAutoFit/>
          </a:bodyPr>
          <a:lstStyle/>
          <a:p>
            <a:endParaRPr lang="en-GB">
              <a:solidFill>
                <a:srgbClr val="000000"/>
              </a:solidFill>
              <a:cs typeface="Calibri"/>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972611" y="6233106"/>
            <a:ext cx="10339412" cy="646331"/>
          </a:xfrm>
          <a:prstGeom prst="rect">
            <a:avLst/>
          </a:prstGeom>
          <a:noFill/>
        </p:spPr>
        <p:txBody>
          <a:bodyPr wrap="square" rtlCol="0">
            <a:spAutoFit/>
          </a:bodyPr>
          <a:lstStyle/>
          <a:p>
            <a:r>
              <a:rPr lang="en-GB">
                <a:solidFill>
                  <a:srgbClr val="FF6600"/>
                </a:solidFill>
              </a:rPr>
              <a:t>The values for </a:t>
            </a:r>
            <a:r>
              <a:rPr lang="en-GB" err="1">
                <a:solidFill>
                  <a:srgbClr val="FF6600"/>
                </a:solidFill>
              </a:rPr>
              <a:t>E</a:t>
            </a:r>
            <a:r>
              <a:rPr lang="en-GB" baseline="-25000" err="1">
                <a:solidFill>
                  <a:srgbClr val="FF6600"/>
                </a:solidFill>
              </a:rPr>
              <a:t>a</a:t>
            </a:r>
            <a:r>
              <a:rPr lang="en-GB">
                <a:solidFill>
                  <a:srgbClr val="FF6600"/>
                </a:solidFill>
              </a:rPr>
              <a:t> can be used to measure the ease with which an explosive composition will initiate (the larger </a:t>
            </a:r>
            <a:r>
              <a:rPr lang="en-GB" err="1">
                <a:solidFill>
                  <a:srgbClr val="FF6600"/>
                </a:solidFill>
              </a:rPr>
              <a:t>E</a:t>
            </a:r>
            <a:r>
              <a:rPr lang="en-GB" baseline="-25000" err="1">
                <a:solidFill>
                  <a:srgbClr val="FF6600"/>
                </a:solidFill>
              </a:rPr>
              <a:t>a</a:t>
            </a:r>
            <a:r>
              <a:rPr lang="en-GB" baseline="-25000">
                <a:solidFill>
                  <a:srgbClr val="FF6600"/>
                </a:solidFill>
              </a:rPr>
              <a:t> </a:t>
            </a:r>
            <a:r>
              <a:rPr lang="en-GB">
                <a:solidFill>
                  <a:srgbClr val="FF6600"/>
                </a:solidFill>
              </a:rPr>
              <a:t>, the more difficult it will be to initiate the explosive composition) </a:t>
            </a:r>
          </a:p>
        </p:txBody>
      </p:sp>
    </p:spTree>
    <p:extLst>
      <p:ext uri="{BB962C8B-B14F-4D97-AF65-F5344CB8AC3E}">
        <p14:creationId xmlns:p14="http://schemas.microsoft.com/office/powerpoint/2010/main" val="1684350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1D308F-84EB-4078-9A42-CD3B68AA2197}"/>
              </a:ext>
            </a:extLst>
          </p:cNvPr>
          <p:cNvSpPr txBox="1"/>
          <p:nvPr/>
        </p:nvSpPr>
        <p:spPr>
          <a:xfrm>
            <a:off x="0" y="-6289"/>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EFFECT OF TEMPERATURE</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551D509-9A94-46DC-BA07-F708F363AAC5}"/>
              </a:ext>
            </a:extLst>
          </p:cNvPr>
          <p:cNvSpPr txBox="1"/>
          <p:nvPr/>
        </p:nvSpPr>
        <p:spPr>
          <a:xfrm>
            <a:off x="370040" y="955472"/>
            <a:ext cx="3158172" cy="523220"/>
          </a:xfrm>
          <a:prstGeom prst="rect">
            <a:avLst/>
          </a:prstGeom>
          <a:noFill/>
        </p:spPr>
        <p:txBody>
          <a:bodyPr wrap="none" rtlCol="0">
            <a:spAutoFit/>
          </a:bodyPr>
          <a:lstStyle/>
          <a:p>
            <a:r>
              <a:rPr lang="en-GB" sz="2800" b="1">
                <a:solidFill>
                  <a:srgbClr val="0000FF"/>
                </a:solidFill>
                <a:cs typeface="Calibri" panose="020F0502020204030204" pitchFamily="34" charset="0"/>
              </a:rPr>
              <a:t>Arrhenius equation:</a:t>
            </a:r>
          </a:p>
        </p:txBody>
      </p:sp>
      <p:sp>
        <p:nvSpPr>
          <p:cNvPr id="3" name="TextBox 2">
            <a:extLst>
              <a:ext uri="{FF2B5EF4-FFF2-40B4-BE49-F238E27FC236}">
                <a16:creationId xmlns:a16="http://schemas.microsoft.com/office/drawing/2014/main" id="{FD00698F-E718-4B4C-8BE6-2B57A5D8F7B4}"/>
              </a:ext>
            </a:extLst>
          </p:cNvPr>
          <p:cNvSpPr txBox="1"/>
          <p:nvPr/>
        </p:nvSpPr>
        <p:spPr>
          <a:xfrm>
            <a:off x="4367722" y="948628"/>
            <a:ext cx="1850186" cy="523220"/>
          </a:xfrm>
          <a:prstGeom prst="rect">
            <a:avLst/>
          </a:prstGeom>
          <a:noFill/>
        </p:spPr>
        <p:txBody>
          <a:bodyPr wrap="none" rtlCol="0">
            <a:spAutoFit/>
          </a:bodyPr>
          <a:lstStyle/>
          <a:p>
            <a:r>
              <a:rPr lang="en-GB" sz="2800" b="1" dirty="0">
                <a:cs typeface="Calibri" panose="020F0502020204030204" pitchFamily="34" charset="0"/>
              </a:rPr>
              <a:t>k</a:t>
            </a:r>
            <a:r>
              <a:rPr lang="en-GB" sz="2800" dirty="0">
                <a:cs typeface="Calibri" panose="020F0502020204030204" pitchFamily="34" charset="0"/>
              </a:rPr>
              <a:t> = </a:t>
            </a:r>
            <a:r>
              <a:rPr lang="en-GB" sz="2800" dirty="0">
                <a:solidFill>
                  <a:srgbClr val="FF6600"/>
                </a:solidFill>
                <a:cs typeface="Calibri" panose="020F0502020204030204" pitchFamily="34" charset="0"/>
              </a:rPr>
              <a:t>A</a:t>
            </a:r>
            <a:r>
              <a:rPr lang="en-GB" sz="2800" dirty="0">
                <a:cs typeface="Calibri" panose="020F0502020204030204" pitchFamily="34" charset="0"/>
              </a:rPr>
              <a:t>e</a:t>
            </a:r>
            <a:r>
              <a:rPr lang="en-GB" sz="2800" baseline="30000" dirty="0">
                <a:cs typeface="Calibri" panose="020F0502020204030204" pitchFamily="34" charset="0"/>
              </a:rPr>
              <a:t>-</a:t>
            </a:r>
            <a:r>
              <a:rPr lang="en-GB" sz="2800" baseline="30000" dirty="0" err="1">
                <a:solidFill>
                  <a:srgbClr val="00B050"/>
                </a:solidFill>
                <a:cs typeface="Calibri" panose="020F0502020204030204" pitchFamily="34" charset="0"/>
              </a:rPr>
              <a:t>Ea</a:t>
            </a:r>
            <a:r>
              <a:rPr lang="en-GB" sz="2800" baseline="30000" dirty="0">
                <a:cs typeface="Calibri" panose="020F0502020204030204" pitchFamily="34" charset="0"/>
              </a:rPr>
              <a:t>/</a:t>
            </a:r>
            <a:r>
              <a:rPr lang="en-GB" sz="2800" baseline="30000" dirty="0">
                <a:solidFill>
                  <a:srgbClr val="996600"/>
                </a:solidFill>
                <a:cs typeface="Calibri" panose="020F0502020204030204" pitchFamily="34" charset="0"/>
              </a:rPr>
              <a:t>R</a:t>
            </a:r>
            <a:r>
              <a:rPr lang="en-GB" sz="2800" baseline="30000" dirty="0">
                <a:solidFill>
                  <a:srgbClr val="0000FF"/>
                </a:solidFill>
                <a:cs typeface="Calibri" panose="020F0502020204030204" pitchFamily="34" charset="0"/>
              </a:rPr>
              <a:t>T</a:t>
            </a:r>
            <a:endParaRPr lang="en-GB" sz="2800" dirty="0">
              <a:solidFill>
                <a:srgbClr val="0000FF"/>
              </a:solidFill>
              <a:cs typeface="Calibri" panose="020F0502020204030204" pitchFamily="34" charset="0"/>
            </a:endParaRPr>
          </a:p>
        </p:txBody>
      </p:sp>
      <p:sp>
        <p:nvSpPr>
          <p:cNvPr id="4" name="TextBox 3">
            <a:extLst>
              <a:ext uri="{FF2B5EF4-FFF2-40B4-BE49-F238E27FC236}">
                <a16:creationId xmlns:a16="http://schemas.microsoft.com/office/drawing/2014/main" id="{A61EE9A5-DF9D-437D-9F9F-7AA497412719}"/>
              </a:ext>
            </a:extLst>
          </p:cNvPr>
          <p:cNvSpPr txBox="1"/>
          <p:nvPr/>
        </p:nvSpPr>
        <p:spPr>
          <a:xfrm>
            <a:off x="8073466" y="-11642"/>
            <a:ext cx="3217227" cy="1477328"/>
          </a:xfrm>
          <a:prstGeom prst="rect">
            <a:avLst/>
          </a:prstGeom>
          <a:noFill/>
        </p:spPr>
        <p:txBody>
          <a:bodyPr wrap="none" rtlCol="0">
            <a:spAutoFit/>
          </a:bodyPr>
          <a:lstStyle/>
          <a:p>
            <a:r>
              <a:rPr lang="en-GB" b="1">
                <a:cs typeface="Calibri" panose="020F0502020204030204" pitchFamily="34" charset="0"/>
              </a:rPr>
              <a:t>k</a:t>
            </a:r>
            <a:r>
              <a:rPr lang="en-GB">
                <a:cs typeface="Calibri" panose="020F0502020204030204" pitchFamily="34" charset="0"/>
              </a:rPr>
              <a:t> – rate constant</a:t>
            </a:r>
          </a:p>
          <a:p>
            <a:r>
              <a:rPr lang="en-GB">
                <a:solidFill>
                  <a:srgbClr val="FF6600"/>
                </a:solidFill>
                <a:cs typeface="Calibri" panose="020F0502020204030204" pitchFamily="34" charset="0"/>
              </a:rPr>
              <a:t>A</a:t>
            </a:r>
            <a:r>
              <a:rPr lang="en-GB">
                <a:cs typeface="Calibri" panose="020F0502020204030204" pitchFamily="34" charset="0"/>
              </a:rPr>
              <a:t> – constant for a given material</a:t>
            </a:r>
          </a:p>
          <a:p>
            <a:r>
              <a:rPr lang="en-GB" err="1">
                <a:solidFill>
                  <a:srgbClr val="00B050"/>
                </a:solidFill>
                <a:cs typeface="Calibri" panose="020F0502020204030204" pitchFamily="34" charset="0"/>
              </a:rPr>
              <a:t>E</a:t>
            </a:r>
            <a:r>
              <a:rPr lang="en-GB" baseline="-25000" err="1">
                <a:solidFill>
                  <a:srgbClr val="00B050"/>
                </a:solidFill>
                <a:cs typeface="Calibri" panose="020F0502020204030204" pitchFamily="34" charset="0"/>
              </a:rPr>
              <a:t>a</a:t>
            </a:r>
            <a:r>
              <a:rPr lang="en-GB">
                <a:cs typeface="Calibri" panose="020F0502020204030204" pitchFamily="34" charset="0"/>
              </a:rPr>
              <a:t> – activation energy, kJ/mol</a:t>
            </a:r>
          </a:p>
          <a:p>
            <a:r>
              <a:rPr lang="en-GB">
                <a:solidFill>
                  <a:srgbClr val="996600"/>
                </a:solidFill>
                <a:cs typeface="Calibri" panose="020F0502020204030204" pitchFamily="34" charset="0"/>
              </a:rPr>
              <a:t>R</a:t>
            </a:r>
            <a:r>
              <a:rPr lang="en-GB">
                <a:cs typeface="Calibri" panose="020F0502020204030204" pitchFamily="34" charset="0"/>
              </a:rPr>
              <a:t> – gas constant, 8.314 J/mol-K</a:t>
            </a:r>
          </a:p>
          <a:p>
            <a:r>
              <a:rPr lang="en-GB">
                <a:solidFill>
                  <a:srgbClr val="0000FF"/>
                </a:solidFill>
                <a:cs typeface="Calibri" panose="020F0502020204030204" pitchFamily="34" charset="0"/>
              </a:rPr>
              <a:t>T</a:t>
            </a:r>
            <a:r>
              <a:rPr lang="en-GB">
                <a:cs typeface="Calibri" panose="020F0502020204030204" pitchFamily="34" charset="0"/>
              </a:rPr>
              <a:t> – temperature, K</a:t>
            </a:r>
          </a:p>
        </p:txBody>
      </p:sp>
      <p:sp>
        <p:nvSpPr>
          <p:cNvPr id="11" name="TextBox 10">
            <a:extLst>
              <a:ext uri="{FF2B5EF4-FFF2-40B4-BE49-F238E27FC236}">
                <a16:creationId xmlns:a16="http://schemas.microsoft.com/office/drawing/2014/main" id="{723A5BCE-243D-41CC-B313-D3376C011698}"/>
              </a:ext>
            </a:extLst>
          </p:cNvPr>
          <p:cNvSpPr txBox="1"/>
          <p:nvPr/>
        </p:nvSpPr>
        <p:spPr>
          <a:xfrm>
            <a:off x="944703" y="3685207"/>
            <a:ext cx="9575522" cy="830997"/>
          </a:xfrm>
          <a:prstGeom prst="rect">
            <a:avLst/>
          </a:prstGeom>
          <a:noFill/>
        </p:spPr>
        <p:txBody>
          <a:bodyPr wrap="square">
            <a:spAutoFit/>
          </a:bodyPr>
          <a:lstStyle/>
          <a:p>
            <a:r>
              <a:rPr lang="en-GB" sz="2400" dirty="0">
                <a:cs typeface="Calibri" panose="020F0502020204030204" pitchFamily="34" charset="0"/>
              </a:rPr>
              <a:t>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quantifies the fraction of colliding molecules that result in a reaction</a:t>
            </a:r>
          </a:p>
          <a:p>
            <a:endParaRPr lang="en-GB" sz="2400" dirty="0">
              <a:cs typeface="Calibri" panose="020F0502020204030204" pitchFamily="34" charset="0"/>
            </a:endParaRPr>
          </a:p>
        </p:txBody>
      </p:sp>
      <p:sp>
        <p:nvSpPr>
          <p:cNvPr id="8" name="TextBox 7">
            <a:extLst>
              <a:ext uri="{FF2B5EF4-FFF2-40B4-BE49-F238E27FC236}">
                <a16:creationId xmlns:a16="http://schemas.microsoft.com/office/drawing/2014/main" id="{AE5B99BC-45AF-499B-B105-40678B1F0407}"/>
              </a:ext>
            </a:extLst>
          </p:cNvPr>
          <p:cNvSpPr txBox="1"/>
          <p:nvPr/>
        </p:nvSpPr>
        <p:spPr>
          <a:xfrm>
            <a:off x="467576" y="5719034"/>
            <a:ext cx="12144481" cy="1138966"/>
          </a:xfrm>
          <a:prstGeom prst="rect">
            <a:avLst/>
          </a:prstGeom>
          <a:noFill/>
        </p:spPr>
        <p:txBody>
          <a:bodyPr wrap="square" rtlCol="0">
            <a:spAutoFit/>
          </a:bodyPr>
          <a:lstStyle/>
          <a:p>
            <a:pPr>
              <a:lnSpc>
                <a:spcPct val="150000"/>
              </a:lnSpc>
            </a:pPr>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(primary explosives, PE) &lt; </a:t>
            </a:r>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(secondary explosives, SE)</a:t>
            </a:r>
          </a:p>
          <a:p>
            <a:pPr>
              <a:lnSpc>
                <a:spcPct val="150000"/>
              </a:lnSpc>
            </a:pPr>
            <a:r>
              <a:rPr lang="en-GB" sz="2400" b="1" dirty="0">
                <a:solidFill>
                  <a:srgbClr val="00B0F0"/>
                </a:solidFill>
                <a:cs typeface="Calibri" panose="020F0502020204030204" pitchFamily="34" charset="0"/>
              </a:rPr>
              <a:t>Less energy needed to initiate PE </a:t>
            </a:r>
            <a:r>
              <a:rPr lang="en-GB" sz="2400" b="1" dirty="0">
                <a:solidFill>
                  <a:srgbClr val="00B0F0"/>
                </a:solidFill>
                <a:cs typeface="Calibri" panose="020F0502020204030204" pitchFamily="34" charset="0"/>
                <a:sym typeface="Wingdings" panose="05000000000000000000" pitchFamily="2" charset="2"/>
              </a:rPr>
              <a:t> more sensitive to external stimuli (friction, light, etc)</a:t>
            </a:r>
            <a:endParaRPr lang="en-GB" sz="2400" b="1" dirty="0">
              <a:solidFill>
                <a:srgbClr val="00B0F0"/>
              </a:solidFill>
              <a:cs typeface="Calibri" panose="020F0502020204030204" pitchFamily="34" charset="0"/>
            </a:endParaRPr>
          </a:p>
        </p:txBody>
      </p:sp>
      <p:sp>
        <p:nvSpPr>
          <p:cNvPr id="6" name="TextBox 5">
            <a:extLst>
              <a:ext uri="{FF2B5EF4-FFF2-40B4-BE49-F238E27FC236}">
                <a16:creationId xmlns:a16="http://schemas.microsoft.com/office/drawing/2014/main" id="{7E6F1923-B0C3-446C-814C-E6DA7AF6CE53}"/>
              </a:ext>
            </a:extLst>
          </p:cNvPr>
          <p:cNvSpPr txBox="1"/>
          <p:nvPr/>
        </p:nvSpPr>
        <p:spPr>
          <a:xfrm>
            <a:off x="944703" y="2547260"/>
            <a:ext cx="9895583" cy="830997"/>
          </a:xfrm>
          <a:prstGeom prst="rect">
            <a:avLst/>
          </a:prstGeom>
          <a:noFill/>
        </p:spPr>
        <p:txBody>
          <a:bodyPr wrap="square" rtlCol="0">
            <a:spAutoFit/>
          </a:bodyPr>
          <a:lstStyle/>
          <a:p>
            <a:r>
              <a:rPr lang="en-GB" sz="2400" dirty="0">
                <a:solidFill>
                  <a:srgbClr val="FF6600"/>
                </a:solidFill>
                <a:cs typeface="Calibri" panose="020F0502020204030204" pitchFamily="34" charset="0"/>
              </a:rPr>
              <a:t>A</a:t>
            </a:r>
            <a:r>
              <a:rPr lang="en-GB" sz="2400" dirty="0">
                <a:cs typeface="Calibri" panose="020F0502020204030204" pitchFamily="34" charset="0"/>
              </a:rPr>
              <a:t> – pre-</a:t>
            </a:r>
            <a:r>
              <a:rPr lang="en-GB" sz="2400" dirty="0" err="1">
                <a:cs typeface="Calibri" panose="020F0502020204030204" pitchFamily="34" charset="0"/>
              </a:rPr>
              <a:t>expotential</a:t>
            </a:r>
            <a:r>
              <a:rPr lang="en-GB" sz="2400" dirty="0">
                <a:cs typeface="Calibri" panose="020F0502020204030204" pitchFamily="34" charset="0"/>
              </a:rPr>
              <a:t> factor (frequency or collision factor) representing frequency of collisions with the correct orientation for the reaction to occur </a:t>
            </a:r>
          </a:p>
        </p:txBody>
      </p:sp>
      <p:sp>
        <p:nvSpPr>
          <p:cNvPr id="14" name="TextBox 13">
            <a:extLst>
              <a:ext uri="{FF2B5EF4-FFF2-40B4-BE49-F238E27FC236}">
                <a16:creationId xmlns:a16="http://schemas.microsoft.com/office/drawing/2014/main" id="{FA0CDEC9-03C9-4D07-A0D9-E44714A805CD}"/>
              </a:ext>
            </a:extLst>
          </p:cNvPr>
          <p:cNvSpPr txBox="1"/>
          <p:nvPr/>
        </p:nvSpPr>
        <p:spPr>
          <a:xfrm>
            <a:off x="1055235" y="4422774"/>
            <a:ext cx="3793624" cy="1200329"/>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 = 0, 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1 and all colliding molecules react</a:t>
            </a:r>
          </a:p>
          <a:p>
            <a:endParaRPr lang="en-GB" sz="2400" dirty="0">
              <a:cs typeface="Calibri" panose="020F0502020204030204" pitchFamily="34" charset="0"/>
            </a:endParaRPr>
          </a:p>
        </p:txBody>
      </p:sp>
      <p:sp>
        <p:nvSpPr>
          <p:cNvPr id="16" name="TextBox 15">
            <a:extLst>
              <a:ext uri="{FF2B5EF4-FFF2-40B4-BE49-F238E27FC236}">
                <a16:creationId xmlns:a16="http://schemas.microsoft.com/office/drawing/2014/main" id="{3605CD23-E338-4772-AF86-0E1395B058EC}"/>
              </a:ext>
            </a:extLst>
          </p:cNvPr>
          <p:cNvSpPr txBox="1"/>
          <p:nvPr/>
        </p:nvSpPr>
        <p:spPr>
          <a:xfrm>
            <a:off x="5998821" y="4422774"/>
            <a:ext cx="6058500" cy="830997"/>
          </a:xfrm>
          <a:prstGeom prst="rect">
            <a:avLst/>
          </a:prstGeom>
          <a:noFill/>
        </p:spPr>
        <p:txBody>
          <a:bodyPr wrap="square">
            <a:spAutoFit/>
          </a:bodyPr>
          <a:lstStyle/>
          <a:p>
            <a:r>
              <a:rPr lang="en-GB" sz="2400">
                <a:cs typeface="Calibri" panose="020F0502020204030204" pitchFamily="34" charset="0"/>
              </a:rPr>
              <a:t>if </a:t>
            </a:r>
            <a:r>
              <a:rPr lang="en-GB" sz="2400" err="1">
                <a:solidFill>
                  <a:srgbClr val="00B050"/>
                </a:solidFill>
                <a:cs typeface="Calibri" panose="020F0502020204030204" pitchFamily="34" charset="0"/>
              </a:rPr>
              <a:t>E</a:t>
            </a:r>
            <a:r>
              <a:rPr lang="en-GB" sz="2400" baseline="-25000" err="1">
                <a:solidFill>
                  <a:srgbClr val="00B050"/>
                </a:solidFill>
                <a:cs typeface="Calibri" panose="020F0502020204030204" pitchFamily="34" charset="0"/>
              </a:rPr>
              <a:t>a</a:t>
            </a:r>
            <a:r>
              <a:rPr lang="en-GB" sz="2400">
                <a:cs typeface="Calibri" panose="020F0502020204030204" pitchFamily="34" charset="0"/>
              </a:rPr>
              <a:t>/</a:t>
            </a:r>
            <a:r>
              <a:rPr lang="en-GB" sz="2400">
                <a:solidFill>
                  <a:srgbClr val="996600"/>
                </a:solidFill>
                <a:cs typeface="Calibri" panose="020F0502020204030204" pitchFamily="34" charset="0"/>
              </a:rPr>
              <a:t>R</a:t>
            </a:r>
            <a:r>
              <a:rPr lang="en-GB" sz="2400">
                <a:solidFill>
                  <a:srgbClr val="0000FF"/>
                </a:solidFill>
                <a:cs typeface="Calibri" panose="020F0502020204030204" pitchFamily="34" charset="0"/>
              </a:rPr>
              <a:t>T</a:t>
            </a:r>
            <a:r>
              <a:rPr lang="en-GB" sz="2400">
                <a:cs typeface="Calibri" panose="020F0502020204030204" pitchFamily="34" charset="0"/>
              </a:rPr>
              <a:t> &gt;&gt; 1, </a:t>
            </a:r>
            <a:r>
              <a:rPr lang="en-GB" sz="2400" err="1">
                <a:solidFill>
                  <a:srgbClr val="00B050"/>
                </a:solidFill>
                <a:cs typeface="Calibri" panose="020F0502020204030204" pitchFamily="34" charset="0"/>
              </a:rPr>
              <a:t>Ea</a:t>
            </a:r>
            <a:r>
              <a:rPr lang="en-GB" sz="2400">
                <a:cs typeface="Calibri" panose="020F0502020204030204" pitchFamily="34" charset="0"/>
              </a:rPr>
              <a:t> &gt;&gt; </a:t>
            </a:r>
            <a:r>
              <a:rPr lang="en-GB" sz="2400">
                <a:solidFill>
                  <a:srgbClr val="996600"/>
                </a:solidFill>
                <a:cs typeface="Calibri" panose="020F0502020204030204" pitchFamily="34" charset="0"/>
              </a:rPr>
              <a:t>R</a:t>
            </a:r>
            <a:r>
              <a:rPr lang="en-GB" sz="2400">
                <a:solidFill>
                  <a:srgbClr val="0000FF"/>
                </a:solidFill>
                <a:cs typeface="Calibri" panose="020F0502020204030204" pitchFamily="34" charset="0"/>
              </a:rPr>
              <a:t>T</a:t>
            </a:r>
            <a:r>
              <a:rPr lang="en-GB" sz="2400">
                <a:cs typeface="Calibri" panose="020F0502020204030204" pitchFamily="34" charset="0"/>
              </a:rPr>
              <a:t> (high activation energy), majority of molecules do not react</a:t>
            </a:r>
          </a:p>
        </p:txBody>
      </p:sp>
      <p:sp>
        <p:nvSpPr>
          <p:cNvPr id="15" name="Rectangle 14">
            <a:extLst>
              <a:ext uri="{FF2B5EF4-FFF2-40B4-BE49-F238E27FC236}">
                <a16:creationId xmlns:a16="http://schemas.microsoft.com/office/drawing/2014/main" id="{BB6871DD-D008-466D-9F46-4262EAFFF500}"/>
              </a:ext>
            </a:extLst>
          </p:cNvPr>
          <p:cNvSpPr/>
          <p:nvPr/>
        </p:nvSpPr>
        <p:spPr>
          <a:xfrm>
            <a:off x="4118535" y="938762"/>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sp>
        <p:nvSpPr>
          <p:cNvPr id="7" name="TextBox 6">
            <a:extLst>
              <a:ext uri="{FF2B5EF4-FFF2-40B4-BE49-F238E27FC236}">
                <a16:creationId xmlns:a16="http://schemas.microsoft.com/office/drawing/2014/main" id="{18097BE1-FC19-4587-9C37-1A428194EC09}"/>
              </a:ext>
            </a:extLst>
          </p:cNvPr>
          <p:cNvSpPr txBox="1"/>
          <p:nvPr/>
        </p:nvSpPr>
        <p:spPr>
          <a:xfrm>
            <a:off x="862215" y="1573227"/>
            <a:ext cx="9978071" cy="830997"/>
          </a:xfrm>
          <a:prstGeom prst="rect">
            <a:avLst/>
          </a:prstGeom>
          <a:noFill/>
        </p:spPr>
        <p:txBody>
          <a:bodyPr wrap="square" rtlCol="0">
            <a:spAutoFit/>
          </a:bodyPr>
          <a:lstStyle/>
          <a:p>
            <a:r>
              <a:rPr lang="en-GB" sz="2400" dirty="0">
                <a:solidFill>
                  <a:srgbClr val="0070C0"/>
                </a:solidFill>
              </a:rPr>
              <a:t>quantitatively describes how the rate constant (𝑘) of a chemical reaction depends on temperature and activation energy</a:t>
            </a:r>
          </a:p>
        </p:txBody>
      </p:sp>
    </p:spTree>
    <p:extLst>
      <p:ext uri="{BB962C8B-B14F-4D97-AF65-F5344CB8AC3E}">
        <p14:creationId xmlns:p14="http://schemas.microsoft.com/office/powerpoint/2010/main" val="113158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F4719-D354-40B0-8A60-D60814C46ECE}"/>
              </a:ext>
            </a:extLst>
          </p:cNvPr>
          <p:cNvSpPr txBox="1"/>
          <p:nvPr/>
        </p:nvSpPr>
        <p:spPr>
          <a:xfrm>
            <a:off x="-28575" y="1706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KINETICS OF THERMAL DECOMPOSITION</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26215" y="721739"/>
            <a:ext cx="1166391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26215" y="1542284"/>
            <a:ext cx="11130756"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cs typeface="Calibri" panose="020F0502020204030204" pitchFamily="34" charset="0"/>
              </a:rPr>
              <a:t>used to determine the </a:t>
            </a:r>
            <a:r>
              <a:rPr lang="en-GB" sz="2400" b="1" dirty="0">
                <a:solidFill>
                  <a:srgbClr val="00B0F0"/>
                </a:solidFill>
                <a:cs typeface="Calibri" panose="020F0502020204030204" pitchFamily="34" charset="0"/>
              </a:rPr>
              <a:t>stability</a:t>
            </a:r>
            <a:r>
              <a:rPr lang="en-GB" sz="2400" dirty="0">
                <a:cs typeface="Calibri" panose="020F0502020204030204" pitchFamily="34" charset="0"/>
              </a:rPr>
              <a:t> and </a:t>
            </a:r>
            <a:r>
              <a:rPr lang="en-GB" sz="2400" b="1" dirty="0">
                <a:solidFill>
                  <a:srgbClr val="00B0F0"/>
                </a:solidFill>
                <a:cs typeface="Calibri" panose="020F0502020204030204" pitchFamily="34" charset="0"/>
              </a:rPr>
              <a:t>shelf life </a:t>
            </a:r>
            <a:r>
              <a:rPr lang="en-GB" sz="2400" dirty="0">
                <a:cs typeface="Calibri" panose="020F0502020204030204" pitchFamily="34" charset="0"/>
              </a:rPr>
              <a:t>of the explosives (susceptible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28084" y="2070397"/>
            <a:ext cx="12095463"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measured at constant temperature as the </a:t>
            </a:r>
            <a:r>
              <a:rPr lang="en-GB" sz="2400" b="1">
                <a:cs typeface="Calibri" panose="020F0502020204030204" pitchFamily="34" charset="0"/>
              </a:rPr>
              <a:t>rate of gas released </a:t>
            </a:r>
            <a:r>
              <a:rPr lang="en-GB" sz="2400">
                <a:cs typeface="Calibri" panose="020F0502020204030204" pitchFamily="34" charset="0"/>
              </a:rPr>
              <a:t>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1148027" y="3235818"/>
            <a:ext cx="3395398" cy="707886"/>
          </a:xfrm>
          <a:prstGeom prst="rect">
            <a:avLst/>
          </a:prstGeom>
          <a:noFill/>
        </p:spPr>
        <p:txBody>
          <a:bodyPr wrap="square" rtlCol="0">
            <a:spAutoFit/>
          </a:bodyPr>
          <a:lstStyle/>
          <a:p>
            <a:r>
              <a:rPr lang="en-GB" sz="4000" dirty="0">
                <a:solidFill>
                  <a:srgbClr val="FF0000"/>
                </a:solidFill>
                <a:cs typeface="Calibri" panose="020F0502020204030204" pitchFamily="34" charset="0"/>
              </a:rPr>
              <a:t>V</a:t>
            </a:r>
            <a:r>
              <a:rPr lang="en-GB" sz="4000" dirty="0">
                <a:cs typeface="Calibri" panose="020F0502020204030204" pitchFamily="34" charset="0"/>
              </a:rPr>
              <a:t> = </a:t>
            </a:r>
            <a:r>
              <a:rPr lang="en-GB" sz="4000" b="1" dirty="0" err="1">
                <a:cs typeface="Calibri" panose="020F0502020204030204" pitchFamily="34" charset="0"/>
              </a:rPr>
              <a:t>k</a:t>
            </a:r>
            <a:r>
              <a:rPr lang="en-GB" sz="4000" baseline="30000" dirty="0" err="1">
                <a:solidFill>
                  <a:srgbClr val="0000FF"/>
                </a:solidFill>
                <a:cs typeface="Calibri" panose="020F0502020204030204" pitchFamily="34" charset="0"/>
              </a:rPr>
              <a:t>T</a:t>
            </a:r>
            <a:r>
              <a:rPr lang="en-GB" sz="4000" dirty="0">
                <a:cs typeface="Calibri" panose="020F0502020204030204" pitchFamily="34" charset="0"/>
              </a:rPr>
              <a:t> + </a:t>
            </a:r>
            <a:r>
              <a:rPr lang="en-GB" sz="4000" dirty="0">
                <a:solidFill>
                  <a:srgbClr val="00B0F0"/>
                </a:solidFill>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4543425" y="2708468"/>
            <a:ext cx="6392946" cy="1569660"/>
          </a:xfrm>
          <a:prstGeom prst="rect">
            <a:avLst/>
          </a:prstGeom>
          <a:noFill/>
        </p:spPr>
        <p:txBody>
          <a:bodyPr wrap="square" rtlCol="0">
            <a:spAutoFit/>
          </a:bodyPr>
          <a:lstStyle/>
          <a:p>
            <a:r>
              <a:rPr lang="en-GB" sz="2400" dirty="0">
                <a:solidFill>
                  <a:srgbClr val="FF0000"/>
                </a:solidFill>
                <a:cs typeface="Calibri" panose="020F0502020204030204" pitchFamily="34" charset="0"/>
              </a:rPr>
              <a:t>V</a:t>
            </a:r>
            <a:r>
              <a:rPr lang="en-GB" sz="2400" dirty="0">
                <a:cs typeface="Calibri" panose="020F0502020204030204" pitchFamily="34" charset="0"/>
              </a:rPr>
              <a:t> – volume of gas evolved </a:t>
            </a:r>
          </a:p>
          <a:p>
            <a:r>
              <a:rPr lang="en-GB" sz="2400" b="1" dirty="0">
                <a:cs typeface="Calibri" panose="020F0502020204030204" pitchFamily="34" charset="0"/>
              </a:rPr>
              <a:t>k</a:t>
            </a:r>
            <a:r>
              <a:rPr lang="en-GB" sz="2400" dirty="0">
                <a:cs typeface="Calibri" panose="020F0502020204030204" pitchFamily="34" charset="0"/>
              </a:rPr>
              <a:t> – reaction rate constant</a:t>
            </a:r>
          </a:p>
          <a:p>
            <a:r>
              <a:rPr lang="en-GB" sz="2400" dirty="0">
                <a:solidFill>
                  <a:srgbClr val="0000FF"/>
                </a:solidFill>
                <a:cs typeface="Calibri" panose="020F0502020204030204" pitchFamily="34" charset="0"/>
              </a:rPr>
              <a:t>T</a:t>
            </a:r>
            <a:r>
              <a:rPr lang="en-GB" sz="2400" dirty="0">
                <a:cs typeface="Calibri" panose="020F0502020204030204" pitchFamily="34" charset="0"/>
              </a:rPr>
              <a:t> – temperature, </a:t>
            </a:r>
            <a:r>
              <a:rPr lang="en-GB" sz="2400" dirty="0" err="1">
                <a:cs typeface="Calibri" panose="020F0502020204030204" pitchFamily="34" charset="0"/>
              </a:rPr>
              <a:t>degC</a:t>
            </a:r>
            <a:endParaRPr lang="en-GB" sz="2400" dirty="0">
              <a:cs typeface="Calibri" panose="020F0502020204030204" pitchFamily="34" charset="0"/>
            </a:endParaRPr>
          </a:p>
          <a:p>
            <a:r>
              <a:rPr lang="en-GB" sz="2400" dirty="0">
                <a:solidFill>
                  <a:srgbClr val="00B0F0"/>
                </a:solidFill>
                <a:cs typeface="Calibri" panose="020F0502020204030204" pitchFamily="34" charset="0"/>
              </a:rPr>
              <a:t>C</a:t>
            </a:r>
            <a:r>
              <a:rPr lang="en-GB" sz="2400" dirty="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519717" y="4546869"/>
            <a:ext cx="11603830" cy="1938992"/>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for every </a:t>
            </a:r>
            <a:r>
              <a:rPr lang="en-GB" sz="2400" b="1">
                <a:solidFill>
                  <a:srgbClr val="00B0F0"/>
                </a:solidFill>
                <a:cs typeface="Calibri" panose="020F0502020204030204" pitchFamily="34" charset="0"/>
              </a:rPr>
              <a:t>10 </a:t>
            </a:r>
            <a:r>
              <a:rPr lang="en-GB" sz="2400" b="1" err="1">
                <a:solidFill>
                  <a:srgbClr val="00B0F0"/>
                </a:solidFill>
                <a:cs typeface="Calibri" panose="020F0502020204030204" pitchFamily="34" charset="0"/>
              </a:rPr>
              <a:t>degC</a:t>
            </a:r>
            <a:r>
              <a:rPr lang="en-GB" sz="2400" b="1">
                <a:solidFill>
                  <a:srgbClr val="00B0F0"/>
                </a:solidFill>
                <a:cs typeface="Calibri" panose="020F0502020204030204" pitchFamily="34" charset="0"/>
              </a:rPr>
              <a:t> </a:t>
            </a:r>
            <a:r>
              <a:rPr lang="en-GB" sz="2400">
                <a:cs typeface="Calibri" panose="020F0502020204030204" pitchFamily="34" charset="0"/>
              </a:rPr>
              <a:t>increase in temperature, the </a:t>
            </a:r>
            <a:r>
              <a:rPr lang="en-GB" sz="2400" b="1">
                <a:solidFill>
                  <a:srgbClr val="00B0F0"/>
                </a:solidFill>
                <a:cs typeface="Calibri" panose="020F0502020204030204" pitchFamily="34" charset="0"/>
              </a:rPr>
              <a:t>rate of decomposition </a:t>
            </a:r>
            <a:r>
              <a:rPr lang="en-GB" sz="2400">
                <a:cs typeface="Calibri" panose="020F0502020204030204" pitchFamily="34" charset="0"/>
              </a:rPr>
              <a:t>is approximately </a:t>
            </a:r>
            <a:r>
              <a:rPr lang="en-GB" sz="2400" b="1">
                <a:solidFill>
                  <a:srgbClr val="00B0F0"/>
                </a:solidFill>
                <a:cs typeface="Calibri" panose="020F0502020204030204" pitchFamily="34" charset="0"/>
              </a:rPr>
              <a:t>doubled</a:t>
            </a:r>
            <a:r>
              <a:rPr lang="en-GB" sz="240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400" b="1">
                <a:solidFill>
                  <a:srgbClr val="00B0F0"/>
                </a:solidFill>
                <a:cs typeface="Calibri" panose="020F0502020204030204" pitchFamily="34" charset="0"/>
              </a:rPr>
              <a:t>rates of decomposition </a:t>
            </a:r>
            <a:r>
              <a:rPr lang="en-GB" sz="2400">
                <a:cs typeface="Calibri" panose="020F0502020204030204" pitchFamily="34" charset="0"/>
              </a:rPr>
              <a:t>depend on the </a:t>
            </a:r>
            <a:r>
              <a:rPr lang="en-GB" sz="2400" b="1">
                <a:solidFill>
                  <a:srgbClr val="00B0F0"/>
                </a:solidFill>
                <a:cs typeface="Calibri" panose="020F0502020204030204" pitchFamily="34" charset="0"/>
              </a:rPr>
              <a:t>condition of storage</a:t>
            </a:r>
            <a:endParaRPr lang="en-GB" sz="2400">
              <a:cs typeface="Calibri" panose="020F0502020204030204" pitchFamily="34" charset="0"/>
            </a:endParaRPr>
          </a:p>
          <a:p>
            <a:pPr marL="285750" indent="-285750">
              <a:buFont typeface="Arial" panose="020B0604020202020204" pitchFamily="34" charset="0"/>
              <a:buChar char="•"/>
            </a:pPr>
            <a:r>
              <a:rPr lang="en-GB" sz="2400">
                <a:cs typeface="Calibri" panose="020F0502020204030204" pitchFamily="34" charset="0"/>
              </a:rPr>
              <a:t>presence of </a:t>
            </a:r>
            <a:r>
              <a:rPr lang="en-GB" sz="2400" b="1">
                <a:solidFill>
                  <a:srgbClr val="00B0F0"/>
                </a:solidFill>
                <a:cs typeface="Calibri" panose="020F0502020204030204" pitchFamily="34" charset="0"/>
              </a:rPr>
              <a:t>moisture</a:t>
            </a:r>
            <a:r>
              <a:rPr lang="en-GB" sz="2400">
                <a:cs typeface="Calibri" panose="020F0502020204030204" pitchFamily="34" charset="0"/>
              </a:rPr>
              <a:t> increases the rate of decomposition</a:t>
            </a:r>
          </a:p>
          <a:p>
            <a:pPr marL="285750" indent="-285750">
              <a:buFont typeface="Arial" panose="020B0604020202020204" pitchFamily="34" charset="0"/>
              <a:buChar char="•"/>
            </a:pPr>
            <a:r>
              <a:rPr lang="en-GB" sz="2400">
                <a:cs typeface="Calibri" panose="020F0502020204030204" pitchFamily="34" charset="0"/>
              </a:rPr>
              <a:t>presence o</a:t>
            </a:r>
            <a:r>
              <a:rPr lang="en-GB" sz="2400" b="1">
                <a:cs typeface="Calibri" panose="020F0502020204030204" pitchFamily="34" charset="0"/>
              </a:rPr>
              <a:t>f</a:t>
            </a:r>
            <a:r>
              <a:rPr lang="en-GB" sz="2400" b="1">
                <a:solidFill>
                  <a:srgbClr val="00B0F0"/>
                </a:solidFill>
                <a:cs typeface="Calibri" panose="020F0502020204030204" pitchFamily="34" charset="0"/>
              </a:rPr>
              <a:t> impurities </a:t>
            </a:r>
            <a:r>
              <a:rPr lang="en-GB" sz="2400">
                <a:cs typeface="Calibri" panose="020F0502020204030204" pitchFamily="34" charset="0"/>
              </a:rPr>
              <a:t>which may act as </a:t>
            </a:r>
            <a:r>
              <a:rPr lang="en-GB" sz="2400" b="1">
                <a:solidFill>
                  <a:srgbClr val="00B0F0"/>
                </a:solidFill>
                <a:cs typeface="Calibri" panose="020F0502020204030204" pitchFamily="34" charset="0"/>
              </a:rPr>
              <a:t>catalysts</a:t>
            </a:r>
            <a:endParaRPr lang="en-GB" sz="240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2C3D6-6D92-4BF3-84F0-13EED2771C90}"/>
              </a:ext>
            </a:extLst>
          </p:cNvPr>
          <p:cNvSpPr>
            <a:spLocks noGrp="1"/>
          </p:cNvSpPr>
          <p:nvPr>
            <p:ph type="title"/>
          </p:nvPr>
        </p:nvSpPr>
        <p:spPr>
          <a:xfrm>
            <a:off x="913774" y="0"/>
            <a:ext cx="10364451" cy="1065125"/>
          </a:xfrm>
        </p:spPr>
        <p:txBody>
          <a:bodyPr/>
          <a:lstStyle/>
          <a:p>
            <a:r>
              <a:rPr lang="en-GB" dirty="0"/>
              <a:t>Effect of surface area</a:t>
            </a:r>
          </a:p>
        </p:txBody>
      </p:sp>
      <p:pic>
        <p:nvPicPr>
          <p:cNvPr id="3" name="Picture 2">
            <a:extLst>
              <a:ext uri="{FF2B5EF4-FFF2-40B4-BE49-F238E27FC236}">
                <a16:creationId xmlns:a16="http://schemas.microsoft.com/office/drawing/2014/main" id="{CCC8CED6-C483-4F35-B8AE-4D4F06E170C7}"/>
              </a:ext>
            </a:extLst>
          </p:cNvPr>
          <p:cNvPicPr>
            <a:picLocks noChangeAspect="1"/>
          </p:cNvPicPr>
          <p:nvPr/>
        </p:nvPicPr>
        <p:blipFill rotWithShape="1">
          <a:blip r:embed="rId2"/>
          <a:srcRect b="10292"/>
          <a:stretch/>
        </p:blipFill>
        <p:spPr>
          <a:xfrm>
            <a:off x="70571" y="1799388"/>
            <a:ext cx="6025429" cy="4073874"/>
          </a:xfrm>
          <a:prstGeom prst="rect">
            <a:avLst/>
          </a:prstGeom>
        </p:spPr>
      </p:pic>
      <p:sp>
        <p:nvSpPr>
          <p:cNvPr id="4" name="TextBox 3">
            <a:extLst>
              <a:ext uri="{FF2B5EF4-FFF2-40B4-BE49-F238E27FC236}">
                <a16:creationId xmlns:a16="http://schemas.microsoft.com/office/drawing/2014/main" id="{8021FAEE-2C91-43F5-9FBF-400F9A5F339D}"/>
              </a:ext>
            </a:extLst>
          </p:cNvPr>
          <p:cNvSpPr txBox="1"/>
          <p:nvPr/>
        </p:nvSpPr>
        <p:spPr>
          <a:xfrm>
            <a:off x="321547" y="984738"/>
            <a:ext cx="5591339" cy="492443"/>
          </a:xfrm>
          <a:prstGeom prst="rect">
            <a:avLst/>
          </a:prstGeom>
          <a:noFill/>
        </p:spPr>
        <p:txBody>
          <a:bodyPr wrap="none" rtlCol="0">
            <a:spAutoFit/>
          </a:bodyPr>
          <a:lstStyle/>
          <a:p>
            <a:r>
              <a:rPr lang="en-GB" sz="2600" dirty="0"/>
              <a:t>Chemical reactions are surface processes</a:t>
            </a:r>
          </a:p>
        </p:txBody>
      </p:sp>
      <p:sp>
        <p:nvSpPr>
          <p:cNvPr id="7" name="TextBox 6">
            <a:extLst>
              <a:ext uri="{FF2B5EF4-FFF2-40B4-BE49-F238E27FC236}">
                <a16:creationId xmlns:a16="http://schemas.microsoft.com/office/drawing/2014/main" id="{7CD14201-E522-45A2-87FE-E7CA2D64C3F8}"/>
              </a:ext>
            </a:extLst>
          </p:cNvPr>
          <p:cNvSpPr txBox="1"/>
          <p:nvPr/>
        </p:nvSpPr>
        <p:spPr>
          <a:xfrm>
            <a:off x="6097675" y="871749"/>
            <a:ext cx="6094325" cy="5272084"/>
          </a:xfrm>
          <a:prstGeom prst="rect">
            <a:avLst/>
          </a:prstGeom>
          <a:noFill/>
        </p:spPr>
        <p:txBody>
          <a:bodyPr wrap="square">
            <a:spAutoFit/>
          </a:bodyPr>
          <a:lstStyle/>
          <a:p>
            <a:pPr marL="457200" indent="-457200">
              <a:lnSpc>
                <a:spcPts val="3700"/>
              </a:lnSpc>
              <a:buFont typeface="Arial" panose="020B0604020202020204" pitchFamily="34" charset="0"/>
              <a:buChar char="•"/>
            </a:pPr>
            <a:r>
              <a:rPr lang="en-GB" sz="2400" dirty="0">
                <a:solidFill>
                  <a:srgbClr val="0070C0"/>
                </a:solidFill>
              </a:rPr>
              <a:t>Smaller particles have a larger </a:t>
            </a:r>
            <a:r>
              <a:rPr lang="en-GB" sz="2400" b="1" dirty="0">
                <a:solidFill>
                  <a:srgbClr val="0000FF"/>
                </a:solidFill>
              </a:rPr>
              <a:t>surface area</a:t>
            </a:r>
            <a:r>
              <a:rPr lang="en-GB" sz="2400" dirty="0">
                <a:solidFill>
                  <a:srgbClr val="0070C0"/>
                </a:solidFill>
              </a:rPr>
              <a:t>, increasing the exposure to reactants.</a:t>
            </a:r>
          </a:p>
          <a:p>
            <a:pPr marL="457200" indent="-457200">
              <a:lnSpc>
                <a:spcPts val="3700"/>
              </a:lnSpc>
              <a:buFont typeface="Arial" panose="020B0604020202020204" pitchFamily="34" charset="0"/>
              <a:buChar char="•"/>
            </a:pPr>
            <a:r>
              <a:rPr lang="en-GB" sz="2400" dirty="0">
                <a:solidFill>
                  <a:srgbClr val="0070C0"/>
                </a:solidFill>
              </a:rPr>
              <a:t>More surface area leads to more frequent and effective </a:t>
            </a:r>
            <a:r>
              <a:rPr lang="en-GB" sz="2400" b="1" dirty="0">
                <a:solidFill>
                  <a:srgbClr val="0000FF"/>
                </a:solidFill>
              </a:rPr>
              <a:t>collisions</a:t>
            </a:r>
            <a:r>
              <a:rPr lang="en-GB" sz="2400" dirty="0">
                <a:solidFill>
                  <a:srgbClr val="0070C0"/>
                </a:solidFill>
              </a:rPr>
              <a:t>, speeding up the reaction.</a:t>
            </a:r>
          </a:p>
          <a:p>
            <a:pPr marL="457200" indent="-457200">
              <a:lnSpc>
                <a:spcPts val="3700"/>
              </a:lnSpc>
              <a:buFont typeface="Arial" panose="020B0604020202020204" pitchFamily="34" charset="0"/>
              <a:buChar char="•"/>
            </a:pPr>
            <a:r>
              <a:rPr lang="en-GB" sz="2400" b="1" dirty="0">
                <a:solidFill>
                  <a:srgbClr val="0000FF"/>
                </a:solidFill>
              </a:rPr>
              <a:t>Reactions</a:t>
            </a:r>
            <a:r>
              <a:rPr lang="en-GB" sz="2400" dirty="0">
                <a:solidFill>
                  <a:srgbClr val="0070C0"/>
                </a:solidFill>
              </a:rPr>
              <a:t> occurring on solid surfaces are faster with smaller particles, as more surface is available for interaction.</a:t>
            </a:r>
          </a:p>
          <a:p>
            <a:pPr marL="457200" indent="-457200">
              <a:lnSpc>
                <a:spcPts val="3700"/>
              </a:lnSpc>
              <a:buFont typeface="Arial" panose="020B0604020202020204" pitchFamily="34" charset="0"/>
              <a:buChar char="•"/>
            </a:pPr>
            <a:r>
              <a:rPr lang="en-GB" sz="2400" dirty="0">
                <a:solidFill>
                  <a:srgbClr val="0070C0"/>
                </a:solidFill>
              </a:rPr>
              <a:t>Finely divided </a:t>
            </a:r>
            <a:r>
              <a:rPr lang="en-GB" sz="2400" b="1" dirty="0">
                <a:solidFill>
                  <a:srgbClr val="0000FF"/>
                </a:solidFill>
              </a:rPr>
              <a:t>catalysts</a:t>
            </a:r>
            <a:r>
              <a:rPr lang="en-GB" sz="2400" dirty="0">
                <a:solidFill>
                  <a:srgbClr val="0070C0"/>
                </a:solidFill>
              </a:rPr>
              <a:t> are used to maximise surface area, enhancing reaction rates in industrial processes.</a:t>
            </a:r>
          </a:p>
        </p:txBody>
      </p:sp>
    </p:spTree>
    <p:extLst>
      <p:ext uri="{BB962C8B-B14F-4D97-AF65-F5344CB8AC3E}">
        <p14:creationId xmlns:p14="http://schemas.microsoft.com/office/powerpoint/2010/main" val="978087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FB6587-74DB-478E-8079-FC3937581C75}"/>
              </a:ext>
            </a:extLst>
          </p:cNvPr>
          <p:cNvSpPr txBox="1"/>
          <p:nvPr/>
        </p:nvSpPr>
        <p:spPr>
          <a:xfrm>
            <a:off x="1" y="928015"/>
            <a:ext cx="5245240" cy="3861763"/>
          </a:xfrm>
          <a:prstGeom prst="rect">
            <a:avLst/>
          </a:prstGeom>
          <a:noFill/>
        </p:spPr>
        <p:txBody>
          <a:bodyPr wrap="square">
            <a:spAutoFit/>
          </a:bodyPr>
          <a:lstStyle/>
          <a:p>
            <a:pPr>
              <a:lnSpc>
                <a:spcPts val="3700"/>
              </a:lnSpc>
            </a:pPr>
            <a:r>
              <a:rPr lang="en-US" sz="2800" b="1" dirty="0">
                <a:solidFill>
                  <a:srgbClr val="00B0F0"/>
                </a:solidFill>
                <a:cs typeface="Calibri" panose="020F0502020204030204" pitchFamily="34" charset="0"/>
              </a:rPr>
              <a:t>The rate of a reaction can be increased by adding a suitable catalyst</a:t>
            </a:r>
            <a:r>
              <a:rPr lang="en-US" sz="2800" dirty="0">
                <a:solidFill>
                  <a:srgbClr val="00B0F0"/>
                </a:solidFill>
                <a:cs typeface="Calibri" panose="020F0502020204030204" pitchFamily="34" charset="0"/>
              </a:rPr>
              <a:t>. </a:t>
            </a:r>
          </a:p>
          <a:p>
            <a:pPr>
              <a:lnSpc>
                <a:spcPts val="3700"/>
              </a:lnSpc>
            </a:pPr>
            <a:r>
              <a:rPr lang="en-US" sz="2800" dirty="0">
                <a:solidFill>
                  <a:srgbClr val="00B0F0"/>
                </a:solidFill>
                <a:cs typeface="Calibri" panose="020F0502020204030204" pitchFamily="34" charset="0"/>
              </a:rPr>
              <a:t>A catalyst is a substance which increases the rate of a chemical reaction but it is not used up (remains chemically unchanged at the end). </a:t>
            </a:r>
            <a:endParaRPr lang="en-GB" sz="2800" dirty="0">
              <a:solidFill>
                <a:srgbClr val="00B0F0"/>
              </a:solidFill>
              <a:cs typeface="Calibri" panose="020F0502020204030204" pitchFamily="34" charset="0"/>
            </a:endParaRPr>
          </a:p>
        </p:txBody>
      </p:sp>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2"/>
          <a:stretch>
            <a:fillRect/>
          </a:stretch>
        </p:blipFill>
        <p:spPr>
          <a:xfrm>
            <a:off x="4944839" y="1016012"/>
            <a:ext cx="7250511" cy="4825976"/>
          </a:xfrm>
          <a:prstGeom prst="rect">
            <a:avLst/>
          </a:prstGeom>
        </p:spPr>
      </p:pic>
      <p:sp>
        <p:nvSpPr>
          <p:cNvPr id="2" name="Title 1">
            <a:extLst>
              <a:ext uri="{FF2B5EF4-FFF2-40B4-BE49-F238E27FC236}">
                <a16:creationId xmlns:a16="http://schemas.microsoft.com/office/drawing/2014/main" id="{78F62430-B1D1-4B38-A414-94337A094AE4}"/>
              </a:ext>
            </a:extLst>
          </p:cNvPr>
          <p:cNvSpPr>
            <a:spLocks noGrp="1"/>
          </p:cNvSpPr>
          <p:nvPr>
            <p:ph type="title"/>
          </p:nvPr>
        </p:nvSpPr>
        <p:spPr>
          <a:xfrm>
            <a:off x="913774" y="14562"/>
            <a:ext cx="10364451" cy="1030467"/>
          </a:xfrm>
        </p:spPr>
        <p:txBody>
          <a:bodyPr/>
          <a:lstStyle/>
          <a:p>
            <a:r>
              <a:rPr lang="en-GB" dirty="0"/>
              <a:t>Effect of catalyst</a:t>
            </a:r>
          </a:p>
        </p:txBody>
      </p:sp>
    </p:spTree>
    <p:extLst>
      <p:ext uri="{BB962C8B-B14F-4D97-AF65-F5344CB8AC3E}">
        <p14:creationId xmlns:p14="http://schemas.microsoft.com/office/powerpoint/2010/main" val="132922891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2117</Words>
  <Application>Microsoft Office PowerPoint</Application>
  <PresentationFormat>Widescreen</PresentationFormat>
  <Paragraphs>182</Paragraphs>
  <Slides>18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Cambria Math</vt:lpstr>
      <vt:lpstr>Tw Cen MT</vt:lpstr>
      <vt:lpstr>Droplet</vt:lpstr>
      <vt:lpstr>KINETICS  Lecture 12</vt:lpstr>
      <vt:lpstr>Today’s lecture</vt:lpstr>
      <vt:lpstr>PowerPoint Presentation</vt:lpstr>
      <vt:lpstr>PowerPoint Presentation</vt:lpstr>
      <vt:lpstr>Average rate of reaction</vt:lpstr>
      <vt:lpstr>Instantaneous rate of reaction</vt:lpstr>
      <vt:lpstr>PowerPoint Presentation</vt:lpstr>
      <vt:lpstr>PowerPoint Presentation</vt:lpstr>
      <vt:lpstr>Instantaneous rate of reaction</vt:lpstr>
      <vt:lpstr>PowerPoint Presentation</vt:lpstr>
      <vt:lpstr>PowerPoint Presentation</vt:lpstr>
      <vt:lpstr>PowerPoint Presentation</vt:lpstr>
      <vt:lpstr>Effect of concentration</vt:lpstr>
      <vt:lpstr>PowerPoint Presentation</vt:lpstr>
      <vt:lpstr>PowerPoint Presentation</vt:lpstr>
      <vt:lpstr>PowerPoint Presentation</vt:lpstr>
      <vt:lpstr>Effect of surface area</vt:lpstr>
      <vt:lpstr>Effect of catalyst</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9</cp:revision>
  <cp:lastPrinted>2022-04-26T06:55:47Z</cp:lastPrinted>
  <dcterms:created xsi:type="dcterms:W3CDTF">2010-05-23T14:28:12Z</dcterms:created>
  <dcterms:modified xsi:type="dcterms:W3CDTF">2024-11-05T11:45:02Z</dcterms:modified>
</cp:coreProperties>
</file>