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webextensions/webextension2.xml" ContentType="application/vnd.ms-office.webextension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878" r:id="rId1"/>
    <p:sldMasterId id="2147483880" r:id="rId2"/>
    <p:sldMasterId id="2147483892" r:id="rId3"/>
  </p:sldMasterIdLst>
  <p:notesMasterIdLst>
    <p:notesMasterId r:id="rId18"/>
  </p:notesMasterIdLst>
  <p:handoutMasterIdLst>
    <p:handoutMasterId r:id="rId19"/>
  </p:handoutMasterIdLst>
  <p:sldIdLst>
    <p:sldId id="793" r:id="rId4"/>
    <p:sldId id="794" r:id="rId5"/>
    <p:sldId id="807" r:id="rId6"/>
    <p:sldId id="264" r:id="rId7"/>
    <p:sldId id="810" r:id="rId8"/>
    <p:sldId id="809" r:id="rId9"/>
    <p:sldId id="811" r:id="rId10"/>
    <p:sldId id="812" r:id="rId11"/>
    <p:sldId id="813" r:id="rId12"/>
    <p:sldId id="814" r:id="rId13"/>
    <p:sldId id="816" r:id="rId14"/>
    <p:sldId id="815" r:id="rId15"/>
    <p:sldId id="820" r:id="rId16"/>
    <p:sldId id="368" r:id="rId17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85672"/>
    <a:srgbClr val="21B9EF"/>
    <a:srgbClr val="FFCC66"/>
    <a:srgbClr val="CC6600"/>
    <a:srgbClr val="255997"/>
    <a:srgbClr val="808000"/>
    <a:srgbClr val="008000"/>
    <a:srgbClr val="336600"/>
    <a:srgbClr val="006600"/>
    <a:srgbClr val="C0C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1411" autoAdjust="0"/>
  </p:normalViewPr>
  <p:slideViewPr>
    <p:cSldViewPr>
      <p:cViewPr varScale="1">
        <p:scale>
          <a:sx n="100" d="100"/>
          <a:sy n="100" d="100"/>
        </p:scale>
        <p:origin x="151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F7D8B41E-6BD8-4C7A-825F-C1189BD4DF7C}"/>
    <pc:docChg chg="delSld">
      <pc:chgData name="Julie Crossman" userId="d902ac89-ff56-4e5d-982f-3384b0284abe" providerId="ADAL" clId="{F7D8B41E-6BD8-4C7A-825F-C1189BD4DF7C}" dt="2023-12-07T13:03:29.391" v="8" actId="47"/>
      <pc:docMkLst>
        <pc:docMk/>
      </pc:docMkLst>
      <pc:sldChg chg="del">
        <pc:chgData name="Julie Crossman" userId="d902ac89-ff56-4e5d-982f-3384b0284abe" providerId="ADAL" clId="{F7D8B41E-6BD8-4C7A-825F-C1189BD4DF7C}" dt="2023-12-07T13:03:29.391" v="8" actId="47"/>
        <pc:sldMkLst>
          <pc:docMk/>
          <pc:sldMk cId="1429330167" sldId="269"/>
        </pc:sldMkLst>
      </pc:sldChg>
      <pc:sldChg chg="del">
        <pc:chgData name="Julie Crossman" userId="d902ac89-ff56-4e5d-982f-3384b0284abe" providerId="ADAL" clId="{F7D8B41E-6BD8-4C7A-825F-C1189BD4DF7C}" dt="2023-12-07T13:03:26.777" v="4" actId="47"/>
        <pc:sldMkLst>
          <pc:docMk/>
          <pc:sldMk cId="1003997756" sldId="270"/>
        </pc:sldMkLst>
      </pc:sldChg>
      <pc:sldChg chg="del">
        <pc:chgData name="Julie Crossman" userId="d902ac89-ff56-4e5d-982f-3384b0284abe" providerId="ADAL" clId="{F7D8B41E-6BD8-4C7A-825F-C1189BD4DF7C}" dt="2023-12-07T13:03:27.512" v="5" actId="47"/>
        <pc:sldMkLst>
          <pc:docMk/>
          <pc:sldMk cId="2711497018" sldId="712"/>
        </pc:sldMkLst>
      </pc:sldChg>
      <pc:sldChg chg="del">
        <pc:chgData name="Julie Crossman" userId="d902ac89-ff56-4e5d-982f-3384b0284abe" providerId="ADAL" clId="{F7D8B41E-6BD8-4C7A-825F-C1189BD4DF7C}" dt="2023-12-07T13:03:23.701" v="0" actId="47"/>
        <pc:sldMkLst>
          <pc:docMk/>
          <pc:sldMk cId="921929644" sldId="817"/>
        </pc:sldMkLst>
      </pc:sldChg>
      <pc:sldChg chg="del">
        <pc:chgData name="Julie Crossman" userId="d902ac89-ff56-4e5d-982f-3384b0284abe" providerId="ADAL" clId="{F7D8B41E-6BD8-4C7A-825F-C1189BD4DF7C}" dt="2023-12-07T13:03:24.577" v="1" actId="47"/>
        <pc:sldMkLst>
          <pc:docMk/>
          <pc:sldMk cId="3567592697" sldId="818"/>
        </pc:sldMkLst>
      </pc:sldChg>
      <pc:sldChg chg="del">
        <pc:chgData name="Julie Crossman" userId="d902ac89-ff56-4e5d-982f-3384b0284abe" providerId="ADAL" clId="{F7D8B41E-6BD8-4C7A-825F-C1189BD4DF7C}" dt="2023-12-07T13:03:28.174" v="6" actId="47"/>
        <pc:sldMkLst>
          <pc:docMk/>
          <pc:sldMk cId="1642191680" sldId="819"/>
        </pc:sldMkLst>
      </pc:sldChg>
      <pc:sldChg chg="del">
        <pc:chgData name="Julie Crossman" userId="d902ac89-ff56-4e5d-982f-3384b0284abe" providerId="ADAL" clId="{F7D8B41E-6BD8-4C7A-825F-C1189BD4DF7C}" dt="2023-12-07T13:03:25.809" v="3" actId="47"/>
        <pc:sldMkLst>
          <pc:docMk/>
          <pc:sldMk cId="3760815818" sldId="821"/>
        </pc:sldMkLst>
      </pc:sldChg>
      <pc:sldChg chg="del">
        <pc:chgData name="Julie Crossman" userId="d902ac89-ff56-4e5d-982f-3384b0284abe" providerId="ADAL" clId="{F7D8B41E-6BD8-4C7A-825F-C1189BD4DF7C}" dt="2023-12-07T13:03:25.121" v="2" actId="47"/>
        <pc:sldMkLst>
          <pc:docMk/>
          <pc:sldMk cId="27316416" sldId="822"/>
        </pc:sldMkLst>
      </pc:sldChg>
      <pc:sldChg chg="del">
        <pc:chgData name="Julie Crossman" userId="d902ac89-ff56-4e5d-982f-3384b0284abe" providerId="ADAL" clId="{F7D8B41E-6BD8-4C7A-825F-C1189BD4DF7C}" dt="2023-12-07T13:03:28.841" v="7" actId="47"/>
        <pc:sldMkLst>
          <pc:docMk/>
          <pc:sldMk cId="2332018279" sldId="82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02246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Incremental</a:t>
            </a:r>
            <a:r>
              <a:rPr lang="en-GB" dirty="0"/>
              <a:t>:</a:t>
            </a:r>
          </a:p>
          <a:p>
            <a:r>
              <a:rPr lang="en-GB" dirty="0"/>
              <a:t>Change on smaller scale, such as making small improvements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Strategic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Change on a larger scale, such as organisational restructuring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Transformational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Where the organisation moves to a radically different, and sometimes unknown, future state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23426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25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2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2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21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224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3" r:id="rId1"/>
    <p:sldLayoutId id="2147483894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-l-m.com/Insight/Inspire/2014/June/what-is-employee-engagement" TargetMode="External"/><Relationship Id="rId2" Type="http://schemas.openxmlformats.org/officeDocument/2006/relationships/hyperlink" Target="http://www.local.gov.uk/documents/10180/11463/Changing+behaviours+in+public+health+-+to+nudge+or+to+shove/5ae3b9c8-e476-495b-89b4-401d70e1e2aa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trainingzone.co.uk/community/blogs/blairepalmer/why-change-programmes-fail-in-their-track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BMPF7023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Leadership and Change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4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641690"/>
            <a:ext cx="8229600" cy="61803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GB" sz="4200" dirty="0">
                <a:solidFill>
                  <a:schemeClr val="bg1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rgbClr val="21B9EF"/>
                </a:solidFill>
                <a:latin typeface="Arial Black"/>
                <a:cs typeface="Arial Hebrew Scholar"/>
              </a:rPr>
              <a:t>• critically evaluate the influence of organisational culture in the context of change initiatives;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within.</a:t>
            </a: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46" y="-17379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792972"/>
            <a:ext cx="8229600" cy="618039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ctr"/>
            <a:r>
              <a:rPr lang="en-GB" sz="4200" dirty="0">
                <a:solidFill>
                  <a:schemeClr val="bg1"/>
                </a:solidFill>
                <a:latin typeface="Arial Black"/>
                <a:cs typeface="Arial Hebrew Scholar"/>
              </a:rPr>
              <a:t>critically examine the complex nature of challenges for the leadership role within times of organisational change;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rgbClr val="085672"/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21B9EF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rgbClr val="085672"/>
                </a:solidFill>
                <a:latin typeface="Arial Black"/>
                <a:cs typeface="Arial Hebrew Scholar"/>
              </a:rPr>
              <a:t>critically evaluate the influence of organisational culture in the context of change initiatives;</a:t>
            </a:r>
          </a:p>
          <a:p>
            <a:pPr marL="0" indent="0" algn="ctr">
              <a:buNone/>
            </a:pP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•</a:t>
            </a:r>
            <a:r>
              <a:rPr lang="en-GB" sz="42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  <a:r>
              <a:rPr lang="en-GB" sz="42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identify and critically analyse a range of strategies for leading change in the context of challenges to the organisation from within.</a:t>
            </a: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1399044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0680CE0-4426-4E41-A0D8-190329E71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307" y="1524000"/>
            <a:ext cx="8611385" cy="3575934"/>
          </a:xfrm>
        </p:spPr>
        <p:txBody>
          <a:bodyPr>
            <a:normAutofit fontScale="9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change management models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Recognise the triggers, drivers and types of change 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Develop systems for monitoring, measuring and assessing progress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Identify potential barriers and determine ways to overcome resistance to planned change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Discuss potential communication strategies to facilitate the process for change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4BACC6">
                  <a:lumMod val="50000"/>
                </a:srgbClr>
              </a:buClr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Assess the possible impact of change on individuals</a:t>
            </a:r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E6D6F6C-1A5E-4470-B3B2-E84705EC1E1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Themes</a:t>
            </a:r>
            <a:endParaRPr kumimoji="0" lang="en-US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6A65905-4121-4A12-BDBF-3D8A73394C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A8F416-2C9E-41FA-9AFB-AE708A2B1213}"/>
              </a:ext>
            </a:extLst>
          </p:cNvPr>
          <p:cNvSpPr txBox="1"/>
          <p:nvPr/>
        </p:nvSpPr>
        <p:spPr>
          <a:xfrm>
            <a:off x="762000" y="1371600"/>
            <a:ext cx="73152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“The organisation will keep reshaping itself, shifting and flexing to fit its rapidly changing world. That is the only way it can hope to survive in this fiercely competitive environment.”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1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Charles Handy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5A741CD-5407-4171-83E2-EB508A9EE859}"/>
              </a:ext>
            </a:extLst>
          </p:cNvPr>
          <p:cNvSpPr txBox="1">
            <a:spLocks/>
          </p:cNvSpPr>
          <p:nvPr/>
        </p:nvSpPr>
        <p:spPr>
          <a:xfrm>
            <a:off x="447136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Organisational change</a:t>
            </a:r>
            <a:endParaRPr lang="en-US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54147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 title="Mentimeter - Interactive Presentations">
                <a:extLst>
                  <a:ext uri="{FF2B5EF4-FFF2-40B4-BE49-F238E27FC236}">
                    <a16:creationId xmlns:a16="http://schemas.microsoft.com/office/drawing/2014/main" id="{2A2CC8B5-C069-46AB-9770-19C46CA9D986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217220858"/>
                  </p:ext>
                </p:extLst>
              </p:nvPr>
            </p:nvGraphicFramePr>
            <p:xfrm>
              <a:off x="0" y="0"/>
              <a:ext cx="9144000" cy="68580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Content Placeholder 3" title="Mentimeter - Interactive Presentations">
                <a:extLst>
                  <a:ext uri="{FF2B5EF4-FFF2-40B4-BE49-F238E27FC236}">
                    <a16:creationId xmlns:a16="http://schemas.microsoft.com/office/drawing/2014/main" id="{2A2CC8B5-C069-46AB-9770-19C46CA9D98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9144000" cy="685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4464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FC0AD5A-A2B6-4B6D-9699-7FF611ED0B7D}"/>
              </a:ext>
            </a:extLst>
          </p:cNvPr>
          <p:cNvSpPr txBox="1">
            <a:spLocks/>
          </p:cNvSpPr>
          <p:nvPr/>
        </p:nvSpPr>
        <p:spPr>
          <a:xfrm>
            <a:off x="152400" y="457201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rgbClr val="4BACC6">
                    <a:lumMod val="50000"/>
                  </a:srgbClr>
                </a:solidFill>
                <a:latin typeface="Myriad Pro"/>
              </a:rPr>
              <a:t>Understand the internal and external triggers</a:t>
            </a:r>
            <a:endParaRPr lang="en-US" dirty="0">
              <a:solidFill>
                <a:srgbClr val="4BACC6">
                  <a:lumMod val="50000"/>
                </a:srgbClr>
              </a:solidFill>
              <a:latin typeface="Myriad Pro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25E85BF-2B3D-405C-9945-887C250D078E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“…lists of triggers makes organizational change sound like a reactive process. Clearly this is not always the case. In many instances, organizations anticipate events and trends, and are proactive in implementing appropriate changes.”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Buchanan and Huczynski (2010: 564)</a:t>
            </a:r>
          </a:p>
        </p:txBody>
      </p:sp>
    </p:spTree>
    <p:extLst>
      <p:ext uri="{BB962C8B-B14F-4D97-AF65-F5344CB8AC3E}">
        <p14:creationId xmlns:p14="http://schemas.microsoft.com/office/powerpoint/2010/main" val="3135632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B1AB408-2634-4AE9-AAEA-269E4EE62ED7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Internal and external drivers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E15170C0-FAEC-4795-A6E8-F7585C63AD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908720"/>
            <a:ext cx="4956812" cy="468228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7078E5-9A4B-483E-A7B4-E129018DA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256" y="2529274"/>
            <a:ext cx="2017951" cy="9571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8ED175-A52D-4686-A84D-91F9959D4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200" y="2564904"/>
            <a:ext cx="2426418" cy="97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860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0AAA4CF-9F9D-42E5-B767-06DB815BAF6D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Assess the type of change 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C5479E-9DAD-4230-A957-A2805357AA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848" y="1953702"/>
            <a:ext cx="5878960" cy="3670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F61F54E-3979-4EB8-8951-E1DB7A22D329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21888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Incremental change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Strategic change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Transformational change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9512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A159B4C6-E769-47DC-B885-223F8BDA60EA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ysClr val="window" lastClr="FFFFFF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Lewin’s three step model</a:t>
            </a: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srgbClr val="4BACC6">
                  <a:lumMod val="50000"/>
                </a:srgbClr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C74301-6591-41CF-B997-E50C598291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02271"/>
            <a:ext cx="8229600" cy="2453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898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5BBC967C-0E5B-47CD-BF81-18305B5EA6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13816" b="-3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7004404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24D9E77-5D81-41D9-8877-ACBD5ACAD721}"/>
              </a:ext>
            </a:extLst>
          </p:cNvPr>
          <p:cNvSpPr txBox="1">
            <a:spLocks/>
          </p:cNvSpPr>
          <p:nvPr/>
        </p:nvSpPr>
        <p:spPr>
          <a:xfrm>
            <a:off x="358485" y="1122363"/>
            <a:ext cx="301752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fontAlgn="auto">
              <a:lnSpc>
                <a:spcPct val="90000"/>
              </a:lnSpc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2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Activity – Case Study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6282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47375-9A9F-4D9D-AB0F-475BAA7AD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9287E3-E9B1-4253-871D-0EE5A7199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878" y="0"/>
            <a:ext cx="9339398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443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762BCF1D-18F7-4619-A3FA-C433496DF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0"/>
            <a:ext cx="9144000" cy="513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3334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References</a:t>
            </a:r>
            <a:endParaRPr 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dirty="0"/>
              <a:t>Buchanan, D.A. and </a:t>
            </a:r>
            <a:r>
              <a:rPr lang="en-GB" sz="1200" dirty="0" err="1"/>
              <a:t>Huczynski</a:t>
            </a:r>
            <a:r>
              <a:rPr lang="en-GB" sz="1200" dirty="0"/>
              <a:t>, A.A. (2010) </a:t>
            </a:r>
            <a:r>
              <a:rPr lang="en-GB" sz="1200" i="1" dirty="0"/>
              <a:t>Organizational Behaviour</a:t>
            </a:r>
            <a:r>
              <a:rPr lang="en-GB" sz="1200" dirty="0"/>
              <a:t>. 7</a:t>
            </a:r>
            <a:r>
              <a:rPr lang="en-GB" sz="1200" baseline="30000" dirty="0"/>
              <a:t>th</a:t>
            </a:r>
            <a:r>
              <a:rPr lang="en-GB" sz="1200" dirty="0"/>
              <a:t> ed. Harlow: Financial Times Prentice Hall</a:t>
            </a:r>
          </a:p>
          <a:p>
            <a:pPr marL="0" indent="0">
              <a:buNone/>
            </a:pPr>
            <a:r>
              <a:rPr lang="en-GB" sz="1200" i="1" dirty="0"/>
              <a:t>Changing behaviours in public health. </a:t>
            </a:r>
            <a:r>
              <a:rPr lang="en-GB" sz="1200" dirty="0"/>
              <a:t>(2013) Available at:</a:t>
            </a:r>
          </a:p>
          <a:p>
            <a:pPr marL="0" indent="0">
              <a:buNone/>
            </a:pPr>
            <a:r>
              <a:rPr lang="en-GB" sz="1200" dirty="0">
                <a:hlinkClick r:id="rId2"/>
              </a:rPr>
              <a:t>http://www.local.gov.uk/documents/10180/11463/Changing+behaviours+in+public+health+-+to+nudge+or+to+shove/5ae3b9c8-e476-495b-89b4-401d70e1e2aa</a:t>
            </a:r>
            <a:r>
              <a:rPr lang="en-GB" sz="1200" dirty="0"/>
              <a:t> [Accessed 19th September 2016]</a:t>
            </a:r>
          </a:p>
          <a:p>
            <a:pPr marL="0" indent="0">
              <a:buNone/>
            </a:pPr>
            <a:r>
              <a:rPr lang="en-US" sz="1200" dirty="0"/>
              <a:t>De Vita, E. and Vernon, M. (2007) ‘Get Engaged’, </a:t>
            </a:r>
            <a:r>
              <a:rPr lang="en-US" sz="1200" i="1" dirty="0"/>
              <a:t>Management Today</a:t>
            </a:r>
            <a:r>
              <a:rPr lang="en-US" sz="1200" dirty="0"/>
              <a:t>, April, pp. 38-43.  Business Source Complete, </a:t>
            </a:r>
            <a:r>
              <a:rPr lang="en-US" sz="1200" dirty="0" err="1"/>
              <a:t>EBSCO</a:t>
            </a:r>
            <a:r>
              <a:rPr lang="en-US" sz="1200" i="1" dirty="0" err="1"/>
              <a:t>host</a:t>
            </a:r>
            <a:r>
              <a:rPr lang="en-US" sz="1200" dirty="0"/>
              <a:t>. [Accessed 18th August, 2016]</a:t>
            </a:r>
          </a:p>
          <a:p>
            <a:pPr marL="0" indent="0">
              <a:buNone/>
            </a:pPr>
            <a:r>
              <a:rPr lang="en-GB" sz="1200" dirty="0"/>
              <a:t>Mayson, H. (2014) ‘</a:t>
            </a:r>
            <a:r>
              <a:rPr lang="en-GB" sz="1200" i="1" dirty="0"/>
              <a:t>The Future of Employee engagement</a:t>
            </a:r>
            <a:r>
              <a:rPr lang="en-GB" sz="1200" dirty="0"/>
              <a:t>’, Institute of Leadership and Management. </a:t>
            </a:r>
            <a:r>
              <a:rPr lang="en-GB" sz="1200" dirty="0">
                <a:hlinkClick r:id="rId3"/>
              </a:rPr>
              <a:t>https://www.i-l-m.com/Insight/Inspire/2014/June/what-is-employee-engagement</a:t>
            </a:r>
            <a:r>
              <a:rPr lang="en-GB" sz="1200" dirty="0"/>
              <a:t> [Accessed on 18th August, 2016]</a:t>
            </a:r>
          </a:p>
          <a:p>
            <a:pPr marL="0" indent="0">
              <a:buNone/>
            </a:pPr>
            <a:r>
              <a:rPr lang="en-US" sz="1200" dirty="0"/>
              <a:t>Merrell, P 2012, 'Effective Change Management: The Simple Truth', </a:t>
            </a:r>
            <a:r>
              <a:rPr lang="en-US" sz="1200" i="1" dirty="0"/>
              <a:t>Management Services</a:t>
            </a:r>
            <a:r>
              <a:rPr lang="en-US" sz="1200" dirty="0"/>
              <a:t>, 56, 2, pp. 20-23, Leadership &amp; Management Source, </a:t>
            </a:r>
            <a:r>
              <a:rPr lang="en-US" sz="1200" dirty="0" err="1"/>
              <a:t>EBSCO</a:t>
            </a:r>
            <a:r>
              <a:rPr lang="en-US" sz="1200" i="1" dirty="0" err="1"/>
              <a:t>host</a:t>
            </a:r>
            <a:r>
              <a:rPr lang="en-US" sz="1200" dirty="0"/>
              <a:t>, viewed 21 September 2016.</a:t>
            </a:r>
          </a:p>
          <a:p>
            <a:pPr marL="0" indent="0">
              <a:buNone/>
            </a:pPr>
            <a:r>
              <a:rPr lang="en-GB" sz="1200" dirty="0"/>
              <a:t>Miller, R., Freeman, T., Davidson,  D. and </a:t>
            </a:r>
            <a:r>
              <a:rPr lang="en-GB" sz="1200" dirty="0" err="1"/>
              <a:t>Glasby</a:t>
            </a:r>
            <a:r>
              <a:rPr lang="en-GB" sz="1200" dirty="0"/>
              <a:t>, J. (2015) </a:t>
            </a:r>
            <a:r>
              <a:rPr lang="en-GB" sz="1200" i="1" dirty="0"/>
              <a:t>An Adult social Care Compendium of Approaches and Tools for Organisational Change, </a:t>
            </a:r>
            <a:r>
              <a:rPr lang="en-GB" sz="1200" dirty="0"/>
              <a:t>Birmingham: University of Birmingham. Health Services Management Centre, Middlesex University</a:t>
            </a:r>
          </a:p>
          <a:p>
            <a:pPr marL="0" indent="0">
              <a:buNone/>
            </a:pPr>
            <a:r>
              <a:rPr lang="en-US" sz="1200" dirty="0"/>
              <a:t>Nelson, D. a. Quick, J. 2008 </a:t>
            </a:r>
            <a:r>
              <a:rPr lang="en-US" sz="1200" i="1" dirty="0"/>
              <a:t>Understanding Organizational Behavior, </a:t>
            </a:r>
            <a:r>
              <a:rPr lang="en-US" sz="1200" dirty="0"/>
              <a:t>Mason, Ohio: South-Western Cengage Learning</a:t>
            </a:r>
          </a:p>
          <a:p>
            <a:pPr marL="0" indent="0">
              <a:buNone/>
            </a:pPr>
            <a:r>
              <a:rPr lang="en-GB" sz="1200" dirty="0"/>
              <a:t>Palmer, B. (2016) </a:t>
            </a:r>
            <a:r>
              <a:rPr lang="en-GB" sz="1200" i="1" dirty="0"/>
              <a:t>Why change programmes fail in their tracks. </a:t>
            </a:r>
            <a:r>
              <a:rPr lang="en-GB" sz="1200" dirty="0"/>
              <a:t>Available at: </a:t>
            </a:r>
            <a:r>
              <a:rPr lang="en-GB" sz="1200" dirty="0">
                <a:hlinkClick r:id="rId4"/>
              </a:rPr>
              <a:t>http://www.trainingzone.co.uk/community/blogs/blairepalmer/why-change-programmes-fail-in-their-tracks</a:t>
            </a:r>
            <a:r>
              <a:rPr lang="en-GB" sz="1200" dirty="0"/>
              <a:t> (accessed 1st September, 2016)</a:t>
            </a:r>
            <a:endParaRPr lang="en-US" sz="1200" dirty="0"/>
          </a:p>
          <a:p>
            <a:pPr marL="0" indent="0">
              <a:buNone/>
            </a:pPr>
            <a:r>
              <a:rPr lang="en-GB" sz="1200" dirty="0"/>
              <a:t>Senior, B. and Fleming, J. (2006) </a:t>
            </a:r>
            <a:r>
              <a:rPr lang="en-GB" sz="1200" i="1" dirty="0"/>
              <a:t>Organizational Change</a:t>
            </a:r>
            <a:r>
              <a:rPr lang="en-GB" sz="1200" dirty="0"/>
              <a:t>. 3</a:t>
            </a:r>
            <a:r>
              <a:rPr lang="en-GB" sz="1200" baseline="30000" dirty="0"/>
              <a:t>rd</a:t>
            </a:r>
            <a:r>
              <a:rPr lang="en-GB" sz="1200" dirty="0"/>
              <a:t> ed. Harlow: Financial Times Prentice Hall</a:t>
            </a:r>
          </a:p>
          <a:p>
            <a:pPr marL="0" indent="0">
              <a:buNone/>
            </a:pPr>
            <a:r>
              <a:rPr lang="en-GB" sz="1200" dirty="0" err="1"/>
              <a:t>Thaler</a:t>
            </a:r>
            <a:r>
              <a:rPr lang="en-GB" sz="1200" dirty="0"/>
              <a:t>, R.H. and </a:t>
            </a:r>
            <a:r>
              <a:rPr lang="en-GB" sz="1200" dirty="0" err="1"/>
              <a:t>Sustein</a:t>
            </a:r>
            <a:r>
              <a:rPr lang="en-GB" sz="1200" dirty="0"/>
              <a:t>, C.R. (2008) </a:t>
            </a:r>
            <a:r>
              <a:rPr lang="en-GB" sz="1200" i="1" dirty="0"/>
              <a:t>Nudge: Improving Decisions about Health, Wealth, and Happiness. </a:t>
            </a:r>
            <a:r>
              <a:rPr lang="en-GB" sz="1200" dirty="0"/>
              <a:t>New Haven: Yale University Press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96112536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CE5C6C72-0965-4444-A3FA-2574753EDE47}">
  <we:reference id="wa104379261" version="3.0.2.3" store="en-US" storeType="OMEX"/>
  <we:alternateReferences>
    <we:reference id="wa104379261" version="3.0.2.3" store="wa104379261" storeType="OMEX"/>
  </we:alternateReferences>
  <we:properties>
    <we:property name="mentimeter-slide" value="{&quot;seriesId&quot;:&quot;e0f52efa8a7a088f76612b8897d0721a&quot;,&quot;questionId&quot;:&quot;28ec7bc84101&quot;,&quot;link&quot;:&quot;https://www.mentimeter.com/s/e0f52efa8a7a088f76612b8897d0721a/28ec7bc84101/edit&quot;,&quot;slideNumber&quot;:&quot;810&quot;}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708</Words>
  <Application>Microsoft Office PowerPoint</Application>
  <PresentationFormat>On-screen Show (4:3)</PresentationFormat>
  <Paragraphs>56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Myriad Pro</vt:lpstr>
      <vt:lpstr>Arial</vt:lpstr>
      <vt:lpstr>Arial Black</vt:lpstr>
      <vt:lpstr>Calibri</vt:lpstr>
      <vt:lpstr>Calibri Light</vt:lpstr>
      <vt:lpstr>Times New Roman</vt:lpstr>
      <vt:lpstr>Title Slide 1</vt:lpstr>
      <vt:lpstr>2_201500625PowerPointPresentationTemplate</vt:lpstr>
      <vt:lpstr>UWTSD 200_Text 1</vt:lpstr>
      <vt:lpstr>Module BMPF7023    Leadership and Change   Day 4</vt:lpstr>
      <vt:lpstr>Our Vision</vt:lpstr>
      <vt:lpstr>Our Vision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25</cp:revision>
  <dcterms:created xsi:type="dcterms:W3CDTF">2021-01-26T18:34:09Z</dcterms:created>
  <dcterms:modified xsi:type="dcterms:W3CDTF">2023-12-07T13:03:32Z</dcterms:modified>
</cp:coreProperties>
</file>