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78"/>
  </p:handoutMasterIdLst>
  <p:sldIdLst>
    <p:sldId id="259" r:id="rId5"/>
    <p:sldId id="266" r:id="rId6"/>
    <p:sldId id="260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6" r:id="rId15"/>
    <p:sldId id="275" r:id="rId16"/>
    <p:sldId id="277" r:id="rId17"/>
    <p:sldId id="278" r:id="rId18"/>
    <p:sldId id="279" r:id="rId19"/>
    <p:sldId id="280" r:id="rId20"/>
    <p:sldId id="281" r:id="rId21"/>
    <p:sldId id="282" r:id="rId22"/>
    <p:sldId id="283" r:id="rId23"/>
    <p:sldId id="284" r:id="rId24"/>
    <p:sldId id="285" r:id="rId25"/>
    <p:sldId id="286" r:id="rId26"/>
    <p:sldId id="287" r:id="rId27"/>
    <p:sldId id="289" r:id="rId28"/>
    <p:sldId id="290" r:id="rId29"/>
    <p:sldId id="291" r:id="rId30"/>
    <p:sldId id="292" r:id="rId31"/>
    <p:sldId id="293" r:id="rId32"/>
    <p:sldId id="294" r:id="rId33"/>
    <p:sldId id="288" r:id="rId34"/>
    <p:sldId id="295" r:id="rId35"/>
    <p:sldId id="296" r:id="rId36"/>
    <p:sldId id="297" r:id="rId37"/>
    <p:sldId id="298" r:id="rId38"/>
    <p:sldId id="299" r:id="rId39"/>
    <p:sldId id="300" r:id="rId40"/>
    <p:sldId id="301" r:id="rId41"/>
    <p:sldId id="302" r:id="rId42"/>
    <p:sldId id="303" r:id="rId43"/>
    <p:sldId id="304" r:id="rId44"/>
    <p:sldId id="305" r:id="rId45"/>
    <p:sldId id="306" r:id="rId46"/>
    <p:sldId id="307" r:id="rId47"/>
    <p:sldId id="308" r:id="rId48"/>
    <p:sldId id="309" r:id="rId49"/>
    <p:sldId id="310" r:id="rId50"/>
    <p:sldId id="311" r:id="rId51"/>
    <p:sldId id="312" r:id="rId52"/>
    <p:sldId id="320" r:id="rId53"/>
    <p:sldId id="313" r:id="rId54"/>
    <p:sldId id="314" r:id="rId55"/>
    <p:sldId id="315" r:id="rId56"/>
    <p:sldId id="316" r:id="rId57"/>
    <p:sldId id="317" r:id="rId58"/>
    <p:sldId id="318" r:id="rId59"/>
    <p:sldId id="319" r:id="rId60"/>
    <p:sldId id="328" r:id="rId61"/>
    <p:sldId id="321" r:id="rId62"/>
    <p:sldId id="322" r:id="rId63"/>
    <p:sldId id="323" r:id="rId64"/>
    <p:sldId id="324" r:id="rId65"/>
    <p:sldId id="325" r:id="rId66"/>
    <p:sldId id="326" r:id="rId67"/>
    <p:sldId id="327" r:id="rId68"/>
    <p:sldId id="329" r:id="rId69"/>
    <p:sldId id="330" r:id="rId70"/>
    <p:sldId id="331" r:id="rId71"/>
    <p:sldId id="332" r:id="rId72"/>
    <p:sldId id="333" r:id="rId73"/>
    <p:sldId id="334" r:id="rId74"/>
    <p:sldId id="335" r:id="rId75"/>
    <p:sldId id="336" r:id="rId76"/>
    <p:sldId id="337" r:id="rId7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DEA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78" y="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handoutMaster" Target="handoutMasters/handoutMaster1.xml"/><Relationship Id="rId8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05/12/2017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05/12/2017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emf"/><Relationship Id="rId4" Type="http://schemas.openxmlformats.org/officeDocument/2006/relationships/image" Target="../media/image25.emf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emf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emf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emf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emf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emf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emf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emf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emf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emf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emf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470025"/>
          </a:xfrm>
        </p:spPr>
        <p:txBody>
          <a:bodyPr/>
          <a:lstStyle/>
          <a:p>
            <a:r>
              <a:rPr lang="en-GB" dirty="0" smtClean="0"/>
              <a:t>Finance and Planning for Small Businesses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Day 1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61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Aims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556792"/>
            <a:ext cx="8229600" cy="3917032"/>
          </a:xfrm>
        </p:spPr>
        <p:txBody>
          <a:bodyPr/>
          <a:lstStyle/>
          <a:p>
            <a:pPr marL="0" lv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enable the learner to understand fundamental business planning concepts and interpret and analyse financial data in order to plan for business growth.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26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lvl="0"/>
            <a:endParaRPr lang="en-GB" dirty="0" smtClean="0"/>
          </a:p>
          <a:p>
            <a:pPr lvl="0"/>
            <a:endParaRPr lang="en-GB" dirty="0"/>
          </a:p>
          <a:p>
            <a:pPr lvl="0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43608" y="1268761"/>
            <a:ext cx="669674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 smtClean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Utilise </a:t>
            </a: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effective decision-making and business development skills to produce a business plan;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analyse and interpret financial data in order to identify opportunities for business growth and to minimise risk;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identify key business challenges and suggest actions which enable flexibility in times of change.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286000" indent="-2286000" hangingPunct="0"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4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41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objectives of this session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motivating factors that cause people to start their own business.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importance of developing a business plan.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importance of evaluating the business environment before committing to start a business . </a:t>
            </a:r>
          </a:p>
        </p:txBody>
      </p:sp>
    </p:spTree>
    <p:extLst>
      <p:ext uri="{BB962C8B-B14F-4D97-AF65-F5344CB8AC3E}">
        <p14:creationId xmlns:p14="http://schemas.microsoft.com/office/powerpoint/2010/main" val="120994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Future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346" y="1124744"/>
            <a:ext cx="8229600" cy="3917032"/>
          </a:xfrm>
        </p:spPr>
        <p:txBody>
          <a:bodyPr>
            <a:noAutofit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future is inherently unpredictable. The purpose of planning is not to predict the future but to increase the possibility of succeeding in that future.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future is co-created. We are neither passive victims of forces beyond our control nor masters of our destiny.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Business planning must take account of the realities of the business and its environment </a:t>
            </a:r>
          </a:p>
        </p:txBody>
      </p:sp>
    </p:spTree>
    <p:extLst>
      <p:ext uri="{BB962C8B-B14F-4D97-AF65-F5344CB8AC3E}">
        <p14:creationId xmlns:p14="http://schemas.microsoft.com/office/powerpoint/2010/main" val="260970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Outline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someone would want to start a business</a:t>
            </a:r>
          </a:p>
        </p:txBody>
      </p:sp>
    </p:spTree>
    <p:extLst>
      <p:ext uri="{BB962C8B-B14F-4D97-AF65-F5344CB8AC3E}">
        <p14:creationId xmlns:p14="http://schemas.microsoft.com/office/powerpoint/2010/main" val="375793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Why start a business?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Positive Motives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control your own future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do things your way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make money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help people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gain respect from others </a:t>
            </a:r>
          </a:p>
        </p:txBody>
      </p:sp>
    </p:spTree>
    <p:extLst>
      <p:ext uri="{BB962C8B-B14F-4D97-AF65-F5344CB8AC3E}">
        <p14:creationId xmlns:p14="http://schemas.microsoft.com/office/powerpoint/2010/main" val="907364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548680"/>
            <a:ext cx="7272808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792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start a business? Negative motives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5410944" cy="3917032"/>
          </a:xfrm>
        </p:spPr>
        <p:txBody>
          <a:bodyPr/>
          <a:lstStyle/>
          <a:p>
            <a:r>
              <a:rPr lang="en-GB" dirty="0" smtClean="0"/>
              <a:t>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Fear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 not having a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Not getting on with your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colleagues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Hating your job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Going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through a personal crisis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7626" y="278092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78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of Self Employment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3898776" cy="29523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own BOSS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Flexible hours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Choice(size colleagues etc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..)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Earning potential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Decision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making 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Job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satisfaction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Tax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benefits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Plan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retirement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1621938"/>
            <a:ext cx="9721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Advantages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			Disadvantages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788024" y="2411013"/>
            <a:ext cx="41764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• 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Requires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self discipline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•  Time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management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•  Family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relationships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•  Lack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earnings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•  Long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unsocial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hours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Accurate record keeping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•  Personal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responsibility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•  No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safety net (sick pay, holidays,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redundancy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421476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332656"/>
            <a:ext cx="8892480" cy="5183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3671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04664"/>
            <a:ext cx="8712968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31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692696"/>
            <a:ext cx="8640960" cy="475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53381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332656"/>
            <a:ext cx="8640960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8986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stage are you at?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82453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 have an idea for starting a business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.”</a:t>
            </a:r>
          </a:p>
          <a:p>
            <a:pPr marL="0" indent="0" algn="ctr">
              <a:buNone/>
            </a:pP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 need help and encouragement to give it a go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!”</a:t>
            </a:r>
          </a:p>
          <a:p>
            <a:pPr marL="0" indent="0" algn="ctr">
              <a:buNone/>
            </a:pP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“How do I get the funding?” </a:t>
            </a: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Whatever the stage you must have a credible business plan!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4211960" y="1700808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4211960" y="2888940"/>
            <a:ext cx="64807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6632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Developing a business plan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Unlike a book which is read from the beginning to the end, a business plan is different : you start with the end in mind - and plan how to get there! 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737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4900" b="1" dirty="0">
                <a:latin typeface="Arial" panose="020B0604020202020204" pitchFamily="34" charset="0"/>
                <a:cs typeface="Arial" panose="020B0604020202020204" pitchFamily="34" charset="0"/>
              </a:rPr>
              <a:t>Why have a Business Plan? </a:t>
            </a:r>
            <a:endParaRPr lang="en-GB" sz="4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1196752"/>
            <a:ext cx="8229600" cy="134014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536898"/>
            <a:ext cx="8229600" cy="105181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336" y="3588710"/>
            <a:ext cx="8229600" cy="10518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336" y="4640522"/>
            <a:ext cx="8229600" cy="10518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358760"/>
            <a:ext cx="1213186" cy="98138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807" y="2601639"/>
            <a:ext cx="1220963" cy="89906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807" y="3653451"/>
            <a:ext cx="1220963" cy="891656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0450" y="4667101"/>
            <a:ext cx="1220320" cy="940228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2286000" y="1357399"/>
            <a:ext cx="4572000" cy="86946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105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document setting out what you aim to do (setting targets)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254910" y="2733653"/>
            <a:ext cx="4572000" cy="56169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105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Reducing the risk of failure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2285014" y="3676715"/>
            <a:ext cx="4572000" cy="86946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105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Possibly assisting with the raising of business finance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314419" y="4667101"/>
            <a:ext cx="4572000" cy="869469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105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Gathering the necessary evidence to convince stakeholders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60785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459432"/>
            <a:ext cx="9144000" cy="1877070"/>
          </a:xfrm>
        </p:spPr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 characteristics of a good business plan: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3"/>
            <a:ext cx="3394720" cy="1800199"/>
          </a:xfrm>
        </p:spPr>
        <p:txBody>
          <a:bodyPr>
            <a:normAutofit fontScale="85000" lnSpcReduction="200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 to understand 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solidFill>
                <a:schemeClr val="tx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a good structure </a:t>
            </a:r>
          </a:p>
          <a:p>
            <a:r>
              <a:rPr lang="en-GB" sz="2400" dirty="0" smtClean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Tells </a:t>
            </a:r>
            <a:r>
              <a:rPr lang="en-GB" sz="24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story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860032" y="1195494"/>
            <a:ext cx="3816424" cy="180019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pPr marL="0" indent="0">
              <a:buFont typeface="Arial" pitchFamily="34" charset="0"/>
              <a:buNone/>
            </a:pPr>
            <a:r>
              <a:rPr lang="en-GB" sz="2400" b="1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credible research</a:t>
            </a:r>
          </a:p>
          <a:p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but realistic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89095" y="3356992"/>
            <a:ext cx="3816424" cy="1800199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pPr marL="0" indent="0">
              <a:buFont typeface="Arial" pitchFamily="34" charset="0"/>
              <a:buNone/>
            </a:pPr>
            <a:r>
              <a:rPr lang="en-GB" sz="2400" b="1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Credible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financial assumptions are feasible</a:t>
            </a:r>
          </a:p>
          <a:p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over-optimistic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076056" y="3371499"/>
            <a:ext cx="3816424" cy="180019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pPr marL="0" indent="0">
              <a:buFont typeface="Arial" pitchFamily="34" charset="0"/>
              <a:buNone/>
            </a:pPr>
            <a:r>
              <a:rPr lang="en-GB" sz="2400" b="1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Simple</a:t>
            </a:r>
          </a:p>
          <a:p>
            <a:pPr marL="0" indent="0">
              <a:buFont typeface="Arial" pitchFamily="34" charset="0"/>
              <a:buNone/>
            </a:pPr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 to read</a:t>
            </a:r>
          </a:p>
          <a:p>
            <a:r>
              <a:rPr lang="en-GB" sz="2400" dirty="0" smtClean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too technical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17531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purpose of a business plan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356457" y="4769835"/>
            <a:ext cx="2160240" cy="8914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  <a:p>
            <a:r>
              <a:rPr lang="en-GB" b="1" dirty="0" smtClean="0"/>
              <a:t>     IDEA </a:t>
            </a:r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2511487" y="3977746"/>
            <a:ext cx="2160240" cy="7920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  <a:p>
            <a:r>
              <a:rPr lang="en-GB" b="1" dirty="0" smtClean="0"/>
              <a:t>      PLAN </a:t>
            </a:r>
            <a:endParaRPr lang="en-GB" dirty="0"/>
          </a:p>
        </p:txBody>
      </p:sp>
      <p:sp>
        <p:nvSpPr>
          <p:cNvPr id="10" name="Oval 9"/>
          <p:cNvSpPr/>
          <p:nvPr/>
        </p:nvSpPr>
        <p:spPr>
          <a:xfrm>
            <a:off x="4664026" y="2924944"/>
            <a:ext cx="2160240" cy="7920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  <a:p>
            <a:r>
              <a:rPr lang="en-GB" b="1" dirty="0" smtClean="0"/>
              <a:t>   FUNDING </a:t>
            </a:r>
            <a:endParaRPr lang="en-GB" dirty="0"/>
          </a:p>
        </p:txBody>
      </p:sp>
      <p:sp>
        <p:nvSpPr>
          <p:cNvPr id="11" name="Oval 10"/>
          <p:cNvSpPr/>
          <p:nvPr/>
        </p:nvSpPr>
        <p:spPr>
          <a:xfrm>
            <a:off x="6824266" y="1988840"/>
            <a:ext cx="2160240" cy="792089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  <a:p>
            <a:r>
              <a:rPr lang="en-GB" b="1" dirty="0" smtClean="0"/>
              <a:t>  SUCCESS 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923835"/>
            <a:ext cx="1328755" cy="1547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7884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6" y="-171400"/>
            <a:ext cx="8867328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Essential elements of a good business plan: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63688" y="1268760"/>
            <a:ext cx="5904655" cy="4392488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Freeform 4"/>
          <p:cNvSpPr/>
          <p:nvPr/>
        </p:nvSpPr>
        <p:spPr>
          <a:xfrm>
            <a:off x="3578772" y="1261241"/>
            <a:ext cx="977983" cy="662152"/>
          </a:xfrm>
          <a:custGeom>
            <a:avLst/>
            <a:gdLst>
              <a:gd name="connsiteX0" fmla="*/ 236483 w 977983"/>
              <a:gd name="connsiteY0" fmla="*/ 94593 h 662152"/>
              <a:gd name="connsiteX1" fmla="*/ 94594 w 977983"/>
              <a:gd name="connsiteY1" fmla="*/ 126125 h 662152"/>
              <a:gd name="connsiteX2" fmla="*/ 63062 w 977983"/>
              <a:gd name="connsiteY2" fmla="*/ 173421 h 662152"/>
              <a:gd name="connsiteX3" fmla="*/ 15766 w 977983"/>
              <a:gd name="connsiteY3" fmla="*/ 346842 h 662152"/>
              <a:gd name="connsiteX4" fmla="*/ 0 w 977983"/>
              <a:gd name="connsiteY4" fmla="*/ 409904 h 662152"/>
              <a:gd name="connsiteX5" fmla="*/ 15766 w 977983"/>
              <a:gd name="connsiteY5" fmla="*/ 504497 h 662152"/>
              <a:gd name="connsiteX6" fmla="*/ 63062 w 977983"/>
              <a:gd name="connsiteY6" fmla="*/ 551793 h 662152"/>
              <a:gd name="connsiteX7" fmla="*/ 157656 w 977983"/>
              <a:gd name="connsiteY7" fmla="*/ 614856 h 662152"/>
              <a:gd name="connsiteX8" fmla="*/ 331076 w 977983"/>
              <a:gd name="connsiteY8" fmla="*/ 662152 h 662152"/>
              <a:gd name="connsiteX9" fmla="*/ 472966 w 977983"/>
              <a:gd name="connsiteY9" fmla="*/ 646387 h 662152"/>
              <a:gd name="connsiteX10" fmla="*/ 567559 w 977983"/>
              <a:gd name="connsiteY10" fmla="*/ 614856 h 662152"/>
              <a:gd name="connsiteX11" fmla="*/ 662152 w 977983"/>
              <a:gd name="connsiteY11" fmla="*/ 583325 h 662152"/>
              <a:gd name="connsiteX12" fmla="*/ 709449 w 977983"/>
              <a:gd name="connsiteY12" fmla="*/ 567559 h 662152"/>
              <a:gd name="connsiteX13" fmla="*/ 898635 w 977983"/>
              <a:gd name="connsiteY13" fmla="*/ 536028 h 662152"/>
              <a:gd name="connsiteX14" fmla="*/ 945931 w 977983"/>
              <a:gd name="connsiteY14" fmla="*/ 520262 h 662152"/>
              <a:gd name="connsiteX15" fmla="*/ 977462 w 977983"/>
              <a:gd name="connsiteY15" fmla="*/ 472966 h 662152"/>
              <a:gd name="connsiteX16" fmla="*/ 945931 w 977983"/>
              <a:gd name="connsiteY16" fmla="*/ 236483 h 662152"/>
              <a:gd name="connsiteX17" fmla="*/ 914400 w 977983"/>
              <a:gd name="connsiteY17" fmla="*/ 189187 h 662152"/>
              <a:gd name="connsiteX18" fmla="*/ 867104 w 977983"/>
              <a:gd name="connsiteY18" fmla="*/ 94593 h 662152"/>
              <a:gd name="connsiteX19" fmla="*/ 819807 w 977983"/>
              <a:gd name="connsiteY19" fmla="*/ 47297 h 662152"/>
              <a:gd name="connsiteX20" fmla="*/ 740980 w 977983"/>
              <a:gd name="connsiteY20" fmla="*/ 31531 h 662152"/>
              <a:gd name="connsiteX21" fmla="*/ 488731 w 977983"/>
              <a:gd name="connsiteY21" fmla="*/ 0 h 662152"/>
              <a:gd name="connsiteX22" fmla="*/ 252249 w 977983"/>
              <a:gd name="connsiteY22" fmla="*/ 31531 h 662152"/>
              <a:gd name="connsiteX23" fmla="*/ 204952 w 977983"/>
              <a:gd name="connsiteY23" fmla="*/ 47297 h 662152"/>
              <a:gd name="connsiteX24" fmla="*/ 157656 w 977983"/>
              <a:gd name="connsiteY24" fmla="*/ 78828 h 662152"/>
              <a:gd name="connsiteX25" fmla="*/ 94594 w 977983"/>
              <a:gd name="connsiteY25" fmla="*/ 126125 h 662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977983" h="662152">
                <a:moveTo>
                  <a:pt x="236483" y="94593"/>
                </a:moveTo>
                <a:cubicBezTo>
                  <a:pt x="234745" y="94941"/>
                  <a:pt x="104136" y="119764"/>
                  <a:pt x="94594" y="126125"/>
                </a:cubicBezTo>
                <a:cubicBezTo>
                  <a:pt x="78828" y="136635"/>
                  <a:pt x="73573" y="157656"/>
                  <a:pt x="63062" y="173421"/>
                </a:cubicBezTo>
                <a:cubicBezTo>
                  <a:pt x="33593" y="261831"/>
                  <a:pt x="51329" y="204591"/>
                  <a:pt x="15766" y="346842"/>
                </a:cubicBezTo>
                <a:lnTo>
                  <a:pt x="0" y="409904"/>
                </a:lnTo>
                <a:cubicBezTo>
                  <a:pt x="5255" y="441435"/>
                  <a:pt x="2783" y="475286"/>
                  <a:pt x="15766" y="504497"/>
                </a:cubicBezTo>
                <a:cubicBezTo>
                  <a:pt x="24821" y="524871"/>
                  <a:pt x="45463" y="538105"/>
                  <a:pt x="63062" y="551793"/>
                </a:cubicBezTo>
                <a:cubicBezTo>
                  <a:pt x="92975" y="575059"/>
                  <a:pt x="121705" y="602872"/>
                  <a:pt x="157656" y="614856"/>
                </a:cubicBezTo>
                <a:cubicBezTo>
                  <a:pt x="277670" y="654861"/>
                  <a:pt x="219658" y="639869"/>
                  <a:pt x="331076" y="662152"/>
                </a:cubicBezTo>
                <a:cubicBezTo>
                  <a:pt x="378373" y="656897"/>
                  <a:pt x="426302" y="655720"/>
                  <a:pt x="472966" y="646387"/>
                </a:cubicBezTo>
                <a:cubicBezTo>
                  <a:pt x="505557" y="639869"/>
                  <a:pt x="536028" y="625366"/>
                  <a:pt x="567559" y="614856"/>
                </a:cubicBezTo>
                <a:lnTo>
                  <a:pt x="662152" y="583325"/>
                </a:lnTo>
                <a:cubicBezTo>
                  <a:pt x="677918" y="578070"/>
                  <a:pt x="693327" y="571590"/>
                  <a:pt x="709449" y="567559"/>
                </a:cubicBezTo>
                <a:cubicBezTo>
                  <a:pt x="813614" y="541517"/>
                  <a:pt x="751011" y="554480"/>
                  <a:pt x="898635" y="536028"/>
                </a:cubicBezTo>
                <a:cubicBezTo>
                  <a:pt x="914400" y="530773"/>
                  <a:pt x="932954" y="530643"/>
                  <a:pt x="945931" y="520262"/>
                </a:cubicBezTo>
                <a:cubicBezTo>
                  <a:pt x="960727" y="508425"/>
                  <a:pt x="976202" y="491872"/>
                  <a:pt x="977462" y="472966"/>
                </a:cubicBezTo>
                <a:cubicBezTo>
                  <a:pt x="979534" y="441882"/>
                  <a:pt x="976662" y="297944"/>
                  <a:pt x="945931" y="236483"/>
                </a:cubicBezTo>
                <a:cubicBezTo>
                  <a:pt x="937457" y="219536"/>
                  <a:pt x="924910" y="204952"/>
                  <a:pt x="914400" y="189187"/>
                </a:cubicBezTo>
                <a:cubicBezTo>
                  <a:pt x="898600" y="141785"/>
                  <a:pt x="901062" y="135342"/>
                  <a:pt x="867104" y="94593"/>
                </a:cubicBezTo>
                <a:cubicBezTo>
                  <a:pt x="852831" y="77465"/>
                  <a:pt x="839749" y="57268"/>
                  <a:pt x="819807" y="47297"/>
                </a:cubicBezTo>
                <a:cubicBezTo>
                  <a:pt x="795840" y="35313"/>
                  <a:pt x="767541" y="35072"/>
                  <a:pt x="740980" y="31531"/>
                </a:cubicBezTo>
                <a:cubicBezTo>
                  <a:pt x="362053" y="-18993"/>
                  <a:pt x="750096" y="43562"/>
                  <a:pt x="488731" y="0"/>
                </a:cubicBezTo>
                <a:cubicBezTo>
                  <a:pt x="352373" y="12397"/>
                  <a:pt x="349733" y="3678"/>
                  <a:pt x="252249" y="31531"/>
                </a:cubicBezTo>
                <a:cubicBezTo>
                  <a:pt x="236270" y="36096"/>
                  <a:pt x="219816" y="39865"/>
                  <a:pt x="204952" y="47297"/>
                </a:cubicBezTo>
                <a:cubicBezTo>
                  <a:pt x="188005" y="55771"/>
                  <a:pt x="174603" y="70354"/>
                  <a:pt x="157656" y="78828"/>
                </a:cubicBezTo>
                <a:cubicBezTo>
                  <a:pt x="92717" y="111297"/>
                  <a:pt x="122382" y="70545"/>
                  <a:pt x="94594" y="126125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5"/>
          <p:cNvSpPr/>
          <p:nvPr/>
        </p:nvSpPr>
        <p:spPr>
          <a:xfrm>
            <a:off x="6448097" y="1671145"/>
            <a:ext cx="1813034" cy="2112579"/>
          </a:xfrm>
          <a:custGeom>
            <a:avLst/>
            <a:gdLst>
              <a:gd name="connsiteX0" fmla="*/ 126124 w 1813034"/>
              <a:gd name="connsiteY0" fmla="*/ 472965 h 2112579"/>
              <a:gd name="connsiteX1" fmla="*/ 126124 w 1813034"/>
              <a:gd name="connsiteY1" fmla="*/ 630621 h 2112579"/>
              <a:gd name="connsiteX2" fmla="*/ 78827 w 1813034"/>
              <a:gd name="connsiteY2" fmla="*/ 646386 h 2112579"/>
              <a:gd name="connsiteX3" fmla="*/ 63062 w 1813034"/>
              <a:gd name="connsiteY3" fmla="*/ 693683 h 2112579"/>
              <a:gd name="connsiteX4" fmla="*/ 0 w 1813034"/>
              <a:gd name="connsiteY4" fmla="*/ 772510 h 2112579"/>
              <a:gd name="connsiteX5" fmla="*/ 47296 w 1813034"/>
              <a:gd name="connsiteY5" fmla="*/ 819807 h 2112579"/>
              <a:gd name="connsiteX6" fmla="*/ 78827 w 1813034"/>
              <a:gd name="connsiteY6" fmla="*/ 914400 h 2112579"/>
              <a:gd name="connsiteX7" fmla="*/ 94593 w 1813034"/>
              <a:gd name="connsiteY7" fmla="*/ 961696 h 2112579"/>
              <a:gd name="connsiteX8" fmla="*/ 110358 w 1813034"/>
              <a:gd name="connsiteY8" fmla="*/ 1008993 h 2112579"/>
              <a:gd name="connsiteX9" fmla="*/ 173420 w 1813034"/>
              <a:gd name="connsiteY9" fmla="*/ 1087821 h 2112579"/>
              <a:gd name="connsiteX10" fmla="*/ 204951 w 1813034"/>
              <a:gd name="connsiteY10" fmla="*/ 1135117 h 2112579"/>
              <a:gd name="connsiteX11" fmla="*/ 346841 w 1813034"/>
              <a:gd name="connsiteY11" fmla="*/ 1213945 h 2112579"/>
              <a:gd name="connsiteX12" fmla="*/ 441434 w 1813034"/>
              <a:gd name="connsiteY12" fmla="*/ 1277007 h 2112579"/>
              <a:gd name="connsiteX13" fmla="*/ 488731 w 1813034"/>
              <a:gd name="connsiteY13" fmla="*/ 1308538 h 2112579"/>
              <a:gd name="connsiteX14" fmla="*/ 536027 w 1813034"/>
              <a:gd name="connsiteY14" fmla="*/ 1355834 h 2112579"/>
              <a:gd name="connsiteX15" fmla="*/ 583324 w 1813034"/>
              <a:gd name="connsiteY15" fmla="*/ 1450427 h 2112579"/>
              <a:gd name="connsiteX16" fmla="*/ 599089 w 1813034"/>
              <a:gd name="connsiteY16" fmla="*/ 1497724 h 2112579"/>
              <a:gd name="connsiteX17" fmla="*/ 646386 w 1813034"/>
              <a:gd name="connsiteY17" fmla="*/ 1529255 h 2112579"/>
              <a:gd name="connsiteX18" fmla="*/ 693682 w 1813034"/>
              <a:gd name="connsiteY18" fmla="*/ 1623848 h 2112579"/>
              <a:gd name="connsiteX19" fmla="*/ 740979 w 1813034"/>
              <a:gd name="connsiteY19" fmla="*/ 1639614 h 2112579"/>
              <a:gd name="connsiteX20" fmla="*/ 772510 w 1813034"/>
              <a:gd name="connsiteY20" fmla="*/ 1686910 h 2112579"/>
              <a:gd name="connsiteX21" fmla="*/ 867103 w 1813034"/>
              <a:gd name="connsiteY21" fmla="*/ 1718441 h 2112579"/>
              <a:gd name="connsiteX22" fmla="*/ 914400 w 1813034"/>
              <a:gd name="connsiteY22" fmla="*/ 1813034 h 2112579"/>
              <a:gd name="connsiteX23" fmla="*/ 961696 w 1813034"/>
              <a:gd name="connsiteY23" fmla="*/ 1844565 h 2112579"/>
              <a:gd name="connsiteX24" fmla="*/ 993227 w 1813034"/>
              <a:gd name="connsiteY24" fmla="*/ 1939158 h 2112579"/>
              <a:gd name="connsiteX25" fmla="*/ 1040524 w 1813034"/>
              <a:gd name="connsiteY25" fmla="*/ 1986455 h 2112579"/>
              <a:gd name="connsiteX26" fmla="*/ 1150882 w 1813034"/>
              <a:gd name="connsiteY26" fmla="*/ 2049517 h 2112579"/>
              <a:gd name="connsiteX27" fmla="*/ 1277006 w 1813034"/>
              <a:gd name="connsiteY27" fmla="*/ 2112579 h 2112579"/>
              <a:gd name="connsiteX28" fmla="*/ 1418896 w 1813034"/>
              <a:gd name="connsiteY28" fmla="*/ 2081048 h 2112579"/>
              <a:gd name="connsiteX29" fmla="*/ 1466193 w 1813034"/>
              <a:gd name="connsiteY29" fmla="*/ 2017986 h 2112579"/>
              <a:gd name="connsiteX30" fmla="*/ 1592317 w 1813034"/>
              <a:gd name="connsiteY30" fmla="*/ 1923393 h 2112579"/>
              <a:gd name="connsiteX31" fmla="*/ 1608082 w 1813034"/>
              <a:gd name="connsiteY31" fmla="*/ 1876096 h 2112579"/>
              <a:gd name="connsiteX32" fmla="*/ 1639613 w 1813034"/>
              <a:gd name="connsiteY32" fmla="*/ 1828800 h 2112579"/>
              <a:gd name="connsiteX33" fmla="*/ 1686910 w 1813034"/>
              <a:gd name="connsiteY33" fmla="*/ 1749972 h 2112579"/>
              <a:gd name="connsiteX34" fmla="*/ 1718441 w 1813034"/>
              <a:gd name="connsiteY34" fmla="*/ 1686910 h 2112579"/>
              <a:gd name="connsiteX35" fmla="*/ 1765737 w 1813034"/>
              <a:gd name="connsiteY35" fmla="*/ 1545021 h 2112579"/>
              <a:gd name="connsiteX36" fmla="*/ 1781503 w 1813034"/>
              <a:gd name="connsiteY36" fmla="*/ 1466193 h 2112579"/>
              <a:gd name="connsiteX37" fmla="*/ 1813034 w 1813034"/>
              <a:gd name="connsiteY37" fmla="*/ 1371600 h 2112579"/>
              <a:gd name="connsiteX38" fmla="*/ 1797269 w 1813034"/>
              <a:gd name="connsiteY38" fmla="*/ 882869 h 2112579"/>
              <a:gd name="connsiteX39" fmla="*/ 1765737 w 1813034"/>
              <a:gd name="connsiteY39" fmla="*/ 835572 h 2112579"/>
              <a:gd name="connsiteX40" fmla="*/ 1749972 w 1813034"/>
              <a:gd name="connsiteY40" fmla="*/ 693683 h 2112579"/>
              <a:gd name="connsiteX41" fmla="*/ 1718441 w 1813034"/>
              <a:gd name="connsiteY41" fmla="*/ 599089 h 2112579"/>
              <a:gd name="connsiteX42" fmla="*/ 1702675 w 1813034"/>
              <a:gd name="connsiteY42" fmla="*/ 551793 h 2112579"/>
              <a:gd name="connsiteX43" fmla="*/ 1671144 w 1813034"/>
              <a:gd name="connsiteY43" fmla="*/ 409903 h 2112579"/>
              <a:gd name="connsiteX44" fmla="*/ 1655379 w 1813034"/>
              <a:gd name="connsiteY44" fmla="*/ 346841 h 2112579"/>
              <a:gd name="connsiteX45" fmla="*/ 1623848 w 1813034"/>
              <a:gd name="connsiteY45" fmla="*/ 283779 h 2112579"/>
              <a:gd name="connsiteX46" fmla="*/ 1576551 w 1813034"/>
              <a:gd name="connsiteY46" fmla="*/ 173421 h 2112579"/>
              <a:gd name="connsiteX47" fmla="*/ 1545020 w 1813034"/>
              <a:gd name="connsiteY47" fmla="*/ 141889 h 2112579"/>
              <a:gd name="connsiteX48" fmla="*/ 1481958 w 1813034"/>
              <a:gd name="connsiteY48" fmla="*/ 47296 h 2112579"/>
              <a:gd name="connsiteX49" fmla="*/ 1418896 w 1813034"/>
              <a:gd name="connsiteY49" fmla="*/ 31531 h 2112579"/>
              <a:gd name="connsiteX50" fmla="*/ 1371600 w 1813034"/>
              <a:gd name="connsiteY50" fmla="*/ 15765 h 2112579"/>
              <a:gd name="connsiteX51" fmla="*/ 1292772 w 1813034"/>
              <a:gd name="connsiteY51" fmla="*/ 0 h 2112579"/>
              <a:gd name="connsiteX52" fmla="*/ 914400 w 1813034"/>
              <a:gd name="connsiteY52" fmla="*/ 15765 h 2112579"/>
              <a:gd name="connsiteX53" fmla="*/ 772510 w 1813034"/>
              <a:gd name="connsiteY53" fmla="*/ 47296 h 2112579"/>
              <a:gd name="connsiteX54" fmla="*/ 725213 w 1813034"/>
              <a:gd name="connsiteY54" fmla="*/ 78827 h 2112579"/>
              <a:gd name="connsiteX55" fmla="*/ 614855 w 1813034"/>
              <a:gd name="connsiteY55" fmla="*/ 110358 h 2112579"/>
              <a:gd name="connsiteX56" fmla="*/ 567558 w 1813034"/>
              <a:gd name="connsiteY56" fmla="*/ 126124 h 2112579"/>
              <a:gd name="connsiteX57" fmla="*/ 472965 w 1813034"/>
              <a:gd name="connsiteY57" fmla="*/ 204952 h 2112579"/>
              <a:gd name="connsiteX58" fmla="*/ 378372 w 1813034"/>
              <a:gd name="connsiteY58" fmla="*/ 252248 h 2112579"/>
              <a:gd name="connsiteX59" fmla="*/ 283779 w 1813034"/>
              <a:gd name="connsiteY59" fmla="*/ 299545 h 2112579"/>
              <a:gd name="connsiteX60" fmla="*/ 173420 w 1813034"/>
              <a:gd name="connsiteY60" fmla="*/ 346841 h 2112579"/>
              <a:gd name="connsiteX61" fmla="*/ 110358 w 1813034"/>
              <a:gd name="connsiteY61" fmla="*/ 425669 h 2112579"/>
              <a:gd name="connsiteX62" fmla="*/ 126124 w 1813034"/>
              <a:gd name="connsiteY62" fmla="*/ 472965 h 21125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813034" h="2112579">
                <a:moveTo>
                  <a:pt x="126124" y="472965"/>
                </a:moveTo>
                <a:cubicBezTo>
                  <a:pt x="128752" y="507124"/>
                  <a:pt x="158463" y="582113"/>
                  <a:pt x="126124" y="630621"/>
                </a:cubicBezTo>
                <a:cubicBezTo>
                  <a:pt x="116906" y="644448"/>
                  <a:pt x="94593" y="641131"/>
                  <a:pt x="78827" y="646386"/>
                </a:cubicBezTo>
                <a:cubicBezTo>
                  <a:pt x="73572" y="662152"/>
                  <a:pt x="73443" y="680706"/>
                  <a:pt x="63062" y="693683"/>
                </a:cubicBezTo>
                <a:cubicBezTo>
                  <a:pt x="-18437" y="795557"/>
                  <a:pt x="39626" y="653629"/>
                  <a:pt x="0" y="772510"/>
                </a:cubicBezTo>
                <a:cubicBezTo>
                  <a:pt x="15765" y="788276"/>
                  <a:pt x="36468" y="800317"/>
                  <a:pt x="47296" y="819807"/>
                </a:cubicBezTo>
                <a:cubicBezTo>
                  <a:pt x="63437" y="848861"/>
                  <a:pt x="68317" y="882869"/>
                  <a:pt x="78827" y="914400"/>
                </a:cubicBezTo>
                <a:lnTo>
                  <a:pt x="94593" y="961696"/>
                </a:lnTo>
                <a:cubicBezTo>
                  <a:pt x="99848" y="977462"/>
                  <a:pt x="101140" y="995166"/>
                  <a:pt x="110358" y="1008993"/>
                </a:cubicBezTo>
                <a:cubicBezTo>
                  <a:pt x="207406" y="1154564"/>
                  <a:pt x="83562" y="975498"/>
                  <a:pt x="173420" y="1087821"/>
                </a:cubicBezTo>
                <a:cubicBezTo>
                  <a:pt x="185256" y="1102617"/>
                  <a:pt x="192821" y="1120561"/>
                  <a:pt x="204951" y="1135117"/>
                </a:cubicBezTo>
                <a:cubicBezTo>
                  <a:pt x="297730" y="1246451"/>
                  <a:pt x="198331" y="1114938"/>
                  <a:pt x="346841" y="1213945"/>
                </a:cubicBezTo>
                <a:lnTo>
                  <a:pt x="441434" y="1277007"/>
                </a:lnTo>
                <a:cubicBezTo>
                  <a:pt x="457200" y="1287517"/>
                  <a:pt x="475333" y="1295140"/>
                  <a:pt x="488731" y="1308538"/>
                </a:cubicBezTo>
                <a:lnTo>
                  <a:pt x="536027" y="1355834"/>
                </a:lnTo>
                <a:cubicBezTo>
                  <a:pt x="575658" y="1474724"/>
                  <a:pt x="522197" y="1328171"/>
                  <a:pt x="583324" y="1450427"/>
                </a:cubicBezTo>
                <a:cubicBezTo>
                  <a:pt x="590756" y="1465291"/>
                  <a:pt x="588708" y="1484747"/>
                  <a:pt x="599089" y="1497724"/>
                </a:cubicBezTo>
                <a:cubicBezTo>
                  <a:pt x="610926" y="1512520"/>
                  <a:pt x="630620" y="1518745"/>
                  <a:pt x="646386" y="1529255"/>
                </a:cubicBezTo>
                <a:cubicBezTo>
                  <a:pt x="656772" y="1560413"/>
                  <a:pt x="665897" y="1601620"/>
                  <a:pt x="693682" y="1623848"/>
                </a:cubicBezTo>
                <a:cubicBezTo>
                  <a:pt x="706659" y="1634229"/>
                  <a:pt x="725213" y="1634359"/>
                  <a:pt x="740979" y="1639614"/>
                </a:cubicBezTo>
                <a:cubicBezTo>
                  <a:pt x="751489" y="1655379"/>
                  <a:pt x="756442" y="1676868"/>
                  <a:pt x="772510" y="1686910"/>
                </a:cubicBezTo>
                <a:cubicBezTo>
                  <a:pt x="800695" y="1704525"/>
                  <a:pt x="867103" y="1718441"/>
                  <a:pt x="867103" y="1718441"/>
                </a:cubicBezTo>
                <a:cubicBezTo>
                  <a:pt x="879926" y="1756909"/>
                  <a:pt x="883838" y="1782472"/>
                  <a:pt x="914400" y="1813034"/>
                </a:cubicBezTo>
                <a:cubicBezTo>
                  <a:pt x="927798" y="1826432"/>
                  <a:pt x="945931" y="1834055"/>
                  <a:pt x="961696" y="1844565"/>
                </a:cubicBezTo>
                <a:cubicBezTo>
                  <a:pt x="972206" y="1876096"/>
                  <a:pt x="969725" y="1915656"/>
                  <a:pt x="993227" y="1939158"/>
                </a:cubicBezTo>
                <a:cubicBezTo>
                  <a:pt x="1008993" y="1954924"/>
                  <a:pt x="1023396" y="1972181"/>
                  <a:pt x="1040524" y="1986455"/>
                </a:cubicBezTo>
                <a:cubicBezTo>
                  <a:pt x="1080166" y="2019491"/>
                  <a:pt x="1104621" y="2023816"/>
                  <a:pt x="1150882" y="2049517"/>
                </a:cubicBezTo>
                <a:cubicBezTo>
                  <a:pt x="1262575" y="2111569"/>
                  <a:pt x="1190544" y="2083759"/>
                  <a:pt x="1277006" y="2112579"/>
                </a:cubicBezTo>
                <a:cubicBezTo>
                  <a:pt x="1277654" y="2112449"/>
                  <a:pt x="1410235" y="2087234"/>
                  <a:pt x="1418896" y="2081048"/>
                </a:cubicBezTo>
                <a:cubicBezTo>
                  <a:pt x="1440278" y="2065775"/>
                  <a:pt x="1446750" y="2035661"/>
                  <a:pt x="1466193" y="2017986"/>
                </a:cubicBezTo>
                <a:cubicBezTo>
                  <a:pt x="1505078" y="1982636"/>
                  <a:pt x="1592317" y="1923393"/>
                  <a:pt x="1592317" y="1923393"/>
                </a:cubicBezTo>
                <a:cubicBezTo>
                  <a:pt x="1597572" y="1907627"/>
                  <a:pt x="1600650" y="1890960"/>
                  <a:pt x="1608082" y="1876096"/>
                </a:cubicBezTo>
                <a:cubicBezTo>
                  <a:pt x="1616556" y="1859149"/>
                  <a:pt x="1629571" y="1844868"/>
                  <a:pt x="1639613" y="1828800"/>
                </a:cubicBezTo>
                <a:cubicBezTo>
                  <a:pt x="1655854" y="1802815"/>
                  <a:pt x="1672028" y="1776759"/>
                  <a:pt x="1686910" y="1749972"/>
                </a:cubicBezTo>
                <a:cubicBezTo>
                  <a:pt x="1698324" y="1729428"/>
                  <a:pt x="1707931" y="1707931"/>
                  <a:pt x="1718441" y="1686910"/>
                </a:cubicBezTo>
                <a:cubicBezTo>
                  <a:pt x="1763620" y="1461012"/>
                  <a:pt x="1700467" y="1740829"/>
                  <a:pt x="1765737" y="1545021"/>
                </a:cubicBezTo>
                <a:cubicBezTo>
                  <a:pt x="1774211" y="1519600"/>
                  <a:pt x="1774452" y="1492045"/>
                  <a:pt x="1781503" y="1466193"/>
                </a:cubicBezTo>
                <a:cubicBezTo>
                  <a:pt x="1790248" y="1434128"/>
                  <a:pt x="1813034" y="1371600"/>
                  <a:pt x="1813034" y="1371600"/>
                </a:cubicBezTo>
                <a:cubicBezTo>
                  <a:pt x="1807779" y="1208690"/>
                  <a:pt x="1811595" y="1045233"/>
                  <a:pt x="1797269" y="882869"/>
                </a:cubicBezTo>
                <a:cubicBezTo>
                  <a:pt x="1795604" y="863994"/>
                  <a:pt x="1770333" y="853954"/>
                  <a:pt x="1765737" y="835572"/>
                </a:cubicBezTo>
                <a:cubicBezTo>
                  <a:pt x="1754195" y="789405"/>
                  <a:pt x="1759305" y="740346"/>
                  <a:pt x="1749972" y="693683"/>
                </a:cubicBezTo>
                <a:cubicBezTo>
                  <a:pt x="1743454" y="661092"/>
                  <a:pt x="1728952" y="630620"/>
                  <a:pt x="1718441" y="599089"/>
                </a:cubicBezTo>
                <a:lnTo>
                  <a:pt x="1702675" y="551793"/>
                </a:lnTo>
                <a:cubicBezTo>
                  <a:pt x="1674223" y="381076"/>
                  <a:pt x="1702194" y="518579"/>
                  <a:pt x="1671144" y="409903"/>
                </a:cubicBezTo>
                <a:cubicBezTo>
                  <a:pt x="1665191" y="389069"/>
                  <a:pt x="1662987" y="367129"/>
                  <a:pt x="1655379" y="346841"/>
                </a:cubicBezTo>
                <a:cubicBezTo>
                  <a:pt x="1647127" y="324836"/>
                  <a:pt x="1633106" y="305381"/>
                  <a:pt x="1623848" y="283779"/>
                </a:cubicBezTo>
                <a:cubicBezTo>
                  <a:pt x="1598624" y="224923"/>
                  <a:pt x="1618379" y="236164"/>
                  <a:pt x="1576551" y="173421"/>
                </a:cubicBezTo>
                <a:cubicBezTo>
                  <a:pt x="1568306" y="161053"/>
                  <a:pt x="1553938" y="153780"/>
                  <a:pt x="1545020" y="141889"/>
                </a:cubicBezTo>
                <a:cubicBezTo>
                  <a:pt x="1522283" y="111572"/>
                  <a:pt x="1518722" y="56487"/>
                  <a:pt x="1481958" y="47296"/>
                </a:cubicBezTo>
                <a:cubicBezTo>
                  <a:pt x="1460937" y="42041"/>
                  <a:pt x="1439730" y="37484"/>
                  <a:pt x="1418896" y="31531"/>
                </a:cubicBezTo>
                <a:cubicBezTo>
                  <a:pt x="1402917" y="26966"/>
                  <a:pt x="1387722" y="19796"/>
                  <a:pt x="1371600" y="15765"/>
                </a:cubicBezTo>
                <a:cubicBezTo>
                  <a:pt x="1345604" y="9266"/>
                  <a:pt x="1319048" y="5255"/>
                  <a:pt x="1292772" y="0"/>
                </a:cubicBezTo>
                <a:cubicBezTo>
                  <a:pt x="1166648" y="5255"/>
                  <a:pt x="1040334" y="7080"/>
                  <a:pt x="914400" y="15765"/>
                </a:cubicBezTo>
                <a:cubicBezTo>
                  <a:pt x="886766" y="17671"/>
                  <a:pt x="802993" y="39676"/>
                  <a:pt x="772510" y="47296"/>
                </a:cubicBezTo>
                <a:cubicBezTo>
                  <a:pt x="756744" y="57806"/>
                  <a:pt x="742160" y="70353"/>
                  <a:pt x="725213" y="78827"/>
                </a:cubicBezTo>
                <a:cubicBezTo>
                  <a:pt x="700007" y="91430"/>
                  <a:pt x="638436" y="103621"/>
                  <a:pt x="614855" y="110358"/>
                </a:cubicBezTo>
                <a:cubicBezTo>
                  <a:pt x="598876" y="114923"/>
                  <a:pt x="582422" y="118692"/>
                  <a:pt x="567558" y="126124"/>
                </a:cubicBezTo>
                <a:cubicBezTo>
                  <a:pt x="508846" y="155481"/>
                  <a:pt x="525264" y="161369"/>
                  <a:pt x="472965" y="204952"/>
                </a:cubicBezTo>
                <a:cubicBezTo>
                  <a:pt x="432215" y="238910"/>
                  <a:pt x="425775" y="236448"/>
                  <a:pt x="378372" y="252248"/>
                </a:cubicBezTo>
                <a:cubicBezTo>
                  <a:pt x="242824" y="342612"/>
                  <a:pt x="414323" y="234272"/>
                  <a:pt x="283779" y="299545"/>
                </a:cubicBezTo>
                <a:cubicBezTo>
                  <a:pt x="174909" y="353981"/>
                  <a:pt x="304659" y="314032"/>
                  <a:pt x="173420" y="346841"/>
                </a:cubicBezTo>
                <a:cubicBezTo>
                  <a:pt x="119739" y="382629"/>
                  <a:pt x="125589" y="364748"/>
                  <a:pt x="110358" y="425669"/>
                </a:cubicBezTo>
                <a:cubicBezTo>
                  <a:pt x="109083" y="430767"/>
                  <a:pt x="123496" y="438806"/>
                  <a:pt x="126124" y="472965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7953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Before writing a business plan</a:t>
            </a:r>
            <a:r>
              <a:rPr lang="en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764704"/>
            <a:ext cx="8229600" cy="489654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Consider the business environment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Consider the market structure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Benchmark the product or service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Define the basis for competition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6295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6288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The business environment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4585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764704"/>
            <a:ext cx="2736304" cy="374441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779912" y="260648"/>
            <a:ext cx="4572000" cy="498598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8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“Why are some princes successful and others are not</a:t>
            </a:r>
            <a:r>
              <a:rPr lang="en-GB" sz="2800" b="1" dirty="0" smtClean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800" b="1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 smtClean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it a matter of luck</a:t>
            </a:r>
            <a:r>
              <a:rPr lang="en-GB" sz="2800" b="1" dirty="0" smtClean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800" b="1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 smtClean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those princes who match their actions to circumstances that survive and others do not.”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8860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86" y="-171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Analyse the business environment to understand: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1548" y="1196752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outside business environment factors will influence your plan? </a:t>
            </a:r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markets can be targeted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are the requirements of these markets? </a:t>
            </a:r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do the products and services (the product portfolio) match these requirements? </a:t>
            </a:r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are our strengths and weaknesses? Can we compete?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18161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579296" cy="34605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 world in which the company operates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1268760"/>
            <a:ext cx="7931223" cy="4320480"/>
          </a:xfrm>
          <a:prstGeom prst="rect">
            <a:avLst/>
          </a:prstGeom>
        </p:spPr>
      </p:pic>
      <p:sp>
        <p:nvSpPr>
          <p:cNvPr id="5" name="Freeform 4"/>
          <p:cNvSpPr/>
          <p:nvPr/>
        </p:nvSpPr>
        <p:spPr>
          <a:xfrm>
            <a:off x="7472450" y="1324303"/>
            <a:ext cx="1529660" cy="2254469"/>
          </a:xfrm>
          <a:custGeom>
            <a:avLst/>
            <a:gdLst>
              <a:gd name="connsiteX0" fmla="*/ 405 w 1529660"/>
              <a:gd name="connsiteY0" fmla="*/ 409904 h 2254469"/>
              <a:gd name="connsiteX1" fmla="*/ 79233 w 1529660"/>
              <a:gd name="connsiteY1" fmla="*/ 472966 h 2254469"/>
              <a:gd name="connsiteX2" fmla="*/ 158060 w 1529660"/>
              <a:gd name="connsiteY2" fmla="*/ 551794 h 2254469"/>
              <a:gd name="connsiteX3" fmla="*/ 173826 w 1529660"/>
              <a:gd name="connsiteY3" fmla="*/ 599090 h 2254469"/>
              <a:gd name="connsiteX4" fmla="*/ 221122 w 1529660"/>
              <a:gd name="connsiteY4" fmla="*/ 630621 h 2254469"/>
              <a:gd name="connsiteX5" fmla="*/ 378778 w 1529660"/>
              <a:gd name="connsiteY5" fmla="*/ 677918 h 2254469"/>
              <a:gd name="connsiteX6" fmla="*/ 473371 w 1529660"/>
              <a:gd name="connsiteY6" fmla="*/ 740980 h 2254469"/>
              <a:gd name="connsiteX7" fmla="*/ 552198 w 1529660"/>
              <a:gd name="connsiteY7" fmla="*/ 835573 h 2254469"/>
              <a:gd name="connsiteX8" fmla="*/ 583729 w 1529660"/>
              <a:gd name="connsiteY8" fmla="*/ 882869 h 2254469"/>
              <a:gd name="connsiteX9" fmla="*/ 725619 w 1529660"/>
              <a:gd name="connsiteY9" fmla="*/ 961697 h 2254469"/>
              <a:gd name="connsiteX10" fmla="*/ 741384 w 1529660"/>
              <a:gd name="connsiteY10" fmla="*/ 1024759 h 2254469"/>
              <a:gd name="connsiteX11" fmla="*/ 772916 w 1529660"/>
              <a:gd name="connsiteY11" fmla="*/ 1056290 h 2254469"/>
              <a:gd name="connsiteX12" fmla="*/ 804447 w 1529660"/>
              <a:gd name="connsiteY12" fmla="*/ 1103587 h 2254469"/>
              <a:gd name="connsiteX13" fmla="*/ 835978 w 1529660"/>
              <a:gd name="connsiteY13" fmla="*/ 1198180 h 2254469"/>
              <a:gd name="connsiteX14" fmla="*/ 883274 w 1529660"/>
              <a:gd name="connsiteY14" fmla="*/ 1245476 h 2254469"/>
              <a:gd name="connsiteX15" fmla="*/ 946336 w 1529660"/>
              <a:gd name="connsiteY15" fmla="*/ 1340069 h 2254469"/>
              <a:gd name="connsiteX16" fmla="*/ 1025164 w 1529660"/>
              <a:gd name="connsiteY16" fmla="*/ 1450428 h 2254469"/>
              <a:gd name="connsiteX17" fmla="*/ 1040929 w 1529660"/>
              <a:gd name="connsiteY17" fmla="*/ 1497725 h 2254469"/>
              <a:gd name="connsiteX18" fmla="*/ 1072460 w 1529660"/>
              <a:gd name="connsiteY18" fmla="*/ 1545021 h 2254469"/>
              <a:gd name="connsiteX19" fmla="*/ 1088226 w 1529660"/>
              <a:gd name="connsiteY19" fmla="*/ 1608083 h 2254469"/>
              <a:gd name="connsiteX20" fmla="*/ 1119757 w 1529660"/>
              <a:gd name="connsiteY20" fmla="*/ 1702676 h 2254469"/>
              <a:gd name="connsiteX21" fmla="*/ 1135522 w 1529660"/>
              <a:gd name="connsiteY21" fmla="*/ 1749973 h 2254469"/>
              <a:gd name="connsiteX22" fmla="*/ 1167053 w 1529660"/>
              <a:gd name="connsiteY22" fmla="*/ 1876097 h 2254469"/>
              <a:gd name="connsiteX23" fmla="*/ 1182819 w 1529660"/>
              <a:gd name="connsiteY23" fmla="*/ 2017987 h 2254469"/>
              <a:gd name="connsiteX24" fmla="*/ 1198584 w 1529660"/>
              <a:gd name="connsiteY24" fmla="*/ 2081049 h 2254469"/>
              <a:gd name="connsiteX25" fmla="*/ 1214350 w 1529660"/>
              <a:gd name="connsiteY25" fmla="*/ 2254469 h 2254469"/>
              <a:gd name="connsiteX26" fmla="*/ 1261647 w 1529660"/>
              <a:gd name="connsiteY26" fmla="*/ 2207173 h 2254469"/>
              <a:gd name="connsiteX27" fmla="*/ 1324709 w 1529660"/>
              <a:gd name="connsiteY27" fmla="*/ 2096814 h 2254469"/>
              <a:gd name="connsiteX28" fmla="*/ 1356240 w 1529660"/>
              <a:gd name="connsiteY28" fmla="*/ 2049518 h 2254469"/>
              <a:gd name="connsiteX29" fmla="*/ 1403536 w 1529660"/>
              <a:gd name="connsiteY29" fmla="*/ 1797269 h 2254469"/>
              <a:gd name="connsiteX30" fmla="*/ 1435067 w 1529660"/>
              <a:gd name="connsiteY30" fmla="*/ 1592318 h 2254469"/>
              <a:gd name="connsiteX31" fmla="*/ 1450833 w 1529660"/>
              <a:gd name="connsiteY31" fmla="*/ 1418897 h 2254469"/>
              <a:gd name="connsiteX32" fmla="*/ 1482364 w 1529660"/>
              <a:gd name="connsiteY32" fmla="*/ 1261242 h 2254469"/>
              <a:gd name="connsiteX33" fmla="*/ 1513895 w 1529660"/>
              <a:gd name="connsiteY33" fmla="*/ 1087821 h 2254469"/>
              <a:gd name="connsiteX34" fmla="*/ 1529660 w 1529660"/>
              <a:gd name="connsiteY34" fmla="*/ 867104 h 2254469"/>
              <a:gd name="connsiteX35" fmla="*/ 1513895 w 1529660"/>
              <a:gd name="connsiteY35" fmla="*/ 520263 h 2254469"/>
              <a:gd name="connsiteX36" fmla="*/ 1466598 w 1529660"/>
              <a:gd name="connsiteY36" fmla="*/ 362607 h 2254469"/>
              <a:gd name="connsiteX37" fmla="*/ 1419302 w 1529660"/>
              <a:gd name="connsiteY37" fmla="*/ 220718 h 2254469"/>
              <a:gd name="connsiteX38" fmla="*/ 1387771 w 1529660"/>
              <a:gd name="connsiteY38" fmla="*/ 126125 h 2254469"/>
              <a:gd name="connsiteX39" fmla="*/ 1340474 w 1529660"/>
              <a:gd name="connsiteY39" fmla="*/ 78828 h 2254469"/>
              <a:gd name="connsiteX40" fmla="*/ 1245881 w 1529660"/>
              <a:gd name="connsiteY40" fmla="*/ 47297 h 2254469"/>
              <a:gd name="connsiteX41" fmla="*/ 1198584 w 1529660"/>
              <a:gd name="connsiteY41" fmla="*/ 31531 h 2254469"/>
              <a:gd name="connsiteX42" fmla="*/ 1151288 w 1529660"/>
              <a:gd name="connsiteY42" fmla="*/ 15766 h 2254469"/>
              <a:gd name="connsiteX43" fmla="*/ 1103991 w 1529660"/>
              <a:gd name="connsiteY43" fmla="*/ 0 h 2254469"/>
              <a:gd name="connsiteX44" fmla="*/ 725619 w 1529660"/>
              <a:gd name="connsiteY44" fmla="*/ 31531 h 2254469"/>
              <a:gd name="connsiteX45" fmla="*/ 631026 w 1529660"/>
              <a:gd name="connsiteY45" fmla="*/ 63063 h 2254469"/>
              <a:gd name="connsiteX46" fmla="*/ 583729 w 1529660"/>
              <a:gd name="connsiteY46" fmla="*/ 78828 h 2254469"/>
              <a:gd name="connsiteX47" fmla="*/ 536433 w 1529660"/>
              <a:gd name="connsiteY47" fmla="*/ 94594 h 2254469"/>
              <a:gd name="connsiteX48" fmla="*/ 489136 w 1529660"/>
              <a:gd name="connsiteY48" fmla="*/ 110359 h 2254469"/>
              <a:gd name="connsiteX49" fmla="*/ 410309 w 1529660"/>
              <a:gd name="connsiteY49" fmla="*/ 189187 h 2254469"/>
              <a:gd name="connsiteX50" fmla="*/ 363012 w 1529660"/>
              <a:gd name="connsiteY50" fmla="*/ 220718 h 2254469"/>
              <a:gd name="connsiteX51" fmla="*/ 331481 w 1529660"/>
              <a:gd name="connsiteY51" fmla="*/ 268014 h 2254469"/>
              <a:gd name="connsiteX52" fmla="*/ 189591 w 1529660"/>
              <a:gd name="connsiteY52" fmla="*/ 378373 h 2254469"/>
              <a:gd name="connsiteX53" fmla="*/ 142295 w 1529660"/>
              <a:gd name="connsiteY53" fmla="*/ 394138 h 2254469"/>
              <a:gd name="connsiteX54" fmla="*/ 47702 w 1529660"/>
              <a:gd name="connsiteY54" fmla="*/ 441435 h 2254469"/>
              <a:gd name="connsiteX55" fmla="*/ 405 w 1529660"/>
              <a:gd name="connsiteY55" fmla="*/ 409904 h 22544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529660" h="2254469">
                <a:moveTo>
                  <a:pt x="405" y="409904"/>
                </a:moveTo>
                <a:cubicBezTo>
                  <a:pt x="5660" y="415159"/>
                  <a:pt x="55439" y="449172"/>
                  <a:pt x="79233" y="472966"/>
                </a:cubicBezTo>
                <a:cubicBezTo>
                  <a:pt x="184339" y="578072"/>
                  <a:pt x="31934" y="467709"/>
                  <a:pt x="158060" y="551794"/>
                </a:cubicBezTo>
                <a:cubicBezTo>
                  <a:pt x="163315" y="567559"/>
                  <a:pt x="163445" y="586113"/>
                  <a:pt x="173826" y="599090"/>
                </a:cubicBezTo>
                <a:cubicBezTo>
                  <a:pt x="185663" y="613886"/>
                  <a:pt x="203706" y="623157"/>
                  <a:pt x="221122" y="630621"/>
                </a:cubicBezTo>
                <a:cubicBezTo>
                  <a:pt x="282811" y="657059"/>
                  <a:pt x="315196" y="635530"/>
                  <a:pt x="378778" y="677918"/>
                </a:cubicBezTo>
                <a:lnTo>
                  <a:pt x="473371" y="740980"/>
                </a:lnTo>
                <a:cubicBezTo>
                  <a:pt x="551656" y="858407"/>
                  <a:pt x="451041" y="714184"/>
                  <a:pt x="552198" y="835573"/>
                </a:cubicBezTo>
                <a:cubicBezTo>
                  <a:pt x="564328" y="850129"/>
                  <a:pt x="569469" y="870392"/>
                  <a:pt x="583729" y="882869"/>
                </a:cubicBezTo>
                <a:cubicBezTo>
                  <a:pt x="650449" y="941249"/>
                  <a:pt x="660658" y="940043"/>
                  <a:pt x="725619" y="961697"/>
                </a:cubicBezTo>
                <a:cubicBezTo>
                  <a:pt x="730874" y="982718"/>
                  <a:pt x="731694" y="1005379"/>
                  <a:pt x="741384" y="1024759"/>
                </a:cubicBezTo>
                <a:cubicBezTo>
                  <a:pt x="748031" y="1038054"/>
                  <a:pt x="763630" y="1044683"/>
                  <a:pt x="772916" y="1056290"/>
                </a:cubicBezTo>
                <a:cubicBezTo>
                  <a:pt x="784753" y="1071086"/>
                  <a:pt x="793937" y="1087821"/>
                  <a:pt x="804447" y="1103587"/>
                </a:cubicBezTo>
                <a:cubicBezTo>
                  <a:pt x="814957" y="1135118"/>
                  <a:pt x="812476" y="1174678"/>
                  <a:pt x="835978" y="1198180"/>
                </a:cubicBezTo>
                <a:cubicBezTo>
                  <a:pt x="851743" y="1213945"/>
                  <a:pt x="869586" y="1227877"/>
                  <a:pt x="883274" y="1245476"/>
                </a:cubicBezTo>
                <a:cubicBezTo>
                  <a:pt x="906540" y="1275389"/>
                  <a:pt x="925315" y="1308538"/>
                  <a:pt x="946336" y="1340069"/>
                </a:cubicBezTo>
                <a:cubicBezTo>
                  <a:pt x="992445" y="1409233"/>
                  <a:pt x="966494" y="1372202"/>
                  <a:pt x="1025164" y="1450428"/>
                </a:cubicBezTo>
                <a:cubicBezTo>
                  <a:pt x="1030419" y="1466194"/>
                  <a:pt x="1033497" y="1482861"/>
                  <a:pt x="1040929" y="1497725"/>
                </a:cubicBezTo>
                <a:cubicBezTo>
                  <a:pt x="1049403" y="1514672"/>
                  <a:pt x="1064996" y="1527605"/>
                  <a:pt x="1072460" y="1545021"/>
                </a:cubicBezTo>
                <a:cubicBezTo>
                  <a:pt x="1080995" y="1564937"/>
                  <a:pt x="1082000" y="1587329"/>
                  <a:pt x="1088226" y="1608083"/>
                </a:cubicBezTo>
                <a:cubicBezTo>
                  <a:pt x="1097777" y="1639918"/>
                  <a:pt x="1109247" y="1671145"/>
                  <a:pt x="1119757" y="1702676"/>
                </a:cubicBezTo>
                <a:cubicBezTo>
                  <a:pt x="1125012" y="1718442"/>
                  <a:pt x="1131491" y="1733851"/>
                  <a:pt x="1135522" y="1749973"/>
                </a:cubicBezTo>
                <a:lnTo>
                  <a:pt x="1167053" y="1876097"/>
                </a:lnTo>
                <a:cubicBezTo>
                  <a:pt x="1172308" y="1923394"/>
                  <a:pt x="1175583" y="1970953"/>
                  <a:pt x="1182819" y="2017987"/>
                </a:cubicBezTo>
                <a:cubicBezTo>
                  <a:pt x="1186114" y="2039403"/>
                  <a:pt x="1195720" y="2059572"/>
                  <a:pt x="1198584" y="2081049"/>
                </a:cubicBezTo>
                <a:cubicBezTo>
                  <a:pt x="1206255" y="2138585"/>
                  <a:pt x="1209095" y="2196662"/>
                  <a:pt x="1214350" y="2254469"/>
                </a:cubicBezTo>
                <a:cubicBezTo>
                  <a:pt x="1230116" y="2238704"/>
                  <a:pt x="1247374" y="2224301"/>
                  <a:pt x="1261647" y="2207173"/>
                </a:cubicBezTo>
                <a:cubicBezTo>
                  <a:pt x="1296564" y="2165273"/>
                  <a:pt x="1296674" y="2145875"/>
                  <a:pt x="1324709" y="2096814"/>
                </a:cubicBezTo>
                <a:cubicBezTo>
                  <a:pt x="1334110" y="2080363"/>
                  <a:pt x="1345730" y="2065283"/>
                  <a:pt x="1356240" y="2049518"/>
                </a:cubicBezTo>
                <a:cubicBezTo>
                  <a:pt x="1409274" y="1890416"/>
                  <a:pt x="1376834" y="2010887"/>
                  <a:pt x="1403536" y="1797269"/>
                </a:cubicBezTo>
                <a:cubicBezTo>
                  <a:pt x="1434269" y="1551403"/>
                  <a:pt x="1404484" y="1867562"/>
                  <a:pt x="1435067" y="1592318"/>
                </a:cubicBezTo>
                <a:cubicBezTo>
                  <a:pt x="1441477" y="1534628"/>
                  <a:pt x="1442624" y="1476359"/>
                  <a:pt x="1450833" y="1418897"/>
                </a:cubicBezTo>
                <a:cubicBezTo>
                  <a:pt x="1458412" y="1365843"/>
                  <a:pt x="1474785" y="1314296"/>
                  <a:pt x="1482364" y="1261242"/>
                </a:cubicBezTo>
                <a:cubicBezTo>
                  <a:pt x="1501193" y="1129433"/>
                  <a:pt x="1489116" y="1186933"/>
                  <a:pt x="1513895" y="1087821"/>
                </a:cubicBezTo>
                <a:cubicBezTo>
                  <a:pt x="1519150" y="1014249"/>
                  <a:pt x="1529660" y="940864"/>
                  <a:pt x="1529660" y="867104"/>
                </a:cubicBezTo>
                <a:cubicBezTo>
                  <a:pt x="1529660" y="751371"/>
                  <a:pt x="1522771" y="635655"/>
                  <a:pt x="1513895" y="520263"/>
                </a:cubicBezTo>
                <a:cubicBezTo>
                  <a:pt x="1511115" y="484120"/>
                  <a:pt x="1472697" y="387004"/>
                  <a:pt x="1466598" y="362607"/>
                </a:cubicBezTo>
                <a:cubicBezTo>
                  <a:pt x="1437909" y="247849"/>
                  <a:pt x="1466795" y="351324"/>
                  <a:pt x="1419302" y="220718"/>
                </a:cubicBezTo>
                <a:cubicBezTo>
                  <a:pt x="1407944" y="189482"/>
                  <a:pt x="1411273" y="149627"/>
                  <a:pt x="1387771" y="126125"/>
                </a:cubicBezTo>
                <a:cubicBezTo>
                  <a:pt x="1372005" y="110359"/>
                  <a:pt x="1359964" y="89656"/>
                  <a:pt x="1340474" y="78828"/>
                </a:cubicBezTo>
                <a:cubicBezTo>
                  <a:pt x="1311420" y="62687"/>
                  <a:pt x="1277412" y="57807"/>
                  <a:pt x="1245881" y="47297"/>
                </a:cubicBezTo>
                <a:lnTo>
                  <a:pt x="1198584" y="31531"/>
                </a:lnTo>
                <a:lnTo>
                  <a:pt x="1151288" y="15766"/>
                </a:lnTo>
                <a:lnTo>
                  <a:pt x="1103991" y="0"/>
                </a:lnTo>
                <a:cubicBezTo>
                  <a:pt x="1043874" y="3536"/>
                  <a:pt x="822843" y="9095"/>
                  <a:pt x="725619" y="31531"/>
                </a:cubicBezTo>
                <a:cubicBezTo>
                  <a:pt x="693233" y="39005"/>
                  <a:pt x="662557" y="52553"/>
                  <a:pt x="631026" y="63063"/>
                </a:cubicBezTo>
                <a:lnTo>
                  <a:pt x="583729" y="78828"/>
                </a:lnTo>
                <a:lnTo>
                  <a:pt x="536433" y="94594"/>
                </a:lnTo>
                <a:lnTo>
                  <a:pt x="489136" y="110359"/>
                </a:lnTo>
                <a:cubicBezTo>
                  <a:pt x="363010" y="194444"/>
                  <a:pt x="515415" y="84081"/>
                  <a:pt x="410309" y="189187"/>
                </a:cubicBezTo>
                <a:cubicBezTo>
                  <a:pt x="396911" y="202585"/>
                  <a:pt x="378778" y="210208"/>
                  <a:pt x="363012" y="220718"/>
                </a:cubicBezTo>
                <a:cubicBezTo>
                  <a:pt x="352502" y="236483"/>
                  <a:pt x="343611" y="253458"/>
                  <a:pt x="331481" y="268014"/>
                </a:cubicBezTo>
                <a:cubicBezTo>
                  <a:pt x="300090" y="305683"/>
                  <a:pt x="230157" y="364851"/>
                  <a:pt x="189591" y="378373"/>
                </a:cubicBezTo>
                <a:lnTo>
                  <a:pt x="142295" y="394138"/>
                </a:lnTo>
                <a:cubicBezTo>
                  <a:pt x="96057" y="424963"/>
                  <a:pt x="99918" y="428381"/>
                  <a:pt x="47702" y="441435"/>
                </a:cubicBezTo>
                <a:cubicBezTo>
                  <a:pt x="42604" y="442710"/>
                  <a:pt x="-4850" y="404649"/>
                  <a:pt x="405" y="409904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reeform 5"/>
          <p:cNvSpPr/>
          <p:nvPr/>
        </p:nvSpPr>
        <p:spPr>
          <a:xfrm>
            <a:off x="3569296" y="1072055"/>
            <a:ext cx="971173" cy="293121"/>
          </a:xfrm>
          <a:custGeom>
            <a:avLst/>
            <a:gdLst>
              <a:gd name="connsiteX0" fmla="*/ 9476 w 971173"/>
              <a:gd name="connsiteY0" fmla="*/ 283779 h 293121"/>
              <a:gd name="connsiteX1" fmla="*/ 167132 w 971173"/>
              <a:gd name="connsiteY1" fmla="*/ 283779 h 293121"/>
              <a:gd name="connsiteX2" fmla="*/ 324787 w 971173"/>
              <a:gd name="connsiteY2" fmla="*/ 268014 h 293121"/>
              <a:gd name="connsiteX3" fmla="*/ 498207 w 971173"/>
              <a:gd name="connsiteY3" fmla="*/ 236483 h 293121"/>
              <a:gd name="connsiteX4" fmla="*/ 829283 w 971173"/>
              <a:gd name="connsiteY4" fmla="*/ 204952 h 293121"/>
              <a:gd name="connsiteX5" fmla="*/ 876580 w 971173"/>
              <a:gd name="connsiteY5" fmla="*/ 189186 h 293121"/>
              <a:gd name="connsiteX6" fmla="*/ 939642 w 971173"/>
              <a:gd name="connsiteY6" fmla="*/ 173421 h 293121"/>
              <a:gd name="connsiteX7" fmla="*/ 971173 w 971173"/>
              <a:gd name="connsiteY7" fmla="*/ 126124 h 293121"/>
              <a:gd name="connsiteX8" fmla="*/ 955407 w 971173"/>
              <a:gd name="connsiteY8" fmla="*/ 47297 h 293121"/>
              <a:gd name="connsiteX9" fmla="*/ 860814 w 971173"/>
              <a:gd name="connsiteY9" fmla="*/ 0 h 293121"/>
              <a:gd name="connsiteX10" fmla="*/ 466676 w 971173"/>
              <a:gd name="connsiteY10" fmla="*/ 15766 h 293121"/>
              <a:gd name="connsiteX11" fmla="*/ 387849 w 971173"/>
              <a:gd name="connsiteY11" fmla="*/ 31531 h 293121"/>
              <a:gd name="connsiteX12" fmla="*/ 277490 w 971173"/>
              <a:gd name="connsiteY12" fmla="*/ 47297 h 293121"/>
              <a:gd name="connsiteX13" fmla="*/ 230194 w 971173"/>
              <a:gd name="connsiteY13" fmla="*/ 63062 h 293121"/>
              <a:gd name="connsiteX14" fmla="*/ 167132 w 971173"/>
              <a:gd name="connsiteY14" fmla="*/ 78828 h 293121"/>
              <a:gd name="connsiteX15" fmla="*/ 72538 w 971173"/>
              <a:gd name="connsiteY15" fmla="*/ 141890 h 293121"/>
              <a:gd name="connsiteX16" fmla="*/ 25242 w 971173"/>
              <a:gd name="connsiteY16" fmla="*/ 157655 h 293121"/>
              <a:gd name="connsiteX17" fmla="*/ 9476 w 971173"/>
              <a:gd name="connsiteY17" fmla="*/ 283779 h 2931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971173" h="293121">
                <a:moveTo>
                  <a:pt x="9476" y="283779"/>
                </a:moveTo>
                <a:cubicBezTo>
                  <a:pt x="33124" y="304800"/>
                  <a:pt x="-43076" y="283779"/>
                  <a:pt x="167132" y="283779"/>
                </a:cubicBezTo>
                <a:cubicBezTo>
                  <a:pt x="219946" y="283779"/>
                  <a:pt x="272235" y="273269"/>
                  <a:pt x="324787" y="268014"/>
                </a:cubicBezTo>
                <a:cubicBezTo>
                  <a:pt x="407034" y="240597"/>
                  <a:pt x="368961" y="249853"/>
                  <a:pt x="498207" y="236483"/>
                </a:cubicBezTo>
                <a:lnTo>
                  <a:pt x="829283" y="204952"/>
                </a:lnTo>
                <a:cubicBezTo>
                  <a:pt x="845049" y="199697"/>
                  <a:pt x="860601" y="193751"/>
                  <a:pt x="876580" y="189186"/>
                </a:cubicBezTo>
                <a:cubicBezTo>
                  <a:pt x="897414" y="183233"/>
                  <a:pt x="921613" y="185440"/>
                  <a:pt x="939642" y="173421"/>
                </a:cubicBezTo>
                <a:cubicBezTo>
                  <a:pt x="955408" y="162911"/>
                  <a:pt x="960663" y="141890"/>
                  <a:pt x="971173" y="126124"/>
                </a:cubicBezTo>
                <a:cubicBezTo>
                  <a:pt x="965918" y="99848"/>
                  <a:pt x="968702" y="70562"/>
                  <a:pt x="955407" y="47297"/>
                </a:cubicBezTo>
                <a:cubicBezTo>
                  <a:pt x="941025" y="22128"/>
                  <a:pt x="885091" y="8092"/>
                  <a:pt x="860814" y="0"/>
                </a:cubicBezTo>
                <a:cubicBezTo>
                  <a:pt x="729435" y="5255"/>
                  <a:pt x="597869" y="7020"/>
                  <a:pt x="466676" y="15766"/>
                </a:cubicBezTo>
                <a:cubicBezTo>
                  <a:pt x="439939" y="17548"/>
                  <a:pt x="414280" y="27126"/>
                  <a:pt x="387849" y="31531"/>
                </a:cubicBezTo>
                <a:cubicBezTo>
                  <a:pt x="351195" y="37640"/>
                  <a:pt x="314276" y="42042"/>
                  <a:pt x="277490" y="47297"/>
                </a:cubicBezTo>
                <a:cubicBezTo>
                  <a:pt x="261725" y="52552"/>
                  <a:pt x="246173" y="58497"/>
                  <a:pt x="230194" y="63062"/>
                </a:cubicBezTo>
                <a:cubicBezTo>
                  <a:pt x="209360" y="69015"/>
                  <a:pt x="186512" y="69138"/>
                  <a:pt x="167132" y="78828"/>
                </a:cubicBezTo>
                <a:cubicBezTo>
                  <a:pt x="133237" y="95776"/>
                  <a:pt x="108489" y="129907"/>
                  <a:pt x="72538" y="141890"/>
                </a:cubicBezTo>
                <a:cubicBezTo>
                  <a:pt x="56773" y="147145"/>
                  <a:pt x="31077" y="142095"/>
                  <a:pt x="25242" y="157655"/>
                </a:cubicBezTo>
                <a:cubicBezTo>
                  <a:pt x="12326" y="192099"/>
                  <a:pt x="-14172" y="262758"/>
                  <a:pt x="9476" y="28377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7896446" y="5060339"/>
            <a:ext cx="995306" cy="583716"/>
          </a:xfrm>
          <a:custGeom>
            <a:avLst/>
            <a:gdLst>
              <a:gd name="connsiteX0" fmla="*/ 569637 w 995306"/>
              <a:gd name="connsiteY0" fmla="*/ 392 h 583716"/>
              <a:gd name="connsiteX1" fmla="*/ 427747 w 995306"/>
              <a:gd name="connsiteY1" fmla="*/ 16158 h 583716"/>
              <a:gd name="connsiteX2" fmla="*/ 317388 w 995306"/>
              <a:gd name="connsiteY2" fmla="*/ 47689 h 583716"/>
              <a:gd name="connsiteX3" fmla="*/ 222795 w 995306"/>
              <a:gd name="connsiteY3" fmla="*/ 63454 h 583716"/>
              <a:gd name="connsiteX4" fmla="*/ 128202 w 995306"/>
              <a:gd name="connsiteY4" fmla="*/ 94985 h 583716"/>
              <a:gd name="connsiteX5" fmla="*/ 33609 w 995306"/>
              <a:gd name="connsiteY5" fmla="*/ 158047 h 583716"/>
              <a:gd name="connsiteX6" fmla="*/ 17844 w 995306"/>
              <a:gd name="connsiteY6" fmla="*/ 362999 h 583716"/>
              <a:gd name="connsiteX7" fmla="*/ 49375 w 995306"/>
              <a:gd name="connsiteY7" fmla="*/ 410295 h 583716"/>
              <a:gd name="connsiteX8" fmla="*/ 128202 w 995306"/>
              <a:gd name="connsiteY8" fmla="*/ 473358 h 583716"/>
              <a:gd name="connsiteX9" fmla="*/ 222795 w 995306"/>
              <a:gd name="connsiteY9" fmla="*/ 504889 h 583716"/>
              <a:gd name="connsiteX10" fmla="*/ 285857 w 995306"/>
              <a:gd name="connsiteY10" fmla="*/ 536420 h 583716"/>
              <a:gd name="connsiteX11" fmla="*/ 333154 w 995306"/>
              <a:gd name="connsiteY11" fmla="*/ 567951 h 583716"/>
              <a:gd name="connsiteX12" fmla="*/ 427747 w 995306"/>
              <a:gd name="connsiteY12" fmla="*/ 583716 h 583716"/>
              <a:gd name="connsiteX13" fmla="*/ 490809 w 995306"/>
              <a:gd name="connsiteY13" fmla="*/ 567951 h 583716"/>
              <a:gd name="connsiteX14" fmla="*/ 916478 w 995306"/>
              <a:gd name="connsiteY14" fmla="*/ 536420 h 583716"/>
              <a:gd name="connsiteX15" fmla="*/ 963775 w 995306"/>
              <a:gd name="connsiteY15" fmla="*/ 426061 h 583716"/>
              <a:gd name="connsiteX16" fmla="*/ 995306 w 995306"/>
              <a:gd name="connsiteY16" fmla="*/ 378764 h 583716"/>
              <a:gd name="connsiteX17" fmla="*/ 979540 w 995306"/>
              <a:gd name="connsiteY17" fmla="*/ 173813 h 583716"/>
              <a:gd name="connsiteX18" fmla="*/ 916478 w 995306"/>
              <a:gd name="connsiteY18" fmla="*/ 142282 h 583716"/>
              <a:gd name="connsiteX19" fmla="*/ 821885 w 995306"/>
              <a:gd name="connsiteY19" fmla="*/ 110751 h 583716"/>
              <a:gd name="connsiteX20" fmla="*/ 774588 w 995306"/>
              <a:gd name="connsiteY20" fmla="*/ 94985 h 583716"/>
              <a:gd name="connsiteX21" fmla="*/ 727292 w 995306"/>
              <a:gd name="connsiteY21" fmla="*/ 79220 h 583716"/>
              <a:gd name="connsiteX22" fmla="*/ 664230 w 995306"/>
              <a:gd name="connsiteY22" fmla="*/ 47689 h 583716"/>
              <a:gd name="connsiteX23" fmla="*/ 616933 w 995306"/>
              <a:gd name="connsiteY23" fmla="*/ 31923 h 583716"/>
              <a:gd name="connsiteX24" fmla="*/ 569637 w 995306"/>
              <a:gd name="connsiteY24" fmla="*/ 392 h 58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995306" h="583716">
                <a:moveTo>
                  <a:pt x="569637" y="392"/>
                </a:moveTo>
                <a:cubicBezTo>
                  <a:pt x="538106" y="-2235"/>
                  <a:pt x="474781" y="8922"/>
                  <a:pt x="427747" y="16158"/>
                </a:cubicBezTo>
                <a:cubicBezTo>
                  <a:pt x="316137" y="33329"/>
                  <a:pt x="410111" y="27084"/>
                  <a:pt x="317388" y="47689"/>
                </a:cubicBezTo>
                <a:cubicBezTo>
                  <a:pt x="286183" y="54623"/>
                  <a:pt x="254326" y="58199"/>
                  <a:pt x="222795" y="63454"/>
                </a:cubicBezTo>
                <a:cubicBezTo>
                  <a:pt x="191264" y="73964"/>
                  <a:pt x="155857" y="76549"/>
                  <a:pt x="128202" y="94985"/>
                </a:cubicBezTo>
                <a:lnTo>
                  <a:pt x="33609" y="158047"/>
                </a:lnTo>
                <a:cubicBezTo>
                  <a:pt x="925" y="256100"/>
                  <a:pt x="-14471" y="255283"/>
                  <a:pt x="17844" y="362999"/>
                </a:cubicBezTo>
                <a:cubicBezTo>
                  <a:pt x="23289" y="381148"/>
                  <a:pt x="37539" y="395499"/>
                  <a:pt x="49375" y="410295"/>
                </a:cubicBezTo>
                <a:cubicBezTo>
                  <a:pt x="67450" y="432889"/>
                  <a:pt x="102770" y="462055"/>
                  <a:pt x="128202" y="473358"/>
                </a:cubicBezTo>
                <a:cubicBezTo>
                  <a:pt x="158574" y="486857"/>
                  <a:pt x="193067" y="490025"/>
                  <a:pt x="222795" y="504889"/>
                </a:cubicBezTo>
                <a:cubicBezTo>
                  <a:pt x="243816" y="515399"/>
                  <a:pt x="265452" y="524760"/>
                  <a:pt x="285857" y="536420"/>
                </a:cubicBezTo>
                <a:cubicBezTo>
                  <a:pt x="302308" y="545821"/>
                  <a:pt x="315178" y="561959"/>
                  <a:pt x="333154" y="567951"/>
                </a:cubicBezTo>
                <a:cubicBezTo>
                  <a:pt x="363480" y="578059"/>
                  <a:pt x="396216" y="578461"/>
                  <a:pt x="427747" y="583716"/>
                </a:cubicBezTo>
                <a:cubicBezTo>
                  <a:pt x="448768" y="578461"/>
                  <a:pt x="469196" y="569495"/>
                  <a:pt x="490809" y="567951"/>
                </a:cubicBezTo>
                <a:cubicBezTo>
                  <a:pt x="930669" y="536533"/>
                  <a:pt x="743517" y="594072"/>
                  <a:pt x="916478" y="536420"/>
                </a:cubicBezTo>
                <a:cubicBezTo>
                  <a:pt x="995639" y="417678"/>
                  <a:pt x="902691" y="568589"/>
                  <a:pt x="963775" y="426061"/>
                </a:cubicBezTo>
                <a:cubicBezTo>
                  <a:pt x="971239" y="408645"/>
                  <a:pt x="984796" y="394530"/>
                  <a:pt x="995306" y="378764"/>
                </a:cubicBezTo>
                <a:cubicBezTo>
                  <a:pt x="990051" y="310447"/>
                  <a:pt x="1001208" y="238816"/>
                  <a:pt x="979540" y="173813"/>
                </a:cubicBezTo>
                <a:cubicBezTo>
                  <a:pt x="972108" y="151517"/>
                  <a:pt x="938299" y="151010"/>
                  <a:pt x="916478" y="142282"/>
                </a:cubicBezTo>
                <a:cubicBezTo>
                  <a:pt x="885619" y="129938"/>
                  <a:pt x="853416" y="121261"/>
                  <a:pt x="821885" y="110751"/>
                </a:cubicBezTo>
                <a:lnTo>
                  <a:pt x="774588" y="94985"/>
                </a:lnTo>
                <a:cubicBezTo>
                  <a:pt x="758823" y="89730"/>
                  <a:pt x="742156" y="86652"/>
                  <a:pt x="727292" y="79220"/>
                </a:cubicBezTo>
                <a:cubicBezTo>
                  <a:pt x="706271" y="68710"/>
                  <a:pt x="685832" y="56947"/>
                  <a:pt x="664230" y="47689"/>
                </a:cubicBezTo>
                <a:cubicBezTo>
                  <a:pt x="648955" y="41143"/>
                  <a:pt x="631797" y="39355"/>
                  <a:pt x="616933" y="31923"/>
                </a:cubicBezTo>
                <a:cubicBezTo>
                  <a:pt x="599986" y="23449"/>
                  <a:pt x="601168" y="3019"/>
                  <a:pt x="569637" y="39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4159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messages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836712"/>
            <a:ext cx="8229600" cy="4536504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Companies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should sell their products and services in a way that matches their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capabilities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strategy adopted by the company should reflect that capability 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That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strategy should also reflect prevailing market conditions 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Therefore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both the market and the company’s capability to service it should be examined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79909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6535786"/>
              </p:ext>
            </p:extLst>
          </p:nvPr>
        </p:nvGraphicFramePr>
        <p:xfrm>
          <a:off x="611560" y="116632"/>
          <a:ext cx="8229600" cy="5598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>
                  <a:extLst>
                    <a:ext uri="{9D8B030D-6E8A-4147-A177-3AD203B41FA5}">
                      <a16:colId xmlns:a16="http://schemas.microsoft.com/office/drawing/2014/main" val="255865937"/>
                    </a:ext>
                  </a:extLst>
                </a:gridCol>
                <a:gridCol w="5493296">
                  <a:extLst>
                    <a:ext uri="{9D8B030D-6E8A-4147-A177-3AD203B41FA5}">
                      <a16:colId xmlns:a16="http://schemas.microsoft.com/office/drawing/2014/main" val="1728063552"/>
                    </a:ext>
                  </a:extLst>
                </a:gridCol>
              </a:tblGrid>
              <a:tr h="813058">
                <a:tc>
                  <a:txBody>
                    <a:bodyPr/>
                    <a:lstStyle/>
                    <a:p>
                      <a:pPr algn="ctr"/>
                      <a:endParaRPr lang="en-GB" sz="2400" b="0" i="0" u="none" strike="noStrike" kern="1200" baseline="0" dirty="0" smtClean="0">
                        <a:solidFill>
                          <a:schemeClr val="lt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b="1" i="0" u="none" strike="noStrike" kern="1200" baseline="0" dirty="0" smtClean="0">
                          <a:solidFill>
                            <a:schemeClr val="l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Strategy </a:t>
                      </a:r>
                      <a:r>
                        <a:rPr lang="en-GB" sz="2400" b="0" i="0" u="none" strike="noStrike" kern="1200" baseline="0" dirty="0" smtClean="0">
                          <a:solidFill>
                            <a:schemeClr val="l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b="0" i="0" u="none" strike="noStrike" kern="1200" baseline="0" dirty="0" smtClean="0">
                        <a:solidFill>
                          <a:schemeClr val="lt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algn="ctr"/>
                      <a:r>
                        <a:rPr lang="en-GB" sz="2400" b="1" i="0" u="none" strike="noStrike" kern="1200" baseline="0" dirty="0" smtClean="0">
                          <a:solidFill>
                            <a:schemeClr val="lt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Description </a:t>
                      </a:r>
                      <a:endParaRPr lang="en-GB" sz="2400" b="0" i="0" u="none" strike="noStrike" kern="1200" baseline="0" dirty="0" smtClean="0">
                        <a:solidFill>
                          <a:schemeClr val="lt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9873997"/>
                  </a:ext>
                </a:extLst>
              </a:tr>
              <a:tr h="752056">
                <a:tc>
                  <a:txBody>
                    <a:bodyPr/>
                    <a:lstStyle/>
                    <a:p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Price (low cost</a:t>
                      </a:r>
                      <a:r>
                        <a:rPr lang="en-GB" sz="1800" b="0" i="1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lower price than rivals 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e.g. the no frills airlines, Tesco value products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388764"/>
                  </a:ext>
                </a:extLst>
              </a:tr>
              <a:tr h="632378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Image </a:t>
                      </a:r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brand or reputation 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e.g. Mercedes, Gucci, The Body Shop 	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2614204"/>
                  </a:ext>
                </a:extLst>
              </a:tr>
              <a:tr h="632378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Support </a:t>
                      </a:r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Provision of back-up or after sales service 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e.g. AA 	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6544054"/>
                  </a:ext>
                </a:extLst>
              </a:tr>
              <a:tr h="903398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Quality </a:t>
                      </a:r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	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more durable or reliable product or one with a higher performance 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e.g. Rolls Royce, M&amp;S food 	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0796954"/>
                  </a:ext>
                </a:extLst>
              </a:tr>
              <a:tr h="903398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Design/Innovation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product or service which is new or not offered by others 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e.g. Apple 	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8807818"/>
                  </a:ext>
                </a:extLst>
              </a:tr>
              <a:tr h="835942"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err="1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Undifferentiation</a:t>
                      </a:r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	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Same as all the others </a:t>
                      </a:r>
                      <a:endParaRPr lang="en-GB" sz="1800" b="0" i="0" u="none" strike="noStrike" kern="1200" baseline="0" dirty="0" smtClean="0">
                        <a:solidFill>
                          <a:schemeClr val="dk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e.g. Car rental firms, financial service firms, petrol stations, steel companies etc. 	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58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207866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20203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The world in which the company operates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196752"/>
            <a:ext cx="7416824" cy="4464495"/>
          </a:xfrm>
          <a:prstGeom prst="rect">
            <a:avLst/>
          </a:prstGeom>
        </p:spPr>
      </p:pic>
      <p:sp>
        <p:nvSpPr>
          <p:cNvPr id="6" name="Freeform 5"/>
          <p:cNvSpPr/>
          <p:nvPr/>
        </p:nvSpPr>
        <p:spPr>
          <a:xfrm>
            <a:off x="3436787" y="1072055"/>
            <a:ext cx="807816" cy="220717"/>
          </a:xfrm>
          <a:custGeom>
            <a:avLst/>
            <a:gdLst>
              <a:gd name="connsiteX0" fmla="*/ 96 w 807816"/>
              <a:gd name="connsiteY0" fmla="*/ 78828 h 220717"/>
              <a:gd name="connsiteX1" fmla="*/ 78923 w 807816"/>
              <a:gd name="connsiteY1" fmla="*/ 157655 h 220717"/>
              <a:gd name="connsiteX2" fmla="*/ 126220 w 807816"/>
              <a:gd name="connsiteY2" fmla="*/ 173421 h 220717"/>
              <a:gd name="connsiteX3" fmla="*/ 236579 w 807816"/>
              <a:gd name="connsiteY3" fmla="*/ 220717 h 220717"/>
              <a:gd name="connsiteX4" fmla="*/ 394234 w 807816"/>
              <a:gd name="connsiteY4" fmla="*/ 204952 h 220717"/>
              <a:gd name="connsiteX5" fmla="*/ 441530 w 807816"/>
              <a:gd name="connsiteY5" fmla="*/ 189186 h 220717"/>
              <a:gd name="connsiteX6" fmla="*/ 678013 w 807816"/>
              <a:gd name="connsiteY6" fmla="*/ 173421 h 220717"/>
              <a:gd name="connsiteX7" fmla="*/ 756841 w 807816"/>
              <a:gd name="connsiteY7" fmla="*/ 157655 h 220717"/>
              <a:gd name="connsiteX8" fmla="*/ 788372 w 807816"/>
              <a:gd name="connsiteY8" fmla="*/ 63062 h 220717"/>
              <a:gd name="connsiteX9" fmla="*/ 741075 w 807816"/>
              <a:gd name="connsiteY9" fmla="*/ 31531 h 220717"/>
              <a:gd name="connsiteX10" fmla="*/ 630716 w 807816"/>
              <a:gd name="connsiteY10" fmla="*/ 0 h 220717"/>
              <a:gd name="connsiteX11" fmla="*/ 362703 w 807816"/>
              <a:gd name="connsiteY11" fmla="*/ 15766 h 220717"/>
              <a:gd name="connsiteX12" fmla="*/ 283875 w 807816"/>
              <a:gd name="connsiteY12" fmla="*/ 31531 h 220717"/>
              <a:gd name="connsiteX13" fmla="*/ 94689 w 807816"/>
              <a:gd name="connsiteY13" fmla="*/ 63062 h 220717"/>
              <a:gd name="connsiteX14" fmla="*/ 96 w 807816"/>
              <a:gd name="connsiteY14" fmla="*/ 78828 h 220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807816" h="220717">
                <a:moveTo>
                  <a:pt x="96" y="78828"/>
                </a:moveTo>
                <a:cubicBezTo>
                  <a:pt x="-2532" y="94594"/>
                  <a:pt x="49195" y="135359"/>
                  <a:pt x="78923" y="157655"/>
                </a:cubicBezTo>
                <a:cubicBezTo>
                  <a:pt x="92218" y="167626"/>
                  <a:pt x="111356" y="165989"/>
                  <a:pt x="126220" y="173421"/>
                </a:cubicBezTo>
                <a:cubicBezTo>
                  <a:pt x="235092" y="227858"/>
                  <a:pt x="105335" y="187908"/>
                  <a:pt x="236579" y="220717"/>
                </a:cubicBezTo>
                <a:cubicBezTo>
                  <a:pt x="289131" y="215462"/>
                  <a:pt x="342034" y="212983"/>
                  <a:pt x="394234" y="204952"/>
                </a:cubicBezTo>
                <a:cubicBezTo>
                  <a:pt x="410659" y="202425"/>
                  <a:pt x="425013" y="191021"/>
                  <a:pt x="441530" y="189186"/>
                </a:cubicBezTo>
                <a:cubicBezTo>
                  <a:pt x="520049" y="180462"/>
                  <a:pt x="599185" y="178676"/>
                  <a:pt x="678013" y="173421"/>
                </a:cubicBezTo>
                <a:cubicBezTo>
                  <a:pt x="704289" y="168166"/>
                  <a:pt x="731751" y="167064"/>
                  <a:pt x="756841" y="157655"/>
                </a:cubicBezTo>
                <a:cubicBezTo>
                  <a:pt x="808587" y="138250"/>
                  <a:pt x="824260" y="116895"/>
                  <a:pt x="788372" y="63062"/>
                </a:cubicBezTo>
                <a:cubicBezTo>
                  <a:pt x="777862" y="47296"/>
                  <a:pt x="758023" y="40005"/>
                  <a:pt x="741075" y="31531"/>
                </a:cubicBezTo>
                <a:cubicBezTo>
                  <a:pt x="718460" y="20224"/>
                  <a:pt x="650917" y="5050"/>
                  <a:pt x="630716" y="0"/>
                </a:cubicBezTo>
                <a:cubicBezTo>
                  <a:pt x="541378" y="5255"/>
                  <a:pt x="451828" y="7664"/>
                  <a:pt x="362703" y="15766"/>
                </a:cubicBezTo>
                <a:cubicBezTo>
                  <a:pt x="336017" y="18192"/>
                  <a:pt x="310264" y="26874"/>
                  <a:pt x="283875" y="31531"/>
                </a:cubicBezTo>
                <a:cubicBezTo>
                  <a:pt x="220916" y="42641"/>
                  <a:pt x="156712" y="47556"/>
                  <a:pt x="94689" y="63062"/>
                </a:cubicBezTo>
                <a:cubicBezTo>
                  <a:pt x="26529" y="80103"/>
                  <a:pt x="2724" y="63062"/>
                  <a:pt x="96" y="7882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reeform 6"/>
          <p:cNvSpPr/>
          <p:nvPr/>
        </p:nvSpPr>
        <p:spPr>
          <a:xfrm>
            <a:off x="7050249" y="1219200"/>
            <a:ext cx="1568606" cy="2286000"/>
          </a:xfrm>
          <a:custGeom>
            <a:avLst/>
            <a:gdLst>
              <a:gd name="connsiteX0" fmla="*/ 1715 w 1568606"/>
              <a:gd name="connsiteY0" fmla="*/ 415636 h 2286000"/>
              <a:gd name="connsiteX1" fmla="*/ 57133 w 1568606"/>
              <a:gd name="connsiteY1" fmla="*/ 526473 h 2286000"/>
              <a:gd name="connsiteX2" fmla="*/ 70987 w 1568606"/>
              <a:gd name="connsiteY2" fmla="*/ 568036 h 2286000"/>
              <a:gd name="connsiteX3" fmla="*/ 112551 w 1568606"/>
              <a:gd name="connsiteY3" fmla="*/ 581891 h 2286000"/>
              <a:gd name="connsiteX4" fmla="*/ 237242 w 1568606"/>
              <a:gd name="connsiteY4" fmla="*/ 678873 h 2286000"/>
              <a:gd name="connsiteX5" fmla="*/ 292660 w 1568606"/>
              <a:gd name="connsiteY5" fmla="*/ 692727 h 2286000"/>
              <a:gd name="connsiteX6" fmla="*/ 334224 w 1568606"/>
              <a:gd name="connsiteY6" fmla="*/ 734291 h 2286000"/>
              <a:gd name="connsiteX7" fmla="*/ 348078 w 1568606"/>
              <a:gd name="connsiteY7" fmla="*/ 775855 h 2286000"/>
              <a:gd name="connsiteX8" fmla="*/ 389642 w 1568606"/>
              <a:gd name="connsiteY8" fmla="*/ 803564 h 2286000"/>
              <a:gd name="connsiteX9" fmla="*/ 458915 w 1568606"/>
              <a:gd name="connsiteY9" fmla="*/ 886691 h 2286000"/>
              <a:gd name="connsiteX10" fmla="*/ 514333 w 1568606"/>
              <a:gd name="connsiteY10" fmla="*/ 900545 h 2286000"/>
              <a:gd name="connsiteX11" fmla="*/ 555896 w 1568606"/>
              <a:gd name="connsiteY11" fmla="*/ 914400 h 2286000"/>
              <a:gd name="connsiteX12" fmla="*/ 583606 w 1568606"/>
              <a:gd name="connsiteY12" fmla="*/ 942109 h 2286000"/>
              <a:gd name="connsiteX13" fmla="*/ 625169 w 1568606"/>
              <a:gd name="connsiteY13" fmla="*/ 969818 h 2286000"/>
              <a:gd name="connsiteX14" fmla="*/ 680587 w 1568606"/>
              <a:gd name="connsiteY14" fmla="*/ 1052945 h 2286000"/>
              <a:gd name="connsiteX15" fmla="*/ 736006 w 1568606"/>
              <a:gd name="connsiteY15" fmla="*/ 1136073 h 2286000"/>
              <a:gd name="connsiteX16" fmla="*/ 763715 w 1568606"/>
              <a:gd name="connsiteY16" fmla="*/ 1177636 h 2286000"/>
              <a:gd name="connsiteX17" fmla="*/ 805278 w 1568606"/>
              <a:gd name="connsiteY17" fmla="*/ 1233055 h 2286000"/>
              <a:gd name="connsiteX18" fmla="*/ 860696 w 1568606"/>
              <a:gd name="connsiteY18" fmla="*/ 1316182 h 2286000"/>
              <a:gd name="connsiteX19" fmla="*/ 943824 w 1568606"/>
              <a:gd name="connsiteY19" fmla="*/ 1427018 h 2286000"/>
              <a:gd name="connsiteX20" fmla="*/ 971533 w 1568606"/>
              <a:gd name="connsiteY20" fmla="*/ 1468582 h 2286000"/>
              <a:gd name="connsiteX21" fmla="*/ 1013096 w 1568606"/>
              <a:gd name="connsiteY21" fmla="*/ 1551709 h 2286000"/>
              <a:gd name="connsiteX22" fmla="*/ 1040806 w 1568606"/>
              <a:gd name="connsiteY22" fmla="*/ 1634836 h 2286000"/>
              <a:gd name="connsiteX23" fmla="*/ 1054660 w 1568606"/>
              <a:gd name="connsiteY23" fmla="*/ 1676400 h 2286000"/>
              <a:gd name="connsiteX24" fmla="*/ 1096224 w 1568606"/>
              <a:gd name="connsiteY24" fmla="*/ 1759527 h 2286000"/>
              <a:gd name="connsiteX25" fmla="*/ 1123933 w 1568606"/>
              <a:gd name="connsiteY25" fmla="*/ 1801091 h 2286000"/>
              <a:gd name="connsiteX26" fmla="*/ 1151642 w 1568606"/>
              <a:gd name="connsiteY26" fmla="*/ 2230582 h 2286000"/>
              <a:gd name="connsiteX27" fmla="*/ 1207060 w 1568606"/>
              <a:gd name="connsiteY27" fmla="*/ 2286000 h 2286000"/>
              <a:gd name="connsiteX28" fmla="*/ 1304042 w 1568606"/>
              <a:gd name="connsiteY28" fmla="*/ 2272145 h 2286000"/>
              <a:gd name="connsiteX29" fmla="*/ 1373315 w 1568606"/>
              <a:gd name="connsiteY29" fmla="*/ 2202873 h 2286000"/>
              <a:gd name="connsiteX30" fmla="*/ 1414878 w 1568606"/>
              <a:gd name="connsiteY30" fmla="*/ 2161309 h 2286000"/>
              <a:gd name="connsiteX31" fmla="*/ 1470296 w 1568606"/>
              <a:gd name="connsiteY31" fmla="*/ 2078182 h 2286000"/>
              <a:gd name="connsiteX32" fmla="*/ 1511860 w 1568606"/>
              <a:gd name="connsiteY32" fmla="*/ 1953491 h 2286000"/>
              <a:gd name="connsiteX33" fmla="*/ 1553424 w 1568606"/>
              <a:gd name="connsiteY33" fmla="*/ 1856509 h 2286000"/>
              <a:gd name="connsiteX34" fmla="*/ 1553424 w 1568606"/>
              <a:gd name="connsiteY34" fmla="*/ 1260764 h 2286000"/>
              <a:gd name="connsiteX35" fmla="*/ 1525715 w 1568606"/>
              <a:gd name="connsiteY35" fmla="*/ 1122218 h 2286000"/>
              <a:gd name="connsiteX36" fmla="*/ 1511860 w 1568606"/>
              <a:gd name="connsiteY36" fmla="*/ 1080655 h 2286000"/>
              <a:gd name="connsiteX37" fmla="*/ 1470296 w 1568606"/>
              <a:gd name="connsiteY37" fmla="*/ 928255 h 2286000"/>
              <a:gd name="connsiteX38" fmla="*/ 1442587 w 1568606"/>
              <a:gd name="connsiteY38" fmla="*/ 886691 h 2286000"/>
              <a:gd name="connsiteX39" fmla="*/ 1414878 w 1568606"/>
              <a:gd name="connsiteY39" fmla="*/ 775855 h 2286000"/>
              <a:gd name="connsiteX40" fmla="*/ 1387169 w 1568606"/>
              <a:gd name="connsiteY40" fmla="*/ 720436 h 2286000"/>
              <a:gd name="connsiteX41" fmla="*/ 1387169 w 1568606"/>
              <a:gd name="connsiteY41" fmla="*/ 443345 h 2286000"/>
              <a:gd name="connsiteX42" fmla="*/ 1373315 w 1568606"/>
              <a:gd name="connsiteY42" fmla="*/ 193964 h 2286000"/>
              <a:gd name="connsiteX43" fmla="*/ 1359460 w 1568606"/>
              <a:gd name="connsiteY43" fmla="*/ 152400 h 2286000"/>
              <a:gd name="connsiteX44" fmla="*/ 1317896 w 1568606"/>
              <a:gd name="connsiteY44" fmla="*/ 110836 h 2286000"/>
              <a:gd name="connsiteX45" fmla="*/ 1290187 w 1568606"/>
              <a:gd name="connsiteY45" fmla="*/ 69273 h 2286000"/>
              <a:gd name="connsiteX46" fmla="*/ 1234769 w 1568606"/>
              <a:gd name="connsiteY46" fmla="*/ 41564 h 2286000"/>
              <a:gd name="connsiteX47" fmla="*/ 1137787 w 1568606"/>
              <a:gd name="connsiteY47" fmla="*/ 0 h 2286000"/>
              <a:gd name="connsiteX48" fmla="*/ 763715 w 1568606"/>
              <a:gd name="connsiteY48" fmla="*/ 13855 h 2286000"/>
              <a:gd name="connsiteX49" fmla="*/ 569751 w 1568606"/>
              <a:gd name="connsiteY49" fmla="*/ 124691 h 2286000"/>
              <a:gd name="connsiteX50" fmla="*/ 528187 w 1568606"/>
              <a:gd name="connsiteY50" fmla="*/ 152400 h 2286000"/>
              <a:gd name="connsiteX51" fmla="*/ 500478 w 1568606"/>
              <a:gd name="connsiteY51" fmla="*/ 193964 h 2286000"/>
              <a:gd name="connsiteX52" fmla="*/ 403496 w 1568606"/>
              <a:gd name="connsiteY52" fmla="*/ 249382 h 2286000"/>
              <a:gd name="connsiteX53" fmla="*/ 278806 w 1568606"/>
              <a:gd name="connsiteY53" fmla="*/ 318655 h 2286000"/>
              <a:gd name="connsiteX54" fmla="*/ 251096 w 1568606"/>
              <a:gd name="connsiteY54" fmla="*/ 360218 h 2286000"/>
              <a:gd name="connsiteX55" fmla="*/ 167969 w 1568606"/>
              <a:gd name="connsiteY55" fmla="*/ 387927 h 2286000"/>
              <a:gd name="connsiteX56" fmla="*/ 126406 w 1568606"/>
              <a:gd name="connsiteY56" fmla="*/ 415636 h 2286000"/>
              <a:gd name="connsiteX57" fmla="*/ 1715 w 1568606"/>
              <a:gd name="connsiteY57" fmla="*/ 415636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568606" h="2286000">
                <a:moveTo>
                  <a:pt x="1715" y="415636"/>
                </a:moveTo>
                <a:cubicBezTo>
                  <a:pt x="-9830" y="434109"/>
                  <a:pt x="40040" y="488869"/>
                  <a:pt x="57133" y="526473"/>
                </a:cubicBezTo>
                <a:cubicBezTo>
                  <a:pt x="63176" y="539768"/>
                  <a:pt x="60661" y="557710"/>
                  <a:pt x="70987" y="568036"/>
                </a:cubicBezTo>
                <a:cubicBezTo>
                  <a:pt x="81314" y="578363"/>
                  <a:pt x="98696" y="577273"/>
                  <a:pt x="112551" y="581891"/>
                </a:cubicBezTo>
                <a:cubicBezTo>
                  <a:pt x="145163" y="614503"/>
                  <a:pt x="193052" y="667826"/>
                  <a:pt x="237242" y="678873"/>
                </a:cubicBezTo>
                <a:lnTo>
                  <a:pt x="292660" y="692727"/>
                </a:lnTo>
                <a:cubicBezTo>
                  <a:pt x="306515" y="706582"/>
                  <a:pt x="323356" y="717988"/>
                  <a:pt x="334224" y="734291"/>
                </a:cubicBezTo>
                <a:cubicBezTo>
                  <a:pt x="342325" y="746442"/>
                  <a:pt x="338955" y="764451"/>
                  <a:pt x="348078" y="775855"/>
                </a:cubicBezTo>
                <a:cubicBezTo>
                  <a:pt x="358480" y="788857"/>
                  <a:pt x="375787" y="794328"/>
                  <a:pt x="389642" y="803564"/>
                </a:cubicBezTo>
                <a:cubicBezTo>
                  <a:pt x="407299" y="830049"/>
                  <a:pt x="430195" y="870280"/>
                  <a:pt x="458915" y="886691"/>
                </a:cubicBezTo>
                <a:cubicBezTo>
                  <a:pt x="475447" y="896138"/>
                  <a:pt x="496024" y="895314"/>
                  <a:pt x="514333" y="900545"/>
                </a:cubicBezTo>
                <a:cubicBezTo>
                  <a:pt x="528375" y="904557"/>
                  <a:pt x="542042" y="909782"/>
                  <a:pt x="555896" y="914400"/>
                </a:cubicBezTo>
                <a:cubicBezTo>
                  <a:pt x="565133" y="923636"/>
                  <a:pt x="573406" y="933949"/>
                  <a:pt x="583606" y="942109"/>
                </a:cubicBezTo>
                <a:cubicBezTo>
                  <a:pt x="596608" y="952511"/>
                  <a:pt x="614204" y="957287"/>
                  <a:pt x="625169" y="969818"/>
                </a:cubicBezTo>
                <a:cubicBezTo>
                  <a:pt x="647099" y="994880"/>
                  <a:pt x="662114" y="1025236"/>
                  <a:pt x="680587" y="1052945"/>
                </a:cubicBezTo>
                <a:lnTo>
                  <a:pt x="736006" y="1136073"/>
                </a:lnTo>
                <a:cubicBezTo>
                  <a:pt x="745242" y="1149927"/>
                  <a:pt x="753725" y="1164315"/>
                  <a:pt x="763715" y="1177636"/>
                </a:cubicBezTo>
                <a:cubicBezTo>
                  <a:pt x="777569" y="1196109"/>
                  <a:pt x="792036" y="1214138"/>
                  <a:pt x="805278" y="1233055"/>
                </a:cubicBezTo>
                <a:cubicBezTo>
                  <a:pt x="824375" y="1260337"/>
                  <a:pt x="837147" y="1292634"/>
                  <a:pt x="860696" y="1316182"/>
                </a:cubicBezTo>
                <a:cubicBezTo>
                  <a:pt x="911954" y="1367438"/>
                  <a:pt x="881161" y="1333023"/>
                  <a:pt x="943824" y="1427018"/>
                </a:cubicBezTo>
                <a:lnTo>
                  <a:pt x="971533" y="1468582"/>
                </a:lnTo>
                <a:cubicBezTo>
                  <a:pt x="1022052" y="1620144"/>
                  <a:pt x="941484" y="1390584"/>
                  <a:pt x="1013096" y="1551709"/>
                </a:cubicBezTo>
                <a:cubicBezTo>
                  <a:pt x="1024959" y="1578400"/>
                  <a:pt x="1031570" y="1607127"/>
                  <a:pt x="1040806" y="1634836"/>
                </a:cubicBezTo>
                <a:cubicBezTo>
                  <a:pt x="1045424" y="1648691"/>
                  <a:pt x="1046559" y="1664249"/>
                  <a:pt x="1054660" y="1676400"/>
                </a:cubicBezTo>
                <a:cubicBezTo>
                  <a:pt x="1134071" y="1795518"/>
                  <a:pt x="1038863" y="1644806"/>
                  <a:pt x="1096224" y="1759527"/>
                </a:cubicBezTo>
                <a:cubicBezTo>
                  <a:pt x="1103671" y="1774420"/>
                  <a:pt x="1114697" y="1787236"/>
                  <a:pt x="1123933" y="1801091"/>
                </a:cubicBezTo>
                <a:cubicBezTo>
                  <a:pt x="1180325" y="1970275"/>
                  <a:pt x="1122890" y="1784932"/>
                  <a:pt x="1151642" y="2230582"/>
                </a:cubicBezTo>
                <a:cubicBezTo>
                  <a:pt x="1154890" y="2280925"/>
                  <a:pt x="1166866" y="2272602"/>
                  <a:pt x="1207060" y="2286000"/>
                </a:cubicBezTo>
                <a:cubicBezTo>
                  <a:pt x="1239387" y="2281382"/>
                  <a:pt x="1272764" y="2281529"/>
                  <a:pt x="1304042" y="2272145"/>
                </a:cubicBezTo>
                <a:cubicBezTo>
                  <a:pt x="1349197" y="2258598"/>
                  <a:pt x="1346632" y="2234892"/>
                  <a:pt x="1373315" y="2202873"/>
                </a:cubicBezTo>
                <a:cubicBezTo>
                  <a:pt x="1385858" y="2187821"/>
                  <a:pt x="1402849" y="2176775"/>
                  <a:pt x="1414878" y="2161309"/>
                </a:cubicBezTo>
                <a:cubicBezTo>
                  <a:pt x="1435323" y="2135022"/>
                  <a:pt x="1470296" y="2078182"/>
                  <a:pt x="1470296" y="2078182"/>
                </a:cubicBezTo>
                <a:cubicBezTo>
                  <a:pt x="1503498" y="1945378"/>
                  <a:pt x="1459688" y="2110005"/>
                  <a:pt x="1511860" y="1953491"/>
                </a:cubicBezTo>
                <a:cubicBezTo>
                  <a:pt x="1541682" y="1864027"/>
                  <a:pt x="1504722" y="1929563"/>
                  <a:pt x="1553424" y="1856509"/>
                </a:cubicBezTo>
                <a:cubicBezTo>
                  <a:pt x="1571880" y="1561205"/>
                  <a:pt x="1575380" y="1623032"/>
                  <a:pt x="1553424" y="1260764"/>
                </a:cubicBezTo>
                <a:cubicBezTo>
                  <a:pt x="1551331" y="1226227"/>
                  <a:pt x="1536288" y="1159222"/>
                  <a:pt x="1525715" y="1122218"/>
                </a:cubicBezTo>
                <a:cubicBezTo>
                  <a:pt x="1521703" y="1108176"/>
                  <a:pt x="1515402" y="1094823"/>
                  <a:pt x="1511860" y="1080655"/>
                </a:cubicBezTo>
                <a:cubicBezTo>
                  <a:pt x="1501449" y="1039011"/>
                  <a:pt x="1494078" y="963928"/>
                  <a:pt x="1470296" y="928255"/>
                </a:cubicBezTo>
                <a:lnTo>
                  <a:pt x="1442587" y="886691"/>
                </a:lnTo>
                <a:cubicBezTo>
                  <a:pt x="1434454" y="846024"/>
                  <a:pt x="1430856" y="813137"/>
                  <a:pt x="1414878" y="775855"/>
                </a:cubicBezTo>
                <a:cubicBezTo>
                  <a:pt x="1406742" y="756872"/>
                  <a:pt x="1396405" y="738909"/>
                  <a:pt x="1387169" y="720436"/>
                </a:cubicBezTo>
                <a:cubicBezTo>
                  <a:pt x="1351491" y="577718"/>
                  <a:pt x="1387169" y="744191"/>
                  <a:pt x="1387169" y="443345"/>
                </a:cubicBezTo>
                <a:cubicBezTo>
                  <a:pt x="1387169" y="360090"/>
                  <a:pt x="1381208" y="276844"/>
                  <a:pt x="1373315" y="193964"/>
                </a:cubicBezTo>
                <a:cubicBezTo>
                  <a:pt x="1371930" y="179426"/>
                  <a:pt x="1367561" y="164551"/>
                  <a:pt x="1359460" y="152400"/>
                </a:cubicBezTo>
                <a:cubicBezTo>
                  <a:pt x="1348591" y="136097"/>
                  <a:pt x="1330439" y="125888"/>
                  <a:pt x="1317896" y="110836"/>
                </a:cubicBezTo>
                <a:cubicBezTo>
                  <a:pt x="1307236" y="98044"/>
                  <a:pt x="1302979" y="79933"/>
                  <a:pt x="1290187" y="69273"/>
                </a:cubicBezTo>
                <a:cubicBezTo>
                  <a:pt x="1274321" y="56051"/>
                  <a:pt x="1252701" y="51811"/>
                  <a:pt x="1234769" y="41564"/>
                </a:cubicBezTo>
                <a:cubicBezTo>
                  <a:pt x="1160352" y="-960"/>
                  <a:pt x="1228812" y="22757"/>
                  <a:pt x="1137787" y="0"/>
                </a:cubicBezTo>
                <a:cubicBezTo>
                  <a:pt x="1013096" y="4618"/>
                  <a:pt x="887237" y="-3791"/>
                  <a:pt x="763715" y="13855"/>
                </a:cubicBezTo>
                <a:cubicBezTo>
                  <a:pt x="718970" y="20247"/>
                  <a:pt x="609948" y="97893"/>
                  <a:pt x="569751" y="124691"/>
                </a:cubicBezTo>
                <a:lnTo>
                  <a:pt x="528187" y="152400"/>
                </a:lnTo>
                <a:cubicBezTo>
                  <a:pt x="518951" y="166255"/>
                  <a:pt x="512252" y="182190"/>
                  <a:pt x="500478" y="193964"/>
                </a:cubicBezTo>
                <a:cubicBezTo>
                  <a:pt x="476514" y="217928"/>
                  <a:pt x="430664" y="233082"/>
                  <a:pt x="403496" y="249382"/>
                </a:cubicBezTo>
                <a:cubicBezTo>
                  <a:pt x="284395" y="320842"/>
                  <a:pt x="362409" y="290786"/>
                  <a:pt x="278806" y="318655"/>
                </a:cubicBezTo>
                <a:cubicBezTo>
                  <a:pt x="269569" y="332509"/>
                  <a:pt x="265216" y="351393"/>
                  <a:pt x="251096" y="360218"/>
                </a:cubicBezTo>
                <a:cubicBezTo>
                  <a:pt x="226328" y="375698"/>
                  <a:pt x="167969" y="387927"/>
                  <a:pt x="167969" y="387927"/>
                </a:cubicBezTo>
                <a:cubicBezTo>
                  <a:pt x="154115" y="397163"/>
                  <a:pt x="141622" y="408873"/>
                  <a:pt x="126406" y="415636"/>
                </a:cubicBezTo>
                <a:cubicBezTo>
                  <a:pt x="99715" y="427499"/>
                  <a:pt x="13260" y="397163"/>
                  <a:pt x="1715" y="41563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7656953" y="5098473"/>
            <a:ext cx="738902" cy="601831"/>
          </a:xfrm>
          <a:custGeom>
            <a:avLst/>
            <a:gdLst>
              <a:gd name="connsiteX0" fmla="*/ 226283 w 738902"/>
              <a:gd name="connsiteY0" fmla="*/ 69272 h 601831"/>
              <a:gd name="connsiteX1" fmla="*/ 115447 w 738902"/>
              <a:gd name="connsiteY1" fmla="*/ 138545 h 601831"/>
              <a:gd name="connsiteX2" fmla="*/ 32320 w 738902"/>
              <a:gd name="connsiteY2" fmla="*/ 221672 h 601831"/>
              <a:gd name="connsiteX3" fmla="*/ 32320 w 738902"/>
              <a:gd name="connsiteY3" fmla="*/ 471054 h 601831"/>
              <a:gd name="connsiteX4" fmla="*/ 73883 w 738902"/>
              <a:gd name="connsiteY4" fmla="*/ 554182 h 601831"/>
              <a:gd name="connsiteX5" fmla="*/ 115447 w 738902"/>
              <a:gd name="connsiteY5" fmla="*/ 568036 h 601831"/>
              <a:gd name="connsiteX6" fmla="*/ 212429 w 738902"/>
              <a:gd name="connsiteY6" fmla="*/ 581891 h 601831"/>
              <a:gd name="connsiteX7" fmla="*/ 253992 w 738902"/>
              <a:gd name="connsiteY7" fmla="*/ 595745 h 601831"/>
              <a:gd name="connsiteX8" fmla="*/ 683483 w 738902"/>
              <a:gd name="connsiteY8" fmla="*/ 568036 h 601831"/>
              <a:gd name="connsiteX9" fmla="*/ 711192 w 738902"/>
              <a:gd name="connsiteY9" fmla="*/ 526472 h 601831"/>
              <a:gd name="connsiteX10" fmla="*/ 738902 w 738902"/>
              <a:gd name="connsiteY10" fmla="*/ 374072 h 601831"/>
              <a:gd name="connsiteX11" fmla="*/ 725047 w 738902"/>
              <a:gd name="connsiteY11" fmla="*/ 96982 h 601831"/>
              <a:gd name="connsiteX12" fmla="*/ 697338 w 738902"/>
              <a:gd name="connsiteY12" fmla="*/ 69272 h 601831"/>
              <a:gd name="connsiteX13" fmla="*/ 600356 w 738902"/>
              <a:gd name="connsiteY13" fmla="*/ 27709 h 601831"/>
              <a:gd name="connsiteX14" fmla="*/ 475665 w 738902"/>
              <a:gd name="connsiteY14" fmla="*/ 0 h 601831"/>
              <a:gd name="connsiteX15" fmla="*/ 309411 w 738902"/>
              <a:gd name="connsiteY15" fmla="*/ 13854 h 601831"/>
              <a:gd name="connsiteX16" fmla="*/ 253992 w 738902"/>
              <a:gd name="connsiteY16" fmla="*/ 41563 h 601831"/>
              <a:gd name="connsiteX17" fmla="*/ 226283 w 738902"/>
              <a:gd name="connsiteY17" fmla="*/ 69272 h 601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738902" h="601831">
                <a:moveTo>
                  <a:pt x="226283" y="69272"/>
                </a:moveTo>
                <a:cubicBezTo>
                  <a:pt x="203192" y="85436"/>
                  <a:pt x="130206" y="125426"/>
                  <a:pt x="115447" y="138545"/>
                </a:cubicBezTo>
                <a:cubicBezTo>
                  <a:pt x="86159" y="164579"/>
                  <a:pt x="32320" y="221672"/>
                  <a:pt x="32320" y="221672"/>
                </a:cubicBezTo>
                <a:cubicBezTo>
                  <a:pt x="-4705" y="332748"/>
                  <a:pt x="-16445" y="324752"/>
                  <a:pt x="32320" y="471054"/>
                </a:cubicBezTo>
                <a:cubicBezTo>
                  <a:pt x="41446" y="498435"/>
                  <a:pt x="49467" y="534649"/>
                  <a:pt x="73883" y="554182"/>
                </a:cubicBezTo>
                <a:cubicBezTo>
                  <a:pt x="85287" y="563305"/>
                  <a:pt x="101127" y="565172"/>
                  <a:pt x="115447" y="568036"/>
                </a:cubicBezTo>
                <a:cubicBezTo>
                  <a:pt x="147468" y="574440"/>
                  <a:pt x="180102" y="577273"/>
                  <a:pt x="212429" y="581891"/>
                </a:cubicBezTo>
                <a:cubicBezTo>
                  <a:pt x="226283" y="586509"/>
                  <a:pt x="239388" y="595745"/>
                  <a:pt x="253992" y="595745"/>
                </a:cubicBezTo>
                <a:cubicBezTo>
                  <a:pt x="613391" y="595745"/>
                  <a:pt x="524036" y="621188"/>
                  <a:pt x="683483" y="568036"/>
                </a:cubicBezTo>
                <a:cubicBezTo>
                  <a:pt x="692719" y="554181"/>
                  <a:pt x="704633" y="541777"/>
                  <a:pt x="711192" y="526472"/>
                </a:cubicBezTo>
                <a:cubicBezTo>
                  <a:pt x="725191" y="493808"/>
                  <a:pt x="735691" y="396548"/>
                  <a:pt x="738902" y="374072"/>
                </a:cubicBezTo>
                <a:cubicBezTo>
                  <a:pt x="734284" y="281709"/>
                  <a:pt x="737542" y="188613"/>
                  <a:pt x="725047" y="96982"/>
                </a:cubicBezTo>
                <a:cubicBezTo>
                  <a:pt x="723282" y="84039"/>
                  <a:pt x="707538" y="77432"/>
                  <a:pt x="697338" y="69272"/>
                </a:cubicBezTo>
                <a:cubicBezTo>
                  <a:pt x="650468" y="31776"/>
                  <a:pt x="659878" y="44715"/>
                  <a:pt x="600356" y="27709"/>
                </a:cubicBezTo>
                <a:cubicBezTo>
                  <a:pt x="504853" y="422"/>
                  <a:pt x="625690" y="25003"/>
                  <a:pt x="475665" y="0"/>
                </a:cubicBezTo>
                <a:cubicBezTo>
                  <a:pt x="420247" y="4618"/>
                  <a:pt x="364069" y="3606"/>
                  <a:pt x="309411" y="13854"/>
                </a:cubicBezTo>
                <a:cubicBezTo>
                  <a:pt x="289111" y="17660"/>
                  <a:pt x="271924" y="31316"/>
                  <a:pt x="253992" y="41563"/>
                </a:cubicBezTo>
                <a:cubicBezTo>
                  <a:pt x="239535" y="49824"/>
                  <a:pt x="249374" y="53108"/>
                  <a:pt x="226283" y="692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3659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Four key trends in the business environment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b="1" dirty="0" smtClean="0"/>
              <a:t>Disaggregation </a:t>
            </a:r>
            <a:r>
              <a:rPr lang="en-GB" b="1" dirty="0"/>
              <a:t>or globalisation </a:t>
            </a:r>
            <a:endParaRPr lang="en-GB" dirty="0"/>
          </a:p>
          <a:p>
            <a:r>
              <a:rPr lang="en-GB" b="1" dirty="0" smtClean="0"/>
              <a:t>Differentiation </a:t>
            </a:r>
            <a:endParaRPr lang="en-GB" dirty="0"/>
          </a:p>
          <a:p>
            <a:r>
              <a:rPr lang="en-GB" b="1" dirty="0" smtClean="0"/>
              <a:t>Disintermediation </a:t>
            </a:r>
            <a:endParaRPr lang="en-GB" dirty="0"/>
          </a:p>
          <a:p>
            <a:r>
              <a:rPr lang="en-GB" b="1" dirty="0" smtClean="0"/>
              <a:t>Dematerialisation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9108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Disaggregation (or Globalization)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b="1" dirty="0" smtClean="0"/>
              <a:t>Of </a:t>
            </a:r>
            <a:r>
              <a:rPr lang="en-GB" b="1" dirty="0"/>
              <a:t>products, e.g. Coca Cola </a:t>
            </a:r>
            <a:endParaRPr lang="en-GB" b="1" dirty="0" smtClean="0"/>
          </a:p>
          <a:p>
            <a:endParaRPr lang="en-GB" dirty="0"/>
          </a:p>
          <a:p>
            <a:r>
              <a:rPr lang="en-GB" b="1" dirty="0" smtClean="0"/>
              <a:t>Production </a:t>
            </a:r>
            <a:r>
              <a:rPr lang="en-GB" b="1" dirty="0"/>
              <a:t>processes - global supply chains </a:t>
            </a:r>
            <a:endParaRPr lang="en-GB" b="1" dirty="0" smtClean="0"/>
          </a:p>
          <a:p>
            <a:endParaRPr lang="en-GB" dirty="0"/>
          </a:p>
          <a:p>
            <a:r>
              <a:rPr lang="en-GB" b="1" dirty="0" smtClean="0"/>
              <a:t>Of </a:t>
            </a:r>
            <a:r>
              <a:rPr lang="en-GB" b="1" dirty="0"/>
              <a:t>research and development, e.g. software developed in Seattle, chip design done in California, plastics technology developed in London, etc.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2019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7349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456" y="38155"/>
            <a:ext cx="7668344" cy="565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2324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33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Micro-segmentation of markets (Differentiation)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b="1" dirty="0" smtClean="0"/>
              <a:t>Designer </a:t>
            </a:r>
            <a:r>
              <a:rPr lang="en-GB" b="1" dirty="0"/>
              <a:t>beers </a:t>
            </a:r>
            <a:endParaRPr lang="en-GB" dirty="0"/>
          </a:p>
          <a:p>
            <a:r>
              <a:rPr lang="en-GB" b="1" dirty="0" smtClean="0"/>
              <a:t>Extending </a:t>
            </a:r>
            <a:r>
              <a:rPr lang="en-GB" b="1" dirty="0"/>
              <a:t>range of cars </a:t>
            </a:r>
            <a:endParaRPr lang="en-GB" dirty="0"/>
          </a:p>
          <a:p>
            <a:r>
              <a:rPr lang="en-GB" b="1" dirty="0" smtClean="0"/>
              <a:t>Different </a:t>
            </a:r>
            <a:r>
              <a:rPr lang="en-GB" b="1" dirty="0"/>
              <a:t>types of holiday, from Club Med to Saga </a:t>
            </a:r>
            <a:endParaRPr lang="en-GB" dirty="0"/>
          </a:p>
          <a:p>
            <a:r>
              <a:rPr lang="en-GB" b="1" dirty="0" smtClean="0"/>
              <a:t>Number </a:t>
            </a:r>
            <a:r>
              <a:rPr lang="en-GB" b="1" dirty="0"/>
              <a:t>of lines of goods in supermarkets and DIY stores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3285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Dis-intermediation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Intermediaries, such as insurance brokers, travel agents, and retailers, are being strongly affected by IT developments.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e.g. direct banking and insurance, flight and hotel bookings, comparison websites etc.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53536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-3874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What industries are threatened and what are the market disrupters?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755576"/>
            <a:ext cx="8229600" cy="4905672"/>
          </a:xfrm>
        </p:spPr>
        <p:txBody>
          <a:bodyPr>
            <a:normAutofit fontScale="47500" lnSpcReduction="20000"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Disrupter: Online travel platforms 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threatened: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High-street travel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agents</a:t>
            </a:r>
          </a:p>
          <a:p>
            <a:pPr marL="0" indent="0">
              <a:buNone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Reason why: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More travellers booking online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Disrupter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3D printers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threatened: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Small component manufacturers and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distributors</a:t>
            </a:r>
          </a:p>
          <a:p>
            <a:pPr marL="0" indent="0">
              <a:buNone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Reason why: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Growing use of on-site 3D printing to make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parts</a:t>
            </a:r>
          </a:p>
          <a:p>
            <a:pPr marL="0" indent="0"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Disrupter: Driverless cars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threatened: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Motor 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insurers</a:t>
            </a:r>
          </a:p>
          <a:p>
            <a:pPr marL="0" indent="0">
              <a:buNone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Reason why: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Fewer vehicle collisions with increased use of driverless cars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Disrupter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‘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Robo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-adviser’ websites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threatened: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Financial advisers 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Reason why: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Growth of automated financial advice websites and tougher regulation 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Disrupter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Electric vehicles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Industry threatened: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 repair garages </a:t>
            </a:r>
            <a:endParaRPr lang="en-GB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Reason why: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More drivers switching to low-maintenance electric cars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6771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De-materialisation</a:t>
            </a:r>
            <a:r>
              <a:rPr lang="en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919" y="836712"/>
            <a:ext cx="8229600" cy="3917032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Knowledge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is increasingly more important than materials in the value of what is produced and consumed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Metal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paper are being replaced in many places by electrons and plastic.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increasing proportion of the value of a product is in the service rather than the physical object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4226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/>
            </a:r>
            <a:br>
              <a:rPr lang="en-GB" dirty="0"/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Architecture</a:t>
            </a:r>
            <a:r>
              <a:rPr lang="en-GB" b="1" dirty="0"/>
              <a:t>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484784"/>
            <a:ext cx="5149424" cy="1218563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8712" y="686445"/>
            <a:ext cx="7235616" cy="5386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3D printing can be used to produce detailed architecture models.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288712" y="2980346"/>
            <a:ext cx="5651440" cy="8156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Automotive/Aerospace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3D print prototypes and, in some cases, end parts.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928757"/>
            <a:ext cx="2790217" cy="162248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7944" y="3928757"/>
            <a:ext cx="3060058" cy="175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0934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/>
            </a:r>
            <a:br>
              <a:rPr lang="en-GB" dirty="0"/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house was 3D-printed in just 24 hours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1104" y="878959"/>
            <a:ext cx="3739359" cy="21602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889" y="893789"/>
            <a:ext cx="3672408" cy="213057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5433" y="3039334"/>
            <a:ext cx="3735030" cy="20162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2889" y="3033531"/>
            <a:ext cx="3659209" cy="201622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90364" y="4869160"/>
            <a:ext cx="8363272" cy="8156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</a:rPr>
              <a:t>Located in Russia, </a:t>
            </a:r>
            <a:r>
              <a:rPr lang="en-GB" dirty="0">
                <a:solidFill>
                  <a:srgbClr val="0000FF"/>
                </a:solidFill>
                <a:latin typeface="Calibri" panose="020F0502020204030204" pitchFamily="34" charset="0"/>
              </a:rPr>
              <a:t>this 400-square-foot home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(37 square meters) was built in just a day, at a cost of just over $10,000.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11101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/>
            </a:r>
            <a:br>
              <a:rPr lang="en-GB" dirty="0"/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Medical and Dental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1584176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sz="16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Patient-specific implants 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fit a patient perfectly. When an implant, such as a cranial plate or hip bone, is printed with a porous structure, only possible with 3D printing, it encourages bone growth and makes it more quickly accepted by the patient’s body.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05922"/>
            <a:ext cx="8003232" cy="3139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3887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What are the trends and influences in the markets we are targeting?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1196752"/>
            <a:ext cx="7272808" cy="4392487"/>
          </a:xfrm>
          <a:prstGeom prst="rect">
            <a:avLst/>
          </a:prstGeom>
        </p:spPr>
      </p:pic>
      <p:sp>
        <p:nvSpPr>
          <p:cNvPr id="7" name="Freeform 6"/>
          <p:cNvSpPr/>
          <p:nvPr/>
        </p:nvSpPr>
        <p:spPr>
          <a:xfrm>
            <a:off x="6705600" y="1219200"/>
            <a:ext cx="1676400" cy="2078182"/>
          </a:xfrm>
          <a:custGeom>
            <a:avLst/>
            <a:gdLst>
              <a:gd name="connsiteX0" fmla="*/ 0 w 1676400"/>
              <a:gd name="connsiteY0" fmla="*/ 457200 h 2078182"/>
              <a:gd name="connsiteX1" fmla="*/ 110836 w 1676400"/>
              <a:gd name="connsiteY1" fmla="*/ 526473 h 2078182"/>
              <a:gd name="connsiteX2" fmla="*/ 152400 w 1676400"/>
              <a:gd name="connsiteY2" fmla="*/ 568036 h 2078182"/>
              <a:gd name="connsiteX3" fmla="*/ 166255 w 1676400"/>
              <a:gd name="connsiteY3" fmla="*/ 609600 h 2078182"/>
              <a:gd name="connsiteX4" fmla="*/ 207818 w 1676400"/>
              <a:gd name="connsiteY4" fmla="*/ 637309 h 2078182"/>
              <a:gd name="connsiteX5" fmla="*/ 290945 w 1676400"/>
              <a:gd name="connsiteY5" fmla="*/ 665018 h 2078182"/>
              <a:gd name="connsiteX6" fmla="*/ 387927 w 1676400"/>
              <a:gd name="connsiteY6" fmla="*/ 692727 h 2078182"/>
              <a:gd name="connsiteX7" fmla="*/ 429491 w 1676400"/>
              <a:gd name="connsiteY7" fmla="*/ 720436 h 2078182"/>
              <a:gd name="connsiteX8" fmla="*/ 498764 w 1676400"/>
              <a:gd name="connsiteY8" fmla="*/ 845127 h 2078182"/>
              <a:gd name="connsiteX9" fmla="*/ 581891 w 1676400"/>
              <a:gd name="connsiteY9" fmla="*/ 900545 h 2078182"/>
              <a:gd name="connsiteX10" fmla="*/ 651164 w 1676400"/>
              <a:gd name="connsiteY10" fmla="*/ 955964 h 2078182"/>
              <a:gd name="connsiteX11" fmla="*/ 706582 w 1676400"/>
              <a:gd name="connsiteY11" fmla="*/ 1039091 h 2078182"/>
              <a:gd name="connsiteX12" fmla="*/ 775855 w 1676400"/>
              <a:gd name="connsiteY12" fmla="*/ 1122218 h 2078182"/>
              <a:gd name="connsiteX13" fmla="*/ 817418 w 1676400"/>
              <a:gd name="connsiteY13" fmla="*/ 1149927 h 2078182"/>
              <a:gd name="connsiteX14" fmla="*/ 845127 w 1676400"/>
              <a:gd name="connsiteY14" fmla="*/ 1191491 h 2078182"/>
              <a:gd name="connsiteX15" fmla="*/ 858982 w 1676400"/>
              <a:gd name="connsiteY15" fmla="*/ 1233055 h 2078182"/>
              <a:gd name="connsiteX16" fmla="*/ 900545 w 1676400"/>
              <a:gd name="connsiteY16" fmla="*/ 1274618 h 2078182"/>
              <a:gd name="connsiteX17" fmla="*/ 942109 w 1676400"/>
              <a:gd name="connsiteY17" fmla="*/ 1357745 h 2078182"/>
              <a:gd name="connsiteX18" fmla="*/ 955964 w 1676400"/>
              <a:gd name="connsiteY18" fmla="*/ 1399309 h 2078182"/>
              <a:gd name="connsiteX19" fmla="*/ 1011382 w 1676400"/>
              <a:gd name="connsiteY19" fmla="*/ 1482436 h 2078182"/>
              <a:gd name="connsiteX20" fmla="*/ 1066800 w 1676400"/>
              <a:gd name="connsiteY20" fmla="*/ 1648691 h 2078182"/>
              <a:gd name="connsiteX21" fmla="*/ 1080655 w 1676400"/>
              <a:gd name="connsiteY21" fmla="*/ 1690255 h 2078182"/>
              <a:gd name="connsiteX22" fmla="*/ 1108364 w 1676400"/>
              <a:gd name="connsiteY22" fmla="*/ 1731818 h 2078182"/>
              <a:gd name="connsiteX23" fmla="*/ 1136073 w 1676400"/>
              <a:gd name="connsiteY23" fmla="*/ 1884218 h 2078182"/>
              <a:gd name="connsiteX24" fmla="*/ 1149927 w 1676400"/>
              <a:gd name="connsiteY24" fmla="*/ 1953491 h 2078182"/>
              <a:gd name="connsiteX25" fmla="*/ 1177636 w 1676400"/>
              <a:gd name="connsiteY25" fmla="*/ 2078182 h 2078182"/>
              <a:gd name="connsiteX26" fmla="*/ 1302327 w 1676400"/>
              <a:gd name="connsiteY26" fmla="*/ 2050473 h 2078182"/>
              <a:gd name="connsiteX27" fmla="*/ 1343891 w 1676400"/>
              <a:gd name="connsiteY27" fmla="*/ 2022764 h 2078182"/>
              <a:gd name="connsiteX28" fmla="*/ 1385455 w 1676400"/>
              <a:gd name="connsiteY28" fmla="*/ 1981200 h 2078182"/>
              <a:gd name="connsiteX29" fmla="*/ 1482436 w 1676400"/>
              <a:gd name="connsiteY29" fmla="*/ 1911927 h 2078182"/>
              <a:gd name="connsiteX30" fmla="*/ 1537855 w 1676400"/>
              <a:gd name="connsiteY30" fmla="*/ 1828800 h 2078182"/>
              <a:gd name="connsiteX31" fmla="*/ 1579418 w 1676400"/>
              <a:gd name="connsiteY31" fmla="*/ 1773382 h 2078182"/>
              <a:gd name="connsiteX32" fmla="*/ 1593273 w 1676400"/>
              <a:gd name="connsiteY32" fmla="*/ 1731818 h 2078182"/>
              <a:gd name="connsiteX33" fmla="*/ 1620982 w 1676400"/>
              <a:gd name="connsiteY33" fmla="*/ 1676400 h 2078182"/>
              <a:gd name="connsiteX34" fmla="*/ 1634836 w 1676400"/>
              <a:gd name="connsiteY34" fmla="*/ 1565564 h 2078182"/>
              <a:gd name="connsiteX35" fmla="*/ 1662545 w 1676400"/>
              <a:gd name="connsiteY35" fmla="*/ 1399309 h 2078182"/>
              <a:gd name="connsiteX36" fmla="*/ 1676400 w 1676400"/>
              <a:gd name="connsiteY36" fmla="*/ 1233055 h 2078182"/>
              <a:gd name="connsiteX37" fmla="*/ 1634836 w 1676400"/>
              <a:gd name="connsiteY37" fmla="*/ 706582 h 2078182"/>
              <a:gd name="connsiteX38" fmla="*/ 1620982 w 1676400"/>
              <a:gd name="connsiteY38" fmla="*/ 637309 h 2078182"/>
              <a:gd name="connsiteX39" fmla="*/ 1593273 w 1676400"/>
              <a:gd name="connsiteY39" fmla="*/ 568036 h 2078182"/>
              <a:gd name="connsiteX40" fmla="*/ 1565564 w 1676400"/>
              <a:gd name="connsiteY40" fmla="*/ 457200 h 2078182"/>
              <a:gd name="connsiteX41" fmla="*/ 1537855 w 1676400"/>
              <a:gd name="connsiteY41" fmla="*/ 415636 h 2078182"/>
              <a:gd name="connsiteX42" fmla="*/ 1510145 w 1676400"/>
              <a:gd name="connsiteY42" fmla="*/ 318655 h 2078182"/>
              <a:gd name="connsiteX43" fmla="*/ 1482436 w 1676400"/>
              <a:gd name="connsiteY43" fmla="*/ 277091 h 2078182"/>
              <a:gd name="connsiteX44" fmla="*/ 1440873 w 1676400"/>
              <a:gd name="connsiteY44" fmla="*/ 166255 h 2078182"/>
              <a:gd name="connsiteX45" fmla="*/ 1399309 w 1676400"/>
              <a:gd name="connsiteY45" fmla="*/ 138545 h 2078182"/>
              <a:gd name="connsiteX46" fmla="*/ 1371600 w 1676400"/>
              <a:gd name="connsiteY46" fmla="*/ 96982 h 2078182"/>
              <a:gd name="connsiteX47" fmla="*/ 1288473 w 1676400"/>
              <a:gd name="connsiteY47" fmla="*/ 41564 h 2078182"/>
              <a:gd name="connsiteX48" fmla="*/ 1136073 w 1676400"/>
              <a:gd name="connsiteY48" fmla="*/ 0 h 2078182"/>
              <a:gd name="connsiteX49" fmla="*/ 900545 w 1676400"/>
              <a:gd name="connsiteY49" fmla="*/ 13855 h 2078182"/>
              <a:gd name="connsiteX50" fmla="*/ 845127 w 1676400"/>
              <a:gd name="connsiteY50" fmla="*/ 27709 h 2078182"/>
              <a:gd name="connsiteX51" fmla="*/ 762000 w 1676400"/>
              <a:gd name="connsiteY51" fmla="*/ 41564 h 2078182"/>
              <a:gd name="connsiteX52" fmla="*/ 665018 w 1676400"/>
              <a:gd name="connsiteY52" fmla="*/ 69273 h 2078182"/>
              <a:gd name="connsiteX53" fmla="*/ 609600 w 1676400"/>
              <a:gd name="connsiteY53" fmla="*/ 83127 h 2078182"/>
              <a:gd name="connsiteX54" fmla="*/ 526473 w 1676400"/>
              <a:gd name="connsiteY54" fmla="*/ 124691 h 2078182"/>
              <a:gd name="connsiteX55" fmla="*/ 443345 w 1676400"/>
              <a:gd name="connsiteY55" fmla="*/ 152400 h 2078182"/>
              <a:gd name="connsiteX56" fmla="*/ 401782 w 1676400"/>
              <a:gd name="connsiteY56" fmla="*/ 166255 h 2078182"/>
              <a:gd name="connsiteX57" fmla="*/ 360218 w 1676400"/>
              <a:gd name="connsiteY57" fmla="*/ 180109 h 2078182"/>
              <a:gd name="connsiteX58" fmla="*/ 277091 w 1676400"/>
              <a:gd name="connsiteY58" fmla="*/ 235527 h 2078182"/>
              <a:gd name="connsiteX59" fmla="*/ 235527 w 1676400"/>
              <a:gd name="connsiteY59" fmla="*/ 263236 h 2078182"/>
              <a:gd name="connsiteX60" fmla="*/ 152400 w 1676400"/>
              <a:gd name="connsiteY60" fmla="*/ 332509 h 2078182"/>
              <a:gd name="connsiteX61" fmla="*/ 124691 w 1676400"/>
              <a:gd name="connsiteY61" fmla="*/ 374073 h 2078182"/>
              <a:gd name="connsiteX62" fmla="*/ 55418 w 1676400"/>
              <a:gd name="connsiteY62" fmla="*/ 457200 h 2078182"/>
              <a:gd name="connsiteX63" fmla="*/ 41564 w 1676400"/>
              <a:gd name="connsiteY63" fmla="*/ 498764 h 2078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1676400" h="2078182">
                <a:moveTo>
                  <a:pt x="0" y="457200"/>
                </a:moveTo>
                <a:cubicBezTo>
                  <a:pt x="9659" y="462996"/>
                  <a:pt x="92557" y="511241"/>
                  <a:pt x="110836" y="526473"/>
                </a:cubicBezTo>
                <a:cubicBezTo>
                  <a:pt x="125888" y="539016"/>
                  <a:pt x="138545" y="554182"/>
                  <a:pt x="152400" y="568036"/>
                </a:cubicBezTo>
                <a:cubicBezTo>
                  <a:pt x="157018" y="581891"/>
                  <a:pt x="157132" y="598196"/>
                  <a:pt x="166255" y="609600"/>
                </a:cubicBezTo>
                <a:cubicBezTo>
                  <a:pt x="176657" y="622602"/>
                  <a:pt x="192602" y="630546"/>
                  <a:pt x="207818" y="637309"/>
                </a:cubicBezTo>
                <a:cubicBezTo>
                  <a:pt x="234508" y="649171"/>
                  <a:pt x="263236" y="655782"/>
                  <a:pt x="290945" y="665018"/>
                </a:cubicBezTo>
                <a:cubicBezTo>
                  <a:pt x="350577" y="684895"/>
                  <a:pt x="318336" y="675330"/>
                  <a:pt x="387927" y="692727"/>
                </a:cubicBezTo>
                <a:cubicBezTo>
                  <a:pt x="401782" y="701963"/>
                  <a:pt x="419089" y="707434"/>
                  <a:pt x="429491" y="720436"/>
                </a:cubicBezTo>
                <a:cubicBezTo>
                  <a:pt x="487243" y="792626"/>
                  <a:pt x="359156" y="752055"/>
                  <a:pt x="498764" y="845127"/>
                </a:cubicBezTo>
                <a:cubicBezTo>
                  <a:pt x="526473" y="863600"/>
                  <a:pt x="558343" y="876996"/>
                  <a:pt x="581891" y="900545"/>
                </a:cubicBezTo>
                <a:cubicBezTo>
                  <a:pt x="621374" y="940029"/>
                  <a:pt x="598731" y="921009"/>
                  <a:pt x="651164" y="955964"/>
                </a:cubicBezTo>
                <a:lnTo>
                  <a:pt x="706582" y="1039091"/>
                </a:lnTo>
                <a:cubicBezTo>
                  <a:pt x="733829" y="1079962"/>
                  <a:pt x="735849" y="1088880"/>
                  <a:pt x="775855" y="1122218"/>
                </a:cubicBezTo>
                <a:cubicBezTo>
                  <a:pt x="788647" y="1132878"/>
                  <a:pt x="803564" y="1140691"/>
                  <a:pt x="817418" y="1149927"/>
                </a:cubicBezTo>
                <a:cubicBezTo>
                  <a:pt x="826654" y="1163782"/>
                  <a:pt x="837680" y="1176598"/>
                  <a:pt x="845127" y="1191491"/>
                </a:cubicBezTo>
                <a:cubicBezTo>
                  <a:pt x="851658" y="1204553"/>
                  <a:pt x="850881" y="1220904"/>
                  <a:pt x="858982" y="1233055"/>
                </a:cubicBezTo>
                <a:cubicBezTo>
                  <a:pt x="869850" y="1249357"/>
                  <a:pt x="886691" y="1260764"/>
                  <a:pt x="900545" y="1274618"/>
                </a:cubicBezTo>
                <a:cubicBezTo>
                  <a:pt x="935370" y="1379091"/>
                  <a:pt x="888393" y="1250315"/>
                  <a:pt x="942109" y="1357745"/>
                </a:cubicBezTo>
                <a:cubicBezTo>
                  <a:pt x="948640" y="1370807"/>
                  <a:pt x="948872" y="1386543"/>
                  <a:pt x="955964" y="1399309"/>
                </a:cubicBezTo>
                <a:cubicBezTo>
                  <a:pt x="972137" y="1428420"/>
                  <a:pt x="1011382" y="1482436"/>
                  <a:pt x="1011382" y="1482436"/>
                </a:cubicBezTo>
                <a:lnTo>
                  <a:pt x="1066800" y="1648691"/>
                </a:lnTo>
                <a:cubicBezTo>
                  <a:pt x="1071418" y="1662546"/>
                  <a:pt x="1072554" y="1678104"/>
                  <a:pt x="1080655" y="1690255"/>
                </a:cubicBezTo>
                <a:lnTo>
                  <a:pt x="1108364" y="1731818"/>
                </a:lnTo>
                <a:cubicBezTo>
                  <a:pt x="1136625" y="1816604"/>
                  <a:pt x="1113693" y="1738751"/>
                  <a:pt x="1136073" y="1884218"/>
                </a:cubicBezTo>
                <a:cubicBezTo>
                  <a:pt x="1139654" y="1907492"/>
                  <a:pt x="1145715" y="1930323"/>
                  <a:pt x="1149927" y="1953491"/>
                </a:cubicBezTo>
                <a:cubicBezTo>
                  <a:pt x="1169433" y="2060773"/>
                  <a:pt x="1153210" y="2004899"/>
                  <a:pt x="1177636" y="2078182"/>
                </a:cubicBezTo>
                <a:cubicBezTo>
                  <a:pt x="1209559" y="2072861"/>
                  <a:pt x="1268222" y="2067525"/>
                  <a:pt x="1302327" y="2050473"/>
                </a:cubicBezTo>
                <a:cubicBezTo>
                  <a:pt x="1317220" y="2043026"/>
                  <a:pt x="1331099" y="2033424"/>
                  <a:pt x="1343891" y="2022764"/>
                </a:cubicBezTo>
                <a:cubicBezTo>
                  <a:pt x="1358943" y="2010221"/>
                  <a:pt x="1370403" y="1993743"/>
                  <a:pt x="1385455" y="1981200"/>
                </a:cubicBezTo>
                <a:cubicBezTo>
                  <a:pt x="1417231" y="1954720"/>
                  <a:pt x="1453913" y="1944015"/>
                  <a:pt x="1482436" y="1911927"/>
                </a:cubicBezTo>
                <a:cubicBezTo>
                  <a:pt x="1504561" y="1887037"/>
                  <a:pt x="1517874" y="1855442"/>
                  <a:pt x="1537855" y="1828800"/>
                </a:cubicBezTo>
                <a:lnTo>
                  <a:pt x="1579418" y="1773382"/>
                </a:lnTo>
                <a:cubicBezTo>
                  <a:pt x="1584036" y="1759527"/>
                  <a:pt x="1587520" y="1745241"/>
                  <a:pt x="1593273" y="1731818"/>
                </a:cubicBezTo>
                <a:cubicBezTo>
                  <a:pt x="1601409" y="1712835"/>
                  <a:pt x="1615973" y="1696436"/>
                  <a:pt x="1620982" y="1676400"/>
                </a:cubicBezTo>
                <a:cubicBezTo>
                  <a:pt x="1630012" y="1640279"/>
                  <a:pt x="1629174" y="1602364"/>
                  <a:pt x="1634836" y="1565564"/>
                </a:cubicBezTo>
                <a:cubicBezTo>
                  <a:pt x="1654901" y="1435141"/>
                  <a:pt x="1645631" y="1559996"/>
                  <a:pt x="1662545" y="1399309"/>
                </a:cubicBezTo>
                <a:cubicBezTo>
                  <a:pt x="1668367" y="1344004"/>
                  <a:pt x="1671782" y="1288473"/>
                  <a:pt x="1676400" y="1233055"/>
                </a:cubicBezTo>
                <a:cubicBezTo>
                  <a:pt x="1667585" y="1021494"/>
                  <a:pt x="1673665" y="900737"/>
                  <a:pt x="1634836" y="706582"/>
                </a:cubicBezTo>
                <a:cubicBezTo>
                  <a:pt x="1630218" y="683491"/>
                  <a:pt x="1627748" y="659864"/>
                  <a:pt x="1620982" y="637309"/>
                </a:cubicBezTo>
                <a:cubicBezTo>
                  <a:pt x="1613836" y="613488"/>
                  <a:pt x="1600419" y="591857"/>
                  <a:pt x="1593273" y="568036"/>
                </a:cubicBezTo>
                <a:cubicBezTo>
                  <a:pt x="1581419" y="528522"/>
                  <a:pt x="1583847" y="493767"/>
                  <a:pt x="1565564" y="457200"/>
                </a:cubicBezTo>
                <a:cubicBezTo>
                  <a:pt x="1558118" y="442307"/>
                  <a:pt x="1545302" y="430529"/>
                  <a:pt x="1537855" y="415636"/>
                </a:cubicBezTo>
                <a:cubicBezTo>
                  <a:pt x="1510892" y="361711"/>
                  <a:pt x="1536781" y="380806"/>
                  <a:pt x="1510145" y="318655"/>
                </a:cubicBezTo>
                <a:cubicBezTo>
                  <a:pt x="1503586" y="303350"/>
                  <a:pt x="1491672" y="290946"/>
                  <a:pt x="1482436" y="277091"/>
                </a:cubicBezTo>
                <a:cubicBezTo>
                  <a:pt x="1473115" y="239804"/>
                  <a:pt x="1466748" y="197305"/>
                  <a:pt x="1440873" y="166255"/>
                </a:cubicBezTo>
                <a:cubicBezTo>
                  <a:pt x="1430213" y="153463"/>
                  <a:pt x="1413164" y="147782"/>
                  <a:pt x="1399309" y="138545"/>
                </a:cubicBezTo>
                <a:cubicBezTo>
                  <a:pt x="1390073" y="124691"/>
                  <a:pt x="1384131" y="107947"/>
                  <a:pt x="1371600" y="96982"/>
                </a:cubicBezTo>
                <a:cubicBezTo>
                  <a:pt x="1346538" y="75052"/>
                  <a:pt x="1320066" y="52095"/>
                  <a:pt x="1288473" y="41564"/>
                </a:cubicBezTo>
                <a:cubicBezTo>
                  <a:pt x="1183005" y="6409"/>
                  <a:pt x="1233986" y="19583"/>
                  <a:pt x="1136073" y="0"/>
                </a:cubicBezTo>
                <a:cubicBezTo>
                  <a:pt x="1057564" y="4618"/>
                  <a:pt x="978836" y="6399"/>
                  <a:pt x="900545" y="13855"/>
                </a:cubicBezTo>
                <a:cubicBezTo>
                  <a:pt x="881590" y="15660"/>
                  <a:pt x="863798" y="23975"/>
                  <a:pt x="845127" y="27709"/>
                </a:cubicBezTo>
                <a:cubicBezTo>
                  <a:pt x="817581" y="33218"/>
                  <a:pt x="789546" y="36055"/>
                  <a:pt x="762000" y="41564"/>
                </a:cubicBezTo>
                <a:cubicBezTo>
                  <a:pt x="689799" y="56004"/>
                  <a:pt x="726652" y="51663"/>
                  <a:pt x="665018" y="69273"/>
                </a:cubicBezTo>
                <a:cubicBezTo>
                  <a:pt x="646709" y="74504"/>
                  <a:pt x="627909" y="77896"/>
                  <a:pt x="609600" y="83127"/>
                </a:cubicBezTo>
                <a:cubicBezTo>
                  <a:pt x="503492" y="113443"/>
                  <a:pt x="635767" y="76116"/>
                  <a:pt x="526473" y="124691"/>
                </a:cubicBezTo>
                <a:cubicBezTo>
                  <a:pt x="499782" y="136554"/>
                  <a:pt x="471054" y="143163"/>
                  <a:pt x="443345" y="152400"/>
                </a:cubicBezTo>
                <a:lnTo>
                  <a:pt x="401782" y="166255"/>
                </a:lnTo>
                <a:lnTo>
                  <a:pt x="360218" y="180109"/>
                </a:lnTo>
                <a:lnTo>
                  <a:pt x="277091" y="235527"/>
                </a:lnTo>
                <a:cubicBezTo>
                  <a:pt x="263236" y="244763"/>
                  <a:pt x="247301" y="251462"/>
                  <a:pt x="235527" y="263236"/>
                </a:cubicBezTo>
                <a:cubicBezTo>
                  <a:pt x="182190" y="316574"/>
                  <a:pt x="210267" y="293932"/>
                  <a:pt x="152400" y="332509"/>
                </a:cubicBezTo>
                <a:cubicBezTo>
                  <a:pt x="143164" y="346364"/>
                  <a:pt x="135351" y="361281"/>
                  <a:pt x="124691" y="374073"/>
                </a:cubicBezTo>
                <a:cubicBezTo>
                  <a:pt x="35794" y="480748"/>
                  <a:pt x="124214" y="354004"/>
                  <a:pt x="55418" y="457200"/>
                </a:cubicBezTo>
                <a:lnTo>
                  <a:pt x="41564" y="498764"/>
                </a:lnTo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reeform 7"/>
          <p:cNvSpPr/>
          <p:nvPr/>
        </p:nvSpPr>
        <p:spPr>
          <a:xfrm>
            <a:off x="7121236" y="4959431"/>
            <a:ext cx="1122665" cy="707078"/>
          </a:xfrm>
          <a:custGeom>
            <a:avLst/>
            <a:gdLst>
              <a:gd name="connsiteX0" fmla="*/ 512619 w 1122665"/>
              <a:gd name="connsiteY0" fmla="*/ 496 h 707078"/>
              <a:gd name="connsiteX1" fmla="*/ 304800 w 1122665"/>
              <a:gd name="connsiteY1" fmla="*/ 55914 h 707078"/>
              <a:gd name="connsiteX2" fmla="*/ 263237 w 1122665"/>
              <a:gd name="connsiteY2" fmla="*/ 69769 h 707078"/>
              <a:gd name="connsiteX3" fmla="*/ 221673 w 1122665"/>
              <a:gd name="connsiteY3" fmla="*/ 97478 h 707078"/>
              <a:gd name="connsiteX4" fmla="*/ 166255 w 1122665"/>
              <a:gd name="connsiteY4" fmla="*/ 111333 h 707078"/>
              <a:gd name="connsiteX5" fmla="*/ 124691 w 1122665"/>
              <a:gd name="connsiteY5" fmla="*/ 125187 h 707078"/>
              <a:gd name="connsiteX6" fmla="*/ 41564 w 1122665"/>
              <a:gd name="connsiteY6" fmla="*/ 180605 h 707078"/>
              <a:gd name="connsiteX7" fmla="*/ 13855 w 1122665"/>
              <a:gd name="connsiteY7" fmla="*/ 263733 h 707078"/>
              <a:gd name="connsiteX8" fmla="*/ 0 w 1122665"/>
              <a:gd name="connsiteY8" fmla="*/ 305296 h 707078"/>
              <a:gd name="connsiteX9" fmla="*/ 13855 w 1122665"/>
              <a:gd name="connsiteY9" fmla="*/ 457696 h 707078"/>
              <a:gd name="connsiteX10" fmla="*/ 41564 w 1122665"/>
              <a:gd name="connsiteY10" fmla="*/ 513114 h 707078"/>
              <a:gd name="connsiteX11" fmla="*/ 152400 w 1122665"/>
              <a:gd name="connsiteY11" fmla="*/ 610096 h 707078"/>
              <a:gd name="connsiteX12" fmla="*/ 207819 w 1122665"/>
              <a:gd name="connsiteY12" fmla="*/ 623951 h 707078"/>
              <a:gd name="connsiteX13" fmla="*/ 346364 w 1122665"/>
              <a:gd name="connsiteY13" fmla="*/ 651660 h 707078"/>
              <a:gd name="connsiteX14" fmla="*/ 429491 w 1122665"/>
              <a:gd name="connsiteY14" fmla="*/ 679369 h 707078"/>
              <a:gd name="connsiteX15" fmla="*/ 471055 w 1122665"/>
              <a:gd name="connsiteY15" fmla="*/ 693224 h 707078"/>
              <a:gd name="connsiteX16" fmla="*/ 512619 w 1122665"/>
              <a:gd name="connsiteY16" fmla="*/ 707078 h 707078"/>
              <a:gd name="connsiteX17" fmla="*/ 845128 w 1122665"/>
              <a:gd name="connsiteY17" fmla="*/ 693224 h 707078"/>
              <a:gd name="connsiteX18" fmla="*/ 928255 w 1122665"/>
              <a:gd name="connsiteY18" fmla="*/ 665514 h 707078"/>
              <a:gd name="connsiteX19" fmla="*/ 997528 w 1122665"/>
              <a:gd name="connsiteY19" fmla="*/ 582387 h 707078"/>
              <a:gd name="connsiteX20" fmla="*/ 1080655 w 1122665"/>
              <a:gd name="connsiteY20" fmla="*/ 513114 h 707078"/>
              <a:gd name="connsiteX21" fmla="*/ 1122219 w 1122665"/>
              <a:gd name="connsiteY21" fmla="*/ 277587 h 707078"/>
              <a:gd name="connsiteX22" fmla="*/ 1108364 w 1122665"/>
              <a:gd name="connsiteY22" fmla="*/ 166751 h 707078"/>
              <a:gd name="connsiteX23" fmla="*/ 1011382 w 1122665"/>
              <a:gd name="connsiteY23" fmla="*/ 97478 h 707078"/>
              <a:gd name="connsiteX24" fmla="*/ 928255 w 1122665"/>
              <a:gd name="connsiteY24" fmla="*/ 69769 h 707078"/>
              <a:gd name="connsiteX25" fmla="*/ 720437 w 1122665"/>
              <a:gd name="connsiteY25" fmla="*/ 28205 h 707078"/>
              <a:gd name="connsiteX26" fmla="*/ 512619 w 1122665"/>
              <a:gd name="connsiteY26" fmla="*/ 496 h 707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122665" h="707078">
                <a:moveTo>
                  <a:pt x="512619" y="496"/>
                </a:moveTo>
                <a:cubicBezTo>
                  <a:pt x="443346" y="5114"/>
                  <a:pt x="400219" y="27288"/>
                  <a:pt x="304800" y="55914"/>
                </a:cubicBezTo>
                <a:cubicBezTo>
                  <a:pt x="290812" y="60110"/>
                  <a:pt x="276299" y="63238"/>
                  <a:pt x="263237" y="69769"/>
                </a:cubicBezTo>
                <a:cubicBezTo>
                  <a:pt x="248344" y="77216"/>
                  <a:pt x="236978" y="90919"/>
                  <a:pt x="221673" y="97478"/>
                </a:cubicBezTo>
                <a:cubicBezTo>
                  <a:pt x="204171" y="104979"/>
                  <a:pt x="184564" y="106102"/>
                  <a:pt x="166255" y="111333"/>
                </a:cubicBezTo>
                <a:cubicBezTo>
                  <a:pt x="152213" y="115345"/>
                  <a:pt x="138546" y="120569"/>
                  <a:pt x="124691" y="125187"/>
                </a:cubicBezTo>
                <a:cubicBezTo>
                  <a:pt x="96982" y="143660"/>
                  <a:pt x="52095" y="149012"/>
                  <a:pt x="41564" y="180605"/>
                </a:cubicBezTo>
                <a:lnTo>
                  <a:pt x="13855" y="263733"/>
                </a:lnTo>
                <a:lnTo>
                  <a:pt x="0" y="305296"/>
                </a:lnTo>
                <a:cubicBezTo>
                  <a:pt x="4618" y="356096"/>
                  <a:pt x="3851" y="407677"/>
                  <a:pt x="13855" y="457696"/>
                </a:cubicBezTo>
                <a:cubicBezTo>
                  <a:pt x="17905" y="477948"/>
                  <a:pt x="31317" y="495182"/>
                  <a:pt x="41564" y="513114"/>
                </a:cubicBezTo>
                <a:cubicBezTo>
                  <a:pt x="66579" y="556891"/>
                  <a:pt x="97750" y="596433"/>
                  <a:pt x="152400" y="610096"/>
                </a:cubicBezTo>
                <a:cubicBezTo>
                  <a:pt x="170873" y="614714"/>
                  <a:pt x="189200" y="619961"/>
                  <a:pt x="207819" y="623951"/>
                </a:cubicBezTo>
                <a:cubicBezTo>
                  <a:pt x="253870" y="633819"/>
                  <a:pt x="301685" y="636767"/>
                  <a:pt x="346364" y="651660"/>
                </a:cubicBezTo>
                <a:lnTo>
                  <a:pt x="429491" y="679369"/>
                </a:lnTo>
                <a:lnTo>
                  <a:pt x="471055" y="693224"/>
                </a:lnTo>
                <a:lnTo>
                  <a:pt x="512619" y="707078"/>
                </a:lnTo>
                <a:cubicBezTo>
                  <a:pt x="623455" y="702460"/>
                  <a:pt x="734746" y="704262"/>
                  <a:pt x="845128" y="693224"/>
                </a:cubicBezTo>
                <a:cubicBezTo>
                  <a:pt x="874191" y="690318"/>
                  <a:pt x="928255" y="665514"/>
                  <a:pt x="928255" y="665514"/>
                </a:cubicBezTo>
                <a:cubicBezTo>
                  <a:pt x="1049674" y="544098"/>
                  <a:pt x="901092" y="698110"/>
                  <a:pt x="997528" y="582387"/>
                </a:cubicBezTo>
                <a:cubicBezTo>
                  <a:pt x="1030863" y="542385"/>
                  <a:pt x="1039788" y="540359"/>
                  <a:pt x="1080655" y="513114"/>
                </a:cubicBezTo>
                <a:cubicBezTo>
                  <a:pt x="1129997" y="414430"/>
                  <a:pt x="1122219" y="447410"/>
                  <a:pt x="1122219" y="277587"/>
                </a:cubicBezTo>
                <a:cubicBezTo>
                  <a:pt x="1122219" y="240354"/>
                  <a:pt x="1123771" y="200647"/>
                  <a:pt x="1108364" y="166751"/>
                </a:cubicBezTo>
                <a:cubicBezTo>
                  <a:pt x="1107068" y="163899"/>
                  <a:pt x="1023525" y="102875"/>
                  <a:pt x="1011382" y="97478"/>
                </a:cubicBezTo>
                <a:cubicBezTo>
                  <a:pt x="984692" y="85616"/>
                  <a:pt x="956591" y="76853"/>
                  <a:pt x="928255" y="69769"/>
                </a:cubicBezTo>
                <a:cubicBezTo>
                  <a:pt x="862670" y="53373"/>
                  <a:pt x="789150" y="30954"/>
                  <a:pt x="720437" y="28205"/>
                </a:cubicBezTo>
                <a:cubicBezTo>
                  <a:pt x="637376" y="24882"/>
                  <a:pt x="581892" y="-4122"/>
                  <a:pt x="512619" y="496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3315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A technique for understanding the trends and influences in the markets we are targeting is : </a:t>
            </a:r>
            <a:endParaRPr lang="en-GB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 smtClean="0"/>
              <a:t>		PESTLE </a:t>
            </a:r>
            <a:r>
              <a:rPr lang="en-GB" b="1" dirty="0"/>
              <a:t>analysis. </a:t>
            </a:r>
            <a:endParaRPr lang="en-GB" b="1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PESTLE is an analytical tool which considers external factors and helps you to think about their impacts.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06064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PESTLE analysis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816" y="980728"/>
            <a:ext cx="5770984" cy="4824536"/>
          </a:xfrm>
        </p:spPr>
        <p:txBody>
          <a:bodyPr>
            <a:normAutofit fontScale="40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 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Socio-cultural factors 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Legal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Economic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834357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9144000" cy="573667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6866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Political/legal</a:t>
            </a:r>
            <a:r>
              <a:rPr lang="en-GB" b="1" dirty="0"/>
              <a:t> 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2286000" y="1720840"/>
            <a:ext cx="4572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9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GB" sz="9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protection laws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Taxation policy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Employment laws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Government policy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Legislation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Others?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30205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86000" y="548680"/>
            <a:ext cx="4572000" cy="4678204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9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GB" sz="9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Inflation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Brexit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Employment prospects 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Disposable income levels and trends 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Business cycles : where are we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Energy availability and cost 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Others?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50078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13" y="548680"/>
            <a:ext cx="8413751" cy="484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65604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Sociocultural factors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286000" y="908720"/>
            <a:ext cx="4572000" cy="392415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9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Demographics 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Distribution of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income</a:t>
            </a: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Social mobility </a:t>
            </a:r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Lifestyle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Levels of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Others?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257566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05" y="404664"/>
            <a:ext cx="8604448" cy="544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38202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748464" cy="5517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6532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532440" cy="56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99002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16632"/>
            <a:ext cx="8676456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56065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06" y="476672"/>
            <a:ext cx="8231450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62344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604448" cy="558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15223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30908"/>
            <a:ext cx="8388424" cy="5702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023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147" y="404664"/>
            <a:ext cx="8450325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5117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86000" y="1196752"/>
            <a:ext cx="4572000" cy="313932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9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endParaRPr lang="en-GB" sz="900" dirty="0">
              <a:latin typeface="Calibri" panose="020F0502020204030204" pitchFamily="34" charset="0"/>
            </a:endParaRPr>
          </a:p>
          <a:p>
            <a:r>
              <a:rPr lang="en-GB" sz="2000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discoveries and innovations </a:t>
            </a:r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Speed of technology transfer </a:t>
            </a:r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Rates of obsolescence </a:t>
            </a:r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 </a:t>
            </a:r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20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technology </a:t>
            </a:r>
            <a:endParaRPr lang="en-GB" sz="20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92697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332656"/>
            <a:ext cx="8568952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74314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are the following businesses being affected by PESTLE factors?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2348880"/>
            <a:ext cx="4102136" cy="12961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564904"/>
            <a:ext cx="2924944" cy="2924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14720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Exercise 1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	Undertake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PEST analysis of your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	company’s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environment.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814758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332656"/>
            <a:ext cx="6480720" cy="626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82005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404664"/>
            <a:ext cx="7776864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84663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420311"/>
            <a:ext cx="8496943" cy="5096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01829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0197995"/>
              </p:ext>
            </p:extLst>
          </p:nvPr>
        </p:nvGraphicFramePr>
        <p:xfrm>
          <a:off x="11589" y="260648"/>
          <a:ext cx="9132410" cy="5034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6482">
                  <a:extLst>
                    <a:ext uri="{9D8B030D-6E8A-4147-A177-3AD203B41FA5}">
                      <a16:colId xmlns:a16="http://schemas.microsoft.com/office/drawing/2014/main" val="3775475225"/>
                    </a:ext>
                  </a:extLst>
                </a:gridCol>
                <a:gridCol w="1826482">
                  <a:extLst>
                    <a:ext uri="{9D8B030D-6E8A-4147-A177-3AD203B41FA5}">
                      <a16:colId xmlns:a16="http://schemas.microsoft.com/office/drawing/2014/main" val="2252140218"/>
                    </a:ext>
                  </a:extLst>
                </a:gridCol>
                <a:gridCol w="1826482">
                  <a:extLst>
                    <a:ext uri="{9D8B030D-6E8A-4147-A177-3AD203B41FA5}">
                      <a16:colId xmlns:a16="http://schemas.microsoft.com/office/drawing/2014/main" val="638968487"/>
                    </a:ext>
                  </a:extLst>
                </a:gridCol>
                <a:gridCol w="1826482">
                  <a:extLst>
                    <a:ext uri="{9D8B030D-6E8A-4147-A177-3AD203B41FA5}">
                      <a16:colId xmlns:a16="http://schemas.microsoft.com/office/drawing/2014/main" val="503825088"/>
                    </a:ext>
                  </a:extLst>
                </a:gridCol>
                <a:gridCol w="1826482">
                  <a:extLst>
                    <a:ext uri="{9D8B030D-6E8A-4147-A177-3AD203B41FA5}">
                      <a16:colId xmlns:a16="http://schemas.microsoft.com/office/drawing/2014/main" val="2388578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Political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Economic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Sociocultural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Technological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1991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Local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184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National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76150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Global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10398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177692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Porter’s Five Forces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38762" y="980728"/>
            <a:ext cx="8892480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Porter’s Five Forces is a classic industry analysis tool. </a:t>
            </a:r>
            <a:endParaRPr lang="en-GB" sz="2400" b="1" dirty="0" smtClean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a means of identifying the different stakeholders or ‘forces’, which affect: </a:t>
            </a:r>
            <a:endParaRPr lang="en-GB" sz="2400" b="1" dirty="0" smtClean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•</a:t>
            </a:r>
            <a:r>
              <a:rPr lang="en-GB" sz="24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level of competition in an industry </a:t>
            </a:r>
            <a:endParaRPr lang="en-GB" sz="24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•</a:t>
            </a:r>
            <a:r>
              <a:rPr lang="en-GB" sz="24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ability of a company to realistically compete in </a:t>
            </a:r>
            <a:r>
              <a:rPr lang="en-GB" sz="2400" b="1" dirty="0" smtClean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that </a:t>
            </a:r>
            <a:r>
              <a:rPr lang="en-GB" sz="2400" b="1" dirty="0">
                <a:solidFill>
                  <a:srgbClr val="001F5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 </a:t>
            </a:r>
            <a:endParaRPr lang="en-GB" sz="2400" dirty="0">
              <a:solidFill>
                <a:srgbClr val="001F5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777699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an Industry?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2352" y="1844824"/>
            <a:ext cx="85792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3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 group of firms producing products or services that are close substitutes for each other.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833326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20472" cy="5517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403300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0"/>
            <a:ext cx="8316416" cy="566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03473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4922" y="620688"/>
            <a:ext cx="7649525" cy="4895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0406641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548680"/>
            <a:ext cx="7704856" cy="5112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37566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404664"/>
            <a:ext cx="8676456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0725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6156176" y="4149080"/>
            <a:ext cx="1800200" cy="864096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1043608" y="764704"/>
            <a:ext cx="2016224" cy="115212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2076431" y="-95617"/>
            <a:ext cx="61206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0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Corrugated Board Industry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80731" y="962725"/>
            <a:ext cx="2592288" cy="95410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Potential Entrant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New plant opened this year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More throughout and cheaper to produce the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boead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673019" y="2564904"/>
            <a:ext cx="2592288" cy="1384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Buyers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Customers want the same prices/service despite increase in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coststo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manufacture; otherwise they will go to competitors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11560" y="2564903"/>
            <a:ext cx="2592288" cy="116955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Suppliers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Paper suppliers have increased the cost of their </a:t>
            </a:r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productsby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approximately 36% this year alone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665118" y="2713725"/>
            <a:ext cx="1423514" cy="95410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Industry Competitors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Smurfit</a:t>
            </a:r>
          </a:p>
          <a:p>
            <a:r>
              <a:rPr lang="en-GB" sz="1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Cepak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 etc..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059832" y="4654296"/>
            <a:ext cx="2592288" cy="523220"/>
          </a:xfrm>
          <a:prstGeom prst="rect">
            <a:avLst/>
          </a:prstGeom>
          <a:solidFill>
            <a:srgbClr val="DDEAC8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Substitute Products</a:t>
            </a:r>
          </a:p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Corrugated Plastic Products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/>
          <p:cNvCxnSpPr>
            <a:stCxn id="10" idx="3"/>
          </p:cNvCxnSpPr>
          <p:nvPr/>
        </p:nvCxnSpPr>
        <p:spPr>
          <a:xfrm flipV="1">
            <a:off x="3203848" y="3149678"/>
            <a:ext cx="461270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V="1">
            <a:off x="5088632" y="3149678"/>
            <a:ext cx="584387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1" idx="0"/>
            <a:endCxn id="8" idx="2"/>
          </p:cNvCxnSpPr>
          <p:nvPr/>
        </p:nvCxnSpPr>
        <p:spPr>
          <a:xfrm flipV="1">
            <a:off x="4376875" y="1916832"/>
            <a:ext cx="0" cy="7968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stCxn id="12" idx="0"/>
            <a:endCxn id="11" idx="2"/>
          </p:cNvCxnSpPr>
          <p:nvPr/>
        </p:nvCxnSpPr>
        <p:spPr>
          <a:xfrm flipV="1">
            <a:off x="4355976" y="3667832"/>
            <a:ext cx="20899" cy="9864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64807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Exercise 2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b="1" dirty="0" smtClean="0"/>
          </a:p>
          <a:p>
            <a:pPr marL="0" indent="0" algn="ctr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Undertake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5 forces analysis of your company.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1772294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Analysing the Driving Forces: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51520" y="1484784"/>
            <a:ext cx="8640960" cy="34009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11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000" b="1" dirty="0">
                <a:latin typeface="Calibri" panose="020F0502020204030204" pitchFamily="34" charset="0"/>
              </a:rPr>
              <a:t>STEP 1: Identify forces likely to exert greatest influence over next 1 - 3 years. </a:t>
            </a:r>
            <a:endParaRPr lang="en-GB" sz="20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	•</a:t>
            </a:r>
            <a:r>
              <a:rPr lang="en-GB" b="1" dirty="0">
                <a:latin typeface="Calibri" panose="020F0502020204030204" pitchFamily="34" charset="0"/>
              </a:rPr>
              <a:t>Usually no more than 3 - 4 factors qualify as real drivers of change </a:t>
            </a:r>
            <a:endParaRPr lang="en-GB" dirty="0">
              <a:latin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2000" b="1" dirty="0">
                <a:latin typeface="Calibri" panose="020F0502020204030204" pitchFamily="34" charset="0"/>
              </a:rPr>
              <a:t>STEP 2: Assess impact. </a:t>
            </a:r>
            <a:endParaRPr lang="en-GB" sz="2000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	•</a:t>
            </a:r>
            <a:r>
              <a:rPr lang="en-GB" b="1" dirty="0">
                <a:latin typeface="Calibri" panose="020F0502020204030204" pitchFamily="34" charset="0"/>
              </a:rPr>
              <a:t>Are the driving forces acting to cause market demand for the product to </a:t>
            </a:r>
            <a:r>
              <a:rPr lang="en-GB" b="1" dirty="0" smtClean="0">
                <a:latin typeface="Calibri" panose="020F0502020204030204" pitchFamily="34" charset="0"/>
              </a:rPr>
              <a:t>	increase </a:t>
            </a:r>
            <a:r>
              <a:rPr lang="en-GB" b="1" dirty="0">
                <a:latin typeface="Calibri" panose="020F0502020204030204" pitchFamily="34" charset="0"/>
              </a:rPr>
              <a:t>or decrease?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	•</a:t>
            </a:r>
            <a:r>
              <a:rPr lang="en-GB" b="1" dirty="0">
                <a:latin typeface="Calibri" panose="020F0502020204030204" pitchFamily="34" charset="0"/>
              </a:rPr>
              <a:t>Are the driving forces acting to make competition more or less intense? </a:t>
            </a:r>
            <a:endParaRPr lang="en-GB" dirty="0">
              <a:latin typeface="Calibri" panose="020F050202020403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</a:rPr>
              <a:t>	•</a:t>
            </a:r>
            <a:r>
              <a:rPr lang="en-GB" b="1" dirty="0">
                <a:latin typeface="Calibri" panose="020F0502020204030204" pitchFamily="34" charset="0"/>
              </a:rPr>
              <a:t>Will the driving forces lead to higher or lower industry profitability? </a:t>
            </a:r>
            <a:endParaRPr lang="en-GB" dirty="0">
              <a:latin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</a:endParaRPr>
          </a:p>
          <a:p>
            <a:r>
              <a:rPr lang="en-GB" sz="2000" b="1" dirty="0">
                <a:latin typeface="Calibri" panose="020F0502020204030204" pitchFamily="34" charset="0"/>
              </a:rPr>
              <a:t>STEP 3: Determine what </a:t>
            </a:r>
            <a:r>
              <a:rPr lang="en-GB" b="1" dirty="0" smtClean="0"/>
              <a:t>strategy </a:t>
            </a:r>
            <a:r>
              <a:rPr lang="en-GB" b="1" dirty="0"/>
              <a:t>changes are needed to prepare for impacts </a:t>
            </a:r>
            <a:r>
              <a:rPr lang="en-GB" b="1" dirty="0" smtClean="0"/>
              <a:t>	of </a:t>
            </a:r>
            <a:r>
              <a:rPr lang="en-GB" b="1" dirty="0"/>
              <a:t>the driving forces.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51074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721</TotalTime>
  <Words>1380</Words>
  <Application>Microsoft Office PowerPoint</Application>
  <PresentationFormat>On-screen Show (4:3)</PresentationFormat>
  <Paragraphs>363</Paragraphs>
  <Slides>73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9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Finance and Planning for Small Businesses</vt:lpstr>
      <vt:lpstr>Aims</vt:lpstr>
      <vt:lpstr>Learning Outcomes</vt:lpstr>
      <vt:lpstr>Learning objectives of this session  </vt:lpstr>
      <vt:lpstr>The Future</vt:lpstr>
      <vt:lpstr>PowerPoint Presentation</vt:lpstr>
      <vt:lpstr>Why start a business? Positive Motives</vt:lpstr>
      <vt:lpstr>PowerPoint Presentation</vt:lpstr>
      <vt:lpstr>Why start a business? Negative motives </vt:lpstr>
      <vt:lpstr>Advantages and Disadvantages of Self Employment </vt:lpstr>
      <vt:lpstr>PowerPoint Presentation</vt:lpstr>
      <vt:lpstr>PowerPoint Presentation</vt:lpstr>
      <vt:lpstr>PowerPoint Presentation</vt:lpstr>
      <vt:lpstr>PowerPoint Presentation</vt:lpstr>
      <vt:lpstr> What stage are you at? </vt:lpstr>
      <vt:lpstr> Developing a business plan </vt:lpstr>
      <vt:lpstr> Why have a Business Plan? </vt:lpstr>
      <vt:lpstr> The characteristics of a good business plan: </vt:lpstr>
      <vt:lpstr> The purpose of a business plan </vt:lpstr>
      <vt:lpstr> Essential elements of a good business plan: </vt:lpstr>
      <vt:lpstr> Before writing a business plan </vt:lpstr>
      <vt:lpstr> The business environment </vt:lpstr>
      <vt:lpstr>PowerPoint Presentation</vt:lpstr>
      <vt:lpstr> Analyse the business environment to understand: </vt:lpstr>
      <vt:lpstr> The world in which the company operates </vt:lpstr>
      <vt:lpstr> Key messages </vt:lpstr>
      <vt:lpstr>PowerPoint Presentation</vt:lpstr>
      <vt:lpstr> The world in which the company operates </vt:lpstr>
      <vt:lpstr> Four key trends in the business environment </vt:lpstr>
      <vt:lpstr> Disaggregation (or Globalization) </vt:lpstr>
      <vt:lpstr>PowerPoint Presentation</vt:lpstr>
      <vt:lpstr>PowerPoint Presentation</vt:lpstr>
      <vt:lpstr> Micro-segmentation of markets (Differentiation) </vt:lpstr>
      <vt:lpstr> Dis-intermediation </vt:lpstr>
      <vt:lpstr> What industries are threatened and what are the market disrupters? </vt:lpstr>
      <vt:lpstr> De-materialisation </vt:lpstr>
      <vt:lpstr> Architecture </vt:lpstr>
      <vt:lpstr> This house was 3D-printed in just 24 hours </vt:lpstr>
      <vt:lpstr> Medical and Dental </vt:lpstr>
      <vt:lpstr> What are the trends and influences in the markets we are targeting? </vt:lpstr>
      <vt:lpstr> A technique for understanding the trends and influences in the markets we are targeting is : </vt:lpstr>
      <vt:lpstr> PESTLE analysis </vt:lpstr>
      <vt:lpstr>PowerPoint Presentation</vt:lpstr>
      <vt:lpstr> Political/legal </vt:lpstr>
      <vt:lpstr> Economic Factors </vt:lpstr>
      <vt:lpstr>PowerPoint Presentation</vt:lpstr>
      <vt:lpstr> Sociocultural factors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Technological </vt:lpstr>
      <vt:lpstr>PowerPoint Presentation</vt:lpstr>
      <vt:lpstr> How are the following businesses being affected by PESTLE factors? </vt:lpstr>
      <vt:lpstr> Exercise 1 </vt:lpstr>
      <vt:lpstr>PowerPoint Presentation</vt:lpstr>
      <vt:lpstr>PowerPoint Presentation</vt:lpstr>
      <vt:lpstr>PowerPoint Presentation</vt:lpstr>
      <vt:lpstr>PowerPoint Presentation</vt:lpstr>
      <vt:lpstr> Porter’s Five Forces </vt:lpstr>
      <vt:lpstr> What is an Industry?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Exercise 2 </vt:lpstr>
      <vt:lpstr> Analysing the Driving Forces: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Cynyr Ifan</cp:lastModifiedBy>
  <cp:revision>30</cp:revision>
  <cp:lastPrinted>2016-10-17T13:55:04Z</cp:lastPrinted>
  <dcterms:created xsi:type="dcterms:W3CDTF">2015-04-14T15:21:28Z</dcterms:created>
  <dcterms:modified xsi:type="dcterms:W3CDTF">2017-12-05T11:56:36Z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