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58"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126" y="7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6DFF08F-DC6B-4601-B491-B0F83F6DD2DA}" type="datetimeFigureOut">
              <a:rPr lang="en-US" dirty="0"/>
              <a:pPr/>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96DFF08F-DC6B-4601-B491-B0F83F6DD2DA}" type="datetimeFigureOut">
              <a:rPr lang="en-US" dirty="0"/>
              <a:pPr/>
              <a:t>1/6/2018</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simplypsychology.org/maslow.html" TargetMode="External"/><Relationship Id="rId2" Type="http://schemas.openxmlformats.org/officeDocument/2006/relationships/hyperlink" Target="http://www.bfskinner.or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621A5D6-5CF9-422E-8950-866AD1ABF569}"/>
              </a:ext>
            </a:extLst>
          </p:cNvPr>
          <p:cNvPicPr>
            <a:picLocks noChangeAspect="1"/>
          </p:cNvPicPr>
          <p:nvPr/>
        </p:nvPicPr>
        <p:blipFill>
          <a:blip r:embed="rId2"/>
          <a:stretch>
            <a:fillRect/>
          </a:stretch>
        </p:blipFill>
        <p:spPr>
          <a:xfrm>
            <a:off x="3400959" y="2732808"/>
            <a:ext cx="5390081" cy="4010477"/>
          </a:xfrm>
          <a:prstGeom prst="rect">
            <a:avLst/>
          </a:prstGeom>
        </p:spPr>
      </p:pic>
      <p:sp>
        <p:nvSpPr>
          <p:cNvPr id="2" name="Title 1">
            <a:extLst>
              <a:ext uri="{FF2B5EF4-FFF2-40B4-BE49-F238E27FC236}">
                <a16:creationId xmlns:a16="http://schemas.microsoft.com/office/drawing/2014/main" id="{3F2D4575-A30D-4775-B32C-46FF7C3FE5DA}"/>
              </a:ext>
            </a:extLst>
          </p:cNvPr>
          <p:cNvSpPr>
            <a:spLocks noGrp="1"/>
          </p:cNvSpPr>
          <p:nvPr>
            <p:ph type="title"/>
          </p:nvPr>
        </p:nvSpPr>
        <p:spPr>
          <a:xfrm>
            <a:off x="1083564" y="-163478"/>
            <a:ext cx="9720072" cy="1129284"/>
          </a:xfrm>
        </p:spPr>
        <p:txBody>
          <a:bodyPr>
            <a:normAutofit fontScale="90000"/>
          </a:bodyPr>
          <a:lstStyle/>
          <a:p>
            <a:pPr algn="ctr"/>
            <a:br>
              <a:rPr lang="en-GB" dirty="0"/>
            </a:br>
            <a:r>
              <a:rPr lang="en-GB" dirty="0">
                <a:solidFill>
                  <a:srgbClr val="00B0F0"/>
                </a:solidFill>
              </a:rPr>
              <a:t>the hidden curriculum at school X</a:t>
            </a:r>
            <a:br>
              <a:rPr lang="en-GB" dirty="0">
                <a:solidFill>
                  <a:srgbClr val="00B0F0"/>
                </a:solidFill>
              </a:rPr>
            </a:br>
            <a:r>
              <a:rPr lang="en-GB" dirty="0">
                <a:solidFill>
                  <a:srgbClr val="00B0F0"/>
                </a:solidFill>
              </a:rPr>
              <a:t>It’s not really hidden</a:t>
            </a:r>
          </a:p>
        </p:txBody>
      </p:sp>
      <p:sp>
        <p:nvSpPr>
          <p:cNvPr id="3" name="Content Placeholder 2">
            <a:extLst>
              <a:ext uri="{FF2B5EF4-FFF2-40B4-BE49-F238E27FC236}">
                <a16:creationId xmlns:a16="http://schemas.microsoft.com/office/drawing/2014/main" id="{E2EF9A77-7011-45D4-9EF8-9084C87FDEE2}"/>
              </a:ext>
            </a:extLst>
          </p:cNvPr>
          <p:cNvSpPr>
            <a:spLocks noGrp="1"/>
          </p:cNvSpPr>
          <p:nvPr>
            <p:ph idx="1"/>
          </p:nvPr>
        </p:nvSpPr>
        <p:spPr>
          <a:xfrm>
            <a:off x="191372" y="1184954"/>
            <a:ext cx="12000628" cy="664030"/>
          </a:xfrm>
        </p:spPr>
        <p:txBody>
          <a:bodyPr>
            <a:normAutofit fontScale="92500" lnSpcReduction="10000"/>
          </a:bodyPr>
          <a:lstStyle/>
          <a:p>
            <a:r>
              <a:rPr lang="en-GB" sz="1200" dirty="0"/>
              <a:t>The hidden curriculum is all that a school teaches its pupils outside of the traditional curriculum. It comprises of the messages a school sends to its pupils. The Welsh government have set targets for what they want children from education. They want children to leave school healthy, confident ethical citizens (Welsh Government, 2017) Some of this cannot be achieved through traditional lessons. As such it is part of the hidden curriculum. . Unlike some schools, at school X we acknowledge the existence of the hidden curriculum and recognise its importance in the education of our pupils. The hidden curriculum is massive and there are many ways that we as school embrace it. However it would be impossible to talk about all aspects of the hidden curriculum within our setting so this poster will  look at three of them.</a:t>
            </a:r>
          </a:p>
          <a:p>
            <a:pPr marL="0" indent="0">
              <a:buNone/>
            </a:pPr>
            <a:endParaRPr lang="en-GB" sz="1200" dirty="0"/>
          </a:p>
        </p:txBody>
      </p:sp>
      <p:sp>
        <p:nvSpPr>
          <p:cNvPr id="5" name="TextBox 4">
            <a:extLst>
              <a:ext uri="{FF2B5EF4-FFF2-40B4-BE49-F238E27FC236}">
                <a16:creationId xmlns:a16="http://schemas.microsoft.com/office/drawing/2014/main" id="{7DCB0847-EE1B-49A4-AAE6-60854D23457A}"/>
              </a:ext>
            </a:extLst>
          </p:cNvPr>
          <p:cNvSpPr txBox="1"/>
          <p:nvPr/>
        </p:nvSpPr>
        <p:spPr>
          <a:xfrm>
            <a:off x="8096250" y="2256337"/>
            <a:ext cx="3988744" cy="3600986"/>
          </a:xfrm>
          <a:prstGeom prst="rect">
            <a:avLst/>
          </a:prstGeom>
          <a:noFill/>
        </p:spPr>
        <p:txBody>
          <a:bodyPr wrap="square" rtlCol="0">
            <a:spAutoFit/>
          </a:bodyPr>
          <a:lstStyle/>
          <a:p>
            <a:r>
              <a:rPr lang="en-GB" sz="2400" dirty="0">
                <a:solidFill>
                  <a:srgbClr val="FFFF00"/>
                </a:solidFill>
              </a:rPr>
              <a:t>Emotional support team</a:t>
            </a:r>
          </a:p>
          <a:p>
            <a:r>
              <a:rPr lang="en-GB" sz="1200" dirty="0"/>
              <a:t>Within our school we care about the emotional and psychological wellbeing of our pupils. We also want our pupils to know we care. It is important that pupils feel valued and that they can trust us. </a:t>
            </a:r>
          </a:p>
          <a:p>
            <a:endParaRPr lang="en-GB" sz="1200" dirty="0"/>
          </a:p>
          <a:p>
            <a:r>
              <a:rPr lang="en-GB" sz="1200" dirty="0"/>
              <a:t>This is why we have highly trained emotional support officers based within the school. Pupils that need to can visit the ESO’s for support or advice whenever needed. Our ESO’s will help pupils with any emotional issues they face. There is no such thing as an out of school problem. Any emotional issue a pupil faces, in or out of school, will have an effect on their education.</a:t>
            </a:r>
          </a:p>
          <a:p>
            <a:endParaRPr lang="en-GB" sz="1200" dirty="0"/>
          </a:p>
          <a:p>
            <a:endParaRPr lang="en-GB" sz="1200" dirty="0"/>
          </a:p>
          <a:p>
            <a:endParaRPr lang="en-GB" sz="1200" dirty="0"/>
          </a:p>
          <a:p>
            <a:endParaRPr lang="en-GB" sz="1200" dirty="0"/>
          </a:p>
          <a:p>
            <a:endParaRPr lang="en-GB" sz="1200" dirty="0"/>
          </a:p>
        </p:txBody>
      </p:sp>
      <p:sp>
        <p:nvSpPr>
          <p:cNvPr id="6" name="AutoShape 2" descr="Related image">
            <a:extLst>
              <a:ext uri="{FF2B5EF4-FFF2-40B4-BE49-F238E27FC236}">
                <a16:creationId xmlns:a16="http://schemas.microsoft.com/office/drawing/2014/main" id="{DF6658D1-52A1-4A7A-B1DC-36D8DD8C205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Rectangle 7">
            <a:extLst>
              <a:ext uri="{FF2B5EF4-FFF2-40B4-BE49-F238E27FC236}">
                <a16:creationId xmlns:a16="http://schemas.microsoft.com/office/drawing/2014/main" id="{82DD0A7C-1B21-4857-8966-D5DA4B3BD4A9}"/>
              </a:ext>
            </a:extLst>
          </p:cNvPr>
          <p:cNvSpPr/>
          <p:nvPr/>
        </p:nvSpPr>
        <p:spPr>
          <a:xfrm>
            <a:off x="6420757" y="2745922"/>
            <a:ext cx="1273629" cy="2921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a:t>
            </a:r>
            <a:r>
              <a:rPr lang="en-GB" sz="1200" dirty="0" err="1">
                <a:solidFill>
                  <a:schemeClr val="tx1"/>
                </a:solidFill>
              </a:rPr>
              <a:t>Mcloed</a:t>
            </a:r>
            <a:r>
              <a:rPr lang="en-GB" sz="1200" dirty="0">
                <a:solidFill>
                  <a:schemeClr val="tx1"/>
                </a:solidFill>
              </a:rPr>
              <a:t>, 2017)</a:t>
            </a:r>
          </a:p>
        </p:txBody>
      </p:sp>
      <p:sp>
        <p:nvSpPr>
          <p:cNvPr id="9" name="TextBox 8">
            <a:extLst>
              <a:ext uri="{FF2B5EF4-FFF2-40B4-BE49-F238E27FC236}">
                <a16:creationId xmlns:a16="http://schemas.microsoft.com/office/drawing/2014/main" id="{E11313D9-30F9-400E-B9BC-BF320B2F985F}"/>
              </a:ext>
            </a:extLst>
          </p:cNvPr>
          <p:cNvSpPr txBox="1"/>
          <p:nvPr/>
        </p:nvSpPr>
        <p:spPr>
          <a:xfrm>
            <a:off x="8897294" y="4859832"/>
            <a:ext cx="3187700" cy="1384995"/>
          </a:xfrm>
          <a:prstGeom prst="rect">
            <a:avLst/>
          </a:prstGeom>
          <a:noFill/>
        </p:spPr>
        <p:txBody>
          <a:bodyPr wrap="square" rtlCol="0">
            <a:spAutoFit/>
          </a:bodyPr>
          <a:lstStyle/>
          <a:p>
            <a:r>
              <a:rPr lang="en-GB" sz="1200" dirty="0"/>
              <a:t>According to Maslow’s hierarchy of needs, a person has five stages of needs. All of the stages must be met in order. Education is an esteem need and so is at stage number 4. if a pupil is not having there emotional needs at stages 2 and 3 then they will not focus on their esteem needs i.e. education.  (McLeod, 2017)</a:t>
            </a:r>
          </a:p>
        </p:txBody>
      </p:sp>
      <p:sp>
        <p:nvSpPr>
          <p:cNvPr id="11" name="TextBox 10">
            <a:extLst>
              <a:ext uri="{FF2B5EF4-FFF2-40B4-BE49-F238E27FC236}">
                <a16:creationId xmlns:a16="http://schemas.microsoft.com/office/drawing/2014/main" id="{82ACE71C-BBD8-4E1F-9EB6-EC282B3CCCBC}"/>
              </a:ext>
            </a:extLst>
          </p:cNvPr>
          <p:cNvSpPr txBox="1"/>
          <p:nvPr/>
        </p:nvSpPr>
        <p:spPr>
          <a:xfrm>
            <a:off x="194347" y="1773402"/>
            <a:ext cx="4940300" cy="1754326"/>
          </a:xfrm>
          <a:prstGeom prst="rect">
            <a:avLst/>
          </a:prstGeom>
          <a:noFill/>
        </p:spPr>
        <p:txBody>
          <a:bodyPr wrap="square" rtlCol="0">
            <a:spAutoFit/>
          </a:bodyPr>
          <a:lstStyle/>
          <a:p>
            <a:r>
              <a:rPr lang="en-GB" sz="2400" dirty="0">
                <a:solidFill>
                  <a:srgbClr val="00B0F0"/>
                </a:solidFill>
              </a:rPr>
              <a:t>Reward systems</a:t>
            </a:r>
          </a:p>
          <a:p>
            <a:r>
              <a:rPr lang="en-GB" sz="1200" dirty="0"/>
              <a:t>In school X we use reward schemes to encourage good behaviour. The purpose of this is to both reward good behaviour and to encourage pupils to think about their behaviour. Pupils receiving rearwards improve their self esteem, a level four goal according to Maslow's hierarchy of needs. Other pupils the are encourage to look at their own behaviour in order to receive future rewards.</a:t>
            </a:r>
          </a:p>
          <a:p>
            <a:r>
              <a:rPr lang="en-GB" sz="1200" dirty="0"/>
              <a:t>The rewards we offer range from Merits in the diary, which parent will see, to end of term trips or non school uniform days foe continued good behaviour. </a:t>
            </a:r>
          </a:p>
        </p:txBody>
      </p:sp>
      <p:sp>
        <p:nvSpPr>
          <p:cNvPr id="12" name="TextBox 11">
            <a:extLst>
              <a:ext uri="{FF2B5EF4-FFF2-40B4-BE49-F238E27FC236}">
                <a16:creationId xmlns:a16="http://schemas.microsoft.com/office/drawing/2014/main" id="{67735D1D-7481-40B9-BCF1-3555CB76559D}"/>
              </a:ext>
            </a:extLst>
          </p:cNvPr>
          <p:cNvSpPr txBox="1"/>
          <p:nvPr/>
        </p:nvSpPr>
        <p:spPr>
          <a:xfrm>
            <a:off x="171937" y="3515028"/>
            <a:ext cx="4168357" cy="830997"/>
          </a:xfrm>
          <a:prstGeom prst="rect">
            <a:avLst/>
          </a:prstGeom>
          <a:noFill/>
        </p:spPr>
        <p:txBody>
          <a:bodyPr wrap="square" rtlCol="0">
            <a:spAutoFit/>
          </a:bodyPr>
          <a:lstStyle/>
          <a:p>
            <a:r>
              <a:rPr lang="en-GB" sz="1200" dirty="0"/>
              <a:t>The idea of a reward system is linked to Skinner’s operant conditioning theory. Skinner believed that positive reinforcement helped children learn how to behave in society. That is why we use rewards at school X. (BF Skinner foundation, 2017)</a:t>
            </a:r>
          </a:p>
        </p:txBody>
      </p:sp>
      <p:sp>
        <p:nvSpPr>
          <p:cNvPr id="13" name="TextBox 12">
            <a:extLst>
              <a:ext uri="{FF2B5EF4-FFF2-40B4-BE49-F238E27FC236}">
                <a16:creationId xmlns:a16="http://schemas.microsoft.com/office/drawing/2014/main" id="{E38BD5C1-5B99-4A4C-BA09-FC7AADBB516D}"/>
              </a:ext>
            </a:extLst>
          </p:cNvPr>
          <p:cNvSpPr txBox="1"/>
          <p:nvPr/>
        </p:nvSpPr>
        <p:spPr>
          <a:xfrm>
            <a:off x="107006" y="4305834"/>
            <a:ext cx="3694828" cy="2492990"/>
          </a:xfrm>
          <a:prstGeom prst="rect">
            <a:avLst/>
          </a:prstGeom>
          <a:noFill/>
        </p:spPr>
        <p:txBody>
          <a:bodyPr wrap="square" rtlCol="0">
            <a:spAutoFit/>
          </a:bodyPr>
          <a:lstStyle/>
          <a:p>
            <a:r>
              <a:rPr lang="en-GB" sz="2400" dirty="0">
                <a:solidFill>
                  <a:srgbClr val="7030A0"/>
                </a:solidFill>
              </a:rPr>
              <a:t>Breakfast Club</a:t>
            </a:r>
          </a:p>
          <a:p>
            <a:r>
              <a:rPr lang="en-GB" sz="1200" dirty="0"/>
              <a:t>According to Maslow food is basic need. If a pupil has not eaten they are unlikely to concentrate on anything else (</a:t>
            </a:r>
            <a:r>
              <a:rPr lang="en-GB" sz="1200" dirty="0" err="1"/>
              <a:t>Mcleod</a:t>
            </a:r>
            <a:r>
              <a:rPr lang="en-GB" sz="1200" dirty="0"/>
              <a:t>, 2017). As such, in school X we have opened a breakfast club. Although, we cannot offer a free breakfast to all pupils we do offer one to </a:t>
            </a:r>
            <a:r>
              <a:rPr lang="en-GB" sz="1200" dirty="0" err="1"/>
              <a:t>eFSM</a:t>
            </a:r>
            <a:r>
              <a:rPr lang="en-GB" sz="1200" dirty="0"/>
              <a:t> pupils and provide a cheap breakfast option for those not</a:t>
            </a:r>
          </a:p>
          <a:p>
            <a:r>
              <a:rPr lang="en-GB" sz="1200" dirty="0" err="1"/>
              <a:t>eFSM</a:t>
            </a:r>
            <a:r>
              <a:rPr lang="en-GB" sz="1200" dirty="0"/>
              <a:t> pupils. Our canteen is open 8-8.30 for pupils wishing to have breakfast.</a:t>
            </a:r>
          </a:p>
          <a:p>
            <a:r>
              <a:rPr lang="en-GB" sz="1200" dirty="0"/>
              <a:t>Our breakfast club is part of the hidden curriculum because it shows pupils that their physical well being is important to us as a school.</a:t>
            </a:r>
          </a:p>
        </p:txBody>
      </p:sp>
    </p:spTree>
    <p:extLst>
      <p:ext uri="{BB962C8B-B14F-4D97-AF65-F5344CB8AC3E}">
        <p14:creationId xmlns:p14="http://schemas.microsoft.com/office/powerpoint/2010/main" val="1775887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889319-82F1-4332-B132-4A1DF4FA6636}"/>
              </a:ext>
            </a:extLst>
          </p:cNvPr>
          <p:cNvSpPr txBox="1"/>
          <p:nvPr/>
        </p:nvSpPr>
        <p:spPr>
          <a:xfrm>
            <a:off x="838200" y="495300"/>
            <a:ext cx="9855200" cy="3416320"/>
          </a:xfrm>
          <a:prstGeom prst="rect">
            <a:avLst/>
          </a:prstGeom>
          <a:noFill/>
        </p:spPr>
        <p:txBody>
          <a:bodyPr wrap="square" rtlCol="0">
            <a:spAutoFit/>
          </a:bodyPr>
          <a:lstStyle/>
          <a:p>
            <a:pPr algn="ctr"/>
            <a:r>
              <a:rPr lang="en-GB" u="sng" dirty="0"/>
              <a:t>Reference list</a:t>
            </a:r>
          </a:p>
          <a:p>
            <a:pPr algn="ctr"/>
            <a:endParaRPr lang="en-GB" u="sng" dirty="0"/>
          </a:p>
          <a:p>
            <a:pPr algn="ctr"/>
            <a:endParaRPr lang="en-GB" u="sng" dirty="0"/>
          </a:p>
          <a:p>
            <a:r>
              <a:rPr lang="en-GB" dirty="0"/>
              <a:t>The B.F. Skinner foundation, (2017). B.F. Skinner foundation. [online] Available at </a:t>
            </a:r>
            <a:r>
              <a:rPr lang="en-GB" dirty="0">
                <a:hlinkClick r:id="rId2"/>
              </a:rPr>
              <a:t>http://www.bfskinner.org</a:t>
            </a:r>
            <a:r>
              <a:rPr lang="en-GB" dirty="0"/>
              <a:t> accessed on 3</a:t>
            </a:r>
            <a:r>
              <a:rPr lang="en-GB" baseline="30000" dirty="0"/>
              <a:t>rd</a:t>
            </a:r>
            <a:r>
              <a:rPr lang="en-GB" dirty="0"/>
              <a:t> January 2018</a:t>
            </a:r>
          </a:p>
          <a:p>
            <a:endParaRPr lang="en-GB" dirty="0"/>
          </a:p>
          <a:p>
            <a:r>
              <a:rPr lang="en-GB" dirty="0"/>
              <a:t>Maslow hierarchy of needs picture. </a:t>
            </a:r>
            <a:r>
              <a:rPr lang="en-GB" dirty="0">
                <a:hlinkClick r:id="rId3"/>
              </a:rPr>
              <a:t>https://www.simplypsychology.org/maslow.html</a:t>
            </a:r>
            <a:endParaRPr lang="en-GB" dirty="0"/>
          </a:p>
          <a:p>
            <a:endParaRPr lang="en-GB" u="sng" dirty="0"/>
          </a:p>
          <a:p>
            <a:r>
              <a:rPr lang="en-GB" dirty="0" err="1"/>
              <a:t>Mcleod</a:t>
            </a:r>
            <a:r>
              <a:rPr lang="en-GB" dirty="0"/>
              <a:t>, S. (2017). </a:t>
            </a:r>
            <a:r>
              <a:rPr lang="en-GB" i="1" dirty="0"/>
              <a:t>Maslow’s hierarchy of needs. </a:t>
            </a:r>
            <a:r>
              <a:rPr lang="en-GB" i="1" dirty="0" err="1"/>
              <a:t>Avilable</a:t>
            </a:r>
            <a:r>
              <a:rPr lang="en-GB" i="1" dirty="0"/>
              <a:t> </a:t>
            </a:r>
            <a:r>
              <a:rPr lang="en-GB" i="1" dirty="0" err="1"/>
              <a:t>oneline</a:t>
            </a:r>
            <a:r>
              <a:rPr lang="en-GB" i="1" dirty="0"/>
              <a:t> at </a:t>
            </a:r>
            <a:r>
              <a:rPr lang="en-GB" dirty="0">
                <a:hlinkClick r:id="rId3"/>
              </a:rPr>
              <a:t>https://www.simplypsychology.org/maslow.html</a:t>
            </a:r>
            <a:r>
              <a:rPr lang="en-GB" dirty="0"/>
              <a:t> accessed on 3rd January 2018</a:t>
            </a:r>
          </a:p>
          <a:p>
            <a:endParaRPr lang="en-GB" dirty="0"/>
          </a:p>
          <a:p>
            <a:r>
              <a:rPr lang="en-GB" dirty="0"/>
              <a:t>Welsh government, (2017). </a:t>
            </a:r>
            <a:r>
              <a:rPr lang="en-GB" i="1" dirty="0"/>
              <a:t>The four purposes of the curriculum for Wales. Lecture handout</a:t>
            </a:r>
            <a:endParaRPr lang="en-GB" dirty="0"/>
          </a:p>
        </p:txBody>
      </p:sp>
    </p:spTree>
    <p:extLst>
      <p:ext uri="{BB962C8B-B14F-4D97-AF65-F5344CB8AC3E}">
        <p14:creationId xmlns:p14="http://schemas.microsoft.com/office/powerpoint/2010/main" val="133049364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docProps/app.xml><?xml version="1.0" encoding="utf-8"?>
<Properties xmlns="http://schemas.openxmlformats.org/officeDocument/2006/extended-properties" xmlns:vt="http://schemas.openxmlformats.org/officeDocument/2006/docPropsVTypes">
  <Template>Integral</Template>
  <TotalTime>190</TotalTime>
  <Words>704</Words>
  <Application>Microsoft Office PowerPoint</Application>
  <PresentationFormat>Widescreen</PresentationFormat>
  <Paragraphs>29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Tw Cen MT</vt:lpstr>
      <vt:lpstr>Tw Cen MT Condensed</vt:lpstr>
      <vt:lpstr>Wingdings 3</vt:lpstr>
      <vt:lpstr>Integral</vt:lpstr>
      <vt:lpstr> the hidden curriculum at school X It’s not really hidden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hidden curriculum at school X Is it really hidden?</dc:title>
  <dc:creator>Admin</dc:creator>
  <cp:lastModifiedBy>Simon Evans</cp:lastModifiedBy>
  <cp:revision>4</cp:revision>
  <dcterms:created xsi:type="dcterms:W3CDTF">2018-01-03T22:13:24Z</dcterms:created>
  <dcterms:modified xsi:type="dcterms:W3CDTF">2018-01-07T00:14:11Z</dcterms:modified>
</cp:coreProperties>
</file>