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sldIdLst>
    <p:sldId id="256" r:id="rId5"/>
    <p:sldId id="270" r:id="rId6"/>
    <p:sldId id="271" r:id="rId7"/>
    <p:sldId id="273" r:id="rId8"/>
    <p:sldId id="274" r:id="rId9"/>
    <p:sldId id="275" r:id="rId10"/>
    <p:sldId id="277" r:id="rId11"/>
    <p:sldId id="286" r:id="rId12"/>
    <p:sldId id="283" r:id="rId13"/>
    <p:sldId id="284" r:id="rId14"/>
    <p:sldId id="288" r:id="rId15"/>
    <p:sldId id="289" r:id="rId16"/>
    <p:sldId id="278" r:id="rId17"/>
    <p:sldId id="291" r:id="rId18"/>
    <p:sldId id="290" r:id="rId19"/>
    <p:sldId id="292" r:id="rId20"/>
    <p:sldId id="280" r:id="rId21"/>
    <p:sldId id="281" r:id="rId22"/>
    <p:sldId id="294" r:id="rId23"/>
    <p:sldId id="29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093717-54E7-41E6-88E2-D8EF0002BCF9}" v="93" dt="2025-05-02T20:07:04.539"/>
    <p1510:client id="{E3535D95-AC07-4F59-91AE-D61410DD68D2}" v="683" dt="2025-05-02T19:54:04.8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3909" autoAdjust="0"/>
  </p:normalViewPr>
  <p:slideViewPr>
    <p:cSldViewPr snapToGrid="0">
      <p:cViewPr varScale="1">
        <p:scale>
          <a:sx n="47" d="100"/>
          <a:sy n="47" d="100"/>
        </p:scale>
        <p:origin x="180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ego Valencia Flores (2405760)" userId="a09549ca-7edb-46c4-96c6-a7e6a5646314" providerId="ADAL" clId="{16093717-54E7-41E6-88E2-D8EF0002BCF9}"/>
    <pc:docChg chg="undo redo custSel addSld modSld">
      <pc:chgData name="Diego Valencia Flores (2405760)" userId="a09549ca-7edb-46c4-96c6-a7e6a5646314" providerId="ADAL" clId="{16093717-54E7-41E6-88E2-D8EF0002BCF9}" dt="2025-05-02T20:10:06.184" v="845" actId="20577"/>
      <pc:docMkLst>
        <pc:docMk/>
      </pc:docMkLst>
      <pc:sldChg chg="modNotesTx">
        <pc:chgData name="Diego Valencia Flores (2405760)" userId="a09549ca-7edb-46c4-96c6-a7e6a5646314" providerId="ADAL" clId="{16093717-54E7-41E6-88E2-D8EF0002BCF9}" dt="2025-05-02T20:10:06.184" v="845" actId="20577"/>
        <pc:sldMkLst>
          <pc:docMk/>
          <pc:sldMk cId="767548695" sldId="256"/>
        </pc:sldMkLst>
      </pc:sldChg>
      <pc:sldChg chg="modSp modNotesTx">
        <pc:chgData name="Diego Valencia Flores (2405760)" userId="a09549ca-7edb-46c4-96c6-a7e6a5646314" providerId="ADAL" clId="{16093717-54E7-41E6-88E2-D8EF0002BCF9}" dt="2025-05-02T19:59:55.696" v="188" actId="478"/>
        <pc:sldMkLst>
          <pc:docMk/>
          <pc:sldMk cId="825492604" sldId="270"/>
        </pc:sldMkLst>
        <pc:graphicFrameChg chg="mod">
          <ac:chgData name="Diego Valencia Flores (2405760)" userId="a09549ca-7edb-46c4-96c6-a7e6a5646314" providerId="ADAL" clId="{16093717-54E7-41E6-88E2-D8EF0002BCF9}" dt="2025-05-02T19:59:55.696" v="188" actId="478"/>
          <ac:graphicFrameMkLst>
            <pc:docMk/>
            <pc:sldMk cId="825492604" sldId="270"/>
            <ac:graphicFrameMk id="18" creationId="{FB509DA5-15CF-4F50-8076-F311C53562F4}"/>
          </ac:graphicFrameMkLst>
        </pc:graphicFrameChg>
      </pc:sldChg>
      <pc:sldChg chg="addSp delSp modSp mod modNotesTx">
        <pc:chgData name="Diego Valencia Flores (2405760)" userId="a09549ca-7edb-46c4-96c6-a7e6a5646314" providerId="ADAL" clId="{16093717-54E7-41E6-88E2-D8EF0002BCF9}" dt="2025-05-02T20:03:14.693" v="423" actId="404"/>
        <pc:sldMkLst>
          <pc:docMk/>
          <pc:sldMk cId="630936451" sldId="294"/>
        </pc:sldMkLst>
        <pc:spChg chg="mod">
          <ac:chgData name="Diego Valencia Flores (2405760)" userId="a09549ca-7edb-46c4-96c6-a7e6a5646314" providerId="ADAL" clId="{16093717-54E7-41E6-88E2-D8EF0002BCF9}" dt="2025-05-02T20:00:06.413" v="201" actId="207"/>
          <ac:spMkLst>
            <pc:docMk/>
            <pc:sldMk cId="630936451" sldId="294"/>
            <ac:spMk id="2" creationId="{8E27137E-C016-18D3-15EE-E04416E68695}"/>
          </ac:spMkLst>
        </pc:spChg>
        <pc:spChg chg="mod">
          <ac:chgData name="Diego Valencia Flores (2405760)" userId="a09549ca-7edb-46c4-96c6-a7e6a5646314" providerId="ADAL" clId="{16093717-54E7-41E6-88E2-D8EF0002BCF9}" dt="2025-05-02T20:02:40.861" v="354" actId="14100"/>
          <ac:spMkLst>
            <pc:docMk/>
            <pc:sldMk cId="630936451" sldId="294"/>
            <ac:spMk id="3" creationId="{3396D175-F782-ABB2-E925-5C712E78A1B2}"/>
          </ac:spMkLst>
        </pc:spChg>
        <pc:spChg chg="add del mod">
          <ac:chgData name="Diego Valencia Flores (2405760)" userId="a09549ca-7edb-46c4-96c6-a7e6a5646314" providerId="ADAL" clId="{16093717-54E7-41E6-88E2-D8EF0002BCF9}" dt="2025-05-02T20:02:38.044" v="353" actId="14100"/>
          <ac:spMkLst>
            <pc:docMk/>
            <pc:sldMk cId="630936451" sldId="294"/>
            <ac:spMk id="4" creationId="{9138C450-40E1-86C1-2265-D94C9DF309DD}"/>
          </ac:spMkLst>
        </pc:spChg>
        <pc:spChg chg="add mod">
          <ac:chgData name="Diego Valencia Flores (2405760)" userId="a09549ca-7edb-46c4-96c6-a7e6a5646314" providerId="ADAL" clId="{16093717-54E7-41E6-88E2-D8EF0002BCF9}" dt="2025-05-02T20:01:57.161" v="326"/>
          <ac:spMkLst>
            <pc:docMk/>
            <pc:sldMk cId="630936451" sldId="294"/>
            <ac:spMk id="6" creationId="{F02ACB66-8872-FFC3-8001-1C039E377BB6}"/>
          </ac:spMkLst>
        </pc:spChg>
        <pc:spChg chg="add mod">
          <ac:chgData name="Diego Valencia Flores (2405760)" userId="a09549ca-7edb-46c4-96c6-a7e6a5646314" providerId="ADAL" clId="{16093717-54E7-41E6-88E2-D8EF0002BCF9}" dt="2025-05-02T20:03:14.693" v="423" actId="404"/>
          <ac:spMkLst>
            <pc:docMk/>
            <pc:sldMk cId="630936451" sldId="294"/>
            <ac:spMk id="7" creationId="{F2637872-4B4A-D187-97EC-10DEA96C846D}"/>
          </ac:spMkLst>
        </pc:spChg>
        <pc:spChg chg="add">
          <ac:chgData name="Diego Valencia Flores (2405760)" userId="a09549ca-7edb-46c4-96c6-a7e6a5646314" providerId="ADAL" clId="{16093717-54E7-41E6-88E2-D8EF0002BCF9}" dt="2025-05-02T20:03:05.149" v="417"/>
          <ac:spMkLst>
            <pc:docMk/>
            <pc:sldMk cId="630936451" sldId="294"/>
            <ac:spMk id="8" creationId="{7A772C54-B90A-FF65-3C2F-6DE748B5A115}"/>
          </ac:spMkLst>
        </pc:spChg>
      </pc:sldChg>
      <pc:sldChg chg="addSp delSp modSp new mod">
        <pc:chgData name="Diego Valencia Flores (2405760)" userId="a09549ca-7edb-46c4-96c6-a7e6a5646314" providerId="ADAL" clId="{16093717-54E7-41E6-88E2-D8EF0002BCF9}" dt="2025-05-02T20:07:04.530" v="511" actId="1076"/>
        <pc:sldMkLst>
          <pc:docMk/>
          <pc:sldMk cId="2373139707" sldId="295"/>
        </pc:sldMkLst>
        <pc:spChg chg="mod">
          <ac:chgData name="Diego Valencia Flores (2405760)" userId="a09549ca-7edb-46c4-96c6-a7e6a5646314" providerId="ADAL" clId="{16093717-54E7-41E6-88E2-D8EF0002BCF9}" dt="2025-05-02T20:05:05.930" v="477" actId="207"/>
          <ac:spMkLst>
            <pc:docMk/>
            <pc:sldMk cId="2373139707" sldId="295"/>
            <ac:spMk id="2" creationId="{F64FA375-1470-80E3-D394-97EF38766605}"/>
          </ac:spMkLst>
        </pc:spChg>
        <pc:spChg chg="del">
          <ac:chgData name="Diego Valencia Flores (2405760)" userId="a09549ca-7edb-46c4-96c6-a7e6a5646314" providerId="ADAL" clId="{16093717-54E7-41E6-88E2-D8EF0002BCF9}" dt="2025-05-02T20:03:52.316" v="475" actId="478"/>
          <ac:spMkLst>
            <pc:docMk/>
            <pc:sldMk cId="2373139707" sldId="295"/>
            <ac:spMk id="3" creationId="{D4FE8FA8-2FAE-D36D-41F2-654A7E3EC1E2}"/>
          </ac:spMkLst>
        </pc:spChg>
        <pc:spChg chg="del">
          <ac:chgData name="Diego Valencia Flores (2405760)" userId="a09549ca-7edb-46c4-96c6-a7e6a5646314" providerId="ADAL" clId="{16093717-54E7-41E6-88E2-D8EF0002BCF9}" dt="2025-05-02T20:03:53.898" v="476" actId="478"/>
          <ac:spMkLst>
            <pc:docMk/>
            <pc:sldMk cId="2373139707" sldId="295"/>
            <ac:spMk id="4" creationId="{F5625F3C-715F-8E97-49D2-29715D31E9E5}"/>
          </ac:spMkLst>
        </pc:spChg>
        <pc:spChg chg="add">
          <ac:chgData name="Diego Valencia Flores (2405760)" userId="a09549ca-7edb-46c4-96c6-a7e6a5646314" providerId="ADAL" clId="{16093717-54E7-41E6-88E2-D8EF0002BCF9}" dt="2025-05-02T20:05:35.080" v="479"/>
          <ac:spMkLst>
            <pc:docMk/>
            <pc:sldMk cId="2373139707" sldId="295"/>
            <ac:spMk id="6" creationId="{0802E360-7688-9106-5147-C617CB2C0AC2}"/>
          </ac:spMkLst>
        </pc:spChg>
        <pc:spChg chg="add del mod">
          <ac:chgData name="Diego Valencia Flores (2405760)" userId="a09549ca-7edb-46c4-96c6-a7e6a5646314" providerId="ADAL" clId="{16093717-54E7-41E6-88E2-D8EF0002BCF9}" dt="2025-05-02T20:05:56.172" v="490" actId="22"/>
          <ac:spMkLst>
            <pc:docMk/>
            <pc:sldMk cId="2373139707" sldId="295"/>
            <ac:spMk id="8" creationId="{8DEA7156-616F-9BEF-B4E4-FC9321DD163E}"/>
          </ac:spMkLst>
        </pc:spChg>
        <pc:spChg chg="add mod">
          <ac:chgData name="Diego Valencia Flores (2405760)" userId="a09549ca-7edb-46c4-96c6-a7e6a5646314" providerId="ADAL" clId="{16093717-54E7-41E6-88E2-D8EF0002BCF9}" dt="2025-05-02T20:07:04.530" v="511" actId="1076"/>
          <ac:spMkLst>
            <pc:docMk/>
            <pc:sldMk cId="2373139707" sldId="295"/>
            <ac:spMk id="9" creationId="{F3F22087-8877-31A5-F5F5-6FFC31905E84}"/>
          </ac:spMkLst>
        </pc:spChg>
        <pc:picChg chg="add mod ord">
          <ac:chgData name="Diego Valencia Flores (2405760)" userId="a09549ca-7edb-46c4-96c6-a7e6a5646314" providerId="ADAL" clId="{16093717-54E7-41E6-88E2-D8EF0002BCF9}" dt="2025-05-02T20:05:46.195" v="484" actId="1076"/>
          <ac:picMkLst>
            <pc:docMk/>
            <pc:sldMk cId="2373139707" sldId="295"/>
            <ac:picMk id="5" creationId="{9E96561A-9B5F-63C6-ED3B-54E4CD60AE4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048C61-36D6-4B73-9AF4-D31B74104F82}" type="doc">
      <dgm:prSet loTypeId="urn:microsoft.com/office/officeart/2005/8/layout/default" loCatId="list" qsTypeId="urn:microsoft.com/office/officeart/2005/8/quickstyle/simple1" qsCatId="simple" csTypeId="urn:microsoft.com/office/officeart/2005/8/colors/accent0_3" csCatId="mainScheme" phldr="1"/>
      <dgm:spPr/>
      <dgm:t>
        <a:bodyPr/>
        <a:lstStyle/>
        <a:p>
          <a:endParaRPr lang="es-MX"/>
        </a:p>
      </dgm:t>
    </dgm:pt>
    <dgm:pt modelId="{AF583F91-332F-4E72-A1E0-987BFD089F88}">
      <dgm:prSet phldrT="[Text]"/>
      <dgm:spPr/>
      <dgm:t>
        <a:bodyPr rtlCol="0"/>
        <a:lstStyle/>
        <a:p>
          <a:pPr>
            <a:defRPr cap="all"/>
          </a:pPr>
          <a:r>
            <a:rPr lang="en-GB" i="0" cap="none" noProof="0" dirty="0"/>
            <a:t>Objective</a:t>
          </a:r>
          <a:endParaRPr lang="en-GB" noProof="0" dirty="0"/>
        </a:p>
      </dgm:t>
    </dgm:pt>
    <dgm:pt modelId="{64596A89-BBA0-45D0-8E22-7BBC2F943B47}" type="parTrans" cxnId="{A68E0B67-A0CF-423E-9B01-65F9A6E5BDCF}">
      <dgm:prSet/>
      <dgm:spPr/>
      <dgm:t>
        <a:bodyPr rtlCol="0"/>
        <a:lstStyle/>
        <a:p>
          <a:pPr rtl="0"/>
          <a:endParaRPr lang="es-MX" noProof="0" dirty="0"/>
        </a:p>
      </dgm:t>
    </dgm:pt>
    <dgm:pt modelId="{705CEAA8-675D-47C0-8F48-2F40A711E383}" type="sibTrans" cxnId="{A68E0B67-A0CF-423E-9B01-65F9A6E5BDCF}">
      <dgm:prSet/>
      <dgm:spPr/>
      <dgm:t>
        <a:bodyPr rtlCol="0"/>
        <a:lstStyle/>
        <a:p>
          <a:pPr rtl="0"/>
          <a:endParaRPr lang="en-GB" noProof="0" dirty="0"/>
        </a:p>
      </dgm:t>
    </dgm:pt>
    <dgm:pt modelId="{520A53C9-ECE9-46F5-88D2-D48EC507F57E}">
      <dgm:prSet phldrT="[Text]"/>
      <dgm:spPr/>
      <dgm:t>
        <a:bodyPr rtlCol="0"/>
        <a:lstStyle/>
        <a:p>
          <a:pPr>
            <a:defRPr cap="all"/>
          </a:pPr>
          <a:r>
            <a:rPr lang="en-GB" i="0" cap="none" noProof="0" dirty="0"/>
            <a:t>Vehicle Model Description (VI-Grade Car Real Time)</a:t>
          </a:r>
          <a:endParaRPr lang="en-GB" noProof="0" dirty="0"/>
        </a:p>
      </dgm:t>
    </dgm:pt>
    <dgm:pt modelId="{071F71CB-2E91-4706-8580-7A9507D3498C}" type="parTrans" cxnId="{06F43257-D3EF-4021-8B4C-8FF549290723}">
      <dgm:prSet/>
      <dgm:spPr/>
      <dgm:t>
        <a:bodyPr rtlCol="0"/>
        <a:lstStyle/>
        <a:p>
          <a:pPr rtl="0"/>
          <a:endParaRPr lang="es-MX" noProof="0" dirty="0"/>
        </a:p>
      </dgm:t>
    </dgm:pt>
    <dgm:pt modelId="{2B883F14-5874-45D7-94D5-8F5162A57A1C}" type="sibTrans" cxnId="{06F43257-D3EF-4021-8B4C-8FF549290723}">
      <dgm:prSet/>
      <dgm:spPr/>
      <dgm:t>
        <a:bodyPr rtlCol="0"/>
        <a:lstStyle/>
        <a:p>
          <a:pPr rtl="0"/>
          <a:endParaRPr lang="en-GB" noProof="0" dirty="0"/>
        </a:p>
      </dgm:t>
    </dgm:pt>
    <dgm:pt modelId="{67FFBD6F-56B0-43EB-BBD0-B4BD04E7A66C}">
      <dgm:prSet phldrT="[Text]"/>
      <dgm:spPr/>
      <dgm:t>
        <a:bodyPr rtlCol="0"/>
        <a:lstStyle/>
        <a:p>
          <a:r>
            <a:rPr lang="en-GB" i="0" cap="none" noProof="0" dirty="0"/>
            <a:t>Methodology</a:t>
          </a:r>
          <a:endParaRPr lang="en-GB" cap="none" noProof="0" dirty="0"/>
        </a:p>
      </dgm:t>
    </dgm:pt>
    <dgm:pt modelId="{467E952F-FCBD-4614-9654-273CCC048B2A}" type="parTrans" cxnId="{A2A8C156-4F81-4A90-B08E-225C5B39F500}">
      <dgm:prSet/>
      <dgm:spPr/>
      <dgm:t>
        <a:bodyPr rtlCol="0"/>
        <a:lstStyle/>
        <a:p>
          <a:pPr rtl="0"/>
          <a:endParaRPr lang="es-MX" noProof="0" dirty="0"/>
        </a:p>
      </dgm:t>
    </dgm:pt>
    <dgm:pt modelId="{997EED20-EB8B-4654-845F-95E376501A61}" type="sibTrans" cxnId="{A2A8C156-4F81-4A90-B08E-225C5B39F500}">
      <dgm:prSet/>
      <dgm:spPr/>
      <dgm:t>
        <a:bodyPr rtlCol="0"/>
        <a:lstStyle/>
        <a:p>
          <a:pPr rtl="0"/>
          <a:endParaRPr lang="en-GB" noProof="0" dirty="0"/>
        </a:p>
      </dgm:t>
    </dgm:pt>
    <dgm:pt modelId="{A1EF220A-3B31-40BF-BCB9-5A0F7A41AC6E}">
      <dgm:prSet phldrT="[Text]"/>
      <dgm:spPr/>
      <dgm:t>
        <a:bodyPr rtlCol="0"/>
        <a:lstStyle/>
        <a:p>
          <a:r>
            <a:rPr lang="en-GB" i="0" cap="none" noProof="0" dirty="0"/>
            <a:t>Damper Scale Factor</a:t>
          </a:r>
          <a:endParaRPr lang="en-GB" cap="none" noProof="0" dirty="0"/>
        </a:p>
      </dgm:t>
    </dgm:pt>
    <dgm:pt modelId="{509C05AD-3746-4D24-BBED-B1FAA2AC4121}" type="parTrans" cxnId="{786A88A8-FEA0-4EA3-BF4B-1B76C569EA1D}">
      <dgm:prSet/>
      <dgm:spPr/>
      <dgm:t>
        <a:bodyPr/>
        <a:lstStyle/>
        <a:p>
          <a:endParaRPr lang="es-MX"/>
        </a:p>
      </dgm:t>
    </dgm:pt>
    <dgm:pt modelId="{FDE4E50B-740D-47FE-BDB7-844B8A06BF67}" type="sibTrans" cxnId="{786A88A8-FEA0-4EA3-BF4B-1B76C569EA1D}">
      <dgm:prSet/>
      <dgm:spPr/>
      <dgm:t>
        <a:bodyPr/>
        <a:lstStyle/>
        <a:p>
          <a:endParaRPr lang="en-GB" noProof="0" dirty="0"/>
        </a:p>
      </dgm:t>
    </dgm:pt>
    <dgm:pt modelId="{22F7B084-A238-45BC-B72C-AC660CFF56BD}">
      <dgm:prSet phldrT="[Text]"/>
      <dgm:spPr/>
      <dgm:t>
        <a:bodyPr rtlCol="0"/>
        <a:lstStyle/>
        <a:p>
          <a:r>
            <a:rPr lang="en-GB" cap="none" noProof="0" dirty="0"/>
            <a:t>Spring Rates</a:t>
          </a:r>
        </a:p>
      </dgm:t>
    </dgm:pt>
    <dgm:pt modelId="{41A79D6F-343D-4D3F-A368-3925EB255D71}" type="sibTrans" cxnId="{8AA90573-C054-4071-9E8A-9B786BD6D9FD}">
      <dgm:prSet/>
      <dgm:spPr/>
      <dgm:t>
        <a:bodyPr/>
        <a:lstStyle/>
        <a:p>
          <a:endParaRPr lang="en-GB" noProof="0" dirty="0"/>
        </a:p>
      </dgm:t>
    </dgm:pt>
    <dgm:pt modelId="{874AAF7E-DC6B-4C53-B095-7BD2BC66BD99}" type="parTrans" cxnId="{8AA90573-C054-4071-9E8A-9B786BD6D9FD}">
      <dgm:prSet/>
      <dgm:spPr/>
      <dgm:t>
        <a:bodyPr/>
        <a:lstStyle/>
        <a:p>
          <a:endParaRPr lang="es-MX"/>
        </a:p>
      </dgm:t>
    </dgm:pt>
    <dgm:pt modelId="{5F527937-CD5F-4682-B04B-CEBA79E99ED4}">
      <dgm:prSet phldrT="[Text]"/>
      <dgm:spPr/>
      <dgm:t>
        <a:bodyPr rtlCol="0"/>
        <a:lstStyle/>
        <a:p>
          <a:r>
            <a:rPr lang="en-GB" cap="none" noProof="0" dirty="0"/>
            <a:t>Optimisation Strategy Box Behnken Design</a:t>
          </a:r>
        </a:p>
      </dgm:t>
    </dgm:pt>
    <dgm:pt modelId="{6609A378-B1CD-4490-BAD7-454637280DC6}" type="sibTrans" cxnId="{FEEC04FE-33FF-4741-8C41-C1313093F66A}">
      <dgm:prSet/>
      <dgm:spPr/>
      <dgm:t>
        <a:bodyPr rtlCol="0"/>
        <a:lstStyle/>
        <a:p>
          <a:pPr rtl="0"/>
          <a:endParaRPr lang="en-GB" noProof="0" dirty="0"/>
        </a:p>
      </dgm:t>
    </dgm:pt>
    <dgm:pt modelId="{FBFBF700-F8A4-474A-A342-2C1752EB13B8}" type="parTrans" cxnId="{FEEC04FE-33FF-4741-8C41-C1313093F66A}">
      <dgm:prSet/>
      <dgm:spPr/>
      <dgm:t>
        <a:bodyPr rtlCol="0"/>
        <a:lstStyle/>
        <a:p>
          <a:pPr rtl="0"/>
          <a:endParaRPr lang="es-MX" noProof="0" dirty="0"/>
        </a:p>
      </dgm:t>
    </dgm:pt>
    <dgm:pt modelId="{8C8CD66A-5641-4969-9B22-6FA3CE534C13}">
      <dgm:prSet phldrT="[Text]"/>
      <dgm:spPr/>
      <dgm:t>
        <a:bodyPr rtlCol="0"/>
        <a:lstStyle/>
        <a:p>
          <a:pPr>
            <a:defRPr cap="all"/>
          </a:pPr>
          <a:r>
            <a:rPr lang="en-GB" i="0" cap="none" noProof="0" dirty="0"/>
            <a:t> Engineering Review &amp; Previous Models</a:t>
          </a:r>
          <a:endParaRPr lang="en-GB" noProof="0" dirty="0"/>
        </a:p>
      </dgm:t>
    </dgm:pt>
    <dgm:pt modelId="{401C1093-7F2E-4117-9272-05C5CB9917C4}" type="parTrans" cxnId="{31F83AD2-B1A0-470F-9853-41A628C107E5}">
      <dgm:prSet/>
      <dgm:spPr/>
      <dgm:t>
        <a:bodyPr/>
        <a:lstStyle/>
        <a:p>
          <a:endParaRPr lang="es-MX"/>
        </a:p>
      </dgm:t>
    </dgm:pt>
    <dgm:pt modelId="{384C6FBF-C7DD-4B81-8AFF-9B454D8F5667}" type="sibTrans" cxnId="{31F83AD2-B1A0-470F-9853-41A628C107E5}">
      <dgm:prSet/>
      <dgm:spPr/>
      <dgm:t>
        <a:bodyPr/>
        <a:lstStyle/>
        <a:p>
          <a:endParaRPr lang="en-GB" noProof="0" dirty="0"/>
        </a:p>
      </dgm:t>
    </dgm:pt>
    <dgm:pt modelId="{BF6D4675-DDEC-4853-9799-39547689C492}">
      <dgm:prSet phldrT="[Text]"/>
      <dgm:spPr/>
      <dgm:t>
        <a:bodyPr rtlCol="0"/>
        <a:lstStyle/>
        <a:p>
          <a:r>
            <a:rPr lang="en-GB" cap="none" noProof="0" dirty="0"/>
            <a:t>Traction Circle</a:t>
          </a:r>
        </a:p>
      </dgm:t>
    </dgm:pt>
    <dgm:pt modelId="{7CCE3FE7-A2D7-4FD9-895A-DF720671234E}" type="parTrans" cxnId="{42359E12-B3BA-4F5E-9CC3-291B0F1C8CC2}">
      <dgm:prSet/>
      <dgm:spPr/>
      <dgm:t>
        <a:bodyPr/>
        <a:lstStyle/>
        <a:p>
          <a:endParaRPr lang="en-GB"/>
        </a:p>
      </dgm:t>
    </dgm:pt>
    <dgm:pt modelId="{81132FA3-15C1-4B3E-B4F9-1771302DB99C}" type="sibTrans" cxnId="{42359E12-B3BA-4F5E-9CC3-291B0F1C8CC2}">
      <dgm:prSet/>
      <dgm:spPr/>
      <dgm:t>
        <a:bodyPr/>
        <a:lstStyle/>
        <a:p>
          <a:endParaRPr lang="en-GB" noProof="0" dirty="0"/>
        </a:p>
      </dgm:t>
    </dgm:pt>
    <dgm:pt modelId="{8E6D2187-23D5-43FD-9104-86ED6CBDEDA0}">
      <dgm:prSet phldrT="[Text]"/>
      <dgm:spPr/>
      <dgm:t>
        <a:bodyPr rtlCol="0"/>
        <a:lstStyle/>
        <a:p>
          <a:r>
            <a:rPr lang="en-GB" cap="none" noProof="0" dirty="0"/>
            <a:t>Throttle Position</a:t>
          </a:r>
        </a:p>
      </dgm:t>
    </dgm:pt>
    <dgm:pt modelId="{960A6983-5D3D-473B-ABB3-C455AD4C0E14}" type="parTrans" cxnId="{5AB63260-3D8C-4B6D-BF23-57E5CDF61B26}">
      <dgm:prSet/>
      <dgm:spPr/>
      <dgm:t>
        <a:bodyPr/>
        <a:lstStyle/>
        <a:p>
          <a:endParaRPr lang="en-GB"/>
        </a:p>
      </dgm:t>
    </dgm:pt>
    <dgm:pt modelId="{40689C30-B611-44A7-AB94-3232C2C28A02}" type="sibTrans" cxnId="{5AB63260-3D8C-4B6D-BF23-57E5CDF61B26}">
      <dgm:prSet/>
      <dgm:spPr/>
      <dgm:t>
        <a:bodyPr/>
        <a:lstStyle/>
        <a:p>
          <a:endParaRPr lang="en-GB" noProof="0" dirty="0"/>
        </a:p>
      </dgm:t>
    </dgm:pt>
    <dgm:pt modelId="{D6009FF3-79C5-4AAC-BFD8-98DE422B30CB}">
      <dgm:prSet phldrT="[Text]"/>
      <dgm:spPr/>
      <dgm:t>
        <a:bodyPr rtlCol="0"/>
        <a:lstStyle/>
        <a:p>
          <a:r>
            <a:rPr lang="en-GB" cap="none" noProof="0" dirty="0"/>
            <a:t>Conclusion</a:t>
          </a:r>
        </a:p>
      </dgm:t>
    </dgm:pt>
    <dgm:pt modelId="{C6FE23BF-87FC-493A-87C9-21232E2FC66A}" type="parTrans" cxnId="{BBC43A86-8A5D-4502-8CA9-4FD0B7336FA5}">
      <dgm:prSet/>
      <dgm:spPr/>
      <dgm:t>
        <a:bodyPr/>
        <a:lstStyle/>
        <a:p>
          <a:endParaRPr lang="en-GB"/>
        </a:p>
      </dgm:t>
    </dgm:pt>
    <dgm:pt modelId="{8829E214-E886-4D20-95A5-2C17A0E06210}" type="sibTrans" cxnId="{BBC43A86-8A5D-4502-8CA9-4FD0B7336FA5}">
      <dgm:prSet/>
      <dgm:spPr/>
      <dgm:t>
        <a:bodyPr/>
        <a:lstStyle/>
        <a:p>
          <a:endParaRPr lang="en-GB"/>
        </a:p>
      </dgm:t>
    </dgm:pt>
    <dgm:pt modelId="{314C58AD-12D5-4AC2-BBD9-9952A816D501}">
      <dgm:prSet phldrT="[Text]"/>
      <dgm:spPr/>
      <dgm:t>
        <a:bodyPr rtlCol="0"/>
        <a:lstStyle/>
        <a:p>
          <a:r>
            <a:rPr lang="en-GB" cap="none" noProof="0" dirty="0"/>
            <a:t>Track Description</a:t>
          </a:r>
        </a:p>
      </dgm:t>
    </dgm:pt>
    <dgm:pt modelId="{BECC7D08-3973-445E-B5FE-30B6D5424571}" type="parTrans" cxnId="{5715EA58-C487-4ABB-B4E7-51A15CF7A93F}">
      <dgm:prSet/>
      <dgm:spPr/>
    </dgm:pt>
    <dgm:pt modelId="{74C095B5-DC75-48C2-9788-898D484FF4F5}" type="sibTrans" cxnId="{5715EA58-C487-4ABB-B4E7-51A15CF7A93F}">
      <dgm:prSet/>
      <dgm:spPr/>
    </dgm:pt>
    <dgm:pt modelId="{625F90FB-01D2-4680-9212-D1D2ABFE5BF6}">
      <dgm:prSet phldrT="[Text]"/>
      <dgm:spPr/>
      <dgm:t>
        <a:bodyPr rtlCol="0"/>
        <a:lstStyle/>
        <a:p>
          <a:r>
            <a:rPr lang="en-GB" cap="none" noProof="0" dirty="0"/>
            <a:t>Lap Times</a:t>
          </a:r>
        </a:p>
      </dgm:t>
    </dgm:pt>
    <dgm:pt modelId="{455129F7-FF5C-4421-A51F-1D06939CA1C9}" type="parTrans" cxnId="{6E6D466E-F312-409A-A8A8-4B85C483BE4D}">
      <dgm:prSet/>
      <dgm:spPr/>
    </dgm:pt>
    <dgm:pt modelId="{285F0BA6-AE12-4E64-8680-AA822FC0339C}" type="sibTrans" cxnId="{6E6D466E-F312-409A-A8A8-4B85C483BE4D}">
      <dgm:prSet/>
      <dgm:spPr/>
    </dgm:pt>
    <dgm:pt modelId="{CD987E38-8CBC-4E6D-B984-95B9A22DABC0}">
      <dgm:prSet phldrT="[Text]"/>
      <dgm:spPr/>
      <dgm:t>
        <a:bodyPr rtlCol="0"/>
        <a:lstStyle/>
        <a:p>
          <a:r>
            <a:rPr lang="en-GB" cap="none" noProof="0" dirty="0"/>
            <a:t>ARB – Final Drive</a:t>
          </a:r>
        </a:p>
      </dgm:t>
    </dgm:pt>
    <dgm:pt modelId="{EDD1A7F0-44B5-4988-BBAA-AF5BE6F71118}" type="parTrans" cxnId="{6A68FF7C-6478-4A10-A41D-748FE80535B3}">
      <dgm:prSet/>
      <dgm:spPr/>
    </dgm:pt>
    <dgm:pt modelId="{0F102E4C-7964-4B83-9EDF-D224BF79CF02}" type="sibTrans" cxnId="{6A68FF7C-6478-4A10-A41D-748FE80535B3}">
      <dgm:prSet/>
      <dgm:spPr/>
    </dgm:pt>
    <dgm:pt modelId="{397B465F-05FF-4DB4-80F5-3A649B305BCD}" type="pres">
      <dgm:prSet presAssocID="{23048C61-36D6-4B73-9AF4-D31B74104F82}" presName="diagram" presStyleCnt="0">
        <dgm:presLayoutVars>
          <dgm:dir/>
          <dgm:resizeHandles val="exact"/>
        </dgm:presLayoutVars>
      </dgm:prSet>
      <dgm:spPr/>
    </dgm:pt>
    <dgm:pt modelId="{7F4ED2E7-E570-4F11-AFF1-6546492338C0}" type="pres">
      <dgm:prSet presAssocID="{AF583F91-332F-4E72-A1E0-987BFD089F88}" presName="node" presStyleLbl="node1" presStyleIdx="0" presStyleCnt="13">
        <dgm:presLayoutVars>
          <dgm:bulletEnabled val="1"/>
        </dgm:presLayoutVars>
      </dgm:prSet>
      <dgm:spPr/>
    </dgm:pt>
    <dgm:pt modelId="{B3A77610-4045-4B85-82B2-E4D235D231B6}" type="pres">
      <dgm:prSet presAssocID="{705CEAA8-675D-47C0-8F48-2F40A711E383}" presName="sibTrans" presStyleCnt="0"/>
      <dgm:spPr/>
    </dgm:pt>
    <dgm:pt modelId="{4C8C232E-63DE-49F1-91D9-89C8655A82CB}" type="pres">
      <dgm:prSet presAssocID="{8C8CD66A-5641-4969-9B22-6FA3CE534C13}" presName="node" presStyleLbl="node1" presStyleIdx="1" presStyleCnt="13">
        <dgm:presLayoutVars>
          <dgm:bulletEnabled val="1"/>
        </dgm:presLayoutVars>
      </dgm:prSet>
      <dgm:spPr/>
    </dgm:pt>
    <dgm:pt modelId="{FA7EAC6B-2045-4683-AB91-DD3F56321E0E}" type="pres">
      <dgm:prSet presAssocID="{384C6FBF-C7DD-4B81-8AFF-9B454D8F5667}" presName="sibTrans" presStyleCnt="0"/>
      <dgm:spPr/>
    </dgm:pt>
    <dgm:pt modelId="{96F5758F-B0A1-4C73-8B7B-E2F9F9E8B966}" type="pres">
      <dgm:prSet presAssocID="{520A53C9-ECE9-46F5-88D2-D48EC507F57E}" presName="node" presStyleLbl="node1" presStyleIdx="2" presStyleCnt="13">
        <dgm:presLayoutVars>
          <dgm:bulletEnabled val="1"/>
        </dgm:presLayoutVars>
      </dgm:prSet>
      <dgm:spPr/>
    </dgm:pt>
    <dgm:pt modelId="{5F43610A-6087-467A-B13F-65ABC7DE7CF1}" type="pres">
      <dgm:prSet presAssocID="{2B883F14-5874-45D7-94D5-8F5162A57A1C}" presName="sibTrans" presStyleCnt="0"/>
      <dgm:spPr/>
    </dgm:pt>
    <dgm:pt modelId="{BB58DFE8-A766-41A7-B39B-95939DE3AA4B}" type="pres">
      <dgm:prSet presAssocID="{5F527937-CD5F-4682-B04B-CEBA79E99ED4}" presName="node" presStyleLbl="node1" presStyleIdx="3" presStyleCnt="13">
        <dgm:presLayoutVars>
          <dgm:bulletEnabled val="1"/>
        </dgm:presLayoutVars>
      </dgm:prSet>
      <dgm:spPr/>
    </dgm:pt>
    <dgm:pt modelId="{957790B1-7ABD-4C38-964F-964F91BCAF50}" type="pres">
      <dgm:prSet presAssocID="{6609A378-B1CD-4490-BAD7-454637280DC6}" presName="sibTrans" presStyleCnt="0"/>
      <dgm:spPr/>
    </dgm:pt>
    <dgm:pt modelId="{30722999-CD0A-405D-BC93-1C3924216E42}" type="pres">
      <dgm:prSet presAssocID="{67FFBD6F-56B0-43EB-BBD0-B4BD04E7A66C}" presName="node" presStyleLbl="node1" presStyleIdx="4" presStyleCnt="13">
        <dgm:presLayoutVars>
          <dgm:bulletEnabled val="1"/>
        </dgm:presLayoutVars>
      </dgm:prSet>
      <dgm:spPr/>
    </dgm:pt>
    <dgm:pt modelId="{418E34F6-A1D7-4818-ADB0-2C7088E402F2}" type="pres">
      <dgm:prSet presAssocID="{997EED20-EB8B-4654-845F-95E376501A61}" presName="sibTrans" presStyleCnt="0"/>
      <dgm:spPr/>
    </dgm:pt>
    <dgm:pt modelId="{2E7B90A5-66DE-4887-AAD1-33E9316A7CED}" type="pres">
      <dgm:prSet presAssocID="{314C58AD-12D5-4AC2-BBD9-9952A816D501}" presName="node" presStyleLbl="node1" presStyleIdx="5" presStyleCnt="13">
        <dgm:presLayoutVars>
          <dgm:bulletEnabled val="1"/>
        </dgm:presLayoutVars>
      </dgm:prSet>
      <dgm:spPr/>
    </dgm:pt>
    <dgm:pt modelId="{EA71338C-30A9-424C-B152-05E79948A7C9}" type="pres">
      <dgm:prSet presAssocID="{74C095B5-DC75-48C2-9788-898D484FF4F5}" presName="sibTrans" presStyleCnt="0"/>
      <dgm:spPr/>
    </dgm:pt>
    <dgm:pt modelId="{F7F4BC29-52CE-4588-8D5F-D3693E574A61}" type="pres">
      <dgm:prSet presAssocID="{625F90FB-01D2-4680-9212-D1D2ABFE5BF6}" presName="node" presStyleLbl="node1" presStyleIdx="6" presStyleCnt="13">
        <dgm:presLayoutVars>
          <dgm:bulletEnabled val="1"/>
        </dgm:presLayoutVars>
      </dgm:prSet>
      <dgm:spPr/>
    </dgm:pt>
    <dgm:pt modelId="{51D3AD32-A403-4BA7-982F-D1549E49D222}" type="pres">
      <dgm:prSet presAssocID="{285F0BA6-AE12-4E64-8680-AA822FC0339C}" presName="sibTrans" presStyleCnt="0"/>
      <dgm:spPr/>
    </dgm:pt>
    <dgm:pt modelId="{2707D729-85E3-4712-B733-EA6A2C159C67}" type="pres">
      <dgm:prSet presAssocID="{22F7B084-A238-45BC-B72C-AC660CFF56BD}" presName="node" presStyleLbl="node1" presStyleIdx="7" presStyleCnt="13">
        <dgm:presLayoutVars>
          <dgm:bulletEnabled val="1"/>
        </dgm:presLayoutVars>
      </dgm:prSet>
      <dgm:spPr/>
    </dgm:pt>
    <dgm:pt modelId="{09E00501-1227-46D1-AB51-0E7A6D8CA544}" type="pres">
      <dgm:prSet presAssocID="{41A79D6F-343D-4D3F-A368-3925EB255D71}" presName="sibTrans" presStyleCnt="0"/>
      <dgm:spPr/>
    </dgm:pt>
    <dgm:pt modelId="{52B6D735-89F3-4748-BA78-7990FE57BE18}" type="pres">
      <dgm:prSet presAssocID="{A1EF220A-3B31-40BF-BCB9-5A0F7A41AC6E}" presName="node" presStyleLbl="node1" presStyleIdx="8" presStyleCnt="13">
        <dgm:presLayoutVars>
          <dgm:bulletEnabled val="1"/>
        </dgm:presLayoutVars>
      </dgm:prSet>
      <dgm:spPr/>
    </dgm:pt>
    <dgm:pt modelId="{0C5BC47E-72CD-4C03-915A-E6F1EE2D7F23}" type="pres">
      <dgm:prSet presAssocID="{FDE4E50B-740D-47FE-BDB7-844B8A06BF67}" presName="sibTrans" presStyleCnt="0"/>
      <dgm:spPr/>
    </dgm:pt>
    <dgm:pt modelId="{3EFDCCB4-3ED5-41D8-8E6C-A78A5B77E39B}" type="pres">
      <dgm:prSet presAssocID="{CD987E38-8CBC-4E6D-B984-95B9A22DABC0}" presName="node" presStyleLbl="node1" presStyleIdx="9" presStyleCnt="13">
        <dgm:presLayoutVars>
          <dgm:bulletEnabled val="1"/>
        </dgm:presLayoutVars>
      </dgm:prSet>
      <dgm:spPr/>
    </dgm:pt>
    <dgm:pt modelId="{E91A1D43-B5EE-474A-83F8-3E6FAD1E3907}" type="pres">
      <dgm:prSet presAssocID="{0F102E4C-7964-4B83-9EDF-D224BF79CF02}" presName="sibTrans" presStyleCnt="0"/>
      <dgm:spPr/>
    </dgm:pt>
    <dgm:pt modelId="{13C8DAB2-D2A7-4033-86FF-920FB38A7336}" type="pres">
      <dgm:prSet presAssocID="{BF6D4675-DDEC-4853-9799-39547689C492}" presName="node" presStyleLbl="node1" presStyleIdx="10" presStyleCnt="13">
        <dgm:presLayoutVars>
          <dgm:bulletEnabled val="1"/>
        </dgm:presLayoutVars>
      </dgm:prSet>
      <dgm:spPr/>
    </dgm:pt>
    <dgm:pt modelId="{69B8CE60-6E79-4440-8D65-1B189BEA1F0D}" type="pres">
      <dgm:prSet presAssocID="{81132FA3-15C1-4B3E-B4F9-1771302DB99C}" presName="sibTrans" presStyleCnt="0"/>
      <dgm:spPr/>
    </dgm:pt>
    <dgm:pt modelId="{F1912105-7FA7-445A-A53B-A10C3CE65A18}" type="pres">
      <dgm:prSet presAssocID="{8E6D2187-23D5-43FD-9104-86ED6CBDEDA0}" presName="node" presStyleLbl="node1" presStyleIdx="11" presStyleCnt="13">
        <dgm:presLayoutVars>
          <dgm:bulletEnabled val="1"/>
        </dgm:presLayoutVars>
      </dgm:prSet>
      <dgm:spPr/>
    </dgm:pt>
    <dgm:pt modelId="{F8D38816-B999-47CA-A968-DEAA80FB8188}" type="pres">
      <dgm:prSet presAssocID="{40689C30-B611-44A7-AB94-3232C2C28A02}" presName="sibTrans" presStyleCnt="0"/>
      <dgm:spPr/>
    </dgm:pt>
    <dgm:pt modelId="{05FF78C6-743C-4C2B-A430-E450C5568A2E}" type="pres">
      <dgm:prSet presAssocID="{D6009FF3-79C5-4AAC-BFD8-98DE422B30CB}" presName="node" presStyleLbl="node1" presStyleIdx="12" presStyleCnt="13">
        <dgm:presLayoutVars>
          <dgm:bulletEnabled val="1"/>
        </dgm:presLayoutVars>
      </dgm:prSet>
      <dgm:spPr/>
    </dgm:pt>
  </dgm:ptLst>
  <dgm:cxnLst>
    <dgm:cxn modelId="{A0F7D809-D8CB-4458-9FFB-18E03571ACC1}" type="presOf" srcId="{23048C61-36D6-4B73-9AF4-D31B74104F82}" destId="{397B465F-05FF-4DB4-80F5-3A649B305BCD}" srcOrd="0" destOrd="0" presId="urn:microsoft.com/office/officeart/2005/8/layout/default"/>
    <dgm:cxn modelId="{42359E12-B3BA-4F5E-9CC3-291B0F1C8CC2}" srcId="{23048C61-36D6-4B73-9AF4-D31B74104F82}" destId="{BF6D4675-DDEC-4853-9799-39547689C492}" srcOrd="10" destOrd="0" parTransId="{7CCE3FE7-A2D7-4FD9-895A-DF720671234E}" sibTransId="{81132FA3-15C1-4B3E-B4F9-1771302DB99C}"/>
    <dgm:cxn modelId="{476DAD27-0640-4E3E-A057-8C769B0FB82F}" type="presOf" srcId="{BF6D4675-DDEC-4853-9799-39547689C492}" destId="{13C8DAB2-D2A7-4033-86FF-920FB38A7336}" srcOrd="0" destOrd="0" presId="urn:microsoft.com/office/officeart/2005/8/layout/default"/>
    <dgm:cxn modelId="{74D81E2C-D546-473C-9D89-BDA745EBC38B}" type="presOf" srcId="{5F527937-CD5F-4682-B04B-CEBA79E99ED4}" destId="{BB58DFE8-A766-41A7-B39B-95939DE3AA4B}" srcOrd="0" destOrd="0" presId="urn:microsoft.com/office/officeart/2005/8/layout/default"/>
    <dgm:cxn modelId="{5AB63260-3D8C-4B6D-BF23-57E5CDF61B26}" srcId="{23048C61-36D6-4B73-9AF4-D31B74104F82}" destId="{8E6D2187-23D5-43FD-9104-86ED6CBDEDA0}" srcOrd="11" destOrd="0" parTransId="{960A6983-5D3D-473B-ABB3-C455AD4C0E14}" sibTransId="{40689C30-B611-44A7-AB94-3232C2C28A02}"/>
    <dgm:cxn modelId="{C44E7543-34B6-414C-801F-94FC0D75246C}" type="presOf" srcId="{8E6D2187-23D5-43FD-9104-86ED6CBDEDA0}" destId="{F1912105-7FA7-445A-A53B-A10C3CE65A18}" srcOrd="0" destOrd="0" presId="urn:microsoft.com/office/officeart/2005/8/layout/default"/>
    <dgm:cxn modelId="{8D490064-1DCF-4205-914C-EAE7F8CBDDA2}" type="presOf" srcId="{314C58AD-12D5-4AC2-BBD9-9952A816D501}" destId="{2E7B90A5-66DE-4887-AAD1-33E9316A7CED}" srcOrd="0" destOrd="0" presId="urn:microsoft.com/office/officeart/2005/8/layout/default"/>
    <dgm:cxn modelId="{A68E0B67-A0CF-423E-9B01-65F9A6E5BDCF}" srcId="{23048C61-36D6-4B73-9AF4-D31B74104F82}" destId="{AF583F91-332F-4E72-A1E0-987BFD089F88}" srcOrd="0" destOrd="0" parTransId="{64596A89-BBA0-45D0-8E22-7BBC2F943B47}" sibTransId="{705CEAA8-675D-47C0-8F48-2F40A711E383}"/>
    <dgm:cxn modelId="{EF4DED69-0457-44B9-A0A9-FE6C304B86A4}" type="presOf" srcId="{D6009FF3-79C5-4AAC-BFD8-98DE422B30CB}" destId="{05FF78C6-743C-4C2B-A430-E450C5568A2E}" srcOrd="0" destOrd="0" presId="urn:microsoft.com/office/officeart/2005/8/layout/default"/>
    <dgm:cxn modelId="{6E6D466E-F312-409A-A8A8-4B85C483BE4D}" srcId="{23048C61-36D6-4B73-9AF4-D31B74104F82}" destId="{625F90FB-01D2-4680-9212-D1D2ABFE5BF6}" srcOrd="6" destOrd="0" parTransId="{455129F7-FF5C-4421-A51F-1D06939CA1C9}" sibTransId="{285F0BA6-AE12-4E64-8680-AA822FC0339C}"/>
    <dgm:cxn modelId="{82193670-8832-4C31-93B9-C2F73EFFC5B4}" type="presOf" srcId="{625F90FB-01D2-4680-9212-D1D2ABFE5BF6}" destId="{F7F4BC29-52CE-4588-8D5F-D3693E574A61}" srcOrd="0" destOrd="0" presId="urn:microsoft.com/office/officeart/2005/8/layout/default"/>
    <dgm:cxn modelId="{8AA90573-C054-4071-9E8A-9B786BD6D9FD}" srcId="{23048C61-36D6-4B73-9AF4-D31B74104F82}" destId="{22F7B084-A238-45BC-B72C-AC660CFF56BD}" srcOrd="7" destOrd="0" parTransId="{874AAF7E-DC6B-4C53-B095-7BD2BC66BD99}" sibTransId="{41A79D6F-343D-4D3F-A368-3925EB255D71}"/>
    <dgm:cxn modelId="{A2A8C156-4F81-4A90-B08E-225C5B39F500}" srcId="{23048C61-36D6-4B73-9AF4-D31B74104F82}" destId="{67FFBD6F-56B0-43EB-BBD0-B4BD04E7A66C}" srcOrd="4" destOrd="0" parTransId="{467E952F-FCBD-4614-9654-273CCC048B2A}" sibTransId="{997EED20-EB8B-4654-845F-95E376501A61}"/>
    <dgm:cxn modelId="{06F43257-D3EF-4021-8B4C-8FF549290723}" srcId="{23048C61-36D6-4B73-9AF4-D31B74104F82}" destId="{520A53C9-ECE9-46F5-88D2-D48EC507F57E}" srcOrd="2" destOrd="0" parTransId="{071F71CB-2E91-4706-8580-7A9507D3498C}" sibTransId="{2B883F14-5874-45D7-94D5-8F5162A57A1C}"/>
    <dgm:cxn modelId="{5715EA58-C487-4ABB-B4E7-51A15CF7A93F}" srcId="{23048C61-36D6-4B73-9AF4-D31B74104F82}" destId="{314C58AD-12D5-4AC2-BBD9-9952A816D501}" srcOrd="5" destOrd="0" parTransId="{BECC7D08-3973-445E-B5FE-30B6D5424571}" sibTransId="{74C095B5-DC75-48C2-9788-898D484FF4F5}"/>
    <dgm:cxn modelId="{6A68FF7C-6478-4A10-A41D-748FE80535B3}" srcId="{23048C61-36D6-4B73-9AF4-D31B74104F82}" destId="{CD987E38-8CBC-4E6D-B984-95B9A22DABC0}" srcOrd="9" destOrd="0" parTransId="{EDD1A7F0-44B5-4988-BBAA-AF5BE6F71118}" sibTransId="{0F102E4C-7964-4B83-9EDF-D224BF79CF02}"/>
    <dgm:cxn modelId="{641ADC7D-FA54-4A48-919A-B2B888E4125D}" type="presOf" srcId="{22F7B084-A238-45BC-B72C-AC660CFF56BD}" destId="{2707D729-85E3-4712-B733-EA6A2C159C67}" srcOrd="0" destOrd="0" presId="urn:microsoft.com/office/officeart/2005/8/layout/default"/>
    <dgm:cxn modelId="{4EDF6B84-B520-44B5-AC57-B06AC482A89B}" type="presOf" srcId="{8C8CD66A-5641-4969-9B22-6FA3CE534C13}" destId="{4C8C232E-63DE-49F1-91D9-89C8655A82CB}" srcOrd="0" destOrd="0" presId="urn:microsoft.com/office/officeart/2005/8/layout/default"/>
    <dgm:cxn modelId="{BBC43A86-8A5D-4502-8CA9-4FD0B7336FA5}" srcId="{23048C61-36D6-4B73-9AF4-D31B74104F82}" destId="{D6009FF3-79C5-4AAC-BFD8-98DE422B30CB}" srcOrd="12" destOrd="0" parTransId="{C6FE23BF-87FC-493A-87C9-21232E2FC66A}" sibTransId="{8829E214-E886-4D20-95A5-2C17A0E06210}"/>
    <dgm:cxn modelId="{798E278D-011D-4C2E-9864-997BE96C6F85}" type="presOf" srcId="{67FFBD6F-56B0-43EB-BBD0-B4BD04E7A66C}" destId="{30722999-CD0A-405D-BC93-1C3924216E42}" srcOrd="0" destOrd="0" presId="urn:microsoft.com/office/officeart/2005/8/layout/default"/>
    <dgm:cxn modelId="{786A88A8-FEA0-4EA3-BF4B-1B76C569EA1D}" srcId="{23048C61-36D6-4B73-9AF4-D31B74104F82}" destId="{A1EF220A-3B31-40BF-BCB9-5A0F7A41AC6E}" srcOrd="8" destOrd="0" parTransId="{509C05AD-3746-4D24-BBED-B1FAA2AC4121}" sibTransId="{FDE4E50B-740D-47FE-BDB7-844B8A06BF67}"/>
    <dgm:cxn modelId="{EB013FC9-47E3-484B-9FD0-5E5DAD4F6F72}" type="presOf" srcId="{A1EF220A-3B31-40BF-BCB9-5A0F7A41AC6E}" destId="{52B6D735-89F3-4748-BA78-7990FE57BE18}" srcOrd="0" destOrd="0" presId="urn:microsoft.com/office/officeart/2005/8/layout/default"/>
    <dgm:cxn modelId="{31F83AD2-B1A0-470F-9853-41A628C107E5}" srcId="{23048C61-36D6-4B73-9AF4-D31B74104F82}" destId="{8C8CD66A-5641-4969-9B22-6FA3CE534C13}" srcOrd="1" destOrd="0" parTransId="{401C1093-7F2E-4117-9272-05C5CB9917C4}" sibTransId="{384C6FBF-C7DD-4B81-8AFF-9B454D8F5667}"/>
    <dgm:cxn modelId="{6A2C6ADB-4713-40F5-9113-BF3767EB2F06}" type="presOf" srcId="{CD987E38-8CBC-4E6D-B984-95B9A22DABC0}" destId="{3EFDCCB4-3ED5-41D8-8E6C-A78A5B77E39B}" srcOrd="0" destOrd="0" presId="urn:microsoft.com/office/officeart/2005/8/layout/default"/>
    <dgm:cxn modelId="{9620ECEF-67E5-4F53-9A0E-3E6B38CDE690}" type="presOf" srcId="{AF583F91-332F-4E72-A1E0-987BFD089F88}" destId="{7F4ED2E7-E570-4F11-AFF1-6546492338C0}" srcOrd="0" destOrd="0" presId="urn:microsoft.com/office/officeart/2005/8/layout/default"/>
    <dgm:cxn modelId="{EFBECFFD-293B-4CB7-927B-7F14F4A47537}" type="presOf" srcId="{520A53C9-ECE9-46F5-88D2-D48EC507F57E}" destId="{96F5758F-B0A1-4C73-8B7B-E2F9F9E8B966}" srcOrd="0" destOrd="0" presId="urn:microsoft.com/office/officeart/2005/8/layout/default"/>
    <dgm:cxn modelId="{FEEC04FE-33FF-4741-8C41-C1313093F66A}" srcId="{23048C61-36D6-4B73-9AF4-D31B74104F82}" destId="{5F527937-CD5F-4682-B04B-CEBA79E99ED4}" srcOrd="3" destOrd="0" parTransId="{FBFBF700-F8A4-474A-A342-2C1752EB13B8}" sibTransId="{6609A378-B1CD-4490-BAD7-454637280DC6}"/>
    <dgm:cxn modelId="{0341ED75-326E-4367-8F14-D3D72D40B916}" type="presParOf" srcId="{397B465F-05FF-4DB4-80F5-3A649B305BCD}" destId="{7F4ED2E7-E570-4F11-AFF1-6546492338C0}" srcOrd="0" destOrd="0" presId="urn:microsoft.com/office/officeart/2005/8/layout/default"/>
    <dgm:cxn modelId="{20FB1EC9-EB61-4032-8C26-642CBF578304}" type="presParOf" srcId="{397B465F-05FF-4DB4-80F5-3A649B305BCD}" destId="{B3A77610-4045-4B85-82B2-E4D235D231B6}" srcOrd="1" destOrd="0" presId="urn:microsoft.com/office/officeart/2005/8/layout/default"/>
    <dgm:cxn modelId="{4FBBE36B-2093-4AFA-ADF1-726DCFEC3DFF}" type="presParOf" srcId="{397B465F-05FF-4DB4-80F5-3A649B305BCD}" destId="{4C8C232E-63DE-49F1-91D9-89C8655A82CB}" srcOrd="2" destOrd="0" presId="urn:microsoft.com/office/officeart/2005/8/layout/default"/>
    <dgm:cxn modelId="{9B245F01-DB60-45E2-B6FF-AD1E236A12A7}" type="presParOf" srcId="{397B465F-05FF-4DB4-80F5-3A649B305BCD}" destId="{FA7EAC6B-2045-4683-AB91-DD3F56321E0E}" srcOrd="3" destOrd="0" presId="urn:microsoft.com/office/officeart/2005/8/layout/default"/>
    <dgm:cxn modelId="{29BB399A-0A46-463D-9747-A51E45A5B439}" type="presParOf" srcId="{397B465F-05FF-4DB4-80F5-3A649B305BCD}" destId="{96F5758F-B0A1-4C73-8B7B-E2F9F9E8B966}" srcOrd="4" destOrd="0" presId="urn:microsoft.com/office/officeart/2005/8/layout/default"/>
    <dgm:cxn modelId="{ECA10CBD-08EB-40A3-894B-278FD927D820}" type="presParOf" srcId="{397B465F-05FF-4DB4-80F5-3A649B305BCD}" destId="{5F43610A-6087-467A-B13F-65ABC7DE7CF1}" srcOrd="5" destOrd="0" presId="urn:microsoft.com/office/officeart/2005/8/layout/default"/>
    <dgm:cxn modelId="{C2CC6A36-4B41-466B-9B1E-9C80BB17D33F}" type="presParOf" srcId="{397B465F-05FF-4DB4-80F5-3A649B305BCD}" destId="{BB58DFE8-A766-41A7-B39B-95939DE3AA4B}" srcOrd="6" destOrd="0" presId="urn:microsoft.com/office/officeart/2005/8/layout/default"/>
    <dgm:cxn modelId="{E940AB1E-0214-4909-B138-BF8A75BCD727}" type="presParOf" srcId="{397B465F-05FF-4DB4-80F5-3A649B305BCD}" destId="{957790B1-7ABD-4C38-964F-964F91BCAF50}" srcOrd="7" destOrd="0" presId="urn:microsoft.com/office/officeart/2005/8/layout/default"/>
    <dgm:cxn modelId="{3EB3A3D5-DD97-4E17-82BC-BAAFAB255877}" type="presParOf" srcId="{397B465F-05FF-4DB4-80F5-3A649B305BCD}" destId="{30722999-CD0A-405D-BC93-1C3924216E42}" srcOrd="8" destOrd="0" presId="urn:microsoft.com/office/officeart/2005/8/layout/default"/>
    <dgm:cxn modelId="{9C90E303-609A-4131-9AC0-810F337A3881}" type="presParOf" srcId="{397B465F-05FF-4DB4-80F5-3A649B305BCD}" destId="{418E34F6-A1D7-4818-ADB0-2C7088E402F2}" srcOrd="9" destOrd="0" presId="urn:microsoft.com/office/officeart/2005/8/layout/default"/>
    <dgm:cxn modelId="{403ACD5C-5D45-4544-9602-5DAA0BE007EE}" type="presParOf" srcId="{397B465F-05FF-4DB4-80F5-3A649B305BCD}" destId="{2E7B90A5-66DE-4887-AAD1-33E9316A7CED}" srcOrd="10" destOrd="0" presId="urn:microsoft.com/office/officeart/2005/8/layout/default"/>
    <dgm:cxn modelId="{3574FC1F-A48F-4CD4-8780-A35D96CF7AA0}" type="presParOf" srcId="{397B465F-05FF-4DB4-80F5-3A649B305BCD}" destId="{EA71338C-30A9-424C-B152-05E79948A7C9}" srcOrd="11" destOrd="0" presId="urn:microsoft.com/office/officeart/2005/8/layout/default"/>
    <dgm:cxn modelId="{E3869E88-2733-44A3-AFB3-E3480AAB4054}" type="presParOf" srcId="{397B465F-05FF-4DB4-80F5-3A649B305BCD}" destId="{F7F4BC29-52CE-4588-8D5F-D3693E574A61}" srcOrd="12" destOrd="0" presId="urn:microsoft.com/office/officeart/2005/8/layout/default"/>
    <dgm:cxn modelId="{CBA06BBB-9000-4C0A-BC4F-15189A41C1D9}" type="presParOf" srcId="{397B465F-05FF-4DB4-80F5-3A649B305BCD}" destId="{51D3AD32-A403-4BA7-982F-D1549E49D222}" srcOrd="13" destOrd="0" presId="urn:microsoft.com/office/officeart/2005/8/layout/default"/>
    <dgm:cxn modelId="{F8A8EDBC-6730-4F91-8AA6-1F72887F0792}" type="presParOf" srcId="{397B465F-05FF-4DB4-80F5-3A649B305BCD}" destId="{2707D729-85E3-4712-B733-EA6A2C159C67}" srcOrd="14" destOrd="0" presId="urn:microsoft.com/office/officeart/2005/8/layout/default"/>
    <dgm:cxn modelId="{5D35F571-EA5D-4653-81C0-793A81CE48B2}" type="presParOf" srcId="{397B465F-05FF-4DB4-80F5-3A649B305BCD}" destId="{09E00501-1227-46D1-AB51-0E7A6D8CA544}" srcOrd="15" destOrd="0" presId="urn:microsoft.com/office/officeart/2005/8/layout/default"/>
    <dgm:cxn modelId="{3F933F10-FE95-49C6-B27D-242FFA8E69CC}" type="presParOf" srcId="{397B465F-05FF-4DB4-80F5-3A649B305BCD}" destId="{52B6D735-89F3-4748-BA78-7990FE57BE18}" srcOrd="16" destOrd="0" presId="urn:microsoft.com/office/officeart/2005/8/layout/default"/>
    <dgm:cxn modelId="{5D42D914-F6CC-4C46-B6E3-D7664F7BAC50}" type="presParOf" srcId="{397B465F-05FF-4DB4-80F5-3A649B305BCD}" destId="{0C5BC47E-72CD-4C03-915A-E6F1EE2D7F23}" srcOrd="17" destOrd="0" presId="urn:microsoft.com/office/officeart/2005/8/layout/default"/>
    <dgm:cxn modelId="{B66F36FE-10E6-4FD3-BD4F-888359273BD3}" type="presParOf" srcId="{397B465F-05FF-4DB4-80F5-3A649B305BCD}" destId="{3EFDCCB4-3ED5-41D8-8E6C-A78A5B77E39B}" srcOrd="18" destOrd="0" presId="urn:microsoft.com/office/officeart/2005/8/layout/default"/>
    <dgm:cxn modelId="{ADF256C3-0413-4793-AD6E-5EE7275A40A3}" type="presParOf" srcId="{397B465F-05FF-4DB4-80F5-3A649B305BCD}" destId="{E91A1D43-B5EE-474A-83F8-3E6FAD1E3907}" srcOrd="19" destOrd="0" presId="urn:microsoft.com/office/officeart/2005/8/layout/default"/>
    <dgm:cxn modelId="{AB9C7388-97EB-4C34-AFE6-DB11196E7722}" type="presParOf" srcId="{397B465F-05FF-4DB4-80F5-3A649B305BCD}" destId="{13C8DAB2-D2A7-4033-86FF-920FB38A7336}" srcOrd="20" destOrd="0" presId="urn:microsoft.com/office/officeart/2005/8/layout/default"/>
    <dgm:cxn modelId="{FDF40A40-10D4-482F-99C7-9DED9C5AD6DF}" type="presParOf" srcId="{397B465F-05FF-4DB4-80F5-3A649B305BCD}" destId="{69B8CE60-6E79-4440-8D65-1B189BEA1F0D}" srcOrd="21" destOrd="0" presId="urn:microsoft.com/office/officeart/2005/8/layout/default"/>
    <dgm:cxn modelId="{38783AF2-40EF-419B-9114-33C597F23F40}" type="presParOf" srcId="{397B465F-05FF-4DB4-80F5-3A649B305BCD}" destId="{F1912105-7FA7-445A-A53B-A10C3CE65A18}" srcOrd="22" destOrd="0" presId="urn:microsoft.com/office/officeart/2005/8/layout/default"/>
    <dgm:cxn modelId="{2D753AAB-43F1-497D-9F78-7A7AF255A265}" type="presParOf" srcId="{397B465F-05FF-4DB4-80F5-3A649B305BCD}" destId="{F8D38816-B999-47CA-A968-DEAA80FB8188}" srcOrd="23" destOrd="0" presId="urn:microsoft.com/office/officeart/2005/8/layout/default"/>
    <dgm:cxn modelId="{09D5752C-B2DC-4EFC-AB18-C7FB17FA80AA}" type="presParOf" srcId="{397B465F-05FF-4DB4-80F5-3A649B305BCD}" destId="{05FF78C6-743C-4C2B-A430-E450C5568A2E}" srcOrd="2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4ED2E7-E570-4F11-AFF1-6546492338C0}">
      <dsp:nvSpPr>
        <dsp:cNvPr id="0" name=""/>
        <dsp:cNvSpPr/>
      </dsp:nvSpPr>
      <dsp:spPr>
        <a:xfrm>
          <a:off x="3594" y="229666"/>
          <a:ext cx="1946002" cy="116760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rtlCol="0" anchor="ctr" anchorCtr="0">
          <a:noAutofit/>
        </a:bodyPr>
        <a:lstStyle/>
        <a:p>
          <a:pPr marL="0" lvl="0" indent="0" algn="ctr" defTabSz="800100">
            <a:lnSpc>
              <a:spcPct val="90000"/>
            </a:lnSpc>
            <a:spcBef>
              <a:spcPct val="0"/>
            </a:spcBef>
            <a:spcAft>
              <a:spcPct val="35000"/>
            </a:spcAft>
            <a:buNone/>
            <a:defRPr cap="all"/>
          </a:pPr>
          <a:r>
            <a:rPr lang="en-GB" sz="1800" i="0" kern="1200" cap="none" noProof="0" dirty="0"/>
            <a:t>Objective</a:t>
          </a:r>
          <a:endParaRPr lang="en-GB" sz="1800" kern="1200" noProof="0" dirty="0"/>
        </a:p>
      </dsp:txBody>
      <dsp:txXfrm>
        <a:off x="3594" y="229666"/>
        <a:ext cx="1946002" cy="1167601"/>
      </dsp:txXfrm>
    </dsp:sp>
    <dsp:sp modelId="{4C8C232E-63DE-49F1-91D9-89C8655A82CB}">
      <dsp:nvSpPr>
        <dsp:cNvPr id="0" name=""/>
        <dsp:cNvSpPr/>
      </dsp:nvSpPr>
      <dsp:spPr>
        <a:xfrm>
          <a:off x="2144196" y="229666"/>
          <a:ext cx="1946002" cy="116760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rtlCol="0" anchor="ctr" anchorCtr="0">
          <a:noAutofit/>
        </a:bodyPr>
        <a:lstStyle/>
        <a:p>
          <a:pPr marL="0" lvl="0" indent="0" algn="ctr" defTabSz="800100">
            <a:lnSpc>
              <a:spcPct val="90000"/>
            </a:lnSpc>
            <a:spcBef>
              <a:spcPct val="0"/>
            </a:spcBef>
            <a:spcAft>
              <a:spcPct val="35000"/>
            </a:spcAft>
            <a:buNone/>
            <a:defRPr cap="all"/>
          </a:pPr>
          <a:r>
            <a:rPr lang="en-GB" sz="1800" i="0" kern="1200" cap="none" noProof="0" dirty="0"/>
            <a:t> Engineering Review &amp; Previous Models</a:t>
          </a:r>
          <a:endParaRPr lang="en-GB" sz="1800" kern="1200" noProof="0" dirty="0"/>
        </a:p>
      </dsp:txBody>
      <dsp:txXfrm>
        <a:off x="2144196" y="229666"/>
        <a:ext cx="1946002" cy="1167601"/>
      </dsp:txXfrm>
    </dsp:sp>
    <dsp:sp modelId="{96F5758F-B0A1-4C73-8B7B-E2F9F9E8B966}">
      <dsp:nvSpPr>
        <dsp:cNvPr id="0" name=""/>
        <dsp:cNvSpPr/>
      </dsp:nvSpPr>
      <dsp:spPr>
        <a:xfrm>
          <a:off x="4284798" y="229666"/>
          <a:ext cx="1946002" cy="116760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rtlCol="0" anchor="ctr" anchorCtr="0">
          <a:noAutofit/>
        </a:bodyPr>
        <a:lstStyle/>
        <a:p>
          <a:pPr marL="0" lvl="0" indent="0" algn="ctr" defTabSz="800100">
            <a:lnSpc>
              <a:spcPct val="90000"/>
            </a:lnSpc>
            <a:spcBef>
              <a:spcPct val="0"/>
            </a:spcBef>
            <a:spcAft>
              <a:spcPct val="35000"/>
            </a:spcAft>
            <a:buNone/>
            <a:defRPr cap="all"/>
          </a:pPr>
          <a:r>
            <a:rPr lang="en-GB" sz="1800" i="0" kern="1200" cap="none" noProof="0" dirty="0"/>
            <a:t>Vehicle Model Description (VI-Grade Car Real Time)</a:t>
          </a:r>
          <a:endParaRPr lang="en-GB" sz="1800" kern="1200" noProof="0" dirty="0"/>
        </a:p>
      </dsp:txBody>
      <dsp:txXfrm>
        <a:off x="4284798" y="229666"/>
        <a:ext cx="1946002" cy="1167601"/>
      </dsp:txXfrm>
    </dsp:sp>
    <dsp:sp modelId="{BB58DFE8-A766-41A7-B39B-95939DE3AA4B}">
      <dsp:nvSpPr>
        <dsp:cNvPr id="0" name=""/>
        <dsp:cNvSpPr/>
      </dsp:nvSpPr>
      <dsp:spPr>
        <a:xfrm>
          <a:off x="6425401" y="229666"/>
          <a:ext cx="1946002" cy="116760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rtlCol="0" anchor="ctr" anchorCtr="0">
          <a:noAutofit/>
        </a:bodyPr>
        <a:lstStyle/>
        <a:p>
          <a:pPr marL="0" lvl="0" indent="0" algn="ctr" defTabSz="800100">
            <a:lnSpc>
              <a:spcPct val="90000"/>
            </a:lnSpc>
            <a:spcBef>
              <a:spcPct val="0"/>
            </a:spcBef>
            <a:spcAft>
              <a:spcPct val="35000"/>
            </a:spcAft>
            <a:buNone/>
          </a:pPr>
          <a:r>
            <a:rPr lang="en-GB" sz="1800" kern="1200" cap="none" noProof="0" dirty="0"/>
            <a:t>Optimisation Strategy Box Behnken Design</a:t>
          </a:r>
        </a:p>
      </dsp:txBody>
      <dsp:txXfrm>
        <a:off x="6425401" y="229666"/>
        <a:ext cx="1946002" cy="1167601"/>
      </dsp:txXfrm>
    </dsp:sp>
    <dsp:sp modelId="{30722999-CD0A-405D-BC93-1C3924216E42}">
      <dsp:nvSpPr>
        <dsp:cNvPr id="0" name=""/>
        <dsp:cNvSpPr/>
      </dsp:nvSpPr>
      <dsp:spPr>
        <a:xfrm>
          <a:off x="8566003" y="229666"/>
          <a:ext cx="1946002" cy="116760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rtlCol="0" anchor="ctr" anchorCtr="0">
          <a:noAutofit/>
        </a:bodyPr>
        <a:lstStyle/>
        <a:p>
          <a:pPr marL="0" lvl="0" indent="0" algn="ctr" defTabSz="800100">
            <a:lnSpc>
              <a:spcPct val="90000"/>
            </a:lnSpc>
            <a:spcBef>
              <a:spcPct val="0"/>
            </a:spcBef>
            <a:spcAft>
              <a:spcPct val="35000"/>
            </a:spcAft>
            <a:buNone/>
          </a:pPr>
          <a:r>
            <a:rPr lang="en-GB" sz="1800" i="0" kern="1200" cap="none" noProof="0" dirty="0"/>
            <a:t>Methodology</a:t>
          </a:r>
          <a:endParaRPr lang="en-GB" sz="1800" kern="1200" cap="none" noProof="0" dirty="0"/>
        </a:p>
      </dsp:txBody>
      <dsp:txXfrm>
        <a:off x="8566003" y="229666"/>
        <a:ext cx="1946002" cy="1167601"/>
      </dsp:txXfrm>
    </dsp:sp>
    <dsp:sp modelId="{2E7B90A5-66DE-4887-AAD1-33E9316A7CED}">
      <dsp:nvSpPr>
        <dsp:cNvPr id="0" name=""/>
        <dsp:cNvSpPr/>
      </dsp:nvSpPr>
      <dsp:spPr>
        <a:xfrm>
          <a:off x="3594" y="1591868"/>
          <a:ext cx="1946002" cy="116760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rtlCol="0" anchor="ctr" anchorCtr="0">
          <a:noAutofit/>
        </a:bodyPr>
        <a:lstStyle/>
        <a:p>
          <a:pPr marL="0" lvl="0" indent="0" algn="ctr" defTabSz="800100">
            <a:lnSpc>
              <a:spcPct val="90000"/>
            </a:lnSpc>
            <a:spcBef>
              <a:spcPct val="0"/>
            </a:spcBef>
            <a:spcAft>
              <a:spcPct val="35000"/>
            </a:spcAft>
            <a:buNone/>
          </a:pPr>
          <a:r>
            <a:rPr lang="en-GB" sz="1800" kern="1200" cap="none" noProof="0" dirty="0"/>
            <a:t>Track Description</a:t>
          </a:r>
        </a:p>
      </dsp:txBody>
      <dsp:txXfrm>
        <a:off x="3594" y="1591868"/>
        <a:ext cx="1946002" cy="1167601"/>
      </dsp:txXfrm>
    </dsp:sp>
    <dsp:sp modelId="{F7F4BC29-52CE-4588-8D5F-D3693E574A61}">
      <dsp:nvSpPr>
        <dsp:cNvPr id="0" name=""/>
        <dsp:cNvSpPr/>
      </dsp:nvSpPr>
      <dsp:spPr>
        <a:xfrm>
          <a:off x="2144196" y="1591868"/>
          <a:ext cx="1946002" cy="116760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rtlCol="0" anchor="ctr" anchorCtr="0">
          <a:noAutofit/>
        </a:bodyPr>
        <a:lstStyle/>
        <a:p>
          <a:pPr marL="0" lvl="0" indent="0" algn="ctr" defTabSz="800100">
            <a:lnSpc>
              <a:spcPct val="90000"/>
            </a:lnSpc>
            <a:spcBef>
              <a:spcPct val="0"/>
            </a:spcBef>
            <a:spcAft>
              <a:spcPct val="35000"/>
            </a:spcAft>
            <a:buNone/>
          </a:pPr>
          <a:r>
            <a:rPr lang="en-GB" sz="1800" kern="1200" cap="none" noProof="0" dirty="0"/>
            <a:t>Lap Times</a:t>
          </a:r>
        </a:p>
      </dsp:txBody>
      <dsp:txXfrm>
        <a:off x="2144196" y="1591868"/>
        <a:ext cx="1946002" cy="1167601"/>
      </dsp:txXfrm>
    </dsp:sp>
    <dsp:sp modelId="{2707D729-85E3-4712-B733-EA6A2C159C67}">
      <dsp:nvSpPr>
        <dsp:cNvPr id="0" name=""/>
        <dsp:cNvSpPr/>
      </dsp:nvSpPr>
      <dsp:spPr>
        <a:xfrm>
          <a:off x="4284798" y="1591868"/>
          <a:ext cx="1946002" cy="116760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rtlCol="0" anchor="ctr" anchorCtr="0">
          <a:noAutofit/>
        </a:bodyPr>
        <a:lstStyle/>
        <a:p>
          <a:pPr marL="0" lvl="0" indent="0" algn="ctr" defTabSz="800100">
            <a:lnSpc>
              <a:spcPct val="90000"/>
            </a:lnSpc>
            <a:spcBef>
              <a:spcPct val="0"/>
            </a:spcBef>
            <a:spcAft>
              <a:spcPct val="35000"/>
            </a:spcAft>
            <a:buNone/>
          </a:pPr>
          <a:r>
            <a:rPr lang="en-GB" sz="1800" kern="1200" cap="none" noProof="0" dirty="0"/>
            <a:t>Spring Rates</a:t>
          </a:r>
        </a:p>
      </dsp:txBody>
      <dsp:txXfrm>
        <a:off x="4284798" y="1591868"/>
        <a:ext cx="1946002" cy="1167601"/>
      </dsp:txXfrm>
    </dsp:sp>
    <dsp:sp modelId="{52B6D735-89F3-4748-BA78-7990FE57BE18}">
      <dsp:nvSpPr>
        <dsp:cNvPr id="0" name=""/>
        <dsp:cNvSpPr/>
      </dsp:nvSpPr>
      <dsp:spPr>
        <a:xfrm>
          <a:off x="6425401" y="1591868"/>
          <a:ext cx="1946002" cy="116760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rtlCol="0" anchor="ctr" anchorCtr="0">
          <a:noAutofit/>
        </a:bodyPr>
        <a:lstStyle/>
        <a:p>
          <a:pPr marL="0" lvl="0" indent="0" algn="ctr" defTabSz="800100">
            <a:lnSpc>
              <a:spcPct val="90000"/>
            </a:lnSpc>
            <a:spcBef>
              <a:spcPct val="0"/>
            </a:spcBef>
            <a:spcAft>
              <a:spcPct val="35000"/>
            </a:spcAft>
            <a:buNone/>
          </a:pPr>
          <a:r>
            <a:rPr lang="en-GB" sz="1800" i="0" kern="1200" cap="none" noProof="0" dirty="0"/>
            <a:t>Damper Scale Factor</a:t>
          </a:r>
          <a:endParaRPr lang="en-GB" sz="1800" kern="1200" cap="none" noProof="0" dirty="0"/>
        </a:p>
      </dsp:txBody>
      <dsp:txXfrm>
        <a:off x="6425401" y="1591868"/>
        <a:ext cx="1946002" cy="1167601"/>
      </dsp:txXfrm>
    </dsp:sp>
    <dsp:sp modelId="{3EFDCCB4-3ED5-41D8-8E6C-A78A5B77E39B}">
      <dsp:nvSpPr>
        <dsp:cNvPr id="0" name=""/>
        <dsp:cNvSpPr/>
      </dsp:nvSpPr>
      <dsp:spPr>
        <a:xfrm>
          <a:off x="8566003" y="1591868"/>
          <a:ext cx="1946002" cy="116760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rtlCol="0" anchor="ctr" anchorCtr="0">
          <a:noAutofit/>
        </a:bodyPr>
        <a:lstStyle/>
        <a:p>
          <a:pPr marL="0" lvl="0" indent="0" algn="ctr" defTabSz="800100">
            <a:lnSpc>
              <a:spcPct val="90000"/>
            </a:lnSpc>
            <a:spcBef>
              <a:spcPct val="0"/>
            </a:spcBef>
            <a:spcAft>
              <a:spcPct val="35000"/>
            </a:spcAft>
            <a:buNone/>
          </a:pPr>
          <a:r>
            <a:rPr lang="en-GB" sz="1800" kern="1200" cap="none" noProof="0" dirty="0"/>
            <a:t>ARB – Final Drive</a:t>
          </a:r>
        </a:p>
      </dsp:txBody>
      <dsp:txXfrm>
        <a:off x="8566003" y="1591868"/>
        <a:ext cx="1946002" cy="1167601"/>
      </dsp:txXfrm>
    </dsp:sp>
    <dsp:sp modelId="{13C8DAB2-D2A7-4033-86FF-920FB38A7336}">
      <dsp:nvSpPr>
        <dsp:cNvPr id="0" name=""/>
        <dsp:cNvSpPr/>
      </dsp:nvSpPr>
      <dsp:spPr>
        <a:xfrm>
          <a:off x="2144196" y="2954069"/>
          <a:ext cx="1946002" cy="116760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rtlCol="0" anchor="ctr" anchorCtr="0">
          <a:noAutofit/>
        </a:bodyPr>
        <a:lstStyle/>
        <a:p>
          <a:pPr marL="0" lvl="0" indent="0" algn="ctr" defTabSz="800100">
            <a:lnSpc>
              <a:spcPct val="90000"/>
            </a:lnSpc>
            <a:spcBef>
              <a:spcPct val="0"/>
            </a:spcBef>
            <a:spcAft>
              <a:spcPct val="35000"/>
            </a:spcAft>
            <a:buNone/>
          </a:pPr>
          <a:r>
            <a:rPr lang="en-GB" sz="1800" kern="1200" cap="none" noProof="0" dirty="0"/>
            <a:t>Traction Circle</a:t>
          </a:r>
        </a:p>
      </dsp:txBody>
      <dsp:txXfrm>
        <a:off x="2144196" y="2954069"/>
        <a:ext cx="1946002" cy="1167601"/>
      </dsp:txXfrm>
    </dsp:sp>
    <dsp:sp modelId="{F1912105-7FA7-445A-A53B-A10C3CE65A18}">
      <dsp:nvSpPr>
        <dsp:cNvPr id="0" name=""/>
        <dsp:cNvSpPr/>
      </dsp:nvSpPr>
      <dsp:spPr>
        <a:xfrm>
          <a:off x="4284798" y="2954069"/>
          <a:ext cx="1946002" cy="116760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rtlCol="0" anchor="ctr" anchorCtr="0">
          <a:noAutofit/>
        </a:bodyPr>
        <a:lstStyle/>
        <a:p>
          <a:pPr marL="0" lvl="0" indent="0" algn="ctr" defTabSz="800100">
            <a:lnSpc>
              <a:spcPct val="90000"/>
            </a:lnSpc>
            <a:spcBef>
              <a:spcPct val="0"/>
            </a:spcBef>
            <a:spcAft>
              <a:spcPct val="35000"/>
            </a:spcAft>
            <a:buNone/>
          </a:pPr>
          <a:r>
            <a:rPr lang="en-GB" sz="1800" kern="1200" cap="none" noProof="0" dirty="0"/>
            <a:t>Throttle Position</a:t>
          </a:r>
        </a:p>
      </dsp:txBody>
      <dsp:txXfrm>
        <a:off x="4284798" y="2954069"/>
        <a:ext cx="1946002" cy="1167601"/>
      </dsp:txXfrm>
    </dsp:sp>
    <dsp:sp modelId="{05FF78C6-743C-4C2B-A430-E450C5568A2E}">
      <dsp:nvSpPr>
        <dsp:cNvPr id="0" name=""/>
        <dsp:cNvSpPr/>
      </dsp:nvSpPr>
      <dsp:spPr>
        <a:xfrm>
          <a:off x="6425401" y="2954069"/>
          <a:ext cx="1946002" cy="116760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rtlCol="0" anchor="ctr" anchorCtr="0">
          <a:noAutofit/>
        </a:bodyPr>
        <a:lstStyle/>
        <a:p>
          <a:pPr marL="0" lvl="0" indent="0" algn="ctr" defTabSz="800100">
            <a:lnSpc>
              <a:spcPct val="90000"/>
            </a:lnSpc>
            <a:spcBef>
              <a:spcPct val="0"/>
            </a:spcBef>
            <a:spcAft>
              <a:spcPct val="35000"/>
            </a:spcAft>
            <a:buNone/>
          </a:pPr>
          <a:r>
            <a:rPr lang="en-GB" sz="1800" kern="1200" cap="none" noProof="0" dirty="0"/>
            <a:t>Conclusion</a:t>
          </a:r>
        </a:p>
      </dsp:txBody>
      <dsp:txXfrm>
        <a:off x="6425401" y="2954069"/>
        <a:ext cx="1946002" cy="116760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956976-BF5A-4358-A6BF-83EA01EB3FC3}" type="datetimeFigureOut">
              <a:rPr lang="en-GB" smtClean="0"/>
              <a:t>02/05/2025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1C3730-E517-45C8-8543-5281AFFB4EFC}" type="slidenum">
              <a:rPr lang="en-GB" smtClean="0"/>
              <a:t>‹#›</a:t>
            </a:fld>
            <a:endParaRPr lang="en-GB"/>
          </a:p>
        </p:txBody>
      </p:sp>
    </p:spTree>
    <p:extLst>
      <p:ext uri="{BB962C8B-B14F-4D97-AF65-F5344CB8AC3E}">
        <p14:creationId xmlns:p14="http://schemas.microsoft.com/office/powerpoint/2010/main" val="1896823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“good morning” “afternoon” (it depends on the time of the day) my name is Diego Valencia as you may know and thank you for giving me twenty minutes of your time to dive into the performance assessment that was done using VI-</a:t>
            </a:r>
            <a:r>
              <a:rPr lang="en-GB" dirty="0" err="1"/>
              <a:t>CarRealTime</a:t>
            </a:r>
            <a:r>
              <a:rPr lang="en-GB"/>
              <a:t>.</a:t>
            </a:r>
            <a:endParaRPr lang="en-GB" dirty="0"/>
          </a:p>
        </p:txBody>
      </p:sp>
      <p:sp>
        <p:nvSpPr>
          <p:cNvPr id="4" name="Slide Number Placeholder 3"/>
          <p:cNvSpPr>
            <a:spLocks noGrp="1"/>
          </p:cNvSpPr>
          <p:nvPr>
            <p:ph type="sldNum" sz="quarter" idx="5"/>
          </p:nvPr>
        </p:nvSpPr>
        <p:spPr/>
        <p:txBody>
          <a:bodyPr/>
          <a:lstStyle/>
          <a:p>
            <a:fld id="{A31C3730-E517-45C8-8543-5281AFFB4EFC}" type="slidenum">
              <a:rPr lang="en-GB" smtClean="0"/>
              <a:t>1</a:t>
            </a:fld>
            <a:endParaRPr lang="en-GB" dirty="0"/>
          </a:p>
        </p:txBody>
      </p:sp>
    </p:spTree>
    <p:extLst>
      <p:ext uri="{BB962C8B-B14F-4D97-AF65-F5344CB8AC3E}">
        <p14:creationId xmlns:p14="http://schemas.microsoft.com/office/powerpoint/2010/main" val="38068768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Before diving into the data, let me outline the road map for the next twenty minutes this presentation will cover a couple of topics.</a:t>
            </a:r>
          </a:p>
          <a:p>
            <a:endParaRPr lang="es-MX" dirty="0"/>
          </a:p>
        </p:txBody>
      </p:sp>
      <p:sp>
        <p:nvSpPr>
          <p:cNvPr id="4" name="Marcador de número de diapositiva 3"/>
          <p:cNvSpPr>
            <a:spLocks noGrp="1"/>
          </p:cNvSpPr>
          <p:nvPr>
            <p:ph type="sldNum" sz="quarter" idx="5"/>
          </p:nvPr>
        </p:nvSpPr>
        <p:spPr/>
        <p:txBody>
          <a:bodyPr/>
          <a:lstStyle/>
          <a:p>
            <a:fld id="{38A4B48B-955A-4832-A396-019C05AE3089}" type="slidenum">
              <a:rPr lang="es-MX" smtClean="0"/>
              <a:t>2</a:t>
            </a:fld>
            <a:endParaRPr lang="es-MX" dirty="0"/>
          </a:p>
        </p:txBody>
      </p:sp>
    </p:spTree>
    <p:extLst>
      <p:ext uri="{BB962C8B-B14F-4D97-AF65-F5344CB8AC3E}">
        <p14:creationId xmlns:p14="http://schemas.microsoft.com/office/powerpoint/2010/main" val="12643062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study aims to quantify the lap‑time improvement that can be obtained by tuning a restricted set of track‑side adjustments in the VI‑Grade </a:t>
            </a:r>
            <a:r>
              <a:rPr lang="en-GB" dirty="0" err="1"/>
              <a:t>CarRealTime</a:t>
            </a:r>
            <a:r>
              <a:rPr lang="en-GB" dirty="0"/>
              <a:t> “Race Car” model while all fixed‑design elements remain unchanged. Chassis hard‑points, mass distribution, and aerodynamics are treated as constants, mirroring the constraints typically found in a professional racing environment.</a:t>
            </a:r>
          </a:p>
          <a:p>
            <a:endParaRPr lang="en-GB" dirty="0"/>
          </a:p>
          <a:p>
            <a:endParaRPr lang="en-GB" dirty="0"/>
          </a:p>
          <a:p>
            <a:pPr marL="0" indent="0">
              <a:buNone/>
            </a:pPr>
            <a:r>
              <a:rPr lang="en-GB" dirty="0"/>
              <a:t>We keep the chassis geometry, mass, and aerodynamics frozen so the project can mirror real-world limits where those parts are fixed by regulations or cost.</a:t>
            </a:r>
          </a:p>
          <a:p>
            <a:pPr marL="0" indent="0">
              <a:buNone/>
            </a:pPr>
            <a:endParaRPr lang="en-GB" dirty="0"/>
          </a:p>
          <a:p>
            <a:pPr marL="0" indent="0">
              <a:buNone/>
            </a:pPr>
            <a:r>
              <a:rPr lang="en-GB" dirty="0"/>
              <a:t>The seven factors that were changed in this project were:</a:t>
            </a:r>
          </a:p>
          <a:p>
            <a:pPr marL="228600" indent="-228600">
              <a:buAutoNum type="arabicPeriod"/>
            </a:pPr>
            <a:r>
              <a:rPr lang="en-GB" dirty="0"/>
              <a:t>Front – Rear Spring Rate</a:t>
            </a:r>
          </a:p>
          <a:p>
            <a:pPr marL="228600" indent="-228600">
              <a:buAutoNum type="arabicPeriod"/>
            </a:pPr>
            <a:r>
              <a:rPr lang="en-GB" dirty="0"/>
              <a:t>Front - Rear Damper Scale Factor</a:t>
            </a:r>
          </a:p>
          <a:p>
            <a:pPr marL="228600" indent="-228600">
              <a:buAutoNum type="arabicPeriod"/>
            </a:pPr>
            <a:r>
              <a:rPr lang="en-GB" dirty="0"/>
              <a:t>Anti-Roll Bar</a:t>
            </a:r>
          </a:p>
          <a:p>
            <a:pPr marL="228600" indent="-228600">
              <a:buAutoNum type="arabicPeriod"/>
            </a:pPr>
            <a:r>
              <a:rPr lang="en-GB" dirty="0"/>
              <a:t>Final Drive Ratio in the Gearbox</a:t>
            </a:r>
          </a:p>
          <a:p>
            <a:pPr marL="0" indent="0">
              <a:buNone/>
            </a:pPr>
            <a:r>
              <a:rPr lang="en-GB" dirty="0"/>
              <a:t>Together these settings control mechanical grip, transient balance, and drivability.</a:t>
            </a:r>
          </a:p>
          <a:p>
            <a:pPr marL="0" indent="0">
              <a:buNone/>
            </a:pPr>
            <a:endParaRPr lang="en-GB" dirty="0"/>
          </a:p>
          <a:p>
            <a:pPr marL="0" indent="0">
              <a:buNone/>
            </a:pPr>
            <a:r>
              <a:rPr lang="en-GB" dirty="0"/>
              <a:t>Full‑lap time, produced by the MaxPerformance virtual driver at Llandow and Pembrey, serves as the main performance metric. If the model completes a lap in less time, the change counts as an improvement. Secondary data such as tyre loads, longitudinal and lateral accelerations, ride heights, throttle position, and brake pressure are recorded to explain why lap time shifts and to confirm that the car remains stable for a human driver.</a:t>
            </a:r>
          </a:p>
          <a:p>
            <a:pPr marL="0" indent="0">
              <a:buNone/>
            </a:pPr>
            <a:endParaRPr lang="en-GB" dirty="0"/>
          </a:p>
          <a:p>
            <a:pPr marL="0" indent="0">
              <a:buNone/>
            </a:pPr>
            <a:r>
              <a:rPr lang="en-GB" dirty="0"/>
              <a:t>The project aims to deliver a faster, balanced baseline setup that is fully supported by data and ready for validation at the track. The following eleven sections will describe the methods, results, and conclusions that lead to that winning setup.</a:t>
            </a:r>
          </a:p>
          <a:p>
            <a:pPr marL="0" indent="0">
              <a:buNone/>
            </a:pPr>
            <a:endParaRPr lang="es-MX" dirty="0"/>
          </a:p>
        </p:txBody>
      </p:sp>
      <p:sp>
        <p:nvSpPr>
          <p:cNvPr id="4" name="Slide Number Placeholder 3"/>
          <p:cNvSpPr>
            <a:spLocks noGrp="1"/>
          </p:cNvSpPr>
          <p:nvPr>
            <p:ph type="sldNum" sz="quarter" idx="5"/>
          </p:nvPr>
        </p:nvSpPr>
        <p:spPr/>
        <p:txBody>
          <a:bodyPr/>
          <a:lstStyle/>
          <a:p>
            <a:fld id="{A31C3730-E517-45C8-8543-5281AFFB4EFC}" type="slidenum">
              <a:rPr lang="en-GB" smtClean="0"/>
              <a:t>3</a:t>
            </a:fld>
            <a:endParaRPr lang="en-GB"/>
          </a:p>
        </p:txBody>
      </p:sp>
    </p:spTree>
    <p:extLst>
      <p:ext uri="{BB962C8B-B14F-4D97-AF65-F5344CB8AC3E}">
        <p14:creationId xmlns:p14="http://schemas.microsoft.com/office/powerpoint/2010/main" val="29795532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running any simulations, I reviewed key work on vehicle dynamics and optimisation to anchor my choices in proven theory such as “Race Car Vehicle Dynamics” by Milliken &amp; Milliken, Gillespie, and Dixon explain how spring, damper, and anti‑roll‑bar stiffness control weight transfer rates and tyre load variation. Those findings justify placing all three subsystems at the heart of the optimisation and help bracket realistic ranges for each setting.</a:t>
            </a:r>
          </a:p>
          <a:p>
            <a:endParaRPr lang="en-GB" dirty="0"/>
          </a:p>
          <a:p>
            <a:r>
              <a:rPr lang="en-GB" dirty="0"/>
              <a:t>Gillespie’s “Vehicle Dynamics” and Dixon’s “Tyres, Suspension and Handling” confirm that small shifts in ride frequency and damping ratio can move lap time by several tenths, so I treated those books as references for realistic parameter ranges.</a:t>
            </a:r>
          </a:p>
          <a:p>
            <a:endParaRPr lang="en-GB" dirty="0"/>
          </a:p>
          <a:p>
            <a:endParaRPr lang="en-GB" dirty="0"/>
          </a:p>
        </p:txBody>
      </p:sp>
      <p:sp>
        <p:nvSpPr>
          <p:cNvPr id="4" name="Slide Number Placeholder 3"/>
          <p:cNvSpPr>
            <a:spLocks noGrp="1"/>
          </p:cNvSpPr>
          <p:nvPr>
            <p:ph type="sldNum" sz="quarter" idx="5"/>
          </p:nvPr>
        </p:nvSpPr>
        <p:spPr/>
        <p:txBody>
          <a:bodyPr/>
          <a:lstStyle/>
          <a:p>
            <a:fld id="{A31C3730-E517-45C8-8543-5281AFFB4EFC}" type="slidenum">
              <a:rPr lang="en-GB" smtClean="0"/>
              <a:t>4</a:t>
            </a:fld>
            <a:endParaRPr lang="en-GB"/>
          </a:p>
        </p:txBody>
      </p:sp>
    </p:spTree>
    <p:extLst>
      <p:ext uri="{BB962C8B-B14F-4D97-AF65-F5344CB8AC3E}">
        <p14:creationId xmlns:p14="http://schemas.microsoft.com/office/powerpoint/2010/main" val="28738934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VI‑</a:t>
            </a:r>
            <a:r>
              <a:rPr lang="en-GB" dirty="0" err="1"/>
              <a:t>CarRealTime</a:t>
            </a:r>
            <a:r>
              <a:rPr lang="en-GB" dirty="0"/>
              <a:t> is a real‑time capable multibody package that solves the full vehicle equations of motion at one millisecond steps, fast enough for driver‑in‑the‑loop work but also ideal for Design‑of‑Experiment sweeps. The base GT race‑car model comes with double wishbone suspension, </a:t>
            </a:r>
            <a:r>
              <a:rPr lang="en-GB" dirty="0" err="1"/>
              <a:t>Pacejka</a:t>
            </a:r>
            <a:r>
              <a:rPr lang="en-GB" dirty="0"/>
              <a:t> tyres, a five‑speed transaxle and a configurable aero map. Keeping those elements untouched guarantees that the study reflects adjustments available to a track engineer rather than a design office.</a:t>
            </a:r>
          </a:p>
          <a:p>
            <a:pPr>
              <a:buNone/>
            </a:pPr>
            <a:endParaRPr lang="en-GB" dirty="0"/>
          </a:p>
          <a:p>
            <a:pPr>
              <a:buNone/>
            </a:pPr>
            <a:r>
              <a:rPr lang="en-GB" dirty="0"/>
              <a:t>The MaxPerformance virtual driver runs open‑loop throttle and brake tables that are refined lap‑after‑lap until lap time converges. Internal statistics published by VI‑Grade show a scatter of less than one tenth of a second per lap, which gives a solid baseline for performance comparisons.</a:t>
            </a:r>
          </a:p>
          <a:p>
            <a:pPr>
              <a:buNone/>
            </a:pPr>
            <a:endParaRPr lang="en-GB" dirty="0"/>
          </a:p>
          <a:p>
            <a:r>
              <a:rPr lang="en-GB" dirty="0"/>
              <a:t>The built‑in Animator is more than a cosmetic add‑on. During and after a run it renders a 3D playback of the car on track with scale‑accurate suspension motion, wheel steer, camber, and tyre deflection. Watching that animation makes it easy to spot unwanted </a:t>
            </a:r>
            <a:r>
              <a:rPr lang="en-GB" b="0" dirty="0"/>
              <a:t>vehicle response </a:t>
            </a:r>
            <a:r>
              <a:rPr lang="en-GB" dirty="0"/>
              <a:t>or behaviours such as excessive pitch on braking, inside‑wheel lift in quick direction changes, or rear axle squat during power‑on. Catching those traits visually speeds up the interpretation of lap‑time data and helps link numerical trends to physical events.</a:t>
            </a:r>
          </a:p>
          <a:p>
            <a:endParaRPr lang="en-GB" dirty="0"/>
          </a:p>
          <a:p>
            <a:r>
              <a:rPr lang="en-GB" dirty="0"/>
              <a:t>These data streams are exported as CSV files for later processing in MATLAB and Excel. They provide the evidence needed to explain why a particular setup reduces lap time and whether it does so without creating instability.</a:t>
            </a:r>
          </a:p>
        </p:txBody>
      </p:sp>
      <p:sp>
        <p:nvSpPr>
          <p:cNvPr id="4" name="Slide Number Placeholder 3"/>
          <p:cNvSpPr>
            <a:spLocks noGrp="1"/>
          </p:cNvSpPr>
          <p:nvPr>
            <p:ph type="sldNum" sz="quarter" idx="5"/>
          </p:nvPr>
        </p:nvSpPr>
        <p:spPr/>
        <p:txBody>
          <a:bodyPr/>
          <a:lstStyle/>
          <a:p>
            <a:fld id="{A31C3730-E517-45C8-8543-5281AFFB4EFC}" type="slidenum">
              <a:rPr lang="en-GB" smtClean="0"/>
              <a:t>5</a:t>
            </a:fld>
            <a:endParaRPr lang="en-GB"/>
          </a:p>
        </p:txBody>
      </p:sp>
    </p:spTree>
    <p:extLst>
      <p:ext uri="{BB962C8B-B14F-4D97-AF65-F5344CB8AC3E}">
        <p14:creationId xmlns:p14="http://schemas.microsoft.com/office/powerpoint/2010/main" val="5642820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Choosing an efficient Design of Experiments is vital when seven variables are on the table. With three practical settings for each variable, low, mid, and high, a full factorial study would need more than two thousand runs, well beyond our time budget. I switched instead to a Box‑Behnken design, which keeps every factor at three levels but arranges the test matrix so that only two factors move away from the centre point in any one run.</a:t>
            </a:r>
          </a:p>
          <a:p>
            <a:endParaRPr lang="en-GB" dirty="0"/>
          </a:p>
          <a:p>
            <a:r>
              <a:rPr lang="en-GB" dirty="0"/>
              <a:t>The result is just fifty‑seven unique setups, including three exact repeats at the geometric centre. Those centre points verify that the solver remains repeatable across the sweep and allow a direct check for global curvature in the response surface.</a:t>
            </a:r>
          </a:p>
          <a:p>
            <a:endParaRPr lang="en-GB" dirty="0"/>
          </a:p>
          <a:p>
            <a:r>
              <a:rPr lang="en-GB" dirty="0"/>
              <a:t>A key advantage of Box‑Behnken is that it resolves all main effects and every two‑way interaction, which are the terms that usually drive lap time, while also providing enough information to estimate pure quadratic curvature. </a:t>
            </a:r>
          </a:p>
          <a:p>
            <a:endParaRPr lang="en-GB" dirty="0"/>
          </a:p>
          <a:p>
            <a:r>
              <a:rPr lang="en-GB" dirty="0"/>
              <a:t>That means I can build a second‑order regression model for lap time and for important secondary outputs such as peak lateral acceleration. To eliminate ordering bias, the fifty‑seven runs were randomised before being fed into </a:t>
            </a:r>
            <a:r>
              <a:rPr lang="en-GB" dirty="0" err="1"/>
              <a:t>CarRealTime</a:t>
            </a:r>
            <a:r>
              <a:rPr lang="en-GB" dirty="0"/>
              <a:t>. After every simulation, the raw CSV file was tagged with its run number and fed into a MATLAB script that wrote the response table used later for analysis of variance and optimisation. In short, the Box‑Behnken approach delivers the statistical coverage I need while keeping the workload realistic.</a:t>
            </a:r>
          </a:p>
        </p:txBody>
      </p:sp>
      <p:sp>
        <p:nvSpPr>
          <p:cNvPr id="4" name="Slide Number Placeholder 3"/>
          <p:cNvSpPr>
            <a:spLocks noGrp="1"/>
          </p:cNvSpPr>
          <p:nvPr>
            <p:ph type="sldNum" sz="quarter" idx="5"/>
          </p:nvPr>
        </p:nvSpPr>
        <p:spPr/>
        <p:txBody>
          <a:bodyPr/>
          <a:lstStyle/>
          <a:p>
            <a:fld id="{A31C3730-E517-45C8-8543-5281AFFB4EFC}" type="slidenum">
              <a:rPr lang="en-GB" smtClean="0"/>
              <a:t>6</a:t>
            </a:fld>
            <a:endParaRPr lang="en-GB"/>
          </a:p>
        </p:txBody>
      </p:sp>
    </p:spTree>
    <p:extLst>
      <p:ext uri="{BB962C8B-B14F-4D97-AF65-F5344CB8AC3E}">
        <p14:creationId xmlns:p14="http://schemas.microsoft.com/office/powerpoint/2010/main" val="36260503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I began each setup in Builder mode. Starting from the default GT race‑car file, I saved a new variant, then edited the seven target parameters: front and rear spring rates, damper scale factors, anti‑roll‑bar rates, and final‑drive ratio. Each parameter change is stored in the vehicle database so the exact configuration is traceable later.</a:t>
            </a:r>
          </a:p>
          <a:p>
            <a:pPr>
              <a:buNone/>
            </a:pPr>
            <a:endParaRPr lang="en-GB" dirty="0"/>
          </a:p>
          <a:p>
            <a:pPr>
              <a:buNone/>
            </a:pPr>
            <a:r>
              <a:rPr lang="en-GB" dirty="0"/>
              <a:t>Once the values for a run were set, I moved to Test mode. Here I chose the MaxPerformance procedure and activated the flying‑lap option. In this mode the virtual driver first completes an out‑lap to stabilise tyre and brake temperatures, then drives three laps flat‑out. After every lap the built‑in optimiser adjusts throttle, brake points, and gear shifts until lap time converges. The fastest lap is reported together with detailed telemetry.</a:t>
            </a:r>
          </a:p>
          <a:p>
            <a:pPr>
              <a:buNone/>
            </a:pPr>
            <a:endParaRPr lang="en-GB" dirty="0"/>
          </a:p>
          <a:p>
            <a:pPr>
              <a:buNone/>
            </a:pPr>
            <a:r>
              <a:rPr lang="en-GB" dirty="0"/>
              <a:t>Before launching the run, I loaded the correct path and road files. The path file (.</a:t>
            </a:r>
            <a:r>
              <a:rPr lang="en-GB" dirty="0" err="1"/>
              <a:t>drd</a:t>
            </a:r>
            <a:r>
              <a:rPr lang="en-GB" dirty="0"/>
              <a:t>) supplies the racing line while the road file (.</a:t>
            </a:r>
            <a:r>
              <a:rPr lang="en-GB" dirty="0" err="1"/>
              <a:t>rdf</a:t>
            </a:r>
            <a:r>
              <a:rPr lang="en-GB" dirty="0"/>
              <a:t>) defines track elevation, camber, and grip. Selecting “Use suspension data” ensures my new spring and damper values replace the defaults during the calculation.</a:t>
            </a:r>
          </a:p>
          <a:p>
            <a:pPr>
              <a:buNone/>
            </a:pPr>
            <a:endParaRPr lang="en-GB" dirty="0"/>
          </a:p>
          <a:p>
            <a:r>
              <a:rPr lang="en-GB" dirty="0"/>
              <a:t>I repeated this workflow for all fifty‑seven Box‑Behnken setups. A batch script queued the runs overnight and exported each result as a CSV file. These files were imported into MATLAB where an automatic routine tagged the responses with their factor levels and prepared the data table used for visualization and analysis. </a:t>
            </a:r>
          </a:p>
          <a:p>
            <a:endParaRPr lang="en-GB" dirty="0"/>
          </a:p>
        </p:txBody>
      </p:sp>
      <p:sp>
        <p:nvSpPr>
          <p:cNvPr id="4" name="Slide Number Placeholder 3"/>
          <p:cNvSpPr>
            <a:spLocks noGrp="1"/>
          </p:cNvSpPr>
          <p:nvPr>
            <p:ph type="sldNum" sz="quarter" idx="5"/>
          </p:nvPr>
        </p:nvSpPr>
        <p:spPr/>
        <p:txBody>
          <a:bodyPr/>
          <a:lstStyle/>
          <a:p>
            <a:fld id="{A31C3730-E517-45C8-8543-5281AFFB4EFC}" type="slidenum">
              <a:rPr lang="en-GB" smtClean="0"/>
              <a:t>7</a:t>
            </a:fld>
            <a:endParaRPr lang="en-GB"/>
          </a:p>
        </p:txBody>
      </p:sp>
    </p:spTree>
    <p:extLst>
      <p:ext uri="{BB962C8B-B14F-4D97-AF65-F5344CB8AC3E}">
        <p14:creationId xmlns:p14="http://schemas.microsoft.com/office/powerpoint/2010/main" val="42783640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Optimising on a single circuit can hide weaknesses in the setup. Llandow is dominated by medium- and high-speed bends, so the car spends most of the lap in steady lateral load. That makes it ideal for studying spring frequency, anti-roll-bar balance, and transient yaw response. Pembrey adds long braking zones into tight hairpins, followed by power-on exits. These events load the chassis in pitch and longitudinal weight transfer, revealing how damper control and final-drive choice affect traction.</a:t>
            </a:r>
          </a:p>
          <a:p>
            <a:pPr>
              <a:buNone/>
            </a:pPr>
            <a:endParaRPr lang="en-GB" dirty="0"/>
          </a:p>
          <a:p>
            <a:pPr>
              <a:buNone/>
            </a:pPr>
            <a:r>
              <a:rPr lang="en-GB" dirty="0"/>
              <a:t>Running both tracks means the seven-factor Box-Behnken model is trained on a broader set of load cases. The extra variety helps the statistical fit capture true vehicle behaviour rather than features unique to a single layout. Pembrey also serves as an external validation set: if the numbers that win at Llandow still cut lap time at Pembrey, the optimisation is likely robust. Testing two contrasting circuits inside the same study follows that practice and raises confidence that the chosen setup will stand up on future events.</a:t>
            </a:r>
          </a:p>
        </p:txBody>
      </p:sp>
      <p:sp>
        <p:nvSpPr>
          <p:cNvPr id="4" name="Slide Number Placeholder 3"/>
          <p:cNvSpPr>
            <a:spLocks noGrp="1"/>
          </p:cNvSpPr>
          <p:nvPr>
            <p:ph type="sldNum" sz="quarter" idx="5"/>
          </p:nvPr>
        </p:nvSpPr>
        <p:spPr/>
        <p:txBody>
          <a:bodyPr/>
          <a:lstStyle/>
          <a:p>
            <a:fld id="{A31C3730-E517-45C8-8543-5281AFFB4EFC}" type="slidenum">
              <a:rPr lang="en-GB" smtClean="0"/>
              <a:t>8</a:t>
            </a:fld>
            <a:endParaRPr lang="en-GB"/>
          </a:p>
        </p:txBody>
      </p:sp>
    </p:spTree>
    <p:extLst>
      <p:ext uri="{BB962C8B-B14F-4D97-AF65-F5344CB8AC3E}">
        <p14:creationId xmlns:p14="http://schemas.microsoft.com/office/powerpoint/2010/main" val="3749873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Pembrey sits just west of Llanelli on land once occupied by an RAF base, later a chicken farm, before the Welsh Race Drivers Association opened the current circuit in 1989. The surface is still as flat as the original runway, about nine metres wide, so suspension effects are easy to read without the extra variable of elevation change.</a:t>
            </a:r>
          </a:p>
          <a:p>
            <a:pPr>
              <a:buNone/>
            </a:pPr>
            <a:endParaRPr lang="en-GB" dirty="0"/>
          </a:p>
          <a:p>
            <a:pPr>
              <a:buNone/>
            </a:pPr>
            <a:r>
              <a:rPr lang="en-GB" dirty="0"/>
              <a:t>The full layout measures 2.34 kilometres with eight named corners. Telemetry from a GT-class car shows an average speed near 111 kilometres per hour, roughly the same as Llandow, yet the two tracks feel very different. Pembrey divides into a fast outer section—Speedway Straight into Woodlands—that rewards low-drag gearing and lateral support, and a tight inner section that strings together Brooklands hairpin and Honda curve.</a:t>
            </a:r>
          </a:p>
          <a:p>
            <a:r>
              <a:rPr lang="en-GB" dirty="0"/>
              <a:t>Those hairpins demand heavy braking stability and strong traction on exit, making Pembrey an excellent validation circuit for any suspension or final-drive changes proven at Llandow. If the new setup can brake straight into Hatchets, rotate crisply through Brooklands, and still stay composed during the flat-out sweep past Spitfires, the configuration is likely robust enough to handle a wide range of real-world circuits</a:t>
            </a:r>
          </a:p>
          <a:p>
            <a:pPr>
              <a:buNone/>
            </a:pPr>
            <a:endParaRPr lang="en-GB" dirty="0"/>
          </a:p>
          <a:p>
            <a:pPr>
              <a:buNone/>
            </a:pPr>
            <a:endParaRPr lang="en-GB" dirty="0"/>
          </a:p>
          <a:p>
            <a:pPr>
              <a:buNone/>
            </a:pPr>
            <a:r>
              <a:rPr lang="en-GB" dirty="0"/>
              <a:t>Llandow sits near Cowbridge in the Vale of Glamorgan on land that once served as an RAF airfield. After the war, local farmer Jack Evans converted part of the runway system into this circuit, giving us a flat but surprisingly quick test venue. The main loop measures 1.45 kilometres and is nine metres wide throughout, so there is plenty of room to explore different racing lines while keeping speeds high. Although the map shows only five named corners, the flow is busy: </a:t>
            </a:r>
          </a:p>
          <a:p>
            <a:pPr>
              <a:buNone/>
            </a:pPr>
            <a:endParaRPr lang="en-GB" dirty="0"/>
          </a:p>
          <a:p>
            <a:pPr>
              <a:buNone/>
            </a:pPr>
            <a:r>
              <a:rPr lang="en-GB" dirty="0"/>
              <a:t>- Devils Elbow leads straight into the high-speed Moon Bend, while the brief Hangar Straight sets up heavy braking into Jack’s Curve. </a:t>
            </a:r>
          </a:p>
          <a:p>
            <a:pPr>
              <a:buNone/>
            </a:pPr>
            <a:r>
              <a:rPr lang="en-GB" dirty="0"/>
              <a:t>- Typical race telemetry shows an average lap speed of roughly 112 km/h, making Llandow a fast-responding circuit where small changes in spring or damper rates quickly translate into measurable lap-time shifts. Lateral load transfer through the sweeping Paddock Straight kink is a good stress test for anti-roll-bar tuning, and the short braking zones highlight any compromise in pitch control.</a:t>
            </a:r>
          </a:p>
          <a:p>
            <a:r>
              <a:rPr lang="en-GB" dirty="0"/>
              <a:t>Because of these characteristics Llandow is the primary track for the optimisation work; Pembrey serves later as a validation circuit to confirm that any gains carry over to a different layout.</a:t>
            </a:r>
          </a:p>
          <a:p>
            <a:pPr>
              <a:buNone/>
            </a:pPr>
            <a:endParaRPr lang="en-GB" dirty="0"/>
          </a:p>
        </p:txBody>
      </p:sp>
      <p:sp>
        <p:nvSpPr>
          <p:cNvPr id="4" name="Slide Number Placeholder 3"/>
          <p:cNvSpPr>
            <a:spLocks noGrp="1"/>
          </p:cNvSpPr>
          <p:nvPr>
            <p:ph type="sldNum" sz="quarter" idx="5"/>
          </p:nvPr>
        </p:nvSpPr>
        <p:spPr/>
        <p:txBody>
          <a:bodyPr/>
          <a:lstStyle/>
          <a:p>
            <a:fld id="{A31C3730-E517-45C8-8543-5281AFFB4EFC}" type="slidenum">
              <a:rPr lang="en-GB" smtClean="0"/>
              <a:t>9</a:t>
            </a:fld>
            <a:endParaRPr lang="en-GB"/>
          </a:p>
        </p:txBody>
      </p:sp>
    </p:spTree>
    <p:extLst>
      <p:ext uri="{BB962C8B-B14F-4D97-AF65-F5344CB8AC3E}">
        <p14:creationId xmlns:p14="http://schemas.microsoft.com/office/powerpoint/2010/main" val="30591174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This bar chart shows every Pembrey simulation, sorted from the fastest lap on the left to the slowest on the right. All 57 bars represent one Box-Behnken test point.</a:t>
            </a:r>
          </a:p>
          <a:p>
            <a:pPr>
              <a:buNone/>
            </a:pPr>
            <a:endParaRPr lang="en-GB" dirty="0"/>
          </a:p>
          <a:p>
            <a:pPr>
              <a:buNone/>
            </a:pPr>
            <a:r>
              <a:rPr lang="en-GB" dirty="0"/>
              <a:t>Run 16 posts the best time: 53.73 seconds. That becomes the candidate optimum for the suspension and final-drive settings. At the other end, run 41 stops the clock at 54.72 seconds, giving a total swing of just under one second across the design space. In race terms that margin is worth roughly 18 metres at the finish line, so the choice of setup is clearly significant.</a:t>
            </a:r>
          </a:p>
          <a:p>
            <a:pPr>
              <a:buNone/>
            </a:pPr>
            <a:endParaRPr lang="en-GB" dirty="0"/>
          </a:p>
          <a:p>
            <a:pPr>
              <a:buNone/>
            </a:pPr>
            <a:r>
              <a:rPr lang="en-GB" dirty="0"/>
              <a:t>The first point to note is the compression of results at the sharp end. The top ten runs are clustered within a tenth and a half. That tells us the response surface has a fairly flat trough near the optimum, which is good news for robustness: small setup shifts caused by build tolerances or track-temperature changes should not drag the car out of the sweet spot.</a:t>
            </a:r>
          </a:p>
          <a:p>
            <a:pPr>
              <a:buNone/>
            </a:pPr>
            <a:endParaRPr lang="en-GB" dirty="0"/>
          </a:p>
          <a:p>
            <a:r>
              <a:rPr lang="en-GB" dirty="0"/>
              <a:t>Later slides break down how spring rates, damper scale factors, and anti-roll-bar settings contribute to the spread, but this overview confirms the optimisation produced a measurable and practical lap-time gain.</a:t>
            </a:r>
          </a:p>
          <a:p>
            <a:endParaRPr lang="en-GB" dirty="0"/>
          </a:p>
        </p:txBody>
      </p:sp>
      <p:sp>
        <p:nvSpPr>
          <p:cNvPr id="4" name="Slide Number Placeholder 3"/>
          <p:cNvSpPr>
            <a:spLocks noGrp="1"/>
          </p:cNvSpPr>
          <p:nvPr>
            <p:ph type="sldNum" sz="quarter" idx="5"/>
          </p:nvPr>
        </p:nvSpPr>
        <p:spPr/>
        <p:txBody>
          <a:bodyPr/>
          <a:lstStyle/>
          <a:p>
            <a:fld id="{A31C3730-E517-45C8-8543-5281AFFB4EFC}" type="slidenum">
              <a:rPr lang="en-GB" smtClean="0"/>
              <a:t>10</a:t>
            </a:fld>
            <a:endParaRPr lang="en-GB"/>
          </a:p>
        </p:txBody>
      </p:sp>
    </p:spTree>
    <p:extLst>
      <p:ext uri="{BB962C8B-B14F-4D97-AF65-F5344CB8AC3E}">
        <p14:creationId xmlns:p14="http://schemas.microsoft.com/office/powerpoint/2010/main" val="8354755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281E99-B440-0F22-0DD0-F8DB8B0D3D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D04AC1-5C78-9C7B-AAE6-A0E17EB5EF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A330FC-6A3B-5FF2-AC92-22075337BA5D}"/>
              </a:ext>
            </a:extLst>
          </p:cNvPr>
          <p:cNvSpPr>
            <a:spLocks noGrp="1"/>
          </p:cNvSpPr>
          <p:nvPr>
            <p:ph type="body" idx="1"/>
          </p:nvPr>
        </p:nvSpPr>
        <p:spPr/>
        <p:txBody>
          <a:bodyPr/>
          <a:lstStyle/>
          <a:p>
            <a:pPr>
              <a:buNone/>
            </a:pPr>
            <a:r>
              <a:rPr lang="en-GB" b="0" dirty="0"/>
              <a:t>The bar chart shows every Llandow simulation sorted from quickest on the left to slowest on the right. All 57 bars correspond to one point in the Box-Behnken matrix.</a:t>
            </a:r>
          </a:p>
          <a:p>
            <a:pPr>
              <a:buNone/>
            </a:pPr>
            <a:r>
              <a:rPr lang="en-GB" b="0" dirty="0"/>
              <a:t>Run 14 leads the pack at 36.25 seconds. Runs 23 and 21 follow almost nose-to-tail at 36.26 and 36.29 seconds. That puts the entire top three inside a margin of four-hundredths—less than half a car length at the finish line. At the opposite end, run 31 clocks 37.44 seconds, giving a total swing of 1.19 seconds across the complete seven-factor space.</a:t>
            </a:r>
          </a:p>
          <a:p>
            <a:pPr>
              <a:buNone/>
            </a:pPr>
            <a:endParaRPr lang="en-GB" b="0" dirty="0"/>
          </a:p>
          <a:p>
            <a:pPr>
              <a:buNone/>
            </a:pPr>
            <a:r>
              <a:rPr lang="en-GB" b="0" dirty="0"/>
              <a:t>The compression near the front is important. The ten quickest laps are all contained inside two-tenths, indicating that Llandow presents a fairly flat trough in the response surface. Small shifts in spring, damper, or ARB settings will not suddenly throw the car off the boil, which is reassuring for real-world robustness when tyre pressures or track temperature move around.</a:t>
            </a:r>
          </a:p>
          <a:p>
            <a:pPr>
              <a:buNone/>
            </a:pPr>
            <a:endParaRPr lang="en-GB" b="0" dirty="0"/>
          </a:p>
          <a:p>
            <a:pPr>
              <a:buNone/>
            </a:pPr>
            <a:r>
              <a:rPr lang="en-GB" b="0" dirty="0"/>
              <a:t>Compared with Pembrey, absolute lap times are about 17 seconds shorter—exactly what we expect from the shorter 1.45-kilometre layout. More interesting is that the total lap-time spread (≈ one second at both circuits) is almost identical. That consistency suggests the Box-Behnken plan captured the same magnitude of performance variation in each set of conditions, adding confidence that the statistical model is behaving as intended.</a:t>
            </a:r>
          </a:p>
          <a:p>
            <a:pPr>
              <a:buNone/>
            </a:pPr>
            <a:endParaRPr lang="en-GB" b="0" dirty="0"/>
          </a:p>
          <a:p>
            <a:r>
              <a:rPr lang="en-GB" b="0" dirty="0"/>
              <a:t>The next step is to dissect which parameter combinations produced run 14’s winning time and to see whether the same settings also sit near the top of the Pembrey order, confirming a transferable baseline.</a:t>
            </a:r>
          </a:p>
          <a:p>
            <a:endParaRPr lang="en-GB" dirty="0"/>
          </a:p>
        </p:txBody>
      </p:sp>
      <p:sp>
        <p:nvSpPr>
          <p:cNvPr id="4" name="Slide Number Placeholder 3">
            <a:extLst>
              <a:ext uri="{FF2B5EF4-FFF2-40B4-BE49-F238E27FC236}">
                <a16:creationId xmlns:a16="http://schemas.microsoft.com/office/drawing/2014/main" id="{65E0D43E-7DC1-F4A4-92BB-7BB01BE59BA3}"/>
              </a:ext>
            </a:extLst>
          </p:cNvPr>
          <p:cNvSpPr>
            <a:spLocks noGrp="1"/>
          </p:cNvSpPr>
          <p:nvPr>
            <p:ph type="sldNum" sz="quarter" idx="5"/>
          </p:nvPr>
        </p:nvSpPr>
        <p:spPr/>
        <p:txBody>
          <a:bodyPr/>
          <a:lstStyle/>
          <a:p>
            <a:fld id="{A31C3730-E517-45C8-8543-5281AFFB4EFC}" type="slidenum">
              <a:rPr lang="en-GB" smtClean="0"/>
              <a:t>11</a:t>
            </a:fld>
            <a:endParaRPr lang="en-GB"/>
          </a:p>
        </p:txBody>
      </p:sp>
    </p:spTree>
    <p:extLst>
      <p:ext uri="{BB962C8B-B14F-4D97-AF65-F5344CB8AC3E}">
        <p14:creationId xmlns:p14="http://schemas.microsoft.com/office/powerpoint/2010/main" val="12912304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423D61-C765-CB5E-9DAD-CCF9541886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C52E50-9FBF-37CB-579B-93FA56CF42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ED74EF-A28D-C12E-BBBC-0F54AAB3D6BE}"/>
              </a:ext>
            </a:extLst>
          </p:cNvPr>
          <p:cNvSpPr>
            <a:spLocks noGrp="1"/>
          </p:cNvSpPr>
          <p:nvPr>
            <p:ph type="body" idx="1"/>
          </p:nvPr>
        </p:nvSpPr>
        <p:spPr/>
        <p:txBody>
          <a:bodyPr/>
          <a:lstStyle/>
          <a:p>
            <a:r>
              <a:rPr lang="en-GB" b="0" dirty="0"/>
              <a:t>The red marker highlights Run 16, the quickest lap at 53.73 s. Run 14 (grey marker tucked beside it) posts virtually the same time; both share the same spring combination: 303 N mm⁻¹ at the front and 100 N mm⁻¹ at the rear. That pairing lifts the front ride frequency to roughly 2.2 Hz while keeping the rear near 1.1 Hz, using the standard ride-frequency expression.</a:t>
            </a:r>
          </a:p>
          <a:p>
            <a:endParaRPr lang="en-GB" b="0" dirty="0"/>
          </a:p>
          <a:p>
            <a:pPr>
              <a:buNone/>
            </a:pPr>
            <a:r>
              <a:rPr lang="en-GB" b="0" dirty="0"/>
              <a:t>The stiffer nose limits pitch under the heavy braking zones at Hatchets and Brooklands, while the soft rear axle maintains traction on the power-on exits of Brooklands and Honda curve.</a:t>
            </a:r>
          </a:p>
          <a:p>
            <a:pPr>
              <a:buNone/>
            </a:pPr>
            <a:r>
              <a:rPr lang="en-GB" b="0" dirty="0"/>
              <a:t>Run 37, shown in grey at 202 N mm⁻¹ front and 100 N mm⁻¹ rear, is only 0.04 s adrift of the leader. That tiny delta indicates a lap-time plateau spanning roughly 200 N–305 N mm⁻¹ front rate when the rear stays at 100 N mm⁻¹. In practical terms the car remains competitive even if spring build tolerances, tyre temperatures, or ballast moves the effective stiffness within that window.</a:t>
            </a:r>
          </a:p>
          <a:p>
            <a:pPr>
              <a:buNone/>
            </a:pPr>
            <a:endParaRPr lang="en-GB" b="0" dirty="0"/>
          </a:p>
          <a:p>
            <a:r>
              <a:rPr lang="en-GB" b="0" dirty="0"/>
              <a:t>Note that all three top runs share the same soft rear rate, reinforcing the importance of rear compliance on </a:t>
            </a:r>
            <a:r>
              <a:rPr lang="en-GB" b="0" dirty="0" err="1"/>
              <a:t>Pembrey’s</a:t>
            </a:r>
            <a:r>
              <a:rPr lang="en-GB" b="0" dirty="0"/>
              <a:t> slower traction-limited corners. The next slides will show how damper scale factors and anti-roll-bar rates interact with this spring bias to fine-tune balance, but the key takeaway here is that a mid-stiff front coupled with a soft rear provides both braking stability and corner-exit drive without compromising overall lap time.</a:t>
            </a:r>
          </a:p>
          <a:p>
            <a:endParaRPr lang="en-GB" dirty="0"/>
          </a:p>
        </p:txBody>
      </p:sp>
      <p:sp>
        <p:nvSpPr>
          <p:cNvPr id="4" name="Slide Number Placeholder 3">
            <a:extLst>
              <a:ext uri="{FF2B5EF4-FFF2-40B4-BE49-F238E27FC236}">
                <a16:creationId xmlns:a16="http://schemas.microsoft.com/office/drawing/2014/main" id="{81A9EDEC-9F70-66B1-3BFF-BECEDE68A713}"/>
              </a:ext>
            </a:extLst>
          </p:cNvPr>
          <p:cNvSpPr>
            <a:spLocks noGrp="1"/>
          </p:cNvSpPr>
          <p:nvPr>
            <p:ph type="sldNum" sz="quarter" idx="5"/>
          </p:nvPr>
        </p:nvSpPr>
        <p:spPr/>
        <p:txBody>
          <a:bodyPr/>
          <a:lstStyle/>
          <a:p>
            <a:fld id="{A31C3730-E517-45C8-8543-5281AFFB4EFC}" type="slidenum">
              <a:rPr lang="en-GB" smtClean="0"/>
              <a:t>12</a:t>
            </a:fld>
            <a:endParaRPr lang="en-GB"/>
          </a:p>
        </p:txBody>
      </p:sp>
    </p:spTree>
    <p:extLst>
      <p:ext uri="{BB962C8B-B14F-4D97-AF65-F5344CB8AC3E}">
        <p14:creationId xmlns:p14="http://schemas.microsoft.com/office/powerpoint/2010/main" val="35949553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This 3-D plot links front and rear spring rates to lap time at Llandow. The red marker is run 14, quickest at 36.25 seconds using a front rate of 303 N mm⁻¹ and a rear of 100 N mm⁻¹. That combination puts the front ride frequency near 2.2 Hz and the rear close to 1.1 Hz.</a:t>
            </a:r>
          </a:p>
          <a:p>
            <a:endParaRPr lang="en-GB" b="0" dirty="0"/>
          </a:p>
          <a:p>
            <a:pPr>
              <a:buNone/>
            </a:pPr>
            <a:r>
              <a:rPr lang="en-GB" b="0" dirty="0"/>
              <a:t>The higher nose stiffness cuts dive under the Devil’s Elbow and Jack’s Curve braking zones, keeps the platform level through the fast Moon Bend sweeper, and preserves tyre contact.</a:t>
            </a:r>
          </a:p>
          <a:p>
            <a:pPr>
              <a:buNone/>
            </a:pPr>
            <a:endParaRPr lang="en-GB" b="0" dirty="0"/>
          </a:p>
          <a:p>
            <a:pPr>
              <a:buNone/>
            </a:pPr>
            <a:r>
              <a:rPr lang="en-GB" b="0" dirty="0"/>
              <a:t>Runs 21 and 23, plotted in grey, share the softer 202 N mm⁻¹ front / 50 N mm⁻¹ rear package yet sit only four-hundredths behind the leader. That tiny gap reveals a wide lap-time plateau. Any front rate between roughly 200 and 305 N mm⁻¹ combined with a compliant rear below 100 N mm⁻¹ delivers near-identical performance. In practice that means the car is forgiving – spring manufacturing tolerances, ambient temperature changes, or ballast shifts will not drag it out of the sweet spot.</a:t>
            </a:r>
          </a:p>
          <a:p>
            <a:pPr>
              <a:buNone/>
            </a:pPr>
            <a:endParaRPr lang="en-GB" b="0" dirty="0"/>
          </a:p>
          <a:p>
            <a:pPr>
              <a:buNone/>
            </a:pPr>
            <a:r>
              <a:rPr lang="en-GB" b="0" dirty="0"/>
              <a:t>Notice that all three top laps keep the rear axle soft. On </a:t>
            </a:r>
            <a:r>
              <a:rPr lang="en-GB" b="0" dirty="0" err="1"/>
              <a:t>Llandow’s</a:t>
            </a:r>
            <a:r>
              <a:rPr lang="en-GB" b="0" dirty="0"/>
              <a:t> short exits the car needs traction rather than support, and the soft rear lets the tyres follow the surface without unloading. Meanwhile, choosing the stiffer front in run 14 gives a small edge by sharpening turn-in response.</a:t>
            </a:r>
          </a:p>
          <a:p>
            <a:pPr>
              <a:buNone/>
            </a:pPr>
            <a:endParaRPr lang="en-GB" b="0" dirty="0"/>
          </a:p>
          <a:p>
            <a:pPr>
              <a:buNone/>
            </a:pPr>
            <a:r>
              <a:rPr lang="en-GB" dirty="0"/>
              <a:t>Both circuits reward a mid-stiff front spring and a compliant rear, but the degree of rear softness that proves optimal diverges. At Pembrey the </a:t>
            </a:r>
            <a:r>
              <a:rPr lang="en-GB" b="0" dirty="0"/>
              <a:t>quickest laps come from 303 N mm⁻¹ front and 100 N mm⁻¹ rear, with virtually no penalty when the front drops to about 200 N mm⁻¹ as long as the rear stays at 100 N mm⁻¹. Llandow shows the same broad front-rate plateau (≈ 200–305 N mm⁻¹) yet tolerates – and even slightly prefers – a much softer rear, down to 50 N mm⁻¹, without losing more than 0.04 s. The comparison suggests that both tracks need front stiffness to control pitch and initial turn-in, while </a:t>
            </a:r>
            <a:r>
              <a:rPr lang="en-GB" b="0" dirty="0" err="1"/>
              <a:t>Llandow’s</a:t>
            </a:r>
            <a:r>
              <a:rPr lang="en-GB" b="0" dirty="0"/>
              <a:t> fast, flowing exits let the car exploit an even more flexible rear axle, whereas </a:t>
            </a:r>
            <a:r>
              <a:rPr lang="en-GB" b="0" dirty="0" err="1"/>
              <a:t>Pembrey’s</a:t>
            </a:r>
            <a:r>
              <a:rPr lang="en-GB" b="0" dirty="0"/>
              <a:t> traction-limited hairpins call for a touch more rear support.</a:t>
            </a:r>
          </a:p>
          <a:p>
            <a:pPr>
              <a:buNone/>
            </a:pPr>
            <a:endParaRPr lang="en-GB" b="0" dirty="0"/>
          </a:p>
          <a:p>
            <a:r>
              <a:rPr lang="en-GB" b="0" dirty="0"/>
              <a:t>These results guide the final setup strategy: aim for a front spring around 250-300 N mm⁻¹ to protect pitch, match it with a rear no stiffer than 100 N mm⁻¹, and rely on dampers and anti-roll bars for the remaining balance tweaks.</a:t>
            </a:r>
          </a:p>
          <a:p>
            <a:endParaRPr lang="en-GB" dirty="0"/>
          </a:p>
        </p:txBody>
      </p:sp>
      <p:sp>
        <p:nvSpPr>
          <p:cNvPr id="4" name="Slide Number Placeholder 3"/>
          <p:cNvSpPr>
            <a:spLocks noGrp="1"/>
          </p:cNvSpPr>
          <p:nvPr>
            <p:ph type="sldNum" sz="quarter" idx="5"/>
          </p:nvPr>
        </p:nvSpPr>
        <p:spPr/>
        <p:txBody>
          <a:bodyPr/>
          <a:lstStyle/>
          <a:p>
            <a:fld id="{A31C3730-E517-45C8-8543-5281AFFB4EFC}" type="slidenum">
              <a:rPr lang="en-GB" smtClean="0"/>
              <a:t>13</a:t>
            </a:fld>
            <a:endParaRPr lang="en-GB"/>
          </a:p>
        </p:txBody>
      </p:sp>
    </p:spTree>
    <p:extLst>
      <p:ext uri="{BB962C8B-B14F-4D97-AF65-F5344CB8AC3E}">
        <p14:creationId xmlns:p14="http://schemas.microsoft.com/office/powerpoint/2010/main" val="20845487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1839F7-6E24-8EED-E2CA-B627A5EB82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0E64D2-DA28-27BF-CC61-FFC6A7DBE6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6942C3-E42A-EC24-6806-C8570017A59D}"/>
              </a:ext>
            </a:extLst>
          </p:cNvPr>
          <p:cNvSpPr>
            <a:spLocks noGrp="1"/>
          </p:cNvSpPr>
          <p:nvPr>
            <p:ph type="body" idx="1"/>
          </p:nvPr>
        </p:nvSpPr>
        <p:spPr/>
        <p:txBody>
          <a:bodyPr/>
          <a:lstStyle/>
          <a:p>
            <a:pPr>
              <a:buNone/>
            </a:pPr>
            <a:r>
              <a:rPr lang="en-GB" b="0" dirty="0"/>
              <a:t>This 3-D scatter shows the lap-time response to front and rear damper scale at Pembrey. The red marker is run 16, our reference fastest lap at 53.73 seconds, using the neutral 1.0 scale at both axles. Run 14 with the same damping sits just one hundredth behind.</a:t>
            </a:r>
          </a:p>
          <a:p>
            <a:pPr>
              <a:buNone/>
            </a:pPr>
            <a:endParaRPr lang="en-GB" b="0" dirty="0"/>
          </a:p>
          <a:p>
            <a:pPr>
              <a:buNone/>
            </a:pPr>
            <a:r>
              <a:rPr lang="en-GB" b="0" dirty="0"/>
              <a:t>Dropping both scales to 0.5 (run 37) softens the car noticeably yet costs only 0.12 seconds. The softer build lets the tyres follow </a:t>
            </a:r>
            <a:r>
              <a:rPr lang="en-GB" b="0" dirty="0" err="1"/>
              <a:t>Pembrey’s</a:t>
            </a:r>
            <a:r>
              <a:rPr lang="en-GB" b="0" dirty="0"/>
              <a:t> rippled braking zones and improves traction out of Brooklands and Honda hairpin. However, when brakes are released, the chassis takes longer to settle, so entry precision at Hatchets suffers just enough to nudge the clock.</a:t>
            </a:r>
          </a:p>
          <a:p>
            <a:pPr>
              <a:buNone/>
            </a:pPr>
            <a:endParaRPr lang="en-GB" b="0" dirty="0"/>
          </a:p>
          <a:p>
            <a:pPr>
              <a:buNone/>
            </a:pPr>
            <a:r>
              <a:rPr lang="en-GB" b="0" dirty="0"/>
              <a:t>Moving the other way is worse. Bars at 1.5 scale rise three- to six-tenths because the overdamped suspension cannot achieve full mechanical compliance. The car stays flat in pitch, but mid-corner bumps kick the tyres off line and corner-exit drive fades.</a:t>
            </a:r>
          </a:p>
          <a:p>
            <a:pPr>
              <a:buNone/>
            </a:pPr>
            <a:endParaRPr lang="en-GB" b="0" dirty="0"/>
          </a:p>
          <a:p>
            <a:r>
              <a:rPr lang="en-GB" b="0" dirty="0"/>
              <a:t>The pattern echoes what we saw at Llandow: the best time sits at the “neutral” build, with a gentle fall-off toward softer damping and a steeper penalty for stiffness. The takeaway is practical. Once a damper is dyno-tested to the 1.0 baseline, there is little to gain from </a:t>
            </a:r>
            <a:r>
              <a:rPr lang="en-GB" b="0" dirty="0" err="1"/>
              <a:t>revalving</a:t>
            </a:r>
            <a:r>
              <a:rPr lang="en-GB" b="0" dirty="0"/>
              <a:t> — trackside engineers can leave the core shim stack alone and tune balance through clicker sweeps around the neutral setting, confident that the optimum lies within a very narrow, repeatable window.</a:t>
            </a:r>
          </a:p>
          <a:p>
            <a:endParaRPr lang="en-GB" dirty="0"/>
          </a:p>
        </p:txBody>
      </p:sp>
      <p:sp>
        <p:nvSpPr>
          <p:cNvPr id="4" name="Slide Number Placeholder 3">
            <a:extLst>
              <a:ext uri="{FF2B5EF4-FFF2-40B4-BE49-F238E27FC236}">
                <a16:creationId xmlns:a16="http://schemas.microsoft.com/office/drawing/2014/main" id="{C5C1A2CA-5C6F-DE4A-FE65-8E0FF999CBE5}"/>
              </a:ext>
            </a:extLst>
          </p:cNvPr>
          <p:cNvSpPr>
            <a:spLocks noGrp="1"/>
          </p:cNvSpPr>
          <p:nvPr>
            <p:ph type="sldNum" sz="quarter" idx="5"/>
          </p:nvPr>
        </p:nvSpPr>
        <p:spPr/>
        <p:txBody>
          <a:bodyPr/>
          <a:lstStyle/>
          <a:p>
            <a:fld id="{A31C3730-E517-45C8-8543-5281AFFB4EFC}" type="slidenum">
              <a:rPr lang="en-GB" smtClean="0"/>
              <a:t>14</a:t>
            </a:fld>
            <a:endParaRPr lang="en-GB"/>
          </a:p>
        </p:txBody>
      </p:sp>
    </p:spTree>
    <p:extLst>
      <p:ext uri="{BB962C8B-B14F-4D97-AF65-F5344CB8AC3E}">
        <p14:creationId xmlns:p14="http://schemas.microsoft.com/office/powerpoint/2010/main" val="33481288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494A0A-119F-17AD-92F6-AD487D0296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DD49CB-12D3-0949-CC72-33C3E82714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BC41C6-6D37-9544-9747-16D6A7F4A231}"/>
              </a:ext>
            </a:extLst>
          </p:cNvPr>
          <p:cNvSpPr>
            <a:spLocks noGrp="1"/>
          </p:cNvSpPr>
          <p:nvPr>
            <p:ph type="body" idx="1"/>
          </p:nvPr>
        </p:nvSpPr>
        <p:spPr/>
        <p:txBody>
          <a:bodyPr/>
          <a:lstStyle/>
          <a:p>
            <a:pPr>
              <a:buNone/>
            </a:pPr>
            <a:r>
              <a:rPr lang="en-GB" b="0" dirty="0"/>
              <a:t>Unlike the spring rates, the damper study at Llandow produced a very clear winner: every lap inside the top three ran the baseline damper scale of 1.0 at both axles. The scale factor is simply a multiplier on the entire force-velocity map, so 0.5 halves every resistance value while 1.5 raises them by fifty percent.</a:t>
            </a:r>
          </a:p>
          <a:p>
            <a:pPr>
              <a:buNone/>
            </a:pPr>
            <a:endParaRPr lang="en-GB" b="0" dirty="0"/>
          </a:p>
          <a:p>
            <a:pPr>
              <a:buNone/>
            </a:pPr>
            <a:r>
              <a:rPr lang="en-GB" b="0" dirty="0"/>
              <a:t>Sliding the scale in either direction costs time. Moving down to 0.5 makes the car too compliant; weight transfer takes longer to settle after the heavy brake into Jack’s Curve, so the front tyres are still loaded when turn-in begins, increasing under-steer. Pushing up to 1.5 cures that pitch but overdamps the suspension through the long, mid-speed Moon Bend, which robs lateral grip and makes the steering feel dead. In both cases the lap falls away by roughly two-tenths, visible in the 3-D plot where the grey markers at 0.5 and 1.5 sit noticeably higher than the neutral group.</a:t>
            </a:r>
          </a:p>
          <a:p>
            <a:pPr>
              <a:buNone/>
            </a:pPr>
            <a:endParaRPr lang="en-GB" b="0" dirty="0"/>
          </a:p>
          <a:p>
            <a:r>
              <a:rPr lang="en-GB" b="0" dirty="0"/>
              <a:t>The takeaway is that spring selection drives the big gains; damping only needs to be “right enough” to control motion without hurting tyre compliance. That is good news for trackside tuning: once a solid spring package is installed, the crew can leave the core damper build unchanged and use only clicker adjustments for transient balance, confident that the baseline scale of one already sits on the optimum plateau for Llandow.</a:t>
            </a:r>
          </a:p>
          <a:p>
            <a:endParaRPr lang="en-GB" dirty="0"/>
          </a:p>
        </p:txBody>
      </p:sp>
      <p:sp>
        <p:nvSpPr>
          <p:cNvPr id="4" name="Slide Number Placeholder 3">
            <a:extLst>
              <a:ext uri="{FF2B5EF4-FFF2-40B4-BE49-F238E27FC236}">
                <a16:creationId xmlns:a16="http://schemas.microsoft.com/office/drawing/2014/main" id="{4A23AA73-6255-A494-1CBB-2CB8685BCFCD}"/>
              </a:ext>
            </a:extLst>
          </p:cNvPr>
          <p:cNvSpPr>
            <a:spLocks noGrp="1"/>
          </p:cNvSpPr>
          <p:nvPr>
            <p:ph type="sldNum" sz="quarter" idx="5"/>
          </p:nvPr>
        </p:nvSpPr>
        <p:spPr/>
        <p:txBody>
          <a:bodyPr/>
          <a:lstStyle/>
          <a:p>
            <a:fld id="{A31C3730-E517-45C8-8543-5281AFFB4EFC}" type="slidenum">
              <a:rPr lang="en-GB" smtClean="0"/>
              <a:t>15</a:t>
            </a:fld>
            <a:endParaRPr lang="en-GB"/>
          </a:p>
        </p:txBody>
      </p:sp>
    </p:spTree>
    <p:extLst>
      <p:ext uri="{BB962C8B-B14F-4D97-AF65-F5344CB8AC3E}">
        <p14:creationId xmlns:p14="http://schemas.microsoft.com/office/powerpoint/2010/main" val="18767740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2688BA-729A-342F-500C-A8F59718E2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B4F4E2-5648-5583-56B7-4BDB03C9C2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283C9C-1E82-ECE4-5AB5-FFF1A0502AA4}"/>
              </a:ext>
            </a:extLst>
          </p:cNvPr>
          <p:cNvSpPr>
            <a:spLocks noGrp="1"/>
          </p:cNvSpPr>
          <p:nvPr>
            <p:ph type="body" idx="1"/>
          </p:nvPr>
        </p:nvSpPr>
        <p:spPr/>
        <p:txBody>
          <a:bodyPr/>
          <a:lstStyle/>
          <a:p>
            <a:pPr>
              <a:buNone/>
            </a:pPr>
            <a:r>
              <a:rPr lang="en-GB" b="0" dirty="0"/>
              <a:t>Anti-roll bars are more subtle. The front bar likes to sit around forty-odd newtons per millimetre on both tracks. That gives enough roll control to keep camber in the window without making the front end snappy. The rear bar shows a wider spread: </a:t>
            </a:r>
            <a:r>
              <a:rPr lang="en-GB" b="0" dirty="0" err="1"/>
              <a:t>Llandow’s</a:t>
            </a:r>
            <a:r>
              <a:rPr lang="en-GB" b="0" dirty="0"/>
              <a:t> fastest lap pairs the stiff front bar with a very soft 17 N mm⁻¹ rear; </a:t>
            </a:r>
            <a:r>
              <a:rPr lang="en-GB" b="0" dirty="0" err="1"/>
              <a:t>Pembrey’s</a:t>
            </a:r>
            <a:r>
              <a:rPr lang="en-GB" b="0" dirty="0"/>
              <a:t> runner-up uses nearly 50 N mm⁻¹. Lap-time deltas across that rear-bar sweep are only a tenth and a half, telling us roll-stiffness distribution fine-tunes balance but does not dominate performance once the springs have set overall platform height and frequency. The pattern matches race-weekend experience: lock in the final drive first, pick a front bar that suits camber control, then adjust the rear bar only if the driver needs a touch more rotation on entry or traction on exit.</a:t>
            </a:r>
          </a:p>
          <a:p>
            <a:endParaRPr lang="en-GB" dirty="0"/>
          </a:p>
          <a:p>
            <a:r>
              <a:rPr lang="en-GB" b="0" dirty="0"/>
              <a:t>Final-drive is the easy story. Every one of the winning runs, at Pembrey and at Llandow, uses the 3.5 ratio. Pembrey has only one long straight, so the taller 3.5 set lets the car stay in fourth almost to the brake point for Brooklands without hitting the limiter. Llandow is shorter overall, but with our tyre circumference a 3.5 still leaves ten per-cent head-room at top speed while keeping the engine in its usable band on the exits. The shorter 2.8 option drops revs too far between shifts; the taller 2.1 option never lets the engine breathe. So 3.5 becomes the “set-and-forget” value for both venues.</a:t>
            </a:r>
          </a:p>
        </p:txBody>
      </p:sp>
      <p:sp>
        <p:nvSpPr>
          <p:cNvPr id="4" name="Slide Number Placeholder 3">
            <a:extLst>
              <a:ext uri="{FF2B5EF4-FFF2-40B4-BE49-F238E27FC236}">
                <a16:creationId xmlns:a16="http://schemas.microsoft.com/office/drawing/2014/main" id="{F66A5EF5-A7B2-4031-1E39-2A8B65ACEF03}"/>
              </a:ext>
            </a:extLst>
          </p:cNvPr>
          <p:cNvSpPr>
            <a:spLocks noGrp="1"/>
          </p:cNvSpPr>
          <p:nvPr>
            <p:ph type="sldNum" sz="quarter" idx="5"/>
          </p:nvPr>
        </p:nvSpPr>
        <p:spPr/>
        <p:txBody>
          <a:bodyPr/>
          <a:lstStyle/>
          <a:p>
            <a:fld id="{A31C3730-E517-45C8-8543-5281AFFB4EFC}" type="slidenum">
              <a:rPr lang="en-GB" smtClean="0"/>
              <a:t>16</a:t>
            </a:fld>
            <a:endParaRPr lang="en-GB"/>
          </a:p>
        </p:txBody>
      </p:sp>
    </p:spTree>
    <p:extLst>
      <p:ext uri="{BB962C8B-B14F-4D97-AF65-F5344CB8AC3E}">
        <p14:creationId xmlns:p14="http://schemas.microsoft.com/office/powerpoint/2010/main" val="3574377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Pembrey the winning setup reaches about +0.9 g on drive, −2.3 g under braking and ±2.0 g laterally, producing an almost symmetrical hexagon. In other words the car lives right on the combined-grip boundary during heavy stops and through the mid-speed bends.</a:t>
            </a:r>
            <a:br>
              <a:rPr lang="en-GB" dirty="0"/>
            </a:br>
            <a:r>
              <a:rPr lang="en-GB" dirty="0"/>
              <a:t>Run 41 peaks nearer −2.0 g and ±1.7 g, so its hull is smaller, especially on the braking face. That shortfall matches what we saw in the damper study: overdamping stops the chassis from settling quickly, so the tyres never achieve full friction in the long brake zones at Hatchets and Brooklands. Result: almost a one-second deficit.</a:t>
            </a:r>
          </a:p>
          <a:p>
            <a:endParaRPr lang="en-GB" dirty="0"/>
          </a:p>
          <a:p>
            <a:r>
              <a:rPr lang="en-GB" dirty="0"/>
              <a:t>On the other hand, for Llandow the decisive region is the upper-right quadrant—corner exit. Run 14 pulls roughly ±1.8 g laterally and −2.2 g on brakes while sustaining +0.8 g drive sooner. The red hull is noticeably fatter on the exit lobe, confirming earlier throttle pick-up out of Moon Bend and Hangar Straight.</a:t>
            </a:r>
            <a:br>
              <a:rPr lang="en-GB" dirty="0"/>
            </a:br>
            <a:r>
              <a:rPr lang="en-GB" dirty="0"/>
              <a:t>Run 31, with softer front springs, rolls more in mid-corner; weight takes longer to transfer rearward, so throttle is delayed and exit drive tops out closer to +0.6 g.</a:t>
            </a:r>
          </a:p>
        </p:txBody>
      </p:sp>
      <p:sp>
        <p:nvSpPr>
          <p:cNvPr id="4" name="Slide Number Placeholder 3"/>
          <p:cNvSpPr>
            <a:spLocks noGrp="1"/>
          </p:cNvSpPr>
          <p:nvPr>
            <p:ph type="sldNum" sz="quarter" idx="5"/>
          </p:nvPr>
        </p:nvSpPr>
        <p:spPr/>
        <p:txBody>
          <a:bodyPr/>
          <a:lstStyle/>
          <a:p>
            <a:fld id="{A31C3730-E517-45C8-8543-5281AFFB4EFC}" type="slidenum">
              <a:rPr lang="en-GB" smtClean="0"/>
              <a:t>17</a:t>
            </a:fld>
            <a:endParaRPr lang="en-GB"/>
          </a:p>
        </p:txBody>
      </p:sp>
    </p:spTree>
    <p:extLst>
      <p:ext uri="{BB962C8B-B14F-4D97-AF65-F5344CB8AC3E}">
        <p14:creationId xmlns:p14="http://schemas.microsoft.com/office/powerpoint/2010/main" val="27124092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Starting at Pembrey the approach to Brooklands hairpin—the long straight down the right-hand edge of the map. Run 16 (upper image) reaches full throttle earlier leaving Spitfires and holds red all the way to the braking boards. Run 41 spends an extra three tenths of a second in light-blue partial throttle before it settles into red, reducing average speed by about 3 km h⁻¹.</a:t>
            </a:r>
          </a:p>
          <a:p>
            <a:pPr>
              <a:buNone/>
            </a:pPr>
            <a:endParaRPr lang="en-GB" dirty="0"/>
          </a:p>
          <a:p>
            <a:r>
              <a:rPr lang="en-GB" dirty="0"/>
              <a:t>Out of Brooklands and through Woodlands the fast lap again turns red sooner; the compliant rear spring and neutral damping let the tyres bite immediately, so the driver commits to power with less corrective steering. Over one lap those earlier applications add roughly eight metres of extra distance at full acceleration—part of the one-second gap we measured.</a:t>
            </a:r>
          </a:p>
          <a:p>
            <a:endParaRPr lang="en-GB" b="1" dirty="0"/>
          </a:p>
          <a:p>
            <a:r>
              <a:rPr lang="en-GB" dirty="0"/>
              <a:t>Moving on to Llandow the standout zone is the exit of Moon Bend onto Hangar Straight—the top-right sweep on the map. Run 14 reaches orange then red a car-length earlier than Run 31, staying flat an extra 0.15 s. Because </a:t>
            </a:r>
            <a:r>
              <a:rPr lang="en-GB" dirty="0" err="1"/>
              <a:t>Llandow’s</a:t>
            </a:r>
            <a:r>
              <a:rPr lang="en-GB" dirty="0"/>
              <a:t> lap is only 36 s long, that small time gain is significant. The stiffer front spring contains roll, so the rear stays loaded and traction control intervention is minimal, encouraging early throttle pick-up.</a:t>
            </a:r>
            <a:endParaRPr lang="en-GB" b="1" dirty="0"/>
          </a:p>
        </p:txBody>
      </p:sp>
      <p:sp>
        <p:nvSpPr>
          <p:cNvPr id="4" name="Slide Number Placeholder 3"/>
          <p:cNvSpPr>
            <a:spLocks noGrp="1"/>
          </p:cNvSpPr>
          <p:nvPr>
            <p:ph type="sldNum" sz="quarter" idx="5"/>
          </p:nvPr>
        </p:nvSpPr>
        <p:spPr/>
        <p:txBody>
          <a:bodyPr/>
          <a:lstStyle/>
          <a:p>
            <a:fld id="{A31C3730-E517-45C8-8543-5281AFFB4EFC}" type="slidenum">
              <a:rPr lang="en-GB" smtClean="0"/>
              <a:t>18</a:t>
            </a:fld>
            <a:endParaRPr lang="en-GB"/>
          </a:p>
        </p:txBody>
      </p:sp>
    </p:spTree>
    <p:extLst>
      <p:ext uri="{BB962C8B-B14F-4D97-AF65-F5344CB8AC3E}">
        <p14:creationId xmlns:p14="http://schemas.microsoft.com/office/powerpoint/2010/main" val="28342796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0" dirty="0"/>
              <a:t>“To close the presentation, let me pull the key threads together.</a:t>
            </a:r>
          </a:p>
          <a:p>
            <a:pPr>
              <a:buNone/>
            </a:pPr>
            <a:r>
              <a:rPr lang="en-GB" b="0" dirty="0"/>
              <a:t>First, the process worked. Using a 57-run Box–Behnken plan we built a second-order response surface for seven independent variables without the two-thousand-plus runs a full factorial would have demanded. The statistical model is therefore efficient and repeatable.</a:t>
            </a:r>
          </a:p>
          <a:p>
            <a:pPr>
              <a:buNone/>
            </a:pPr>
            <a:endParaRPr lang="en-GB" b="0" dirty="0"/>
          </a:p>
          <a:p>
            <a:pPr>
              <a:buNone/>
            </a:pPr>
            <a:r>
              <a:rPr lang="en-GB" b="0" dirty="0"/>
              <a:t>Second, we now have a data-backed baseline that is quick on two very different circuits. The sweet spot calls for a mid-stiff front spring, a compliant rear, neutral 1.0 damper scale, a front ARB around forty-odd newtons per millimetre and a soft-to-medium rear bar. The 3.5 final-drive ratio stayed on top everywhere. These values are not single-point targets; the lap-time plateau is wide enough to tolerate real-world build and temperature variations.</a:t>
            </a:r>
          </a:p>
          <a:p>
            <a:pPr>
              <a:buNone/>
            </a:pPr>
            <a:r>
              <a:rPr lang="en-GB" b="0" dirty="0"/>
              <a:t>Third, the lap-time gains are measurable and repeatable. We found a full-second swing at Pembrey and just over a second at Llandow, yet the best three laps at each venue are within four-hundredths, demonstrating a stable trough rather than a knife-edge peak.</a:t>
            </a:r>
          </a:p>
          <a:p>
            <a:pPr>
              <a:buNone/>
            </a:pPr>
            <a:endParaRPr lang="en-GB" b="0" dirty="0"/>
          </a:p>
          <a:p>
            <a:pPr>
              <a:buNone/>
            </a:pPr>
            <a:r>
              <a:rPr lang="en-GB" b="0" dirty="0"/>
              <a:t>Fourth, the setup transfers. The traction-circle and throttle-map studies show the same package can exploit combined grip under heavy braking at Pembrey and deliver early power-on drive at Llandow. That cross-validation is the strongest evidence that the optimisation captures genuine vehicle behaviour, not track-specific artefacts.</a:t>
            </a:r>
          </a:p>
          <a:p>
            <a:r>
              <a:rPr lang="en-GB" b="0" dirty="0"/>
              <a:t>Finally, the roadmap forward is clear: add tyre, camber and aero variables to the DOE and validate the model with a driver-in-the-loop session or a short track test day. With that, the project moves from simulation to race-weekend-ready engineering.”</a:t>
            </a:r>
          </a:p>
          <a:p>
            <a:endParaRPr lang="en-GB" dirty="0"/>
          </a:p>
        </p:txBody>
      </p:sp>
      <p:sp>
        <p:nvSpPr>
          <p:cNvPr id="4" name="Slide Number Placeholder 3"/>
          <p:cNvSpPr>
            <a:spLocks noGrp="1"/>
          </p:cNvSpPr>
          <p:nvPr>
            <p:ph type="sldNum" sz="quarter" idx="5"/>
          </p:nvPr>
        </p:nvSpPr>
        <p:spPr/>
        <p:txBody>
          <a:bodyPr/>
          <a:lstStyle/>
          <a:p>
            <a:fld id="{A31C3730-E517-45C8-8543-5281AFFB4EFC}" type="slidenum">
              <a:rPr lang="en-GB" smtClean="0"/>
              <a:t>19</a:t>
            </a:fld>
            <a:endParaRPr lang="en-GB"/>
          </a:p>
        </p:txBody>
      </p:sp>
    </p:spTree>
    <p:extLst>
      <p:ext uri="{BB962C8B-B14F-4D97-AF65-F5344CB8AC3E}">
        <p14:creationId xmlns:p14="http://schemas.microsoft.com/office/powerpoint/2010/main" val="96682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21517-32CE-994B-5706-5041E00F47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726DE2D-3989-71A7-C698-EE9402529A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A7D43E-D32A-17CB-4252-94557725FF06}"/>
              </a:ext>
            </a:extLst>
          </p:cNvPr>
          <p:cNvSpPr>
            <a:spLocks noGrp="1"/>
          </p:cNvSpPr>
          <p:nvPr>
            <p:ph type="dt" sz="half" idx="10"/>
          </p:nvPr>
        </p:nvSpPr>
        <p:spPr/>
        <p:txBody>
          <a:bodyPr/>
          <a:lstStyle/>
          <a:p>
            <a:fld id="{C528B759-28DF-4991-B76F-1015E3C680C1}" type="datetimeFigureOut">
              <a:rPr lang="en-GB" smtClean="0"/>
              <a:t>02/05/2025</a:t>
            </a:fld>
            <a:endParaRPr lang="en-GB"/>
          </a:p>
        </p:txBody>
      </p:sp>
      <p:sp>
        <p:nvSpPr>
          <p:cNvPr id="5" name="Footer Placeholder 4">
            <a:extLst>
              <a:ext uri="{FF2B5EF4-FFF2-40B4-BE49-F238E27FC236}">
                <a16:creationId xmlns:a16="http://schemas.microsoft.com/office/drawing/2014/main" id="{CF8616C9-9721-DE70-A271-0F7D330E3B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1A0AEC-1530-DE2A-0976-6C0B41A8E49E}"/>
              </a:ext>
            </a:extLst>
          </p:cNvPr>
          <p:cNvSpPr>
            <a:spLocks noGrp="1"/>
          </p:cNvSpPr>
          <p:nvPr>
            <p:ph type="sldNum" sz="quarter" idx="12"/>
          </p:nvPr>
        </p:nvSpPr>
        <p:spPr/>
        <p:txBody>
          <a:bodyPr/>
          <a:lstStyle/>
          <a:p>
            <a:fld id="{959D1752-04A7-44AB-A44C-DFB4C05C316E}" type="slidenum">
              <a:rPr lang="en-GB" smtClean="0"/>
              <a:t>‹#›</a:t>
            </a:fld>
            <a:endParaRPr lang="en-GB"/>
          </a:p>
        </p:txBody>
      </p:sp>
    </p:spTree>
    <p:extLst>
      <p:ext uri="{BB962C8B-B14F-4D97-AF65-F5344CB8AC3E}">
        <p14:creationId xmlns:p14="http://schemas.microsoft.com/office/powerpoint/2010/main" val="1997538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CA480-8176-38CC-5220-5E13117C86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B1B7ED-FCD0-0C0E-7F4C-FFB263584A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27B6FA-C008-491B-74F3-6ED3DA8C07F9}"/>
              </a:ext>
            </a:extLst>
          </p:cNvPr>
          <p:cNvSpPr>
            <a:spLocks noGrp="1"/>
          </p:cNvSpPr>
          <p:nvPr>
            <p:ph type="dt" sz="half" idx="10"/>
          </p:nvPr>
        </p:nvSpPr>
        <p:spPr/>
        <p:txBody>
          <a:bodyPr/>
          <a:lstStyle/>
          <a:p>
            <a:fld id="{C528B759-28DF-4991-B76F-1015E3C680C1}" type="datetimeFigureOut">
              <a:rPr lang="en-GB" smtClean="0"/>
              <a:t>02/05/2025</a:t>
            </a:fld>
            <a:endParaRPr lang="en-GB"/>
          </a:p>
        </p:txBody>
      </p:sp>
      <p:sp>
        <p:nvSpPr>
          <p:cNvPr id="5" name="Footer Placeholder 4">
            <a:extLst>
              <a:ext uri="{FF2B5EF4-FFF2-40B4-BE49-F238E27FC236}">
                <a16:creationId xmlns:a16="http://schemas.microsoft.com/office/drawing/2014/main" id="{CE11A426-5F24-8FF8-DA6E-5DACAD8DA5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A7E6BF-B44D-FB33-0AE9-1452307020DE}"/>
              </a:ext>
            </a:extLst>
          </p:cNvPr>
          <p:cNvSpPr>
            <a:spLocks noGrp="1"/>
          </p:cNvSpPr>
          <p:nvPr>
            <p:ph type="sldNum" sz="quarter" idx="12"/>
          </p:nvPr>
        </p:nvSpPr>
        <p:spPr/>
        <p:txBody>
          <a:bodyPr/>
          <a:lstStyle/>
          <a:p>
            <a:fld id="{959D1752-04A7-44AB-A44C-DFB4C05C316E}" type="slidenum">
              <a:rPr lang="en-GB" smtClean="0"/>
              <a:t>‹#›</a:t>
            </a:fld>
            <a:endParaRPr lang="en-GB"/>
          </a:p>
        </p:txBody>
      </p:sp>
    </p:spTree>
    <p:extLst>
      <p:ext uri="{BB962C8B-B14F-4D97-AF65-F5344CB8AC3E}">
        <p14:creationId xmlns:p14="http://schemas.microsoft.com/office/powerpoint/2010/main" val="2803260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A2C0D-8577-5427-0F86-4524297E4D0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F5033A0-0CB5-999A-24EC-FBBDBCB2003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40966BB-30C7-DBDF-5220-FC2F1E62BF85}"/>
              </a:ext>
            </a:extLst>
          </p:cNvPr>
          <p:cNvSpPr>
            <a:spLocks noGrp="1"/>
          </p:cNvSpPr>
          <p:nvPr>
            <p:ph type="dt" sz="half" idx="10"/>
          </p:nvPr>
        </p:nvSpPr>
        <p:spPr/>
        <p:txBody>
          <a:bodyPr/>
          <a:lstStyle/>
          <a:p>
            <a:fld id="{C528B759-28DF-4991-B76F-1015E3C680C1}" type="datetimeFigureOut">
              <a:rPr lang="en-GB" smtClean="0"/>
              <a:t>02/05/2025</a:t>
            </a:fld>
            <a:endParaRPr lang="en-GB"/>
          </a:p>
        </p:txBody>
      </p:sp>
      <p:sp>
        <p:nvSpPr>
          <p:cNvPr id="5" name="Footer Placeholder 4">
            <a:extLst>
              <a:ext uri="{FF2B5EF4-FFF2-40B4-BE49-F238E27FC236}">
                <a16:creationId xmlns:a16="http://schemas.microsoft.com/office/drawing/2014/main" id="{AAE79C9D-600C-CCF4-7160-95EDDBF901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597C44-9C2C-9A41-D5A5-31B6AE3AE920}"/>
              </a:ext>
            </a:extLst>
          </p:cNvPr>
          <p:cNvSpPr>
            <a:spLocks noGrp="1"/>
          </p:cNvSpPr>
          <p:nvPr>
            <p:ph type="sldNum" sz="quarter" idx="12"/>
          </p:nvPr>
        </p:nvSpPr>
        <p:spPr/>
        <p:txBody>
          <a:bodyPr/>
          <a:lstStyle/>
          <a:p>
            <a:fld id="{959D1752-04A7-44AB-A44C-DFB4C05C316E}" type="slidenum">
              <a:rPr lang="en-GB" smtClean="0"/>
              <a:t>‹#›</a:t>
            </a:fld>
            <a:endParaRPr lang="en-GB"/>
          </a:p>
        </p:txBody>
      </p:sp>
    </p:spTree>
    <p:extLst>
      <p:ext uri="{BB962C8B-B14F-4D97-AF65-F5344CB8AC3E}">
        <p14:creationId xmlns:p14="http://schemas.microsoft.com/office/powerpoint/2010/main" val="182178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8558F-B9F3-1F78-BE5C-C0A8258D92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6AA5CF-54DB-0A14-E246-53B2ED7414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81EA4E6-AAA5-777C-065E-C047B20E7D0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E4B126A-DBA3-6D51-7F9F-D73162EC2ED3}"/>
              </a:ext>
            </a:extLst>
          </p:cNvPr>
          <p:cNvSpPr>
            <a:spLocks noGrp="1"/>
          </p:cNvSpPr>
          <p:nvPr>
            <p:ph type="dt" sz="half" idx="10"/>
          </p:nvPr>
        </p:nvSpPr>
        <p:spPr/>
        <p:txBody>
          <a:bodyPr/>
          <a:lstStyle/>
          <a:p>
            <a:fld id="{C528B759-28DF-4991-B76F-1015E3C680C1}" type="datetimeFigureOut">
              <a:rPr lang="en-GB" smtClean="0"/>
              <a:t>02/05/2025</a:t>
            </a:fld>
            <a:endParaRPr lang="en-GB"/>
          </a:p>
        </p:txBody>
      </p:sp>
      <p:sp>
        <p:nvSpPr>
          <p:cNvPr id="6" name="Footer Placeholder 5">
            <a:extLst>
              <a:ext uri="{FF2B5EF4-FFF2-40B4-BE49-F238E27FC236}">
                <a16:creationId xmlns:a16="http://schemas.microsoft.com/office/drawing/2014/main" id="{82521B16-A1E5-817E-7D19-49A47B6913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EC768B-8D89-0A96-16C6-E74EA916D99A}"/>
              </a:ext>
            </a:extLst>
          </p:cNvPr>
          <p:cNvSpPr>
            <a:spLocks noGrp="1"/>
          </p:cNvSpPr>
          <p:nvPr>
            <p:ph type="sldNum" sz="quarter" idx="12"/>
          </p:nvPr>
        </p:nvSpPr>
        <p:spPr/>
        <p:txBody>
          <a:bodyPr/>
          <a:lstStyle/>
          <a:p>
            <a:fld id="{959D1752-04A7-44AB-A44C-DFB4C05C316E}" type="slidenum">
              <a:rPr lang="en-GB" smtClean="0"/>
              <a:t>‹#›</a:t>
            </a:fld>
            <a:endParaRPr lang="en-GB"/>
          </a:p>
        </p:txBody>
      </p:sp>
    </p:spTree>
    <p:extLst>
      <p:ext uri="{BB962C8B-B14F-4D97-AF65-F5344CB8AC3E}">
        <p14:creationId xmlns:p14="http://schemas.microsoft.com/office/powerpoint/2010/main" val="2392328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2D3E7-0F09-2181-65E3-20220003EFD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C0294F-5680-1D32-2B29-A308BCFA16F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246CAF-A961-F42D-D34D-872C89DED2E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E7B9A3-873B-1317-9EE8-3C643CA4CC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65B0CED-2443-69A9-6701-B075134F15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3C19081-6D6E-917B-55E5-3D5366D99AD8}"/>
              </a:ext>
            </a:extLst>
          </p:cNvPr>
          <p:cNvSpPr>
            <a:spLocks noGrp="1"/>
          </p:cNvSpPr>
          <p:nvPr>
            <p:ph type="dt" sz="half" idx="10"/>
          </p:nvPr>
        </p:nvSpPr>
        <p:spPr/>
        <p:txBody>
          <a:bodyPr/>
          <a:lstStyle/>
          <a:p>
            <a:fld id="{C528B759-28DF-4991-B76F-1015E3C680C1}" type="datetimeFigureOut">
              <a:rPr lang="en-GB" smtClean="0"/>
              <a:t>02/05/2025</a:t>
            </a:fld>
            <a:endParaRPr lang="en-GB"/>
          </a:p>
        </p:txBody>
      </p:sp>
      <p:sp>
        <p:nvSpPr>
          <p:cNvPr id="8" name="Footer Placeholder 7">
            <a:extLst>
              <a:ext uri="{FF2B5EF4-FFF2-40B4-BE49-F238E27FC236}">
                <a16:creationId xmlns:a16="http://schemas.microsoft.com/office/drawing/2014/main" id="{F0525FB7-F32B-DDBE-99EF-16274700B3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2DAA9BF-524B-19A7-BD87-AF38D6E166A7}"/>
              </a:ext>
            </a:extLst>
          </p:cNvPr>
          <p:cNvSpPr>
            <a:spLocks noGrp="1"/>
          </p:cNvSpPr>
          <p:nvPr>
            <p:ph type="sldNum" sz="quarter" idx="12"/>
          </p:nvPr>
        </p:nvSpPr>
        <p:spPr/>
        <p:txBody>
          <a:bodyPr/>
          <a:lstStyle/>
          <a:p>
            <a:fld id="{959D1752-04A7-44AB-A44C-DFB4C05C316E}" type="slidenum">
              <a:rPr lang="en-GB" smtClean="0"/>
              <a:t>‹#›</a:t>
            </a:fld>
            <a:endParaRPr lang="en-GB"/>
          </a:p>
        </p:txBody>
      </p:sp>
    </p:spTree>
    <p:extLst>
      <p:ext uri="{BB962C8B-B14F-4D97-AF65-F5344CB8AC3E}">
        <p14:creationId xmlns:p14="http://schemas.microsoft.com/office/powerpoint/2010/main" val="1297718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22DAF-E376-1C4A-1D83-CB29FACC47A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2FF4EF-B0CE-B2E1-A920-023713C85320}"/>
              </a:ext>
            </a:extLst>
          </p:cNvPr>
          <p:cNvSpPr>
            <a:spLocks noGrp="1"/>
          </p:cNvSpPr>
          <p:nvPr>
            <p:ph type="dt" sz="half" idx="10"/>
          </p:nvPr>
        </p:nvSpPr>
        <p:spPr/>
        <p:txBody>
          <a:bodyPr/>
          <a:lstStyle/>
          <a:p>
            <a:fld id="{C528B759-28DF-4991-B76F-1015E3C680C1}" type="datetimeFigureOut">
              <a:rPr lang="en-GB" smtClean="0"/>
              <a:t>02/05/2025</a:t>
            </a:fld>
            <a:endParaRPr lang="en-GB"/>
          </a:p>
        </p:txBody>
      </p:sp>
      <p:sp>
        <p:nvSpPr>
          <p:cNvPr id="4" name="Footer Placeholder 3">
            <a:extLst>
              <a:ext uri="{FF2B5EF4-FFF2-40B4-BE49-F238E27FC236}">
                <a16:creationId xmlns:a16="http://schemas.microsoft.com/office/drawing/2014/main" id="{4EBCFF2C-A12C-AC21-3ECC-C09863B46CC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E4977B0-293B-ACBB-EE26-A8F04ED3AF25}"/>
              </a:ext>
            </a:extLst>
          </p:cNvPr>
          <p:cNvSpPr>
            <a:spLocks noGrp="1"/>
          </p:cNvSpPr>
          <p:nvPr>
            <p:ph type="sldNum" sz="quarter" idx="12"/>
          </p:nvPr>
        </p:nvSpPr>
        <p:spPr/>
        <p:txBody>
          <a:bodyPr/>
          <a:lstStyle/>
          <a:p>
            <a:fld id="{959D1752-04A7-44AB-A44C-DFB4C05C316E}" type="slidenum">
              <a:rPr lang="en-GB" smtClean="0"/>
              <a:t>‹#›</a:t>
            </a:fld>
            <a:endParaRPr lang="en-GB"/>
          </a:p>
        </p:txBody>
      </p:sp>
    </p:spTree>
    <p:extLst>
      <p:ext uri="{BB962C8B-B14F-4D97-AF65-F5344CB8AC3E}">
        <p14:creationId xmlns:p14="http://schemas.microsoft.com/office/powerpoint/2010/main" val="21393082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A6CA18-C285-942D-875B-6D7D8104FFE4}"/>
              </a:ext>
            </a:extLst>
          </p:cNvPr>
          <p:cNvSpPr>
            <a:spLocks noGrp="1"/>
          </p:cNvSpPr>
          <p:nvPr>
            <p:ph type="dt" sz="half" idx="10"/>
          </p:nvPr>
        </p:nvSpPr>
        <p:spPr/>
        <p:txBody>
          <a:bodyPr/>
          <a:lstStyle/>
          <a:p>
            <a:fld id="{C528B759-28DF-4991-B76F-1015E3C680C1}" type="datetimeFigureOut">
              <a:rPr lang="en-GB" smtClean="0"/>
              <a:t>02/05/2025</a:t>
            </a:fld>
            <a:endParaRPr lang="en-GB"/>
          </a:p>
        </p:txBody>
      </p:sp>
      <p:sp>
        <p:nvSpPr>
          <p:cNvPr id="3" name="Footer Placeholder 2">
            <a:extLst>
              <a:ext uri="{FF2B5EF4-FFF2-40B4-BE49-F238E27FC236}">
                <a16:creationId xmlns:a16="http://schemas.microsoft.com/office/drawing/2014/main" id="{C4484FAD-365D-8DDD-7530-3472946BB9B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9E57726-1B71-E6B4-692F-CFB2D20D6D55}"/>
              </a:ext>
            </a:extLst>
          </p:cNvPr>
          <p:cNvSpPr>
            <a:spLocks noGrp="1"/>
          </p:cNvSpPr>
          <p:nvPr>
            <p:ph type="sldNum" sz="quarter" idx="12"/>
          </p:nvPr>
        </p:nvSpPr>
        <p:spPr/>
        <p:txBody>
          <a:bodyPr/>
          <a:lstStyle/>
          <a:p>
            <a:fld id="{959D1752-04A7-44AB-A44C-DFB4C05C316E}" type="slidenum">
              <a:rPr lang="en-GB" smtClean="0"/>
              <a:t>‹#›</a:t>
            </a:fld>
            <a:endParaRPr lang="en-GB"/>
          </a:p>
        </p:txBody>
      </p:sp>
    </p:spTree>
    <p:extLst>
      <p:ext uri="{BB962C8B-B14F-4D97-AF65-F5344CB8AC3E}">
        <p14:creationId xmlns:p14="http://schemas.microsoft.com/office/powerpoint/2010/main" val="3758191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91FB4-3016-C313-23B2-B6B9F78AF9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0E50A26-86CD-5AD3-845A-AEAFF292AF9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FFD3877-FCCA-88C1-3DFE-A9FF6671A9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41AE46-74A8-5ECC-E24C-612D9C016191}"/>
              </a:ext>
            </a:extLst>
          </p:cNvPr>
          <p:cNvSpPr>
            <a:spLocks noGrp="1"/>
          </p:cNvSpPr>
          <p:nvPr>
            <p:ph type="dt" sz="half" idx="10"/>
          </p:nvPr>
        </p:nvSpPr>
        <p:spPr/>
        <p:txBody>
          <a:bodyPr/>
          <a:lstStyle/>
          <a:p>
            <a:fld id="{C528B759-28DF-4991-B76F-1015E3C680C1}" type="datetimeFigureOut">
              <a:rPr lang="en-GB" smtClean="0"/>
              <a:t>02/05/2025</a:t>
            </a:fld>
            <a:endParaRPr lang="en-GB"/>
          </a:p>
        </p:txBody>
      </p:sp>
      <p:sp>
        <p:nvSpPr>
          <p:cNvPr id="6" name="Footer Placeholder 5">
            <a:extLst>
              <a:ext uri="{FF2B5EF4-FFF2-40B4-BE49-F238E27FC236}">
                <a16:creationId xmlns:a16="http://schemas.microsoft.com/office/drawing/2014/main" id="{7DA607A7-A022-FC23-B2FF-A04994FE2F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B974F8-517B-4066-4C33-DDA22A6D4EEB}"/>
              </a:ext>
            </a:extLst>
          </p:cNvPr>
          <p:cNvSpPr>
            <a:spLocks noGrp="1"/>
          </p:cNvSpPr>
          <p:nvPr>
            <p:ph type="sldNum" sz="quarter" idx="12"/>
          </p:nvPr>
        </p:nvSpPr>
        <p:spPr/>
        <p:txBody>
          <a:bodyPr/>
          <a:lstStyle/>
          <a:p>
            <a:fld id="{959D1752-04A7-44AB-A44C-DFB4C05C316E}" type="slidenum">
              <a:rPr lang="en-GB" smtClean="0"/>
              <a:t>‹#›</a:t>
            </a:fld>
            <a:endParaRPr lang="en-GB"/>
          </a:p>
        </p:txBody>
      </p:sp>
    </p:spTree>
    <p:extLst>
      <p:ext uri="{BB962C8B-B14F-4D97-AF65-F5344CB8AC3E}">
        <p14:creationId xmlns:p14="http://schemas.microsoft.com/office/powerpoint/2010/main" val="4366911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683B-7E26-A688-075D-1871BF5E8D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D89E09C-5CA9-6EA1-0EED-8A7B690731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45DC56A-5ED0-165D-89EF-F25DF0B3C9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2DF9E5-7C64-CBA5-2074-EB844F93D548}"/>
              </a:ext>
            </a:extLst>
          </p:cNvPr>
          <p:cNvSpPr>
            <a:spLocks noGrp="1"/>
          </p:cNvSpPr>
          <p:nvPr>
            <p:ph type="dt" sz="half" idx="10"/>
          </p:nvPr>
        </p:nvSpPr>
        <p:spPr/>
        <p:txBody>
          <a:bodyPr/>
          <a:lstStyle/>
          <a:p>
            <a:fld id="{C528B759-28DF-4991-B76F-1015E3C680C1}" type="datetimeFigureOut">
              <a:rPr lang="en-GB" smtClean="0"/>
              <a:t>02/05/2025</a:t>
            </a:fld>
            <a:endParaRPr lang="en-GB"/>
          </a:p>
        </p:txBody>
      </p:sp>
      <p:sp>
        <p:nvSpPr>
          <p:cNvPr id="6" name="Footer Placeholder 5">
            <a:extLst>
              <a:ext uri="{FF2B5EF4-FFF2-40B4-BE49-F238E27FC236}">
                <a16:creationId xmlns:a16="http://schemas.microsoft.com/office/drawing/2014/main" id="{AB402CAD-A17E-1CB4-1F30-DF97D1D1EA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D804F7-C604-4890-DC95-EEFF1E59234A}"/>
              </a:ext>
            </a:extLst>
          </p:cNvPr>
          <p:cNvSpPr>
            <a:spLocks noGrp="1"/>
          </p:cNvSpPr>
          <p:nvPr>
            <p:ph type="sldNum" sz="quarter" idx="12"/>
          </p:nvPr>
        </p:nvSpPr>
        <p:spPr/>
        <p:txBody>
          <a:bodyPr/>
          <a:lstStyle/>
          <a:p>
            <a:fld id="{959D1752-04A7-44AB-A44C-DFB4C05C316E}" type="slidenum">
              <a:rPr lang="en-GB" smtClean="0"/>
              <a:t>‹#›</a:t>
            </a:fld>
            <a:endParaRPr lang="en-GB"/>
          </a:p>
        </p:txBody>
      </p:sp>
    </p:spTree>
    <p:extLst>
      <p:ext uri="{BB962C8B-B14F-4D97-AF65-F5344CB8AC3E}">
        <p14:creationId xmlns:p14="http://schemas.microsoft.com/office/powerpoint/2010/main" val="1287372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48171-9AC3-38DE-CDCB-757A4952C5D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C5A8D0-6B75-DD81-2340-E11A01E619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7FA2E0-F6C6-A7DB-C8E4-2F9409827E38}"/>
              </a:ext>
            </a:extLst>
          </p:cNvPr>
          <p:cNvSpPr>
            <a:spLocks noGrp="1"/>
          </p:cNvSpPr>
          <p:nvPr>
            <p:ph type="dt" sz="half" idx="10"/>
          </p:nvPr>
        </p:nvSpPr>
        <p:spPr/>
        <p:txBody>
          <a:bodyPr/>
          <a:lstStyle/>
          <a:p>
            <a:fld id="{C528B759-28DF-4991-B76F-1015E3C680C1}" type="datetimeFigureOut">
              <a:rPr lang="en-GB" smtClean="0"/>
              <a:t>02/05/2025</a:t>
            </a:fld>
            <a:endParaRPr lang="en-GB"/>
          </a:p>
        </p:txBody>
      </p:sp>
      <p:sp>
        <p:nvSpPr>
          <p:cNvPr id="5" name="Footer Placeholder 4">
            <a:extLst>
              <a:ext uri="{FF2B5EF4-FFF2-40B4-BE49-F238E27FC236}">
                <a16:creationId xmlns:a16="http://schemas.microsoft.com/office/drawing/2014/main" id="{82570F9E-C2A8-9A7A-6924-1BBC1C8834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1DE9F0-53D6-EA2E-E34C-EDC592ABAF7E}"/>
              </a:ext>
            </a:extLst>
          </p:cNvPr>
          <p:cNvSpPr>
            <a:spLocks noGrp="1"/>
          </p:cNvSpPr>
          <p:nvPr>
            <p:ph type="sldNum" sz="quarter" idx="12"/>
          </p:nvPr>
        </p:nvSpPr>
        <p:spPr/>
        <p:txBody>
          <a:bodyPr/>
          <a:lstStyle/>
          <a:p>
            <a:fld id="{959D1752-04A7-44AB-A44C-DFB4C05C316E}" type="slidenum">
              <a:rPr lang="en-GB" smtClean="0"/>
              <a:t>‹#›</a:t>
            </a:fld>
            <a:endParaRPr lang="en-GB"/>
          </a:p>
        </p:txBody>
      </p:sp>
    </p:spTree>
    <p:extLst>
      <p:ext uri="{BB962C8B-B14F-4D97-AF65-F5344CB8AC3E}">
        <p14:creationId xmlns:p14="http://schemas.microsoft.com/office/powerpoint/2010/main" val="2180232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A34852-D23A-F41C-766E-5236768902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D61D6BC-8FCC-6771-D518-B3028DFD2F7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F6BE4E-F7CC-0ADD-FE6F-CD4506B55368}"/>
              </a:ext>
            </a:extLst>
          </p:cNvPr>
          <p:cNvSpPr>
            <a:spLocks noGrp="1"/>
          </p:cNvSpPr>
          <p:nvPr>
            <p:ph type="dt" sz="half" idx="10"/>
          </p:nvPr>
        </p:nvSpPr>
        <p:spPr/>
        <p:txBody>
          <a:bodyPr/>
          <a:lstStyle/>
          <a:p>
            <a:fld id="{C528B759-28DF-4991-B76F-1015E3C680C1}" type="datetimeFigureOut">
              <a:rPr lang="en-GB" smtClean="0"/>
              <a:t>02/05/2025</a:t>
            </a:fld>
            <a:endParaRPr lang="en-GB"/>
          </a:p>
        </p:txBody>
      </p:sp>
      <p:sp>
        <p:nvSpPr>
          <p:cNvPr id="5" name="Footer Placeholder 4">
            <a:extLst>
              <a:ext uri="{FF2B5EF4-FFF2-40B4-BE49-F238E27FC236}">
                <a16:creationId xmlns:a16="http://schemas.microsoft.com/office/drawing/2014/main" id="{71DA84BD-D22D-0813-8876-07516AE2D7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CF3336-E3D8-8384-4565-0C77CE6B356F}"/>
              </a:ext>
            </a:extLst>
          </p:cNvPr>
          <p:cNvSpPr>
            <a:spLocks noGrp="1"/>
          </p:cNvSpPr>
          <p:nvPr>
            <p:ph type="sldNum" sz="quarter" idx="12"/>
          </p:nvPr>
        </p:nvSpPr>
        <p:spPr/>
        <p:txBody>
          <a:bodyPr/>
          <a:lstStyle/>
          <a:p>
            <a:fld id="{959D1752-04A7-44AB-A44C-DFB4C05C316E}" type="slidenum">
              <a:rPr lang="en-GB" smtClean="0"/>
              <a:t>‹#›</a:t>
            </a:fld>
            <a:endParaRPr lang="en-GB"/>
          </a:p>
        </p:txBody>
      </p:sp>
    </p:spTree>
    <p:extLst>
      <p:ext uri="{BB962C8B-B14F-4D97-AF65-F5344CB8AC3E}">
        <p14:creationId xmlns:p14="http://schemas.microsoft.com/office/powerpoint/2010/main" val="936610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044BB9-7702-E3C2-7291-808B18B136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75AB72-6B68-36A1-E03B-03CCE9E77C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DA1FB4-A561-5A49-08C8-6DF0FF5FC7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528B759-28DF-4991-B76F-1015E3C680C1}" type="datetimeFigureOut">
              <a:rPr lang="en-GB" smtClean="0"/>
              <a:t>02/05/2025</a:t>
            </a:fld>
            <a:endParaRPr lang="en-GB"/>
          </a:p>
        </p:txBody>
      </p:sp>
      <p:sp>
        <p:nvSpPr>
          <p:cNvPr id="5" name="Footer Placeholder 4">
            <a:extLst>
              <a:ext uri="{FF2B5EF4-FFF2-40B4-BE49-F238E27FC236}">
                <a16:creationId xmlns:a16="http://schemas.microsoft.com/office/drawing/2014/main" id="{CD8B34DA-FDE0-A21F-35AE-3B5F5DCF60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006DDFC-F450-0B7F-AD6F-82488B1904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59D1752-04A7-44AB-A44C-DFB4C05C316E}" type="slidenum">
              <a:rPr lang="en-GB" smtClean="0"/>
              <a:t>‹#›</a:t>
            </a:fld>
            <a:endParaRPr lang="en-GB"/>
          </a:p>
        </p:txBody>
      </p:sp>
    </p:spTree>
    <p:extLst>
      <p:ext uri="{BB962C8B-B14F-4D97-AF65-F5344CB8AC3E}">
        <p14:creationId xmlns:p14="http://schemas.microsoft.com/office/powerpoint/2010/main" val="42231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0.pn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4.xml"/><Relationship Id="rId5" Type="http://schemas.openxmlformats.org/officeDocument/2006/relationships/image" Target="../media/image19.png"/><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4.xml"/><Relationship Id="rId5" Type="http://schemas.openxmlformats.org/officeDocument/2006/relationships/image" Target="../media/image20.png"/><Relationship Id="rId4" Type="http://schemas.openxmlformats.org/officeDocument/2006/relationships/image" Target="../media/image2.jpe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4.xml"/><Relationship Id="rId5" Type="http://schemas.openxmlformats.org/officeDocument/2006/relationships/image" Target="../media/image21.png"/><Relationship Id="rId4" Type="http://schemas.openxmlformats.org/officeDocument/2006/relationships/image" Target="../media/image2.jpe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4.xml"/><Relationship Id="rId5" Type="http://schemas.openxmlformats.org/officeDocument/2006/relationships/image" Target="../media/image22.png"/><Relationship Id="rId4" Type="http://schemas.openxmlformats.org/officeDocument/2006/relationships/image" Target="../media/image2.jpeg"/></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2.jpeg"/></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image" Target="../media/image24.png"/><Relationship Id="rId5" Type="http://schemas.openxmlformats.org/officeDocument/2006/relationships/image" Target="../media/image2.jpeg"/><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image" Target="../media/image2.jpeg"/><Relationship Id="rId5" Type="http://schemas.openxmlformats.org/officeDocument/2006/relationships/image" Target="../media/image26.png"/><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1026" name="Picture 2" descr="1977 Le Mans - Porsche Pitstop">
            <a:extLst>
              <a:ext uri="{FF2B5EF4-FFF2-40B4-BE49-F238E27FC236}">
                <a16:creationId xmlns:a16="http://schemas.microsoft.com/office/drawing/2014/main" id="{5450379D-54C2-6177-F9AF-C61CB2A7CEBC}"/>
              </a:ext>
            </a:extLst>
          </p:cNvPr>
          <p:cNvPicPr>
            <a:picLocks noChangeAspect="1" noChangeArrowheads="1"/>
          </p:cNvPicPr>
          <p:nvPr/>
        </p:nvPicPr>
        <p:blipFill>
          <a:blip r:embed="rId3">
            <a:alphaModFix amt="50000"/>
            <a:extLst>
              <a:ext uri="{28A0092B-C50C-407E-A947-70E740481C1C}">
                <a14:useLocalDpi xmlns:a14="http://schemas.microsoft.com/office/drawing/2010/main" val="0"/>
              </a:ext>
            </a:extLst>
          </a:blip>
          <a:srcRect t="22861" b="8957"/>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DB86710-58B6-B9D8-9A0F-D86F57E9BF0B}"/>
              </a:ext>
            </a:extLst>
          </p:cNvPr>
          <p:cNvSpPr>
            <a:spLocks noGrp="1"/>
          </p:cNvSpPr>
          <p:nvPr>
            <p:ph type="ctrTitle"/>
          </p:nvPr>
        </p:nvSpPr>
        <p:spPr>
          <a:xfrm>
            <a:off x="1524000" y="1122362"/>
            <a:ext cx="9144000" cy="2900518"/>
          </a:xfrm>
        </p:spPr>
        <p:txBody>
          <a:bodyPr>
            <a:normAutofit/>
          </a:bodyPr>
          <a:lstStyle/>
          <a:p>
            <a:r>
              <a:rPr lang="en-GB" noProof="0" dirty="0">
                <a:solidFill>
                  <a:srgbClr val="FFFFFF"/>
                </a:solidFill>
              </a:rPr>
              <a:t>Performance Assessment Optimization</a:t>
            </a:r>
          </a:p>
        </p:txBody>
      </p:sp>
      <p:sp>
        <p:nvSpPr>
          <p:cNvPr id="3" name="Subtitle 2">
            <a:extLst>
              <a:ext uri="{FF2B5EF4-FFF2-40B4-BE49-F238E27FC236}">
                <a16:creationId xmlns:a16="http://schemas.microsoft.com/office/drawing/2014/main" id="{407D6A89-643C-B2AE-468A-E61BAC3C4B04}"/>
              </a:ext>
            </a:extLst>
          </p:cNvPr>
          <p:cNvSpPr>
            <a:spLocks noGrp="1"/>
          </p:cNvSpPr>
          <p:nvPr>
            <p:ph type="subTitle" idx="1"/>
          </p:nvPr>
        </p:nvSpPr>
        <p:spPr>
          <a:xfrm>
            <a:off x="1524000" y="4159404"/>
            <a:ext cx="9144000" cy="1098395"/>
          </a:xfrm>
        </p:spPr>
        <p:txBody>
          <a:bodyPr>
            <a:normAutofit/>
          </a:bodyPr>
          <a:lstStyle/>
          <a:p>
            <a:r>
              <a:rPr lang="en-GB" noProof="0" dirty="0">
                <a:solidFill>
                  <a:srgbClr val="FFFFFF"/>
                </a:solidFill>
              </a:rPr>
              <a:t>Advanced Motorsport Dynamics ACEA7002</a:t>
            </a:r>
          </a:p>
          <a:p>
            <a:r>
              <a:rPr lang="en-GB" sz="1400" noProof="0" dirty="0">
                <a:solidFill>
                  <a:srgbClr val="FFFFFF"/>
                </a:solidFill>
              </a:rPr>
              <a:t>Diego Valencia 2405760</a:t>
            </a:r>
            <a:endParaRPr lang="en-GB" sz="2000" noProof="0" dirty="0">
              <a:solidFill>
                <a:srgbClr val="FFFFFF"/>
              </a:solidFill>
            </a:endParaRPr>
          </a:p>
          <a:p>
            <a:endParaRPr lang="en-GB" noProof="0" dirty="0">
              <a:solidFill>
                <a:srgbClr val="FFFFFF"/>
              </a:solidFill>
            </a:endParaRPr>
          </a:p>
        </p:txBody>
      </p:sp>
      <p:pic>
        <p:nvPicPr>
          <p:cNvPr id="4" name="Picture 2" descr="University of Wales Trinity Saint David - myday">
            <a:extLst>
              <a:ext uri="{FF2B5EF4-FFF2-40B4-BE49-F238E27FC236}">
                <a16:creationId xmlns:a16="http://schemas.microsoft.com/office/drawing/2014/main" id="{0771DE33-C5E3-3BBC-3DB0-87FFA35A7F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999" y="-4379"/>
            <a:ext cx="1842091" cy="82102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754869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2" descr="Le Mans pit stop – Transit Art">
            <a:extLst>
              <a:ext uri="{FF2B5EF4-FFF2-40B4-BE49-F238E27FC236}">
                <a16:creationId xmlns:a16="http://schemas.microsoft.com/office/drawing/2014/main" id="{99571807-30C2-AFCE-77CD-D3F0844E1119}"/>
              </a:ext>
            </a:extLst>
          </p:cNvPr>
          <p:cNvPicPr>
            <a:picLocks noChangeAspect="1" noChangeArrowheads="1"/>
          </p:cNvPicPr>
          <p:nvPr/>
        </p:nvPicPr>
        <p:blipFill>
          <a:blip r:embed="rId3">
            <a:duotone>
              <a:prstClr val="black"/>
              <a:schemeClr val="tx2">
                <a:tint val="45000"/>
                <a:satMod val="400000"/>
              </a:schemeClr>
            </a:duotone>
            <a:alphaModFix amt="25000"/>
            <a:extLst>
              <a:ext uri="{28A0092B-C50C-407E-A947-70E740481C1C}">
                <a14:useLocalDpi xmlns:a14="http://schemas.microsoft.com/office/drawing/2010/main" val="0"/>
              </a:ext>
            </a:extLst>
          </a:blip>
          <a:srcRect t="11068" b="1026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63" name="Título 1">
            <a:extLst>
              <a:ext uri="{FF2B5EF4-FFF2-40B4-BE49-F238E27FC236}">
                <a16:creationId xmlns:a16="http://schemas.microsoft.com/office/drawing/2014/main" id="{69F1744A-CA11-44DA-AE09-C24B436C1B4F}"/>
              </a:ext>
            </a:extLst>
          </p:cNvPr>
          <p:cNvSpPr>
            <a:spLocks noGrp="1"/>
          </p:cNvSpPr>
          <p:nvPr>
            <p:ph type="title"/>
          </p:nvPr>
        </p:nvSpPr>
        <p:spPr>
          <a:xfrm>
            <a:off x="838200" y="365125"/>
            <a:ext cx="10515600" cy="1325563"/>
          </a:xfrm>
        </p:spPr>
        <p:txBody>
          <a:bodyPr vert="horz" lIns="91440" tIns="45720" rIns="91440" bIns="45720" rtlCol="0" anchor="ctr">
            <a:normAutofit/>
          </a:bodyPr>
          <a:lstStyle/>
          <a:p>
            <a:pPr algn="ctr"/>
            <a:r>
              <a:rPr lang="en-GB" sz="4400" noProof="0" dirty="0"/>
              <a:t>Agenda</a:t>
            </a:r>
          </a:p>
        </p:txBody>
      </p:sp>
      <p:graphicFrame>
        <p:nvGraphicFramePr>
          <p:cNvPr id="18" name="Marcador de posición de contenido 2" descr="Gráfico de SmartArt">
            <a:extLst>
              <a:ext uri="{FF2B5EF4-FFF2-40B4-BE49-F238E27FC236}">
                <a16:creationId xmlns:a16="http://schemas.microsoft.com/office/drawing/2014/main" id="{FB509DA5-15CF-4F50-8076-F311C53562F4}"/>
              </a:ext>
            </a:extLst>
          </p:cNvPr>
          <p:cNvGraphicFramePr>
            <a:graphicFrameLocks/>
          </p:cNvGraphicFramePr>
          <p:nvPr>
            <p:extLst>
              <p:ext uri="{D42A27DB-BD31-4B8C-83A1-F6EECF244321}">
                <p14:modId xmlns:p14="http://schemas.microsoft.com/office/powerpoint/2010/main" val="3220130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2" descr="University of Wales Trinity Saint David - myday">
            <a:extLst>
              <a:ext uri="{FF2B5EF4-FFF2-40B4-BE49-F238E27FC236}">
                <a16:creationId xmlns:a16="http://schemas.microsoft.com/office/drawing/2014/main" id="{13439AE5-9B94-A9CD-CEE2-26984C6A491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0999" y="-4379"/>
            <a:ext cx="1624921" cy="72423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549260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03" name="Rectangle 3102">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105" name="Rectangle 3104">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2F634A95-F8A7-BE77-1C8F-7DE7E7F219AD}"/>
              </a:ext>
            </a:extLst>
          </p:cNvPr>
          <p:cNvSpPr>
            <a:spLocks noGrp="1"/>
          </p:cNvSpPr>
          <p:nvPr>
            <p:ph type="title"/>
          </p:nvPr>
        </p:nvSpPr>
        <p:spPr>
          <a:xfrm>
            <a:off x="1137035" y="609600"/>
            <a:ext cx="3595678" cy="1330839"/>
          </a:xfrm>
        </p:spPr>
        <p:txBody>
          <a:bodyPr vert="horz" lIns="91440" tIns="45720" rIns="91440" bIns="45720" rtlCol="0" anchor="ctr">
            <a:normAutofit/>
          </a:bodyPr>
          <a:lstStyle/>
          <a:p>
            <a:pPr algn="ctr"/>
            <a:r>
              <a:rPr lang="en-GB" sz="4400" noProof="0" dirty="0"/>
              <a:t>Objective</a:t>
            </a:r>
          </a:p>
        </p:txBody>
      </p:sp>
      <p:sp>
        <p:nvSpPr>
          <p:cNvPr id="4" name="Text Placeholder 3">
            <a:extLst>
              <a:ext uri="{FF2B5EF4-FFF2-40B4-BE49-F238E27FC236}">
                <a16:creationId xmlns:a16="http://schemas.microsoft.com/office/drawing/2014/main" id="{38154B03-1C99-E438-34C3-A5428D3BDA21}"/>
              </a:ext>
            </a:extLst>
          </p:cNvPr>
          <p:cNvSpPr>
            <a:spLocks noGrp="1"/>
          </p:cNvSpPr>
          <p:nvPr>
            <p:ph type="body" sz="half" idx="2"/>
          </p:nvPr>
        </p:nvSpPr>
        <p:spPr>
          <a:xfrm>
            <a:off x="1137034" y="2194102"/>
            <a:ext cx="3811154" cy="3908586"/>
          </a:xfrm>
        </p:spPr>
        <p:txBody>
          <a:bodyPr vert="horz" lIns="91440" tIns="45720" rIns="91440" bIns="45720" rtlCol="0">
            <a:normAutofit/>
          </a:bodyPr>
          <a:lstStyle/>
          <a:p>
            <a:pPr indent="-228600">
              <a:buFont typeface="Arial" panose="020B0604020202020204" pitchFamily="34" charset="0"/>
              <a:buChar char="•"/>
            </a:pPr>
            <a:r>
              <a:rPr lang="en-GB" sz="2000" noProof="0" dirty="0"/>
              <a:t>Understand the processes governing the dynamic behaviour of a high-performance vehicle through a  VI-</a:t>
            </a:r>
            <a:r>
              <a:rPr lang="en-GB" sz="2000" noProof="0" dirty="0" err="1"/>
              <a:t>CarRealTime</a:t>
            </a:r>
            <a:r>
              <a:rPr lang="en-GB" sz="2000" noProof="0" dirty="0"/>
              <a:t> Simulation</a:t>
            </a:r>
          </a:p>
          <a:p>
            <a:endParaRPr lang="en-GB" sz="2000" noProof="0" dirty="0"/>
          </a:p>
          <a:p>
            <a:pPr indent="-228600">
              <a:buFont typeface="Arial" panose="020B0604020202020204" pitchFamily="34" charset="0"/>
              <a:buChar char="•"/>
            </a:pPr>
            <a:r>
              <a:rPr lang="en-GB" sz="2000" noProof="0" dirty="0"/>
              <a:t>Advanced data acquisition interpretation techniques using </a:t>
            </a:r>
            <a:r>
              <a:rPr lang="en-GB" sz="2000" noProof="0" dirty="0" err="1"/>
              <a:t>Matlab</a:t>
            </a:r>
            <a:endParaRPr lang="en-GB" sz="2000" noProof="0" dirty="0"/>
          </a:p>
        </p:txBody>
      </p:sp>
      <p:pic>
        <p:nvPicPr>
          <p:cNvPr id="3082" name="Picture 10" descr="Porsche 917 &amp; Ferrari 512S 24hr Daytona 1970 | Garage Art™">
            <a:extLst>
              <a:ext uri="{FF2B5EF4-FFF2-40B4-BE49-F238E27FC236}">
                <a16:creationId xmlns:a16="http://schemas.microsoft.com/office/drawing/2014/main" id="{4EE44539-7980-0B9F-9E80-50BABD0AE3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9664" r="-1" b="6904"/>
          <a:stretch/>
        </p:blipFill>
        <p:spPr bwMode="auto">
          <a:xfrm>
            <a:off x="5048411" y="-3"/>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a:noFill/>
          <a:extLst>
            <a:ext uri="{909E8E84-426E-40DD-AFC4-6F175D3DCCD1}">
              <a14:hiddenFill xmlns:a14="http://schemas.microsoft.com/office/drawing/2010/main">
                <a:solidFill>
                  <a:srgbClr val="FFFFFF"/>
                </a:solidFill>
              </a14:hiddenFill>
            </a:ext>
          </a:extLst>
        </p:spPr>
      </p:pic>
      <p:pic>
        <p:nvPicPr>
          <p:cNvPr id="3" name="Picture 2" descr="University of Wales Trinity Saint David - myday">
            <a:extLst>
              <a:ext uri="{FF2B5EF4-FFF2-40B4-BE49-F238E27FC236}">
                <a16:creationId xmlns:a16="http://schemas.microsoft.com/office/drawing/2014/main" id="{B11D2226-81D1-455F-20E1-09B725CDEEA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999" y="-4379"/>
            <a:ext cx="1853521" cy="82612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41658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9" name="Rectangle 513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5130" name="Picture 10" descr="F1 pit stops explained: Gone in 1.88s - Putting together the perfect F1 pit  stop | Formula 1®">
            <a:extLst>
              <a:ext uri="{FF2B5EF4-FFF2-40B4-BE49-F238E27FC236}">
                <a16:creationId xmlns:a16="http://schemas.microsoft.com/office/drawing/2014/main" id="{2FB46A0A-E8F0-FE44-AE2B-27E4C4ED40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0689"/>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5140" name="Rectangle 513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1" name="Title 10">
            <a:extLst>
              <a:ext uri="{FF2B5EF4-FFF2-40B4-BE49-F238E27FC236}">
                <a16:creationId xmlns:a16="http://schemas.microsoft.com/office/drawing/2014/main" id="{274D3045-4F72-8C22-5197-376AC82449CD}"/>
              </a:ext>
            </a:extLst>
          </p:cNvPr>
          <p:cNvSpPr>
            <a:spLocks noGrp="1"/>
          </p:cNvSpPr>
          <p:nvPr>
            <p:ph type="title"/>
          </p:nvPr>
        </p:nvSpPr>
        <p:spPr>
          <a:xfrm>
            <a:off x="838200" y="365125"/>
            <a:ext cx="3822189" cy="1899912"/>
          </a:xfrm>
        </p:spPr>
        <p:txBody>
          <a:bodyPr>
            <a:normAutofit/>
          </a:bodyPr>
          <a:lstStyle/>
          <a:p>
            <a:pPr algn="ctr"/>
            <a:r>
              <a:rPr lang="en-GB" sz="4000" noProof="0" dirty="0"/>
              <a:t>Engineering Review &amp; Previous Models</a:t>
            </a:r>
          </a:p>
        </p:txBody>
      </p:sp>
      <p:sp>
        <p:nvSpPr>
          <p:cNvPr id="12" name="Content Placeholder 11">
            <a:extLst>
              <a:ext uri="{FF2B5EF4-FFF2-40B4-BE49-F238E27FC236}">
                <a16:creationId xmlns:a16="http://schemas.microsoft.com/office/drawing/2014/main" id="{C94D399A-5E42-99CE-28E1-BA38E778A2A7}"/>
              </a:ext>
            </a:extLst>
          </p:cNvPr>
          <p:cNvSpPr>
            <a:spLocks noGrp="1"/>
          </p:cNvSpPr>
          <p:nvPr>
            <p:ph idx="1"/>
          </p:nvPr>
        </p:nvSpPr>
        <p:spPr>
          <a:xfrm>
            <a:off x="838200" y="2434201"/>
            <a:ext cx="3822189" cy="3742762"/>
          </a:xfrm>
        </p:spPr>
        <p:txBody>
          <a:bodyPr>
            <a:normAutofit/>
          </a:bodyPr>
          <a:lstStyle/>
          <a:p>
            <a:r>
              <a:rPr lang="en-GB" sz="2000" noProof="0" dirty="0"/>
              <a:t>Race Car Vehicle Dynamics by William F.  Milliken, Douglas L. Milliken 1995</a:t>
            </a:r>
          </a:p>
          <a:p>
            <a:pPr marL="0" indent="0">
              <a:buNone/>
            </a:pPr>
            <a:endParaRPr lang="en-GB" sz="2000" noProof="0" dirty="0"/>
          </a:p>
          <a:p>
            <a:r>
              <a:rPr lang="en-GB" sz="2000" noProof="0" dirty="0"/>
              <a:t>Vehicle Dynamics by Gillespie 2021</a:t>
            </a:r>
          </a:p>
          <a:p>
            <a:pPr marL="0" indent="0">
              <a:buNone/>
            </a:pPr>
            <a:endParaRPr lang="en-GB" sz="2000" noProof="0" dirty="0"/>
          </a:p>
          <a:p>
            <a:r>
              <a:rPr lang="en-GB" sz="2000" noProof="0" dirty="0"/>
              <a:t>Tyre, Suspension and Handling by Dixon 1996</a:t>
            </a:r>
          </a:p>
        </p:txBody>
      </p:sp>
      <p:pic>
        <p:nvPicPr>
          <p:cNvPr id="2" name="Picture 2" descr="University of Wales Trinity Saint David - myday">
            <a:extLst>
              <a:ext uri="{FF2B5EF4-FFF2-40B4-BE49-F238E27FC236}">
                <a16:creationId xmlns:a16="http://schemas.microsoft.com/office/drawing/2014/main" id="{3CDCA2FA-615E-B854-5460-76F2DA3A902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999" y="-4379"/>
            <a:ext cx="1453471" cy="64781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98175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8846B580-F716-B1F0-FBDF-C6E9FE9C27D7}"/>
              </a:ext>
            </a:extLst>
          </p:cNvPr>
          <p:cNvSpPr>
            <a:spLocks noGrp="1"/>
          </p:cNvSpPr>
          <p:nvPr>
            <p:ph type="title"/>
          </p:nvPr>
        </p:nvSpPr>
        <p:spPr>
          <a:xfrm>
            <a:off x="838201" y="365125"/>
            <a:ext cx="3816095" cy="1938076"/>
          </a:xfrm>
        </p:spPr>
        <p:txBody>
          <a:bodyPr>
            <a:noAutofit/>
          </a:bodyPr>
          <a:lstStyle/>
          <a:p>
            <a:pPr algn="ctr"/>
            <a:r>
              <a:rPr lang="en-GB" sz="3200" i="0" cap="none" noProof="0" dirty="0"/>
              <a:t>Vehicle Model Description (VI-Grade Car Real Time)</a:t>
            </a:r>
            <a:endParaRPr lang="en-GB" sz="3200" noProof="0" dirty="0"/>
          </a:p>
        </p:txBody>
      </p:sp>
      <p:sp>
        <p:nvSpPr>
          <p:cNvPr id="3" name="Content Placeholder 2">
            <a:extLst>
              <a:ext uri="{FF2B5EF4-FFF2-40B4-BE49-F238E27FC236}">
                <a16:creationId xmlns:a16="http://schemas.microsoft.com/office/drawing/2014/main" id="{28CE66AA-A06A-CA5E-2C47-3CFF91CCB96B}"/>
              </a:ext>
            </a:extLst>
          </p:cNvPr>
          <p:cNvSpPr>
            <a:spLocks noGrp="1"/>
          </p:cNvSpPr>
          <p:nvPr>
            <p:ph idx="1"/>
          </p:nvPr>
        </p:nvSpPr>
        <p:spPr>
          <a:xfrm>
            <a:off x="838201" y="2482589"/>
            <a:ext cx="3816096" cy="3694373"/>
          </a:xfrm>
        </p:spPr>
        <p:txBody>
          <a:bodyPr>
            <a:normAutofit/>
          </a:bodyPr>
          <a:lstStyle/>
          <a:p>
            <a:r>
              <a:rPr lang="en-GB" sz="2000" noProof="0" dirty="0"/>
              <a:t>Default GT-Style race car with full multibody suspension</a:t>
            </a:r>
          </a:p>
          <a:p>
            <a:pPr marL="0" indent="0">
              <a:buNone/>
            </a:pPr>
            <a:endParaRPr lang="en-GB" sz="2000" noProof="0" dirty="0"/>
          </a:p>
          <a:p>
            <a:r>
              <a:rPr lang="en-GB" sz="2000" noProof="0" dirty="0"/>
              <a:t>Chassis hard-points, mass, aero kept fixed</a:t>
            </a:r>
          </a:p>
          <a:p>
            <a:pPr marL="0" indent="0">
              <a:buNone/>
            </a:pPr>
            <a:endParaRPr lang="en-GB" sz="2000" noProof="0" dirty="0"/>
          </a:p>
          <a:p>
            <a:r>
              <a:rPr lang="en-GB" sz="2000" noProof="0" dirty="0"/>
              <a:t>Max Performance Virtual driver gives repeatable laps for Llandow and Pembrey</a:t>
            </a:r>
          </a:p>
          <a:p>
            <a:endParaRPr lang="en-GB" sz="2000" noProof="0" dirty="0"/>
          </a:p>
        </p:txBody>
      </p:sp>
      <p:pic>
        <p:nvPicPr>
          <p:cNvPr id="5" name="Picture 4">
            <a:extLst>
              <a:ext uri="{FF2B5EF4-FFF2-40B4-BE49-F238E27FC236}">
                <a16:creationId xmlns:a16="http://schemas.microsoft.com/office/drawing/2014/main" id="{14DAE310-543C-4ED9-DF4F-38116D788079}"/>
              </a:ext>
            </a:extLst>
          </p:cNvPr>
          <p:cNvPicPr>
            <a:picLocks noChangeAspect="1"/>
          </p:cNvPicPr>
          <p:nvPr/>
        </p:nvPicPr>
        <p:blipFill>
          <a:blip r:embed="rId3"/>
          <a:srcRect t="2513" r="-1" b="-1"/>
          <a:stretch/>
        </p:blipFill>
        <p:spPr>
          <a:xfrm>
            <a:off x="4880650" y="309654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7" name="Picture 6">
            <a:extLst>
              <a:ext uri="{FF2B5EF4-FFF2-40B4-BE49-F238E27FC236}">
                <a16:creationId xmlns:a16="http://schemas.microsoft.com/office/drawing/2014/main" id="{EBC20076-4594-5A2D-5CAD-8FD07F74542C}"/>
              </a:ext>
            </a:extLst>
          </p:cNvPr>
          <p:cNvPicPr>
            <a:picLocks noChangeAspect="1"/>
          </p:cNvPicPr>
          <p:nvPr/>
        </p:nvPicPr>
        <p:blipFill>
          <a:blip r:embed="rId4"/>
          <a:srcRect b="19041"/>
          <a:stretch/>
        </p:blipFill>
        <p:spPr>
          <a:xfrm>
            <a:off x="4685433" y="0"/>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pic>
        <p:nvPicPr>
          <p:cNvPr id="4" name="Picture 2" descr="University of Wales Trinity Saint David - myday">
            <a:extLst>
              <a:ext uri="{FF2B5EF4-FFF2-40B4-BE49-F238E27FC236}">
                <a16:creationId xmlns:a16="http://schemas.microsoft.com/office/drawing/2014/main" id="{6A384399-AD79-BD89-B3F5-BD532C594C9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999" y="-4379"/>
            <a:ext cx="1396321" cy="62234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13274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7" name="Rectangle 7176">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ECC73F3F-0947-1788-33E5-4EFC3BFAFBC2}"/>
              </a:ext>
            </a:extLst>
          </p:cNvPr>
          <p:cNvSpPr>
            <a:spLocks noGrp="1"/>
          </p:cNvSpPr>
          <p:nvPr>
            <p:ph type="title"/>
          </p:nvPr>
        </p:nvSpPr>
        <p:spPr>
          <a:xfrm>
            <a:off x="640080" y="329184"/>
            <a:ext cx="6894576" cy="1783080"/>
          </a:xfrm>
        </p:spPr>
        <p:txBody>
          <a:bodyPr anchor="b">
            <a:normAutofit/>
          </a:bodyPr>
          <a:lstStyle/>
          <a:p>
            <a:pPr algn="ctr"/>
            <a:r>
              <a:rPr lang="en-GB" sz="5400" noProof="0" dirty="0"/>
              <a:t>Box Behnken Design of Experiment</a:t>
            </a:r>
          </a:p>
        </p:txBody>
      </p:sp>
      <p:sp>
        <p:nvSpPr>
          <p:cNvPr id="7179"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B0144617-D939-8E18-13ED-0646FF429519}"/>
              </a:ext>
            </a:extLst>
          </p:cNvPr>
          <p:cNvSpPr>
            <a:spLocks noGrp="1"/>
          </p:cNvSpPr>
          <p:nvPr>
            <p:ph idx="1"/>
          </p:nvPr>
        </p:nvSpPr>
        <p:spPr>
          <a:xfrm>
            <a:off x="640080" y="3098345"/>
            <a:ext cx="6894576" cy="3483864"/>
          </a:xfrm>
        </p:spPr>
        <p:txBody>
          <a:bodyPr>
            <a:normAutofit fontScale="92500" lnSpcReduction="10000"/>
          </a:bodyPr>
          <a:lstStyle/>
          <a:p>
            <a:r>
              <a:rPr lang="en-GB" sz="2200" noProof="0" dirty="0"/>
              <a:t>A response‑surface experimental design that estimates quadratic models efficiently by running at the midpoints of factor‑space edges and the centre</a:t>
            </a:r>
          </a:p>
          <a:p>
            <a:pPr marL="0" indent="0">
              <a:buNone/>
            </a:pPr>
            <a:endParaRPr lang="en-GB" sz="2200" noProof="0" dirty="0"/>
          </a:p>
          <a:p>
            <a:r>
              <a:rPr lang="en-GB" sz="2200" noProof="0" dirty="0"/>
              <a:t>7 factors, 3 levels each → full factorial = 2 187 runs</a:t>
            </a:r>
          </a:p>
          <a:p>
            <a:endParaRPr lang="en-GB" sz="2200" noProof="0" dirty="0"/>
          </a:p>
          <a:p>
            <a:r>
              <a:rPr lang="en-GB" sz="2200" noProof="0" dirty="0"/>
              <a:t>Box-Behnken plan trims this to 57 unique setups</a:t>
            </a:r>
          </a:p>
          <a:p>
            <a:endParaRPr lang="en-GB" sz="2200" noProof="0" dirty="0"/>
          </a:p>
          <a:p>
            <a:r>
              <a:rPr lang="en-GB" sz="2200" noProof="0" dirty="0"/>
              <a:t>Captures main effects + two‑way interactions for a quadratic lap‑time model</a:t>
            </a:r>
          </a:p>
          <a:p>
            <a:endParaRPr lang="en-GB" sz="2200" noProof="0" dirty="0"/>
          </a:p>
          <a:p>
            <a:endParaRPr lang="en-GB" sz="2200" noProof="0" dirty="0"/>
          </a:p>
        </p:txBody>
      </p:sp>
      <p:pic>
        <p:nvPicPr>
          <p:cNvPr id="7172" name="Picture 4" descr="Box-Behnken design">
            <a:extLst>
              <a:ext uri="{FF2B5EF4-FFF2-40B4-BE49-F238E27FC236}">
                <a16:creationId xmlns:a16="http://schemas.microsoft.com/office/drawing/2014/main" id="{E0223BF9-21CC-785F-D1A0-079A81C9E99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93608" y="253146"/>
            <a:ext cx="3273680" cy="2582903"/>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a:extLst>
              <a:ext uri="{FF2B5EF4-FFF2-40B4-BE49-F238E27FC236}">
                <a16:creationId xmlns:a16="http://schemas.microsoft.com/office/drawing/2014/main" id="{43FCBBA9-E079-066A-601E-9715FA3C2AA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490858" y="5209687"/>
            <a:ext cx="2789048" cy="1464249"/>
          </a:xfrm>
          <a:prstGeom prst="rect">
            <a:avLst/>
          </a:prstGeom>
          <a:noFill/>
          <a:extLst>
            <a:ext uri="{909E8E84-426E-40DD-AFC4-6F175D3DCCD1}">
              <a14:hiddenFill xmlns:a14="http://schemas.microsoft.com/office/drawing/2010/main">
                <a:solidFill>
                  <a:srgbClr val="FFFFFF"/>
                </a:solidFill>
              </a14:hiddenFill>
            </a:ext>
          </a:extLst>
        </p:spPr>
      </p:pic>
      <p:pic>
        <p:nvPicPr>
          <p:cNvPr id="7176" name="Picture 8" descr="illustrates a 3-factor Box-Behnken design with three levels for each factor. The combination of levels indicates positive effect, negative effect, and center point in the experimental design.">
            <a:extLst>
              <a:ext uri="{FF2B5EF4-FFF2-40B4-BE49-F238E27FC236}">
                <a16:creationId xmlns:a16="http://schemas.microsoft.com/office/drawing/2014/main" id="{C5824D70-B185-B2CB-C46D-E8F6355B237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62069" y="2834216"/>
            <a:ext cx="4014216" cy="237547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University of Wales Trinity Saint David - myday">
            <a:extLst>
              <a:ext uri="{FF2B5EF4-FFF2-40B4-BE49-F238E27FC236}">
                <a16:creationId xmlns:a16="http://schemas.microsoft.com/office/drawing/2014/main" id="{AD6B0072-D4C7-FFEA-059B-BA02A62C28C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999" y="-4379"/>
            <a:ext cx="1453471" cy="64781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02386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08BC803E-13F3-4DAB-B17C-BEB007616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68" name="Rectangle 67">
            <a:extLst>
              <a:ext uri="{FF2B5EF4-FFF2-40B4-BE49-F238E27FC236}">
                <a16:creationId xmlns:a16="http://schemas.microsoft.com/office/drawing/2014/main" id="{B8DDE571-E57F-4AB5-83C7-30EB5DDC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2A5E8B59-5279-90CB-379B-07A6A3A84153}"/>
              </a:ext>
            </a:extLst>
          </p:cNvPr>
          <p:cNvSpPr>
            <a:spLocks noGrp="1"/>
          </p:cNvSpPr>
          <p:nvPr>
            <p:ph type="title"/>
          </p:nvPr>
        </p:nvSpPr>
        <p:spPr>
          <a:xfrm>
            <a:off x="1137035" y="603622"/>
            <a:ext cx="4282380" cy="1322944"/>
          </a:xfrm>
        </p:spPr>
        <p:txBody>
          <a:bodyPr>
            <a:normAutofit/>
          </a:bodyPr>
          <a:lstStyle/>
          <a:p>
            <a:pPr algn="ctr"/>
            <a:r>
              <a:rPr lang="en-GB" noProof="0" dirty="0">
                <a:solidFill>
                  <a:schemeClr val="tx1">
                    <a:lumMod val="85000"/>
                    <a:lumOff val="15000"/>
                  </a:schemeClr>
                </a:solidFill>
              </a:rPr>
              <a:t>Methodology</a:t>
            </a:r>
          </a:p>
        </p:txBody>
      </p:sp>
      <p:sp>
        <p:nvSpPr>
          <p:cNvPr id="3" name="Content Placeholder 2">
            <a:extLst>
              <a:ext uri="{FF2B5EF4-FFF2-40B4-BE49-F238E27FC236}">
                <a16:creationId xmlns:a16="http://schemas.microsoft.com/office/drawing/2014/main" id="{F92C3275-2FDA-654B-B722-BA5A1B949133}"/>
              </a:ext>
            </a:extLst>
          </p:cNvPr>
          <p:cNvSpPr>
            <a:spLocks noGrp="1"/>
          </p:cNvSpPr>
          <p:nvPr>
            <p:ph idx="1"/>
          </p:nvPr>
        </p:nvSpPr>
        <p:spPr>
          <a:xfrm>
            <a:off x="1137034" y="2207977"/>
            <a:ext cx="3968365" cy="4046401"/>
          </a:xfrm>
        </p:spPr>
        <p:txBody>
          <a:bodyPr>
            <a:normAutofit/>
          </a:bodyPr>
          <a:lstStyle/>
          <a:p>
            <a:r>
              <a:rPr lang="en-GB" sz="2000" noProof="0" dirty="0">
                <a:solidFill>
                  <a:schemeClr val="tx1">
                    <a:lumMod val="85000"/>
                    <a:lumOff val="15000"/>
                  </a:schemeClr>
                </a:solidFill>
              </a:rPr>
              <a:t>Build variant models in Builder mode and edit 7 suspension and drivetrain variables</a:t>
            </a:r>
          </a:p>
          <a:p>
            <a:r>
              <a:rPr lang="en-GB" sz="2000" noProof="0" dirty="0">
                <a:solidFill>
                  <a:schemeClr val="tx1">
                    <a:lumMod val="85000"/>
                    <a:lumOff val="15000"/>
                  </a:schemeClr>
                </a:solidFill>
              </a:rPr>
              <a:t>Switch to Test mode, select MaxPerformance, flying‑lap option active</a:t>
            </a:r>
          </a:p>
          <a:p>
            <a:r>
              <a:rPr lang="en-GB" sz="2000" noProof="0" dirty="0">
                <a:solidFill>
                  <a:schemeClr val="tx1">
                    <a:lumMod val="85000"/>
                    <a:lumOff val="15000"/>
                  </a:schemeClr>
                </a:solidFill>
              </a:rPr>
              <a:t>Load path and road files for Llandow and Pembrey; tick “Use suspension data”</a:t>
            </a:r>
          </a:p>
          <a:p>
            <a:r>
              <a:rPr lang="en-GB" sz="2000" noProof="0" dirty="0">
                <a:solidFill>
                  <a:schemeClr val="tx1">
                    <a:lumMod val="85000"/>
                    <a:lumOff val="15000"/>
                  </a:schemeClr>
                </a:solidFill>
              </a:rPr>
              <a:t>Run 57 scripted simulations; CSV output passed to MATLAB for analysis</a:t>
            </a:r>
          </a:p>
        </p:txBody>
      </p:sp>
      <p:pic>
        <p:nvPicPr>
          <p:cNvPr id="6" name="Picture 5">
            <a:extLst>
              <a:ext uri="{FF2B5EF4-FFF2-40B4-BE49-F238E27FC236}">
                <a16:creationId xmlns:a16="http://schemas.microsoft.com/office/drawing/2014/main" id="{8EA01642-CABD-22B6-4B67-E9A6D7A1F23C}"/>
              </a:ext>
            </a:extLst>
          </p:cNvPr>
          <p:cNvPicPr>
            <a:picLocks noChangeAspect="1"/>
          </p:cNvPicPr>
          <p:nvPr/>
        </p:nvPicPr>
        <p:blipFill>
          <a:blip r:embed="rId3"/>
          <a:srcRect t="7917" r="3" b="8878"/>
          <a:stretch/>
        </p:blipFill>
        <p:spPr>
          <a:xfrm>
            <a:off x="5702185" y="1"/>
            <a:ext cx="6489823" cy="3429002"/>
          </a:xfrm>
          <a:custGeom>
            <a:avLst/>
            <a:gdLst/>
            <a:ahLst/>
            <a:cxnLst/>
            <a:rect l="l" t="t" r="r" b="b"/>
            <a:pathLst>
              <a:path w="6489823" h="3421047">
                <a:moveTo>
                  <a:pt x="383239" y="0"/>
                </a:moveTo>
                <a:lnTo>
                  <a:pt x="6489823" y="0"/>
                </a:lnTo>
                <a:lnTo>
                  <a:pt x="6489823" y="3421047"/>
                </a:lnTo>
                <a:lnTo>
                  <a:pt x="0" y="3421047"/>
                </a:lnTo>
                <a:lnTo>
                  <a:pt x="10162" y="3368785"/>
                </a:lnTo>
                <a:cubicBezTo>
                  <a:pt x="15448" y="3346584"/>
                  <a:pt x="22094" y="3323293"/>
                  <a:pt x="30699" y="3298569"/>
                </a:cubicBezTo>
                <a:cubicBezTo>
                  <a:pt x="41150" y="3275988"/>
                  <a:pt x="42443" y="3246652"/>
                  <a:pt x="33589" y="3233050"/>
                </a:cubicBezTo>
                <a:cubicBezTo>
                  <a:pt x="32065" y="3230708"/>
                  <a:pt x="30291" y="3228932"/>
                  <a:pt x="28325" y="3227777"/>
                </a:cubicBezTo>
                <a:cubicBezTo>
                  <a:pt x="30678" y="3188484"/>
                  <a:pt x="72205" y="3103624"/>
                  <a:pt x="73382" y="3050568"/>
                </a:cubicBezTo>
                <a:cubicBezTo>
                  <a:pt x="69165" y="3022639"/>
                  <a:pt x="68605" y="2960322"/>
                  <a:pt x="84953" y="2920501"/>
                </a:cubicBezTo>
                <a:cubicBezTo>
                  <a:pt x="69327" y="2932298"/>
                  <a:pt x="121103" y="2664904"/>
                  <a:pt x="109217" y="2657859"/>
                </a:cubicBezTo>
                <a:cubicBezTo>
                  <a:pt x="110075" y="2597031"/>
                  <a:pt x="138136" y="2522558"/>
                  <a:pt x="139777" y="2464312"/>
                </a:cubicBezTo>
                <a:cubicBezTo>
                  <a:pt x="141801" y="2450201"/>
                  <a:pt x="199861" y="2246813"/>
                  <a:pt x="198683" y="2236608"/>
                </a:cubicBezTo>
                <a:lnTo>
                  <a:pt x="283684" y="1924542"/>
                </a:lnTo>
                <a:cubicBezTo>
                  <a:pt x="313071" y="1811100"/>
                  <a:pt x="307196" y="1868801"/>
                  <a:pt x="336583" y="1755359"/>
                </a:cubicBezTo>
                <a:cubicBezTo>
                  <a:pt x="383246" y="1573239"/>
                  <a:pt x="363875" y="1577802"/>
                  <a:pt x="409119" y="1401207"/>
                </a:cubicBezTo>
                <a:cubicBezTo>
                  <a:pt x="428998" y="1329345"/>
                  <a:pt x="403240" y="1279669"/>
                  <a:pt x="421957" y="1175450"/>
                </a:cubicBezTo>
                <a:cubicBezTo>
                  <a:pt x="442602" y="1107577"/>
                  <a:pt x="340683" y="794854"/>
                  <a:pt x="369233" y="688836"/>
                </a:cubicBezTo>
                <a:cubicBezTo>
                  <a:pt x="378440" y="610640"/>
                  <a:pt x="331945" y="587322"/>
                  <a:pt x="346155" y="513896"/>
                </a:cubicBezTo>
                <a:cubicBezTo>
                  <a:pt x="351974" y="496939"/>
                  <a:pt x="362179" y="406394"/>
                  <a:pt x="344911" y="393010"/>
                </a:cubicBezTo>
                <a:cubicBezTo>
                  <a:pt x="389436" y="301493"/>
                  <a:pt x="356186" y="264408"/>
                  <a:pt x="369960" y="232042"/>
                </a:cubicBezTo>
                <a:cubicBezTo>
                  <a:pt x="394611" y="153791"/>
                  <a:pt x="372056" y="165633"/>
                  <a:pt x="392742" y="72037"/>
                </a:cubicBezTo>
                <a:cubicBezTo>
                  <a:pt x="398537" y="53819"/>
                  <a:pt x="397997" y="38693"/>
                  <a:pt x="394525" y="25405"/>
                </a:cubicBezTo>
                <a:close/>
              </a:path>
            </a:pathLst>
          </a:custGeom>
        </p:spPr>
      </p:pic>
      <p:pic>
        <p:nvPicPr>
          <p:cNvPr id="4" name="Picture 3">
            <a:extLst>
              <a:ext uri="{FF2B5EF4-FFF2-40B4-BE49-F238E27FC236}">
                <a16:creationId xmlns:a16="http://schemas.microsoft.com/office/drawing/2014/main" id="{F6D34F59-79B2-99E6-1A7A-9F7B97CAA302}"/>
              </a:ext>
            </a:extLst>
          </p:cNvPr>
          <p:cNvPicPr>
            <a:picLocks noChangeAspect="1"/>
          </p:cNvPicPr>
          <p:nvPr/>
        </p:nvPicPr>
        <p:blipFill>
          <a:blip r:embed="rId4"/>
          <a:srcRect r="-3" b="14545"/>
          <a:stretch/>
        </p:blipFill>
        <p:spPr>
          <a:xfrm>
            <a:off x="5419420" y="3429000"/>
            <a:ext cx="6772580" cy="3429000"/>
          </a:xfrm>
          <a:custGeom>
            <a:avLst/>
            <a:gdLst/>
            <a:ahLst/>
            <a:cxnLst/>
            <a:rect l="l" t="t" r="r" b="b"/>
            <a:pathLst>
              <a:path w="6772580" h="3429000">
                <a:moveTo>
                  <a:pt x="271594" y="0"/>
                </a:moveTo>
                <a:lnTo>
                  <a:pt x="6772580" y="0"/>
                </a:lnTo>
                <a:lnTo>
                  <a:pt x="6772580" y="3429000"/>
                </a:lnTo>
                <a:lnTo>
                  <a:pt x="8976" y="3429000"/>
                </a:lnTo>
                <a:lnTo>
                  <a:pt x="7894" y="3419403"/>
                </a:lnTo>
                <a:cubicBezTo>
                  <a:pt x="2772" y="3402540"/>
                  <a:pt x="-7409" y="3393117"/>
                  <a:pt x="8790" y="3369074"/>
                </a:cubicBezTo>
                <a:cubicBezTo>
                  <a:pt x="18674" y="3308209"/>
                  <a:pt x="52540" y="3147708"/>
                  <a:pt x="69466" y="3074368"/>
                </a:cubicBezTo>
                <a:cubicBezTo>
                  <a:pt x="86170" y="2985158"/>
                  <a:pt x="141939" y="2988106"/>
                  <a:pt x="138108" y="2937087"/>
                </a:cubicBezTo>
                <a:lnTo>
                  <a:pt x="159153" y="2788751"/>
                </a:lnTo>
                <a:cubicBezTo>
                  <a:pt x="164508" y="2771521"/>
                  <a:pt x="169861" y="2754291"/>
                  <a:pt x="175215" y="2737061"/>
                </a:cubicBezTo>
                <a:lnTo>
                  <a:pt x="178713" y="2662493"/>
                </a:lnTo>
                <a:cubicBezTo>
                  <a:pt x="182744" y="2662176"/>
                  <a:pt x="175495" y="2610710"/>
                  <a:pt x="177952" y="2608178"/>
                </a:cubicBezTo>
                <a:lnTo>
                  <a:pt x="200637" y="2557490"/>
                </a:lnTo>
                <a:lnTo>
                  <a:pt x="210272" y="2500823"/>
                </a:lnTo>
                <a:cubicBezTo>
                  <a:pt x="210821" y="2477149"/>
                  <a:pt x="233533" y="2498323"/>
                  <a:pt x="235189" y="2456370"/>
                </a:cubicBezTo>
                <a:cubicBezTo>
                  <a:pt x="241238" y="2390087"/>
                  <a:pt x="270663" y="2342381"/>
                  <a:pt x="270108" y="2307778"/>
                </a:cubicBezTo>
                <a:cubicBezTo>
                  <a:pt x="279775" y="2252634"/>
                  <a:pt x="274008" y="2281735"/>
                  <a:pt x="270232" y="2227103"/>
                </a:cubicBezTo>
                <a:cubicBezTo>
                  <a:pt x="277898" y="2187203"/>
                  <a:pt x="273018" y="2179895"/>
                  <a:pt x="278972" y="2138456"/>
                </a:cubicBezTo>
                <a:cubicBezTo>
                  <a:pt x="286874" y="2113373"/>
                  <a:pt x="293454" y="2098825"/>
                  <a:pt x="284204" y="2092747"/>
                </a:cubicBezTo>
                <a:cubicBezTo>
                  <a:pt x="285267" y="2080110"/>
                  <a:pt x="308510" y="2021121"/>
                  <a:pt x="306856" y="2003128"/>
                </a:cubicBezTo>
                <a:lnTo>
                  <a:pt x="296216" y="1944367"/>
                </a:lnTo>
                <a:lnTo>
                  <a:pt x="316030" y="1836128"/>
                </a:lnTo>
                <a:cubicBezTo>
                  <a:pt x="300726" y="1810623"/>
                  <a:pt x="342411" y="1768654"/>
                  <a:pt x="329496" y="1735241"/>
                </a:cubicBezTo>
                <a:cubicBezTo>
                  <a:pt x="331336" y="1711720"/>
                  <a:pt x="339485" y="1722162"/>
                  <a:pt x="343347" y="1679383"/>
                </a:cubicBezTo>
                <a:cubicBezTo>
                  <a:pt x="349669" y="1616089"/>
                  <a:pt x="356013" y="1614119"/>
                  <a:pt x="360800" y="1554542"/>
                </a:cubicBezTo>
                <a:cubicBezTo>
                  <a:pt x="361799" y="1491472"/>
                  <a:pt x="380405" y="1496141"/>
                  <a:pt x="377978" y="1470595"/>
                </a:cubicBezTo>
                <a:cubicBezTo>
                  <a:pt x="371480" y="1445071"/>
                  <a:pt x="407310" y="1366942"/>
                  <a:pt x="396801" y="1354553"/>
                </a:cubicBezTo>
                <a:cubicBezTo>
                  <a:pt x="387984" y="1324635"/>
                  <a:pt x="389939" y="1306198"/>
                  <a:pt x="378799" y="1292983"/>
                </a:cubicBezTo>
                <a:cubicBezTo>
                  <a:pt x="368230" y="1254082"/>
                  <a:pt x="380918" y="1242866"/>
                  <a:pt x="362697" y="1241293"/>
                </a:cubicBezTo>
                <a:lnTo>
                  <a:pt x="339388" y="1147085"/>
                </a:lnTo>
                <a:cubicBezTo>
                  <a:pt x="350485" y="1118433"/>
                  <a:pt x="353159" y="1072754"/>
                  <a:pt x="339952" y="1071934"/>
                </a:cubicBezTo>
                <a:cubicBezTo>
                  <a:pt x="327895" y="1004911"/>
                  <a:pt x="358371" y="924985"/>
                  <a:pt x="347188" y="889800"/>
                </a:cubicBezTo>
                <a:cubicBezTo>
                  <a:pt x="334220" y="804597"/>
                  <a:pt x="342717" y="786582"/>
                  <a:pt x="338803" y="749936"/>
                </a:cubicBezTo>
                <a:cubicBezTo>
                  <a:pt x="334890" y="713292"/>
                  <a:pt x="337271" y="707557"/>
                  <a:pt x="323706" y="669931"/>
                </a:cubicBezTo>
                <a:lnTo>
                  <a:pt x="313326" y="559992"/>
                </a:lnTo>
                <a:cubicBezTo>
                  <a:pt x="314747" y="543769"/>
                  <a:pt x="268004" y="450294"/>
                  <a:pt x="272650" y="451529"/>
                </a:cubicBezTo>
                <a:lnTo>
                  <a:pt x="256593" y="392499"/>
                </a:lnTo>
                <a:cubicBezTo>
                  <a:pt x="276778" y="343341"/>
                  <a:pt x="246535" y="361906"/>
                  <a:pt x="249583" y="321981"/>
                </a:cubicBezTo>
                <a:cubicBezTo>
                  <a:pt x="256450" y="297359"/>
                  <a:pt x="256557" y="284789"/>
                  <a:pt x="245172" y="280016"/>
                </a:cubicBezTo>
                <a:cubicBezTo>
                  <a:pt x="279102" y="164139"/>
                  <a:pt x="241674" y="235649"/>
                  <a:pt x="249784" y="152538"/>
                </a:cubicBezTo>
                <a:cubicBezTo>
                  <a:pt x="254846" y="115053"/>
                  <a:pt x="258144" y="77317"/>
                  <a:pt x="264479" y="36591"/>
                </a:cubicBezTo>
                <a:close/>
              </a:path>
            </a:pathLst>
          </a:custGeom>
        </p:spPr>
      </p:pic>
      <p:pic>
        <p:nvPicPr>
          <p:cNvPr id="5" name="Picture 2" descr="University of Wales Trinity Saint David - myday">
            <a:extLst>
              <a:ext uri="{FF2B5EF4-FFF2-40B4-BE49-F238E27FC236}">
                <a16:creationId xmlns:a16="http://schemas.microsoft.com/office/drawing/2014/main" id="{0E5413A3-11A0-2579-36AC-18313A8FF55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999" y="-4379"/>
            <a:ext cx="2236017" cy="9966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50940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E3F3C2-E798-9035-375D-02441A2716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F7CAF4-B316-2CAC-1003-32AB9303DD0B}"/>
              </a:ext>
            </a:extLst>
          </p:cNvPr>
          <p:cNvSpPr>
            <a:spLocks noGrp="1"/>
          </p:cNvSpPr>
          <p:nvPr>
            <p:ph type="title"/>
          </p:nvPr>
        </p:nvSpPr>
        <p:spPr>
          <a:xfrm>
            <a:off x="838200" y="294538"/>
            <a:ext cx="10515600" cy="772998"/>
          </a:xfrm>
        </p:spPr>
        <p:txBody>
          <a:bodyPr>
            <a:normAutofit/>
          </a:bodyPr>
          <a:lstStyle/>
          <a:p>
            <a:pPr algn="ctr"/>
            <a:r>
              <a:rPr lang="en-GB" noProof="0" dirty="0"/>
              <a:t>Track description </a:t>
            </a:r>
          </a:p>
        </p:txBody>
      </p:sp>
      <p:sp>
        <p:nvSpPr>
          <p:cNvPr id="4" name="Content Placeholder 2">
            <a:extLst>
              <a:ext uri="{FF2B5EF4-FFF2-40B4-BE49-F238E27FC236}">
                <a16:creationId xmlns:a16="http://schemas.microsoft.com/office/drawing/2014/main" id="{8A299D00-5E61-F148-4F59-0B6721B24A19}"/>
              </a:ext>
            </a:extLst>
          </p:cNvPr>
          <p:cNvSpPr txBox="1">
            <a:spLocks/>
          </p:cNvSpPr>
          <p:nvPr/>
        </p:nvSpPr>
        <p:spPr>
          <a:xfrm>
            <a:off x="6096000" y="1748852"/>
            <a:ext cx="5257800" cy="442811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noProof="0" dirty="0"/>
          </a:p>
        </p:txBody>
      </p:sp>
      <p:cxnSp>
        <p:nvCxnSpPr>
          <p:cNvPr id="6" name="Straight Connector 5">
            <a:extLst>
              <a:ext uri="{FF2B5EF4-FFF2-40B4-BE49-F238E27FC236}">
                <a16:creationId xmlns:a16="http://schemas.microsoft.com/office/drawing/2014/main" id="{DCE8CABA-532B-42FD-1340-5D59167E8514}"/>
              </a:ext>
            </a:extLst>
          </p:cNvPr>
          <p:cNvCxnSpPr>
            <a:cxnSpLocks/>
            <a:endCxn id="2" idx="2"/>
          </p:cNvCxnSpPr>
          <p:nvPr/>
        </p:nvCxnSpPr>
        <p:spPr>
          <a:xfrm flipV="1">
            <a:off x="6096000" y="1067536"/>
            <a:ext cx="0" cy="5568934"/>
          </a:xfrm>
          <a:prstGeom prst="line">
            <a:avLst/>
          </a:prstGeom>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C19AABB8-6263-AEF0-4DAE-D94BFB8E36EA}"/>
              </a:ext>
            </a:extLst>
          </p:cNvPr>
          <p:cNvSpPr txBox="1"/>
          <p:nvPr/>
        </p:nvSpPr>
        <p:spPr>
          <a:xfrm>
            <a:off x="6095998" y="1261001"/>
            <a:ext cx="5172173" cy="477054"/>
          </a:xfrm>
          <a:prstGeom prst="rect">
            <a:avLst/>
          </a:prstGeom>
          <a:noFill/>
        </p:spPr>
        <p:txBody>
          <a:bodyPr wrap="square" rtlCol="0">
            <a:spAutoFit/>
          </a:bodyPr>
          <a:lstStyle/>
          <a:p>
            <a:pPr algn="ctr"/>
            <a:r>
              <a:rPr lang="en-GB" sz="2500" noProof="0" dirty="0"/>
              <a:t>Llandow</a:t>
            </a:r>
          </a:p>
        </p:txBody>
      </p:sp>
      <p:sp>
        <p:nvSpPr>
          <p:cNvPr id="12" name="TextBox 11">
            <a:extLst>
              <a:ext uri="{FF2B5EF4-FFF2-40B4-BE49-F238E27FC236}">
                <a16:creationId xmlns:a16="http://schemas.microsoft.com/office/drawing/2014/main" id="{D8F73B93-AE3E-7DED-E3DB-D8E92BE772FE}"/>
              </a:ext>
            </a:extLst>
          </p:cNvPr>
          <p:cNvSpPr txBox="1"/>
          <p:nvPr/>
        </p:nvSpPr>
        <p:spPr>
          <a:xfrm>
            <a:off x="993744" y="1257626"/>
            <a:ext cx="5105398" cy="477054"/>
          </a:xfrm>
          <a:prstGeom prst="rect">
            <a:avLst/>
          </a:prstGeom>
          <a:noFill/>
        </p:spPr>
        <p:txBody>
          <a:bodyPr wrap="square" rtlCol="0">
            <a:spAutoFit/>
          </a:bodyPr>
          <a:lstStyle/>
          <a:p>
            <a:pPr algn="ctr"/>
            <a:r>
              <a:rPr lang="en-GB" sz="2500" noProof="0" dirty="0"/>
              <a:t>Pembrey</a:t>
            </a:r>
          </a:p>
        </p:txBody>
      </p:sp>
      <p:cxnSp>
        <p:nvCxnSpPr>
          <p:cNvPr id="15" name="Straight Connector 14">
            <a:extLst>
              <a:ext uri="{FF2B5EF4-FFF2-40B4-BE49-F238E27FC236}">
                <a16:creationId xmlns:a16="http://schemas.microsoft.com/office/drawing/2014/main" id="{D0486604-C8BB-40EC-CD16-B1DAC826E3C9}"/>
              </a:ext>
            </a:extLst>
          </p:cNvPr>
          <p:cNvCxnSpPr>
            <a:cxnSpLocks/>
          </p:cNvCxnSpPr>
          <p:nvPr/>
        </p:nvCxnSpPr>
        <p:spPr>
          <a:xfrm>
            <a:off x="923827" y="1743453"/>
            <a:ext cx="10350631" cy="0"/>
          </a:xfrm>
          <a:prstGeom prst="line">
            <a:avLst/>
          </a:prstGeom>
        </p:spPr>
        <p:style>
          <a:lnRef idx="2">
            <a:schemeClr val="accent1"/>
          </a:lnRef>
          <a:fillRef idx="0">
            <a:schemeClr val="accent1"/>
          </a:fillRef>
          <a:effectRef idx="1">
            <a:schemeClr val="accent1"/>
          </a:effectRef>
          <a:fontRef idx="minor">
            <a:schemeClr val="tx1"/>
          </a:fontRef>
        </p:style>
      </p:cxnSp>
      <p:pic>
        <p:nvPicPr>
          <p:cNvPr id="5" name="Picture 2" descr="Pembrey Circuit - Wikipedia">
            <a:extLst>
              <a:ext uri="{FF2B5EF4-FFF2-40B4-BE49-F238E27FC236}">
                <a16:creationId xmlns:a16="http://schemas.microsoft.com/office/drawing/2014/main" id="{7B5FAA50-4464-71C6-C661-948EC9A3ED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3827" y="1748852"/>
            <a:ext cx="5200365" cy="435970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76CA9206-2875-386D-7A6A-24DB06885444}"/>
              </a:ext>
            </a:extLst>
          </p:cNvPr>
          <p:cNvPicPr>
            <a:picLocks noChangeAspect="1"/>
          </p:cNvPicPr>
          <p:nvPr/>
        </p:nvPicPr>
        <p:blipFill>
          <a:blip r:embed="rId4"/>
          <a:stretch>
            <a:fillRect/>
          </a:stretch>
        </p:blipFill>
        <p:spPr>
          <a:xfrm>
            <a:off x="6095997" y="2709610"/>
            <a:ext cx="5537331" cy="2479609"/>
          </a:xfrm>
          <a:prstGeom prst="rect">
            <a:avLst/>
          </a:prstGeom>
        </p:spPr>
      </p:pic>
      <p:pic>
        <p:nvPicPr>
          <p:cNvPr id="10" name="Picture 2" descr="University of Wales Trinity Saint David - myday">
            <a:extLst>
              <a:ext uri="{FF2B5EF4-FFF2-40B4-BE49-F238E27FC236}">
                <a16:creationId xmlns:a16="http://schemas.microsoft.com/office/drawing/2014/main" id="{9A27C3C2-F8A2-0246-3125-4D440A46ACE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999" y="-4379"/>
            <a:ext cx="2236017" cy="9966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3648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2CF71-9EF0-0FBF-32D3-F0A2BA95D085}"/>
              </a:ext>
            </a:extLst>
          </p:cNvPr>
          <p:cNvSpPr>
            <a:spLocks noGrp="1"/>
          </p:cNvSpPr>
          <p:nvPr>
            <p:ph type="title"/>
          </p:nvPr>
        </p:nvSpPr>
        <p:spPr>
          <a:xfrm>
            <a:off x="838200" y="294538"/>
            <a:ext cx="10515600" cy="772998"/>
          </a:xfrm>
        </p:spPr>
        <p:txBody>
          <a:bodyPr>
            <a:normAutofit/>
          </a:bodyPr>
          <a:lstStyle/>
          <a:p>
            <a:pPr algn="ctr"/>
            <a:r>
              <a:rPr lang="en-GB" noProof="0" dirty="0"/>
              <a:t>Track description </a:t>
            </a:r>
          </a:p>
        </p:txBody>
      </p:sp>
      <p:sp>
        <p:nvSpPr>
          <p:cNvPr id="3" name="Content Placeholder 2">
            <a:extLst>
              <a:ext uri="{FF2B5EF4-FFF2-40B4-BE49-F238E27FC236}">
                <a16:creationId xmlns:a16="http://schemas.microsoft.com/office/drawing/2014/main" id="{F0177CE0-8A8B-C89E-03E9-67F4030DF037}"/>
              </a:ext>
            </a:extLst>
          </p:cNvPr>
          <p:cNvSpPr>
            <a:spLocks noGrp="1"/>
          </p:cNvSpPr>
          <p:nvPr>
            <p:ph idx="1"/>
          </p:nvPr>
        </p:nvSpPr>
        <p:spPr>
          <a:xfrm>
            <a:off x="917542" y="1748852"/>
            <a:ext cx="5178457" cy="4428111"/>
          </a:xfrm>
        </p:spPr>
        <p:txBody>
          <a:bodyPr>
            <a:normAutofit/>
          </a:bodyPr>
          <a:lstStyle/>
          <a:p>
            <a:r>
              <a:rPr lang="en-GB" sz="2000" noProof="0" dirty="0"/>
              <a:t>Former RAF airfield in Carmarthenshire; flat, wide surface (≈ 9 m)</a:t>
            </a:r>
          </a:p>
          <a:p>
            <a:r>
              <a:rPr lang="en-GB" sz="2000" noProof="0" dirty="0"/>
              <a:t>Full circuit length 2.34 km, 8 principal corners</a:t>
            </a:r>
          </a:p>
          <a:p>
            <a:r>
              <a:rPr lang="en-GB" sz="2000" noProof="0" dirty="0"/>
              <a:t>Average lap speed ≈ 111 km/h with GT-style cars</a:t>
            </a:r>
          </a:p>
          <a:p>
            <a:r>
              <a:rPr lang="en-GB" sz="2000" noProof="0" dirty="0"/>
              <a:t>Split personality: fast outer loop (Speedway Straight, Woodlands) vs. technical inner hairpins (Brooklands, Honda)</a:t>
            </a:r>
          </a:p>
          <a:p>
            <a:endParaRPr lang="en-GB" sz="2000" noProof="0" dirty="0"/>
          </a:p>
        </p:txBody>
      </p:sp>
      <p:sp>
        <p:nvSpPr>
          <p:cNvPr id="4" name="Content Placeholder 2">
            <a:extLst>
              <a:ext uri="{FF2B5EF4-FFF2-40B4-BE49-F238E27FC236}">
                <a16:creationId xmlns:a16="http://schemas.microsoft.com/office/drawing/2014/main" id="{269DE430-D839-CCC2-33F3-2673E75B5F3B}"/>
              </a:ext>
            </a:extLst>
          </p:cNvPr>
          <p:cNvSpPr txBox="1">
            <a:spLocks/>
          </p:cNvSpPr>
          <p:nvPr/>
        </p:nvSpPr>
        <p:spPr>
          <a:xfrm>
            <a:off x="6096000" y="1748852"/>
            <a:ext cx="5257800" cy="442811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noProof="0" dirty="0"/>
              <a:t>South Wales venue on former WWII airfield</a:t>
            </a:r>
          </a:p>
          <a:p>
            <a:r>
              <a:rPr lang="en-GB" sz="2000" noProof="0" dirty="0"/>
              <a:t>Length 1.45 km, width 9 m; five principal corners​</a:t>
            </a:r>
          </a:p>
          <a:p>
            <a:r>
              <a:rPr lang="en-GB" sz="2000" noProof="0" dirty="0"/>
              <a:t>Clockwise layout, average lap speed ≈ 112 km/h</a:t>
            </a:r>
          </a:p>
          <a:p>
            <a:r>
              <a:rPr lang="en-GB" sz="2000" noProof="0" dirty="0"/>
              <a:t>Suits setup work on rapid direction changes and traction on exit</a:t>
            </a:r>
          </a:p>
          <a:p>
            <a:r>
              <a:rPr lang="en-GB" sz="2000" noProof="0" dirty="0"/>
              <a:t>Three heavy-brake zones (Devil’s Elbow exit, Jack’s Curve, Bus Stop) stress pitch control</a:t>
            </a:r>
          </a:p>
        </p:txBody>
      </p:sp>
      <p:cxnSp>
        <p:nvCxnSpPr>
          <p:cNvPr id="6" name="Straight Connector 5">
            <a:extLst>
              <a:ext uri="{FF2B5EF4-FFF2-40B4-BE49-F238E27FC236}">
                <a16:creationId xmlns:a16="http://schemas.microsoft.com/office/drawing/2014/main" id="{6BECF312-3599-E390-27AE-8505BE90C0D2}"/>
              </a:ext>
            </a:extLst>
          </p:cNvPr>
          <p:cNvCxnSpPr>
            <a:cxnSpLocks/>
            <a:endCxn id="2" idx="2"/>
          </p:cNvCxnSpPr>
          <p:nvPr/>
        </p:nvCxnSpPr>
        <p:spPr>
          <a:xfrm flipV="1">
            <a:off x="6096000" y="1067536"/>
            <a:ext cx="0" cy="5568934"/>
          </a:xfrm>
          <a:prstGeom prst="line">
            <a:avLst/>
          </a:prstGeom>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489DEE96-A56C-62FE-9F58-AF36358CA4BD}"/>
              </a:ext>
            </a:extLst>
          </p:cNvPr>
          <p:cNvSpPr txBox="1"/>
          <p:nvPr/>
        </p:nvSpPr>
        <p:spPr>
          <a:xfrm>
            <a:off x="6095998" y="1261001"/>
            <a:ext cx="5172173" cy="477054"/>
          </a:xfrm>
          <a:prstGeom prst="rect">
            <a:avLst/>
          </a:prstGeom>
          <a:noFill/>
        </p:spPr>
        <p:txBody>
          <a:bodyPr wrap="square" rtlCol="0">
            <a:spAutoFit/>
          </a:bodyPr>
          <a:lstStyle/>
          <a:p>
            <a:pPr algn="ctr"/>
            <a:r>
              <a:rPr lang="en-GB" sz="2500" noProof="0" dirty="0"/>
              <a:t>Llandow</a:t>
            </a:r>
          </a:p>
        </p:txBody>
      </p:sp>
      <p:sp>
        <p:nvSpPr>
          <p:cNvPr id="12" name="TextBox 11">
            <a:extLst>
              <a:ext uri="{FF2B5EF4-FFF2-40B4-BE49-F238E27FC236}">
                <a16:creationId xmlns:a16="http://schemas.microsoft.com/office/drawing/2014/main" id="{26BE69F7-FD9A-FA86-B0FC-F89B16AC9686}"/>
              </a:ext>
            </a:extLst>
          </p:cNvPr>
          <p:cNvSpPr txBox="1"/>
          <p:nvPr/>
        </p:nvSpPr>
        <p:spPr>
          <a:xfrm>
            <a:off x="993744" y="1257626"/>
            <a:ext cx="5105398" cy="477054"/>
          </a:xfrm>
          <a:prstGeom prst="rect">
            <a:avLst/>
          </a:prstGeom>
          <a:noFill/>
        </p:spPr>
        <p:txBody>
          <a:bodyPr wrap="square" rtlCol="0">
            <a:spAutoFit/>
          </a:bodyPr>
          <a:lstStyle/>
          <a:p>
            <a:pPr algn="ctr"/>
            <a:r>
              <a:rPr lang="en-GB" sz="2500" noProof="0" dirty="0"/>
              <a:t>Pembrey</a:t>
            </a:r>
          </a:p>
        </p:txBody>
      </p:sp>
      <p:cxnSp>
        <p:nvCxnSpPr>
          <p:cNvPr id="15" name="Straight Connector 14">
            <a:extLst>
              <a:ext uri="{FF2B5EF4-FFF2-40B4-BE49-F238E27FC236}">
                <a16:creationId xmlns:a16="http://schemas.microsoft.com/office/drawing/2014/main" id="{90B198A0-BAF0-A817-8CB9-5FDD1690FB70}"/>
              </a:ext>
            </a:extLst>
          </p:cNvPr>
          <p:cNvCxnSpPr>
            <a:cxnSpLocks/>
          </p:cNvCxnSpPr>
          <p:nvPr/>
        </p:nvCxnSpPr>
        <p:spPr>
          <a:xfrm>
            <a:off x="923827" y="1743453"/>
            <a:ext cx="10350631" cy="0"/>
          </a:xfrm>
          <a:prstGeom prst="line">
            <a:avLst/>
          </a:prstGeom>
        </p:spPr>
        <p:style>
          <a:lnRef idx="2">
            <a:schemeClr val="accent1"/>
          </a:lnRef>
          <a:fillRef idx="0">
            <a:schemeClr val="accent1"/>
          </a:fillRef>
          <a:effectRef idx="1">
            <a:schemeClr val="accent1"/>
          </a:effectRef>
          <a:fontRef idx="minor">
            <a:schemeClr val="tx1"/>
          </a:fontRef>
        </p:style>
      </p:cxnSp>
      <p:pic>
        <p:nvPicPr>
          <p:cNvPr id="1026" name="Picture 2" descr="Pembrey Circuit - Wikipedia">
            <a:extLst>
              <a:ext uri="{FF2B5EF4-FFF2-40B4-BE49-F238E27FC236}">
                <a16:creationId xmlns:a16="http://schemas.microsoft.com/office/drawing/2014/main" id="{8BEDDFD3-4970-2298-0142-FA4A7B4553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1650" y="4716661"/>
            <a:ext cx="2433087" cy="2039769"/>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1">
            <a:extLst>
              <a:ext uri="{FF2B5EF4-FFF2-40B4-BE49-F238E27FC236}">
                <a16:creationId xmlns:a16="http://schemas.microsoft.com/office/drawing/2014/main" id="{464EE4FB-1C61-9304-3D3F-7846B802F373}"/>
              </a:ext>
            </a:extLst>
          </p:cNvPr>
          <p:cNvPicPr>
            <a:picLocks noChangeAspect="1"/>
          </p:cNvPicPr>
          <p:nvPr/>
        </p:nvPicPr>
        <p:blipFill>
          <a:blip r:embed="rId4"/>
          <a:stretch>
            <a:fillRect/>
          </a:stretch>
        </p:blipFill>
        <p:spPr>
          <a:xfrm>
            <a:off x="6447349" y="4818231"/>
            <a:ext cx="4555101" cy="2039769"/>
          </a:xfrm>
          <a:prstGeom prst="rect">
            <a:avLst/>
          </a:prstGeom>
        </p:spPr>
      </p:pic>
      <p:pic>
        <p:nvPicPr>
          <p:cNvPr id="23" name="Picture 2" descr="University of Wales Trinity Saint David - myday">
            <a:extLst>
              <a:ext uri="{FF2B5EF4-FFF2-40B4-BE49-F238E27FC236}">
                <a16:creationId xmlns:a16="http://schemas.microsoft.com/office/drawing/2014/main" id="{584F1A06-EAE2-C863-5058-BA237C3E650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999" y="-4379"/>
            <a:ext cx="1464901" cy="65291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6" name="Content Placeholder 2">
            <a:extLst>
              <a:ext uri="{FF2B5EF4-FFF2-40B4-BE49-F238E27FC236}">
                <a16:creationId xmlns:a16="http://schemas.microsoft.com/office/drawing/2014/main" id="{4C309D7E-7FC1-4DF8-9AC3-43259D9C839A}"/>
              </a:ext>
            </a:extLst>
          </p:cNvPr>
          <p:cNvSpPr txBox="1">
            <a:spLocks/>
          </p:cNvSpPr>
          <p:nvPr/>
        </p:nvSpPr>
        <p:spPr>
          <a:xfrm>
            <a:off x="917541" y="1748852"/>
            <a:ext cx="5178457" cy="442811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a:t>Former RAF airfield in Carmarthenshire; flat, wide surface (≈ 9 m)</a:t>
            </a:r>
          </a:p>
          <a:p>
            <a:r>
              <a:rPr lang="en-GB" sz="2000"/>
              <a:t>Full circuit length 2.34 km, 8 principal corners</a:t>
            </a:r>
          </a:p>
          <a:p>
            <a:r>
              <a:rPr lang="en-GB" sz="2000"/>
              <a:t>Average lap speed ≈ 111 km/h with GT-style cars</a:t>
            </a:r>
          </a:p>
          <a:p>
            <a:r>
              <a:rPr lang="en-GB" sz="2000"/>
              <a:t>Split personality: fast outer loop (Speedway Straight, Woodlands) vs. technical inner hairpins (Brooklands, Honda)</a:t>
            </a:r>
          </a:p>
          <a:p>
            <a:endParaRPr lang="en-GB" sz="2000" dirty="0"/>
          </a:p>
        </p:txBody>
      </p:sp>
      <p:cxnSp>
        <p:nvCxnSpPr>
          <p:cNvPr id="27" name="Straight Connector 26">
            <a:extLst>
              <a:ext uri="{FF2B5EF4-FFF2-40B4-BE49-F238E27FC236}">
                <a16:creationId xmlns:a16="http://schemas.microsoft.com/office/drawing/2014/main" id="{6190F224-31E7-9F8C-AFFD-AD507E6B61BB}"/>
              </a:ext>
            </a:extLst>
          </p:cNvPr>
          <p:cNvCxnSpPr>
            <a:cxnSpLocks/>
          </p:cNvCxnSpPr>
          <p:nvPr/>
        </p:nvCxnSpPr>
        <p:spPr>
          <a:xfrm>
            <a:off x="923826" y="1743453"/>
            <a:ext cx="10350631"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698739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7D71ECC-6534-8F1F-6930-386CB3C50C17}"/>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40694B83-BD55-D6B8-AF56-104693BA9568}"/>
              </a:ext>
            </a:extLst>
          </p:cNvPr>
          <p:cNvPicPr>
            <a:picLocks noChangeAspect="1"/>
          </p:cNvPicPr>
          <p:nvPr/>
        </p:nvPicPr>
        <p:blipFill>
          <a:blip r:embed="rId3"/>
          <a:stretch>
            <a:fillRect/>
          </a:stretch>
        </p:blipFill>
        <p:spPr>
          <a:xfrm>
            <a:off x="-4151" y="-1"/>
            <a:ext cx="12196151" cy="6871071"/>
          </a:xfrm>
          <a:prstGeom prst="rect">
            <a:avLst/>
          </a:prstGeom>
        </p:spPr>
      </p:pic>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6F7D9BA8-FF83-0B19-7FC7-A5AC1B0422AE}"/>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GB" sz="3200" kern="1200" noProof="0" dirty="0">
                <a:solidFill>
                  <a:schemeClr val="bg1"/>
                </a:solidFill>
                <a:latin typeface="+mj-lt"/>
                <a:ea typeface="+mj-ea"/>
                <a:cs typeface="+mj-cs"/>
              </a:rPr>
              <a:t>Lap time - Pembrey</a:t>
            </a:r>
          </a:p>
        </p:txBody>
      </p:sp>
      <p:pic>
        <p:nvPicPr>
          <p:cNvPr id="5" name="Content Placeholder 4">
            <a:extLst>
              <a:ext uri="{FF2B5EF4-FFF2-40B4-BE49-F238E27FC236}">
                <a16:creationId xmlns:a16="http://schemas.microsoft.com/office/drawing/2014/main" id="{79702BE8-8DBD-00EF-F8EC-9E24EFE4374D}"/>
              </a:ext>
            </a:extLst>
          </p:cNvPr>
          <p:cNvPicPr>
            <a:picLocks noGrp="1" noChangeAspect="1"/>
          </p:cNvPicPr>
          <p:nvPr>
            <p:ph idx="1"/>
          </p:nvPr>
        </p:nvPicPr>
        <p:blipFill>
          <a:blip r:embed="rId4"/>
          <a:stretch>
            <a:fillRect/>
          </a:stretch>
        </p:blipFill>
        <p:spPr>
          <a:xfrm>
            <a:off x="-4152" y="1396587"/>
            <a:ext cx="12196151" cy="3360763"/>
          </a:xfrm>
          <a:prstGeom prst="rect">
            <a:avLst/>
          </a:prstGeom>
        </p:spPr>
      </p:pic>
      <p:pic>
        <p:nvPicPr>
          <p:cNvPr id="8" name="Picture 2" descr="University of Wales Trinity Saint David - myday">
            <a:extLst>
              <a:ext uri="{FF2B5EF4-FFF2-40B4-BE49-F238E27FC236}">
                <a16:creationId xmlns:a16="http://schemas.microsoft.com/office/drawing/2014/main" id="{BAFCB4CE-FFE6-8B51-5B11-8A78DFA27E4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999" y="-4379"/>
            <a:ext cx="2236017" cy="9966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1" name="Content Placeholder 2">
            <a:extLst>
              <a:ext uri="{FF2B5EF4-FFF2-40B4-BE49-F238E27FC236}">
                <a16:creationId xmlns:a16="http://schemas.microsoft.com/office/drawing/2014/main" id="{E444D094-F0AF-5835-A329-2591F3C6AF92}"/>
              </a:ext>
            </a:extLst>
          </p:cNvPr>
          <p:cNvSpPr txBox="1">
            <a:spLocks/>
          </p:cNvSpPr>
          <p:nvPr/>
        </p:nvSpPr>
        <p:spPr>
          <a:xfrm>
            <a:off x="-4151" y="4765635"/>
            <a:ext cx="12196150" cy="209236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noProof="0" dirty="0">
                <a:solidFill>
                  <a:schemeClr val="bg1"/>
                </a:solidFill>
              </a:rPr>
              <a:t>Run 16 quickest: 53.73 s (reference for optimisation)</a:t>
            </a:r>
          </a:p>
          <a:p>
            <a:r>
              <a:rPr lang="en-GB" sz="2000" noProof="0" dirty="0">
                <a:solidFill>
                  <a:schemeClr val="bg1"/>
                </a:solidFill>
              </a:rPr>
              <a:t>Total spread ≈ 0.99 s across all runs</a:t>
            </a:r>
          </a:p>
          <a:p>
            <a:r>
              <a:rPr lang="en-GB" sz="2000" noProof="0" dirty="0">
                <a:solidFill>
                  <a:schemeClr val="bg1"/>
                </a:solidFill>
              </a:rPr>
              <a:t>Top-10 runs sit within 0.15 s indicating a broad local optimum </a:t>
            </a:r>
            <a:endParaRPr lang="en-GB" sz="2000" noProof="0" dirty="0"/>
          </a:p>
        </p:txBody>
      </p:sp>
    </p:spTree>
    <p:extLst>
      <p:ext uri="{BB962C8B-B14F-4D97-AF65-F5344CB8AC3E}">
        <p14:creationId xmlns:p14="http://schemas.microsoft.com/office/powerpoint/2010/main" val="37969027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F536F7-87C3-2DB3-EA66-F7FC2175E0AC}"/>
            </a:ext>
          </a:extLst>
        </p:cNvPr>
        <p:cNvGrpSpPr/>
        <p:nvPr/>
      </p:nvGrpSpPr>
      <p:grpSpPr>
        <a:xfrm>
          <a:off x="0" y="0"/>
          <a:ext cx="0" cy="0"/>
          <a:chOff x="0" y="0"/>
          <a:chExt cx="0" cy="0"/>
        </a:xfrm>
      </p:grpSpPr>
      <p:pic>
        <p:nvPicPr>
          <p:cNvPr id="28" name="Picture 27">
            <a:extLst>
              <a:ext uri="{FF2B5EF4-FFF2-40B4-BE49-F238E27FC236}">
                <a16:creationId xmlns:a16="http://schemas.microsoft.com/office/drawing/2014/main" id="{CD95D78E-DD25-A041-ED66-3D367B29F18F}"/>
              </a:ext>
            </a:extLst>
          </p:cNvPr>
          <p:cNvPicPr>
            <a:picLocks noChangeAspect="1"/>
          </p:cNvPicPr>
          <p:nvPr/>
        </p:nvPicPr>
        <p:blipFill>
          <a:blip r:embed="rId3"/>
          <a:stretch>
            <a:fillRect/>
          </a:stretch>
        </p:blipFill>
        <p:spPr>
          <a:xfrm>
            <a:off x="-102870" y="-4379"/>
            <a:ext cx="12300319" cy="6858000"/>
          </a:xfrm>
          <a:prstGeom prst="rect">
            <a:avLst/>
          </a:prstGeom>
        </p:spPr>
      </p:pic>
      <p:sp>
        <p:nvSpPr>
          <p:cNvPr id="27" name="Rectangle 26">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F101F747-7667-974D-EAF0-B6EF8FA3A9E0}"/>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GB" sz="3200" kern="1200" noProof="0" dirty="0">
                <a:solidFill>
                  <a:schemeClr val="bg1"/>
                </a:solidFill>
                <a:latin typeface="+mj-lt"/>
                <a:ea typeface="+mj-ea"/>
                <a:cs typeface="+mj-cs"/>
              </a:rPr>
              <a:t>Lap time - Llandow</a:t>
            </a:r>
          </a:p>
        </p:txBody>
      </p:sp>
      <p:pic>
        <p:nvPicPr>
          <p:cNvPr id="9" name="Picture 2" descr="University of Wales Trinity Saint David - myday">
            <a:extLst>
              <a:ext uri="{FF2B5EF4-FFF2-40B4-BE49-F238E27FC236}">
                <a16:creationId xmlns:a16="http://schemas.microsoft.com/office/drawing/2014/main" id="{1278460D-0D3B-FC56-5488-04B7EDECFAA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999" y="-4379"/>
            <a:ext cx="2236017" cy="9966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1F4ACB35-3A56-889D-8B89-BA77367B2EF2}"/>
              </a:ext>
            </a:extLst>
          </p:cNvPr>
          <p:cNvPicPr>
            <a:picLocks noChangeAspect="1"/>
          </p:cNvPicPr>
          <p:nvPr/>
        </p:nvPicPr>
        <p:blipFill>
          <a:blip r:embed="rId5"/>
          <a:stretch>
            <a:fillRect/>
          </a:stretch>
        </p:blipFill>
        <p:spPr>
          <a:xfrm>
            <a:off x="-4151" y="1396588"/>
            <a:ext cx="12192000" cy="3236345"/>
          </a:xfrm>
          <a:prstGeom prst="rect">
            <a:avLst/>
          </a:prstGeom>
        </p:spPr>
      </p:pic>
      <p:sp>
        <p:nvSpPr>
          <p:cNvPr id="26" name="Content Placeholder 2">
            <a:extLst>
              <a:ext uri="{FF2B5EF4-FFF2-40B4-BE49-F238E27FC236}">
                <a16:creationId xmlns:a16="http://schemas.microsoft.com/office/drawing/2014/main" id="{FE63F83A-357F-01BC-7AA8-79946304DEA0}"/>
              </a:ext>
            </a:extLst>
          </p:cNvPr>
          <p:cNvSpPr txBox="1">
            <a:spLocks/>
          </p:cNvSpPr>
          <p:nvPr/>
        </p:nvSpPr>
        <p:spPr>
          <a:xfrm>
            <a:off x="-4151" y="4632933"/>
            <a:ext cx="12196150" cy="222506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noProof="0" dirty="0">
                <a:solidFill>
                  <a:schemeClr val="bg1"/>
                </a:solidFill>
              </a:rPr>
              <a:t>Quickest run 14: 36.25 s Slowest run 31: 37.44 s</a:t>
            </a:r>
          </a:p>
          <a:p>
            <a:r>
              <a:rPr lang="en-GB" sz="2000" noProof="0" dirty="0">
                <a:solidFill>
                  <a:schemeClr val="bg1"/>
                </a:solidFill>
              </a:rPr>
              <a:t>Spread only 1.19 s across the full design space</a:t>
            </a:r>
          </a:p>
          <a:p>
            <a:r>
              <a:rPr lang="en-GB" sz="2000" noProof="0" dirty="0">
                <a:solidFill>
                  <a:schemeClr val="bg1"/>
                </a:solidFill>
              </a:rPr>
              <a:t>Top – 3 (runs 14 | 23 | 21) sit within 0.04 s → broad, stable optimum</a:t>
            </a:r>
          </a:p>
        </p:txBody>
      </p:sp>
    </p:spTree>
    <p:extLst>
      <p:ext uri="{BB962C8B-B14F-4D97-AF65-F5344CB8AC3E}">
        <p14:creationId xmlns:p14="http://schemas.microsoft.com/office/powerpoint/2010/main" val="11704176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7F9F2E-E304-09A0-D45D-A55C0B8C1364}"/>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9840109C-42D9-1348-402B-7BB47637B3CF}"/>
              </a:ext>
            </a:extLst>
          </p:cNvPr>
          <p:cNvPicPr>
            <a:picLocks noChangeAspect="1"/>
          </p:cNvPicPr>
          <p:nvPr/>
        </p:nvPicPr>
        <p:blipFill>
          <a:blip r:embed="rId3"/>
          <a:stretch>
            <a:fillRect/>
          </a:stretch>
        </p:blipFill>
        <p:spPr>
          <a:xfrm>
            <a:off x="-102870" y="-4379"/>
            <a:ext cx="12300319" cy="6858000"/>
          </a:xfrm>
          <a:prstGeom prst="rect">
            <a:avLst/>
          </a:prstGeom>
        </p:spPr>
      </p:pic>
      <p:sp>
        <p:nvSpPr>
          <p:cNvPr id="2" name="Title 1">
            <a:extLst>
              <a:ext uri="{FF2B5EF4-FFF2-40B4-BE49-F238E27FC236}">
                <a16:creationId xmlns:a16="http://schemas.microsoft.com/office/drawing/2014/main" id="{17B42066-6581-316F-CA56-569F8CDA97F2}"/>
              </a:ext>
            </a:extLst>
          </p:cNvPr>
          <p:cNvSpPr>
            <a:spLocks noGrp="1"/>
          </p:cNvSpPr>
          <p:nvPr>
            <p:ph type="title"/>
          </p:nvPr>
        </p:nvSpPr>
        <p:spPr/>
        <p:txBody>
          <a:bodyPr/>
          <a:lstStyle/>
          <a:p>
            <a:pPr algn="ctr"/>
            <a:r>
              <a:rPr lang="en-GB" noProof="0" dirty="0">
                <a:solidFill>
                  <a:schemeClr val="bg1"/>
                </a:solidFill>
              </a:rPr>
              <a:t>Spring Rates - Pembrey</a:t>
            </a:r>
          </a:p>
        </p:txBody>
      </p:sp>
      <p:pic>
        <p:nvPicPr>
          <p:cNvPr id="5" name="Picture 2" descr="University of Wales Trinity Saint David - myday">
            <a:extLst>
              <a:ext uri="{FF2B5EF4-FFF2-40B4-BE49-F238E27FC236}">
                <a16:creationId xmlns:a16="http://schemas.microsoft.com/office/drawing/2014/main" id="{91F67803-9363-94B8-8801-D13FC2A2F87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999" y="-4379"/>
            <a:ext cx="2236017" cy="9966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graphicFrame>
        <p:nvGraphicFramePr>
          <p:cNvPr id="6" name="Table 5">
            <a:extLst>
              <a:ext uri="{FF2B5EF4-FFF2-40B4-BE49-F238E27FC236}">
                <a16:creationId xmlns:a16="http://schemas.microsoft.com/office/drawing/2014/main" id="{25833143-D675-1371-5F8C-D10C3D2C6874}"/>
              </a:ext>
            </a:extLst>
          </p:cNvPr>
          <p:cNvGraphicFramePr>
            <a:graphicFrameLocks noGrp="1"/>
          </p:cNvGraphicFramePr>
          <p:nvPr>
            <p:extLst>
              <p:ext uri="{D42A27DB-BD31-4B8C-83A1-F6EECF244321}">
                <p14:modId xmlns:p14="http://schemas.microsoft.com/office/powerpoint/2010/main" val="2037379022"/>
              </p:ext>
            </p:extLst>
          </p:nvPr>
        </p:nvGraphicFramePr>
        <p:xfrm>
          <a:off x="838200" y="5892960"/>
          <a:ext cx="3966210" cy="809625"/>
        </p:xfrm>
        <a:graphic>
          <a:graphicData uri="http://schemas.openxmlformats.org/drawingml/2006/table">
            <a:tbl>
              <a:tblPr>
                <a:tableStyleId>{5C22544A-7EE6-4342-B048-85BDC9FD1C3A}</a:tableStyleId>
              </a:tblPr>
              <a:tblGrid>
                <a:gridCol w="412119">
                  <a:extLst>
                    <a:ext uri="{9D8B030D-6E8A-4147-A177-3AD203B41FA5}">
                      <a16:colId xmlns:a16="http://schemas.microsoft.com/office/drawing/2014/main" val="4148898902"/>
                    </a:ext>
                  </a:extLst>
                </a:gridCol>
                <a:gridCol w="1831643">
                  <a:extLst>
                    <a:ext uri="{9D8B030D-6E8A-4147-A177-3AD203B41FA5}">
                      <a16:colId xmlns:a16="http://schemas.microsoft.com/office/drawing/2014/main" val="1733199549"/>
                    </a:ext>
                  </a:extLst>
                </a:gridCol>
                <a:gridCol w="1722448">
                  <a:extLst>
                    <a:ext uri="{9D8B030D-6E8A-4147-A177-3AD203B41FA5}">
                      <a16:colId xmlns:a16="http://schemas.microsoft.com/office/drawing/2014/main" val="3787707041"/>
                    </a:ext>
                  </a:extLst>
                </a:gridCol>
              </a:tblGrid>
              <a:tr h="200025">
                <a:tc>
                  <a:txBody>
                    <a:bodyPr/>
                    <a:lstStyle/>
                    <a:p>
                      <a:pPr algn="ctr" fontAlgn="ctr"/>
                      <a:r>
                        <a:rPr lang="en-GB" sz="1200" u="none" strike="noStrike" noProof="0" dirty="0">
                          <a:effectLst/>
                        </a:rPr>
                        <a:t>Runs</a:t>
                      </a:r>
                      <a:endParaRPr lang="en-GB" sz="1200" b="0" i="0" u="none" strike="noStrike" noProof="0" dirty="0">
                        <a:solidFill>
                          <a:srgbClr val="000000"/>
                        </a:solidFill>
                        <a:effectLst/>
                        <a:latin typeface="Calibri" panose="020F0502020204030204" pitchFamily="34" charset="0"/>
                      </a:endParaRPr>
                    </a:p>
                  </a:txBody>
                  <a:tcPr marL="9525" marR="9525" marT="9525" marB="0" anchor="ctr"/>
                </a:tc>
                <a:tc>
                  <a:txBody>
                    <a:bodyPr/>
                    <a:lstStyle/>
                    <a:p>
                      <a:pPr algn="l" fontAlgn="b"/>
                      <a:r>
                        <a:rPr lang="en-GB" sz="1200" u="none" strike="noStrike" noProof="0" dirty="0">
                          <a:effectLst/>
                        </a:rPr>
                        <a:t>Front Spring rate (N/mm)</a:t>
                      </a:r>
                      <a:endParaRPr lang="en-GB" sz="1200" b="0" i="0" u="none" strike="noStrike" noProof="0"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200" u="none" strike="noStrike" noProof="0" dirty="0">
                          <a:effectLst/>
                        </a:rPr>
                        <a:t>Rear Spring rate (N/mm)</a:t>
                      </a:r>
                      <a:endParaRPr lang="en-GB" sz="1200" b="0" i="0" u="none" strike="noStrike" noProof="0"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385705274"/>
                  </a:ext>
                </a:extLst>
              </a:tr>
              <a:tr h="200025">
                <a:tc>
                  <a:txBody>
                    <a:bodyPr/>
                    <a:lstStyle/>
                    <a:p>
                      <a:pPr algn="r" fontAlgn="b"/>
                      <a:r>
                        <a:rPr lang="en-GB" sz="1200" u="none" strike="noStrike" noProof="0" dirty="0">
                          <a:effectLst/>
                        </a:rPr>
                        <a:t>14</a:t>
                      </a:r>
                      <a:endParaRPr lang="en-GB" sz="1200" b="0" i="0" u="none" strike="noStrike" noProof="0"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noProof="0" dirty="0">
                          <a:effectLst/>
                        </a:rPr>
                        <a:t>303.45</a:t>
                      </a:r>
                      <a:endParaRPr lang="en-GB" sz="1200" b="0" i="0" u="none" strike="noStrike" noProof="0"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noProof="0" dirty="0">
                          <a:effectLst/>
                        </a:rPr>
                        <a:t>100.2</a:t>
                      </a:r>
                      <a:endParaRPr lang="en-GB" sz="1200" b="0" i="0" u="none" strike="noStrike" noProof="0"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984805864"/>
                  </a:ext>
                </a:extLst>
              </a:tr>
              <a:tr h="200025">
                <a:tc>
                  <a:txBody>
                    <a:bodyPr/>
                    <a:lstStyle/>
                    <a:p>
                      <a:pPr algn="r" fontAlgn="b"/>
                      <a:r>
                        <a:rPr lang="en-GB" sz="1200" u="none" strike="noStrike" noProof="0" dirty="0">
                          <a:effectLst/>
                        </a:rPr>
                        <a:t>16</a:t>
                      </a:r>
                      <a:endParaRPr lang="en-GB" sz="1200" b="0" i="0" u="none" strike="noStrike" noProof="0"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noProof="0" dirty="0">
                          <a:effectLst/>
                        </a:rPr>
                        <a:t>303.45</a:t>
                      </a:r>
                      <a:endParaRPr lang="en-GB" sz="1200" b="0" i="0" u="none" strike="noStrike" noProof="0"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noProof="0" dirty="0">
                          <a:effectLst/>
                        </a:rPr>
                        <a:t>100.2</a:t>
                      </a:r>
                      <a:endParaRPr lang="en-GB" sz="1200" b="0" i="0" u="none" strike="noStrike" noProof="0"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382063134"/>
                  </a:ext>
                </a:extLst>
              </a:tr>
              <a:tr h="209550">
                <a:tc>
                  <a:txBody>
                    <a:bodyPr/>
                    <a:lstStyle/>
                    <a:p>
                      <a:pPr algn="r" fontAlgn="b"/>
                      <a:r>
                        <a:rPr lang="en-GB" sz="1200" u="none" strike="noStrike" noProof="0" dirty="0">
                          <a:effectLst/>
                        </a:rPr>
                        <a:t>37</a:t>
                      </a:r>
                      <a:endParaRPr lang="en-GB" sz="1200" b="0" i="0" u="none" strike="noStrike" noProof="0"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noProof="0" dirty="0">
                          <a:effectLst/>
                        </a:rPr>
                        <a:t>202.3</a:t>
                      </a:r>
                      <a:endParaRPr lang="en-GB" sz="1200" b="0" i="0" u="none" strike="noStrike" noProof="0"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noProof="0" dirty="0">
                          <a:effectLst/>
                        </a:rPr>
                        <a:t>100.2</a:t>
                      </a:r>
                      <a:endParaRPr lang="en-GB" sz="1200" b="0" i="0" u="none" strike="noStrike" noProof="0"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721131749"/>
                  </a:ext>
                </a:extLst>
              </a:tr>
            </a:tbl>
          </a:graphicData>
        </a:graphic>
      </p:graphicFrame>
      <p:sp>
        <p:nvSpPr>
          <p:cNvPr id="11" name="Rectangle 1">
            <a:extLst>
              <a:ext uri="{FF2B5EF4-FFF2-40B4-BE49-F238E27FC236}">
                <a16:creationId xmlns:a16="http://schemas.microsoft.com/office/drawing/2014/main" id="{3C694AAE-1EC1-C08E-4803-146F069C9F55}"/>
              </a:ext>
            </a:extLst>
          </p:cNvPr>
          <p:cNvSpPr>
            <a:spLocks noChangeArrowheads="1"/>
          </p:cNvSpPr>
          <p:nvPr/>
        </p:nvSpPr>
        <p:spPr bwMode="auto">
          <a:xfrm>
            <a:off x="5989320" y="1690688"/>
            <a:ext cx="6181681" cy="3908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28600" marR="0" lvl="0" indent="-228600" fontAlgn="base">
              <a:lnSpc>
                <a:spcPct val="90000"/>
              </a:lnSpc>
              <a:spcBef>
                <a:spcPts val="1000"/>
              </a:spcBef>
              <a:spcAft>
                <a:spcPct val="0"/>
              </a:spcAft>
              <a:buClrTx/>
              <a:buSzTx/>
              <a:buFont typeface="Arial" panose="020B0604020202020204" pitchFamily="34" charset="0"/>
              <a:buChar char="•"/>
              <a:tabLst/>
            </a:pPr>
            <a:r>
              <a:rPr lang="en-GB" sz="2000" noProof="0" dirty="0">
                <a:solidFill>
                  <a:schemeClr val="bg1"/>
                </a:solidFill>
              </a:rPr>
              <a:t>Best two runs (14 &amp; 16) use 303 N mm⁻¹ front, 100 N mm⁻¹ rear</a:t>
            </a:r>
          </a:p>
          <a:p>
            <a:pPr marL="228600" marR="0" lvl="0" indent="-228600" fontAlgn="base">
              <a:lnSpc>
                <a:spcPct val="90000"/>
              </a:lnSpc>
              <a:spcBef>
                <a:spcPts val="1000"/>
              </a:spcBef>
              <a:spcAft>
                <a:spcPct val="0"/>
              </a:spcAft>
              <a:buClrTx/>
              <a:buSzTx/>
              <a:buFont typeface="Arial" panose="020B0604020202020204" pitchFamily="34" charset="0"/>
              <a:buChar char="•"/>
              <a:tabLst/>
            </a:pPr>
            <a:endParaRPr lang="en-GB" sz="2000" noProof="0" dirty="0">
              <a:solidFill>
                <a:schemeClr val="bg1"/>
              </a:solidFill>
            </a:endParaRPr>
          </a:p>
          <a:p>
            <a:pPr marL="228600" marR="0" lvl="0" indent="-228600" fontAlgn="base">
              <a:lnSpc>
                <a:spcPct val="90000"/>
              </a:lnSpc>
              <a:spcBef>
                <a:spcPts val="1000"/>
              </a:spcBef>
              <a:spcAft>
                <a:spcPct val="0"/>
              </a:spcAft>
              <a:buClrTx/>
              <a:buSzTx/>
              <a:buFont typeface="Arial" panose="020B0604020202020204" pitchFamily="34" charset="0"/>
              <a:buChar char="•"/>
              <a:tabLst/>
            </a:pPr>
            <a:r>
              <a:rPr lang="en-GB" sz="2000" noProof="0" dirty="0">
                <a:solidFill>
                  <a:schemeClr val="bg1"/>
                </a:solidFill>
              </a:rPr>
              <a:t>Run 37 shows lower front rate (202 N mm⁻¹) only 0.04 s slower</a:t>
            </a:r>
          </a:p>
          <a:p>
            <a:pPr marL="228600" marR="0" lvl="0" indent="-228600" fontAlgn="base">
              <a:lnSpc>
                <a:spcPct val="90000"/>
              </a:lnSpc>
              <a:spcBef>
                <a:spcPts val="1000"/>
              </a:spcBef>
              <a:spcAft>
                <a:spcPct val="0"/>
              </a:spcAft>
              <a:buClrTx/>
              <a:buSzTx/>
              <a:buFont typeface="Arial" panose="020B0604020202020204" pitchFamily="34" charset="0"/>
              <a:buChar char="•"/>
              <a:tabLst/>
            </a:pPr>
            <a:endParaRPr lang="en-GB" sz="2000" noProof="0" dirty="0">
              <a:solidFill>
                <a:schemeClr val="bg1"/>
              </a:solidFill>
            </a:endParaRPr>
          </a:p>
          <a:p>
            <a:pPr marL="228600" marR="0" lvl="0" indent="-228600" fontAlgn="base">
              <a:lnSpc>
                <a:spcPct val="90000"/>
              </a:lnSpc>
              <a:spcBef>
                <a:spcPts val="1000"/>
              </a:spcBef>
              <a:spcAft>
                <a:spcPct val="0"/>
              </a:spcAft>
              <a:buClrTx/>
              <a:buSzTx/>
              <a:buFont typeface="Arial" panose="020B0604020202020204" pitchFamily="34" charset="0"/>
              <a:buChar char="•"/>
              <a:tabLst/>
            </a:pPr>
            <a:r>
              <a:rPr lang="en-GB" sz="2000" noProof="0" dirty="0">
                <a:solidFill>
                  <a:schemeClr val="bg1"/>
                </a:solidFill>
              </a:rPr>
              <a:t>Soft rear / mid-stiff front lifts ride-frequency split → sharper turn-in, stable exit</a:t>
            </a:r>
          </a:p>
          <a:p>
            <a:pPr marL="228600" marR="0" lvl="0" indent="-228600" fontAlgn="base">
              <a:lnSpc>
                <a:spcPct val="90000"/>
              </a:lnSpc>
              <a:spcBef>
                <a:spcPts val="1000"/>
              </a:spcBef>
              <a:spcAft>
                <a:spcPct val="0"/>
              </a:spcAft>
              <a:buClrTx/>
              <a:buSzTx/>
              <a:buFont typeface="Arial" panose="020B0604020202020204" pitchFamily="34" charset="0"/>
              <a:buChar char="•"/>
              <a:tabLst/>
            </a:pPr>
            <a:endParaRPr lang="en-GB" sz="2000" noProof="0" dirty="0">
              <a:solidFill>
                <a:schemeClr val="bg1"/>
              </a:solidFill>
            </a:endParaRPr>
          </a:p>
          <a:p>
            <a:pPr marL="228600" marR="0" lvl="0" indent="-228600" fontAlgn="base">
              <a:lnSpc>
                <a:spcPct val="90000"/>
              </a:lnSpc>
              <a:spcBef>
                <a:spcPts val="1000"/>
              </a:spcBef>
              <a:spcAft>
                <a:spcPct val="0"/>
              </a:spcAft>
              <a:buClrTx/>
              <a:buSzTx/>
              <a:buFont typeface="Arial" panose="020B0604020202020204" pitchFamily="34" charset="0"/>
              <a:buChar char="•"/>
              <a:tabLst/>
            </a:pPr>
            <a:r>
              <a:rPr lang="en-GB" sz="2000" noProof="0" dirty="0">
                <a:solidFill>
                  <a:schemeClr val="bg1"/>
                </a:solidFill>
              </a:rPr>
              <a:t>Lap-time plateau suggests usable window 200–305 N mm⁻¹ front at 100 N mm⁻¹ rear</a:t>
            </a:r>
          </a:p>
        </p:txBody>
      </p:sp>
      <p:pic>
        <p:nvPicPr>
          <p:cNvPr id="4" name="Picture 3">
            <a:extLst>
              <a:ext uri="{FF2B5EF4-FFF2-40B4-BE49-F238E27FC236}">
                <a16:creationId xmlns:a16="http://schemas.microsoft.com/office/drawing/2014/main" id="{3EFDB502-D9C5-4670-C2C0-FA1BE7D496FD}"/>
              </a:ext>
            </a:extLst>
          </p:cNvPr>
          <p:cNvPicPr>
            <a:picLocks noChangeAspect="1"/>
          </p:cNvPicPr>
          <p:nvPr/>
        </p:nvPicPr>
        <p:blipFill>
          <a:blip r:embed="rId5"/>
          <a:stretch>
            <a:fillRect/>
          </a:stretch>
        </p:blipFill>
        <p:spPr>
          <a:xfrm>
            <a:off x="-5449" y="1288673"/>
            <a:ext cx="5955097" cy="4604287"/>
          </a:xfrm>
          <a:prstGeom prst="rect">
            <a:avLst/>
          </a:prstGeom>
        </p:spPr>
      </p:pic>
    </p:spTree>
    <p:extLst>
      <p:ext uri="{BB962C8B-B14F-4D97-AF65-F5344CB8AC3E}">
        <p14:creationId xmlns:p14="http://schemas.microsoft.com/office/powerpoint/2010/main" val="30618112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EE97526C-B37C-AE28-9A79-AC277B88294B}"/>
              </a:ext>
            </a:extLst>
          </p:cNvPr>
          <p:cNvPicPr>
            <a:picLocks noChangeAspect="1"/>
          </p:cNvPicPr>
          <p:nvPr/>
        </p:nvPicPr>
        <p:blipFill>
          <a:blip r:embed="rId3"/>
          <a:stretch>
            <a:fillRect/>
          </a:stretch>
        </p:blipFill>
        <p:spPr>
          <a:xfrm>
            <a:off x="-102870" y="-4379"/>
            <a:ext cx="12300319" cy="6858000"/>
          </a:xfrm>
          <a:prstGeom prst="rect">
            <a:avLst/>
          </a:prstGeom>
        </p:spPr>
      </p:pic>
      <p:sp>
        <p:nvSpPr>
          <p:cNvPr id="2" name="Title 1">
            <a:extLst>
              <a:ext uri="{FF2B5EF4-FFF2-40B4-BE49-F238E27FC236}">
                <a16:creationId xmlns:a16="http://schemas.microsoft.com/office/drawing/2014/main" id="{0FD223F2-8F27-BE38-7E52-C103524A1721}"/>
              </a:ext>
            </a:extLst>
          </p:cNvPr>
          <p:cNvSpPr>
            <a:spLocks noGrp="1"/>
          </p:cNvSpPr>
          <p:nvPr>
            <p:ph type="title"/>
          </p:nvPr>
        </p:nvSpPr>
        <p:spPr/>
        <p:txBody>
          <a:bodyPr/>
          <a:lstStyle/>
          <a:p>
            <a:pPr algn="ctr"/>
            <a:r>
              <a:rPr lang="en-GB" noProof="0" dirty="0">
                <a:solidFill>
                  <a:schemeClr val="bg1"/>
                </a:solidFill>
              </a:rPr>
              <a:t>Spring Rates - Llandow</a:t>
            </a:r>
          </a:p>
        </p:txBody>
      </p:sp>
      <p:pic>
        <p:nvPicPr>
          <p:cNvPr id="5" name="Picture 2" descr="University of Wales Trinity Saint David - myday">
            <a:extLst>
              <a:ext uri="{FF2B5EF4-FFF2-40B4-BE49-F238E27FC236}">
                <a16:creationId xmlns:a16="http://schemas.microsoft.com/office/drawing/2014/main" id="{FCD986D3-4E39-805B-BC02-DA8E90573B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999" y="-4379"/>
            <a:ext cx="2236017" cy="9966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9D3DAA92-3068-82A8-66AD-B5F0B1BEF3DC}"/>
              </a:ext>
            </a:extLst>
          </p:cNvPr>
          <p:cNvPicPr>
            <a:picLocks noChangeAspect="1"/>
          </p:cNvPicPr>
          <p:nvPr/>
        </p:nvPicPr>
        <p:blipFill>
          <a:blip r:embed="rId5"/>
          <a:stretch>
            <a:fillRect/>
          </a:stretch>
        </p:blipFill>
        <p:spPr>
          <a:xfrm>
            <a:off x="-102869" y="1538966"/>
            <a:ext cx="6092190" cy="4353994"/>
          </a:xfrm>
          <a:prstGeom prst="rect">
            <a:avLst/>
          </a:prstGeom>
        </p:spPr>
      </p:pic>
      <p:graphicFrame>
        <p:nvGraphicFramePr>
          <p:cNvPr id="12" name="Table 11">
            <a:extLst>
              <a:ext uri="{FF2B5EF4-FFF2-40B4-BE49-F238E27FC236}">
                <a16:creationId xmlns:a16="http://schemas.microsoft.com/office/drawing/2014/main" id="{ADD6FAB5-7F3E-6141-001C-9F17ECB3E3A6}"/>
              </a:ext>
            </a:extLst>
          </p:cNvPr>
          <p:cNvGraphicFramePr>
            <a:graphicFrameLocks noGrp="1"/>
          </p:cNvGraphicFramePr>
          <p:nvPr>
            <p:extLst>
              <p:ext uri="{D42A27DB-BD31-4B8C-83A1-F6EECF244321}">
                <p14:modId xmlns:p14="http://schemas.microsoft.com/office/powerpoint/2010/main" val="824459873"/>
              </p:ext>
            </p:extLst>
          </p:nvPr>
        </p:nvGraphicFramePr>
        <p:xfrm>
          <a:off x="949029" y="5892960"/>
          <a:ext cx="4112260" cy="809625"/>
        </p:xfrm>
        <a:graphic>
          <a:graphicData uri="http://schemas.openxmlformats.org/drawingml/2006/table">
            <a:tbl>
              <a:tblPr>
                <a:tableStyleId>{5C22544A-7EE6-4342-B048-85BDC9FD1C3A}</a:tableStyleId>
              </a:tblPr>
              <a:tblGrid>
                <a:gridCol w="427295">
                  <a:extLst>
                    <a:ext uri="{9D8B030D-6E8A-4147-A177-3AD203B41FA5}">
                      <a16:colId xmlns:a16="http://schemas.microsoft.com/office/drawing/2014/main" val="2631198711"/>
                    </a:ext>
                  </a:extLst>
                </a:gridCol>
                <a:gridCol w="1899090">
                  <a:extLst>
                    <a:ext uri="{9D8B030D-6E8A-4147-A177-3AD203B41FA5}">
                      <a16:colId xmlns:a16="http://schemas.microsoft.com/office/drawing/2014/main" val="962499112"/>
                    </a:ext>
                  </a:extLst>
                </a:gridCol>
                <a:gridCol w="1785875">
                  <a:extLst>
                    <a:ext uri="{9D8B030D-6E8A-4147-A177-3AD203B41FA5}">
                      <a16:colId xmlns:a16="http://schemas.microsoft.com/office/drawing/2014/main" val="919665787"/>
                    </a:ext>
                  </a:extLst>
                </a:gridCol>
              </a:tblGrid>
              <a:tr h="200025">
                <a:tc>
                  <a:txBody>
                    <a:bodyPr/>
                    <a:lstStyle/>
                    <a:p>
                      <a:pPr algn="ctr" fontAlgn="ctr"/>
                      <a:r>
                        <a:rPr lang="en-GB" sz="1200" u="none" strike="noStrike" noProof="0" dirty="0">
                          <a:effectLst/>
                        </a:rPr>
                        <a:t>Runs</a:t>
                      </a:r>
                      <a:endParaRPr lang="en-GB" sz="1200" b="0" i="0" u="none" strike="noStrike" noProof="0" dirty="0">
                        <a:solidFill>
                          <a:srgbClr val="000000"/>
                        </a:solidFill>
                        <a:effectLst/>
                        <a:latin typeface="Calibri" panose="020F0502020204030204" pitchFamily="34" charset="0"/>
                      </a:endParaRPr>
                    </a:p>
                  </a:txBody>
                  <a:tcPr marL="9525" marR="9525" marT="9525" marB="0" anchor="ctr"/>
                </a:tc>
                <a:tc>
                  <a:txBody>
                    <a:bodyPr/>
                    <a:lstStyle/>
                    <a:p>
                      <a:pPr algn="l" fontAlgn="b"/>
                      <a:r>
                        <a:rPr lang="en-GB" sz="1200" u="none" strike="noStrike" noProof="0" dirty="0">
                          <a:effectLst/>
                        </a:rPr>
                        <a:t>Front Spring rate (N/mm)</a:t>
                      </a:r>
                      <a:endParaRPr lang="en-GB" sz="1200" b="0" i="0" u="none" strike="noStrike" noProof="0"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200" u="none" strike="noStrike" noProof="0" dirty="0">
                          <a:effectLst/>
                        </a:rPr>
                        <a:t>Rear Spring rate (N/mm)</a:t>
                      </a:r>
                      <a:endParaRPr lang="en-GB" sz="1200" b="0" i="0" u="none" strike="noStrike" noProof="0"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167811748"/>
                  </a:ext>
                </a:extLst>
              </a:tr>
              <a:tr h="200025">
                <a:tc>
                  <a:txBody>
                    <a:bodyPr/>
                    <a:lstStyle/>
                    <a:p>
                      <a:pPr algn="r" fontAlgn="b"/>
                      <a:r>
                        <a:rPr lang="en-GB" sz="1200" u="none" strike="noStrike" noProof="0" dirty="0">
                          <a:effectLst/>
                        </a:rPr>
                        <a:t>14</a:t>
                      </a:r>
                      <a:endParaRPr lang="en-GB" sz="1200" b="0" i="0" u="none" strike="noStrike" noProof="0"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noProof="0" dirty="0">
                          <a:effectLst/>
                        </a:rPr>
                        <a:t>303.45</a:t>
                      </a:r>
                      <a:endParaRPr lang="en-GB" sz="1200" b="0" i="0" u="none" strike="noStrike" noProof="0"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noProof="0" dirty="0">
                          <a:effectLst/>
                        </a:rPr>
                        <a:t>100.2</a:t>
                      </a:r>
                      <a:endParaRPr lang="en-GB" sz="1200" b="0" i="0" u="none" strike="noStrike" noProof="0"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838018435"/>
                  </a:ext>
                </a:extLst>
              </a:tr>
              <a:tr h="200025">
                <a:tc>
                  <a:txBody>
                    <a:bodyPr/>
                    <a:lstStyle/>
                    <a:p>
                      <a:pPr algn="r" fontAlgn="b"/>
                      <a:r>
                        <a:rPr lang="en-GB" sz="1200" u="none" strike="noStrike" noProof="0" dirty="0">
                          <a:effectLst/>
                        </a:rPr>
                        <a:t>21</a:t>
                      </a:r>
                      <a:endParaRPr lang="en-GB" sz="1200" b="0" i="0" u="none" strike="noStrike" noProof="0"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noProof="0" dirty="0">
                          <a:effectLst/>
                        </a:rPr>
                        <a:t>202.3</a:t>
                      </a:r>
                      <a:endParaRPr lang="en-GB" sz="1200" b="0" i="0" u="none" strike="noStrike" noProof="0"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noProof="0" dirty="0">
                          <a:effectLst/>
                        </a:rPr>
                        <a:t>50.1</a:t>
                      </a:r>
                      <a:endParaRPr lang="en-GB" sz="1200" b="0" i="0" u="none" strike="noStrike" noProof="0"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931210022"/>
                  </a:ext>
                </a:extLst>
              </a:tr>
              <a:tr h="209550">
                <a:tc>
                  <a:txBody>
                    <a:bodyPr/>
                    <a:lstStyle/>
                    <a:p>
                      <a:pPr algn="r" fontAlgn="b"/>
                      <a:r>
                        <a:rPr lang="en-GB" sz="1200" u="none" strike="noStrike" noProof="0" dirty="0">
                          <a:effectLst/>
                        </a:rPr>
                        <a:t>23</a:t>
                      </a:r>
                      <a:endParaRPr lang="en-GB" sz="1200" b="0" i="0" u="none" strike="noStrike" noProof="0"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noProof="0" dirty="0">
                          <a:effectLst/>
                        </a:rPr>
                        <a:t>202.3</a:t>
                      </a:r>
                      <a:endParaRPr lang="en-GB" sz="1200" b="0" i="0" u="none" strike="noStrike" noProof="0"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noProof="0" dirty="0">
                          <a:effectLst/>
                        </a:rPr>
                        <a:t>50.1</a:t>
                      </a:r>
                      <a:endParaRPr lang="en-GB" sz="1200" b="0" i="0" u="none" strike="noStrike" noProof="0"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284766554"/>
                  </a:ext>
                </a:extLst>
              </a:tr>
            </a:tbl>
          </a:graphicData>
        </a:graphic>
      </p:graphicFrame>
      <p:sp>
        <p:nvSpPr>
          <p:cNvPr id="15" name="Rectangle 3">
            <a:extLst>
              <a:ext uri="{FF2B5EF4-FFF2-40B4-BE49-F238E27FC236}">
                <a16:creationId xmlns:a16="http://schemas.microsoft.com/office/drawing/2014/main" id="{4C74F578-67D4-5471-C5EB-80C41B5CE805}"/>
              </a:ext>
            </a:extLst>
          </p:cNvPr>
          <p:cNvSpPr>
            <a:spLocks noChangeArrowheads="1"/>
          </p:cNvSpPr>
          <p:nvPr/>
        </p:nvSpPr>
        <p:spPr bwMode="auto">
          <a:xfrm>
            <a:off x="5989320" y="1690688"/>
            <a:ext cx="6181681" cy="34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GB" sz="2000" noProof="0" dirty="0">
                <a:solidFill>
                  <a:schemeClr val="bg1"/>
                </a:solidFill>
              </a:rPr>
              <a:t>Fastest run 14: 303 N mm⁻¹ front | 100 N mm⁻¹ rear → 36.25 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GB" sz="2000" noProof="0" dirty="0">
              <a:solidFill>
                <a:schemeClr val="bg1"/>
              </a:solidFill>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GB" sz="2000" noProof="0" dirty="0">
                <a:solidFill>
                  <a:schemeClr val="bg1"/>
                </a:solidFill>
              </a:rPr>
              <a:t>Runs 21 &amp; 23 only 0.04 s slower with 202 N mm⁻¹ front | 50 N mm⁻¹ rear</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GB" sz="2000" noProof="0" dirty="0">
              <a:solidFill>
                <a:schemeClr val="bg1"/>
              </a:solidFill>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GB" sz="2000" noProof="0" dirty="0">
                <a:solidFill>
                  <a:schemeClr val="bg1"/>
                </a:solidFill>
              </a:rPr>
              <a:t>Stiffer front limits pitch in heavy-brake entries; softer rear boosts exit drive</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GB" sz="2000" noProof="0" dirty="0">
              <a:solidFill>
                <a:schemeClr val="bg1"/>
              </a:solidFill>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GB" sz="2000" noProof="0" dirty="0">
                <a:solidFill>
                  <a:schemeClr val="bg1"/>
                </a:solidFill>
              </a:rPr>
              <a:t>Lap-time plateau spans 200–305 N mm⁻¹ front with rear ≤ 100 N mm⁻¹ → robust window</a:t>
            </a:r>
          </a:p>
        </p:txBody>
      </p:sp>
    </p:spTree>
    <p:extLst>
      <p:ext uri="{BB962C8B-B14F-4D97-AF65-F5344CB8AC3E}">
        <p14:creationId xmlns:p14="http://schemas.microsoft.com/office/powerpoint/2010/main" val="2992751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139A9A-27CF-206E-7B1B-5ECE29EEA3C1}"/>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30D7B1C1-F53A-A867-02DC-77EAE4A3C936}"/>
              </a:ext>
            </a:extLst>
          </p:cNvPr>
          <p:cNvPicPr>
            <a:picLocks noChangeAspect="1"/>
          </p:cNvPicPr>
          <p:nvPr/>
        </p:nvPicPr>
        <p:blipFill>
          <a:blip r:embed="rId3"/>
          <a:stretch>
            <a:fillRect/>
          </a:stretch>
        </p:blipFill>
        <p:spPr>
          <a:xfrm>
            <a:off x="-102870" y="-4379"/>
            <a:ext cx="12300319" cy="6858000"/>
          </a:xfrm>
          <a:prstGeom prst="rect">
            <a:avLst/>
          </a:prstGeom>
        </p:spPr>
      </p:pic>
      <p:pic>
        <p:nvPicPr>
          <p:cNvPr id="5" name="Picture 2" descr="University of Wales Trinity Saint David - myday">
            <a:extLst>
              <a:ext uri="{FF2B5EF4-FFF2-40B4-BE49-F238E27FC236}">
                <a16:creationId xmlns:a16="http://schemas.microsoft.com/office/drawing/2014/main" id="{FD376DDB-2613-402E-7957-1CE2410A10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999" y="-4379"/>
            <a:ext cx="2236017" cy="9966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1" name="Title 1">
            <a:extLst>
              <a:ext uri="{FF2B5EF4-FFF2-40B4-BE49-F238E27FC236}">
                <a16:creationId xmlns:a16="http://schemas.microsoft.com/office/drawing/2014/main" id="{1F43BC72-D3E8-B01F-17CB-76D776428A1A}"/>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noProof="0" dirty="0">
                <a:solidFill>
                  <a:schemeClr val="bg1"/>
                </a:solidFill>
              </a:rPr>
              <a:t>Damper Rates - Pembrey</a:t>
            </a:r>
          </a:p>
        </p:txBody>
      </p:sp>
      <p:graphicFrame>
        <p:nvGraphicFramePr>
          <p:cNvPr id="2" name="Table 1">
            <a:extLst>
              <a:ext uri="{FF2B5EF4-FFF2-40B4-BE49-F238E27FC236}">
                <a16:creationId xmlns:a16="http://schemas.microsoft.com/office/drawing/2014/main" id="{3D794F5D-3810-AFF9-50A2-ECAB6D6A63A4}"/>
              </a:ext>
            </a:extLst>
          </p:cNvPr>
          <p:cNvGraphicFramePr>
            <a:graphicFrameLocks noGrp="1"/>
          </p:cNvGraphicFramePr>
          <p:nvPr>
            <p:extLst>
              <p:ext uri="{D42A27DB-BD31-4B8C-83A1-F6EECF244321}">
                <p14:modId xmlns:p14="http://schemas.microsoft.com/office/powerpoint/2010/main" val="1364374376"/>
              </p:ext>
            </p:extLst>
          </p:nvPr>
        </p:nvGraphicFramePr>
        <p:xfrm>
          <a:off x="777243" y="5946992"/>
          <a:ext cx="3825240" cy="809625"/>
        </p:xfrm>
        <a:graphic>
          <a:graphicData uri="http://schemas.openxmlformats.org/drawingml/2006/table">
            <a:tbl>
              <a:tblPr>
                <a:tableStyleId>{5C22544A-7EE6-4342-B048-85BDC9FD1C3A}</a:tableStyleId>
              </a:tblPr>
              <a:tblGrid>
                <a:gridCol w="386488">
                  <a:extLst>
                    <a:ext uri="{9D8B030D-6E8A-4147-A177-3AD203B41FA5}">
                      <a16:colId xmlns:a16="http://schemas.microsoft.com/office/drawing/2014/main" val="4148898902"/>
                    </a:ext>
                  </a:extLst>
                </a:gridCol>
                <a:gridCol w="1744151">
                  <a:extLst>
                    <a:ext uri="{9D8B030D-6E8A-4147-A177-3AD203B41FA5}">
                      <a16:colId xmlns:a16="http://schemas.microsoft.com/office/drawing/2014/main" val="1546035826"/>
                    </a:ext>
                  </a:extLst>
                </a:gridCol>
                <a:gridCol w="1694601">
                  <a:extLst>
                    <a:ext uri="{9D8B030D-6E8A-4147-A177-3AD203B41FA5}">
                      <a16:colId xmlns:a16="http://schemas.microsoft.com/office/drawing/2014/main" val="3584082579"/>
                    </a:ext>
                  </a:extLst>
                </a:gridCol>
              </a:tblGrid>
              <a:tr h="200025">
                <a:tc>
                  <a:txBody>
                    <a:bodyPr/>
                    <a:lstStyle/>
                    <a:p>
                      <a:pPr algn="ctr" fontAlgn="ctr"/>
                      <a:r>
                        <a:rPr lang="en-GB" sz="1200" u="none" strike="noStrike" noProof="0" dirty="0">
                          <a:effectLst/>
                        </a:rPr>
                        <a:t>Runs</a:t>
                      </a:r>
                      <a:endParaRPr lang="en-GB" sz="1200" b="0" i="0" u="none" strike="noStrike" noProof="0" dirty="0">
                        <a:solidFill>
                          <a:srgbClr val="000000"/>
                        </a:solidFill>
                        <a:effectLst/>
                        <a:latin typeface="Calibri" panose="020F0502020204030204" pitchFamily="34" charset="0"/>
                      </a:endParaRPr>
                    </a:p>
                  </a:txBody>
                  <a:tcPr marL="9525" marR="9525" marT="9525" marB="0" anchor="ctr"/>
                </a:tc>
                <a:tc>
                  <a:txBody>
                    <a:bodyPr/>
                    <a:lstStyle/>
                    <a:p>
                      <a:pPr algn="l" fontAlgn="b"/>
                      <a:r>
                        <a:rPr lang="en-GB" sz="1200" u="none" strike="noStrike" noProof="0" dirty="0">
                          <a:effectLst/>
                        </a:rPr>
                        <a:t>front Damper scale factor</a:t>
                      </a:r>
                      <a:endParaRPr lang="en-GB" sz="1200" b="0" i="0" u="none" strike="noStrike" noProof="0"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200" u="none" strike="noStrike" noProof="0" dirty="0">
                          <a:effectLst/>
                        </a:rPr>
                        <a:t>rear Damper scale factor</a:t>
                      </a:r>
                      <a:endParaRPr lang="en-GB" sz="1200" b="0" i="0" u="none" strike="noStrike" noProof="0"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385705274"/>
                  </a:ext>
                </a:extLst>
              </a:tr>
              <a:tr h="200025">
                <a:tc>
                  <a:txBody>
                    <a:bodyPr/>
                    <a:lstStyle/>
                    <a:p>
                      <a:pPr algn="r" fontAlgn="b"/>
                      <a:r>
                        <a:rPr lang="en-GB" sz="1200" u="none" strike="noStrike" noProof="0" dirty="0">
                          <a:effectLst/>
                        </a:rPr>
                        <a:t>14</a:t>
                      </a:r>
                      <a:endParaRPr lang="en-GB" sz="1200" b="0" i="0" u="none" strike="noStrike" noProof="0"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noProof="0" dirty="0">
                          <a:effectLst/>
                        </a:rPr>
                        <a:t>1</a:t>
                      </a:r>
                      <a:endParaRPr lang="en-GB" sz="1200" b="0" i="0" u="none" strike="noStrike" noProof="0"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noProof="0" dirty="0">
                          <a:effectLst/>
                        </a:rPr>
                        <a:t>1</a:t>
                      </a:r>
                      <a:endParaRPr lang="en-GB" sz="1200" b="0" i="0" u="none" strike="noStrike" noProof="0"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984805864"/>
                  </a:ext>
                </a:extLst>
              </a:tr>
              <a:tr h="200025">
                <a:tc>
                  <a:txBody>
                    <a:bodyPr/>
                    <a:lstStyle/>
                    <a:p>
                      <a:pPr algn="r" fontAlgn="b"/>
                      <a:r>
                        <a:rPr lang="en-GB" sz="1200" u="none" strike="noStrike" noProof="0" dirty="0">
                          <a:effectLst/>
                        </a:rPr>
                        <a:t>16</a:t>
                      </a:r>
                      <a:endParaRPr lang="en-GB" sz="1200" b="0" i="0" u="none" strike="noStrike" noProof="0"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noProof="0" dirty="0">
                          <a:effectLst/>
                        </a:rPr>
                        <a:t>1</a:t>
                      </a:r>
                      <a:endParaRPr lang="en-GB" sz="1200" b="0" i="0" u="none" strike="noStrike" noProof="0"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noProof="0" dirty="0">
                          <a:effectLst/>
                        </a:rPr>
                        <a:t>1</a:t>
                      </a:r>
                      <a:endParaRPr lang="en-GB" sz="1200" b="0" i="0" u="none" strike="noStrike" noProof="0"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382063134"/>
                  </a:ext>
                </a:extLst>
              </a:tr>
              <a:tr h="209550">
                <a:tc>
                  <a:txBody>
                    <a:bodyPr/>
                    <a:lstStyle/>
                    <a:p>
                      <a:pPr algn="r" fontAlgn="b"/>
                      <a:r>
                        <a:rPr lang="en-GB" sz="1200" u="none" strike="noStrike" noProof="0" dirty="0">
                          <a:effectLst/>
                        </a:rPr>
                        <a:t>37</a:t>
                      </a:r>
                      <a:endParaRPr lang="en-GB" sz="1200" b="0" i="0" u="none" strike="noStrike" noProof="0"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noProof="0" dirty="0">
                          <a:effectLst/>
                        </a:rPr>
                        <a:t>0.5</a:t>
                      </a:r>
                      <a:endParaRPr lang="en-GB" sz="1200" b="0" i="0" u="none" strike="noStrike" noProof="0"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noProof="0" dirty="0">
                          <a:effectLst/>
                        </a:rPr>
                        <a:t>0.5</a:t>
                      </a:r>
                      <a:endParaRPr lang="en-GB" sz="1200" b="0" i="0" u="none" strike="noStrike" noProof="0"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721131749"/>
                  </a:ext>
                </a:extLst>
              </a:tr>
            </a:tbl>
          </a:graphicData>
        </a:graphic>
      </p:graphicFrame>
      <p:pic>
        <p:nvPicPr>
          <p:cNvPr id="8" name="Picture 7">
            <a:extLst>
              <a:ext uri="{FF2B5EF4-FFF2-40B4-BE49-F238E27FC236}">
                <a16:creationId xmlns:a16="http://schemas.microsoft.com/office/drawing/2014/main" id="{5DD9210D-2EE8-7F83-E035-5FC8090B1C23}"/>
              </a:ext>
            </a:extLst>
          </p:cNvPr>
          <p:cNvPicPr>
            <a:picLocks noChangeAspect="1"/>
          </p:cNvPicPr>
          <p:nvPr/>
        </p:nvPicPr>
        <p:blipFill>
          <a:blip r:embed="rId5"/>
          <a:stretch>
            <a:fillRect/>
          </a:stretch>
        </p:blipFill>
        <p:spPr>
          <a:xfrm>
            <a:off x="-102870" y="1400426"/>
            <a:ext cx="5585467" cy="4543174"/>
          </a:xfrm>
          <a:prstGeom prst="rect">
            <a:avLst/>
          </a:prstGeom>
        </p:spPr>
      </p:pic>
      <p:sp>
        <p:nvSpPr>
          <p:cNvPr id="13" name="Rectangle 2">
            <a:extLst>
              <a:ext uri="{FF2B5EF4-FFF2-40B4-BE49-F238E27FC236}">
                <a16:creationId xmlns:a16="http://schemas.microsoft.com/office/drawing/2014/main" id="{F9C0F7D6-1C89-1D18-F7C0-C6D435C4A292}"/>
              </a:ext>
            </a:extLst>
          </p:cNvPr>
          <p:cNvSpPr>
            <a:spLocks noChangeArrowheads="1"/>
          </p:cNvSpPr>
          <p:nvPr/>
        </p:nvSpPr>
        <p:spPr bwMode="auto">
          <a:xfrm>
            <a:off x="5482597" y="2086963"/>
            <a:ext cx="6688405" cy="31700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GB" sz="2000" noProof="0" dirty="0">
                <a:solidFill>
                  <a:schemeClr val="bg1"/>
                </a:solidFill>
              </a:rPr>
              <a:t>Fastest laps (runs 14 &amp; 16): scale 1.0 front / 1.0 rear → 53.73 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GB" sz="2000" dirty="0">
              <a:solidFill>
                <a:schemeClr val="bg1"/>
              </a:solidFill>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GB" sz="2000" noProof="0" dirty="0">
                <a:solidFill>
                  <a:schemeClr val="bg1"/>
                </a:solidFill>
              </a:rPr>
              <a:t>Soft package (run 37, 0.5 / 0.5) only ≈ 0.12 s adrift</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GB" sz="2000" dirty="0">
              <a:solidFill>
                <a:schemeClr val="bg1"/>
              </a:solidFill>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GB" sz="2000" noProof="0" dirty="0">
                <a:solidFill>
                  <a:schemeClr val="bg1"/>
                </a:solidFill>
              </a:rPr>
              <a:t>Stiff-side (≥ 1.5) adds 0.3 – 0.6 s → overdamped, tyre can’t follow bumps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GB" sz="2000" dirty="0">
              <a:solidFill>
                <a:schemeClr val="bg1"/>
              </a:solidFill>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GB" sz="2000" noProof="0" dirty="0">
                <a:solidFill>
                  <a:schemeClr val="bg1"/>
                </a:solidFill>
              </a:rPr>
              <a:t>Pembrey rewards neutral damping for pitch control; moderate softness aids hairpin traction</a:t>
            </a:r>
          </a:p>
        </p:txBody>
      </p:sp>
    </p:spTree>
    <p:extLst>
      <p:ext uri="{BB962C8B-B14F-4D97-AF65-F5344CB8AC3E}">
        <p14:creationId xmlns:p14="http://schemas.microsoft.com/office/powerpoint/2010/main" val="25211855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39BF3D-543C-EFEB-DAFB-72DD74DA1961}"/>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275898AF-B6BE-C144-85DB-F25594EDD1A5}"/>
              </a:ext>
            </a:extLst>
          </p:cNvPr>
          <p:cNvPicPr>
            <a:picLocks noChangeAspect="1"/>
          </p:cNvPicPr>
          <p:nvPr/>
        </p:nvPicPr>
        <p:blipFill>
          <a:blip r:embed="rId3"/>
          <a:stretch>
            <a:fillRect/>
          </a:stretch>
        </p:blipFill>
        <p:spPr>
          <a:xfrm>
            <a:off x="-102870" y="-4379"/>
            <a:ext cx="12300319" cy="6858000"/>
          </a:xfrm>
          <a:prstGeom prst="rect">
            <a:avLst/>
          </a:prstGeom>
        </p:spPr>
      </p:pic>
      <p:graphicFrame>
        <p:nvGraphicFramePr>
          <p:cNvPr id="7" name="Content Placeholder 6">
            <a:extLst>
              <a:ext uri="{FF2B5EF4-FFF2-40B4-BE49-F238E27FC236}">
                <a16:creationId xmlns:a16="http://schemas.microsoft.com/office/drawing/2014/main" id="{B0196D91-6579-F9CC-8918-EF47301BEB3D}"/>
              </a:ext>
            </a:extLst>
          </p:cNvPr>
          <p:cNvGraphicFramePr>
            <a:graphicFrameLocks noGrp="1"/>
          </p:cNvGraphicFramePr>
          <p:nvPr>
            <p:ph sz="half" idx="1"/>
            <p:extLst>
              <p:ext uri="{D42A27DB-BD31-4B8C-83A1-F6EECF244321}">
                <p14:modId xmlns:p14="http://schemas.microsoft.com/office/powerpoint/2010/main" val="4062257054"/>
              </p:ext>
            </p:extLst>
          </p:nvPr>
        </p:nvGraphicFramePr>
        <p:xfrm>
          <a:off x="341038" y="5638779"/>
          <a:ext cx="4027840" cy="984885"/>
        </p:xfrm>
        <a:graphic>
          <a:graphicData uri="http://schemas.openxmlformats.org/drawingml/2006/table">
            <a:tbl>
              <a:tblPr>
                <a:tableStyleId>{5C22544A-7EE6-4342-B048-85BDC9FD1C3A}</a:tableStyleId>
              </a:tblPr>
              <a:tblGrid>
                <a:gridCol w="406957">
                  <a:extLst>
                    <a:ext uri="{9D8B030D-6E8A-4147-A177-3AD203B41FA5}">
                      <a16:colId xmlns:a16="http://schemas.microsoft.com/office/drawing/2014/main" val="1531130967"/>
                    </a:ext>
                  </a:extLst>
                </a:gridCol>
                <a:gridCol w="1836529">
                  <a:extLst>
                    <a:ext uri="{9D8B030D-6E8A-4147-A177-3AD203B41FA5}">
                      <a16:colId xmlns:a16="http://schemas.microsoft.com/office/drawing/2014/main" val="240356688"/>
                    </a:ext>
                  </a:extLst>
                </a:gridCol>
                <a:gridCol w="1784354">
                  <a:extLst>
                    <a:ext uri="{9D8B030D-6E8A-4147-A177-3AD203B41FA5}">
                      <a16:colId xmlns:a16="http://schemas.microsoft.com/office/drawing/2014/main" val="4045418319"/>
                    </a:ext>
                  </a:extLst>
                </a:gridCol>
              </a:tblGrid>
              <a:tr h="243324">
                <a:tc>
                  <a:txBody>
                    <a:bodyPr/>
                    <a:lstStyle/>
                    <a:p>
                      <a:pPr marL="0" algn="ctr" defTabSz="914400" rtl="0" eaLnBrk="1" fontAlgn="ctr" latinLnBrk="0" hangingPunct="1"/>
                      <a:r>
                        <a:rPr lang="en-GB" sz="1200" u="none" strike="noStrike" kern="1200" noProof="0" dirty="0">
                          <a:solidFill>
                            <a:schemeClr val="dk1"/>
                          </a:solidFill>
                          <a:effectLst/>
                          <a:latin typeface="+mn-lt"/>
                          <a:ea typeface="+mn-ea"/>
                          <a:cs typeface="+mn-cs"/>
                        </a:rPr>
                        <a:t>Runs</a:t>
                      </a:r>
                    </a:p>
                  </a:txBody>
                  <a:tcPr marL="4982" marR="4982" marT="4982" marB="0" anchor="ctr"/>
                </a:tc>
                <a:tc>
                  <a:txBody>
                    <a:bodyPr/>
                    <a:lstStyle/>
                    <a:p>
                      <a:pPr marL="0" algn="ctr" defTabSz="914400" rtl="0" eaLnBrk="1" fontAlgn="ctr" latinLnBrk="0" hangingPunct="1"/>
                      <a:r>
                        <a:rPr lang="en-GB" sz="1200" u="none" strike="noStrike" kern="1200" noProof="0" dirty="0">
                          <a:solidFill>
                            <a:schemeClr val="dk1"/>
                          </a:solidFill>
                          <a:effectLst/>
                          <a:latin typeface="+mn-lt"/>
                          <a:ea typeface="+mn-ea"/>
                          <a:cs typeface="+mn-cs"/>
                        </a:rPr>
                        <a:t>front Damper scale factor</a:t>
                      </a:r>
                    </a:p>
                  </a:txBody>
                  <a:tcPr marL="4982" marR="4982" marT="4982" marB="0" anchor="b"/>
                </a:tc>
                <a:tc>
                  <a:txBody>
                    <a:bodyPr/>
                    <a:lstStyle/>
                    <a:p>
                      <a:pPr marL="0" algn="ctr" defTabSz="914400" rtl="0" eaLnBrk="1" fontAlgn="ctr" latinLnBrk="0" hangingPunct="1"/>
                      <a:r>
                        <a:rPr lang="en-GB" sz="1200" u="none" strike="noStrike" kern="1200" noProof="0" dirty="0">
                          <a:solidFill>
                            <a:schemeClr val="dk1"/>
                          </a:solidFill>
                          <a:effectLst/>
                          <a:latin typeface="+mn-lt"/>
                          <a:ea typeface="+mn-ea"/>
                          <a:cs typeface="+mn-cs"/>
                        </a:rPr>
                        <a:t>rear Damper scale factor</a:t>
                      </a:r>
                    </a:p>
                  </a:txBody>
                  <a:tcPr marL="4982" marR="4982" marT="4982" marB="0" anchor="b"/>
                </a:tc>
                <a:extLst>
                  <a:ext uri="{0D108BD9-81ED-4DB2-BD59-A6C34878D82A}">
                    <a16:rowId xmlns:a16="http://schemas.microsoft.com/office/drawing/2014/main" val="683928687"/>
                  </a:ext>
                </a:extLst>
              </a:tr>
              <a:tr h="243324">
                <a:tc>
                  <a:txBody>
                    <a:bodyPr/>
                    <a:lstStyle/>
                    <a:p>
                      <a:pPr marL="0" algn="ctr" defTabSz="914400" rtl="0" eaLnBrk="1" fontAlgn="ctr" latinLnBrk="0" hangingPunct="1"/>
                      <a:r>
                        <a:rPr lang="en-GB" sz="1200" u="none" strike="noStrike" kern="1200" noProof="0" dirty="0">
                          <a:solidFill>
                            <a:schemeClr val="dk1"/>
                          </a:solidFill>
                          <a:effectLst/>
                          <a:latin typeface="+mn-lt"/>
                          <a:ea typeface="+mn-ea"/>
                          <a:cs typeface="+mn-cs"/>
                        </a:rPr>
                        <a:t>14</a:t>
                      </a:r>
                    </a:p>
                  </a:txBody>
                  <a:tcPr marL="4982" marR="4982" marT="4982" marB="0" anchor="b"/>
                </a:tc>
                <a:tc>
                  <a:txBody>
                    <a:bodyPr/>
                    <a:lstStyle/>
                    <a:p>
                      <a:pPr marL="0" algn="ctr" defTabSz="914400" rtl="0" eaLnBrk="1" fontAlgn="ctr" latinLnBrk="0" hangingPunct="1"/>
                      <a:r>
                        <a:rPr lang="en-GB" sz="1200" u="none" strike="noStrike" kern="1200" noProof="0" dirty="0">
                          <a:solidFill>
                            <a:schemeClr val="dk1"/>
                          </a:solidFill>
                          <a:effectLst/>
                          <a:latin typeface="+mn-lt"/>
                          <a:ea typeface="+mn-ea"/>
                          <a:cs typeface="+mn-cs"/>
                        </a:rPr>
                        <a:t>1</a:t>
                      </a:r>
                    </a:p>
                  </a:txBody>
                  <a:tcPr marL="4982" marR="4982" marT="4982" marB="0" anchor="b"/>
                </a:tc>
                <a:tc>
                  <a:txBody>
                    <a:bodyPr/>
                    <a:lstStyle/>
                    <a:p>
                      <a:pPr marL="0" algn="ctr" defTabSz="914400" rtl="0" eaLnBrk="1" fontAlgn="ctr" latinLnBrk="0" hangingPunct="1"/>
                      <a:r>
                        <a:rPr lang="en-GB" sz="1200" u="none" strike="noStrike" kern="1200" noProof="0" dirty="0">
                          <a:solidFill>
                            <a:schemeClr val="dk1"/>
                          </a:solidFill>
                          <a:effectLst/>
                          <a:latin typeface="+mn-lt"/>
                          <a:ea typeface="+mn-ea"/>
                          <a:cs typeface="+mn-cs"/>
                        </a:rPr>
                        <a:t>1</a:t>
                      </a:r>
                    </a:p>
                  </a:txBody>
                  <a:tcPr marL="4982" marR="4982" marT="4982" marB="0" anchor="b"/>
                </a:tc>
                <a:extLst>
                  <a:ext uri="{0D108BD9-81ED-4DB2-BD59-A6C34878D82A}">
                    <a16:rowId xmlns:a16="http://schemas.microsoft.com/office/drawing/2014/main" val="2629580754"/>
                  </a:ext>
                </a:extLst>
              </a:tr>
              <a:tr h="243324">
                <a:tc>
                  <a:txBody>
                    <a:bodyPr/>
                    <a:lstStyle/>
                    <a:p>
                      <a:pPr marL="0" algn="ctr" defTabSz="914400" rtl="0" eaLnBrk="1" fontAlgn="ctr" latinLnBrk="0" hangingPunct="1"/>
                      <a:r>
                        <a:rPr lang="en-GB" sz="1200" u="none" strike="noStrike" kern="1200" noProof="0" dirty="0">
                          <a:solidFill>
                            <a:schemeClr val="dk1"/>
                          </a:solidFill>
                          <a:effectLst/>
                          <a:latin typeface="+mn-lt"/>
                          <a:ea typeface="+mn-ea"/>
                          <a:cs typeface="+mn-cs"/>
                        </a:rPr>
                        <a:t>21</a:t>
                      </a:r>
                    </a:p>
                  </a:txBody>
                  <a:tcPr marL="4982" marR="4982" marT="4982" marB="0" anchor="b"/>
                </a:tc>
                <a:tc>
                  <a:txBody>
                    <a:bodyPr/>
                    <a:lstStyle/>
                    <a:p>
                      <a:pPr marL="0" algn="ctr" defTabSz="914400" rtl="0" eaLnBrk="1" fontAlgn="ctr" latinLnBrk="0" hangingPunct="1"/>
                      <a:r>
                        <a:rPr lang="en-GB" sz="1200" u="none" strike="noStrike" kern="1200" noProof="0" dirty="0">
                          <a:solidFill>
                            <a:schemeClr val="dk1"/>
                          </a:solidFill>
                          <a:effectLst/>
                          <a:latin typeface="+mn-lt"/>
                          <a:ea typeface="+mn-ea"/>
                          <a:cs typeface="+mn-cs"/>
                        </a:rPr>
                        <a:t>1</a:t>
                      </a:r>
                    </a:p>
                  </a:txBody>
                  <a:tcPr marL="4982" marR="4982" marT="4982" marB="0" anchor="b"/>
                </a:tc>
                <a:tc>
                  <a:txBody>
                    <a:bodyPr/>
                    <a:lstStyle/>
                    <a:p>
                      <a:pPr marL="0" algn="ctr" defTabSz="914400" rtl="0" eaLnBrk="1" fontAlgn="ctr" latinLnBrk="0" hangingPunct="1"/>
                      <a:r>
                        <a:rPr lang="en-GB" sz="1200" u="none" strike="noStrike" kern="1200" noProof="0" dirty="0">
                          <a:solidFill>
                            <a:schemeClr val="dk1"/>
                          </a:solidFill>
                          <a:effectLst/>
                          <a:latin typeface="+mn-lt"/>
                          <a:ea typeface="+mn-ea"/>
                          <a:cs typeface="+mn-cs"/>
                        </a:rPr>
                        <a:t>1</a:t>
                      </a:r>
                    </a:p>
                  </a:txBody>
                  <a:tcPr marL="4982" marR="4982" marT="4982" marB="0" anchor="b"/>
                </a:tc>
                <a:extLst>
                  <a:ext uri="{0D108BD9-81ED-4DB2-BD59-A6C34878D82A}">
                    <a16:rowId xmlns:a16="http://schemas.microsoft.com/office/drawing/2014/main" val="2933279728"/>
                  </a:ext>
                </a:extLst>
              </a:tr>
              <a:tr h="254913">
                <a:tc>
                  <a:txBody>
                    <a:bodyPr/>
                    <a:lstStyle/>
                    <a:p>
                      <a:pPr marL="0" algn="ctr" defTabSz="914400" rtl="0" eaLnBrk="1" fontAlgn="ctr" latinLnBrk="0" hangingPunct="1"/>
                      <a:r>
                        <a:rPr lang="en-GB" sz="1200" u="none" strike="noStrike" kern="1200" noProof="0" dirty="0">
                          <a:solidFill>
                            <a:schemeClr val="dk1"/>
                          </a:solidFill>
                          <a:effectLst/>
                          <a:latin typeface="+mn-lt"/>
                          <a:ea typeface="+mn-ea"/>
                          <a:cs typeface="+mn-cs"/>
                        </a:rPr>
                        <a:t>23</a:t>
                      </a:r>
                    </a:p>
                  </a:txBody>
                  <a:tcPr marL="4982" marR="4982" marT="4982" marB="0" anchor="b"/>
                </a:tc>
                <a:tc>
                  <a:txBody>
                    <a:bodyPr/>
                    <a:lstStyle/>
                    <a:p>
                      <a:pPr marL="0" algn="ctr" defTabSz="914400" rtl="0" eaLnBrk="1" fontAlgn="ctr" latinLnBrk="0" hangingPunct="1"/>
                      <a:r>
                        <a:rPr lang="en-GB" sz="1200" u="none" strike="noStrike" kern="1200" noProof="0" dirty="0">
                          <a:solidFill>
                            <a:schemeClr val="dk1"/>
                          </a:solidFill>
                          <a:effectLst/>
                          <a:latin typeface="+mn-lt"/>
                          <a:ea typeface="+mn-ea"/>
                          <a:cs typeface="+mn-cs"/>
                        </a:rPr>
                        <a:t>1</a:t>
                      </a:r>
                    </a:p>
                  </a:txBody>
                  <a:tcPr marL="4982" marR="4982" marT="4982" marB="0" anchor="b"/>
                </a:tc>
                <a:tc>
                  <a:txBody>
                    <a:bodyPr/>
                    <a:lstStyle/>
                    <a:p>
                      <a:pPr marL="0" algn="ctr" defTabSz="914400" rtl="0" eaLnBrk="1" fontAlgn="ctr" latinLnBrk="0" hangingPunct="1"/>
                      <a:r>
                        <a:rPr lang="en-GB" sz="1200" u="none" strike="noStrike" kern="1200" noProof="0" dirty="0">
                          <a:solidFill>
                            <a:schemeClr val="dk1"/>
                          </a:solidFill>
                          <a:effectLst/>
                          <a:latin typeface="+mn-lt"/>
                          <a:ea typeface="+mn-ea"/>
                          <a:cs typeface="+mn-cs"/>
                        </a:rPr>
                        <a:t>1</a:t>
                      </a:r>
                    </a:p>
                  </a:txBody>
                  <a:tcPr marL="4982" marR="4982" marT="4982" marB="0" anchor="b"/>
                </a:tc>
                <a:extLst>
                  <a:ext uri="{0D108BD9-81ED-4DB2-BD59-A6C34878D82A}">
                    <a16:rowId xmlns:a16="http://schemas.microsoft.com/office/drawing/2014/main" val="4041168460"/>
                  </a:ext>
                </a:extLst>
              </a:tr>
            </a:tbl>
          </a:graphicData>
        </a:graphic>
      </p:graphicFrame>
      <p:pic>
        <p:nvPicPr>
          <p:cNvPr id="5" name="Picture 2" descr="University of Wales Trinity Saint David - myday">
            <a:extLst>
              <a:ext uri="{FF2B5EF4-FFF2-40B4-BE49-F238E27FC236}">
                <a16:creationId xmlns:a16="http://schemas.microsoft.com/office/drawing/2014/main" id="{0A2B06F9-108C-BD3D-1A1D-84AB0C3423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999" y="-4379"/>
            <a:ext cx="2236017" cy="9966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180C6108-F71F-EB9F-D03B-1479E01AFE1D}"/>
              </a:ext>
            </a:extLst>
          </p:cNvPr>
          <p:cNvPicPr>
            <a:picLocks noChangeAspect="1"/>
          </p:cNvPicPr>
          <p:nvPr/>
        </p:nvPicPr>
        <p:blipFill>
          <a:blip r:embed="rId5"/>
          <a:stretch>
            <a:fillRect/>
          </a:stretch>
        </p:blipFill>
        <p:spPr>
          <a:xfrm>
            <a:off x="-102870" y="1451599"/>
            <a:ext cx="5269539" cy="4187180"/>
          </a:xfrm>
          <a:prstGeom prst="rect">
            <a:avLst/>
          </a:prstGeom>
        </p:spPr>
      </p:pic>
      <p:sp>
        <p:nvSpPr>
          <p:cNvPr id="11" name="Title 1">
            <a:extLst>
              <a:ext uri="{FF2B5EF4-FFF2-40B4-BE49-F238E27FC236}">
                <a16:creationId xmlns:a16="http://schemas.microsoft.com/office/drawing/2014/main" id="{FACDE98F-8176-4833-4630-A494E9606FF0}"/>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noProof="0" dirty="0">
                <a:solidFill>
                  <a:schemeClr val="bg1"/>
                </a:solidFill>
              </a:rPr>
              <a:t>Damper Rates - Llandow</a:t>
            </a:r>
          </a:p>
        </p:txBody>
      </p:sp>
      <p:sp>
        <p:nvSpPr>
          <p:cNvPr id="16" name="Rectangle 2">
            <a:extLst>
              <a:ext uri="{FF2B5EF4-FFF2-40B4-BE49-F238E27FC236}">
                <a16:creationId xmlns:a16="http://schemas.microsoft.com/office/drawing/2014/main" id="{3DAD60D4-FB32-CFD6-089F-6F3E10BCE555}"/>
              </a:ext>
            </a:extLst>
          </p:cNvPr>
          <p:cNvSpPr>
            <a:spLocks noChangeArrowheads="1"/>
          </p:cNvSpPr>
          <p:nvPr/>
        </p:nvSpPr>
        <p:spPr bwMode="auto">
          <a:xfrm>
            <a:off x="5145670" y="2060192"/>
            <a:ext cx="7025332"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GB" sz="2000" noProof="0" dirty="0">
                <a:solidFill>
                  <a:schemeClr val="bg1"/>
                </a:solidFill>
              </a:rPr>
              <a:t>Top three runs (14 | 21 | 23) all use scale 1.0 front &amp; rear</a:t>
            </a:r>
          </a:p>
          <a:p>
            <a:pPr marR="0" lvl="0" algn="l" defTabSz="914400" rtl="0" eaLnBrk="0" fontAlgn="base" latinLnBrk="0" hangingPunct="0">
              <a:lnSpc>
                <a:spcPct val="100000"/>
              </a:lnSpc>
              <a:spcBef>
                <a:spcPct val="0"/>
              </a:spcBef>
              <a:spcAft>
                <a:spcPct val="0"/>
              </a:spcAft>
              <a:buClrTx/>
              <a:buSzTx/>
              <a:tabLst/>
            </a:pPr>
            <a:endParaRPr lang="en-GB" sz="2000" noProof="0" dirty="0">
              <a:solidFill>
                <a:schemeClr val="bg1"/>
              </a:solidFill>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GB" sz="2000" noProof="0" dirty="0">
                <a:solidFill>
                  <a:schemeClr val="bg1"/>
                </a:solidFill>
              </a:rPr>
              <a:t>Deviating to 0.5 or 1.5 adds ≈ 0.15 – 0.25 s per lap</a:t>
            </a:r>
          </a:p>
          <a:p>
            <a:pPr marR="0" lvl="0" algn="l" defTabSz="914400" rtl="0" eaLnBrk="0" fontAlgn="base" latinLnBrk="0" hangingPunct="0">
              <a:lnSpc>
                <a:spcPct val="100000"/>
              </a:lnSpc>
              <a:spcBef>
                <a:spcPct val="0"/>
              </a:spcBef>
              <a:spcAft>
                <a:spcPct val="0"/>
              </a:spcAft>
              <a:buClrTx/>
              <a:buSzTx/>
              <a:tabLst/>
            </a:pPr>
            <a:endParaRPr lang="en-GB" sz="2000" noProof="0" dirty="0">
              <a:solidFill>
                <a:schemeClr val="bg1"/>
              </a:solidFill>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GB" sz="2000" noProof="0" dirty="0">
                <a:solidFill>
                  <a:schemeClr val="bg1"/>
                </a:solidFill>
              </a:rPr>
              <a:t>Neutral damping balances pitch control and tyre compliance through Moon Bend</a:t>
            </a:r>
          </a:p>
          <a:p>
            <a:pPr marR="0" lvl="0" algn="l" defTabSz="914400" rtl="0" eaLnBrk="0" fontAlgn="base" latinLnBrk="0" hangingPunct="0">
              <a:lnSpc>
                <a:spcPct val="100000"/>
              </a:lnSpc>
              <a:spcBef>
                <a:spcPct val="0"/>
              </a:spcBef>
              <a:spcAft>
                <a:spcPct val="0"/>
              </a:spcAft>
              <a:buClrTx/>
              <a:buSzTx/>
              <a:tabLst/>
            </a:pPr>
            <a:endParaRPr lang="en-GB" sz="2000" noProof="0" dirty="0">
              <a:solidFill>
                <a:schemeClr val="bg1"/>
              </a:solidFill>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GB" sz="2000" noProof="0" dirty="0">
                <a:solidFill>
                  <a:schemeClr val="bg1"/>
                </a:solidFill>
              </a:rPr>
              <a:t>Confirms springs dominate pace; dampers fine-tune but have narrower influence</a:t>
            </a:r>
          </a:p>
        </p:txBody>
      </p:sp>
    </p:spTree>
    <p:extLst>
      <p:ext uri="{BB962C8B-B14F-4D97-AF65-F5344CB8AC3E}">
        <p14:creationId xmlns:p14="http://schemas.microsoft.com/office/powerpoint/2010/main" val="24786312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2F0F67-79A1-B12C-2DB7-E6652CB4E9BF}"/>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9000EC0D-5D32-E3EC-7A90-DA66140F02CB}"/>
              </a:ext>
            </a:extLst>
          </p:cNvPr>
          <p:cNvPicPr>
            <a:picLocks noChangeAspect="1"/>
          </p:cNvPicPr>
          <p:nvPr/>
        </p:nvPicPr>
        <p:blipFill>
          <a:blip r:embed="rId3"/>
          <a:stretch>
            <a:fillRect/>
          </a:stretch>
        </p:blipFill>
        <p:spPr>
          <a:xfrm>
            <a:off x="-108319" y="0"/>
            <a:ext cx="12300319" cy="6858000"/>
          </a:xfrm>
          <a:prstGeom prst="rect">
            <a:avLst/>
          </a:prstGeom>
        </p:spPr>
      </p:pic>
      <p:pic>
        <p:nvPicPr>
          <p:cNvPr id="5" name="Picture 2" descr="University of Wales Trinity Saint David - myday">
            <a:extLst>
              <a:ext uri="{FF2B5EF4-FFF2-40B4-BE49-F238E27FC236}">
                <a16:creationId xmlns:a16="http://schemas.microsoft.com/office/drawing/2014/main" id="{8E06BA3D-DAE2-7518-6FDE-529059F4D46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999" y="-4379"/>
            <a:ext cx="2236017" cy="9966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1" name="Title 1">
            <a:extLst>
              <a:ext uri="{FF2B5EF4-FFF2-40B4-BE49-F238E27FC236}">
                <a16:creationId xmlns:a16="http://schemas.microsoft.com/office/drawing/2014/main" id="{E03DFC70-324B-0FE7-FB2C-0D8390B9AB1D}"/>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noProof="0" dirty="0">
                <a:solidFill>
                  <a:schemeClr val="bg1"/>
                </a:solidFill>
              </a:rPr>
              <a:t>ARB and Final Drive – Both Tracks</a:t>
            </a:r>
          </a:p>
        </p:txBody>
      </p:sp>
      <p:sp>
        <p:nvSpPr>
          <p:cNvPr id="4" name="Content Placeholder 2">
            <a:extLst>
              <a:ext uri="{FF2B5EF4-FFF2-40B4-BE49-F238E27FC236}">
                <a16:creationId xmlns:a16="http://schemas.microsoft.com/office/drawing/2014/main" id="{F964A6B4-463F-7130-F0BB-F97C366D3C36}"/>
              </a:ext>
            </a:extLst>
          </p:cNvPr>
          <p:cNvSpPr txBox="1">
            <a:spLocks/>
          </p:cNvSpPr>
          <p:nvPr/>
        </p:nvSpPr>
        <p:spPr>
          <a:xfrm>
            <a:off x="6096000" y="1748852"/>
            <a:ext cx="5257800" cy="442811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noProof="0" dirty="0">
                <a:solidFill>
                  <a:schemeClr val="bg1"/>
                </a:solidFill>
              </a:rPr>
              <a:t>Final-drive 3.5 also quickest here → tall enough for Hangar Straight yet tight ratio keeps engine above 5 500 rpm off Moon Bend</a:t>
            </a:r>
          </a:p>
          <a:p>
            <a:r>
              <a:rPr lang="en-GB" sz="2000" noProof="0" dirty="0">
                <a:solidFill>
                  <a:schemeClr val="bg1"/>
                </a:solidFill>
              </a:rPr>
              <a:t>Front ARB sweet-spot 40 – 45 N mm-¹; stiffer (64 N mm-¹) offers no gain and adds mid-corner push</a:t>
            </a:r>
          </a:p>
          <a:p>
            <a:r>
              <a:rPr lang="en-GB" sz="2000" noProof="0" dirty="0">
                <a:solidFill>
                  <a:schemeClr val="bg1"/>
                </a:solidFill>
              </a:rPr>
              <a:t>Rear ARB prefers 17 – 33 N mm-¹, matching soft rear springs to maximise exit drive on the short straights</a:t>
            </a:r>
          </a:p>
          <a:p>
            <a:r>
              <a:rPr lang="en-GB" sz="2000" noProof="0" dirty="0">
                <a:solidFill>
                  <a:schemeClr val="bg1"/>
                </a:solidFill>
              </a:rPr>
              <a:t>Lap-time difference across rear-bar settings &lt; 0.12 s → confirms springs dominate, bar fine-tunes balance</a:t>
            </a:r>
          </a:p>
        </p:txBody>
      </p:sp>
      <p:sp>
        <p:nvSpPr>
          <p:cNvPr id="6" name="TextBox 5">
            <a:extLst>
              <a:ext uri="{FF2B5EF4-FFF2-40B4-BE49-F238E27FC236}">
                <a16:creationId xmlns:a16="http://schemas.microsoft.com/office/drawing/2014/main" id="{3484A0FA-4DF5-77AD-FD09-7D9B2E0B5C22}"/>
              </a:ext>
            </a:extLst>
          </p:cNvPr>
          <p:cNvSpPr txBox="1"/>
          <p:nvPr/>
        </p:nvSpPr>
        <p:spPr>
          <a:xfrm>
            <a:off x="6095998" y="1261001"/>
            <a:ext cx="5172173" cy="477054"/>
          </a:xfrm>
          <a:prstGeom prst="rect">
            <a:avLst/>
          </a:prstGeom>
          <a:noFill/>
        </p:spPr>
        <p:txBody>
          <a:bodyPr wrap="square" rtlCol="0">
            <a:spAutoFit/>
          </a:bodyPr>
          <a:lstStyle/>
          <a:p>
            <a:pPr algn="ctr"/>
            <a:r>
              <a:rPr lang="en-GB" sz="2500" noProof="0" dirty="0">
                <a:solidFill>
                  <a:schemeClr val="bg1"/>
                </a:solidFill>
              </a:rPr>
              <a:t>Llandow</a:t>
            </a:r>
          </a:p>
        </p:txBody>
      </p:sp>
      <p:sp>
        <p:nvSpPr>
          <p:cNvPr id="8" name="TextBox 7">
            <a:extLst>
              <a:ext uri="{FF2B5EF4-FFF2-40B4-BE49-F238E27FC236}">
                <a16:creationId xmlns:a16="http://schemas.microsoft.com/office/drawing/2014/main" id="{563CB591-7261-7FD4-020F-E677D969DA03}"/>
              </a:ext>
            </a:extLst>
          </p:cNvPr>
          <p:cNvSpPr txBox="1"/>
          <p:nvPr/>
        </p:nvSpPr>
        <p:spPr>
          <a:xfrm>
            <a:off x="993744" y="1257626"/>
            <a:ext cx="5105398" cy="477054"/>
          </a:xfrm>
          <a:prstGeom prst="rect">
            <a:avLst/>
          </a:prstGeom>
          <a:noFill/>
        </p:spPr>
        <p:txBody>
          <a:bodyPr wrap="square" rtlCol="0">
            <a:spAutoFit/>
          </a:bodyPr>
          <a:lstStyle/>
          <a:p>
            <a:pPr algn="ctr"/>
            <a:r>
              <a:rPr lang="en-GB" sz="2500" noProof="0" dirty="0">
                <a:solidFill>
                  <a:schemeClr val="bg1"/>
                </a:solidFill>
              </a:rPr>
              <a:t>Pembrey</a:t>
            </a:r>
          </a:p>
        </p:txBody>
      </p:sp>
      <p:sp>
        <p:nvSpPr>
          <p:cNvPr id="12" name="Content Placeholder 2">
            <a:extLst>
              <a:ext uri="{FF2B5EF4-FFF2-40B4-BE49-F238E27FC236}">
                <a16:creationId xmlns:a16="http://schemas.microsoft.com/office/drawing/2014/main" id="{68887B0F-ED5E-785A-3464-4E6EED7D89D2}"/>
              </a:ext>
            </a:extLst>
          </p:cNvPr>
          <p:cNvSpPr txBox="1">
            <a:spLocks/>
          </p:cNvSpPr>
          <p:nvPr/>
        </p:nvSpPr>
        <p:spPr>
          <a:xfrm>
            <a:off x="917541" y="1748852"/>
            <a:ext cx="5178457" cy="442811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solidFill>
                  <a:schemeClr val="bg1"/>
                </a:solidFill>
              </a:rPr>
              <a:t>Final-drive 3.5 on every fast lap → reaches Brooklands without limiter, keeps revs high off Honda</a:t>
            </a:r>
          </a:p>
          <a:p>
            <a:r>
              <a:rPr lang="en-GB" sz="2000" dirty="0">
                <a:solidFill>
                  <a:schemeClr val="bg1"/>
                </a:solidFill>
              </a:rPr>
              <a:t>Front ARB locked at 42 N mm-¹ → contains roll on long, loaded Paddock left-hander</a:t>
            </a:r>
          </a:p>
          <a:p>
            <a:r>
              <a:rPr lang="en-GB" sz="2000" dirty="0">
                <a:solidFill>
                  <a:schemeClr val="bg1"/>
                </a:solidFill>
              </a:rPr>
              <a:t>Rear ARB range 17 – 50 N mm-¹; fastest lap uses soft 17 N mm-¹ for extra traction out of Brooklands</a:t>
            </a:r>
          </a:p>
          <a:p>
            <a:r>
              <a:rPr lang="en-GB" sz="2000" dirty="0">
                <a:solidFill>
                  <a:schemeClr val="bg1"/>
                </a:solidFill>
              </a:rPr>
              <a:t>Lap-time swing with rear-bar changes ≤ 0.15 s → rear ARB is a balance trim, not a pace setter</a:t>
            </a:r>
          </a:p>
          <a:p>
            <a:endParaRPr lang="en-GB" sz="2000" dirty="0">
              <a:solidFill>
                <a:schemeClr val="bg1"/>
              </a:solidFill>
            </a:endParaRPr>
          </a:p>
        </p:txBody>
      </p:sp>
      <p:cxnSp>
        <p:nvCxnSpPr>
          <p:cNvPr id="13" name="Straight Connector 12">
            <a:extLst>
              <a:ext uri="{FF2B5EF4-FFF2-40B4-BE49-F238E27FC236}">
                <a16:creationId xmlns:a16="http://schemas.microsoft.com/office/drawing/2014/main" id="{C069637F-049F-9C48-8AEB-D1EC6C8CC3EA}"/>
              </a:ext>
            </a:extLst>
          </p:cNvPr>
          <p:cNvCxnSpPr>
            <a:cxnSpLocks/>
          </p:cNvCxnSpPr>
          <p:nvPr/>
        </p:nvCxnSpPr>
        <p:spPr>
          <a:xfrm>
            <a:off x="923826" y="1743453"/>
            <a:ext cx="10350631" cy="0"/>
          </a:xfrm>
          <a:prstGeom prst="line">
            <a:avLst/>
          </a:prstGeom>
        </p:spPr>
        <p:style>
          <a:lnRef idx="2">
            <a:schemeClr val="accent1"/>
          </a:lnRef>
          <a:fillRef idx="0">
            <a:schemeClr val="accent1"/>
          </a:fillRef>
          <a:effectRef idx="1">
            <a:schemeClr val="accent1"/>
          </a:effectRef>
          <a:fontRef idx="minor">
            <a:schemeClr val="tx1"/>
          </a:fontRef>
        </p:style>
      </p:cxnSp>
      <p:graphicFrame>
        <p:nvGraphicFramePr>
          <p:cNvPr id="14" name="Table 13">
            <a:extLst>
              <a:ext uri="{FF2B5EF4-FFF2-40B4-BE49-F238E27FC236}">
                <a16:creationId xmlns:a16="http://schemas.microsoft.com/office/drawing/2014/main" id="{3C9A049C-D6FB-8DC3-2F8A-9FD0F9339B6A}"/>
              </a:ext>
            </a:extLst>
          </p:cNvPr>
          <p:cNvGraphicFramePr>
            <a:graphicFrameLocks noGrp="1"/>
          </p:cNvGraphicFramePr>
          <p:nvPr>
            <p:extLst>
              <p:ext uri="{D42A27DB-BD31-4B8C-83A1-F6EECF244321}">
                <p14:modId xmlns:p14="http://schemas.microsoft.com/office/powerpoint/2010/main" val="3641195113"/>
              </p:ext>
            </p:extLst>
          </p:nvPr>
        </p:nvGraphicFramePr>
        <p:xfrm>
          <a:off x="1545703" y="5876352"/>
          <a:ext cx="3405584" cy="809625"/>
        </p:xfrm>
        <a:graphic>
          <a:graphicData uri="http://schemas.openxmlformats.org/drawingml/2006/table">
            <a:tbl>
              <a:tblPr>
                <a:tableStyleId>{5C22544A-7EE6-4342-B048-85BDC9FD1C3A}</a:tableStyleId>
              </a:tblPr>
              <a:tblGrid>
                <a:gridCol w="370999">
                  <a:extLst>
                    <a:ext uri="{9D8B030D-6E8A-4147-A177-3AD203B41FA5}">
                      <a16:colId xmlns:a16="http://schemas.microsoft.com/office/drawing/2014/main" val="991080829"/>
                    </a:ext>
                  </a:extLst>
                </a:gridCol>
                <a:gridCol w="1179588">
                  <a:extLst>
                    <a:ext uri="{9D8B030D-6E8A-4147-A177-3AD203B41FA5}">
                      <a16:colId xmlns:a16="http://schemas.microsoft.com/office/drawing/2014/main" val="2364888720"/>
                    </a:ext>
                  </a:extLst>
                </a:gridCol>
                <a:gridCol w="1132024">
                  <a:extLst>
                    <a:ext uri="{9D8B030D-6E8A-4147-A177-3AD203B41FA5}">
                      <a16:colId xmlns:a16="http://schemas.microsoft.com/office/drawing/2014/main" val="533503378"/>
                    </a:ext>
                  </a:extLst>
                </a:gridCol>
                <a:gridCol w="722973">
                  <a:extLst>
                    <a:ext uri="{9D8B030D-6E8A-4147-A177-3AD203B41FA5}">
                      <a16:colId xmlns:a16="http://schemas.microsoft.com/office/drawing/2014/main" val="3761920872"/>
                    </a:ext>
                  </a:extLst>
                </a:gridCol>
              </a:tblGrid>
              <a:tr h="200025">
                <a:tc>
                  <a:txBody>
                    <a:bodyPr/>
                    <a:lstStyle/>
                    <a:p>
                      <a:pPr algn="ctr" fontAlgn="ctr"/>
                      <a:r>
                        <a:rPr lang="en-GB" sz="1200" u="none" strike="noStrike">
                          <a:effectLst/>
                        </a:rPr>
                        <a:t>Runs</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b"/>
                      <a:r>
                        <a:rPr lang="en-GB" sz="1200" u="none" strike="noStrike" dirty="0">
                          <a:effectLst/>
                        </a:rPr>
                        <a:t>front ARB (N/mm)</a:t>
                      </a:r>
                      <a:endParaRPr lang="en-GB" sz="12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200" u="none" strike="noStrike">
                          <a:effectLst/>
                        </a:rPr>
                        <a:t>rear ARB (N/mm)</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ctr"/>
                      <a:r>
                        <a:rPr lang="en-GB" sz="1200" u="none" strike="noStrike">
                          <a:effectLst/>
                        </a:rPr>
                        <a:t>Final Drive</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3257244353"/>
                  </a:ext>
                </a:extLst>
              </a:tr>
              <a:tr h="200025">
                <a:tc>
                  <a:txBody>
                    <a:bodyPr/>
                    <a:lstStyle/>
                    <a:p>
                      <a:pPr algn="r" fontAlgn="b"/>
                      <a:r>
                        <a:rPr lang="en-GB" sz="1200" u="none" strike="noStrike">
                          <a:effectLst/>
                        </a:rPr>
                        <a:t>14</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dirty="0">
                          <a:effectLst/>
                        </a:rPr>
                        <a:t>42.6</a:t>
                      </a:r>
                      <a:endParaRPr lang="en-GB" sz="12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a:effectLst/>
                        </a:rPr>
                        <a:t>16.65</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a:effectLst/>
                        </a:rPr>
                        <a:t>3.5</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8828449"/>
                  </a:ext>
                </a:extLst>
              </a:tr>
              <a:tr h="200025">
                <a:tc>
                  <a:txBody>
                    <a:bodyPr/>
                    <a:lstStyle/>
                    <a:p>
                      <a:pPr algn="r" fontAlgn="b"/>
                      <a:r>
                        <a:rPr lang="en-GB" sz="1200" u="none" strike="noStrike">
                          <a:effectLst/>
                        </a:rPr>
                        <a:t>16</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a:effectLst/>
                        </a:rPr>
                        <a:t>42.6</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a:effectLst/>
                        </a:rPr>
                        <a:t>49.95</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a:effectLst/>
                        </a:rPr>
                        <a:t>3.5</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34138009"/>
                  </a:ext>
                </a:extLst>
              </a:tr>
              <a:tr h="209550">
                <a:tc>
                  <a:txBody>
                    <a:bodyPr/>
                    <a:lstStyle/>
                    <a:p>
                      <a:pPr algn="r" fontAlgn="b"/>
                      <a:r>
                        <a:rPr lang="en-GB" sz="1200" u="none" strike="noStrike">
                          <a:effectLst/>
                        </a:rPr>
                        <a:t>37</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dirty="0">
                          <a:effectLst/>
                        </a:rPr>
                        <a:t>42.6</a:t>
                      </a:r>
                      <a:endParaRPr lang="en-GB" sz="12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dirty="0">
                          <a:effectLst/>
                        </a:rPr>
                        <a:t>33.3</a:t>
                      </a:r>
                      <a:endParaRPr lang="en-GB" sz="12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dirty="0">
                          <a:effectLst/>
                        </a:rPr>
                        <a:t>3.5</a:t>
                      </a:r>
                      <a:endParaRPr lang="en-GB" sz="12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56675586"/>
                  </a:ext>
                </a:extLst>
              </a:tr>
            </a:tbl>
          </a:graphicData>
        </a:graphic>
      </p:graphicFrame>
      <p:graphicFrame>
        <p:nvGraphicFramePr>
          <p:cNvPr id="15" name="Table 14">
            <a:extLst>
              <a:ext uri="{FF2B5EF4-FFF2-40B4-BE49-F238E27FC236}">
                <a16:creationId xmlns:a16="http://schemas.microsoft.com/office/drawing/2014/main" id="{F32BFC3B-44D2-81B1-5A82-B9355EAFD3F2}"/>
              </a:ext>
            </a:extLst>
          </p:cNvPr>
          <p:cNvGraphicFramePr>
            <a:graphicFrameLocks noGrp="1"/>
          </p:cNvGraphicFramePr>
          <p:nvPr>
            <p:extLst>
              <p:ext uri="{D42A27DB-BD31-4B8C-83A1-F6EECF244321}">
                <p14:modId xmlns:p14="http://schemas.microsoft.com/office/powerpoint/2010/main" val="1938408730"/>
              </p:ext>
            </p:extLst>
          </p:nvPr>
        </p:nvGraphicFramePr>
        <p:xfrm>
          <a:off x="7288587" y="5784276"/>
          <a:ext cx="3405584" cy="901701"/>
        </p:xfrm>
        <a:graphic>
          <a:graphicData uri="http://schemas.openxmlformats.org/drawingml/2006/table">
            <a:tbl>
              <a:tblPr>
                <a:tableStyleId>{5C22544A-7EE6-4342-B048-85BDC9FD1C3A}</a:tableStyleId>
              </a:tblPr>
              <a:tblGrid>
                <a:gridCol w="370999">
                  <a:extLst>
                    <a:ext uri="{9D8B030D-6E8A-4147-A177-3AD203B41FA5}">
                      <a16:colId xmlns:a16="http://schemas.microsoft.com/office/drawing/2014/main" val="2069671256"/>
                    </a:ext>
                  </a:extLst>
                </a:gridCol>
                <a:gridCol w="1179588">
                  <a:extLst>
                    <a:ext uri="{9D8B030D-6E8A-4147-A177-3AD203B41FA5}">
                      <a16:colId xmlns:a16="http://schemas.microsoft.com/office/drawing/2014/main" val="2540091155"/>
                    </a:ext>
                  </a:extLst>
                </a:gridCol>
                <a:gridCol w="1132024">
                  <a:extLst>
                    <a:ext uri="{9D8B030D-6E8A-4147-A177-3AD203B41FA5}">
                      <a16:colId xmlns:a16="http://schemas.microsoft.com/office/drawing/2014/main" val="1286302146"/>
                    </a:ext>
                  </a:extLst>
                </a:gridCol>
                <a:gridCol w="722973">
                  <a:extLst>
                    <a:ext uri="{9D8B030D-6E8A-4147-A177-3AD203B41FA5}">
                      <a16:colId xmlns:a16="http://schemas.microsoft.com/office/drawing/2014/main" val="671375853"/>
                    </a:ext>
                  </a:extLst>
                </a:gridCol>
              </a:tblGrid>
              <a:tr h="200025">
                <a:tc>
                  <a:txBody>
                    <a:bodyPr/>
                    <a:lstStyle/>
                    <a:p>
                      <a:pPr algn="ctr" fontAlgn="ctr"/>
                      <a:r>
                        <a:rPr lang="en-GB" sz="1200" u="none" strike="noStrike">
                          <a:effectLst/>
                        </a:rPr>
                        <a:t>Runs</a:t>
                      </a:r>
                      <a:endParaRPr lang="en-GB" sz="1200" b="0" i="0" u="none" strike="noStrike">
                        <a:solidFill>
                          <a:srgbClr val="000000"/>
                        </a:solidFill>
                        <a:effectLst/>
                        <a:latin typeface="Calibri" panose="020F0502020204030204" pitchFamily="34" charset="0"/>
                      </a:endParaRPr>
                    </a:p>
                  </a:txBody>
                  <a:tcPr marL="9525" marR="9525" marT="9525" marB="0" anchor="ctr"/>
                </a:tc>
                <a:tc>
                  <a:txBody>
                    <a:bodyPr/>
                    <a:lstStyle/>
                    <a:p>
                      <a:pPr algn="l" fontAlgn="b"/>
                      <a:r>
                        <a:rPr lang="en-GB" sz="1200" u="none" strike="noStrike" dirty="0">
                          <a:effectLst/>
                        </a:rPr>
                        <a:t>front ARB (N/mm)</a:t>
                      </a:r>
                      <a:endParaRPr lang="en-GB" sz="12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200" u="none" strike="noStrike">
                          <a:effectLst/>
                        </a:rPr>
                        <a:t>rear ARB (N/mm)</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ctr"/>
                      <a:r>
                        <a:rPr lang="en-GB" sz="1200" u="none" strike="noStrike">
                          <a:effectLst/>
                        </a:rPr>
                        <a:t>Final Drive</a:t>
                      </a:r>
                      <a:endParaRPr lang="en-GB" sz="12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1020964181"/>
                  </a:ext>
                </a:extLst>
              </a:tr>
              <a:tr h="200025">
                <a:tc>
                  <a:txBody>
                    <a:bodyPr/>
                    <a:lstStyle/>
                    <a:p>
                      <a:pPr algn="r" fontAlgn="b"/>
                      <a:r>
                        <a:rPr lang="en-GB" sz="1200" u="none" strike="noStrike">
                          <a:effectLst/>
                        </a:rPr>
                        <a:t>14</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a:effectLst/>
                        </a:rPr>
                        <a:t>42.6</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dirty="0">
                          <a:effectLst/>
                        </a:rPr>
                        <a:t>16.65</a:t>
                      </a:r>
                      <a:endParaRPr lang="en-GB" sz="12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a:effectLst/>
                        </a:rPr>
                        <a:t>3.5</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5902359"/>
                  </a:ext>
                </a:extLst>
              </a:tr>
              <a:tr h="292101">
                <a:tc>
                  <a:txBody>
                    <a:bodyPr/>
                    <a:lstStyle/>
                    <a:p>
                      <a:pPr algn="r" fontAlgn="b"/>
                      <a:r>
                        <a:rPr lang="en-GB" sz="1200" u="none" strike="noStrike">
                          <a:effectLst/>
                        </a:rPr>
                        <a:t>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dirty="0">
                          <a:effectLst/>
                        </a:rPr>
                        <a:t>21.3</a:t>
                      </a:r>
                      <a:endParaRPr lang="en-GB" sz="12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a:effectLst/>
                        </a:rPr>
                        <a:t>33.3</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a:effectLst/>
                        </a:rPr>
                        <a:t>3.5</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945975815"/>
                  </a:ext>
                </a:extLst>
              </a:tr>
              <a:tr h="209550">
                <a:tc>
                  <a:txBody>
                    <a:bodyPr/>
                    <a:lstStyle/>
                    <a:p>
                      <a:pPr algn="r" fontAlgn="b"/>
                      <a:r>
                        <a:rPr lang="en-GB" sz="1200" u="none" strike="noStrike">
                          <a:effectLst/>
                        </a:rPr>
                        <a:t>23</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dirty="0">
                          <a:effectLst/>
                        </a:rPr>
                        <a:t>63.9</a:t>
                      </a:r>
                      <a:endParaRPr lang="en-GB" sz="12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a:effectLst/>
                        </a:rPr>
                        <a:t>33.3</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200" u="none" strike="noStrike" dirty="0">
                          <a:effectLst/>
                        </a:rPr>
                        <a:t>3.5</a:t>
                      </a:r>
                      <a:endParaRPr lang="en-GB" sz="12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769827980"/>
                  </a:ext>
                </a:extLst>
              </a:tr>
            </a:tbl>
          </a:graphicData>
        </a:graphic>
      </p:graphicFrame>
    </p:spTree>
    <p:extLst>
      <p:ext uri="{BB962C8B-B14F-4D97-AF65-F5344CB8AC3E}">
        <p14:creationId xmlns:p14="http://schemas.microsoft.com/office/powerpoint/2010/main" val="25502854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5A1091-BB3D-01A8-971C-E5EA88B9DF56}"/>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E0CE58B6-C432-204E-327E-31BFD021E0D5}"/>
              </a:ext>
            </a:extLst>
          </p:cNvPr>
          <p:cNvPicPr>
            <a:picLocks noChangeAspect="1"/>
          </p:cNvPicPr>
          <p:nvPr/>
        </p:nvPicPr>
        <p:blipFill>
          <a:blip r:embed="rId3"/>
          <a:stretch>
            <a:fillRect/>
          </a:stretch>
        </p:blipFill>
        <p:spPr>
          <a:xfrm>
            <a:off x="-4151" y="-1"/>
            <a:ext cx="12196151" cy="6871071"/>
          </a:xfrm>
          <a:prstGeom prst="rect">
            <a:avLst/>
          </a:prstGeom>
        </p:spPr>
      </p:pic>
      <p:sp>
        <p:nvSpPr>
          <p:cNvPr id="2" name="Title 1">
            <a:extLst>
              <a:ext uri="{FF2B5EF4-FFF2-40B4-BE49-F238E27FC236}">
                <a16:creationId xmlns:a16="http://schemas.microsoft.com/office/drawing/2014/main" id="{C9E64A77-E7A4-CF3B-EF2C-6190B56A5EF0}"/>
              </a:ext>
            </a:extLst>
          </p:cNvPr>
          <p:cNvSpPr>
            <a:spLocks noGrp="1"/>
          </p:cNvSpPr>
          <p:nvPr>
            <p:ph type="title"/>
          </p:nvPr>
        </p:nvSpPr>
        <p:spPr/>
        <p:txBody>
          <a:bodyPr/>
          <a:lstStyle/>
          <a:p>
            <a:pPr algn="ctr"/>
            <a:r>
              <a:rPr lang="en-GB" noProof="0" dirty="0">
                <a:solidFill>
                  <a:schemeClr val="bg1"/>
                </a:solidFill>
              </a:rPr>
              <a:t>Traction Circle – Both Circuits</a:t>
            </a:r>
          </a:p>
        </p:txBody>
      </p:sp>
      <p:sp>
        <p:nvSpPr>
          <p:cNvPr id="3" name="Content Placeholder 2">
            <a:extLst>
              <a:ext uri="{FF2B5EF4-FFF2-40B4-BE49-F238E27FC236}">
                <a16:creationId xmlns:a16="http://schemas.microsoft.com/office/drawing/2014/main" id="{515E84F7-9271-61C6-1C67-83005B268EE0}"/>
              </a:ext>
            </a:extLst>
          </p:cNvPr>
          <p:cNvSpPr>
            <a:spLocks noGrp="1"/>
          </p:cNvSpPr>
          <p:nvPr>
            <p:ph sz="half" idx="1"/>
          </p:nvPr>
        </p:nvSpPr>
        <p:spPr>
          <a:xfrm>
            <a:off x="838200" y="1825625"/>
            <a:ext cx="5181600" cy="581025"/>
          </a:xfrm>
        </p:spPr>
        <p:txBody>
          <a:bodyPr/>
          <a:lstStyle/>
          <a:p>
            <a:r>
              <a:rPr lang="en-GB" noProof="0" dirty="0">
                <a:solidFill>
                  <a:schemeClr val="bg1"/>
                </a:solidFill>
              </a:rPr>
              <a:t>Pembrey  </a:t>
            </a:r>
          </a:p>
        </p:txBody>
      </p:sp>
      <p:sp>
        <p:nvSpPr>
          <p:cNvPr id="4" name="Content Placeholder 3">
            <a:extLst>
              <a:ext uri="{FF2B5EF4-FFF2-40B4-BE49-F238E27FC236}">
                <a16:creationId xmlns:a16="http://schemas.microsoft.com/office/drawing/2014/main" id="{F71ECF72-DCD5-FBD3-AC90-A4619D81D1EF}"/>
              </a:ext>
            </a:extLst>
          </p:cNvPr>
          <p:cNvSpPr>
            <a:spLocks noGrp="1"/>
          </p:cNvSpPr>
          <p:nvPr>
            <p:ph sz="half" idx="2"/>
          </p:nvPr>
        </p:nvSpPr>
        <p:spPr/>
        <p:txBody>
          <a:bodyPr/>
          <a:lstStyle/>
          <a:p>
            <a:r>
              <a:rPr lang="en-GB" noProof="0" dirty="0">
                <a:solidFill>
                  <a:schemeClr val="bg1"/>
                </a:solidFill>
              </a:rPr>
              <a:t>Llandow</a:t>
            </a:r>
          </a:p>
        </p:txBody>
      </p:sp>
      <p:pic>
        <p:nvPicPr>
          <p:cNvPr id="10" name="Picture 9">
            <a:extLst>
              <a:ext uri="{FF2B5EF4-FFF2-40B4-BE49-F238E27FC236}">
                <a16:creationId xmlns:a16="http://schemas.microsoft.com/office/drawing/2014/main" id="{6DB342F2-AC65-54DE-0792-C678EF97D853}"/>
              </a:ext>
            </a:extLst>
          </p:cNvPr>
          <p:cNvPicPr>
            <a:picLocks noChangeAspect="1"/>
          </p:cNvPicPr>
          <p:nvPr/>
        </p:nvPicPr>
        <p:blipFill>
          <a:blip r:embed="rId4"/>
          <a:stretch>
            <a:fillRect/>
          </a:stretch>
        </p:blipFill>
        <p:spPr>
          <a:xfrm>
            <a:off x="838200" y="2406650"/>
            <a:ext cx="4705350" cy="3905250"/>
          </a:xfrm>
          <a:prstGeom prst="rect">
            <a:avLst/>
          </a:prstGeom>
        </p:spPr>
      </p:pic>
      <p:pic>
        <p:nvPicPr>
          <p:cNvPr id="9" name="Picture 2" descr="University of Wales Trinity Saint David - myday">
            <a:extLst>
              <a:ext uri="{FF2B5EF4-FFF2-40B4-BE49-F238E27FC236}">
                <a16:creationId xmlns:a16="http://schemas.microsoft.com/office/drawing/2014/main" id="{C66C2065-DC38-5D00-469B-49AA85471A6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999" y="-4379"/>
            <a:ext cx="2236017" cy="9966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1D573800-F8ED-5ED5-EE25-F8BB81FAED15}"/>
              </a:ext>
            </a:extLst>
          </p:cNvPr>
          <p:cNvPicPr>
            <a:picLocks noChangeAspect="1"/>
          </p:cNvPicPr>
          <p:nvPr/>
        </p:nvPicPr>
        <p:blipFill>
          <a:blip r:embed="rId6"/>
          <a:srcRect r="10952"/>
          <a:stretch/>
        </p:blipFill>
        <p:spPr>
          <a:xfrm>
            <a:off x="6298933" y="2406650"/>
            <a:ext cx="5148554" cy="3905250"/>
          </a:xfrm>
          <a:prstGeom prst="rect">
            <a:avLst/>
          </a:prstGeom>
        </p:spPr>
      </p:pic>
    </p:spTree>
    <p:extLst>
      <p:ext uri="{BB962C8B-B14F-4D97-AF65-F5344CB8AC3E}">
        <p14:creationId xmlns:p14="http://schemas.microsoft.com/office/powerpoint/2010/main" val="3400062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1D13F9-2025-EBAD-8D5A-3183F8253ECA}"/>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E0051721-37DF-1CBD-F09A-2DEAF7A561F2}"/>
              </a:ext>
            </a:extLst>
          </p:cNvPr>
          <p:cNvPicPr>
            <a:picLocks noChangeAspect="1"/>
          </p:cNvPicPr>
          <p:nvPr/>
        </p:nvPicPr>
        <p:blipFill>
          <a:blip r:embed="rId3"/>
          <a:stretch>
            <a:fillRect/>
          </a:stretch>
        </p:blipFill>
        <p:spPr>
          <a:xfrm>
            <a:off x="-102870" y="-4379"/>
            <a:ext cx="12300319" cy="6858000"/>
          </a:xfrm>
          <a:prstGeom prst="rect">
            <a:avLst/>
          </a:prstGeom>
        </p:spPr>
      </p:pic>
      <p:sp>
        <p:nvSpPr>
          <p:cNvPr id="2" name="Title 1">
            <a:extLst>
              <a:ext uri="{FF2B5EF4-FFF2-40B4-BE49-F238E27FC236}">
                <a16:creationId xmlns:a16="http://schemas.microsoft.com/office/drawing/2014/main" id="{81E62D93-0F46-40B5-B890-CFB383D8689D}"/>
              </a:ext>
            </a:extLst>
          </p:cNvPr>
          <p:cNvSpPr>
            <a:spLocks noGrp="1"/>
          </p:cNvSpPr>
          <p:nvPr>
            <p:ph type="title"/>
          </p:nvPr>
        </p:nvSpPr>
        <p:spPr>
          <a:xfrm>
            <a:off x="685798" y="365125"/>
            <a:ext cx="10668002" cy="1325563"/>
          </a:xfrm>
        </p:spPr>
        <p:txBody>
          <a:bodyPr/>
          <a:lstStyle/>
          <a:p>
            <a:pPr algn="ctr"/>
            <a:r>
              <a:rPr lang="en-GB" noProof="0" dirty="0">
                <a:solidFill>
                  <a:schemeClr val="bg1"/>
                </a:solidFill>
              </a:rPr>
              <a:t>Throttle Position</a:t>
            </a:r>
          </a:p>
        </p:txBody>
      </p:sp>
      <p:sp>
        <p:nvSpPr>
          <p:cNvPr id="3" name="Content Placeholder 2">
            <a:extLst>
              <a:ext uri="{FF2B5EF4-FFF2-40B4-BE49-F238E27FC236}">
                <a16:creationId xmlns:a16="http://schemas.microsoft.com/office/drawing/2014/main" id="{D89E7861-A551-0089-8E6F-D34FF5468ED0}"/>
              </a:ext>
            </a:extLst>
          </p:cNvPr>
          <p:cNvSpPr>
            <a:spLocks noGrp="1"/>
          </p:cNvSpPr>
          <p:nvPr>
            <p:ph sz="half" idx="1"/>
          </p:nvPr>
        </p:nvSpPr>
        <p:spPr>
          <a:xfrm>
            <a:off x="701150" y="1825625"/>
            <a:ext cx="5318650" cy="4351338"/>
          </a:xfrm>
        </p:spPr>
        <p:txBody>
          <a:bodyPr/>
          <a:lstStyle/>
          <a:p>
            <a:r>
              <a:rPr lang="en-GB" noProof="0" dirty="0">
                <a:solidFill>
                  <a:schemeClr val="bg1"/>
                </a:solidFill>
              </a:rPr>
              <a:t>Pembrey</a:t>
            </a:r>
          </a:p>
        </p:txBody>
      </p:sp>
      <p:sp>
        <p:nvSpPr>
          <p:cNvPr id="4" name="Content Placeholder 3">
            <a:extLst>
              <a:ext uri="{FF2B5EF4-FFF2-40B4-BE49-F238E27FC236}">
                <a16:creationId xmlns:a16="http://schemas.microsoft.com/office/drawing/2014/main" id="{5132654E-F964-E99E-7EF6-C9A5CF7E3C72}"/>
              </a:ext>
            </a:extLst>
          </p:cNvPr>
          <p:cNvSpPr>
            <a:spLocks noGrp="1"/>
          </p:cNvSpPr>
          <p:nvPr>
            <p:ph sz="half" idx="2"/>
          </p:nvPr>
        </p:nvSpPr>
        <p:spPr>
          <a:xfrm>
            <a:off x="6035150" y="1825625"/>
            <a:ext cx="5318650" cy="4351338"/>
          </a:xfrm>
        </p:spPr>
        <p:txBody>
          <a:bodyPr/>
          <a:lstStyle/>
          <a:p>
            <a:r>
              <a:rPr lang="en-GB" noProof="0" dirty="0">
                <a:solidFill>
                  <a:schemeClr val="bg1"/>
                </a:solidFill>
              </a:rPr>
              <a:t>Llandow</a:t>
            </a:r>
          </a:p>
        </p:txBody>
      </p:sp>
      <p:pic>
        <p:nvPicPr>
          <p:cNvPr id="6" name="Picture 5">
            <a:extLst>
              <a:ext uri="{FF2B5EF4-FFF2-40B4-BE49-F238E27FC236}">
                <a16:creationId xmlns:a16="http://schemas.microsoft.com/office/drawing/2014/main" id="{2787A4E9-FABD-3A10-2CE2-61311432F36A}"/>
              </a:ext>
            </a:extLst>
          </p:cNvPr>
          <p:cNvPicPr>
            <a:picLocks noChangeAspect="1"/>
          </p:cNvPicPr>
          <p:nvPr/>
        </p:nvPicPr>
        <p:blipFill>
          <a:blip r:embed="rId4"/>
          <a:srcRect r="53155"/>
          <a:stretch/>
        </p:blipFill>
        <p:spPr>
          <a:xfrm>
            <a:off x="685801" y="2314868"/>
            <a:ext cx="2378242" cy="1714500"/>
          </a:xfrm>
          <a:prstGeom prst="rect">
            <a:avLst/>
          </a:prstGeom>
        </p:spPr>
      </p:pic>
      <p:pic>
        <p:nvPicPr>
          <p:cNvPr id="7" name="Picture 6">
            <a:extLst>
              <a:ext uri="{FF2B5EF4-FFF2-40B4-BE49-F238E27FC236}">
                <a16:creationId xmlns:a16="http://schemas.microsoft.com/office/drawing/2014/main" id="{4A2C4F10-2CF2-26CE-F6FB-CCFDD695DCB7}"/>
              </a:ext>
            </a:extLst>
          </p:cNvPr>
          <p:cNvPicPr>
            <a:picLocks noChangeAspect="1"/>
          </p:cNvPicPr>
          <p:nvPr/>
        </p:nvPicPr>
        <p:blipFill>
          <a:blip r:embed="rId4"/>
          <a:srcRect l="54113"/>
          <a:stretch/>
        </p:blipFill>
        <p:spPr>
          <a:xfrm>
            <a:off x="685799" y="4029368"/>
            <a:ext cx="2378241" cy="1714500"/>
          </a:xfrm>
          <a:prstGeom prst="rect">
            <a:avLst/>
          </a:prstGeom>
        </p:spPr>
      </p:pic>
      <p:pic>
        <p:nvPicPr>
          <p:cNvPr id="9" name="Picture 8">
            <a:extLst>
              <a:ext uri="{FF2B5EF4-FFF2-40B4-BE49-F238E27FC236}">
                <a16:creationId xmlns:a16="http://schemas.microsoft.com/office/drawing/2014/main" id="{2EF15412-DC10-2763-7F04-81318432EC25}"/>
              </a:ext>
            </a:extLst>
          </p:cNvPr>
          <p:cNvPicPr>
            <a:picLocks noChangeAspect="1"/>
          </p:cNvPicPr>
          <p:nvPr/>
        </p:nvPicPr>
        <p:blipFill>
          <a:blip r:embed="rId5"/>
          <a:srcRect r="50622"/>
          <a:stretch/>
        </p:blipFill>
        <p:spPr>
          <a:xfrm>
            <a:off x="6172199" y="2401178"/>
            <a:ext cx="2586790" cy="1828800"/>
          </a:xfrm>
          <a:prstGeom prst="rect">
            <a:avLst/>
          </a:prstGeom>
        </p:spPr>
      </p:pic>
      <p:pic>
        <p:nvPicPr>
          <p:cNvPr id="11" name="Picture 10">
            <a:extLst>
              <a:ext uri="{FF2B5EF4-FFF2-40B4-BE49-F238E27FC236}">
                <a16:creationId xmlns:a16="http://schemas.microsoft.com/office/drawing/2014/main" id="{35FF5119-27CC-EC7E-332B-B3127E8E7F18}"/>
              </a:ext>
            </a:extLst>
          </p:cNvPr>
          <p:cNvPicPr>
            <a:picLocks noChangeAspect="1"/>
          </p:cNvPicPr>
          <p:nvPr/>
        </p:nvPicPr>
        <p:blipFill>
          <a:blip r:embed="rId5"/>
          <a:srcRect l="49378"/>
          <a:stretch/>
        </p:blipFill>
        <p:spPr>
          <a:xfrm>
            <a:off x="6172199" y="4229978"/>
            <a:ext cx="2586790" cy="1828800"/>
          </a:xfrm>
          <a:prstGeom prst="rect">
            <a:avLst/>
          </a:prstGeom>
        </p:spPr>
      </p:pic>
      <p:pic>
        <p:nvPicPr>
          <p:cNvPr id="5" name="Picture 2" descr="University of Wales Trinity Saint David - myday">
            <a:extLst>
              <a:ext uri="{FF2B5EF4-FFF2-40B4-BE49-F238E27FC236}">
                <a16:creationId xmlns:a16="http://schemas.microsoft.com/office/drawing/2014/main" id="{C095C230-CB0C-F21E-01B6-CD4C1783C6E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999" y="-4379"/>
            <a:ext cx="2236017" cy="9966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82013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07D218C-CFA3-26F4-9DF7-95ACDDF74AE7}"/>
              </a:ext>
            </a:extLst>
          </p:cNvPr>
          <p:cNvPicPr>
            <a:picLocks noChangeAspect="1"/>
          </p:cNvPicPr>
          <p:nvPr/>
        </p:nvPicPr>
        <p:blipFill>
          <a:blip r:embed="rId3"/>
          <a:stretch>
            <a:fillRect/>
          </a:stretch>
        </p:blipFill>
        <p:spPr>
          <a:xfrm>
            <a:off x="-102870" y="-4379"/>
            <a:ext cx="12300319" cy="6858000"/>
          </a:xfrm>
          <a:prstGeom prst="rect">
            <a:avLst/>
          </a:prstGeom>
        </p:spPr>
      </p:pic>
      <p:sp>
        <p:nvSpPr>
          <p:cNvPr id="2" name="Title 1">
            <a:extLst>
              <a:ext uri="{FF2B5EF4-FFF2-40B4-BE49-F238E27FC236}">
                <a16:creationId xmlns:a16="http://schemas.microsoft.com/office/drawing/2014/main" id="{8E27137E-C016-18D3-15EE-E04416E68695}"/>
              </a:ext>
            </a:extLst>
          </p:cNvPr>
          <p:cNvSpPr>
            <a:spLocks noGrp="1"/>
          </p:cNvSpPr>
          <p:nvPr>
            <p:ph type="title"/>
          </p:nvPr>
        </p:nvSpPr>
        <p:spPr/>
        <p:txBody>
          <a:bodyPr/>
          <a:lstStyle/>
          <a:p>
            <a:r>
              <a:rPr lang="en-GB" dirty="0">
                <a:solidFill>
                  <a:schemeClr val="bg1"/>
                </a:solidFill>
              </a:rPr>
              <a:t>Conclusion</a:t>
            </a:r>
          </a:p>
        </p:txBody>
      </p:sp>
      <p:sp>
        <p:nvSpPr>
          <p:cNvPr id="3" name="Content Placeholder 2">
            <a:extLst>
              <a:ext uri="{FF2B5EF4-FFF2-40B4-BE49-F238E27FC236}">
                <a16:creationId xmlns:a16="http://schemas.microsoft.com/office/drawing/2014/main" id="{3396D175-F782-ABB2-E925-5C712E78A1B2}"/>
              </a:ext>
            </a:extLst>
          </p:cNvPr>
          <p:cNvSpPr>
            <a:spLocks noGrp="1"/>
          </p:cNvSpPr>
          <p:nvPr>
            <p:ph sz="half" idx="1"/>
          </p:nvPr>
        </p:nvSpPr>
        <p:spPr>
          <a:xfrm>
            <a:off x="838200" y="1825625"/>
            <a:ext cx="5181600" cy="3054984"/>
          </a:xfrm>
        </p:spPr>
        <p:txBody>
          <a:bodyPr/>
          <a:lstStyle/>
          <a:p>
            <a:pPr marL="0" indent="0" algn="ctr">
              <a:buNone/>
            </a:pPr>
            <a:r>
              <a:rPr lang="en-GB" sz="2400" dirty="0">
                <a:solidFill>
                  <a:schemeClr val="bg1"/>
                </a:solidFill>
              </a:rPr>
              <a:t>Robust baseline setup that works in both circuits</a:t>
            </a:r>
          </a:p>
          <a:p>
            <a:r>
              <a:rPr lang="en-GB" sz="2000" dirty="0">
                <a:solidFill>
                  <a:schemeClr val="bg1"/>
                </a:solidFill>
              </a:rPr>
              <a:t>Front spring ≈ 250 – 300 N mm⁻¹ | Rear ≤ 100 N mm⁻¹</a:t>
            </a:r>
          </a:p>
          <a:p>
            <a:r>
              <a:rPr lang="en-GB" sz="2000" dirty="0">
                <a:solidFill>
                  <a:schemeClr val="bg1"/>
                </a:solidFill>
              </a:rPr>
              <a:t>Damper scale 1.0 front &amp; rear</a:t>
            </a:r>
          </a:p>
          <a:p>
            <a:r>
              <a:rPr lang="en-GB" sz="2000" dirty="0">
                <a:solidFill>
                  <a:schemeClr val="bg1"/>
                </a:solidFill>
              </a:rPr>
              <a:t>Front ARB ≈ 42 N mm⁻¹ | Rear ARB 20 – 30 N mm⁻¹</a:t>
            </a:r>
          </a:p>
          <a:p>
            <a:r>
              <a:rPr lang="en-GB" sz="2000" dirty="0">
                <a:solidFill>
                  <a:schemeClr val="bg1"/>
                </a:solidFill>
              </a:rPr>
              <a:t>Final-drive 3.5</a:t>
            </a:r>
          </a:p>
        </p:txBody>
      </p:sp>
      <p:sp>
        <p:nvSpPr>
          <p:cNvPr id="4" name="Content Placeholder 3">
            <a:extLst>
              <a:ext uri="{FF2B5EF4-FFF2-40B4-BE49-F238E27FC236}">
                <a16:creationId xmlns:a16="http://schemas.microsoft.com/office/drawing/2014/main" id="{9138C450-40E1-86C1-2265-D94C9DF309DD}"/>
              </a:ext>
            </a:extLst>
          </p:cNvPr>
          <p:cNvSpPr>
            <a:spLocks noGrp="1"/>
          </p:cNvSpPr>
          <p:nvPr>
            <p:ph sz="half" idx="2"/>
          </p:nvPr>
        </p:nvSpPr>
        <p:spPr>
          <a:xfrm>
            <a:off x="6172200" y="1825625"/>
            <a:ext cx="5181600" cy="3054984"/>
          </a:xfrm>
        </p:spPr>
        <p:txBody>
          <a:bodyPr/>
          <a:lstStyle/>
          <a:p>
            <a:pPr marL="0" indent="0" algn="ctr">
              <a:buNone/>
            </a:pPr>
            <a:r>
              <a:rPr lang="en-GB" dirty="0">
                <a:solidFill>
                  <a:schemeClr val="bg1"/>
                </a:solidFill>
              </a:rPr>
              <a:t>Measured Gains</a:t>
            </a:r>
          </a:p>
          <a:p>
            <a:r>
              <a:rPr lang="en-GB" dirty="0">
                <a:solidFill>
                  <a:schemeClr val="bg1"/>
                </a:solidFill>
              </a:rPr>
              <a:t>Lap-time spread: 1.0 s at Pembrey, 1.2 s at Llandow.</a:t>
            </a:r>
          </a:p>
          <a:p>
            <a:r>
              <a:rPr lang="en-GB" dirty="0">
                <a:solidFill>
                  <a:schemeClr val="bg1"/>
                </a:solidFill>
              </a:rPr>
              <a:t>Top-three laps within 0.04 s → broad, forgiving optimum.</a:t>
            </a:r>
          </a:p>
        </p:txBody>
      </p:sp>
      <p:sp>
        <p:nvSpPr>
          <p:cNvPr id="7" name="Content Placeholder 2">
            <a:extLst>
              <a:ext uri="{FF2B5EF4-FFF2-40B4-BE49-F238E27FC236}">
                <a16:creationId xmlns:a16="http://schemas.microsoft.com/office/drawing/2014/main" id="{F2637872-4B4A-D187-97EC-10DEA96C846D}"/>
              </a:ext>
            </a:extLst>
          </p:cNvPr>
          <p:cNvSpPr txBox="1">
            <a:spLocks/>
          </p:cNvSpPr>
          <p:nvPr/>
        </p:nvSpPr>
        <p:spPr>
          <a:xfrm>
            <a:off x="990600" y="4880609"/>
            <a:ext cx="10515600" cy="144875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400" dirty="0">
                <a:solidFill>
                  <a:schemeClr val="bg1"/>
                </a:solidFill>
              </a:rPr>
              <a:t>Performance Validated across layouts</a:t>
            </a:r>
          </a:p>
          <a:p>
            <a:r>
              <a:rPr lang="en-GB" sz="1800" dirty="0">
                <a:solidFill>
                  <a:schemeClr val="bg1"/>
                </a:solidFill>
              </a:rPr>
              <a:t>Larger traction-circle envelope and earlier throttle pick-up on both tracks.</a:t>
            </a:r>
          </a:p>
        </p:txBody>
      </p:sp>
    </p:spTree>
    <p:extLst>
      <p:ext uri="{BB962C8B-B14F-4D97-AF65-F5344CB8AC3E}">
        <p14:creationId xmlns:p14="http://schemas.microsoft.com/office/powerpoint/2010/main" val="6309364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E96561A-9B5F-63C6-ED3B-54E4CD60AE46}"/>
              </a:ext>
            </a:extLst>
          </p:cNvPr>
          <p:cNvPicPr>
            <a:picLocks noChangeAspect="1"/>
          </p:cNvPicPr>
          <p:nvPr/>
        </p:nvPicPr>
        <p:blipFill>
          <a:blip r:embed="rId2"/>
          <a:stretch>
            <a:fillRect/>
          </a:stretch>
        </p:blipFill>
        <p:spPr>
          <a:xfrm>
            <a:off x="-54160" y="0"/>
            <a:ext cx="12300319" cy="6858000"/>
          </a:xfrm>
          <a:prstGeom prst="rect">
            <a:avLst/>
          </a:prstGeom>
        </p:spPr>
      </p:pic>
      <p:sp>
        <p:nvSpPr>
          <p:cNvPr id="2" name="Title 1">
            <a:extLst>
              <a:ext uri="{FF2B5EF4-FFF2-40B4-BE49-F238E27FC236}">
                <a16:creationId xmlns:a16="http://schemas.microsoft.com/office/drawing/2014/main" id="{F64FA375-1470-80E3-D394-97EF38766605}"/>
              </a:ext>
            </a:extLst>
          </p:cNvPr>
          <p:cNvSpPr>
            <a:spLocks noGrp="1"/>
          </p:cNvSpPr>
          <p:nvPr>
            <p:ph type="title"/>
          </p:nvPr>
        </p:nvSpPr>
        <p:spPr/>
        <p:txBody>
          <a:bodyPr/>
          <a:lstStyle/>
          <a:p>
            <a:pPr algn="ctr"/>
            <a:r>
              <a:rPr lang="en-GB" dirty="0">
                <a:solidFill>
                  <a:schemeClr val="bg1"/>
                </a:solidFill>
              </a:rPr>
              <a:t>Thank you – Any Question </a:t>
            </a:r>
          </a:p>
        </p:txBody>
      </p:sp>
      <p:sp>
        <p:nvSpPr>
          <p:cNvPr id="9" name="Rectangle 2">
            <a:extLst>
              <a:ext uri="{FF2B5EF4-FFF2-40B4-BE49-F238E27FC236}">
                <a16:creationId xmlns:a16="http://schemas.microsoft.com/office/drawing/2014/main" id="{F3F22087-8877-31A5-F5F5-6FFC31905E84}"/>
              </a:ext>
            </a:extLst>
          </p:cNvPr>
          <p:cNvSpPr>
            <a:spLocks noChangeArrowheads="1"/>
          </p:cNvSpPr>
          <p:nvPr/>
        </p:nvSpPr>
        <p:spPr bwMode="auto">
          <a:xfrm>
            <a:off x="-54161" y="3780234"/>
            <a:ext cx="12300319" cy="30777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Works Cited</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Dixon, J.C. “Tires, Suspension and Handling. .” </a:t>
            </a:r>
            <a:r>
              <a:rPr kumimoji="0" lang="en-US" altLang="en-US" sz="12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Google Books</a:t>
            </a: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SAE International, 1996, books.google.co.uk/</a:t>
            </a:r>
            <a:r>
              <a:rPr kumimoji="0" lang="en-US" altLang="en-US" sz="12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books?hl</a:t>
            </a: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a:t>
            </a:r>
            <a:r>
              <a:rPr kumimoji="0" lang="en-US" altLang="en-US" sz="12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en&amp;lr</a:t>
            </a: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=&amp;id=</a:t>
            </a:r>
            <a:r>
              <a:rPr kumimoji="0" lang="en-US" altLang="en-US" sz="12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bOObEAAAQBAJ&amp;oi</a:t>
            </a: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a:t>
            </a:r>
            <a:r>
              <a:rPr kumimoji="0" lang="en-US" altLang="en-US" sz="12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fnd&amp;pg</a:t>
            </a: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=PR11&amp;dq=</a:t>
            </a:r>
            <a:r>
              <a:rPr kumimoji="0" lang="en-US" altLang="en-US" sz="12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Tyre</a:t>
            </a: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Accessed 22 Apr.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Gillespie, T. “Fundamentals of Vehicle Dynamics.” </a:t>
            </a:r>
            <a:r>
              <a:rPr kumimoji="0" lang="en-US" altLang="en-US" sz="12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Google Books</a:t>
            </a: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SAE International, 29 Apr. 2021,</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solidFill>
                <a:schemeClr val="bg1"/>
              </a:solidFill>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books.google.co.uk/</a:t>
            </a:r>
            <a:r>
              <a:rPr kumimoji="0" lang="en-US" altLang="en-US" sz="12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books?hl</a:t>
            </a: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a:t>
            </a:r>
            <a:r>
              <a:rPr kumimoji="0" lang="en-US" altLang="en-US" sz="12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en&amp;lr</a:t>
            </a: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=&amp;id=</a:t>
            </a:r>
            <a:r>
              <a:rPr kumimoji="0" lang="en-US" altLang="en-US" sz="12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LeybEAAAQBAJ&amp;oi</a:t>
            </a: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a:t>
            </a:r>
            <a:r>
              <a:rPr kumimoji="0" lang="en-US" altLang="en-US" sz="12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fnd&amp;pg</a:t>
            </a: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=PP1&amp;dq=</a:t>
            </a:r>
            <a:r>
              <a:rPr kumimoji="0" lang="en-US" altLang="en-US" sz="12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Vehicle+Dynamics+by+Gillespies&amp;ots</a:t>
            </a: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=WVFXq4UBYC&amp;sig=6GrrbGZuoqb9srfNUkaXW-BhWTw&amp;redir_esc=</a:t>
            </a:r>
            <a:r>
              <a:rPr kumimoji="0" lang="en-US" altLang="en-US" sz="12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y#v</a:t>
            </a: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a:t>
            </a:r>
            <a:r>
              <a:rPr kumimoji="0" lang="en-US" altLang="en-US" sz="12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onepage&amp;q</a:t>
            </a: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=Vehicle%20Dynamics%20by%20Gillespies&amp;f=false. Accessed 22 Apr.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“Llandow Circuit CW Lap Times.” </a:t>
            </a:r>
            <a:r>
              <a:rPr kumimoji="0" lang="en-US" altLang="en-US" sz="12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Lapmeta.com</a:t>
            </a: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2025, lapmeta.com/</a:t>
            </a:r>
            <a:r>
              <a:rPr kumimoji="0" lang="en-US" altLang="en-US" sz="12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en</a:t>
            </a: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/track/variation/344. Accessed 2 May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Milliken, William, and Douglas Milliken. </a:t>
            </a:r>
            <a:r>
              <a:rPr kumimoji="0" lang="en-US" altLang="en-US" sz="12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Race Car Vehicle Dynamics</a:t>
            </a: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1995.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Mohanty, Manoj, et al. </a:t>
            </a:r>
            <a:r>
              <a:rPr kumimoji="0" lang="en-US" altLang="en-US" sz="12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Title: SUITABILITY of EMERGING DRYING TECHNOLOGIES for ILLINOIS FINE COAL DEWATERING</a:t>
            </a: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1 May 2013, www.researchgate.net/publication/274712308_Title_SUITABILITY_OF_EMERGING_DRYING_TECHNOLOGIES_FOR_ILLINOIS_FINE_COAL_DEWATERING. Accessed 22 Apr. 2025.</a:t>
            </a:r>
            <a:endParaRPr kumimoji="0" lang="en-US" altLang="en-US" sz="8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“Response Surface Methodology - an Overview | ScienceDirect Topics.” </a:t>
            </a:r>
            <a:r>
              <a:rPr kumimoji="0" lang="en-US" altLang="en-US" sz="12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Www.sciencedirect.com</a:t>
            </a: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2012, www.sciencedirect.com/topics/engineering/response-surface-methodology. Accessed 22 Apr. 2025.</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23731397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7C3DBBDDD03D9419471381A29C7D881" ma:contentTypeVersion="11" ma:contentTypeDescription="Create a new document." ma:contentTypeScope="" ma:versionID="80768543437270378deb4fcc29efe6ba">
  <xsd:schema xmlns:xsd="http://www.w3.org/2001/XMLSchema" xmlns:xs="http://www.w3.org/2001/XMLSchema" xmlns:p="http://schemas.microsoft.com/office/2006/metadata/properties" xmlns:ns3="170d7878-6d73-463a-a069-a6c57769e00c" targetNamespace="http://schemas.microsoft.com/office/2006/metadata/properties" ma:root="true" ma:fieldsID="3cb65f6cf47970554c7994e4e79d8d14" ns3:_="">
    <xsd:import namespace="170d7878-6d73-463a-a069-a6c57769e00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OCR" minOccurs="0"/>
                <xsd:element ref="ns3:MediaServiceGenerationTime" minOccurs="0"/>
                <xsd:element ref="ns3:MediaServiceEventHashCode" minOccurs="0"/>
                <xsd:element ref="ns3:_activity"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0d7878-6d73-463a-a069-a6c57769e00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_activity" ma:index="17" nillable="true" ma:displayName="_activity" ma:hidden="true" ma:internalName="_activity">
      <xsd:simpleType>
        <xsd:restriction base="dms:Note"/>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170d7878-6d73-463a-a069-a6c57769e00c" xsi:nil="true"/>
  </documentManagement>
</p:properties>
</file>

<file path=customXml/itemProps1.xml><?xml version="1.0" encoding="utf-8"?>
<ds:datastoreItem xmlns:ds="http://schemas.openxmlformats.org/officeDocument/2006/customXml" ds:itemID="{A79E7ECC-7670-4660-9DC1-48D228245D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0d7878-6d73-463a-a069-a6c57769e00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1C1E48D-0363-4CBB-A64B-8FB3C274FA4A}">
  <ds:schemaRefs>
    <ds:schemaRef ds:uri="http://schemas.microsoft.com/sharepoint/v3/contenttype/forms"/>
  </ds:schemaRefs>
</ds:datastoreItem>
</file>

<file path=customXml/itemProps3.xml><?xml version="1.0" encoding="utf-8"?>
<ds:datastoreItem xmlns:ds="http://schemas.openxmlformats.org/officeDocument/2006/customXml" ds:itemID="{98F79130-3054-4B99-AE88-3750DAB1B1E8}">
  <ds:schemaRefs>
    <ds:schemaRef ds:uri="http://purl.org/dc/dcmitype/"/>
    <ds:schemaRef ds:uri="http://schemas.microsoft.com/office/2006/documentManagement/types"/>
    <ds:schemaRef ds:uri="http://purl.org/dc/terms/"/>
    <ds:schemaRef ds:uri="http://schemas.microsoft.com/office/infopath/2007/PartnerControls"/>
    <ds:schemaRef ds:uri="170d7878-6d73-463a-a069-a6c57769e00c"/>
    <ds:schemaRef ds:uri="http://schemas.openxmlformats.org/package/2006/metadata/core-properties"/>
    <ds:schemaRef ds:uri="http://purl.org/dc/elements/1.1/"/>
    <ds:schemaRef ds:uri="http://www.w3.org/XML/1998/namespace"/>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3678</TotalTime>
  <Words>6161</Words>
  <Application>Microsoft Office PowerPoint</Application>
  <PresentationFormat>Widescreen</PresentationFormat>
  <Paragraphs>365</Paragraphs>
  <Slides>20</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Aptos</vt:lpstr>
      <vt:lpstr>Aptos Display</vt:lpstr>
      <vt:lpstr>Arial</vt:lpstr>
      <vt:lpstr>Calibri</vt:lpstr>
      <vt:lpstr>Times New Roman</vt:lpstr>
      <vt:lpstr>Office Theme</vt:lpstr>
      <vt:lpstr>Performance Assessment Optimization</vt:lpstr>
      <vt:lpstr>Agenda</vt:lpstr>
      <vt:lpstr>Objective</vt:lpstr>
      <vt:lpstr>Engineering Review &amp; Previous Models</vt:lpstr>
      <vt:lpstr>Vehicle Model Description (VI-Grade Car Real Time)</vt:lpstr>
      <vt:lpstr>Box Behnken Design of Experiment</vt:lpstr>
      <vt:lpstr>Methodology</vt:lpstr>
      <vt:lpstr>Track description </vt:lpstr>
      <vt:lpstr>Track description </vt:lpstr>
      <vt:lpstr>Lap time - Pembrey</vt:lpstr>
      <vt:lpstr>Lap time - Llandow</vt:lpstr>
      <vt:lpstr>Spring Rates - Pembrey</vt:lpstr>
      <vt:lpstr>Spring Rates - Llandow</vt:lpstr>
      <vt:lpstr>PowerPoint Presentation</vt:lpstr>
      <vt:lpstr>PowerPoint Presentation</vt:lpstr>
      <vt:lpstr>PowerPoint Presentation</vt:lpstr>
      <vt:lpstr>Traction Circle – Both Circuits</vt:lpstr>
      <vt:lpstr>Throttle Position</vt:lpstr>
      <vt:lpstr>Conclusion</vt:lpstr>
      <vt:lpstr>Thank you – Any Question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Diego Valencia Flores (2405760)</dc:creator>
  <cp:lastModifiedBy>Diego Valencia Flores (2405760)</cp:lastModifiedBy>
  <cp:revision>2</cp:revision>
  <dcterms:created xsi:type="dcterms:W3CDTF">2025-04-22T16:18:50Z</dcterms:created>
  <dcterms:modified xsi:type="dcterms:W3CDTF">2025-05-02T20:10:07Z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0x01010097C3DBBDDD03D9419471381A29C7D881</vt:lpwstr>
  </property>
</Properties>
</file>