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7" r:id="rId4"/>
    <p:sldId id="258" r:id="rId6"/>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89048" autoAdjust="0"/>
  </p:normalViewPr>
  <p:slideViewPr>
    <p:cSldViewPr snapToGrid="0">
      <p:cViewPr>
        <p:scale>
          <a:sx n="60" d="100"/>
          <a:sy n="60" d="100"/>
        </p:scale>
        <p:origin x="978"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275A3E-D1FF-4619-811B-0143DAE6910E}" type="datetimeFigureOut">
              <a:rPr lang="en-GB" smtClean="0"/>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FC9BBE-F58D-4125-9D5C-B38DC01FB825}"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defRPr/>
            </a:pPr>
            <a:r>
              <a:rPr lang="en-GB" sz="1200" kern="1200" dirty="0" smtClean="0">
                <a:solidFill>
                  <a:schemeClr val="tx1"/>
                </a:solidFill>
                <a:effectLst/>
                <a:latin typeface="Arial" panose="020B0604020202020204" pitchFamily="34" charset="0"/>
                <a:ea typeface="+mn-ea"/>
                <a:cs typeface="Arial" panose="020B0604020202020204" pitchFamily="34" charset="0"/>
              </a:rPr>
              <a:t>This part analyses the purposes, types and impact of training for the housekeeping team at the workplace. It is identified that safety training at the housekeeping department helps staff members avoid the chances of any type of workplace accidents in the hotel industry. </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BFC9BBE-F58D-4125-9D5C-B38DC01FB825}" type="slidenum">
              <a:rPr lang="en-GB" smtClean="0"/>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defRPr/>
            </a:pPr>
            <a:r>
              <a:rPr lang="en-GB" sz="1200" kern="1200" dirty="0" smtClean="0">
                <a:solidFill>
                  <a:schemeClr val="tx1"/>
                </a:solidFill>
                <a:effectLst/>
                <a:latin typeface="Arial" panose="020B0604020202020204" pitchFamily="34" charset="0"/>
                <a:ea typeface="+mn-ea"/>
                <a:cs typeface="Arial" panose="020B0604020202020204" pitchFamily="34" charset="0"/>
              </a:rPr>
              <a:t>It is identified that ABC of safety training in housekeeping helps employees gather knowledge about possible hazards such as "Repetitive Strain Injuries” and "electric damages" at the workplace. ABC of safety training offers essential health and safety training to housekeeping workers. On the other side, by applying Housekeeping 101 training, employers want to enhance the responsibilities and opportunities of the staff members at the workplace as housekeeping employees. The productivity level and efficiency of the housekeeping workers were fostered after taking housekeeping 101 training in the hotel industry. </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BFC9BBE-F58D-4125-9D5C-B38DC01FB825}" type="slidenum">
              <a:rPr lang="en-GB" smtClean="0"/>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defRPr/>
            </a:pPr>
            <a:r>
              <a:rPr lang="en-GB" sz="1200" kern="1200" dirty="0" smtClean="0">
                <a:solidFill>
                  <a:schemeClr val="tx1"/>
                </a:solidFill>
                <a:effectLst/>
                <a:latin typeface="Arial" panose="020B0604020202020204" pitchFamily="34" charset="0"/>
                <a:ea typeface="+mn-ea"/>
                <a:cs typeface="Arial" panose="020B0604020202020204" pitchFamily="34" charset="0"/>
              </a:rPr>
              <a:t>Maintaining and handling all housekeeping-related work is possible if the employees take "healthy and safety" training in the workplace. The employees get the idea to mark their safes in the workplace by reducing the chances of electric damage hazards. On the other side, health and safety training also helps to mitigate the "Repetitive Strain Injuries” issues in the workplace by taking a "safe-lifting" approach in an effective way. </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BFC9BBE-F58D-4125-9D5C-B38DC01FB825}" type="slidenum">
              <a:rPr lang="en-GB" smtClean="0"/>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defRPr/>
            </a:pPr>
            <a:r>
              <a:rPr lang="en-GB" sz="1200" kern="1200" dirty="0" smtClean="0">
                <a:solidFill>
                  <a:schemeClr val="tx1"/>
                </a:solidFill>
                <a:effectLst/>
                <a:latin typeface="Arial" panose="020B0604020202020204" pitchFamily="34" charset="0"/>
                <a:ea typeface="+mn-ea"/>
                <a:cs typeface="Arial" panose="020B0604020202020204" pitchFamily="34" charset="0"/>
              </a:rPr>
              <a:t>In the workplace, when the housekeeping employees are lifting heavy mattresses or moving heavy carts with cleaning supplies then the strain and sprain hazards issues have been identified among the housekeeping workers. It has been identified that more than 22% of non-fatal injuries are related to lifting or handling issues that create problems such as strain and sprain hazards in the hotel industry (ilo.org, 2021). In addition, almost 29% of slips, trips and falls issues have been identified in the leisure industry if the employees had not taken training on “Housekeeping 101” at the workplace (ilo.org, 2021). </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BFC9BBE-F58D-4125-9D5C-B38DC01FB825}" type="slidenum">
              <a:rPr lang="en-GB" smtClean="0"/>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defRPr/>
            </a:pPr>
            <a:r>
              <a:rPr lang="en-GB" sz="1200" kern="1200" dirty="0" smtClean="0">
                <a:solidFill>
                  <a:schemeClr val="tx1"/>
                </a:solidFill>
                <a:effectLst/>
                <a:latin typeface="Arial" panose="020B0604020202020204" pitchFamily="34" charset="0"/>
                <a:ea typeface="+mn-ea"/>
                <a:cs typeface="Arial" panose="020B0604020202020204" pitchFamily="34" charset="0"/>
              </a:rPr>
              <a:t>At first, the managers must provide "basic health and safety" training to the employees by which the employees can identify specific tools such as Mop and long brush which help them to reduce accidents in the workplace in an effective manner. On the other side, maintaining the "</a:t>
            </a:r>
            <a:r>
              <a:rPr lang="en-GB" sz="1200" i="1" kern="1200" dirty="0" smtClean="0">
                <a:solidFill>
                  <a:schemeClr val="tx1"/>
                </a:solidFill>
                <a:effectLst/>
                <a:latin typeface="Arial" panose="020B0604020202020204" pitchFamily="34" charset="0"/>
                <a:ea typeface="+mn-ea"/>
                <a:cs typeface="Arial" panose="020B0604020202020204" pitchFamily="34" charset="0"/>
              </a:rPr>
              <a:t>Health and Safety Work of 1974” </a:t>
            </a:r>
            <a:r>
              <a:rPr lang="en-GB" sz="1200" kern="1200" dirty="0" smtClean="0">
                <a:solidFill>
                  <a:schemeClr val="tx1"/>
                </a:solidFill>
                <a:effectLst/>
                <a:latin typeface="Arial" panose="020B0604020202020204" pitchFamily="34" charset="0"/>
                <a:ea typeface="+mn-ea"/>
                <a:cs typeface="Arial" panose="020B0604020202020204" pitchFamily="34" charset="0"/>
              </a:rPr>
              <a:t>provides a framework by which employers get an idea to implement strategies for avoiding hazards. It is identified that using "light cart wheels" to move objects from one place to another helps employees avoid the issues effectively. </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BFC9BBE-F58D-4125-9D5C-B38DC01FB825}" type="slidenum">
              <a:rPr lang="en-GB" smtClean="0"/>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defRPr/>
            </a:pPr>
            <a:r>
              <a:rPr lang="en-GB" sz="1200" kern="1200" dirty="0" smtClean="0">
                <a:solidFill>
                  <a:schemeClr val="tx1"/>
                </a:solidFill>
                <a:effectLst/>
                <a:latin typeface="Arial" panose="020B0604020202020204" pitchFamily="34" charset="0"/>
                <a:ea typeface="+mn-ea"/>
                <a:cs typeface="Arial" panose="020B0604020202020204" pitchFamily="34" charset="0"/>
              </a:rPr>
              <a:t>With the help of a vacuum cleaner, the employees of housekeeping workers are able to clean the dust particles quickly and here the chances of strain and sprain issues do not arise as the employees are not lifting heavy objects. On the other side, the issues of slip and fall have been removed while the employees have applied a vacuum cleaning machine in the workplace (Bridger, 2018). The issues of</a:t>
            </a:r>
            <a:r>
              <a:rPr lang="en-GB" sz="1200" i="1" kern="1200" dirty="0" smtClean="0">
                <a:solidFill>
                  <a:schemeClr val="tx1"/>
                </a:solidFill>
                <a:effectLst/>
                <a:latin typeface="Arial" panose="020B0604020202020204" pitchFamily="34" charset="0"/>
                <a:ea typeface="+mn-ea"/>
                <a:cs typeface="Arial" panose="020B0604020202020204" pitchFamily="34" charset="0"/>
              </a:rPr>
              <a:t> Repetitive Strain Injuries</a:t>
            </a:r>
            <a:r>
              <a:rPr lang="en-GB" sz="1200" kern="1200" dirty="0" smtClean="0">
                <a:solidFill>
                  <a:schemeClr val="tx1"/>
                </a:solidFill>
                <a:effectLst/>
                <a:latin typeface="Arial" panose="020B0604020202020204" pitchFamily="34" charset="0"/>
                <a:ea typeface="+mn-ea"/>
                <a:cs typeface="Arial" panose="020B0604020202020204" pitchFamily="34" charset="0"/>
              </a:rPr>
              <a:t> have been reduced if the housekeeping workers have applied Broom as a cleaning tool at the work premises. </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BFC9BBE-F58D-4125-9D5C-B38DC01FB825}" type="slidenum">
              <a:rPr lang="en-GB" smtClean="0"/>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defRPr/>
            </a:pPr>
            <a:r>
              <a:rPr lang="en-GB" sz="1200" kern="1200" dirty="0" smtClean="0">
                <a:solidFill>
                  <a:schemeClr val="tx1"/>
                </a:solidFill>
                <a:effectLst/>
                <a:latin typeface="+mn-lt"/>
                <a:ea typeface="+mn-ea"/>
                <a:cs typeface="+mn-cs"/>
              </a:rPr>
              <a:t>Considering the </a:t>
            </a:r>
            <a:r>
              <a:rPr lang="en-GB" sz="1200" i="1" kern="1200" dirty="0" smtClean="0">
                <a:solidFill>
                  <a:schemeClr val="tx1"/>
                </a:solidFill>
                <a:effectLst/>
                <a:latin typeface="+mn-lt"/>
                <a:ea typeface="+mn-ea"/>
                <a:cs typeface="+mn-cs"/>
              </a:rPr>
              <a:t>anti-slip flooring </a:t>
            </a:r>
            <a:r>
              <a:rPr lang="en-GB" sz="1200" kern="1200" dirty="0" smtClean="0">
                <a:solidFill>
                  <a:schemeClr val="tx1"/>
                </a:solidFill>
                <a:effectLst/>
                <a:latin typeface="+mn-lt"/>
                <a:ea typeface="+mn-ea"/>
                <a:cs typeface="+mn-cs"/>
              </a:rPr>
              <a:t>in the hotel industry helps employees to reduce the slip and fall issues in a proper way (hotelowner.co.uk, 2021). In workplace, </a:t>
            </a:r>
            <a:r>
              <a:rPr lang="en-GB" sz="1200" i="1" kern="1200" dirty="0" smtClean="0">
                <a:solidFill>
                  <a:schemeClr val="tx1"/>
                </a:solidFill>
                <a:effectLst/>
                <a:latin typeface="+mn-lt"/>
                <a:ea typeface="+mn-ea"/>
                <a:cs typeface="+mn-cs"/>
              </a:rPr>
              <a:t>eliminating fire hazards and electric damages </a:t>
            </a:r>
            <a:r>
              <a:rPr lang="en-GB" sz="1200" kern="1200" dirty="0" smtClean="0">
                <a:solidFill>
                  <a:schemeClr val="tx1"/>
                </a:solidFill>
                <a:effectLst/>
                <a:latin typeface="+mn-lt"/>
                <a:ea typeface="+mn-ea"/>
                <a:cs typeface="+mn-cs"/>
              </a:rPr>
              <a:t>would help to reduce short circuit issue.  </a:t>
            </a:r>
            <a:r>
              <a:rPr lang="en-GB" sz="1200" i="1" kern="1200" dirty="0" smtClean="0">
                <a:solidFill>
                  <a:schemeClr val="tx1"/>
                </a:solidFill>
                <a:effectLst/>
                <a:latin typeface="+mn-lt"/>
                <a:ea typeface="+mn-ea"/>
                <a:cs typeface="+mn-cs"/>
              </a:rPr>
              <a:t>Avoiding tracking materials</a:t>
            </a:r>
            <a:r>
              <a:rPr lang="en-GB" sz="1200" kern="1200" dirty="0" smtClean="0">
                <a:solidFill>
                  <a:schemeClr val="tx1"/>
                </a:solidFill>
                <a:effectLst/>
                <a:latin typeface="+mn-lt"/>
                <a:ea typeface="+mn-ea"/>
                <a:cs typeface="+mn-cs"/>
              </a:rPr>
              <a:t> would help in this situation to reduce the chances of strain injuries from the workers. The employers of the hotel industry could use materials like “light-weighted carts” by which employees can move any objects such as heavy mattresses in a shorter period of time and overcome the possibility of health issues. </a:t>
            </a:r>
            <a:endParaRPr lang="en-GB" sz="1200" kern="1200" dirty="0" smtClean="0">
              <a:solidFill>
                <a:schemeClr val="tx1"/>
              </a:solidFill>
              <a:effectLst/>
              <a:latin typeface="+mn-lt"/>
              <a:ea typeface="+mn-ea"/>
              <a:cs typeface="+mn-cs"/>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BFC9BBE-F58D-4125-9D5C-B38DC01FB825}" type="slidenum">
              <a:rPr lang="en-GB" smtClean="0"/>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smtClean="0">
                <a:solidFill>
                  <a:schemeClr val="tx1"/>
                </a:solidFill>
                <a:effectLst/>
                <a:latin typeface="+mn-lt"/>
                <a:ea typeface="+mn-ea"/>
                <a:cs typeface="+mn-cs"/>
              </a:rPr>
              <a:t>The employees of the hotel industry must take training on "health and safety" to overcome the possibilities of the issues of Repetitive Strain in the workplace. It is identified that using vacuum cleaning machines and mops reduces the chances of issues like slips and falls issues in the workplace.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BFC9BBE-F58D-4125-9D5C-B38DC01FB825}" type="slidenum">
              <a:rPr lang="en-GB" smtClean="0"/>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smtClean="0">
                <a:solidFill>
                  <a:schemeClr val="tx1"/>
                </a:solidFill>
                <a:effectLst/>
                <a:latin typeface="Arial" panose="020B0604020202020204" pitchFamily="34" charset="0"/>
                <a:ea typeface="+mn-ea"/>
                <a:cs typeface="Arial" panose="020B0604020202020204" pitchFamily="34" charset="0"/>
              </a:rPr>
              <a:t>Rogers, T. (2008) </a:t>
            </a:r>
            <a:r>
              <a:rPr lang="en-GB" sz="1200" i="1" kern="1200" dirty="0" smtClean="0">
                <a:solidFill>
                  <a:schemeClr val="tx1"/>
                </a:solidFill>
                <a:effectLst/>
                <a:latin typeface="Arial" panose="020B0604020202020204" pitchFamily="34" charset="0"/>
                <a:ea typeface="+mn-ea"/>
                <a:cs typeface="Arial" panose="020B0604020202020204" pitchFamily="34" charset="0"/>
              </a:rPr>
              <a:t>Conferences and conventions a global industry</a:t>
            </a:r>
            <a:r>
              <a:rPr lang="en-GB" sz="1200" kern="1200" dirty="0" smtClean="0">
                <a:solidFill>
                  <a:schemeClr val="tx1"/>
                </a:solidFill>
                <a:effectLst/>
                <a:latin typeface="Arial" panose="020B0604020202020204" pitchFamily="34" charset="0"/>
                <a:ea typeface="+mn-ea"/>
                <a:cs typeface="Arial" panose="020B0604020202020204" pitchFamily="34" charset="0"/>
              </a:rPr>
              <a:t> (2nd ed., Events management series). Oxford ; Boston: Butterworth-Heinemann.</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smtClean="0">
                <a:solidFill>
                  <a:schemeClr val="tx1"/>
                </a:solidFill>
                <a:effectLst/>
                <a:latin typeface="Arial" panose="020B0604020202020204" pitchFamily="34" charset="0"/>
                <a:ea typeface="+mn-ea"/>
                <a:cs typeface="Arial" panose="020B0604020202020204" pitchFamily="34" charset="0"/>
              </a:rPr>
              <a:t>Sharma, N., Chaudhary, N. and Singh, V. (2019). </a:t>
            </a:r>
            <a:r>
              <a:rPr lang="en-GB" sz="1200" i="1" kern="1200" dirty="0" smtClean="0">
                <a:solidFill>
                  <a:schemeClr val="tx1"/>
                </a:solidFill>
                <a:effectLst/>
                <a:latin typeface="Arial" panose="020B0604020202020204" pitchFamily="34" charset="0"/>
                <a:ea typeface="+mn-ea"/>
                <a:cs typeface="Arial" panose="020B0604020202020204" pitchFamily="34" charset="0"/>
              </a:rPr>
              <a:t>Management Techniques For Employee Engagement In Contemporary Organizations</a:t>
            </a:r>
            <a:r>
              <a:rPr lang="en-GB" sz="1200" kern="1200" dirty="0" smtClean="0">
                <a:solidFill>
                  <a:schemeClr val="tx1"/>
                </a:solidFill>
                <a:effectLst/>
                <a:latin typeface="Arial" panose="020B0604020202020204" pitchFamily="34" charset="0"/>
                <a:ea typeface="+mn-ea"/>
                <a:cs typeface="Arial" panose="020B0604020202020204" pitchFamily="34" charset="0"/>
              </a:rPr>
              <a:t>. Hershey, Pennsylvania: IGI Global.</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err="1" smtClean="0">
                <a:solidFill>
                  <a:schemeClr val="tx1"/>
                </a:solidFill>
                <a:effectLst/>
                <a:latin typeface="Arial" panose="020B0604020202020204" pitchFamily="34" charset="0"/>
                <a:ea typeface="+mn-ea"/>
                <a:cs typeface="Arial" panose="020B0604020202020204" pitchFamily="34" charset="0"/>
              </a:rPr>
              <a:t>Tesone</a:t>
            </a:r>
            <a:r>
              <a:rPr lang="en-GB" sz="1200" kern="1200" dirty="0" smtClean="0">
                <a:solidFill>
                  <a:schemeClr val="tx1"/>
                </a:solidFill>
                <a:effectLst/>
                <a:latin typeface="Arial" panose="020B0604020202020204" pitchFamily="34" charset="0"/>
                <a:ea typeface="+mn-ea"/>
                <a:cs typeface="Arial" panose="020B0604020202020204" pitchFamily="34" charset="0"/>
              </a:rPr>
              <a:t>, D. (2010) </a:t>
            </a:r>
            <a:r>
              <a:rPr lang="en-GB" sz="1200" i="1" kern="1200" dirty="0" smtClean="0">
                <a:solidFill>
                  <a:schemeClr val="tx1"/>
                </a:solidFill>
                <a:effectLst/>
                <a:latin typeface="Arial" panose="020B0604020202020204" pitchFamily="34" charset="0"/>
                <a:ea typeface="+mn-ea"/>
                <a:cs typeface="Arial" panose="020B0604020202020204" pitchFamily="34" charset="0"/>
              </a:rPr>
              <a:t>Principles Of Management For The Hospitality Industry. 1st ed. London</a:t>
            </a:r>
            <a:r>
              <a:rPr lang="en-GB" sz="1200" kern="1200" dirty="0" smtClean="0">
                <a:solidFill>
                  <a:schemeClr val="tx1"/>
                </a:solidFill>
                <a:effectLst/>
                <a:latin typeface="Arial" panose="020B0604020202020204" pitchFamily="34" charset="0"/>
                <a:ea typeface="+mn-ea"/>
                <a:cs typeface="Arial" panose="020B0604020202020204" pitchFamily="34" charset="0"/>
              </a:rPr>
              <a:t>: </a:t>
            </a:r>
            <a:r>
              <a:rPr lang="en-GB" sz="1200" kern="1200" dirty="0" err="1" smtClean="0">
                <a:solidFill>
                  <a:schemeClr val="tx1"/>
                </a:solidFill>
                <a:effectLst/>
                <a:latin typeface="Arial" panose="020B0604020202020204" pitchFamily="34" charset="0"/>
                <a:ea typeface="+mn-ea"/>
                <a:cs typeface="Arial" panose="020B0604020202020204" pitchFamily="34" charset="0"/>
              </a:rPr>
              <a:t>Routledge</a:t>
            </a:r>
            <a:r>
              <a:rPr lang="en-GB" sz="1200" kern="1200" dirty="0" smtClean="0">
                <a:solidFill>
                  <a:schemeClr val="tx1"/>
                </a:solidFill>
                <a:effectLst/>
                <a:latin typeface="Arial" panose="020B0604020202020204" pitchFamily="34" charset="0"/>
                <a:ea typeface="+mn-ea"/>
                <a:cs typeface="Arial" panose="020B0604020202020204" pitchFamily="34" charset="0"/>
              </a:rPr>
              <a:t>.</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err="1" smtClean="0">
                <a:solidFill>
                  <a:schemeClr val="tx1"/>
                </a:solidFill>
                <a:effectLst/>
                <a:latin typeface="Arial" panose="020B0604020202020204" pitchFamily="34" charset="0"/>
                <a:ea typeface="+mn-ea"/>
                <a:cs typeface="Arial" panose="020B0604020202020204" pitchFamily="34" charset="0"/>
              </a:rPr>
              <a:t>Vallen</a:t>
            </a:r>
            <a:r>
              <a:rPr lang="en-GB" sz="1200" kern="1200" dirty="0" smtClean="0">
                <a:solidFill>
                  <a:schemeClr val="tx1"/>
                </a:solidFill>
                <a:effectLst/>
                <a:latin typeface="Arial" panose="020B0604020202020204" pitchFamily="34" charset="0"/>
                <a:ea typeface="+mn-ea"/>
                <a:cs typeface="Arial" panose="020B0604020202020204" pitchFamily="34" charset="0"/>
              </a:rPr>
              <a:t>, G. and </a:t>
            </a:r>
            <a:r>
              <a:rPr lang="en-GB" sz="1200" kern="1200" dirty="0" err="1" smtClean="0">
                <a:solidFill>
                  <a:schemeClr val="tx1"/>
                </a:solidFill>
                <a:effectLst/>
                <a:latin typeface="Arial" panose="020B0604020202020204" pitchFamily="34" charset="0"/>
                <a:ea typeface="+mn-ea"/>
                <a:cs typeface="Arial" panose="020B0604020202020204" pitchFamily="34" charset="0"/>
              </a:rPr>
              <a:t>Vallen</a:t>
            </a:r>
            <a:r>
              <a:rPr lang="en-GB" sz="1200" kern="1200" dirty="0" smtClean="0">
                <a:solidFill>
                  <a:schemeClr val="tx1"/>
                </a:solidFill>
                <a:effectLst/>
                <a:latin typeface="Arial" panose="020B0604020202020204" pitchFamily="34" charset="0"/>
                <a:ea typeface="+mn-ea"/>
                <a:cs typeface="Arial" panose="020B0604020202020204" pitchFamily="34" charset="0"/>
              </a:rPr>
              <a:t>, J. (2012). Managing Hotel Operations. London: Pearson.</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smtClean="0">
                <a:solidFill>
                  <a:schemeClr val="tx1"/>
                </a:solidFill>
                <a:effectLst/>
                <a:latin typeface="Arial" panose="020B0604020202020204" pitchFamily="34" charset="0"/>
                <a:ea typeface="+mn-ea"/>
                <a:cs typeface="Arial" panose="020B0604020202020204" pitchFamily="34" charset="0"/>
              </a:rPr>
              <a:t>Wood, R. (2013). Key Concepts in Hospitality Management. London: Sage.</a:t>
            </a: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BFC9BBE-F58D-4125-9D5C-B38DC01FB825}"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C455A60-ECFE-465A-BF18-9B59E70AD02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10"/>
          </p:nvPr>
        </p:nvSpPr>
        <p:spPr/>
        <p:txBody>
          <a:bodyPr/>
          <a:lstStyle/>
          <a:p>
            <a:fld id="{1C455A60-ECFE-465A-BF18-9B59E70AD02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C455A60-ECFE-465A-BF18-9B59E70AD02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5" name="Date Placeholder 4"/>
          <p:cNvSpPr>
            <a:spLocks noGrp="1"/>
          </p:cNvSpPr>
          <p:nvPr>
            <p:ph type="dt" sz="half" idx="10"/>
          </p:nvPr>
        </p:nvSpPr>
        <p:spPr/>
        <p:txBody>
          <a:bodyPr/>
          <a:lstStyle/>
          <a:p>
            <a:fld id="{1C455A60-ECFE-465A-BF18-9B59E70AD02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7" name="Date Placeholder 6"/>
          <p:cNvSpPr>
            <a:spLocks noGrp="1"/>
          </p:cNvSpPr>
          <p:nvPr>
            <p:ph type="dt" sz="half" idx="10"/>
          </p:nvPr>
        </p:nvSpPr>
        <p:spPr/>
        <p:txBody>
          <a:bodyPr/>
          <a:lstStyle/>
          <a:p>
            <a:fld id="{1C455A60-ECFE-465A-BF18-9B59E70AD02B}"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C455A60-ECFE-465A-BF18-9B59E70AD02B}"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455A60-ECFE-465A-BF18-9B59E70AD02B}"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C455A60-ECFE-465A-BF18-9B59E70AD02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C455A60-ECFE-465A-BF18-9B59E70AD02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10"/>
          </p:nvPr>
        </p:nvSpPr>
        <p:spPr/>
        <p:txBody>
          <a:bodyPr/>
          <a:lstStyle/>
          <a:p>
            <a:fld id="{1C455A60-ECFE-465A-BF18-9B59E70AD02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10"/>
          </p:nvPr>
        </p:nvSpPr>
        <p:spPr/>
        <p:txBody>
          <a:bodyPr/>
          <a:lstStyle/>
          <a:p>
            <a:fld id="{1C455A60-ECFE-465A-BF18-9B59E70AD02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F82194-963F-4C68-BBCD-293D900FA469}"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455A60-ECFE-465A-BF18-9B59E70AD02B}"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F82194-963F-4C68-BBCD-293D900FA469}"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2.jpe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2.xml"/><Relationship Id="rId2" Type="http://schemas.openxmlformats.org/officeDocument/2006/relationships/image" Target="../media/image4.jpeg"/><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2.xml"/><Relationship Id="rId2" Type="http://schemas.openxmlformats.org/officeDocument/2006/relationships/image" Target="../media/image6.png"/><Relationship Id="rId1" Type="http://schemas.openxmlformats.org/officeDocument/2006/relationships/image" Target="../media/image5.jpe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2.xml"/><Relationship Id="rId2" Type="http://schemas.openxmlformats.org/officeDocument/2006/relationships/image" Target="../media/image8.jpeg"/><Relationship Id="rId1" Type="http://schemas.openxmlformats.org/officeDocument/2006/relationships/image" Target="../media/image7.jpe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2.xml"/><Relationship Id="rId2" Type="http://schemas.openxmlformats.org/officeDocument/2006/relationships/image" Target="../media/image10.png"/><Relationship Id="rId1" Type="http://schemas.openxmlformats.org/officeDocument/2006/relationships/image" Target="../media/image9.pn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2.xml"/><Relationship Id="rId2" Type="http://schemas.openxmlformats.org/officeDocument/2006/relationships/image" Target="../media/image12.png"/><Relationship Id="rId1" Type="http://schemas.openxmlformats.org/officeDocument/2006/relationships/image" Target="../media/image11.jpeg"/></Relationships>
</file>

<file path=ppt/slides/_rels/slide7.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2.xml"/><Relationship Id="rId2" Type="http://schemas.openxmlformats.org/officeDocument/2006/relationships/image" Target="../media/image14.png"/><Relationship Id="rId1" Type="http://schemas.openxmlformats.org/officeDocument/2006/relationships/image" Target="../media/image13.jpeg"/></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2.xml"/><Relationship Id="rId2" Type="http://schemas.openxmlformats.org/officeDocument/2006/relationships/image" Target="../media/image16.png"/><Relationship Id="rId1" Type="http://schemas.openxmlformats.org/officeDocument/2006/relationships/image" Target="../media/image15.jpe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2.xml"/><Relationship Id="rId2" Type="http://schemas.openxmlformats.org/officeDocument/2006/relationships/image" Target="../media/image18.jpeg"/><Relationship Id="rId1"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0292" y="190378"/>
            <a:ext cx="11324493" cy="1691176"/>
          </a:xfrm>
        </p:spPr>
        <p:txBody>
          <a:bodyPr>
            <a:normAutofit/>
          </a:bodyPr>
          <a:lstStyle/>
          <a:p>
            <a:r>
              <a:rPr lang="en-GB" sz="3000" b="1" dirty="0">
                <a:latin typeface="Arial" panose="020B0604020202020204" pitchFamily="34" charset="0"/>
                <a:cs typeface="Arial" panose="020B0604020202020204" pitchFamily="34" charset="0"/>
              </a:rPr>
              <a:t>BMIH4006: HOTEL PLACEMENT – OPERATING HOTEL FACILITIES</a:t>
            </a:r>
            <a:br>
              <a:rPr lang="en-GB" sz="3000" dirty="0">
                <a:latin typeface="Arial" panose="020B0604020202020204" pitchFamily="34" charset="0"/>
                <a:cs typeface="Arial" panose="020B0604020202020204" pitchFamily="34" charset="0"/>
              </a:rPr>
            </a:br>
            <a:endParaRPr lang="en-GB" sz="3000" dirty="0">
              <a:latin typeface="Arial" panose="020B0604020202020204" pitchFamily="34" charset="0"/>
              <a:cs typeface="Arial" panose="020B0604020202020204" pitchFamily="34" charset="0"/>
            </a:endParaRPr>
          </a:p>
        </p:txBody>
      </p:sp>
      <p:pic>
        <p:nvPicPr>
          <p:cNvPr id="1026" name="Picture 2" descr="Housekeeping Job Description - Jobs.ie"/>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334109" y="2024418"/>
            <a:ext cx="5328138" cy="280873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op Agency for Housekeeping | Hospitality Staffing Solu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0" y="2099375"/>
            <a:ext cx="5961185" cy="273361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able 2"/>
          <p:cNvGraphicFramePr/>
          <p:nvPr/>
        </p:nvGraphicFramePr>
        <p:xfrm>
          <a:off x="3003550" y="5050790"/>
          <a:ext cx="5798820" cy="1466215"/>
        </p:xfrm>
        <a:graphic>
          <a:graphicData uri="http://schemas.openxmlformats.org/drawingml/2006/table">
            <a:tbl>
              <a:tblPr/>
              <a:tblGrid>
                <a:gridCol w="2275205"/>
                <a:gridCol w="3523615"/>
              </a:tblGrid>
              <a:tr h="281940">
                <a:tc>
                  <a:txBody>
                    <a:bodyPr/>
                    <a:p>
                      <a:pPr indent="0">
                        <a:buNone/>
                      </a:pPr>
                      <a:r>
                        <a:rPr lang="en-US" sz="1000" b="1">
                          <a:solidFill>
                            <a:srgbClr val="000000"/>
                          </a:solidFill>
                          <a:latin typeface="Arial" panose="020B0604020202020204" pitchFamily="34" charset="0"/>
                          <a:cs typeface="Arial" panose="020B0604020202020204" pitchFamily="34" charset="0"/>
                        </a:rPr>
                        <a:t>Student No:</a:t>
                      </a:r>
                      <a:endParaRPr lang="en-US" altLang="en-US" sz="1000" b="1">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w="12700" cap="flat" cmpd="sng">
                      <a:solidFill>
                        <a:srgbClr val="080000"/>
                      </a:solidFill>
                      <a:prstDash val="solid"/>
                      <a:headEnd type="none" w="med" len="med"/>
                      <a:tailEnd type="none" w="med" len="med"/>
                    </a:lnT>
                    <a:lnB cap="flat">
                      <a:noFill/>
                    </a:lnB>
                    <a:lnTlToBr>
                      <a:noFill/>
                    </a:lnTlToBr>
                    <a:lnBlToTr>
                      <a:noFill/>
                    </a:lnBlToTr>
                    <a:noFill/>
                  </a:tcPr>
                </a:tc>
                <a:tc>
                  <a:txBody>
                    <a:bodyPr/>
                    <a:p>
                      <a:pPr indent="0" algn="ctr">
                        <a:buNone/>
                      </a:pPr>
                      <a:r>
                        <a:rPr lang="en-US" sz="1000" b="1">
                          <a:solidFill>
                            <a:srgbClr val="000000"/>
                          </a:solidFill>
                          <a:latin typeface="Arial" panose="020B0604020202020204" pitchFamily="34" charset="0"/>
                          <a:cs typeface="Arial" panose="020B0604020202020204" pitchFamily="34" charset="0"/>
                        </a:rPr>
                        <a:t>2243878</a:t>
                      </a:r>
                      <a:endParaRPr lang="en-US" altLang="en-US" sz="1000" b="1">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a:noFill/>
                    </a:lnL>
                    <a:lnR cap="flat">
                      <a:noFill/>
                    </a:lnR>
                    <a:lnT w="12700" cap="flat" cmpd="sng">
                      <a:solidFill>
                        <a:srgbClr val="080000"/>
                      </a:solidFill>
                      <a:prstDash val="solid"/>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r h="620395">
                <a:tc>
                  <a:txBody>
                    <a:bodyPr/>
                    <a:p>
                      <a:pPr indent="0">
                        <a:buNone/>
                      </a:pPr>
                      <a:r>
                        <a:rPr lang="en-US" sz="1000" b="0">
                          <a:solidFill>
                            <a:srgbClr val="000000"/>
                          </a:solidFill>
                          <a:latin typeface="Arial" panose="020B0604020202020204" pitchFamily="34" charset="0"/>
                          <a:cs typeface="Arial" panose="020B0604020202020204" pitchFamily="34" charset="0"/>
                        </a:rPr>
                        <a:t> Module Title:</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cap="flat">
                      <a:noFill/>
                    </a:lnT>
                    <a:lnB cap="flat">
                      <a:noFill/>
                    </a:lnB>
                    <a:lnTlToBr>
                      <a:noFill/>
                    </a:lnTlToBr>
                    <a:lnBlToTr>
                      <a:noFill/>
                    </a:lnBlToTr>
                    <a:noFill/>
                  </a:tcPr>
                </a:tc>
                <a:tc>
                  <a:txBody>
                    <a:bodyPr/>
                    <a:p>
                      <a:pPr indent="0">
                        <a:buNone/>
                      </a:pPr>
                      <a:r>
                        <a:rPr lang="en-US" sz="1100" b="1">
                          <a:solidFill>
                            <a:srgbClr val="000000"/>
                          </a:solidFill>
                          <a:latin typeface="Cambria-Bold" charset="0"/>
                          <a:cs typeface="Cambria-Bold" charset="0"/>
                        </a:rPr>
                        <a:t>Hotel Placement Operating Hotel Facilities.</a:t>
                      </a:r>
                      <a:r>
                        <a:rPr lang="en-US" sz="1000" b="1">
                          <a:solidFill>
                            <a:srgbClr val="000000"/>
                          </a:solidFill>
                          <a:latin typeface="Arial" panose="020B0604020202020204" pitchFamily="34" charset="0"/>
                          <a:cs typeface="Arial" panose="020B0604020202020204" pitchFamily="34" charset="0"/>
                        </a:rPr>
                        <a:t> </a:t>
                      </a:r>
                      <a:endParaRPr lang="en-US" altLang="en-US" sz="1100" b="1">
                        <a:solidFill>
                          <a:srgbClr val="000000"/>
                        </a:solidFill>
                        <a:latin typeface="Cambria-Bold" charset="0"/>
                        <a:ea typeface="Cambria-Bold" charset="0"/>
                        <a:cs typeface="Cambria-Bold" charset="0"/>
                      </a:endParaRPr>
                    </a:p>
                  </a:txBody>
                  <a:tcPr marL="68580" marR="68580" marT="0" marB="0" vert="horz" anchor="ctr" anchorCtr="0">
                    <a:lnL>
                      <a:noFill/>
                    </a:lnL>
                    <a:lnR cap="flat">
                      <a:noFill/>
                    </a:lnR>
                    <a:lnT w="12700" cap="flat" cmpd="sng">
                      <a:solidFill>
                        <a:srgbClr val="080000"/>
                      </a:solidFill>
                      <a:prstDash val="dash"/>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r h="281940">
                <a:tc>
                  <a:txBody>
                    <a:bodyPr/>
                    <a:p>
                      <a:pPr indent="0">
                        <a:buNone/>
                      </a:pPr>
                      <a:r>
                        <a:rPr lang="en-US" sz="1000" b="0">
                          <a:solidFill>
                            <a:srgbClr val="000000"/>
                          </a:solidFill>
                          <a:latin typeface="Arial" panose="020B0604020202020204" pitchFamily="34" charset="0"/>
                          <a:cs typeface="Arial" panose="020B0604020202020204" pitchFamily="34" charset="0"/>
                        </a:rPr>
                        <a:t>Module Code:</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cap="flat">
                      <a:noFill/>
                    </a:lnT>
                    <a:lnB cap="flat">
                      <a:noFill/>
                    </a:lnB>
                    <a:lnTlToBr>
                      <a:noFill/>
                    </a:lnTlToBr>
                    <a:lnBlToTr>
                      <a:noFill/>
                    </a:lnBlToTr>
                    <a:noFill/>
                  </a:tcPr>
                </a:tc>
                <a:tc>
                  <a:txBody>
                    <a:bodyPr/>
                    <a:p>
                      <a:pPr indent="0">
                        <a:buNone/>
                      </a:pPr>
                      <a:r>
                        <a:rPr lang="en-US" sz="1100" b="1">
                          <a:solidFill>
                            <a:srgbClr val="000000"/>
                          </a:solidFill>
                          <a:latin typeface="Cambria-Bold" charset="0"/>
                          <a:cs typeface="Cambria-Bold" charset="0"/>
                        </a:rPr>
                        <a:t>BMIH4006</a:t>
                      </a:r>
                      <a:r>
                        <a:rPr lang="en-US" sz="900" b="1">
                          <a:solidFill>
                            <a:srgbClr val="000000"/>
                          </a:solidFill>
                          <a:latin typeface="Arial" panose="020B0604020202020204" pitchFamily="34" charset="0"/>
                          <a:cs typeface="Arial" panose="020B0604020202020204" pitchFamily="34" charset="0"/>
                        </a:rPr>
                        <a:t> </a:t>
                      </a:r>
                      <a:endParaRPr lang="en-US" altLang="en-US" sz="1100" b="1">
                        <a:solidFill>
                          <a:srgbClr val="000000"/>
                        </a:solidFill>
                        <a:latin typeface="Cambria-Bold" charset="0"/>
                        <a:ea typeface="Cambria-Bold" charset="0"/>
                        <a:cs typeface="Cambria-Bold" charset="0"/>
                      </a:endParaRPr>
                    </a:p>
                  </a:txBody>
                  <a:tcPr marL="68580" marR="68580" marT="0" marB="0" vert="horz" anchor="ctr" anchorCtr="0">
                    <a:lnL>
                      <a:noFill/>
                    </a:lnL>
                    <a:lnR cap="flat">
                      <a:noFill/>
                    </a:lnR>
                    <a:lnT w="12700" cap="flat" cmpd="sng">
                      <a:solidFill>
                        <a:srgbClr val="080000"/>
                      </a:solidFill>
                      <a:prstDash val="dash"/>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r h="281940">
                <a:tc>
                  <a:txBody>
                    <a:bodyPr/>
                    <a:p>
                      <a:pPr indent="0">
                        <a:buNone/>
                      </a:pPr>
                      <a:r>
                        <a:rPr lang="en-US" sz="1000" b="0">
                          <a:solidFill>
                            <a:srgbClr val="000000"/>
                          </a:solidFill>
                          <a:latin typeface="Arial" panose="020B0604020202020204" pitchFamily="34" charset="0"/>
                          <a:cs typeface="Arial" panose="020B0604020202020204" pitchFamily="34" charset="0"/>
                        </a:rPr>
                        <a:t>Lecturer:</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cap="flat">
                      <a:noFill/>
                    </a:lnT>
                    <a:lnB cap="flat">
                      <a:noFill/>
                    </a:lnB>
                    <a:lnTlToBr>
                      <a:noFill/>
                    </a:lnTlToBr>
                    <a:lnBlToTr>
                      <a:noFill/>
                    </a:lnBlToTr>
                    <a:noFill/>
                  </a:tcPr>
                </a:tc>
                <a:tc>
                  <a:txBody>
                    <a:bodyPr/>
                    <a:p>
                      <a:pPr indent="0">
                        <a:buNone/>
                      </a:pPr>
                      <a:r>
                        <a:rPr lang="en-US" sz="1000" b="1">
                          <a:solidFill>
                            <a:srgbClr val="000000"/>
                          </a:solidFill>
                          <a:latin typeface="Cambria-Bold" charset="0"/>
                          <a:cs typeface="Cambria-Bold" charset="0"/>
                        </a:rPr>
                        <a:t>Natalie Brailsford</a:t>
                      </a:r>
                      <a:endParaRPr lang="en-US" altLang="en-US" sz="1000" b="1">
                        <a:solidFill>
                          <a:srgbClr val="000000"/>
                        </a:solidFill>
                        <a:latin typeface="Cambria-Bold" charset="0"/>
                        <a:ea typeface="Cambria-Bold" charset="0"/>
                        <a:cs typeface="Cambria-Bold" charset="0"/>
                      </a:endParaRPr>
                    </a:p>
                  </a:txBody>
                  <a:tcPr marL="68580" marR="68580" marT="0" marB="0" vert="horz" anchor="ctr" anchorCtr="0">
                    <a:lnL>
                      <a:noFill/>
                    </a:lnL>
                    <a:lnR cap="flat">
                      <a:noFill/>
                    </a:lnR>
                    <a:lnT w="12700" cap="flat" cmpd="sng">
                      <a:solidFill>
                        <a:srgbClr val="080000"/>
                      </a:solidFill>
                      <a:prstDash val="dash"/>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446" y="224449"/>
            <a:ext cx="11430000" cy="1041644"/>
          </a:xfrm>
        </p:spPr>
        <p:txBody>
          <a:bodyPr>
            <a:normAutofit/>
          </a:bodyPr>
          <a:lstStyle/>
          <a:p>
            <a:pPr algn="ctr"/>
            <a:r>
              <a:rPr lang="en-GB" sz="3000" b="1" dirty="0">
                <a:latin typeface="Arial" panose="020B0604020202020204" pitchFamily="34" charset="0"/>
                <a:cs typeface="Arial" panose="020B0604020202020204" pitchFamily="34" charset="0"/>
              </a:rPr>
              <a:t>Introduction</a:t>
            </a:r>
            <a:endParaRPr lang="en-GB"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7908" y="5237040"/>
            <a:ext cx="11576538" cy="1427529"/>
          </a:xfrm>
        </p:spPr>
        <p:txBody>
          <a:bodyPr>
            <a:normAutofit lnSpcReduction="10000"/>
          </a:bodyPr>
          <a:lstStyle/>
          <a:p>
            <a:pPr lvl="0" algn="just">
              <a:lnSpc>
                <a:spcPct val="150000"/>
              </a:lnSpc>
            </a:pPr>
            <a:r>
              <a:rPr lang="en-GB" sz="1800" dirty="0">
                <a:latin typeface="Arial" panose="020B0604020202020204" pitchFamily="34" charset="0"/>
                <a:cs typeface="Arial" panose="020B0604020202020204" pitchFamily="34" charset="0"/>
              </a:rPr>
              <a:t>As postulated by Quick (2020), safety training in the housekeeping department helps to avoid the chances of workplace hazards in the hotel industry</a:t>
            </a:r>
            <a:endParaRPr lang="en-GB" sz="1800" dirty="0">
              <a:latin typeface="Arial" panose="020B0604020202020204" pitchFamily="34" charset="0"/>
              <a:cs typeface="Arial" panose="020B0604020202020204" pitchFamily="34" charset="0"/>
            </a:endParaRPr>
          </a:p>
          <a:p>
            <a:pPr lvl="0" algn="just">
              <a:lnSpc>
                <a:spcPct val="150000"/>
              </a:lnSpc>
            </a:pPr>
            <a:r>
              <a:rPr lang="en-GB" sz="1800" dirty="0">
                <a:latin typeface="Arial" panose="020B0604020202020204" pitchFamily="34" charset="0"/>
                <a:cs typeface="Arial" panose="020B0604020202020204" pitchFamily="34" charset="0"/>
              </a:rPr>
              <a:t>The guest satisfaction rate is enhanced if the housekeeping employees work in a proper way</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p:txBody>
      </p:sp>
      <p:pic>
        <p:nvPicPr>
          <p:cNvPr id="2050" name="Picture 2" descr="Housekeeping Safety Training and Tips | Polo &amp; Tweed"/>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04446" y="1747259"/>
            <a:ext cx="5767753" cy="329180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portance Of Guest Satisfaction In Hotel Industr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1962" y="1747259"/>
            <a:ext cx="5342484" cy="329180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126"/>
            <a:ext cx="11553092" cy="1024060"/>
          </a:xfrm>
        </p:spPr>
        <p:txBody>
          <a:bodyPr>
            <a:normAutofit/>
          </a:bodyPr>
          <a:lstStyle/>
          <a:p>
            <a:pPr algn="ctr"/>
            <a:r>
              <a:rPr lang="en-GB" sz="3000" b="1" dirty="0">
                <a:latin typeface="Arial" panose="020B0604020202020204" pitchFamily="34" charset="0"/>
                <a:cs typeface="Arial" panose="020B0604020202020204" pitchFamily="34" charset="0"/>
              </a:rPr>
              <a:t>Purpose, types, and impact of training for the housekeeping team </a:t>
            </a:r>
            <a:endParaRPr lang="en-GB"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99003" y="1778328"/>
            <a:ext cx="11605718" cy="1185589"/>
          </a:xfrm>
        </p:spPr>
        <p:txBody>
          <a:bodyPr>
            <a:normAutofit lnSpcReduction="10000"/>
          </a:bodyPr>
          <a:lstStyle/>
          <a:p>
            <a:pPr lvl="0" algn="just"/>
            <a:r>
              <a:rPr lang="en-GB" sz="1800" dirty="0">
                <a:latin typeface="Arial" panose="020B0604020202020204" pitchFamily="34" charset="0"/>
                <a:cs typeface="Arial" panose="020B0604020202020204" pitchFamily="34" charset="0"/>
              </a:rPr>
              <a:t>As per the view of </a:t>
            </a:r>
            <a:r>
              <a:rPr lang="en-GB" sz="1800" dirty="0" err="1">
                <a:latin typeface="Arial" panose="020B0604020202020204" pitchFamily="34" charset="0"/>
                <a:cs typeface="Arial" panose="020B0604020202020204" pitchFamily="34" charset="0"/>
              </a:rPr>
              <a:t>Casado</a:t>
            </a:r>
            <a:r>
              <a:rPr lang="en-GB" sz="1800" dirty="0">
                <a:latin typeface="Arial" panose="020B0604020202020204" pitchFamily="34" charset="0"/>
                <a:cs typeface="Arial" panose="020B0604020202020204" pitchFamily="34" charset="0"/>
              </a:rPr>
              <a:t> (2012), the main purpose of training in the housekeeping department is to reduce the chances of accidents in the workplace </a:t>
            </a:r>
            <a:endParaRPr lang="en-GB"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There are 2 types of training available for housekeeping one is "</a:t>
            </a:r>
            <a:r>
              <a:rPr lang="en-GB" sz="1800" i="1" dirty="0">
                <a:latin typeface="Arial" panose="020B0604020202020204" pitchFamily="34" charset="0"/>
                <a:cs typeface="Arial" panose="020B0604020202020204" pitchFamily="34" charset="0"/>
              </a:rPr>
              <a:t>ABC of safety training</a:t>
            </a:r>
            <a:r>
              <a:rPr lang="en-GB" sz="1800" dirty="0">
                <a:latin typeface="Arial" panose="020B0604020202020204" pitchFamily="34" charset="0"/>
                <a:cs typeface="Arial" panose="020B0604020202020204" pitchFamily="34" charset="0"/>
              </a:rPr>
              <a:t>”</a:t>
            </a:r>
            <a:r>
              <a:rPr lang="en-GB" sz="1800" i="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in housekeeping and another is “</a:t>
            </a:r>
            <a:r>
              <a:rPr lang="en-GB" sz="1800" i="1" dirty="0">
                <a:latin typeface="Arial" panose="020B0604020202020204" pitchFamily="34" charset="0"/>
                <a:cs typeface="Arial" panose="020B0604020202020204" pitchFamily="34" charset="0"/>
              </a:rPr>
              <a:t>Housekeeping 101</a:t>
            </a:r>
            <a:r>
              <a:rPr lang="en-GB" sz="1800"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endParaRPr lang="en-GB" dirty="0"/>
          </a:p>
        </p:txBody>
      </p:sp>
      <p:pic>
        <p:nvPicPr>
          <p:cNvPr id="3074" name="Picture 2" descr="Diploma in Housekeeping Operation | NCHMCT"/>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299002" y="3217985"/>
            <a:ext cx="5896845" cy="339382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oolbox Talk | ABCs of Safe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9270" y="3249708"/>
            <a:ext cx="5535452" cy="33621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445" y="365126"/>
            <a:ext cx="11447585" cy="971306"/>
          </a:xfrm>
        </p:spPr>
        <p:txBody>
          <a:bodyPr>
            <a:normAutofit fontScale="90000"/>
          </a:bodyPr>
          <a:lstStyle/>
          <a:p>
            <a:pPr algn="ctr"/>
            <a:br>
              <a:rPr lang="en-GB" sz="3300" b="1" dirty="0" smtClean="0">
                <a:latin typeface="Arial" panose="020B0604020202020204" pitchFamily="34" charset="0"/>
                <a:cs typeface="Arial" panose="020B0604020202020204" pitchFamily="34" charset="0"/>
              </a:rPr>
            </a:br>
            <a:r>
              <a:rPr lang="en-GB" sz="3300" b="1" dirty="0" smtClean="0">
                <a:latin typeface="Arial" panose="020B0604020202020204" pitchFamily="34" charset="0"/>
                <a:cs typeface="Arial" panose="020B0604020202020204" pitchFamily="34" charset="0"/>
              </a:rPr>
              <a:t>Importance </a:t>
            </a:r>
            <a:r>
              <a:rPr lang="en-GB" sz="3300" b="1" dirty="0">
                <a:latin typeface="Arial" panose="020B0604020202020204" pitchFamily="34" charset="0"/>
                <a:cs typeface="Arial" panose="020B0604020202020204" pitchFamily="34" charset="0"/>
              </a:rPr>
              <a:t>of health and safety training among the employees</a:t>
            </a:r>
            <a:br>
              <a:rPr lang="en-GB" b="1" dirty="0"/>
            </a:br>
            <a:endParaRPr lang="en-GB" dirty="0"/>
          </a:p>
        </p:txBody>
      </p:sp>
      <p:sp>
        <p:nvSpPr>
          <p:cNvPr id="3" name="Content Placeholder 2"/>
          <p:cNvSpPr>
            <a:spLocks noGrp="1"/>
          </p:cNvSpPr>
          <p:nvPr>
            <p:ph idx="1"/>
          </p:nvPr>
        </p:nvSpPr>
        <p:spPr>
          <a:xfrm>
            <a:off x="961696" y="1954925"/>
            <a:ext cx="3924198" cy="3941380"/>
          </a:xfrm>
        </p:spPr>
        <p:txBody>
          <a:bodyPr/>
          <a:lstStyle/>
          <a:p>
            <a:pPr lvl="0" algn="just">
              <a:lnSpc>
                <a:spcPct val="150000"/>
              </a:lnSpc>
            </a:pPr>
            <a:r>
              <a:rPr lang="en-GB" sz="1800" dirty="0">
                <a:latin typeface="Arial" panose="020B0604020202020204" pitchFamily="34" charset="0"/>
                <a:cs typeface="Arial" panose="020B0604020202020204" pitchFamily="34" charset="0"/>
              </a:rPr>
              <a:t>As cited by Jones (2010), health and safety training helps employees to be more aware of workplace hazards and reduces the chances of workplace hazards</a:t>
            </a:r>
            <a:endParaRPr lang="en-GB" sz="1800" dirty="0">
              <a:latin typeface="Arial" panose="020B0604020202020204" pitchFamily="34" charset="0"/>
              <a:cs typeface="Arial" panose="020B0604020202020204" pitchFamily="34" charset="0"/>
            </a:endParaRPr>
          </a:p>
          <a:p>
            <a:pPr lvl="0" algn="just">
              <a:lnSpc>
                <a:spcPct val="150000"/>
              </a:lnSpc>
            </a:pPr>
            <a:r>
              <a:rPr lang="en-GB" sz="1800" dirty="0">
                <a:latin typeface="Arial" panose="020B0604020202020204" pitchFamily="34" charset="0"/>
                <a:cs typeface="Arial" panose="020B0604020202020204" pitchFamily="34" charset="0"/>
              </a:rPr>
              <a:t>The performance level of the employees has been increased after taking training regarding health and safety areas</a:t>
            </a:r>
            <a:endParaRPr lang="en-GB" sz="1800" dirty="0">
              <a:latin typeface="Arial" panose="020B0604020202020204" pitchFamily="34" charset="0"/>
              <a:cs typeface="Arial" panose="020B0604020202020204" pitchFamily="34" charset="0"/>
            </a:endParaRPr>
          </a:p>
          <a:p>
            <a:endParaRPr lang="en-GB" dirty="0"/>
          </a:p>
        </p:txBody>
      </p:sp>
      <p:pic>
        <p:nvPicPr>
          <p:cNvPr id="4098" name="Picture 2" descr="Housekeeping Staff Training Service at Rs 15000/service in Navi Mumbai |  ID: 25447578730"/>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075937" y="1954924"/>
            <a:ext cx="4162095" cy="21598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is the Health and Safety at Work Act 1974? - Praxis4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75937" y="4247439"/>
            <a:ext cx="4162095" cy="194840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031" y="206864"/>
            <a:ext cx="11465169" cy="971306"/>
          </a:xfrm>
        </p:spPr>
        <p:txBody>
          <a:bodyPr>
            <a:normAutofit/>
          </a:bodyPr>
          <a:lstStyle/>
          <a:p>
            <a:pPr algn="ctr"/>
            <a:r>
              <a:rPr lang="en-GB" sz="3000" b="1" dirty="0">
                <a:latin typeface="Arial" panose="020B0604020202020204" pitchFamily="34" charset="0"/>
                <a:cs typeface="Arial" panose="020B0604020202020204" pitchFamily="34" charset="0"/>
              </a:rPr>
              <a:t>Analyse potential risks and collect appropriate information on the hospitality industry</a:t>
            </a:r>
            <a:endParaRPr lang="en-GB"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644662" y="1721401"/>
            <a:ext cx="6242538" cy="2141152"/>
          </a:xfrm>
        </p:spPr>
        <p:txBody>
          <a:bodyPr>
            <a:normAutofit lnSpcReduction="10000"/>
          </a:bodyPr>
          <a:lstStyle/>
          <a:p>
            <a:pPr lvl="0" algn="just">
              <a:lnSpc>
                <a:spcPct val="150000"/>
              </a:lnSpc>
            </a:pPr>
            <a:r>
              <a:rPr lang="en-GB" sz="1800" dirty="0">
                <a:latin typeface="Arial" panose="020B0604020202020204" pitchFamily="34" charset="0"/>
                <a:cs typeface="Arial" panose="020B0604020202020204" pitchFamily="34" charset="0"/>
              </a:rPr>
              <a:t>As depicted by Rogers,  (2008), strain and sprain hazards are referred to as one vital problems in the housekeeping workers</a:t>
            </a:r>
            <a:endParaRPr lang="en-GB" sz="1800" dirty="0">
              <a:latin typeface="Arial" panose="020B0604020202020204" pitchFamily="34" charset="0"/>
              <a:cs typeface="Arial" panose="020B0604020202020204" pitchFamily="34" charset="0"/>
            </a:endParaRPr>
          </a:p>
          <a:p>
            <a:pPr lvl="0" algn="just">
              <a:lnSpc>
                <a:spcPct val="150000"/>
              </a:lnSpc>
            </a:pPr>
            <a:r>
              <a:rPr lang="en-GB" sz="1800" dirty="0">
                <a:latin typeface="Arial" panose="020B0604020202020204" pitchFamily="34" charset="0"/>
                <a:cs typeface="Arial" panose="020B0604020202020204" pitchFamily="34" charset="0"/>
              </a:rPr>
              <a:t>In some aspects, lacerations issues have arisen due to jagged materials and sharp-edged materials.</a:t>
            </a:r>
            <a:endParaRPr lang="en-GB" sz="1800" dirty="0">
              <a:latin typeface="Arial" panose="020B0604020202020204" pitchFamily="34" charset="0"/>
              <a:cs typeface="Arial" panose="020B0604020202020204" pitchFamily="34" charset="0"/>
            </a:endParaRPr>
          </a:p>
          <a:p>
            <a:endParaRPr lang="en-GB" dirty="0"/>
          </a:p>
        </p:txBody>
      </p:sp>
      <p:pic>
        <p:nvPicPr>
          <p:cNvPr id="5124" name="Picture 4" descr="5 strategies for preventing strains and sprains in the workplace"/>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644663" y="4020207"/>
            <a:ext cx="6242537" cy="2065283"/>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p:cNvPicPr>
            <a:picLocks noChangeAspect="1"/>
          </p:cNvPicPr>
          <p:nvPr/>
        </p:nvPicPr>
        <p:blipFill>
          <a:blip r:embed="rId2"/>
          <a:stretch>
            <a:fillRect/>
          </a:stretch>
        </p:blipFill>
        <p:spPr>
          <a:xfrm>
            <a:off x="567558" y="1721401"/>
            <a:ext cx="4666593" cy="436409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785" y="365125"/>
            <a:ext cx="11324491" cy="1325563"/>
          </a:xfrm>
        </p:spPr>
        <p:txBody>
          <a:bodyPr>
            <a:normAutofit/>
          </a:bodyPr>
          <a:lstStyle/>
          <a:p>
            <a:pPr algn="ctr"/>
            <a:r>
              <a:rPr lang="en-GB" sz="3000" b="1" dirty="0">
                <a:latin typeface="Arial" panose="020B0604020202020204" pitchFamily="34" charset="0"/>
                <a:cs typeface="Arial" panose="020B0604020202020204" pitchFamily="34" charset="0"/>
              </a:rPr>
              <a:t>Outline a step-by-step method for room cleaning that incorporates safety measures</a:t>
            </a:r>
            <a:endParaRPr lang="en-GB"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4785" y="1825624"/>
            <a:ext cx="11324492" cy="1705851"/>
          </a:xfrm>
        </p:spPr>
        <p:txBody>
          <a:bodyPr>
            <a:normAutofit fontScale="85000" lnSpcReduction="20000"/>
          </a:bodyPr>
          <a:lstStyle/>
          <a:p>
            <a:pPr lvl="0" algn="just">
              <a:lnSpc>
                <a:spcPct val="150000"/>
              </a:lnSpc>
            </a:pPr>
            <a:r>
              <a:rPr lang="en-GB" sz="2100" dirty="0">
                <a:latin typeface="Arial" panose="020B0604020202020204" pitchFamily="34" charset="0"/>
                <a:cs typeface="Arial" panose="020B0604020202020204" pitchFamily="34" charset="0"/>
              </a:rPr>
              <a:t>As mentioned by Sharma </a:t>
            </a:r>
            <a:r>
              <a:rPr lang="en-GB" sz="2100" i="1" dirty="0">
                <a:latin typeface="Arial" panose="020B0604020202020204" pitchFamily="34" charset="0"/>
                <a:cs typeface="Arial" panose="020B0604020202020204" pitchFamily="34" charset="0"/>
              </a:rPr>
              <a:t>et al., </a:t>
            </a:r>
            <a:r>
              <a:rPr lang="en-GB" sz="2100" dirty="0">
                <a:latin typeface="Arial" panose="020B0604020202020204" pitchFamily="34" charset="0"/>
                <a:cs typeface="Arial" panose="020B0604020202020204" pitchFamily="34" charset="0"/>
              </a:rPr>
              <a:t>(2019), applying a “</a:t>
            </a:r>
            <a:r>
              <a:rPr lang="en-GB" sz="2100" i="1" dirty="0">
                <a:latin typeface="Arial" panose="020B0604020202020204" pitchFamily="34" charset="0"/>
                <a:cs typeface="Arial" panose="020B0604020202020204" pitchFamily="34" charset="0"/>
              </a:rPr>
              <a:t>Dust Mopping</a:t>
            </a:r>
            <a:r>
              <a:rPr lang="en-GB" sz="2100" dirty="0">
                <a:latin typeface="Arial" panose="020B0604020202020204" pitchFamily="34" charset="0"/>
                <a:cs typeface="Arial" panose="020B0604020202020204" pitchFamily="34" charset="0"/>
              </a:rPr>
              <a:t>” method that helps employees to be safe in the workplace and maintain a hygienic workplace</a:t>
            </a:r>
            <a:endParaRPr lang="en-GB" sz="2100" dirty="0">
              <a:latin typeface="Arial" panose="020B0604020202020204" pitchFamily="34" charset="0"/>
              <a:cs typeface="Arial" panose="020B0604020202020204" pitchFamily="34" charset="0"/>
            </a:endParaRPr>
          </a:p>
          <a:p>
            <a:pPr lvl="0" algn="just">
              <a:lnSpc>
                <a:spcPct val="150000"/>
              </a:lnSpc>
            </a:pPr>
            <a:r>
              <a:rPr lang="en-GB" sz="2100" dirty="0">
                <a:latin typeface="Arial" panose="020B0604020202020204" pitchFamily="34" charset="0"/>
                <a:cs typeface="Arial" panose="020B0604020202020204" pitchFamily="34" charset="0"/>
              </a:rPr>
              <a:t>Providing training on a "safe-lifting" strategy would help to overcome the chances of accidents in the workplace</a:t>
            </a:r>
            <a:endParaRPr lang="en-GB" sz="2100" dirty="0">
              <a:latin typeface="Arial" panose="020B0604020202020204" pitchFamily="34" charset="0"/>
              <a:cs typeface="Arial" panose="020B0604020202020204" pitchFamily="34" charset="0"/>
            </a:endParaRPr>
          </a:p>
          <a:p>
            <a:endParaRPr lang="en-GB" dirty="0"/>
          </a:p>
        </p:txBody>
      </p:sp>
      <p:pic>
        <p:nvPicPr>
          <p:cNvPr id="6146" name="Picture 2" descr="Safe Lifting Practices: 5 P's to Reduce Risk"/>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74785" y="3799075"/>
            <a:ext cx="5232332" cy="25468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2"/>
          <a:stretch>
            <a:fillRect/>
          </a:stretch>
        </p:blipFill>
        <p:spPr>
          <a:xfrm>
            <a:off x="5909339" y="3799075"/>
            <a:ext cx="5889938" cy="254682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015" y="365126"/>
            <a:ext cx="11764107" cy="1041644"/>
          </a:xfrm>
        </p:spPr>
        <p:txBody>
          <a:bodyPr>
            <a:normAutofit/>
          </a:bodyPr>
          <a:lstStyle/>
          <a:p>
            <a:pPr algn="ctr"/>
            <a:r>
              <a:rPr lang="en-GB" sz="3000" b="1" dirty="0">
                <a:latin typeface="Arial" panose="020B0604020202020204" pitchFamily="34" charset="0"/>
                <a:cs typeface="Arial" panose="020B0604020202020204" pitchFamily="34" charset="0"/>
              </a:rPr>
              <a:t>List of equipment and tools that are used in housekeeping management</a:t>
            </a:r>
            <a:endParaRPr lang="en-GB"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95740" y="4621578"/>
            <a:ext cx="10972800" cy="1936878"/>
          </a:xfrm>
        </p:spPr>
        <p:txBody>
          <a:bodyPr/>
          <a:lstStyle/>
          <a:p>
            <a:pPr lvl="0" algn="just">
              <a:lnSpc>
                <a:spcPct val="150000"/>
              </a:lnSpc>
            </a:pPr>
            <a:r>
              <a:rPr lang="en-GB" sz="1800" dirty="0">
                <a:latin typeface="Arial" panose="020B0604020202020204" pitchFamily="34" charset="0"/>
                <a:cs typeface="Arial" panose="020B0604020202020204" pitchFamily="34" charset="0"/>
              </a:rPr>
              <a:t>As per the view of </a:t>
            </a:r>
            <a:r>
              <a:rPr lang="en-GB" sz="1800" dirty="0" err="1">
                <a:latin typeface="Arial" panose="020B0604020202020204" pitchFamily="34" charset="0"/>
                <a:cs typeface="Arial" panose="020B0604020202020204" pitchFamily="34" charset="0"/>
              </a:rPr>
              <a:t>Vallen</a:t>
            </a:r>
            <a:r>
              <a:rPr lang="en-GB" sz="1800" dirty="0">
                <a:latin typeface="Arial" panose="020B0604020202020204" pitchFamily="34" charset="0"/>
                <a:cs typeface="Arial" panose="020B0604020202020204" pitchFamily="34" charset="0"/>
              </a:rPr>
              <a:t> and </a:t>
            </a:r>
            <a:r>
              <a:rPr lang="en-GB" sz="1800" dirty="0" err="1">
                <a:latin typeface="Arial" panose="020B0604020202020204" pitchFamily="34" charset="0"/>
                <a:cs typeface="Arial" panose="020B0604020202020204" pitchFamily="34" charset="0"/>
              </a:rPr>
              <a:t>Vallen</a:t>
            </a:r>
            <a:r>
              <a:rPr lang="en-GB" sz="1800" dirty="0">
                <a:latin typeface="Arial" panose="020B0604020202020204" pitchFamily="34" charset="0"/>
                <a:cs typeface="Arial" panose="020B0604020202020204" pitchFamily="34" charset="0"/>
              </a:rPr>
              <a:t>,  (2012), a vacuum cleaner in the hotel industry helps to remove dust particles in a shorter period of time</a:t>
            </a:r>
            <a:endParaRPr lang="en-GB" sz="1800" dirty="0">
              <a:latin typeface="Arial" panose="020B0604020202020204" pitchFamily="34" charset="0"/>
              <a:cs typeface="Arial" panose="020B0604020202020204" pitchFamily="34" charset="0"/>
            </a:endParaRPr>
          </a:p>
          <a:p>
            <a:pPr lvl="0" algn="just">
              <a:lnSpc>
                <a:spcPct val="150000"/>
              </a:lnSpc>
            </a:pPr>
            <a:r>
              <a:rPr lang="en-GB" sz="1800" dirty="0">
                <a:latin typeface="Arial" panose="020B0604020202020204" pitchFamily="34" charset="0"/>
                <a:cs typeface="Arial" panose="020B0604020202020204" pitchFamily="34" charset="0"/>
              </a:rPr>
              <a:t>Using an advanced electrical integrated Broom technology as a cleaning tool helps to clean the rooms quickly and mitigate the strain and sprain problems of the workers. </a:t>
            </a:r>
            <a:endParaRPr lang="en-GB" sz="1800" dirty="0">
              <a:latin typeface="Arial" panose="020B0604020202020204" pitchFamily="34" charset="0"/>
              <a:cs typeface="Arial" panose="020B0604020202020204" pitchFamily="34" charset="0"/>
            </a:endParaRPr>
          </a:p>
          <a:p>
            <a:endParaRPr lang="en-GB" dirty="0"/>
          </a:p>
        </p:txBody>
      </p:sp>
      <p:pic>
        <p:nvPicPr>
          <p:cNvPr id="7174" name="Picture 6" descr="Automatic Sweeper Mop Electric Floor Cleaning Broom - Sweepix™"/>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695739" y="1969476"/>
            <a:ext cx="5764696" cy="246184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2"/>
          <a:stretch>
            <a:fillRect/>
          </a:stretch>
        </p:blipFill>
        <p:spPr>
          <a:xfrm>
            <a:off x="6908438" y="1969475"/>
            <a:ext cx="4760102" cy="246184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56" y="365125"/>
            <a:ext cx="11722608" cy="1325563"/>
          </a:xfrm>
        </p:spPr>
        <p:txBody>
          <a:bodyPr>
            <a:normAutofit/>
          </a:bodyPr>
          <a:lstStyle/>
          <a:p>
            <a:pPr algn="ctr"/>
            <a:r>
              <a:rPr lang="en-GB" sz="3000" b="1" dirty="0">
                <a:latin typeface="Arial" panose="020B0604020202020204" pitchFamily="34" charset="0"/>
                <a:cs typeface="Arial" panose="020B0604020202020204" pitchFamily="34" charset="0"/>
              </a:rPr>
              <a:t>Practical solutions to mitigate the hazards from the housekeeping works</a:t>
            </a:r>
            <a:endParaRPr lang="en-GB"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9392" y="2014459"/>
            <a:ext cx="11722608" cy="1172242"/>
          </a:xfrm>
        </p:spPr>
        <p:txBody>
          <a:bodyPr>
            <a:normAutofit/>
          </a:bodyPr>
          <a:lstStyle/>
          <a:p>
            <a:pPr lvl="0" algn="just">
              <a:lnSpc>
                <a:spcPct val="160000"/>
              </a:lnSpc>
            </a:pPr>
            <a:r>
              <a:rPr lang="en-GB" sz="1800" dirty="0">
                <a:latin typeface="Arial" panose="020B0604020202020204" pitchFamily="34" charset="0"/>
                <a:cs typeface="Arial" panose="020B0604020202020204" pitchFamily="34" charset="0"/>
              </a:rPr>
              <a:t>As cited by </a:t>
            </a:r>
            <a:r>
              <a:rPr lang="en-GB" sz="1800" dirty="0" err="1">
                <a:latin typeface="Arial" panose="020B0604020202020204" pitchFamily="34" charset="0"/>
                <a:cs typeface="Arial" panose="020B0604020202020204" pitchFamily="34" charset="0"/>
              </a:rPr>
              <a:t>Tesone</a:t>
            </a:r>
            <a:r>
              <a:rPr lang="en-GB" sz="1800" dirty="0">
                <a:latin typeface="Arial" panose="020B0604020202020204" pitchFamily="34" charset="0"/>
                <a:cs typeface="Arial" panose="020B0604020202020204" pitchFamily="34" charset="0"/>
              </a:rPr>
              <a:t> (2010), taking effective training in housekeeping reduces the strain and sprain issues</a:t>
            </a:r>
            <a:endParaRPr lang="en-GB" sz="1800" dirty="0">
              <a:latin typeface="Arial" panose="020B0604020202020204" pitchFamily="34" charset="0"/>
              <a:cs typeface="Arial" panose="020B0604020202020204" pitchFamily="34" charset="0"/>
            </a:endParaRPr>
          </a:p>
          <a:p>
            <a:pPr lvl="0" algn="just">
              <a:lnSpc>
                <a:spcPct val="160000"/>
              </a:lnSpc>
            </a:pPr>
            <a:r>
              <a:rPr lang="en-GB" sz="1800" dirty="0">
                <a:latin typeface="Arial" panose="020B0604020202020204" pitchFamily="34" charset="0"/>
                <a:cs typeface="Arial" panose="020B0604020202020204" pitchFamily="34" charset="0"/>
              </a:rPr>
              <a:t>Preventing slips from the workplace helps to reduce the chances of slip and fall incidents</a:t>
            </a:r>
            <a:endParaRPr lang="en-GB" sz="1800" dirty="0">
              <a:latin typeface="Arial" panose="020B0604020202020204" pitchFamily="34" charset="0"/>
              <a:cs typeface="Arial" panose="020B0604020202020204" pitchFamily="34" charset="0"/>
            </a:endParaRPr>
          </a:p>
          <a:p>
            <a:endParaRPr lang="en-GB" dirty="0"/>
          </a:p>
        </p:txBody>
      </p:sp>
      <p:pic>
        <p:nvPicPr>
          <p:cNvPr id="8194" name="Picture 2" descr="Polished Blue Anti Skid PVC Rubber Flooring at Rs 28/square feet(s) in  Hyderabad | ID: 11118877333"/>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69392" y="3678904"/>
            <a:ext cx="5611368" cy="287955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2"/>
          <a:stretch>
            <a:fillRect/>
          </a:stretch>
        </p:blipFill>
        <p:spPr>
          <a:xfrm>
            <a:off x="6360414" y="3678904"/>
            <a:ext cx="5581650" cy="287955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599" y="365126"/>
            <a:ext cx="11553091" cy="918552"/>
          </a:xfrm>
        </p:spPr>
        <p:txBody>
          <a:bodyPr>
            <a:normAutofit/>
          </a:bodyPr>
          <a:lstStyle/>
          <a:p>
            <a:pPr algn="ctr"/>
            <a:r>
              <a:rPr lang="en-GB" sz="3000" b="1" dirty="0">
                <a:latin typeface="Arial" panose="020B0604020202020204" pitchFamily="34" charset="0"/>
                <a:cs typeface="Arial" panose="020B0604020202020204" pitchFamily="34" charset="0"/>
              </a:rPr>
              <a:t>Conclusion</a:t>
            </a:r>
            <a:endParaRPr lang="en-GB"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04497" y="4410563"/>
            <a:ext cx="11277194" cy="2060575"/>
          </a:xfrm>
        </p:spPr>
        <p:txBody>
          <a:bodyPr/>
          <a:lstStyle/>
          <a:p>
            <a:pPr lvl="0" algn="just">
              <a:lnSpc>
                <a:spcPct val="150000"/>
              </a:lnSpc>
            </a:pPr>
            <a:r>
              <a:rPr lang="en-GB" sz="1800" dirty="0">
                <a:latin typeface="Arial" panose="020B0604020202020204" pitchFamily="34" charset="0"/>
                <a:cs typeface="Arial" panose="020B0604020202020204" pitchFamily="34" charset="0"/>
              </a:rPr>
              <a:t>Based on the above discussion, it is analysed that training helps housekeeping employees reduce the chances of safety hazards.</a:t>
            </a:r>
            <a:endParaRPr lang="en-GB" sz="1800" dirty="0">
              <a:latin typeface="Arial" panose="020B0604020202020204" pitchFamily="34" charset="0"/>
              <a:cs typeface="Arial" panose="020B0604020202020204" pitchFamily="34" charset="0"/>
            </a:endParaRPr>
          </a:p>
          <a:p>
            <a:pPr lvl="0" algn="just">
              <a:lnSpc>
                <a:spcPct val="150000"/>
              </a:lnSpc>
            </a:pPr>
            <a:r>
              <a:rPr lang="en-GB" sz="1800" dirty="0">
                <a:latin typeface="Arial" panose="020B0604020202020204" pitchFamily="34" charset="0"/>
                <a:cs typeface="Arial" panose="020B0604020202020204" pitchFamily="34" charset="0"/>
              </a:rPr>
              <a:t>Maintaining </a:t>
            </a:r>
            <a:r>
              <a:rPr lang="en-GB" sz="1800" i="1" dirty="0">
                <a:latin typeface="Arial" panose="020B0604020202020204" pitchFamily="34" charset="0"/>
                <a:cs typeface="Arial" panose="020B0604020202020204" pitchFamily="34" charset="0"/>
              </a:rPr>
              <a:t>“Health and Safety Work of 1974” </a:t>
            </a:r>
            <a:r>
              <a:rPr lang="en-GB" sz="1800" dirty="0">
                <a:latin typeface="Arial" panose="020B0604020202020204" pitchFamily="34" charset="0"/>
                <a:cs typeface="Arial" panose="020B0604020202020204" pitchFamily="34" charset="0"/>
              </a:rPr>
              <a:t>in the workplace helps to create a framework by which the possibility of safety hazards could be mitigated</a:t>
            </a:r>
            <a:endParaRPr lang="en-GB" sz="1800" dirty="0">
              <a:latin typeface="Arial" panose="020B0604020202020204" pitchFamily="34" charset="0"/>
              <a:cs typeface="Arial" panose="020B0604020202020204" pitchFamily="34" charset="0"/>
            </a:endParaRPr>
          </a:p>
          <a:p>
            <a:endParaRPr lang="en-GB" dirty="0"/>
          </a:p>
        </p:txBody>
      </p:sp>
      <p:pic>
        <p:nvPicPr>
          <p:cNvPr id="5" name="Picture 4"/>
          <p:cNvPicPr>
            <a:picLocks noChangeAspect="1"/>
          </p:cNvPicPr>
          <p:nvPr/>
        </p:nvPicPr>
        <p:blipFill>
          <a:blip r:embed="rId1"/>
          <a:stretch>
            <a:fillRect/>
          </a:stretch>
        </p:blipFill>
        <p:spPr>
          <a:xfrm>
            <a:off x="504497" y="1493105"/>
            <a:ext cx="5896303" cy="2708030"/>
          </a:xfrm>
          <a:prstGeom prst="rect">
            <a:avLst/>
          </a:prstGeom>
        </p:spPr>
      </p:pic>
      <p:pic>
        <p:nvPicPr>
          <p:cNvPr id="9220" name="Picture 4" descr="Best Training Practices of Camwel India | Security &amp; Housekeeping servi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6646" y="1493105"/>
            <a:ext cx="5205044" cy="270802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88890"/>
          </a:xfrm>
        </p:spPr>
        <p:txBody>
          <a:bodyPr/>
          <a:lstStyle/>
          <a:p>
            <a:pPr algn="ctr"/>
            <a:r>
              <a:rPr lang="en-GB" sz="3000" b="1" dirty="0">
                <a:latin typeface="Arial" panose="020B0604020202020204" pitchFamily="34" charset="0"/>
                <a:cs typeface="Arial" panose="020B0604020202020204" pitchFamily="34" charset="0"/>
              </a:rPr>
              <a:t>References</a:t>
            </a:r>
            <a:r>
              <a:rPr lang="en-GB" b="1" dirty="0"/>
              <a:t> </a:t>
            </a:r>
            <a:endParaRPr lang="en-GB" dirty="0"/>
          </a:p>
        </p:txBody>
      </p:sp>
      <p:sp>
        <p:nvSpPr>
          <p:cNvPr id="3" name="Content Placeholder 2"/>
          <p:cNvSpPr>
            <a:spLocks noGrp="1"/>
          </p:cNvSpPr>
          <p:nvPr>
            <p:ph idx="1"/>
          </p:nvPr>
        </p:nvSpPr>
        <p:spPr>
          <a:xfrm>
            <a:off x="603738" y="1481959"/>
            <a:ext cx="11142785" cy="5117035"/>
          </a:xfrm>
        </p:spPr>
        <p:txBody>
          <a:bodyPr>
            <a:normAutofit/>
          </a:bodyPr>
          <a:lstStyle/>
          <a:p>
            <a:pPr algn="just">
              <a:lnSpc>
                <a:spcPct val="150000"/>
              </a:lnSpc>
            </a:pPr>
            <a:r>
              <a:rPr lang="en-GB" sz="1800" dirty="0">
                <a:latin typeface="Arial" panose="020B0604020202020204" pitchFamily="34" charset="0"/>
                <a:cs typeface="Arial" panose="020B0604020202020204" pitchFamily="34" charset="0"/>
              </a:rPr>
              <a:t>Bridger, E. (2018). </a:t>
            </a:r>
            <a:r>
              <a:rPr lang="en-GB" sz="1800" i="1" dirty="0">
                <a:latin typeface="Arial" panose="020B0604020202020204" pitchFamily="34" charset="0"/>
                <a:cs typeface="Arial" panose="020B0604020202020204" pitchFamily="34" charset="0"/>
              </a:rPr>
              <a:t>Employee engagement: a practical introduction</a:t>
            </a:r>
            <a:r>
              <a:rPr lang="en-GB" sz="1800" dirty="0">
                <a:latin typeface="Arial" panose="020B0604020202020204" pitchFamily="34" charset="0"/>
                <a:cs typeface="Arial" panose="020B0604020202020204" pitchFamily="34" charset="0"/>
              </a:rPr>
              <a:t>. 2nd ed. HR Fundamentals. London: CIPD and </a:t>
            </a:r>
            <a:r>
              <a:rPr lang="en-GB" sz="1800" dirty="0" err="1">
                <a:latin typeface="Arial" panose="020B0604020202020204" pitchFamily="34" charset="0"/>
                <a:cs typeface="Arial" panose="020B0604020202020204" pitchFamily="34" charset="0"/>
              </a:rPr>
              <a:t>Kogan</a:t>
            </a:r>
            <a:r>
              <a:rPr lang="en-GB" sz="1800" dirty="0">
                <a:latin typeface="Arial" panose="020B0604020202020204" pitchFamily="34" charset="0"/>
                <a:cs typeface="Arial" panose="020B0604020202020204" pitchFamily="34" charset="0"/>
              </a:rPr>
              <a:t> Page.</a:t>
            </a:r>
            <a:endParaRPr lang="en-GB" sz="1800" dirty="0">
              <a:latin typeface="Arial" panose="020B0604020202020204" pitchFamily="34" charset="0"/>
              <a:cs typeface="Arial" panose="020B0604020202020204" pitchFamily="34" charset="0"/>
            </a:endParaRPr>
          </a:p>
          <a:p>
            <a:pPr algn="just">
              <a:lnSpc>
                <a:spcPct val="150000"/>
              </a:lnSpc>
            </a:pPr>
            <a:r>
              <a:rPr lang="en-GB" sz="1800" dirty="0" err="1">
                <a:latin typeface="Arial" panose="020B0604020202020204" pitchFamily="34" charset="0"/>
                <a:cs typeface="Arial" panose="020B0604020202020204" pitchFamily="34" charset="0"/>
              </a:rPr>
              <a:t>Casado</a:t>
            </a:r>
            <a:r>
              <a:rPr lang="en-GB" sz="1800" dirty="0">
                <a:latin typeface="Arial" panose="020B0604020202020204" pitchFamily="34" charset="0"/>
                <a:cs typeface="Arial" panose="020B0604020202020204" pitchFamily="34" charset="0"/>
              </a:rPr>
              <a:t>, M. (2012). </a:t>
            </a:r>
            <a:r>
              <a:rPr lang="en-GB" sz="1800" i="1" dirty="0">
                <a:latin typeface="Arial" panose="020B0604020202020204" pitchFamily="34" charset="0"/>
                <a:cs typeface="Arial" panose="020B0604020202020204" pitchFamily="34" charset="0"/>
              </a:rPr>
              <a:t>Housekeeping Management.</a:t>
            </a:r>
            <a:r>
              <a:rPr lang="en-GB" sz="1800" dirty="0">
                <a:latin typeface="Arial" panose="020B0604020202020204" pitchFamily="34" charset="0"/>
                <a:cs typeface="Arial" panose="020B0604020202020204" pitchFamily="34" charset="0"/>
              </a:rPr>
              <a:t> London: Wiley.</a:t>
            </a:r>
            <a:endParaRPr lang="en-GB" sz="1800" dirty="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hotelowner.co.uk, (2021). Available at “Hotel Owner”.  </a:t>
            </a:r>
            <a:r>
              <a:rPr lang="en-GB" sz="1800" i="1" dirty="0">
                <a:latin typeface="Arial" panose="020B0604020202020204" pitchFamily="34" charset="0"/>
                <a:cs typeface="Arial" panose="020B0604020202020204" pitchFamily="34" charset="0"/>
              </a:rPr>
              <a:t>Hotelowner.co.uk</a:t>
            </a:r>
            <a:r>
              <a:rPr lang="en-GB" sz="1800" dirty="0">
                <a:latin typeface="Arial" panose="020B0604020202020204" pitchFamily="34" charset="0"/>
                <a:cs typeface="Arial" panose="020B0604020202020204" pitchFamily="34" charset="0"/>
              </a:rPr>
              <a:t>. Available at: https://www.hotelowner.co.uk/ (Accessed: January 29, 2024).</a:t>
            </a:r>
            <a:endParaRPr lang="en-GB" sz="1800" dirty="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ilo.org, (2021). Available at: “Working at heights”. https://www.ilo.org/global/topics/labour-administration-inspection/resources-library/publications/guide-for-labour-inspectors/working-at-height/lang--en/index.htm (Accessed: January 29, 2024</a:t>
            </a:r>
            <a:r>
              <a:rPr lang="en-GB" sz="1800" dirty="0" smtClean="0">
                <a:latin typeface="Arial" panose="020B0604020202020204" pitchFamily="34" charset="0"/>
                <a:cs typeface="Arial" panose="020B0604020202020204" pitchFamily="34" charset="0"/>
              </a:rPr>
              <a:t>).</a:t>
            </a:r>
            <a:endParaRPr lang="en-GB" sz="1800" dirty="0" smtClean="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Jones, T. (2010) </a:t>
            </a:r>
            <a:r>
              <a:rPr lang="en-GB" sz="1800" i="1" dirty="0">
                <a:latin typeface="Arial" panose="020B0604020202020204" pitchFamily="34" charset="0"/>
                <a:cs typeface="Arial" panose="020B0604020202020204" pitchFamily="34" charset="0"/>
              </a:rPr>
              <a:t>Professional Management Housekeeping Operations</a:t>
            </a:r>
            <a:r>
              <a:rPr lang="en-GB" sz="1800" dirty="0">
                <a:latin typeface="Arial" panose="020B0604020202020204" pitchFamily="34" charset="0"/>
                <a:cs typeface="Arial" panose="020B0604020202020204" pitchFamily="34" charset="0"/>
              </a:rPr>
              <a:t>. London: Wiley.</a:t>
            </a:r>
            <a:endParaRPr lang="en-GB" sz="1800" dirty="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Quick, L. (2020) </a:t>
            </a:r>
            <a:r>
              <a:rPr lang="en-GB" sz="1800" i="1" dirty="0">
                <a:latin typeface="Arial" panose="020B0604020202020204" pitchFamily="34" charset="0"/>
                <a:cs typeface="Arial" panose="020B0604020202020204" pitchFamily="34" charset="0"/>
              </a:rPr>
              <a:t>Managing Events. Real Challenges, Real Outcomes</a:t>
            </a:r>
            <a:r>
              <a:rPr lang="en-GB" sz="1800" dirty="0">
                <a:latin typeface="Arial" panose="020B0604020202020204" pitchFamily="34" charset="0"/>
                <a:cs typeface="Arial" panose="020B0604020202020204" pitchFamily="34" charset="0"/>
              </a:rPr>
              <a:t>. London: SAGE Publications Ltd.</a:t>
            </a:r>
            <a:endParaRPr lang="en-GB" sz="1800" dirty="0">
              <a:latin typeface="Arial" panose="020B0604020202020204" pitchFamily="34" charset="0"/>
              <a:cs typeface="Arial" panose="020B0604020202020204" pitchFamily="34" charset="0"/>
            </a:endParaRPr>
          </a:p>
          <a:p>
            <a:pPr algn="just">
              <a:lnSpc>
                <a:spcPct val="150000"/>
              </a:lnSpc>
            </a:pPr>
            <a:endParaRPr lang="en-GB" sz="1800"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1"/>
          <a:stretch>
            <a:fillRect/>
          </a:stretch>
        </p:blipFill>
        <p:spPr>
          <a:xfrm>
            <a:off x="0" y="0"/>
            <a:ext cx="12192000" cy="68580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3454</Words>
  <Application>WPS Presentation</Application>
  <PresentationFormat>Widescreen</PresentationFormat>
  <Paragraphs>76</Paragraphs>
  <Slides>11</Slides>
  <Notes>9</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11</vt:i4>
      </vt:variant>
    </vt:vector>
  </HeadingPairs>
  <TitlesOfParts>
    <vt:vector size="21" baseType="lpstr">
      <vt:lpstr>Arial</vt:lpstr>
      <vt:lpstr>SimSun</vt:lpstr>
      <vt:lpstr>Wingdings</vt:lpstr>
      <vt:lpstr>Microsoft YaHei</vt:lpstr>
      <vt:lpstr>Arial Unicode MS</vt:lpstr>
      <vt:lpstr>Calibri Light</vt:lpstr>
      <vt:lpstr>Calibri</vt:lpstr>
      <vt:lpstr>Cambria-Bold</vt:lpstr>
      <vt:lpstr>Segoe Print</vt:lpstr>
      <vt:lpstr>Office Theme</vt:lpstr>
      <vt:lpstr>BMIH4006: HOTEL PLACEMENT – OPERATING HOTEL FACILITIES </vt:lpstr>
      <vt:lpstr>Introduction</vt:lpstr>
      <vt:lpstr>Purpose, types, and impact of training for the housekeeping team </vt:lpstr>
      <vt:lpstr> Importance of health and safety training among the employees </vt:lpstr>
      <vt:lpstr>Analyse potential risks and collect appropriate information on the hospitality industry</vt:lpstr>
      <vt:lpstr>Outline a step-by-step method for room cleaning that incorporates safety measures</vt:lpstr>
      <vt:lpstr>List of equipment and tools that are used in housekeeping management</vt:lpstr>
      <vt:lpstr>Practical solutions to mitigate the hazards from the housekeeping works</vt:lpstr>
      <vt:lpstr>Conclusion</vt:lpstr>
      <vt:lpstr>References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Alina</cp:lastModifiedBy>
  <cp:revision>18</cp:revision>
  <dcterms:created xsi:type="dcterms:W3CDTF">2024-01-29T07:48:00Z</dcterms:created>
  <dcterms:modified xsi:type="dcterms:W3CDTF">2024-02-16T13:56:12Z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D754FF37212D4789B12145A208A0430D_12</vt:lpwstr>
  </property>
  <property fmtid="{D5CDD505-2E9C-101B-9397-08002B2CF9AE}" pid="3" name="KSOProductBuildVer">
    <vt:lpwstr>2057-12.2.0.13431</vt:lpwstr>
  </property>
</Properties>
</file>