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8" d="100"/>
          <a:sy n="68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31FBF-2620-4B93-8B73-4E2B98210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9758C8-0F5F-4AC4-A431-B626FE2DD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E5E27-0344-4B6E-B8F2-7F2961E4E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EE3BB-2285-4EDF-ACF2-67DC745AD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E94A8-353B-4AF4-BAFF-E3817948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F58E9-5981-4858-AD12-FBDFFAF60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74EFF-D2DB-449A-BE7C-D9F006D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272BB-D28B-49C7-AF8E-D0AF51143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5AF43-BE13-4FC0-8745-F497DCEF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86A78-9776-49B2-BD46-544CF133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5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1A9A6-1260-4395-9249-8ED1563C5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5956A-1258-4E58-8DDE-DC17B4632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8A084-59DB-4A04-8EE7-0D4FA4AFE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F93AA-E39E-4F21-B8B7-906325ACE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F1AA1-0F1F-4C0A-8AF5-F712BA9F3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89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24D29-B153-4C3B-AD98-7067FE368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E8885-FA76-4454-BD03-CC35EE0B3A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CBA13-ECC9-4AE3-9AB8-F44EFEDA0F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94A6E-7567-4574-AFC2-39E8E8CAE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8DFEC-3351-44A9-89D4-BD52F0911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0127D-1280-4634-B70E-77CE4E470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61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7B411-BFEC-4303-AC0A-76FB6F376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CB604-7369-4664-BBB0-DA05CD6EA5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31BFF-68C0-41A9-B29C-E9E30DCDB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049863-5962-477C-B0C0-B81E540689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13E154-C24B-4A59-8F91-518597EC3F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AAADF5-C277-4A60-BE0A-4AB42F8D6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951565-A8F3-465E-92AF-BB4D7FED0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C568A-2AD9-4FDE-A5C6-BEFD3A31A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09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69B58-F5FE-4BFE-84F3-08B8E1F9F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11A746-8B0D-4F2F-9B85-0B21617C6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BD5DC7-5737-46E0-95A8-8675F7D4D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FBC0D0-E91D-45B4-867A-17166EDC8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4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F77B24-DF27-4A5B-B398-B6D0BD00E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B316EC-FD53-42C9-BFED-6106D0A2C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20D4A-3943-4240-AEA3-7F5EB6776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668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DDF12-D116-4F21-93CD-2F42C25F1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2743B-2E6F-4F24-A7D8-D8A86F3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DF33D1-D0AF-4F1E-8837-312DB8CD8E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9AAEEC-D9CE-4F16-8720-6A6CCF399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087DC-D12A-4302-AA22-6E31B9F8B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48AF5-BE17-405A-8616-EC84EE40D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7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0A17-9D70-4CCC-8D95-550F9166B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AA4161-2190-4617-9E4A-4319CDDBE7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43B0AB-919C-47C6-A932-2C2414FF4A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B684A-D159-4CE5-B300-770B6461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FC05C9-FE0C-4487-B360-92C1B521B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6C8643-CBA4-4A7F-81EA-0DCEC84F6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90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25EC-D0F9-4194-B7F4-CCA2806EF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49BE6F-ACC6-4147-B447-ED7611738E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EF906-BCA2-4609-AECA-F74D602BA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68E55-1ABA-461B-BF33-D4C90C93D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DF47F-8409-4684-BA3F-511BE28C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964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FA372B-BBA2-43BC-A6CA-2DAAC5B0D0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47C94-8A90-4725-A4E8-69D8667A7D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05DCD-AE53-477F-991A-808170AFC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312BC-4BE1-4DBA-9137-1B5A42FBD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B5B3D-AA85-4CEF-A555-829B4D7D8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7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DA874F-28E5-4CA6-8BC3-CBE908B39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58B99-46D3-4519-A291-AA45A714C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B1629-7622-4667-BED0-974AFF9F1A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FB0BF-0820-407E-BBA1-15AD326E0C1D}" type="datetimeFigureOut">
              <a:rPr lang="en-GB" smtClean="0"/>
              <a:t>06/01/2022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4A430-5360-44F4-A6A5-CD36C348B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E9A21-CAEA-4D3C-B90F-6D22E750F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E0EBB-12C3-4F48-ABE9-4A0324D52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57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themighty.com/2020/04/down-syndrome-covid-19-resources/" TargetMode="External"/><Relationship Id="rId3" Type="http://schemas.openxmlformats.org/officeDocument/2006/relationships/hyperlink" Target="https://reneehoekstra.com/pros-and-cons-of-diagnosis/" TargetMode="External"/><Relationship Id="rId7" Type="http://schemas.openxmlformats.org/officeDocument/2006/relationships/hyperlink" Target="https://www.down-syndrome.org/en-gb/about-down-syndrome/development" TargetMode="External"/><Relationship Id="rId2" Type="http://schemas.openxmlformats.org/officeDocument/2006/relationships/hyperlink" Target="https://senmagazine.co.uk/content/specific-needs/down-syndrome/1920/helping-children-with-down-s-syndrome-to-lear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smig.org.uk/information-resources/by-topic/demography/" TargetMode="External"/><Relationship Id="rId5" Type="http://schemas.openxmlformats.org/officeDocument/2006/relationships/hyperlink" Target="https://www.tandfonline.com/doi/abs/10.1080/1034912980450308" TargetMode="External"/><Relationship Id="rId10" Type="http://schemas.openxmlformats.org/officeDocument/2006/relationships/hyperlink" Target="https://obgyn.onlinelibrary.wiley.com/doi/full/10.1002/pd.2910" TargetMode="External"/><Relationship Id="rId4" Type="http://schemas.openxmlformats.org/officeDocument/2006/relationships/hyperlink" Target="https://www.selfgrowth.com/articles/The_Negatives_and_Positives_of_Having_a_Routine.html" TargetMode="External"/><Relationship Id="rId9" Type="http://schemas.openxmlformats.org/officeDocument/2006/relationships/hyperlink" Target="https://meridian.allenpress.com/ajidd/article-abstract/119/5/389/1217/The-Down-Syndrome-Advantage-It-Depends-on-What-and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9768" TargetMode="External"/><Relationship Id="rId3" Type="http://schemas.openxmlformats.org/officeDocument/2006/relationships/hyperlink" Target="https://www.camhsnorthderbyshire.nhs.uk/learning-disabilities-introducing-routines" TargetMode="External"/><Relationship Id="rId7" Type="http://schemas.openxmlformats.org/officeDocument/2006/relationships/hyperlink" Target="https://onlinelibrary.wiley.com/doi/pdf/10.1111/jar.12354?casa_token=lkCXsPLrrPEAAAAA:XAhGDuKTZySXq87ppy_byfaS1vUSMdx2S8Vzs3dRyWvKdAVx71Xq3viKmkKd_qYQxPZgcyoTfKCRkR-I" TargetMode="External"/><Relationship Id="rId2" Type="http://schemas.openxmlformats.org/officeDocument/2006/relationships/hyperlink" Target="https://www.rctcbc.gov.uk/CY/Resident/SchoolsandLearning/AccessandInclusiontoEducation/AdditionalLearningNeedsAct/DraftAdditionalLearningNeedsCodeforWal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saw.org/blog/2018/4/27/5-strategies-for-dealing-with-behavior-issues-in-children-with-down-syndrome" TargetMode="External"/><Relationship Id="rId11" Type="http://schemas.openxmlformats.org/officeDocument/2006/relationships/hyperlink" Target="https://www.youtube.com/watch?v=ITTB08oOvxA" TargetMode="External"/><Relationship Id="rId5" Type="http://schemas.openxmlformats.org/officeDocument/2006/relationships/hyperlink" Target="https://www.nichd.nih.gov/health/topics/down/conditioninfo/diagnosis" TargetMode="External"/><Relationship Id="rId10" Type="http://schemas.openxmlformats.org/officeDocument/2006/relationships/hyperlink" Target="https://www.mymed.com/diseases-conditions/down-syndrome/what-are-the-different-types-of-down-syndrome" TargetMode="External"/><Relationship Id="rId4" Type="http://schemas.openxmlformats.org/officeDocument/2006/relationships/hyperlink" Target="https://www.nichd.nih.gov/health/topics/down/conditioninfo/symptoms" TargetMode="External"/><Relationship Id="rId9" Type="http://schemas.openxmlformats.org/officeDocument/2006/relationships/hyperlink" Target="https://www.aruma.com.au/about-us/blog/Growing-up-with-Down-syndrome-and-facing-the-bull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CD92747-5327-4E44-9AD4-E484BA250D0E}"/>
              </a:ext>
            </a:extLst>
          </p:cNvPr>
          <p:cNvSpPr txBox="1"/>
          <p:nvPr/>
        </p:nvSpPr>
        <p:spPr>
          <a:xfrm>
            <a:off x="8127561" y="387363"/>
            <a:ext cx="4614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Saskia Williams </a:t>
            </a:r>
          </a:p>
          <a:p>
            <a:r>
              <a:rPr lang="en-GB" dirty="0"/>
              <a:t>1907948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CF3B75-FEC4-4D54-888D-0F0E87EBDA38}"/>
              </a:ext>
            </a:extLst>
          </p:cNvPr>
          <p:cNvSpPr/>
          <p:nvPr/>
        </p:nvSpPr>
        <p:spPr>
          <a:xfrm>
            <a:off x="3772223" y="248863"/>
            <a:ext cx="4647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Syndrom</a:t>
            </a:r>
            <a:r>
              <a:rPr lang="en-US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Down 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BD9CC5-2BE1-4AA1-AFD4-D330340D7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2978" y="138499"/>
            <a:ext cx="2322423" cy="15458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25E8379-68EE-466E-A0B2-B76061221756}"/>
              </a:ext>
            </a:extLst>
          </p:cNvPr>
          <p:cNvSpPr txBox="1"/>
          <p:nvPr/>
        </p:nvSpPr>
        <p:spPr>
          <a:xfrm>
            <a:off x="65224" y="334664"/>
            <a:ext cx="3550173" cy="1384995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Syndrom Down: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ALN. Mae syndrome Down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“most common chromosomal condition in live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borns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(Jaime L et al (2012).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Smeets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Roeleveld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2016)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25%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54DCB4-4E13-4A53-8CBB-3089C5E21368}"/>
              </a:ext>
            </a:extLst>
          </p:cNvPr>
          <p:cNvSpPr txBox="1"/>
          <p:nvPr/>
        </p:nvSpPr>
        <p:spPr>
          <a:xfrm>
            <a:off x="60535" y="1812793"/>
            <a:ext cx="3170344" cy="467820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Diagnosis</a:t>
            </a:r>
            <a:r>
              <a:rPr lang="en-GB" dirty="0"/>
              <a:t>: (</a:t>
            </a:r>
            <a:r>
              <a:rPr lang="en-GB" sz="1400" dirty="0"/>
              <a:t>Watson, B 2021</a:t>
            </a:r>
            <a:r>
              <a:rPr lang="en-GB" dirty="0"/>
              <a:t>)</a:t>
            </a:r>
          </a:p>
          <a:p>
            <a:r>
              <a:rPr lang="en-GB" sz="1400" dirty="0" err="1"/>
              <a:t>Trisom</a:t>
            </a:r>
            <a:r>
              <a:rPr lang="en-GB" sz="1400" dirty="0"/>
              <a:t>- 94%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dioddef</a:t>
            </a:r>
            <a:endParaRPr lang="en-GB" sz="1400" dirty="0"/>
          </a:p>
          <a:p>
            <a:r>
              <a:rPr lang="en-GB" sz="1400" dirty="0" err="1"/>
              <a:t>Mosaig</a:t>
            </a:r>
            <a:r>
              <a:rPr lang="en-GB" sz="1400" dirty="0"/>
              <a:t>- 2%yn </a:t>
            </a:r>
            <a:r>
              <a:rPr lang="en-GB" sz="1400" dirty="0" err="1"/>
              <a:t>dioddef</a:t>
            </a:r>
            <a:endParaRPr lang="en-GB" sz="1400" dirty="0"/>
          </a:p>
          <a:p>
            <a:r>
              <a:rPr lang="en-GB" sz="1400" dirty="0" err="1"/>
              <a:t>Trawsledi</a:t>
            </a:r>
            <a:r>
              <a:rPr lang="en-GB" sz="1400" dirty="0"/>
              <a:t>- 4%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dioddef</a:t>
            </a:r>
            <a:endParaRPr lang="en-GB" sz="1400" dirty="0"/>
          </a:p>
          <a:p>
            <a:pPr algn="just"/>
            <a:r>
              <a:rPr lang="en-GB" sz="1400" dirty="0"/>
              <a:t>Wrth I </a:t>
            </a:r>
            <a:r>
              <a:rPr lang="en-GB" sz="1400" dirty="0" err="1"/>
              <a:t>ni</a:t>
            </a:r>
            <a:r>
              <a:rPr lang="en-GB" sz="1400" dirty="0"/>
              <a:t> </a:t>
            </a:r>
            <a:r>
              <a:rPr lang="en-GB" sz="1400" dirty="0" err="1"/>
              <a:t>adnabod</a:t>
            </a:r>
            <a:r>
              <a:rPr lang="en-GB" sz="1400" dirty="0"/>
              <a:t> </a:t>
            </a:r>
            <a:r>
              <a:rPr lang="en-GB" sz="1400" dirty="0" err="1"/>
              <a:t>gwahanol</a:t>
            </a:r>
            <a:r>
              <a:rPr lang="en-GB" sz="1400" dirty="0"/>
              <a:t> </a:t>
            </a:r>
            <a:r>
              <a:rPr lang="en-GB" sz="1400" dirty="0" err="1"/>
              <a:t>fathau</a:t>
            </a:r>
            <a:r>
              <a:rPr lang="en-GB" sz="1400" dirty="0"/>
              <a:t> o ALN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y diagnosis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arbenigwyr</a:t>
            </a:r>
            <a:r>
              <a:rPr lang="en-GB" sz="1400" dirty="0"/>
              <a:t> </a:t>
            </a:r>
            <a:r>
              <a:rPr lang="en-GB" sz="1400" dirty="0" err="1"/>
              <a:t>swyddogol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gwybod</a:t>
            </a:r>
            <a:r>
              <a:rPr lang="en-GB" sz="1400" dirty="0"/>
              <a:t> </a:t>
            </a:r>
            <a:r>
              <a:rPr lang="en-GB" sz="1400" dirty="0" err="1"/>
              <a:t>beth</a:t>
            </a:r>
            <a:r>
              <a:rPr lang="en-GB" sz="1400" dirty="0"/>
              <a:t>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wneud</a:t>
            </a:r>
            <a:r>
              <a:rPr lang="en-GB" sz="1400" dirty="0"/>
              <a:t>. Fe </a:t>
            </a:r>
            <a:r>
              <a:rPr lang="en-GB" sz="1400" dirty="0" err="1"/>
              <a:t>fyddwn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ospiynau</a:t>
            </a:r>
            <a:r>
              <a:rPr lang="en-GB" sz="1400" dirty="0"/>
              <a:t> I chi. </a:t>
            </a:r>
            <a:r>
              <a:rPr lang="en-GB" sz="1400" dirty="0" err="1"/>
              <a:t>Dydy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cynnwys</a:t>
            </a:r>
            <a:r>
              <a:rPr lang="en-GB" sz="1400" dirty="0"/>
              <a:t> </a:t>
            </a:r>
            <a:r>
              <a:rPr lang="en-GB" sz="1400" dirty="0" err="1"/>
              <a:t>athrawon</a:t>
            </a:r>
            <a:r>
              <a:rPr lang="en-GB" sz="1400" dirty="0"/>
              <a:t> </a:t>
            </a:r>
            <a:r>
              <a:rPr lang="en-GB" sz="1400" dirty="0" err="1"/>
              <a:t>nyrsys</a:t>
            </a:r>
            <a:r>
              <a:rPr lang="en-GB" sz="1400" dirty="0"/>
              <a:t> neu </a:t>
            </a:r>
            <a:r>
              <a:rPr lang="en-GB" sz="1400" dirty="0" err="1"/>
              <a:t>rhieni</a:t>
            </a:r>
            <a:r>
              <a:rPr lang="en-GB" sz="1400" dirty="0"/>
              <a:t>.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ol</a:t>
            </a:r>
            <a:r>
              <a:rPr lang="en-GB" sz="1400" dirty="0"/>
              <a:t> Curran (2020) </a:t>
            </a:r>
            <a:r>
              <a:rPr lang="en-GB" sz="1400" dirty="0" err="1"/>
              <a:t>dylai</a:t>
            </a:r>
            <a:r>
              <a:rPr lang="en-GB" sz="1400" dirty="0"/>
              <a:t> </a:t>
            </a:r>
            <a:r>
              <a:rPr lang="en-GB" sz="1400" dirty="0" err="1"/>
              <a:t>ysgolion</a:t>
            </a:r>
            <a:r>
              <a:rPr lang="en-GB" sz="1400" dirty="0"/>
              <a:t> neu </a:t>
            </a:r>
            <a:r>
              <a:rPr lang="en-GB" sz="1400" dirty="0" err="1"/>
              <a:t>feithrinf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strwythur</a:t>
            </a:r>
            <a:r>
              <a:rPr lang="en-GB" sz="1400" dirty="0"/>
              <a:t> neu </a:t>
            </a:r>
            <a:r>
              <a:rPr lang="en-GB" sz="1400" dirty="0" err="1"/>
              <a:t>dilyn</a:t>
            </a:r>
            <a:r>
              <a:rPr lang="en-GB" sz="1400" dirty="0"/>
              <a:t> </a:t>
            </a:r>
            <a:r>
              <a:rPr lang="en-GB" sz="1400" dirty="0" err="1"/>
              <a:t>rheolau</a:t>
            </a:r>
            <a:r>
              <a:rPr lang="en-GB" sz="1400" dirty="0"/>
              <a:t> </a:t>
            </a:r>
            <a:r>
              <a:rPr lang="en-GB" sz="1400" dirty="0" err="1"/>
              <a:t>er</a:t>
            </a:r>
            <a:r>
              <a:rPr lang="en-GB" sz="1400" dirty="0"/>
              <a:t>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adnabod</a:t>
            </a:r>
            <a:r>
              <a:rPr lang="en-GB" sz="1400" dirty="0"/>
              <a:t>. Mae 80% o </a:t>
            </a:r>
            <a:r>
              <a:rPr lang="en-GB" sz="1400" dirty="0" err="1"/>
              <a:t>athrawon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teimlo’n</a:t>
            </a:r>
            <a:r>
              <a:rPr lang="en-GB" sz="1400" dirty="0"/>
              <a:t> </a:t>
            </a:r>
            <a:r>
              <a:rPr lang="en-GB" sz="1400" dirty="0" err="1"/>
              <a:t>hyderus</a:t>
            </a:r>
            <a:r>
              <a:rPr lang="en-GB" sz="1400" dirty="0"/>
              <a:t> I </a:t>
            </a:r>
            <a:r>
              <a:rPr lang="en-GB" sz="1400" dirty="0" err="1"/>
              <a:t>adnabod</a:t>
            </a:r>
            <a:r>
              <a:rPr lang="en-GB" sz="1400" dirty="0"/>
              <a:t> ALN in y </a:t>
            </a:r>
            <a:r>
              <a:rPr lang="en-GB" sz="1400" dirty="0" err="1"/>
              <a:t>blynyddoedd</a:t>
            </a:r>
            <a:r>
              <a:rPr lang="en-GB" sz="1400" dirty="0"/>
              <a:t> </a:t>
            </a:r>
            <a:r>
              <a:rPr lang="en-GB" sz="1400" dirty="0" err="1"/>
              <a:t>cynnar</a:t>
            </a:r>
            <a:r>
              <a:rPr lang="en-GB" sz="1400" dirty="0"/>
              <a:t>.</a:t>
            </a:r>
          </a:p>
          <a:p>
            <a:pPr algn="just"/>
            <a:r>
              <a:rPr lang="en-GB" sz="1400" dirty="0" err="1"/>
              <a:t>Profion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marched </a:t>
            </a:r>
            <a:r>
              <a:rPr lang="en-GB" sz="1400" dirty="0" err="1"/>
              <a:t>feichiog</a:t>
            </a:r>
            <a:r>
              <a:rPr lang="en-GB" sz="1400" dirty="0"/>
              <a:t>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A prenatal screening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A prenatal diagnosis test (NIH 2017)</a:t>
            </a:r>
          </a:p>
          <a:p>
            <a:pPr algn="just"/>
            <a:r>
              <a:rPr lang="en-GB" sz="1400" dirty="0" err="1"/>
              <a:t>Ganwyd</a:t>
            </a:r>
            <a:r>
              <a:rPr lang="en-GB" sz="1400" dirty="0"/>
              <a:t> </a:t>
            </a:r>
            <a:r>
              <a:rPr lang="en-GB" sz="1400" dirty="0" err="1"/>
              <a:t>tua</a:t>
            </a:r>
            <a:r>
              <a:rPr lang="en-GB" sz="1400" dirty="0"/>
              <a:t> 750 o </a:t>
            </a:r>
            <a:r>
              <a:rPr lang="en-GB" sz="1400" dirty="0" err="1"/>
              <a:t>fabanod</a:t>
            </a:r>
            <a:r>
              <a:rPr lang="en-GB" sz="1400" dirty="0"/>
              <a:t> a syndrome down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Deyrnas</a:t>
            </a:r>
            <a:r>
              <a:rPr lang="en-GB" sz="1400" dirty="0"/>
              <a:t> </a:t>
            </a:r>
            <a:r>
              <a:rPr lang="en-GB" sz="1400" dirty="0" err="1"/>
              <a:t>Unedig</a:t>
            </a:r>
            <a:r>
              <a:rPr lang="en-GB" sz="1400" dirty="0"/>
              <a:t> bob </a:t>
            </a:r>
            <a:r>
              <a:rPr lang="en-GB" sz="1400" dirty="0" err="1"/>
              <a:t>blwyddyn</a:t>
            </a:r>
            <a:r>
              <a:rPr lang="en-GB" sz="1400" dirty="0"/>
              <a:t>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31EC0E-5839-4EAB-9E33-5498E7A60D34}"/>
              </a:ext>
            </a:extLst>
          </p:cNvPr>
          <p:cNvSpPr txBox="1"/>
          <p:nvPr/>
        </p:nvSpPr>
        <p:spPr>
          <a:xfrm>
            <a:off x="7092315" y="5650858"/>
            <a:ext cx="5062285" cy="116955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Diweddglo</a:t>
            </a:r>
            <a:r>
              <a:rPr lang="en-GB" sz="1400" dirty="0"/>
              <a:t>: Mae </a:t>
            </a:r>
            <a:r>
              <a:rPr lang="en-GB" sz="1400" dirty="0" err="1"/>
              <a:t>angen</a:t>
            </a:r>
            <a:r>
              <a:rPr lang="en-GB" sz="1400" dirty="0"/>
              <a:t> I </a:t>
            </a:r>
            <a:r>
              <a:rPr lang="en-GB" sz="1400" dirty="0" err="1"/>
              <a:t>ni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 </a:t>
            </a:r>
            <a:r>
              <a:rPr lang="en-GB" sz="1400" dirty="0" err="1"/>
              <a:t>sut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rheini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teimlo’n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iddyn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clywed</a:t>
            </a:r>
            <a:r>
              <a:rPr lang="en-GB" sz="1400" dirty="0"/>
              <a:t> diagnosis. Mae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teimlo’n</a:t>
            </a:r>
            <a:r>
              <a:rPr lang="en-GB" sz="1400" dirty="0"/>
              <a:t> </a:t>
            </a:r>
            <a:r>
              <a:rPr lang="en-GB" sz="1400" dirty="0" err="1"/>
              <a:t>sioc</a:t>
            </a:r>
            <a:r>
              <a:rPr lang="en-GB" sz="1400" dirty="0"/>
              <a:t>. .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ol</a:t>
            </a:r>
            <a:r>
              <a:rPr lang="en-GB" sz="1400" dirty="0"/>
              <a:t> Down syndrome medical interests group (2018) </a:t>
            </a:r>
            <a:r>
              <a:rPr lang="en-GB" sz="1400" dirty="0" err="1"/>
              <a:t>yn</a:t>
            </a:r>
            <a:r>
              <a:rPr lang="en-GB" sz="1400" dirty="0"/>
              <a:t> 2018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yna</a:t>
            </a:r>
            <a:r>
              <a:rPr lang="en-GB" sz="1400" dirty="0"/>
              <a:t> 762 o </a:t>
            </a:r>
            <a:r>
              <a:rPr lang="en-GB" sz="1400" dirty="0" err="1"/>
              <a:t>fabanod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eni</a:t>
            </a:r>
            <a:r>
              <a:rPr lang="en-GB" sz="1400" dirty="0"/>
              <a:t> ag syndrome down </a:t>
            </a:r>
            <a:r>
              <a:rPr lang="en-GB" sz="1400" dirty="0" err="1"/>
              <a:t>yng</a:t>
            </a:r>
            <a:r>
              <a:rPr lang="en-GB" sz="1400" dirty="0"/>
              <a:t> </a:t>
            </a:r>
            <a:r>
              <a:rPr lang="en-GB" sz="1400" dirty="0" err="1"/>
              <a:t>nghymru</a:t>
            </a:r>
            <a:r>
              <a:rPr lang="en-GB" sz="1400" dirty="0"/>
              <a:t> a </a:t>
            </a:r>
            <a:r>
              <a:rPr lang="en-GB" sz="1400" dirty="0" err="1"/>
              <a:t>Lloegr</a:t>
            </a:r>
            <a:r>
              <a:rPr lang="en-GB" sz="1400" dirty="0"/>
              <a:t>.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A2B923-E8B5-49A6-87FA-90D53E1FB10D}"/>
              </a:ext>
            </a:extLst>
          </p:cNvPr>
          <p:cNvSpPr txBox="1"/>
          <p:nvPr/>
        </p:nvSpPr>
        <p:spPr>
          <a:xfrm>
            <a:off x="3693809" y="1120296"/>
            <a:ext cx="5990756" cy="138499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Fe </a:t>
            </a:r>
            <a:r>
              <a:rPr lang="en-GB" sz="1200" dirty="0" err="1"/>
              <a:t>dywed</a:t>
            </a:r>
            <a:r>
              <a:rPr lang="en-GB" sz="1200" dirty="0"/>
              <a:t> Glidden L et al (2014) y </a:t>
            </a:r>
            <a:r>
              <a:rPr lang="en-GB" sz="1200" dirty="0" err="1"/>
              <a:t>gloiach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ydych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diagnosis y </a:t>
            </a:r>
            <a:r>
              <a:rPr lang="en-GB" sz="1200" dirty="0" err="1"/>
              <a:t>gwell</a:t>
            </a:r>
            <a:r>
              <a:rPr lang="en-GB" sz="1200" dirty="0"/>
              <a:t> </a:t>
            </a:r>
            <a:r>
              <a:rPr lang="en-GB" sz="1200" dirty="0" err="1"/>
              <a:t>canlyniad</a:t>
            </a:r>
            <a:r>
              <a:rPr lang="en-GB" sz="1200" dirty="0"/>
              <a:t> a </a:t>
            </a:r>
            <a:r>
              <a:rPr lang="en-GB" sz="1200" dirty="0" err="1"/>
              <a:t>fydd</a:t>
            </a:r>
            <a:r>
              <a:rPr lang="en-GB" sz="1200" dirty="0"/>
              <a:t>. </a:t>
            </a:r>
            <a:r>
              <a:rPr lang="en-GB" sz="1200" dirty="0" err="1"/>
              <a:t>Fodd</a:t>
            </a:r>
            <a:r>
              <a:rPr lang="en-GB" sz="1200" dirty="0"/>
              <a:t> </a:t>
            </a:r>
            <a:r>
              <a:rPr lang="en-GB" sz="1200" dirty="0" err="1"/>
              <a:t>bynnag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a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dywed</a:t>
            </a:r>
            <a:r>
              <a:rPr lang="en-GB" sz="1200" dirty="0"/>
              <a:t> Glidden L et al (2014)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diagnosis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achosi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</a:t>
            </a:r>
            <a:r>
              <a:rPr lang="en-GB" sz="1200" dirty="0" err="1"/>
              <a:t>straen</a:t>
            </a:r>
            <a:r>
              <a:rPr lang="en-GB" sz="1200" dirty="0"/>
              <a:t> </a:t>
            </a:r>
            <a:r>
              <a:rPr lang="en-GB" sz="1200" dirty="0" err="1"/>
              <a:t>sioc</a:t>
            </a:r>
            <a:r>
              <a:rPr lang="en-GB" sz="1200" dirty="0"/>
              <a:t> neu </a:t>
            </a:r>
            <a:r>
              <a:rPr lang="en-GB" sz="1200" dirty="0" err="1"/>
              <a:t>colled</a:t>
            </a:r>
            <a:r>
              <a:rPr lang="en-GB" sz="1200" dirty="0"/>
              <a:t> ac </a:t>
            </a:r>
            <a:r>
              <a:rPr lang="en-GB" sz="1200" dirty="0" err="1"/>
              <a:t>anobaeth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u </a:t>
            </a:r>
            <a:r>
              <a:rPr lang="en-GB" sz="1200" dirty="0" err="1"/>
              <a:t>teulu</a:t>
            </a:r>
            <a:r>
              <a:rPr lang="en-GB" sz="1200" dirty="0"/>
              <a:t> neu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pwysicach</a:t>
            </a:r>
            <a:r>
              <a:rPr lang="en-GB" sz="1200" dirty="0"/>
              <a:t> y </a:t>
            </a:r>
            <a:r>
              <a:rPr lang="en-GB" sz="1200" dirty="0" err="1"/>
              <a:t>rhieni</a:t>
            </a:r>
            <a:r>
              <a:rPr lang="en-GB" sz="1200" dirty="0"/>
              <a:t>. </a:t>
            </a:r>
            <a:r>
              <a:rPr lang="en-GB" sz="1200" dirty="0" err="1"/>
              <a:t>Maintais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Boston (2022)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diagnosis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rhoi</a:t>
            </a:r>
            <a:r>
              <a:rPr lang="en-GB" sz="1200" dirty="0"/>
              <a:t>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I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dyfodol</a:t>
            </a:r>
            <a:r>
              <a:rPr lang="en-GB" sz="1200" dirty="0"/>
              <a:t> a </a:t>
            </a:r>
            <a:r>
              <a:rPr lang="en-GB" sz="1200" dirty="0" err="1"/>
              <a:t>triniaeth</a:t>
            </a:r>
            <a:r>
              <a:rPr lang="en-GB" sz="1200" dirty="0"/>
              <a:t>. </a:t>
            </a:r>
            <a:r>
              <a:rPr lang="en-GB" sz="1200" dirty="0" err="1"/>
              <a:t>Fodd</a:t>
            </a:r>
            <a:r>
              <a:rPr lang="en-GB" sz="1200" dirty="0"/>
              <a:t> </a:t>
            </a:r>
            <a:r>
              <a:rPr lang="en-GB" sz="1200" dirty="0" err="1"/>
              <a:t>bynnag</a:t>
            </a:r>
            <a:r>
              <a:rPr lang="en-GB" sz="1200" dirty="0"/>
              <a:t> </a:t>
            </a:r>
            <a:r>
              <a:rPr lang="en-GB" sz="1200" dirty="0" err="1"/>
              <a:t>dywed</a:t>
            </a:r>
            <a:r>
              <a:rPr lang="en-GB" sz="1200" dirty="0"/>
              <a:t> Boston (2022)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</a:t>
            </a:r>
            <a:r>
              <a:rPr lang="en-GB" sz="1200" dirty="0"/>
              <a:t> </a:t>
            </a:r>
            <a:r>
              <a:rPr lang="en-GB" sz="1200" dirty="0" err="1"/>
              <a:t>arian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problem </a:t>
            </a:r>
            <a:r>
              <a:rPr lang="en-GB" sz="1200" dirty="0" err="1"/>
              <a:t>enfawr</a:t>
            </a:r>
            <a:r>
              <a:rPr lang="en-GB" sz="1200" dirty="0"/>
              <a:t>,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talu</a:t>
            </a:r>
            <a:r>
              <a:rPr lang="en-GB" sz="1200" dirty="0"/>
              <a:t> am </a:t>
            </a:r>
            <a:r>
              <a:rPr lang="en-GB" sz="1200" dirty="0" err="1"/>
              <a:t>triniaeth</a:t>
            </a:r>
            <a:r>
              <a:rPr lang="en-GB" sz="1200" dirty="0"/>
              <a:t> neu </a:t>
            </a:r>
            <a:r>
              <a:rPr lang="en-GB" sz="1200" dirty="0" err="1"/>
              <a:t>teithio</a:t>
            </a:r>
            <a:r>
              <a:rPr lang="en-GB" sz="1200" dirty="0"/>
              <a:t> I </a:t>
            </a:r>
            <a:r>
              <a:rPr lang="en-GB" sz="1200" dirty="0" err="1"/>
              <a:t>gwledydd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I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triniaeth</a:t>
            </a:r>
            <a:r>
              <a:rPr lang="en-GB" sz="1200" dirty="0"/>
              <a:t> </a:t>
            </a:r>
            <a:r>
              <a:rPr lang="en-GB" sz="1200" dirty="0" err="1"/>
              <a:t>penodol</a:t>
            </a:r>
            <a:r>
              <a:rPr lang="en-GB" sz="1200" dirty="0"/>
              <a:t>. Felly </a:t>
            </a:r>
            <a:r>
              <a:rPr lang="en-GB" sz="1200" dirty="0" err="1"/>
              <a:t>fydd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anfantais</a:t>
            </a:r>
            <a:r>
              <a:rPr lang="en-GB" sz="1200" dirty="0"/>
              <a:t> ac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effeithio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</a:t>
            </a:r>
            <a:r>
              <a:rPr lang="en-GB" sz="1200" dirty="0" err="1"/>
              <a:t>pobl</a:t>
            </a:r>
            <a:r>
              <a:rPr lang="en-GB" sz="1200" dirty="0"/>
              <a:t>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AD690AE-8795-4C36-A3B4-4E98DB5705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154" r="18693"/>
          <a:stretch/>
        </p:blipFill>
        <p:spPr>
          <a:xfrm>
            <a:off x="5366676" y="5732881"/>
            <a:ext cx="1725639" cy="10156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664AC34-E876-4445-B574-F40BB951EC10}"/>
              </a:ext>
            </a:extLst>
          </p:cNvPr>
          <p:cNvSpPr txBox="1"/>
          <p:nvPr/>
        </p:nvSpPr>
        <p:spPr>
          <a:xfrm>
            <a:off x="3298162" y="6306331"/>
            <a:ext cx="1961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Fabian R. (2020).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710A54-4148-44FA-A48B-AC1E7BF999C5}"/>
              </a:ext>
            </a:extLst>
          </p:cNvPr>
          <p:cNvSpPr txBox="1"/>
          <p:nvPr/>
        </p:nvSpPr>
        <p:spPr>
          <a:xfrm>
            <a:off x="3321610" y="2510954"/>
            <a:ext cx="2663483" cy="3600986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cs typeface="Arial" panose="020B0604020202020204" pitchFamily="34" charset="0"/>
              </a:rPr>
              <a:t>Nam </a:t>
            </a:r>
            <a:r>
              <a:rPr lang="en-GB" sz="1200" dirty="0" err="1">
                <a:cs typeface="Arial" panose="020B0604020202020204" pitchFamily="34" charset="0"/>
              </a:rPr>
              <a:t>clyw</a:t>
            </a:r>
            <a:r>
              <a:rPr lang="en-GB" sz="1200" dirty="0"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ol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darllen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stori</a:t>
            </a:r>
            <a:r>
              <a:rPr lang="en-GB" sz="1200" dirty="0">
                <a:cs typeface="Arial" panose="020B0604020202020204" pitchFamily="34" charset="0"/>
              </a:rPr>
              <a:t> Susy (2019) </a:t>
            </a:r>
            <a:r>
              <a:rPr lang="en-GB" sz="1200" dirty="0" err="1">
                <a:cs typeface="Arial" panose="020B0604020202020204" pitchFamily="34" charset="0"/>
              </a:rPr>
              <a:t>mae’n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gwneud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iddyn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ni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feddwl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mae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angen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pawb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ysytyried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mae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pob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unigolyn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yr</a:t>
            </a:r>
            <a:r>
              <a:rPr lang="en-GB" sz="1200" dirty="0">
                <a:cs typeface="Arial" panose="020B0604020202020204" pitchFamily="34" charset="0"/>
              </a:rPr>
              <a:t> un </a:t>
            </a:r>
            <a:r>
              <a:rPr lang="en-GB" sz="1200" dirty="0" err="1">
                <a:cs typeface="Arial" panose="020B0604020202020204" pitchFamily="34" charset="0"/>
              </a:rPr>
              <a:t>peth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dylen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nhw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cael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eu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thrin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yr</a:t>
            </a:r>
            <a:r>
              <a:rPr lang="en-GB" sz="1200" dirty="0">
                <a:cs typeface="Arial" panose="020B0604020202020204" pitchFamily="34" charset="0"/>
              </a:rPr>
              <a:t> un </a:t>
            </a:r>
            <a:r>
              <a:rPr lang="en-GB" sz="1200" dirty="0" err="1">
                <a:cs typeface="Arial" panose="020B0604020202020204" pitchFamily="34" charset="0"/>
              </a:rPr>
              <a:t>peth</a:t>
            </a:r>
            <a:r>
              <a:rPr lang="en-GB" sz="1200" dirty="0">
                <a:cs typeface="Arial" panose="020B0604020202020204" pitchFamily="34" charset="0"/>
              </a:rPr>
              <a:t>. </a:t>
            </a:r>
            <a:r>
              <a:rPr lang="en-GB" sz="1200" dirty="0" err="1">
                <a:cs typeface="Arial" panose="020B0604020202020204" pitchFamily="34" charset="0"/>
              </a:rPr>
              <a:t>Dywed</a:t>
            </a:r>
            <a:r>
              <a:rPr lang="en-GB" sz="1200" dirty="0">
                <a:cs typeface="Arial" panose="020B0604020202020204" pitchFamily="34" charset="0"/>
              </a:rPr>
              <a:t> Susy (2019) “people stare at me and act shocked because I have down syndrome”. Dim </a:t>
            </a:r>
            <a:r>
              <a:rPr lang="en-GB" sz="1200" dirty="0" err="1">
                <a:cs typeface="Arial" panose="020B0604020202020204" pitchFamily="34" charset="0"/>
              </a:rPr>
              <a:t>eu</a:t>
            </a:r>
            <a:r>
              <a:rPr lang="en-GB" sz="1200" dirty="0">
                <a:cs typeface="Arial" panose="020B0604020202020204" pitchFamily="34" charset="0"/>
              </a:rPr>
              <a:t> bai hi </a:t>
            </a:r>
            <a:r>
              <a:rPr lang="en-GB" sz="1200" dirty="0" err="1">
                <a:cs typeface="Arial" panose="020B0604020202020204" pitchFamily="34" charset="0"/>
              </a:rPr>
              <a:t>mae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hyn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wedi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digwydd</a:t>
            </a:r>
            <a:r>
              <a:rPr lang="en-GB" sz="1200" dirty="0">
                <a:cs typeface="Arial" panose="020B0604020202020204" pitchFamily="34" charset="0"/>
              </a:rPr>
              <a:t>, felly </a:t>
            </a:r>
            <a:r>
              <a:rPr lang="en-GB" sz="1200" dirty="0" err="1">
                <a:cs typeface="Arial" panose="020B0604020202020204" pitchFamily="34" charset="0"/>
              </a:rPr>
              <a:t>dylai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pob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plentyn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adnabod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gwahanol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fathau</a:t>
            </a:r>
            <a:r>
              <a:rPr lang="en-GB" sz="1200" dirty="0">
                <a:cs typeface="Arial" panose="020B0604020202020204" pitchFamily="34" charset="0"/>
              </a:rPr>
              <a:t> o </a:t>
            </a:r>
            <a:r>
              <a:rPr lang="en-GB" sz="1200" dirty="0" err="1">
                <a:cs typeface="Arial" panose="020B0604020202020204" pitchFamily="34" charset="0"/>
              </a:rPr>
              <a:t>anableddau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dysgu</a:t>
            </a:r>
            <a:r>
              <a:rPr lang="en-GB" sz="1200" dirty="0">
                <a:cs typeface="Arial" panose="020B0604020202020204" pitchFamily="34" charset="0"/>
              </a:rPr>
              <a:t> a </a:t>
            </a:r>
            <a:r>
              <a:rPr lang="en-GB" sz="1200" dirty="0" err="1">
                <a:cs typeface="Arial" panose="020B0604020202020204" pitchFamily="34" charset="0"/>
              </a:rPr>
              <a:t>sut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mae’n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effeithio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pob</a:t>
            </a:r>
            <a:r>
              <a:rPr lang="en-GB" sz="1200" dirty="0">
                <a:cs typeface="Arial" panose="020B0604020202020204" pitchFamily="34" charset="0"/>
              </a:rPr>
              <a:t> person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unigol</a:t>
            </a:r>
            <a:r>
              <a:rPr lang="en-GB" sz="1200" dirty="0">
                <a:cs typeface="Arial" panose="020B0604020202020204" pitchFamily="34" charset="0"/>
              </a:rPr>
              <a:t>.  Mae </a:t>
            </a:r>
            <a:r>
              <a:rPr lang="en-GB" sz="1200" dirty="0" err="1">
                <a:cs typeface="Arial" panose="020B0604020202020204" pitchFamily="34" charset="0"/>
              </a:rPr>
              <a:t>nam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clyw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gallu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effeithio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unigolyn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negyddol</a:t>
            </a:r>
            <a:r>
              <a:rPr lang="en-GB" sz="1200" dirty="0">
                <a:cs typeface="Arial" panose="020B0604020202020204" pitchFamily="34" charset="0"/>
              </a:rPr>
              <a:t>, </a:t>
            </a:r>
            <a:r>
              <a:rPr lang="en-GB" sz="1200" dirty="0" err="1">
                <a:cs typeface="Arial" panose="020B0604020202020204" pitchFamily="34" charset="0"/>
              </a:rPr>
              <a:t>trwy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cyfathrebu</a:t>
            </a:r>
            <a:r>
              <a:rPr lang="en-GB" sz="1200" dirty="0">
                <a:cs typeface="Arial" panose="020B0604020202020204" pitchFamily="34" charset="0"/>
              </a:rPr>
              <a:t> neu </a:t>
            </a:r>
            <a:r>
              <a:rPr lang="en-GB" sz="1200" dirty="0" err="1">
                <a:cs typeface="Arial" panose="020B0604020202020204" pitchFamily="34" charset="0"/>
              </a:rPr>
              <a:t>deall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beth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mae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rhywun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arall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eu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ddweud</a:t>
            </a:r>
            <a:r>
              <a:rPr lang="en-GB" sz="1200" dirty="0">
                <a:cs typeface="Arial" panose="020B0604020202020204" pitchFamily="34" charset="0"/>
              </a:rPr>
              <a:t>. Fe </a:t>
            </a:r>
            <a:r>
              <a:rPr lang="en-GB" sz="1200" dirty="0" err="1">
                <a:cs typeface="Arial" panose="020B0604020202020204" pitchFamily="34" charset="0"/>
              </a:rPr>
              <a:t>fyddwn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nhw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cael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trafferth</a:t>
            </a:r>
            <a:r>
              <a:rPr lang="en-GB" sz="1200" dirty="0">
                <a:cs typeface="Arial" panose="020B0604020202020204" pitchFamily="34" charset="0"/>
              </a:rPr>
              <a:t> deal </a:t>
            </a:r>
            <a:r>
              <a:rPr lang="en-GB" sz="1200" dirty="0" err="1">
                <a:cs typeface="Arial" panose="020B0604020202020204" pitchFamily="34" charset="0"/>
              </a:rPr>
              <a:t>pobl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eraill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oni</a:t>
            </a:r>
            <a:r>
              <a:rPr lang="en-GB" sz="1200" dirty="0">
                <a:cs typeface="Arial" panose="020B0604020202020204" pitchFamily="34" charset="0"/>
              </a:rPr>
              <a:t> bai </a:t>
            </a:r>
            <a:r>
              <a:rPr lang="en-GB" sz="1200" dirty="0" err="1">
                <a:cs typeface="Arial" panose="020B0604020202020204" pitchFamily="34" charset="0"/>
              </a:rPr>
              <a:t>defnyddio</a:t>
            </a:r>
            <a:r>
              <a:rPr lang="en-GB" sz="1200" dirty="0">
                <a:cs typeface="Arial" panose="020B0604020202020204" pitchFamily="34" charset="0"/>
              </a:rPr>
              <a:t> sign language. 	Fe </a:t>
            </a:r>
            <a:r>
              <a:rPr lang="en-GB" sz="1200" dirty="0" err="1">
                <a:cs typeface="Arial" panose="020B0604020202020204" pitchFamily="34" charset="0"/>
              </a:rPr>
              <a:t>fydd</a:t>
            </a:r>
            <a:r>
              <a:rPr lang="en-GB" sz="1200" dirty="0">
                <a:cs typeface="Arial" panose="020B0604020202020204" pitchFamily="34" charset="0"/>
              </a:rPr>
              <a:t> Hearing aid </a:t>
            </a:r>
            <a:r>
              <a:rPr lang="en-GB" sz="1200" dirty="0" err="1">
                <a:cs typeface="Arial" panose="020B0604020202020204" pitchFamily="34" charset="0"/>
              </a:rPr>
              <a:t>yn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gallu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helpu</a:t>
            </a:r>
            <a:r>
              <a:rPr lang="en-GB" sz="1200" dirty="0"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GB" sz="1200" dirty="0">
                <a:cs typeface="Arial" panose="020B0604020202020204" pitchFamily="34" charset="0"/>
              </a:rPr>
              <a:t>plant </a:t>
            </a:r>
            <a:r>
              <a:rPr lang="en-GB" sz="1200" dirty="0" err="1">
                <a:cs typeface="Arial" panose="020B0604020202020204" pitchFamily="34" charset="0"/>
              </a:rPr>
              <a:t>clywed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rhai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err="1">
                <a:cs typeface="Arial" panose="020B0604020202020204" pitchFamily="34" charset="0"/>
              </a:rPr>
              <a:t>pethau</a:t>
            </a:r>
            <a:r>
              <a:rPr lang="en-GB" sz="1200" dirty="0">
                <a:cs typeface="Arial" panose="020B0604020202020204" pitchFamily="34" charset="0"/>
              </a:rPr>
              <a:t>.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E25816-A019-483A-AE68-E8E92CF11DEF}"/>
              </a:ext>
            </a:extLst>
          </p:cNvPr>
          <p:cNvSpPr txBox="1"/>
          <p:nvPr/>
        </p:nvSpPr>
        <p:spPr>
          <a:xfrm>
            <a:off x="8968625" y="2953383"/>
            <a:ext cx="2932074" cy="2677656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Arferol (routine): </a:t>
            </a:r>
          </a:p>
          <a:p>
            <a:pPr algn="just"/>
            <a:r>
              <a:rPr lang="en-GB" sz="1200" dirty="0" err="1"/>
              <a:t>Nhs</a:t>
            </a:r>
            <a:r>
              <a:rPr lang="en-GB" sz="1200" dirty="0"/>
              <a:t> (2018),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arferol</a:t>
            </a:r>
            <a:r>
              <a:rPr lang="en-GB" sz="1200" dirty="0"/>
              <a:t> </a:t>
            </a:r>
            <a:r>
              <a:rPr lang="en-GB" sz="1200" dirty="0" err="1"/>
              <a:t>gallwch</a:t>
            </a:r>
            <a:r>
              <a:rPr lang="en-GB" sz="1200" dirty="0"/>
              <a:t> </a:t>
            </a:r>
            <a:r>
              <a:rPr lang="en-GB" sz="1200" dirty="0" err="1"/>
              <a:t>teimlo’n</a:t>
            </a:r>
            <a:r>
              <a:rPr lang="en-GB" sz="1200" dirty="0"/>
              <a:t> </a:t>
            </a:r>
            <a:r>
              <a:rPr lang="en-GB" sz="1200" dirty="0" err="1"/>
              <a:t>ansicrwydd</a:t>
            </a:r>
            <a:r>
              <a:rPr lang="en-GB" sz="1200" dirty="0"/>
              <a:t> neu </a:t>
            </a:r>
            <a:r>
              <a:rPr lang="en-GB" sz="1200" dirty="0" err="1"/>
              <a:t>hynod</a:t>
            </a:r>
            <a:r>
              <a:rPr lang="en-GB" sz="1200" dirty="0"/>
              <a:t> </a:t>
            </a:r>
            <a:r>
              <a:rPr lang="en-GB" sz="1200" dirty="0" err="1"/>
              <a:t>bryderus</a:t>
            </a:r>
            <a:r>
              <a:rPr lang="en-GB" sz="1200" dirty="0"/>
              <a:t>.</a:t>
            </a:r>
          </a:p>
          <a:p>
            <a:pPr algn="just"/>
            <a:r>
              <a:rPr lang="en-GB" sz="1200" dirty="0"/>
              <a:t>Fe </a:t>
            </a:r>
            <a:r>
              <a:rPr lang="en-GB" sz="1200" dirty="0" err="1"/>
              <a:t>fyddwch</a:t>
            </a:r>
            <a:r>
              <a:rPr lang="en-GB" sz="1200" dirty="0"/>
              <a:t> chi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gafarwydd</a:t>
            </a:r>
            <a:r>
              <a:rPr lang="en-GB" sz="1200" dirty="0"/>
              <a:t> I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un </a:t>
            </a:r>
            <a:r>
              <a:rPr lang="en-GB" sz="1200" dirty="0" err="1"/>
              <a:t>athro</a:t>
            </a:r>
            <a:r>
              <a:rPr lang="en-GB" sz="1200" dirty="0"/>
              <a:t> ac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fydd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ymddygiad</a:t>
            </a:r>
            <a:r>
              <a:rPr lang="en-GB" sz="1200" dirty="0"/>
              <a:t> neu </a:t>
            </a:r>
            <a:r>
              <a:rPr lang="en-GB" sz="1200" dirty="0" err="1"/>
              <a:t>efallai</a:t>
            </a:r>
            <a:r>
              <a:rPr lang="en-GB" sz="1200" dirty="0"/>
              <a:t> </a:t>
            </a:r>
            <a:r>
              <a:rPr lang="en-GB" sz="1200" dirty="0" err="1"/>
              <a:t>byddwch</a:t>
            </a:r>
            <a:r>
              <a:rPr lang="en-GB" sz="1200" dirty="0"/>
              <a:t> chi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canolbwyntio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</a:t>
            </a:r>
            <a:r>
              <a:rPr lang="en-GB" sz="1200" dirty="0" err="1"/>
              <a:t>Nhs</a:t>
            </a:r>
            <a:r>
              <a:rPr lang="en-GB" sz="1200" dirty="0"/>
              <a:t> (2018) y </a:t>
            </a:r>
            <a:r>
              <a:rPr lang="en-GB" sz="1200" dirty="0" err="1"/>
              <a:t>ffordd</a:t>
            </a:r>
            <a:r>
              <a:rPr lang="en-GB" sz="1200" dirty="0"/>
              <a:t> </a:t>
            </a:r>
            <a:r>
              <a:rPr lang="en-GB" sz="1200" dirty="0" err="1"/>
              <a:t>effeithiol</a:t>
            </a:r>
            <a:r>
              <a:rPr lang="en-GB" sz="1200" dirty="0"/>
              <a:t> o </a:t>
            </a:r>
            <a:r>
              <a:rPr lang="en-GB" sz="1200" dirty="0" err="1"/>
              <a:t>gefnogi</a:t>
            </a:r>
            <a:r>
              <a:rPr lang="en-GB" sz="1200" dirty="0"/>
              <a:t> person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strwythuro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. </a:t>
            </a:r>
            <a:r>
              <a:rPr lang="en-GB" sz="1200" dirty="0" err="1"/>
              <a:t>Rhowch</a:t>
            </a:r>
            <a:r>
              <a:rPr lang="en-GB" sz="1200" dirty="0"/>
              <a:t> </a:t>
            </a:r>
            <a:r>
              <a:rPr lang="en-GB" sz="1200" dirty="0" err="1"/>
              <a:t>heriau</a:t>
            </a:r>
            <a:r>
              <a:rPr lang="en-GB" sz="1200" dirty="0"/>
              <a:t> </a:t>
            </a:r>
            <a:r>
              <a:rPr lang="en-GB" sz="1200" dirty="0" err="1"/>
              <a:t>iddyn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dydd</a:t>
            </a:r>
            <a:r>
              <a:rPr lang="en-GB" sz="1200" dirty="0"/>
              <a:t> </a:t>
            </a:r>
            <a:r>
              <a:rPr lang="en-GB" sz="1200" dirty="0" err="1"/>
              <a:t>tua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un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dydd</a:t>
            </a:r>
            <a:r>
              <a:rPr lang="en-GB" sz="1200" dirty="0"/>
              <a:t>. </a:t>
            </a:r>
            <a:r>
              <a:rPr lang="en-GB" sz="1200" dirty="0" err="1"/>
              <a:t>Gyda</a:t>
            </a:r>
            <a:r>
              <a:rPr lang="en-GB" sz="1200" dirty="0"/>
              <a:t> plant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fyddwn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cyfarwydd</a:t>
            </a:r>
            <a:r>
              <a:rPr lang="en-GB" sz="1200" dirty="0"/>
              <a:t> o </a:t>
            </a:r>
            <a:r>
              <a:rPr lang="en-GB" sz="1200" dirty="0" err="1"/>
              <a:t>gwisgo</a:t>
            </a:r>
            <a:r>
              <a:rPr lang="en-GB" sz="1200" dirty="0"/>
              <a:t> </a:t>
            </a:r>
            <a:r>
              <a:rPr lang="en-GB" sz="1200" dirty="0" err="1"/>
              <a:t>gwisg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felly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gwisgo</a:t>
            </a:r>
            <a:r>
              <a:rPr lang="en-GB" sz="1200" dirty="0"/>
              <a:t> </a:t>
            </a:r>
            <a:r>
              <a:rPr lang="en-GB" sz="1200" dirty="0" err="1"/>
              <a:t>dillad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hunain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fyddwn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teimlo’n</a:t>
            </a:r>
            <a:r>
              <a:rPr lang="en-GB" sz="1200" dirty="0"/>
              <a:t> </a:t>
            </a:r>
            <a:r>
              <a:rPr lang="en-GB" sz="1200" dirty="0" err="1"/>
              <a:t>hyderus</a:t>
            </a:r>
            <a:r>
              <a:rPr lang="en-GB" sz="1200" dirty="0"/>
              <a:t>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31824A-85ED-48BF-87C9-C74508372740}"/>
              </a:ext>
            </a:extLst>
          </p:cNvPr>
          <p:cNvSpPr txBox="1"/>
          <p:nvPr/>
        </p:nvSpPr>
        <p:spPr>
          <a:xfrm>
            <a:off x="6075824" y="2575321"/>
            <a:ext cx="2663483" cy="3046988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Anhastwer </a:t>
            </a:r>
            <a:r>
              <a:rPr lang="en-GB" sz="1200" dirty="0" err="1"/>
              <a:t>dysgu</a:t>
            </a:r>
            <a:r>
              <a:rPr lang="en-GB" sz="1200" dirty="0"/>
              <a:t>:</a:t>
            </a:r>
          </a:p>
          <a:p>
            <a:pPr algn="just"/>
            <a:r>
              <a:rPr lang="en-GB" sz="1200" dirty="0"/>
              <a:t>Mae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dioddef</a:t>
            </a:r>
            <a:r>
              <a:rPr lang="en-GB" sz="1200" dirty="0"/>
              <a:t> o syndrome down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arfer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symud</a:t>
            </a:r>
            <a:r>
              <a:rPr lang="en-GB" sz="1200" dirty="0"/>
              <a:t> </a:t>
            </a:r>
            <a:r>
              <a:rPr lang="en-GB" sz="1200" dirty="0" err="1"/>
              <a:t>ymlaen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arafach</a:t>
            </a:r>
            <a:r>
              <a:rPr lang="en-GB" sz="1200" dirty="0"/>
              <a:t> </a:t>
            </a:r>
            <a:r>
              <a:rPr lang="en-GB" sz="1200" dirty="0" err="1"/>
              <a:t>na’r</a:t>
            </a:r>
            <a:r>
              <a:rPr lang="en-GB" sz="1200" dirty="0"/>
              <a:t> </a:t>
            </a:r>
            <a:r>
              <a:rPr lang="en-GB" sz="1200" dirty="0" err="1"/>
              <a:t>mwyafrif</a:t>
            </a:r>
            <a:r>
              <a:rPr lang="en-GB" sz="1200" dirty="0"/>
              <a:t> o </a:t>
            </a:r>
            <a:r>
              <a:rPr lang="en-GB" sz="1200" dirty="0" err="1"/>
              <a:t>blant</a:t>
            </a:r>
            <a:r>
              <a:rPr lang="en-GB" sz="1200" dirty="0"/>
              <a:t>. (DSE 2022).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syndrome down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arwain</a:t>
            </a:r>
            <a:r>
              <a:rPr lang="en-GB" sz="1200" dirty="0"/>
              <a:t> at </a:t>
            </a:r>
            <a:r>
              <a:rPr lang="en-GB" sz="1200" dirty="0" err="1"/>
              <a:t>oedi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sawl</a:t>
            </a:r>
            <a:r>
              <a:rPr lang="en-GB" sz="1200" dirty="0"/>
              <a:t>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. (DSE 2022).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Bird (2016)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mantais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unigolyn</a:t>
            </a:r>
            <a:r>
              <a:rPr lang="en-GB" sz="1200" dirty="0"/>
              <a:t> ag syndrome down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aelod</a:t>
            </a:r>
            <a:r>
              <a:rPr lang="en-GB" sz="1200" dirty="0"/>
              <a:t> staff </a:t>
            </a:r>
            <a:r>
              <a:rPr lang="en-GB" sz="1200" dirty="0" err="1"/>
              <a:t>fel</a:t>
            </a:r>
            <a:r>
              <a:rPr lang="en-GB" sz="1200" dirty="0"/>
              <a:t> 1:1 </a:t>
            </a:r>
            <a:r>
              <a:rPr lang="en-GB" sz="1200" dirty="0" err="1"/>
              <a:t>iddyn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. </a:t>
            </a:r>
            <a:r>
              <a:rPr lang="en-GB" sz="1200" dirty="0" err="1"/>
              <a:t>Fodd</a:t>
            </a:r>
            <a:r>
              <a:rPr lang="en-GB" sz="1200" dirty="0"/>
              <a:t> </a:t>
            </a:r>
            <a:r>
              <a:rPr lang="en-GB" sz="1200" dirty="0" err="1"/>
              <a:t>bynnag</a:t>
            </a:r>
            <a:r>
              <a:rPr lang="en-GB" sz="1200" dirty="0"/>
              <a:t> Bird (2016)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dost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fyddwn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dilyn</a:t>
            </a:r>
            <a:r>
              <a:rPr lang="en-GB" sz="1200" dirty="0"/>
              <a:t> </a:t>
            </a:r>
            <a:r>
              <a:rPr lang="en-GB" sz="1200" dirty="0" err="1"/>
              <a:t>strywthur</a:t>
            </a:r>
            <a:r>
              <a:rPr lang="en-GB" sz="1200" dirty="0"/>
              <a:t> neu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adnabod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. Fe </a:t>
            </a:r>
            <a:r>
              <a:rPr lang="en-GB" sz="1200" dirty="0" err="1"/>
              <a:t>fydd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effeithio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iddyn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D31B81-A6DC-40EC-886D-3E501D6A2278}"/>
              </a:ext>
            </a:extLst>
          </p:cNvPr>
          <p:cNvSpPr txBox="1"/>
          <p:nvPr/>
        </p:nvSpPr>
        <p:spPr>
          <a:xfrm>
            <a:off x="9762977" y="1719659"/>
            <a:ext cx="2322423" cy="120032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err="1"/>
              <a:t>Symptomau</a:t>
            </a:r>
            <a:r>
              <a:rPr lang="en-GB" sz="1200" dirty="0"/>
              <a:t>: NIH (2017)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Clustiau</a:t>
            </a:r>
            <a:r>
              <a:rPr lang="en-GB" sz="1200" dirty="0"/>
              <a:t> pen a </a:t>
            </a:r>
            <a:r>
              <a:rPr lang="en-GB" sz="1200" dirty="0" err="1"/>
              <a:t>ceg</a:t>
            </a:r>
            <a:r>
              <a:rPr lang="en-GB" sz="1200" dirty="0"/>
              <a:t> </a:t>
            </a:r>
            <a:r>
              <a:rPr lang="en-GB" sz="1200" dirty="0" err="1"/>
              <a:t>bach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Gwddf</a:t>
            </a:r>
            <a:r>
              <a:rPr lang="en-GB" sz="1200" dirty="0"/>
              <a:t> </a:t>
            </a:r>
            <a:r>
              <a:rPr lang="en-GB" sz="1200" dirty="0" err="1"/>
              <a:t>byr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Proffil</a:t>
            </a:r>
            <a:r>
              <a:rPr lang="en-GB" sz="1200" dirty="0"/>
              <a:t> </a:t>
            </a:r>
            <a:r>
              <a:rPr lang="en-GB" sz="1200" dirty="0" err="1"/>
              <a:t>wyneb</a:t>
            </a:r>
            <a:r>
              <a:rPr lang="en-GB" sz="1200" dirty="0"/>
              <a:t> a </a:t>
            </a:r>
            <a:r>
              <a:rPr lang="en-GB" sz="1200" dirty="0" err="1"/>
              <a:t>thrwyn</a:t>
            </a:r>
            <a:r>
              <a:rPr lang="en-GB" sz="1200" dirty="0"/>
              <a:t> </a:t>
            </a:r>
            <a:r>
              <a:rPr lang="en-GB" sz="1200" dirty="0" err="1"/>
              <a:t>gwasatd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Dwylo</a:t>
            </a:r>
            <a:r>
              <a:rPr lang="en-GB" sz="1200" dirty="0"/>
              <a:t> a </a:t>
            </a:r>
            <a:r>
              <a:rPr lang="en-GB" sz="1200" dirty="0" err="1"/>
              <a:t>bysedd</a:t>
            </a:r>
            <a:r>
              <a:rPr lang="en-GB" sz="1200" dirty="0"/>
              <a:t> </a:t>
            </a:r>
            <a:r>
              <a:rPr lang="en-GB" sz="1200" dirty="0" err="1"/>
              <a:t>byr</a:t>
            </a:r>
            <a:r>
              <a:rPr lang="en-GB" sz="1200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286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D8FBF-A1EA-422A-B22D-A21870DD3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659" y="182246"/>
            <a:ext cx="10515600" cy="675884"/>
          </a:xfrm>
        </p:spPr>
        <p:txBody>
          <a:bodyPr>
            <a:normAutofit/>
          </a:bodyPr>
          <a:lstStyle/>
          <a:p>
            <a:r>
              <a:rPr lang="en-GB" sz="3200" u="sng" dirty="0" err="1"/>
              <a:t>Rhestr</a:t>
            </a:r>
            <a:r>
              <a:rPr lang="en-GB" sz="3200" u="sng" dirty="0"/>
              <a:t> </a:t>
            </a:r>
            <a:r>
              <a:rPr lang="en-GB" sz="3200" u="sng" dirty="0" err="1"/>
              <a:t>Cyfeiriadau</a:t>
            </a:r>
            <a:r>
              <a:rPr lang="en-GB" sz="3200" u="sng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EC529-7CB2-4124-8B31-1E5B115E6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659" y="858130"/>
            <a:ext cx="10809849" cy="541606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500" dirty="0">
                <a:latin typeface="+mj-lt"/>
              </a:rPr>
              <a:t>Bird (2016). “</a:t>
            </a:r>
            <a:r>
              <a:rPr lang="en-GB" sz="1500" i="1" dirty="0">
                <a:latin typeface="+mj-lt"/>
              </a:rPr>
              <a:t>Helping children with down’s syndrome to learn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 </a:t>
            </a:r>
            <a:r>
              <a:rPr lang="en-GB" sz="1500" dirty="0">
                <a:latin typeface="+mj-lt"/>
                <a:hlinkClick r:id="rId2"/>
              </a:rPr>
              <a:t>https://senmagazine.co.uk/content/specific-needs/down-syndrome/1920/helping-children-with-down-s-syndrome-to-learn/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10fed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Boston (2022). “</a:t>
            </a:r>
            <a:r>
              <a:rPr lang="en-GB" sz="1500" i="1" dirty="0">
                <a:latin typeface="+mj-lt"/>
              </a:rPr>
              <a:t>Pros and cons of diagnosis”</a:t>
            </a:r>
            <a:r>
              <a:rPr lang="en-GB" sz="1500" dirty="0">
                <a:latin typeface="+mj-lt"/>
              </a:rPr>
              <a:t>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3"/>
              </a:rPr>
              <a:t>https://reneehoekstra.com/pros-and-cons-of-diagnosis/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7fed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Boyes Turner (2017) “</a:t>
            </a:r>
            <a:r>
              <a:rPr lang="en-GB" sz="1500" i="1" dirty="0">
                <a:latin typeface="+mj-lt"/>
              </a:rPr>
              <a:t>Parents to blame for misdiagnosis of special educational needs?”.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u="sng" dirty="0">
                <a:solidFill>
                  <a:schemeClr val="accent1"/>
                </a:solidFill>
                <a:latin typeface="+mj-lt"/>
              </a:rPr>
              <a:t>Parents to blame for misdiagnosis of special educational needs? Special Educational Needs Solicitors, Boyes Turner (senexpertsolicitors.co.uk).  </a:t>
            </a:r>
            <a:r>
              <a:rPr lang="en-GB" sz="1500" dirty="0">
                <a:latin typeface="+mj-lt"/>
              </a:rPr>
              <a:t>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11fed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Chafee. (dim </a:t>
            </a:r>
            <a:r>
              <a:rPr lang="en-GB" sz="1500" dirty="0" err="1">
                <a:latin typeface="+mj-lt"/>
              </a:rPr>
              <a:t>dyddiad</a:t>
            </a:r>
            <a:r>
              <a:rPr lang="en-GB" sz="1500" dirty="0">
                <a:latin typeface="+mj-lt"/>
              </a:rPr>
              <a:t>). “</a:t>
            </a:r>
            <a:r>
              <a:rPr lang="en-GB" sz="1500" i="1" dirty="0">
                <a:latin typeface="+mj-lt"/>
              </a:rPr>
              <a:t>The negatives and positives of having a routine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4"/>
              </a:rPr>
              <a:t>https://www.selfgrowth.com/articles/The_Negatives_and_Positives_of_Having_a_Routine.html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10fed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Cuskelly. (2006). “</a:t>
            </a:r>
            <a:r>
              <a:rPr lang="en-GB" sz="1500" i="1" dirty="0">
                <a:latin typeface="+mj-lt"/>
              </a:rPr>
              <a:t>The importance of self regulation in young children with down syndrome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5"/>
              </a:rPr>
              <a:t>https://www.tandfonline.com/doi/abs/10.1080/1034912980450308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7fed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Down Syndrome Medical interests group. (2018). “</a:t>
            </a:r>
            <a:r>
              <a:rPr lang="en-GB" sz="1500" i="1" dirty="0">
                <a:latin typeface="+mj-lt"/>
              </a:rPr>
              <a:t>Demography”</a:t>
            </a:r>
            <a:r>
              <a:rPr lang="en-GB" sz="1500" dirty="0">
                <a:latin typeface="+mj-lt"/>
              </a:rPr>
              <a:t>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6"/>
              </a:rPr>
              <a:t>https://www.dsmig.org.uk/information-resources/by-topic/demography/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11fed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Down </a:t>
            </a:r>
            <a:r>
              <a:rPr lang="en-GB" sz="1500" dirty="0" err="1">
                <a:latin typeface="+mj-lt"/>
              </a:rPr>
              <a:t>Syndromer</a:t>
            </a:r>
            <a:r>
              <a:rPr lang="en-GB" sz="1500" dirty="0">
                <a:latin typeface="+mj-lt"/>
              </a:rPr>
              <a:t> education. (2022). “ </a:t>
            </a:r>
            <a:r>
              <a:rPr lang="en-GB" sz="1500" i="1" dirty="0">
                <a:latin typeface="+mj-lt"/>
              </a:rPr>
              <a:t>Development and learning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7"/>
              </a:rPr>
              <a:t>https://www.down-syndrome.org/en-gb/about-down-syndrome/development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10fed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Fabian R. (2020). “</a:t>
            </a:r>
            <a:r>
              <a:rPr lang="en-GB" sz="1500" i="1" dirty="0">
                <a:latin typeface="+mj-lt"/>
              </a:rPr>
              <a:t>People with down syndrome faces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8"/>
              </a:rPr>
              <a:t>https://themighty.com/2020/04/down-syndrome-covid-19-resources/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7fed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Glidden L et al. (2014). “</a:t>
            </a:r>
            <a:r>
              <a:rPr lang="en-GB" sz="1500" i="1" dirty="0">
                <a:latin typeface="+mj-lt"/>
              </a:rPr>
              <a:t>The down syndrome advantages: It depends on what and when you measure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9"/>
              </a:rPr>
              <a:t>https://meridian.allenpress.com/ajidd/article-abstract/119/5/389/1217/The-Down-Syndrome-Advantage-It-Depends-on-What-and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Accessed 8fed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</a:rPr>
              <a:t>Jaime L et al. (2012). “</a:t>
            </a:r>
            <a:r>
              <a:rPr lang="en-GB" sz="1500" i="1" dirty="0">
                <a:latin typeface="+mj-lt"/>
              </a:rPr>
              <a:t>Prenatal diagnosis of Down syndrome: a systematic review of termination rates</a:t>
            </a:r>
            <a:r>
              <a:rPr lang="en-GB" sz="1500" dirty="0">
                <a:latin typeface="+mj-lt"/>
              </a:rPr>
              <a:t>”. </a:t>
            </a:r>
            <a:r>
              <a:rPr lang="en-GB" sz="1500" dirty="0" err="1">
                <a:latin typeface="+mj-lt"/>
              </a:rPr>
              <a:t>Ar</a:t>
            </a:r>
            <a:r>
              <a:rPr lang="en-GB" sz="1500" dirty="0">
                <a:latin typeface="+mj-lt"/>
              </a:rPr>
              <a:t> </a:t>
            </a:r>
            <a:r>
              <a:rPr lang="en-GB" sz="1500" dirty="0" err="1">
                <a:latin typeface="+mj-lt"/>
              </a:rPr>
              <a:t>gael</a:t>
            </a:r>
            <a:r>
              <a:rPr lang="en-GB" sz="1500" dirty="0">
                <a:latin typeface="+mj-lt"/>
              </a:rPr>
              <a:t>: </a:t>
            </a:r>
            <a:r>
              <a:rPr lang="en-GB" sz="1500" dirty="0">
                <a:latin typeface="+mj-lt"/>
                <a:hlinkClick r:id="rId10"/>
              </a:rPr>
              <a:t>https://obgyn.onlinelibrary.wiley.com/doi/full/10.1002/pd.2910</a:t>
            </a:r>
            <a:r>
              <a:rPr lang="en-GB" sz="1500" dirty="0">
                <a:latin typeface="+mj-lt"/>
              </a:rPr>
              <a:t>. (</a:t>
            </a:r>
            <a:r>
              <a:rPr lang="en-GB" sz="1500" dirty="0" err="1">
                <a:latin typeface="+mj-lt"/>
              </a:rPr>
              <a:t>Darllenwyd</a:t>
            </a:r>
            <a:r>
              <a:rPr lang="en-GB" sz="1500" dirty="0">
                <a:latin typeface="+mj-lt"/>
              </a:rPr>
              <a:t>: 8fed o </a:t>
            </a:r>
            <a:r>
              <a:rPr lang="en-GB" sz="1500" dirty="0" err="1">
                <a:latin typeface="+mj-lt"/>
              </a:rPr>
              <a:t>Ionawr</a:t>
            </a:r>
            <a:r>
              <a:rPr lang="en-GB" sz="1500" dirty="0">
                <a:latin typeface="+mj-lt"/>
              </a:rPr>
              <a:t>).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5708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E7FAE-57A2-4997-BAA5-60FC13FFD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119576"/>
            <a:ext cx="3691597" cy="704020"/>
          </a:xfrm>
        </p:spPr>
        <p:txBody>
          <a:bodyPr>
            <a:normAutofit/>
          </a:bodyPr>
          <a:lstStyle/>
          <a:p>
            <a:r>
              <a:rPr lang="en-GB" sz="3200" u="sng" dirty="0" err="1"/>
              <a:t>Rhestr</a:t>
            </a:r>
            <a:r>
              <a:rPr lang="en-GB" sz="3200" u="sng" dirty="0"/>
              <a:t> </a:t>
            </a:r>
            <a:r>
              <a:rPr lang="en-GB" sz="3200" u="sng" dirty="0" err="1"/>
              <a:t>Cyfeiriadau</a:t>
            </a:r>
            <a:r>
              <a:rPr lang="en-GB" sz="3200" u="sng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4277D-ADDA-4241-9E75-011FB5CCE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372" y="717452"/>
            <a:ext cx="11063068" cy="5795889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Llywodraeth Cymru (2018).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Cod </a:t>
            </a:r>
            <a:r>
              <a:rPr lang="en-GB" sz="1500" i="1" dirty="0" err="1">
                <a:latin typeface="+mj-lt"/>
                <a:cs typeface="Arial" panose="020B0604020202020204" pitchFamily="34" charset="0"/>
              </a:rPr>
              <a:t>Drafft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+mj-lt"/>
                <a:cs typeface="Arial" panose="020B0604020202020204" pitchFamily="34" charset="0"/>
              </a:rPr>
              <a:t>Anghenion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+mj-lt"/>
                <a:cs typeface="Arial" panose="020B0604020202020204" pitchFamily="34" charset="0"/>
              </a:rPr>
              <a:t>Dysgu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+mj-lt"/>
                <a:cs typeface="Arial" panose="020B0604020202020204" pitchFamily="34" charset="0"/>
              </a:rPr>
              <a:t>Ychwanegol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 Cymru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2"/>
              </a:rPr>
              <a:t>https://www.rctcbc.gov.uk/CY/Resident/SchoolsandLearning/AccessandInclusiontoEducation/AdditionalLearningNeedsAct/DraftAdditionalLearningNeedsCodeforWales.pdf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11fed).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NHS (2018). 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“Introducing routines for young people with learning disability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3"/>
              </a:rPr>
              <a:t>https://www.camhsnorthderbyshire.nhs.uk/learning-disabilities-introducing-routines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10fed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NIH (2017).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What are common symptoms of down syndrome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?”.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4"/>
              </a:rPr>
              <a:t>https://www.nichd.nih.gov/health/topics/down/conditioninfo/symptoms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10fed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NIH. (2017). 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“How do health care providers diagnosis down syndrome?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5"/>
              </a:rPr>
              <a:t>https://www.nichd.nih.gov/health/topics/down/conditioninfo/diagnosis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7fed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GB" sz="1500" dirty="0" err="1">
                <a:latin typeface="+mj-lt"/>
                <a:cs typeface="Arial" panose="020B0604020202020204" pitchFamily="34" charset="0"/>
              </a:rPr>
              <a:t>Reising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K. (2018).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5 Strategies for dealing with behaviour issues in children with down syndrome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6"/>
              </a:rPr>
              <a:t>https://www.dsaw.org/blog/2018/4/27/5-strategies-for-dealing-with-behavior-issues-in-children-with-down-syndrome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10fed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Ryan, C. and Quinlan, E. (2018) ‘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Whoever shouts the loudest: Listening to parents of children with disabilities’, Journal of Applied Research in Intellectual Disabilities.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7"/>
              </a:rPr>
              <a:t>https://onlinelibrary.wiley.com/doi/pdf/10.1111/jar.12354?casa_token=lkCXsPLrrPEAAAAA:XAhGDuKTZySXq87ppy_byfaS1vUSMdx2S8Vzs3dRyWvKdAVx71Xq3viKmkKd_qYQxPZgcyoTfKCRkR-I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11fed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</a:t>
            </a:r>
          </a:p>
          <a:p>
            <a:pPr marL="0" indent="0" algn="just">
              <a:buNone/>
            </a:pPr>
            <a:r>
              <a:rPr lang="en-GB" sz="1500" dirty="0" err="1">
                <a:latin typeface="+mj-lt"/>
                <a:cs typeface="Arial" panose="020B0604020202020204" pitchFamily="34" charset="0"/>
              </a:rPr>
              <a:t>Smeets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ED,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Roeleveld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J. (2016 t.1).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The identification by teachers of special educational needs in primary school pupils and factors associated with referral to special education”.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8"/>
              </a:rPr>
              <a:t>https://moodle.uwtsd.ac.uk/course/view.php?id=9768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7fed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Susy (2019).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Growing up with down syndrome and facing the bullies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9"/>
              </a:rPr>
              <a:t>https://www.aruma.com.au/about-us/blog/Growing-up-with-Down-syndrome-and-facing-the-bullies/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8fed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Watson, B. (2021).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What are different types of down syndrome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”.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10"/>
              </a:rPr>
              <a:t>https://www.mymed.com/diseases-conditions/down-syndrome/what-are-the-different-types-of-down-syndrome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7fed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2022). </a:t>
            </a:r>
          </a:p>
          <a:p>
            <a:pPr marL="0" indent="0" algn="just">
              <a:buNone/>
            </a:pPr>
            <a:r>
              <a:rPr lang="en-GB" sz="1500" dirty="0">
                <a:latin typeface="+mj-lt"/>
                <a:cs typeface="Arial" panose="020B0604020202020204" pitchFamily="34" charset="0"/>
              </a:rPr>
              <a:t>Young, E. (2020). “</a:t>
            </a:r>
            <a:r>
              <a:rPr lang="en-GB" sz="1500" i="1" dirty="0">
                <a:latin typeface="+mj-lt"/>
                <a:cs typeface="Arial" panose="020B0604020202020204" pitchFamily="34" charset="0"/>
              </a:rPr>
              <a:t>Understanding hearing and hearing loss 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(video).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gael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</a:t>
            </a:r>
            <a:r>
              <a:rPr lang="en-GB" sz="1500" dirty="0">
                <a:latin typeface="+mj-lt"/>
                <a:cs typeface="Arial" panose="020B0604020202020204" pitchFamily="34" charset="0"/>
                <a:hlinkClick r:id="rId11"/>
              </a:rPr>
              <a:t>https://www.youtube.com/watch?v=ITTB08oOvxA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.  (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: 11fed o </a:t>
            </a:r>
            <a:r>
              <a:rPr lang="en-GB" sz="1500" dirty="0" err="1">
                <a:latin typeface="+mj-lt"/>
                <a:cs typeface="Arial" panose="020B0604020202020204" pitchFamily="34" charset="0"/>
              </a:rPr>
              <a:t>Ionawr</a:t>
            </a:r>
            <a:r>
              <a:rPr lang="en-GB" sz="1500" dirty="0">
                <a:latin typeface="+mj-lt"/>
                <a:cs typeface="Arial" panose="020B0604020202020204" pitchFamily="34" charset="0"/>
              </a:rPr>
              <a:t>).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97408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9048</TotalTime>
  <Words>1681</Words>
  <Application>Microsoft Office PowerPoint</Application>
  <PresentationFormat>Widescreen</PresentationFormat>
  <Paragraphs>51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Rhestr Cyfeiriadau: </vt:lpstr>
      <vt:lpstr>Rhestr Cyfeiriadau: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Saskia Elisabeth</dc:creator>
  <cp:lastModifiedBy>Saskia Elisabeth Stimpson-Williams (1907948)</cp:lastModifiedBy>
  <cp:revision>41</cp:revision>
  <dcterms:created xsi:type="dcterms:W3CDTF">2022-01-06T10:38:12Z</dcterms:created>
  <dcterms:modified xsi:type="dcterms:W3CDTF">2022-01-12T17:26:22Z</dcterms:modified>
</cp:coreProperties>
</file>