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rgbClr val="0070C0"/>
                </a:solidFill>
              </a:defRPr>
            </a:lvl1pPr>
          </a:lstStyle>
          <a:p>
            <a:pPr lvl="0"/>
            <a:r>
              <a:rPr lang="en-US" noProof="0" dirty="0" smtClean="0"/>
              <a:t>Click to edit Master title style</a:t>
            </a:r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2016224" cy="809280"/>
          </a:xfrm>
          <a:prstGeom prst="rect">
            <a:avLst/>
          </a:prstGeom>
        </p:spPr>
      </p:pic>
      <p:sp>
        <p:nvSpPr>
          <p:cNvPr id="6" name="Line 48"/>
          <p:cNvSpPr>
            <a:spLocks noChangeShapeType="1"/>
          </p:cNvSpPr>
          <p:nvPr userDrawn="1"/>
        </p:nvSpPr>
        <p:spPr bwMode="auto">
          <a:xfrm>
            <a:off x="35496" y="3501008"/>
            <a:ext cx="9144000" cy="0"/>
          </a:xfrm>
          <a:prstGeom prst="line">
            <a:avLst/>
          </a:prstGeom>
          <a:noFill/>
          <a:ln w="73025">
            <a:gradFill flip="none" rotWithShape="1">
              <a:gsLst>
                <a:gs pos="0">
                  <a:srgbClr val="0070C0"/>
                </a:gs>
                <a:gs pos="50000">
                  <a:srgbClr val="0070C0">
                    <a:alpha val="52000"/>
                  </a:srgbClr>
                </a:gs>
                <a:gs pos="100000">
                  <a:srgbClr val="0070C0">
                    <a:alpha val="23000"/>
                  </a:srgbClr>
                </a:gs>
              </a:gsLst>
              <a:lin ang="0" scaled="1"/>
              <a:tileRect/>
            </a:gra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088" y="298673"/>
            <a:ext cx="7131050" cy="7540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>
                <a:solidFill>
                  <a:schemeClr val="tx1"/>
                </a:solidFill>
              </a:defRPr>
            </a:lvl1pPr>
            <a:lvl2pPr>
              <a:defRPr sz="20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>
                <a:solidFill>
                  <a:schemeClr val="tx1"/>
                </a:solidFill>
              </a:defRPr>
            </a:lvl1pPr>
            <a:lvl2pPr>
              <a:defRPr sz="20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>
                <a:solidFill>
                  <a:srgbClr val="0070C0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rgbClr val="0070C0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pic>
        <p:nvPicPr>
          <p:cNvPr id="6151" name="Picture 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90633" y="44624"/>
            <a:ext cx="230184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Line 48"/>
          <p:cNvSpPr>
            <a:spLocks noChangeShapeType="1"/>
          </p:cNvSpPr>
          <p:nvPr userDrawn="1"/>
        </p:nvSpPr>
        <p:spPr bwMode="auto">
          <a:xfrm>
            <a:off x="0" y="1052736"/>
            <a:ext cx="9144000" cy="0"/>
          </a:xfrm>
          <a:prstGeom prst="line">
            <a:avLst/>
          </a:prstGeom>
          <a:noFill/>
          <a:ln w="73025">
            <a:gradFill flip="none" rotWithShape="1">
              <a:gsLst>
                <a:gs pos="0">
                  <a:srgbClr val="0070C0"/>
                </a:gs>
                <a:gs pos="50000">
                  <a:srgbClr val="0070C0">
                    <a:alpha val="52000"/>
                  </a:srgbClr>
                </a:gs>
                <a:gs pos="100000">
                  <a:srgbClr val="0070C0">
                    <a:alpha val="23000"/>
                  </a:srgbClr>
                </a:gs>
              </a:gsLst>
              <a:lin ang="0" scaled="1"/>
              <a:tileRect/>
            </a:gra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rgbClr val="0070C0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mailto:unbrako.uk@spstech.com" TargetMode="External"/><Relationship Id="rId2" Type="http://schemas.openxmlformats.org/officeDocument/2006/relationships/hyperlink" Target="http://www.spstech.com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mailto:sales@cirteq.com" TargetMode="External"/><Relationship Id="rId2" Type="http://schemas.openxmlformats.org/officeDocument/2006/relationships/hyperlink" Target="http://www.cirteq.com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tweb.com/" TargetMode="Externa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2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Kerry Tudor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Mechanical Design and Materials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Overview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b="1" dirty="0" smtClean="0"/>
              <a:t>Drawings &amp; Tolerances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Fits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Thread Systems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Fasteners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Threaded Fasteners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Welding</a:t>
            </a:r>
          </a:p>
          <a:p>
            <a:pPr lvl="2">
              <a:lnSpc>
                <a:spcPct val="90000"/>
              </a:lnSpc>
            </a:pPr>
            <a:r>
              <a:rPr lang="en-GB" dirty="0" err="1" smtClean="0"/>
              <a:t>Circlips</a:t>
            </a:r>
            <a:r>
              <a:rPr lang="en-GB" dirty="0" smtClean="0"/>
              <a:t> etc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Materials</a:t>
            </a:r>
          </a:p>
          <a:p>
            <a:pPr>
              <a:lnSpc>
                <a:spcPct val="90000"/>
              </a:lnSpc>
            </a:pPr>
            <a:r>
              <a:rPr lang="en-GB" sz="2400" b="1" dirty="0" smtClean="0"/>
              <a:t>Design Principles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Manufacturability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Single and Double Shear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Designing for Fatigue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Drawings &amp; Tolerances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dirty="0" smtClean="0"/>
              <a:t>Drawings need: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Material – just to put steel is not enough!!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Specific and general tolerances</a:t>
            </a:r>
          </a:p>
          <a:p>
            <a:pPr lvl="3">
              <a:lnSpc>
                <a:spcPct val="90000"/>
              </a:lnSpc>
            </a:pPr>
            <a:r>
              <a:rPr lang="en-GB" sz="2000" dirty="0" smtClean="0"/>
              <a:t>Tolerances = cost of part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Sensible dimensions</a:t>
            </a:r>
          </a:p>
          <a:p>
            <a:pPr lvl="3">
              <a:lnSpc>
                <a:spcPct val="90000"/>
              </a:lnSpc>
            </a:pPr>
            <a:r>
              <a:rPr lang="en-GB" sz="2000" dirty="0" smtClean="0"/>
              <a:t>e.g. not 12.873mm 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All the information required to make the part correctly</a:t>
            </a:r>
          </a:p>
          <a:p>
            <a:pPr lvl="3">
              <a:lnSpc>
                <a:spcPct val="90000"/>
              </a:lnSpc>
            </a:pPr>
            <a:r>
              <a:rPr lang="en-GB" sz="2000" dirty="0" smtClean="0"/>
              <a:t>Hole information – is a hole tapped, reamed, drilled etc?</a:t>
            </a:r>
          </a:p>
          <a:p>
            <a:pPr lvl="3">
              <a:lnSpc>
                <a:spcPct val="90000"/>
              </a:lnSpc>
            </a:pPr>
            <a:r>
              <a:rPr lang="en-GB" sz="2000" dirty="0" smtClean="0"/>
              <a:t>Any secondary views or cross sections needed to fully define the component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Drawn to British Standards for engineering drawing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Drawings &amp; Tolerances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General Tolerance</a:t>
            </a:r>
          </a:p>
          <a:p>
            <a:pPr lvl="1"/>
            <a:r>
              <a:rPr lang="en-GB" dirty="0" smtClean="0"/>
              <a:t>Applied to dimensions where no specific tolerance is shown</a:t>
            </a:r>
          </a:p>
          <a:p>
            <a:pPr lvl="1"/>
            <a:r>
              <a:rPr lang="en-GB" dirty="0" smtClean="0"/>
              <a:t>+/- 0.25mm for machined components</a:t>
            </a:r>
          </a:p>
          <a:p>
            <a:pPr lvl="1"/>
            <a:r>
              <a:rPr lang="en-GB" dirty="0" smtClean="0"/>
              <a:t>Drawing must be annotated to show general tolerance</a:t>
            </a:r>
          </a:p>
          <a:p>
            <a:r>
              <a:rPr lang="en-GB" sz="2000" dirty="0" smtClean="0"/>
              <a:t>Specific tolerance for parts which require better than the general tolerance</a:t>
            </a:r>
          </a:p>
          <a:p>
            <a:pPr lvl="1"/>
            <a:r>
              <a:rPr lang="en-GB" dirty="0" smtClean="0"/>
              <a:t>Shown as part of the dimension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Drawings &amp; Tolerances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Dimension plus bilateral tolerance</a:t>
            </a:r>
          </a:p>
          <a:p>
            <a:pPr lvl="2"/>
            <a:r>
              <a:rPr lang="en-GB" dirty="0" smtClean="0"/>
              <a:t>25.50 </a:t>
            </a:r>
            <a:r>
              <a:rPr lang="en-GB" dirty="0" smtClean="0">
                <a:cs typeface="Tahoma" pitchFamily="34" charset="0"/>
              </a:rPr>
              <a:t>± 0.08  </a:t>
            </a:r>
          </a:p>
          <a:p>
            <a:endParaRPr lang="en-GB" dirty="0" smtClean="0"/>
          </a:p>
          <a:p>
            <a:r>
              <a:rPr lang="en-GB" dirty="0" smtClean="0"/>
              <a:t>Dimension plus unilateral tolerance</a:t>
            </a:r>
          </a:p>
          <a:p>
            <a:pPr lvl="2"/>
            <a:endParaRPr lang="en-GB" sz="1000" dirty="0" smtClean="0"/>
          </a:p>
          <a:p>
            <a:pPr lvl="2"/>
            <a:r>
              <a:rPr lang="en-GB" dirty="0" smtClean="0"/>
              <a:t>67.40   </a:t>
            </a:r>
          </a:p>
          <a:p>
            <a:endParaRPr lang="en-GB" dirty="0" smtClean="0"/>
          </a:p>
          <a:p>
            <a:r>
              <a:rPr lang="en-GB" dirty="0" smtClean="0"/>
              <a:t>Upper and Lower Limits</a:t>
            </a:r>
          </a:p>
          <a:p>
            <a:pPr lvl="2"/>
            <a:r>
              <a:rPr lang="en-GB" dirty="0" smtClean="0"/>
              <a:t>i.e.   </a:t>
            </a:r>
          </a:p>
          <a:p>
            <a:endParaRPr lang="en-GB" dirty="0"/>
          </a:p>
        </p:txBody>
      </p:sp>
      <p:sp>
        <p:nvSpPr>
          <p:cNvPr id="4" name="Text Box 1029"/>
          <p:cNvSpPr txBox="1">
            <a:spLocks noChangeArrowheads="1"/>
          </p:cNvSpPr>
          <p:nvPr/>
        </p:nvSpPr>
        <p:spPr bwMode="auto">
          <a:xfrm>
            <a:off x="1928794" y="3214686"/>
            <a:ext cx="9906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5000"/>
              </a:spcBef>
            </a:pPr>
            <a:r>
              <a:rPr lang="en-GB" sz="1400" dirty="0"/>
              <a:t>+ 0.12</a:t>
            </a:r>
          </a:p>
          <a:p>
            <a:pPr>
              <a:spcBef>
                <a:spcPct val="25000"/>
              </a:spcBef>
            </a:pPr>
            <a:r>
              <a:rPr lang="en-GB" sz="1400" dirty="0"/>
              <a:t>-  0.00</a:t>
            </a:r>
          </a:p>
        </p:txBody>
      </p:sp>
      <p:sp>
        <p:nvSpPr>
          <p:cNvPr id="5" name="Text Box 1030"/>
          <p:cNvSpPr txBox="1">
            <a:spLocks noChangeArrowheads="1"/>
          </p:cNvSpPr>
          <p:nvPr/>
        </p:nvSpPr>
        <p:spPr bwMode="auto">
          <a:xfrm>
            <a:off x="2000232" y="4857760"/>
            <a:ext cx="1295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5000"/>
              </a:spcBef>
            </a:pPr>
            <a:r>
              <a:rPr lang="en-GB" sz="1600" dirty="0"/>
              <a:t>35.76</a:t>
            </a:r>
          </a:p>
          <a:p>
            <a:pPr>
              <a:spcBef>
                <a:spcPct val="25000"/>
              </a:spcBef>
            </a:pPr>
            <a:r>
              <a:rPr lang="en-GB" sz="1600" dirty="0"/>
              <a:t>35.56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Drawings &amp; Tolerances</a:t>
            </a:r>
            <a:endParaRPr lang="en-GB" sz="3200" dirty="0"/>
          </a:p>
        </p:txBody>
      </p:sp>
      <p:pic>
        <p:nvPicPr>
          <p:cNvPr id="5" name="Picture 102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1357298"/>
            <a:ext cx="394335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1028"/>
          <p:cNvSpPr txBox="1">
            <a:spLocks noChangeArrowheads="1"/>
          </p:cNvSpPr>
          <p:nvPr/>
        </p:nvSpPr>
        <p:spPr bwMode="auto">
          <a:xfrm>
            <a:off x="428596" y="1428736"/>
            <a:ext cx="7086600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General Tolerance = 0.25mm</a:t>
            </a:r>
          </a:p>
          <a:p>
            <a:pPr>
              <a:spcBef>
                <a:spcPct val="50000"/>
              </a:spcBef>
            </a:pPr>
            <a:endParaRPr lang="en-GB" dirty="0"/>
          </a:p>
        </p:txBody>
      </p:sp>
      <p:grpSp>
        <p:nvGrpSpPr>
          <p:cNvPr id="7" name="Group 1039"/>
          <p:cNvGrpSpPr>
            <a:grpSpLocks/>
          </p:cNvGrpSpPr>
          <p:nvPr/>
        </p:nvGrpSpPr>
        <p:grpSpPr bwMode="auto">
          <a:xfrm>
            <a:off x="4329130" y="2285992"/>
            <a:ext cx="2743200" cy="842963"/>
            <a:chOff x="1692" y="1488"/>
            <a:chExt cx="1728" cy="531"/>
          </a:xfrm>
        </p:grpSpPr>
        <p:sp>
          <p:nvSpPr>
            <p:cNvPr id="8" name="Line 1029"/>
            <p:cNvSpPr>
              <a:spLocks noChangeShapeType="1"/>
            </p:cNvSpPr>
            <p:nvPr/>
          </p:nvSpPr>
          <p:spPr bwMode="auto">
            <a:xfrm>
              <a:off x="1704" y="175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1030"/>
            <p:cNvSpPr>
              <a:spLocks noChangeShapeType="1"/>
            </p:cNvSpPr>
            <p:nvPr/>
          </p:nvSpPr>
          <p:spPr bwMode="auto">
            <a:xfrm>
              <a:off x="3420" y="1488"/>
              <a:ext cx="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1031"/>
            <p:cNvSpPr>
              <a:spLocks noChangeShapeType="1"/>
            </p:cNvSpPr>
            <p:nvPr/>
          </p:nvSpPr>
          <p:spPr bwMode="auto">
            <a:xfrm flipV="1">
              <a:off x="1692" y="1824"/>
              <a:ext cx="172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 Box 1032"/>
            <p:cNvSpPr txBox="1">
              <a:spLocks noChangeArrowheads="1"/>
            </p:cNvSpPr>
            <p:nvPr/>
          </p:nvSpPr>
          <p:spPr bwMode="auto">
            <a:xfrm>
              <a:off x="2448" y="1788"/>
              <a:ext cx="28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X</a:t>
              </a:r>
            </a:p>
          </p:txBody>
        </p:sp>
      </p:grpSp>
      <p:sp>
        <p:nvSpPr>
          <p:cNvPr id="12" name="Text Box 1033"/>
          <p:cNvSpPr txBox="1">
            <a:spLocks noChangeArrowheads="1"/>
          </p:cNvSpPr>
          <p:nvPr/>
        </p:nvSpPr>
        <p:spPr bwMode="auto">
          <a:xfrm>
            <a:off x="357158" y="3028956"/>
            <a:ext cx="8634442" cy="132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Distance X could be out by up to 1.25mm or 0.25mm depending on how dimensions are drawn – consider which dimensions are important and dimension accordingly</a:t>
            </a:r>
          </a:p>
          <a:p>
            <a:pPr>
              <a:spcBef>
                <a:spcPct val="50000"/>
              </a:spcBef>
            </a:pPr>
            <a:endParaRPr lang="en-GB" dirty="0"/>
          </a:p>
        </p:txBody>
      </p:sp>
      <p:pic>
        <p:nvPicPr>
          <p:cNvPr id="13" name="Picture 103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3571876"/>
            <a:ext cx="3829050" cy="246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4" name="Group 1040"/>
          <p:cNvGrpSpPr>
            <a:grpSpLocks/>
          </p:cNvGrpSpPr>
          <p:nvPr/>
        </p:nvGrpSpPr>
        <p:grpSpPr bwMode="auto">
          <a:xfrm>
            <a:off x="2571736" y="5643578"/>
            <a:ext cx="2743200" cy="842962"/>
            <a:chOff x="1692" y="1488"/>
            <a:chExt cx="1728" cy="531"/>
          </a:xfrm>
        </p:grpSpPr>
        <p:sp>
          <p:nvSpPr>
            <p:cNvPr id="15" name="Line 1041"/>
            <p:cNvSpPr>
              <a:spLocks noChangeShapeType="1"/>
            </p:cNvSpPr>
            <p:nvPr/>
          </p:nvSpPr>
          <p:spPr bwMode="auto">
            <a:xfrm>
              <a:off x="1704" y="1758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Line 1042"/>
            <p:cNvSpPr>
              <a:spLocks noChangeShapeType="1"/>
            </p:cNvSpPr>
            <p:nvPr/>
          </p:nvSpPr>
          <p:spPr bwMode="auto">
            <a:xfrm>
              <a:off x="3420" y="1488"/>
              <a:ext cx="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Line 1043"/>
            <p:cNvSpPr>
              <a:spLocks noChangeShapeType="1"/>
            </p:cNvSpPr>
            <p:nvPr/>
          </p:nvSpPr>
          <p:spPr bwMode="auto">
            <a:xfrm flipV="1">
              <a:off x="1692" y="1824"/>
              <a:ext cx="172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 Box 1044"/>
            <p:cNvSpPr txBox="1">
              <a:spLocks noChangeArrowheads="1"/>
            </p:cNvSpPr>
            <p:nvPr/>
          </p:nvSpPr>
          <p:spPr bwMode="auto">
            <a:xfrm>
              <a:off x="2448" y="1788"/>
              <a:ext cx="28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X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The shaft and hole is a common design problem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e.g. bearings, location pins, pegs, spindles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May require 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tight fit for location</a:t>
            </a:r>
          </a:p>
          <a:p>
            <a:pPr lvl="2">
              <a:lnSpc>
                <a:spcPct val="90000"/>
              </a:lnSpc>
            </a:pPr>
            <a:r>
              <a:rPr lang="en-GB" dirty="0" smtClean="0"/>
              <a:t>loose fit for ease of assembly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ISO system of limits and fits gives recommended tolerances (BS 4500)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Gives deviation by which hole may be larger than the nominal size and deviation by which shaft may be smaller than nominal size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e.g. H7-h6  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H7 is holes tolerance, h6 is shaft tolerance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Allocates largest part of tolerance to hole</a:t>
            </a:r>
          </a:p>
          <a:p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Fits</a:t>
            </a:r>
            <a:endParaRPr lang="en-GB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02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" y="152400"/>
            <a:ext cx="8877300" cy="642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Fits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Easy Running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H11-c11, H9-d10, H9-e9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Where significant clearance is required, e.g. for ease of assembly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Close Running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H8-f7, H8-g6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Small amount of clearance, e.g. for sliding spigot fits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Sliding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H7-h6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err="1" smtClean="0">
                <a:latin typeface="Tahoma" pitchFamily="34" charset="0"/>
              </a:rPr>
              <a:t>Locational</a:t>
            </a:r>
            <a:r>
              <a:rPr lang="en-GB" dirty="0" smtClean="0">
                <a:latin typeface="Tahoma" pitchFamily="34" charset="0"/>
              </a:rPr>
              <a:t> fit where close fitting items slide together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Can still be freely assembled &amp; disassembled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Push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H7-k6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Accurate location – e.g. dowel pins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Fits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Drive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H7-n6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Tighter than Push Fit – may require pressing together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Light Press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H7-p6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For permanent, accurate assembly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Parts need pressing together, but doesn’t overstress hole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Press Fit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H7-s6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dirty="0" smtClean="0">
                <a:latin typeface="Tahoma" pitchFamily="34" charset="0"/>
              </a:rPr>
              <a:t>Tightest practical fit – e.g. for bearing bushes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dirty="0" smtClean="0">
              <a:latin typeface="Tahoma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GB" sz="2000" dirty="0" smtClean="0">
                <a:latin typeface="Tahoma" pitchFamily="34" charset="0"/>
              </a:rPr>
              <a:t>Shrink Fits – not usually required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Fits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Most of the hole fits we will be using are H7</a:t>
            </a:r>
          </a:p>
          <a:p>
            <a:r>
              <a:rPr lang="en-GB" sz="2000" dirty="0" smtClean="0"/>
              <a:t>A reamed hole meets this tolerance</a:t>
            </a:r>
          </a:p>
          <a:p>
            <a:r>
              <a:rPr lang="en-GB" sz="2000" dirty="0" smtClean="0"/>
              <a:t>The plain shank of a socket screw will locate accurately into a reamed hole</a:t>
            </a:r>
          </a:p>
          <a:p>
            <a:r>
              <a:rPr lang="en-GB" sz="2000" dirty="0" smtClean="0"/>
              <a:t>Annotate drawing to specify reamed hole</a:t>
            </a:r>
          </a:p>
          <a:p>
            <a:endParaRPr lang="en-GB" dirty="0"/>
          </a:p>
        </p:txBody>
      </p:sp>
      <p:pic>
        <p:nvPicPr>
          <p:cNvPr id="5" name="Picture 6" descr="Parallel Hand Ream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4500570"/>
            <a:ext cx="3787775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Thread Systems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Metric Coarse, UNF, UNC???</a:t>
            </a:r>
          </a:p>
          <a:p>
            <a:r>
              <a:rPr lang="en-GB" dirty="0" smtClean="0"/>
              <a:t>All terms you will hear </a:t>
            </a:r>
          </a:p>
          <a:p>
            <a:r>
              <a:rPr lang="en-GB" dirty="0" smtClean="0"/>
              <a:t>Different types of thread</a:t>
            </a:r>
          </a:p>
          <a:p>
            <a:endParaRPr lang="en-GB" dirty="0"/>
          </a:p>
        </p:txBody>
      </p:sp>
      <p:pic>
        <p:nvPicPr>
          <p:cNvPr id="6" name="Picture 4" descr="bolt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0" y="3143248"/>
            <a:ext cx="32004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Imperial Thread Systems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 smtClean="0"/>
              <a:t>The two common types are</a:t>
            </a:r>
          </a:p>
          <a:p>
            <a:pPr lvl="2">
              <a:lnSpc>
                <a:spcPct val="90000"/>
              </a:lnSpc>
            </a:pPr>
            <a:r>
              <a:rPr lang="en-GB" sz="2000" dirty="0" smtClean="0"/>
              <a:t>UNC – Unified Coarse thread</a:t>
            </a:r>
          </a:p>
          <a:p>
            <a:pPr lvl="3">
              <a:lnSpc>
                <a:spcPct val="90000"/>
              </a:lnSpc>
            </a:pPr>
            <a:r>
              <a:rPr lang="en-GB" sz="1800" dirty="0" smtClean="0"/>
              <a:t>Most commonly used</a:t>
            </a:r>
          </a:p>
          <a:p>
            <a:pPr lvl="3">
              <a:lnSpc>
                <a:spcPct val="90000"/>
              </a:lnSpc>
            </a:pPr>
            <a:r>
              <a:rPr lang="en-GB" sz="1800" dirty="0" smtClean="0"/>
              <a:t>Avoids stripping threads when bolting into softer materials</a:t>
            </a:r>
          </a:p>
          <a:p>
            <a:pPr lvl="2">
              <a:lnSpc>
                <a:spcPct val="90000"/>
              </a:lnSpc>
            </a:pPr>
            <a:r>
              <a:rPr lang="en-GB" sz="2000" dirty="0" smtClean="0"/>
              <a:t>UNF – Unified Fine thread</a:t>
            </a:r>
          </a:p>
          <a:p>
            <a:pPr lvl="3">
              <a:lnSpc>
                <a:spcPct val="90000"/>
              </a:lnSpc>
            </a:pPr>
            <a:r>
              <a:rPr lang="en-GB" sz="1800" dirty="0" smtClean="0"/>
              <a:t>Bolt made with UNF thread has greater tensile strength than same diameter bolt with UNC thread</a:t>
            </a:r>
          </a:p>
          <a:p>
            <a:pPr lvl="3">
              <a:lnSpc>
                <a:spcPct val="90000"/>
              </a:lnSpc>
            </a:pPr>
            <a:r>
              <a:rPr lang="en-GB" sz="1800" dirty="0" smtClean="0"/>
              <a:t>Also used if screwing into thin materials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Specified by bolt diameter and thread </a:t>
            </a:r>
            <a:r>
              <a:rPr lang="en-GB" sz="2800" dirty="0" err="1" smtClean="0"/>
              <a:t>eg</a:t>
            </a:r>
            <a:r>
              <a:rPr lang="en-GB" sz="2800" dirty="0" smtClean="0"/>
              <a:t>.</a:t>
            </a:r>
          </a:p>
          <a:p>
            <a:pPr lvl="2">
              <a:lnSpc>
                <a:spcPct val="90000"/>
              </a:lnSpc>
            </a:pPr>
            <a:r>
              <a:rPr lang="en-GB" sz="2000" dirty="0" smtClean="0"/>
              <a:t>¼”-20 UNF = ¼” diameter, with a unified fine thread, which has 20 teeth per inch</a:t>
            </a:r>
          </a:p>
          <a:p>
            <a:pPr lvl="2">
              <a:lnSpc>
                <a:spcPct val="90000"/>
              </a:lnSpc>
            </a:pPr>
            <a:r>
              <a:rPr lang="en-GB" sz="2000" dirty="0" smtClean="0"/>
              <a:t>Tables of threads in Zeus book etc.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Metric Thread Systems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Again, two series in common use</a:t>
            </a:r>
          </a:p>
          <a:p>
            <a:pPr lvl="2"/>
            <a:r>
              <a:rPr lang="en-GB" dirty="0" smtClean="0"/>
              <a:t>Metric Fine</a:t>
            </a:r>
          </a:p>
          <a:p>
            <a:pPr lvl="2"/>
            <a:r>
              <a:rPr lang="en-GB" dirty="0" smtClean="0"/>
              <a:t>Metric Coarse</a:t>
            </a:r>
          </a:p>
          <a:p>
            <a:pPr lvl="2"/>
            <a:r>
              <a:rPr lang="en-GB" dirty="0" smtClean="0"/>
              <a:t>Similar advantages/uses as UNF and UNC</a:t>
            </a:r>
          </a:p>
          <a:p>
            <a:r>
              <a:rPr lang="en-GB" dirty="0" smtClean="0"/>
              <a:t>Specified by diameter and pitch</a:t>
            </a:r>
          </a:p>
          <a:p>
            <a:pPr lvl="2"/>
            <a:r>
              <a:rPr lang="en-GB" dirty="0" smtClean="0"/>
              <a:t>i.e. M12 x 1.75 is 12mm diameter, with a 1.75mm pitch thread</a:t>
            </a:r>
          </a:p>
          <a:p>
            <a:pPr lvl="2"/>
            <a:r>
              <a:rPr lang="en-GB" dirty="0" smtClean="0"/>
              <a:t>if pitch is not specified, then the coarse series is assumed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Fasteners</a:t>
            </a:r>
            <a:endParaRPr lang="en-GB" sz="3200" dirty="0"/>
          </a:p>
        </p:txBody>
      </p:sp>
      <p:pic>
        <p:nvPicPr>
          <p:cNvPr id="6" name="Picture 5" descr="Socket Head Cap Screws(Product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524000"/>
            <a:ext cx="20574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3581400" y="1524000"/>
            <a:ext cx="3657600" cy="215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 dirty="0"/>
              <a:t>Socket Head Cap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 dirty="0"/>
              <a:t>Suitable for all high tensile applications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 dirty="0"/>
              <a:t>Smaller head than hex head bolts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 dirty="0"/>
              <a:t>Also in low head version</a:t>
            </a:r>
          </a:p>
        </p:txBody>
      </p:sp>
      <p:pic>
        <p:nvPicPr>
          <p:cNvPr id="8" name="Picture 8" descr="BlackAllenHeadCountersunkSocketCa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4267200"/>
            <a:ext cx="17875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 Box 11"/>
          <p:cNvSpPr txBox="1">
            <a:spLocks noChangeArrowheads="1"/>
          </p:cNvSpPr>
          <p:nvPr/>
        </p:nvSpPr>
        <p:spPr bwMode="auto">
          <a:xfrm>
            <a:off x="1524000" y="4191000"/>
            <a:ext cx="3962400" cy="174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 dirty="0"/>
              <a:t>Countersunk Socket Head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 dirty="0"/>
              <a:t>Use where bolt head cannot project above surface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 dirty="0"/>
              <a:t>Taper gives large contact area under head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Fasteners</a:t>
            </a:r>
            <a:endParaRPr lang="en-GB" sz="3200" dirty="0"/>
          </a:p>
        </p:txBody>
      </p:sp>
      <p:pic>
        <p:nvPicPr>
          <p:cNvPr id="10" name="Picture 5" descr="3c0000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676400"/>
            <a:ext cx="2171700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3733800" y="1676400"/>
            <a:ext cx="36576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/>
              <a:t>Button Head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Low profile head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Use in materials too thin to countersink</a:t>
            </a:r>
          </a:p>
        </p:txBody>
      </p:sp>
      <p:pic>
        <p:nvPicPr>
          <p:cNvPr id="12" name="Picture 10" descr="135903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3844925"/>
            <a:ext cx="2601913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 Box 12"/>
          <p:cNvSpPr txBox="1">
            <a:spLocks noChangeArrowheads="1"/>
          </p:cNvSpPr>
          <p:nvPr/>
        </p:nvSpPr>
        <p:spPr bwMode="auto">
          <a:xfrm>
            <a:off x="1447800" y="3886200"/>
            <a:ext cx="3657600" cy="174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 dirty="0"/>
              <a:t>Flange Button Head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 dirty="0"/>
              <a:t>Use to cover large diameter holes in thin metal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 dirty="0"/>
              <a:t>Spreads load on softer materials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Fasteners</a:t>
            </a:r>
            <a:endParaRPr lang="en-GB" sz="3200" dirty="0"/>
          </a:p>
        </p:txBody>
      </p:sp>
      <p:pic>
        <p:nvPicPr>
          <p:cNvPr id="7" name="Picture 4" descr="4270800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1296988"/>
            <a:ext cx="2133600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733800" y="1524000"/>
            <a:ext cx="36576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/>
              <a:t>Shoulder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Ground shank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Use for pivots, accurate location etc.</a:t>
            </a:r>
          </a:p>
        </p:txBody>
      </p:sp>
      <p:pic>
        <p:nvPicPr>
          <p:cNvPr id="9" name="Picture 8" descr="Hex Socket Set Screws(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48400" y="3657600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1524000" y="3733800"/>
            <a:ext cx="2971800" cy="215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en-GB" b="1"/>
              <a:t>Socket Set Screws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a.k.a. “Grub Screws”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Fasten collars, sleeves, gears, knobs etc on shafts.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en-GB"/>
              <a:t>Locate machine parts</a:t>
            </a:r>
          </a:p>
        </p:txBody>
      </p:sp>
      <p:pic>
        <p:nvPicPr>
          <p:cNvPr id="15" name="Picture 12" descr="ALTF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733800"/>
            <a:ext cx="1392238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Fasteners</a:t>
            </a:r>
            <a:endParaRPr lang="en-GB" sz="3200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642910" y="1546249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Locking of threaded fasteners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endParaRPr kumimoji="0" lang="en-GB" sz="20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Nylock nuts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K nuts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Lock nut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Lock-wiring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endParaRPr kumimoji="0" lang="en-GB" sz="2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4" descr="240-5102-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297" y="1857364"/>
            <a:ext cx="1511300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6" descr="Nut_Je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27497" y="2009764"/>
            <a:ext cx="1247775" cy="137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7" descr="2 lock wir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13297" y="3857628"/>
            <a:ext cx="1662113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Fasteners</a:t>
            </a:r>
            <a:endParaRPr lang="en-GB" sz="3200" dirty="0"/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2286000" y="1676400"/>
            <a:ext cx="5029200" cy="430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/>
              <a:t>DESIGN TABLES</a:t>
            </a:r>
          </a:p>
          <a:p>
            <a:pPr>
              <a:spcBef>
                <a:spcPct val="50000"/>
              </a:spcBef>
            </a:pPr>
            <a:endParaRPr lang="en-GB" sz="2400" b="1" dirty="0"/>
          </a:p>
          <a:p>
            <a:pPr>
              <a:spcBef>
                <a:spcPct val="50000"/>
              </a:spcBef>
            </a:pPr>
            <a:r>
              <a:rPr lang="en-GB" dirty="0" err="1"/>
              <a:t>Unbrako</a:t>
            </a:r>
            <a:r>
              <a:rPr lang="en-GB" dirty="0"/>
              <a:t> Technical Brochure</a:t>
            </a:r>
          </a:p>
          <a:p>
            <a:pPr>
              <a:spcBef>
                <a:spcPct val="50000"/>
              </a:spcBef>
            </a:pPr>
            <a:endParaRPr lang="en-GB" dirty="0"/>
          </a:p>
          <a:p>
            <a:pPr>
              <a:spcBef>
                <a:spcPct val="50000"/>
              </a:spcBef>
            </a:pPr>
            <a:r>
              <a:rPr lang="en-GB" dirty="0"/>
              <a:t>0247 658 5050</a:t>
            </a:r>
          </a:p>
          <a:p>
            <a:pPr>
              <a:spcBef>
                <a:spcPct val="50000"/>
              </a:spcBef>
            </a:pPr>
            <a:endParaRPr lang="en-GB" dirty="0"/>
          </a:p>
          <a:p>
            <a:pPr>
              <a:spcBef>
                <a:spcPct val="50000"/>
              </a:spcBef>
            </a:pPr>
            <a:r>
              <a:rPr lang="en-GB" dirty="0">
                <a:hlinkClick r:id="rId2"/>
              </a:rPr>
              <a:t>www.spstech.com</a:t>
            </a:r>
            <a:endParaRPr lang="en-GB" dirty="0"/>
          </a:p>
          <a:p>
            <a:pPr>
              <a:spcBef>
                <a:spcPct val="50000"/>
              </a:spcBef>
            </a:pPr>
            <a:endParaRPr lang="en-GB" dirty="0"/>
          </a:p>
          <a:p>
            <a:pPr>
              <a:spcBef>
                <a:spcPct val="50000"/>
              </a:spcBef>
            </a:pPr>
            <a:r>
              <a:rPr lang="en-GB" dirty="0">
                <a:hlinkClick r:id="rId3"/>
              </a:rPr>
              <a:t>unbrako.uk@spstech.com</a:t>
            </a:r>
            <a:endParaRPr lang="en-GB" dirty="0"/>
          </a:p>
          <a:p>
            <a:pPr>
              <a:spcBef>
                <a:spcPct val="50000"/>
              </a:spcBef>
            </a:pP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Welding</a:t>
            </a:r>
            <a:endParaRPr lang="en-GB" sz="3200" dirty="0"/>
          </a:p>
        </p:txBody>
      </p:sp>
      <p:pic>
        <p:nvPicPr>
          <p:cNvPr id="4" name="Picture 5" descr="karlweld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52714" y="3033713"/>
            <a:ext cx="3911600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1444652" y="1484313"/>
            <a:ext cx="6985000" cy="119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2 main types of welding are relevant to our work:</a:t>
            </a:r>
          </a:p>
          <a:p>
            <a:pPr lvl="3">
              <a:spcBef>
                <a:spcPct val="50000"/>
              </a:spcBef>
              <a:buFontTx/>
              <a:buChar char="•"/>
            </a:pPr>
            <a:r>
              <a:rPr lang="en-GB" dirty="0"/>
              <a:t>   MIG (Metal Inert Gas)</a:t>
            </a:r>
          </a:p>
          <a:p>
            <a:pPr lvl="3">
              <a:spcBef>
                <a:spcPct val="50000"/>
              </a:spcBef>
              <a:buFontTx/>
              <a:buChar char="•"/>
            </a:pPr>
            <a:r>
              <a:rPr lang="en-GB" dirty="0"/>
              <a:t>   TIG (Tungsten Inert Gas)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TIG Welding</a:t>
            </a:r>
            <a:endParaRPr lang="en-GB" sz="3200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714349" y="1341438"/>
            <a:ext cx="796134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Generates heat by arc struck between non-consumable tungsten electrode and </a:t>
            </a:r>
            <a:r>
              <a:rPr kumimoji="0" lang="en-GB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workpiece</a:t>
            </a:r>
            <a:endParaRPr kumimoji="0" lang="en-GB" sz="20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Filler rod can be added to molten puddle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Very clean, high quality welds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Shielded by inert gas (argon)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No flux – slag inclusions less likely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Less porosity – slow process, so impurities have time to escape from molten puddle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Very narrow HAZ – less distortion, cracking etc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Needs clean surface, well fitting parts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Relatively slow process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Can weld aluminium (with square wave set)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TIG Welding</a:t>
            </a:r>
            <a:endParaRPr lang="en-GB" sz="3200" dirty="0"/>
          </a:p>
        </p:txBody>
      </p:sp>
      <p:pic>
        <p:nvPicPr>
          <p:cNvPr id="4" name="Picture 5" descr="TIG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84712" y="1970103"/>
            <a:ext cx="3571875" cy="298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7" descr="ian_tig_bb_gussett"/>
          <p:cNvPicPr>
            <a:picLocks noChangeAspect="1" noChangeArrowheads="1"/>
          </p:cNvPicPr>
          <p:nvPr/>
        </p:nvPicPr>
        <p:blipFill>
          <a:blip r:embed="rId3" cstate="print"/>
          <a:srcRect t="21545" b="17874"/>
          <a:stretch>
            <a:fillRect/>
          </a:stretch>
        </p:blipFill>
        <p:spPr bwMode="auto">
          <a:xfrm>
            <a:off x="857224" y="1968515"/>
            <a:ext cx="3956050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MIG Welding</a:t>
            </a:r>
            <a:endParaRPr lang="en-GB" sz="3200" dirty="0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642911" y="1304925"/>
            <a:ext cx="8032778" cy="518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Generates heat by arc struck between consumable wire-fed electrode and </a:t>
            </a:r>
            <a:r>
              <a:rPr kumimoji="0" lang="en-GB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workpiece</a:t>
            </a:r>
            <a:endParaRPr kumimoji="0" lang="en-GB" sz="20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Quick process, easier than TIG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Requires less accurate weld preparation than TIG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Spatter thrown off from arc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Possible to produce good looking weld but with little penetration – not obvious until failure!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Bigger HAZ, but quick speed can limit distortion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Build up of metal usually occurs due to constant electrode feed requiring post-welding machining or grinding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endParaRPr kumimoji="0" lang="en-GB" sz="20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MIG Welding</a:t>
            </a:r>
            <a:endParaRPr lang="en-GB" sz="3200" dirty="0"/>
          </a:p>
        </p:txBody>
      </p:sp>
      <p:pic>
        <p:nvPicPr>
          <p:cNvPr id="5" name="Picture 7" descr="Mig Wel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024063"/>
            <a:ext cx="3082925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9" descr="goodbadweld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1750" y="1089025"/>
            <a:ext cx="2536825" cy="558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Other assembly methods</a:t>
            </a:r>
            <a:endParaRPr lang="en-GB" sz="3200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14348" y="1285860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Press or push fits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Bolted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Riveted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Glued (</a:t>
            </a:r>
            <a:r>
              <a:rPr kumimoji="0" lang="en-GB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Loctite</a:t>
            </a: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), i.e. Bearings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Pinned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Roll pins, dowel pins etc</a:t>
            </a:r>
          </a:p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Circlips</a:t>
            </a: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/Spring Clips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Avoid placing </a:t>
            </a:r>
            <a:r>
              <a:rPr kumimoji="0" lang="en-GB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circlip</a:t>
            </a: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 groove in stressed areas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Design groove “by the book”</a:t>
            </a:r>
          </a:p>
          <a:p>
            <a:pPr marL="744538" marR="0" lvl="3" indent="-16033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Cirteq</a:t>
            </a: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 Technical Manual</a:t>
            </a:r>
          </a:p>
          <a:p>
            <a:pPr marL="744538" marR="0" lvl="3" indent="-16033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hlinkClick r:id="rId2"/>
              </a:rPr>
              <a:t>www.cirteq.com</a:t>
            </a: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	</a:t>
            </a:r>
          </a:p>
          <a:p>
            <a:pPr marL="744538" marR="0" lvl="3" indent="-16033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hlinkClick r:id="rId3"/>
              </a:rPr>
              <a:t>sales@cirteq.com</a:t>
            </a:r>
            <a:r>
              <a:rPr kumimoji="0" lang="en-GB" sz="1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   01535 633333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Automotive Materials</a:t>
            </a:r>
            <a:endParaRPr lang="en-GB" sz="3200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642910" y="1500174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Correct choice of materials can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Save weight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Improve component performance (e.g. fatigue)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Reduce failures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Improve ease of manufacture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Allow use of heat treatment or surface protection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Three main classes of interest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Steels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Aluminium Alloys</a:t>
            </a:r>
          </a:p>
          <a:p>
            <a:pPr marL="582613" marR="0" lvl="2" indent="-15398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Composites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FIA document – “Recommended Materials”</a:t>
            </a:r>
          </a:p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endParaRPr kumimoji="0" lang="en-GB" sz="24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Steels</a:t>
            </a:r>
            <a:endParaRPr lang="en-GB" sz="3200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615979" y="1524000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10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Machined Components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EN1A – Free Cutting Mild Steel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Yield Strength = 215 MPa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Low carbon mild steel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Use in lowly stressed applications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Cheap, easy to machine</a:t>
            </a:r>
          </a:p>
          <a:p>
            <a:pPr marL="411163" marR="0" lvl="1" indent="-206375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EN16T – free cutting medium carbon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sym typeface="Symbol" pitchFamily="18" charset="2"/>
              </a:rPr>
              <a:t>Yield Strength</a:t>
            </a: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 = 700 MPa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Medium strength machined parts</a:t>
            </a:r>
          </a:p>
          <a:p>
            <a:pPr marL="744538" marR="0" lvl="3" indent="-160338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6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Shafts, crankshafts, con rods etc</a:t>
            </a:r>
            <a:endParaRPr kumimoji="0" lang="en-GB" sz="16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Steels</a:t>
            </a:r>
            <a:endParaRPr lang="en-GB" sz="3200" dirty="0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720751" y="1524000"/>
            <a:ext cx="74945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marL="185738" marR="0" lvl="0" indent="-185738" algn="l" defTabSz="914400" rtl="0" eaLnBrk="1" fontAlgn="base" latinLnBrk="0" hangingPunct="1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tabLst/>
              <a:defRPr/>
            </a:pPr>
            <a:r>
              <a:rPr kumimoji="0" lang="en-GB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Machined Components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EN24T – High Strength Alloy Steel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Heat treat to wide range of strengths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Yield Strength = 650 </a:t>
            </a:r>
            <a:r>
              <a:rPr kumimoji="0" lang="en-GB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Mpa</a:t>
            </a:r>
            <a:endParaRPr kumimoji="0" lang="en-GB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Use for high strength components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Good in reversed stress cycles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Equivalent to SAE 4340 (see Carroll Smith – “Engineer to Win”)</a:t>
            </a:r>
          </a:p>
          <a:p>
            <a:pPr marL="411163" marR="0" lvl="1" indent="-206375" algn="l" defTabSz="914400" rtl="0" eaLnBrk="1" fontAlgn="base" latinLnBrk="0" hangingPunct="1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 typeface="Arial" charset="0"/>
              <a:buChar char="–"/>
              <a:tabLst/>
              <a:defRPr/>
            </a:pPr>
            <a:r>
              <a:rPr kumimoji="0" lang="en-GB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VAR 300M – through hardening steel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High strength machined components, i.e. axles, drive shafts etc</a:t>
            </a: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en-GB" kern="0" dirty="0" smtClean="0"/>
              <a:t>Awkward to machine</a:t>
            </a:r>
            <a:endParaRPr kumimoji="0" lang="en-GB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Yield Strength = 1670 </a:t>
            </a:r>
            <a:r>
              <a:rPr kumimoji="0" lang="en-GB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</a:rPr>
              <a:t>MPa</a:t>
            </a:r>
            <a:endParaRPr kumimoji="0" lang="en-GB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  <a:p>
            <a:pPr marL="582613" marR="0" lvl="2" indent="-153988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Steels</a:t>
            </a:r>
            <a:endParaRPr lang="en-GB" sz="3200" dirty="0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714348" y="1524000"/>
            <a:ext cx="7494588" cy="292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2400" b="1" dirty="0">
                <a:latin typeface="Tahoma" pitchFamily="34" charset="0"/>
              </a:rPr>
              <a:t>Machined Components</a:t>
            </a: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r>
              <a:rPr lang="en-GB" dirty="0">
                <a:latin typeface="Tahoma" pitchFamily="34" charset="0"/>
              </a:rPr>
              <a:t>EN36C – Carburising Steel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1600" dirty="0">
                <a:latin typeface="Tahoma" pitchFamily="34" charset="0"/>
              </a:rPr>
              <a:t>can be case hardened to give hard surface with tough core – gears, drive shafts etc.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1600" dirty="0">
                <a:latin typeface="Tahoma" pitchFamily="34" charset="0"/>
              </a:rPr>
              <a:t>Yield Strength = 950 </a:t>
            </a:r>
            <a:r>
              <a:rPr lang="en-GB" sz="1600" dirty="0" err="1">
                <a:latin typeface="Tahoma" pitchFamily="34" charset="0"/>
              </a:rPr>
              <a:t>MPa</a:t>
            </a:r>
            <a:endParaRPr lang="en-GB" sz="1600" dirty="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dirty="0">
              <a:latin typeface="Tahoma" pitchFamily="34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Steels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10" y="1352571"/>
            <a:ext cx="7646987" cy="5005387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chemeClr val="tx1"/>
                </a:solidFill>
              </a:rPr>
              <a:t>Fabricated Components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SAE 4130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Use for stressed steel fabrications, e.g. fabricated uprights, wishbones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Must heat treat to obtain required properties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Yield Strength = 830 </a:t>
            </a:r>
            <a:r>
              <a:rPr lang="en-GB" sz="2000" dirty="0" err="1" smtClean="0">
                <a:solidFill>
                  <a:schemeClr val="tx1"/>
                </a:solidFill>
              </a:rPr>
              <a:t>MPa</a:t>
            </a:r>
            <a:r>
              <a:rPr lang="en-GB" sz="2000" dirty="0" smtClean="0">
                <a:solidFill>
                  <a:schemeClr val="tx1"/>
                </a:solidFill>
              </a:rPr>
              <a:t> when heat treated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SAE 1020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Use for less stressed structures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Yield Strength =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sz="2000" dirty="0" smtClean="0">
                <a:solidFill>
                  <a:schemeClr val="tx1"/>
                </a:solidFill>
              </a:rPr>
              <a:t>350 </a:t>
            </a:r>
            <a:r>
              <a:rPr lang="en-GB" sz="2000" dirty="0" err="1" smtClean="0">
                <a:solidFill>
                  <a:schemeClr val="tx1"/>
                </a:solidFill>
              </a:rPr>
              <a:t>MPa</a:t>
            </a:r>
            <a:endParaRPr lang="en-GB" sz="2000" dirty="0" smtClean="0">
              <a:solidFill>
                <a:schemeClr val="tx1"/>
              </a:solidFill>
            </a:endParaRP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T45 tube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Ideal for wishbones, roll cages etc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Minimum Yield Strength = 620 </a:t>
            </a:r>
            <a:r>
              <a:rPr lang="en-GB" sz="2000" dirty="0" err="1" smtClean="0">
                <a:solidFill>
                  <a:schemeClr val="tx1"/>
                </a:solidFill>
              </a:rPr>
              <a:t>MPa</a:t>
            </a:r>
            <a:endParaRPr lang="en-GB" sz="2000" dirty="0" smtClean="0">
              <a:solidFill>
                <a:schemeClr val="tx1"/>
              </a:solidFill>
            </a:endParaRP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No heat treatment needed to obtain these properties</a:t>
            </a:r>
          </a:p>
          <a:p>
            <a:pPr eaLnBrk="1" hangingPunct="1"/>
            <a:endParaRPr lang="en-GB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Aluminium Alloys</a:t>
            </a:r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1116013" y="1089025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sz="240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2014 A T6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High strength alloy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Suitable for general machined components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Yield Strength = 420 MPa</a:t>
            </a: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sz="240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5251 H3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For fabrications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eg radiator tanks and swirl pots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Aluminium Alloys</a:t>
            </a:r>
          </a:p>
        </p:txBody>
      </p:sp>
      <p:sp>
        <p:nvSpPr>
          <p:cNvPr id="35843" name="Rectangle 3"/>
          <p:cNvSpPr>
            <a:spLocks noChangeArrowheads="1"/>
          </p:cNvSpPr>
          <p:nvPr/>
        </p:nvSpPr>
        <p:spPr bwMode="auto">
          <a:xfrm>
            <a:off x="1116013" y="1089025"/>
            <a:ext cx="80279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sz="240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6082 T6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Suitable for medium strength applications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e.g. wheel rims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Yield Strength = 270 MPa</a:t>
            </a: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sz="240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7075 T6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Very high strength – highly stressed parts</a:t>
            </a:r>
          </a:p>
          <a:p>
            <a:pPr marL="1143000" lvl="2" indent="-228600">
              <a:spcBef>
                <a:spcPct val="20000"/>
              </a:spcBef>
              <a:buFontTx/>
              <a:buChar char="•"/>
            </a:pPr>
            <a:r>
              <a:rPr lang="en-GB" sz="2400">
                <a:latin typeface="Tahoma" pitchFamily="34" charset="0"/>
              </a:rPr>
              <a:t>Yield Strength = 505 MPa</a:t>
            </a:r>
          </a:p>
          <a:p>
            <a:pPr marL="742950" lvl="1" indent="-285750">
              <a:spcBef>
                <a:spcPct val="20000"/>
              </a:spcBef>
              <a:buFontTx/>
              <a:buChar char="•"/>
            </a:pPr>
            <a:endParaRPr lang="en-GB" sz="2400">
              <a:latin typeface="Tahoma" pitchFamily="34" charset="0"/>
            </a:endParaRPr>
          </a:p>
          <a:p>
            <a:pPr marL="742950" lvl="1" indent="-285750">
              <a:spcBef>
                <a:spcPct val="20000"/>
              </a:spcBef>
            </a:pPr>
            <a:r>
              <a:rPr lang="en-GB" sz="2400">
                <a:latin typeface="Tahoma" pitchFamily="34" charset="0"/>
                <a:hlinkClick r:id="rId2"/>
              </a:rPr>
              <a:t>www.matweb.com</a:t>
            </a:r>
            <a:r>
              <a:rPr lang="en-GB" sz="2400">
                <a:latin typeface="Tahoma" pitchFamily="34" charset="0"/>
              </a:rPr>
              <a:t>	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 Principles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219200"/>
            <a:ext cx="8027987" cy="4090988"/>
          </a:xfrm>
        </p:spPr>
        <p:txBody>
          <a:bodyPr/>
          <a:lstStyle/>
          <a:p>
            <a:pPr eaLnBrk="1" hangingPunct="1"/>
            <a:r>
              <a:rPr lang="en-GB" sz="2800" b="1" dirty="0" smtClean="0">
                <a:solidFill>
                  <a:schemeClr val="tx1"/>
                </a:solidFill>
              </a:rPr>
              <a:t>Manufacturability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Can a part be made easily and cost effectively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In the university?</a:t>
            </a:r>
          </a:p>
          <a:p>
            <a:pPr lvl="2" eaLnBrk="1" hangingPunct="1"/>
            <a:r>
              <a:rPr lang="en-GB" sz="2000" dirty="0" smtClean="0">
                <a:solidFill>
                  <a:schemeClr val="tx1"/>
                </a:solidFill>
              </a:rPr>
              <a:t>By an external company or sponsor?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Consider manufacturing methods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Consult technicians / advisors if you’re unsure</a:t>
            </a:r>
          </a:p>
          <a:p>
            <a:pPr eaLnBrk="1" hangingPunct="1"/>
            <a:r>
              <a:rPr lang="en-GB" sz="2800" b="1" dirty="0" smtClean="0">
                <a:solidFill>
                  <a:schemeClr val="tx1"/>
                </a:solidFill>
              </a:rPr>
              <a:t>Factor of safety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Varies for different parts</a:t>
            </a:r>
          </a:p>
          <a:p>
            <a:pPr lvl="1" eaLnBrk="1" hangingPunct="1"/>
            <a:r>
              <a:rPr lang="en-GB" sz="2400" dirty="0" smtClean="0">
                <a:solidFill>
                  <a:schemeClr val="tx1"/>
                </a:solidFill>
              </a:rPr>
              <a:t>Typically FOS </a:t>
            </a:r>
            <a:r>
              <a:rPr lang="en-GB" sz="2400" dirty="0" smtClean="0"/>
              <a:t>&gt; 2</a:t>
            </a:r>
            <a:endParaRPr lang="en-GB" sz="24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 Principles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Single and Double Shear mountings</a:t>
            </a:r>
          </a:p>
          <a:p>
            <a:pPr lvl="1" eaLnBrk="1" hangingPunct="1"/>
            <a:r>
              <a:rPr lang="en-GB" smtClean="0">
                <a:solidFill>
                  <a:schemeClr val="tx1"/>
                </a:solidFill>
              </a:rPr>
              <a:t>Double Shear = Good</a:t>
            </a:r>
          </a:p>
          <a:p>
            <a:pPr lvl="1" eaLnBrk="1" hangingPunct="1"/>
            <a:r>
              <a:rPr lang="en-GB" smtClean="0">
                <a:solidFill>
                  <a:schemeClr val="tx1"/>
                </a:solidFill>
              </a:rPr>
              <a:t>Reduces shear stress on bolt</a:t>
            </a:r>
          </a:p>
        </p:txBody>
      </p:sp>
      <p:graphicFrame>
        <p:nvGraphicFramePr>
          <p:cNvPr id="1026" name="Object 5"/>
          <p:cNvGraphicFramePr>
            <a:graphicFrameLocks noChangeAspect="1"/>
          </p:cNvGraphicFramePr>
          <p:nvPr/>
        </p:nvGraphicFramePr>
        <p:xfrm>
          <a:off x="2286000" y="2819400"/>
          <a:ext cx="4117975" cy="3524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hoto Editor Photo" r:id="rId3" imgW="5706272" imgH="4885714" progId="">
                  <p:embed/>
                </p:oleObj>
              </mc:Choice>
              <mc:Fallback>
                <p:oleObj name="Photo Editor Photo" r:id="rId3" imgW="5706272" imgH="4885714" progId="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2819400"/>
                        <a:ext cx="4117975" cy="3524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 Principles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Single and double shear mountings</a:t>
            </a:r>
          </a:p>
          <a:p>
            <a:pPr lvl="1" eaLnBrk="1" hangingPunct="1"/>
            <a:r>
              <a:rPr lang="en-GB" smtClean="0">
                <a:solidFill>
                  <a:schemeClr val="tx1"/>
                </a:solidFill>
              </a:rPr>
              <a:t>Single Shear = Bad</a:t>
            </a:r>
          </a:p>
          <a:p>
            <a:pPr lvl="1" eaLnBrk="1" hangingPunct="1"/>
            <a:r>
              <a:rPr lang="en-GB" smtClean="0">
                <a:solidFill>
                  <a:schemeClr val="tx1"/>
                </a:solidFill>
              </a:rPr>
              <a:t>Increases stress on bolt</a:t>
            </a:r>
          </a:p>
        </p:txBody>
      </p:sp>
      <p:pic>
        <p:nvPicPr>
          <p:cNvPr id="37892" name="Picture 4" descr="pic-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2743200"/>
            <a:ext cx="64008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Designing for Fatigue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524000"/>
            <a:ext cx="7342188" cy="4525963"/>
          </a:xfrm>
        </p:spPr>
        <p:txBody>
          <a:bodyPr/>
          <a:lstStyle/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Loads on car are fluctuating (due to acceleration, braking, cornering etc)</a:t>
            </a:r>
          </a:p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Fatigue must be considered</a:t>
            </a:r>
          </a:p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S-N curves, Endurance Limits etc. covered in Materials</a:t>
            </a:r>
          </a:p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Fatigue cracks originate at stress raisers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Designing for Fatigue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676400"/>
            <a:ext cx="8027987" cy="4525963"/>
          </a:xfrm>
        </p:spPr>
        <p:txBody>
          <a:bodyPr/>
          <a:lstStyle/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Typical Stress Raisers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Poor surface finish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Holes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Abrupt change of section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Sharp edges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Grooves in stressed sections</a:t>
            </a:r>
          </a:p>
          <a:p>
            <a:pPr lvl="2" eaLnBrk="1" hangingPunct="1"/>
            <a:r>
              <a:rPr lang="en-GB" smtClean="0">
                <a:solidFill>
                  <a:schemeClr val="tx1"/>
                </a:solidFill>
              </a:rPr>
              <a:t>Corrosion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18" descr="Bearing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2514600"/>
            <a:ext cx="7581900" cy="495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Designing for Fatigue</a:t>
            </a:r>
          </a:p>
        </p:txBody>
      </p:sp>
      <p:pic>
        <p:nvPicPr>
          <p:cNvPr id="40964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2286000"/>
            <a:ext cx="17335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5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0" y="2286000"/>
            <a:ext cx="19621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6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96000" y="2286000"/>
            <a:ext cx="2000250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7" name="Text Box 10"/>
          <p:cNvSpPr txBox="1">
            <a:spLocks noChangeArrowheads="1"/>
          </p:cNvSpPr>
          <p:nvPr/>
        </p:nvSpPr>
        <p:spPr bwMode="auto">
          <a:xfrm>
            <a:off x="1981200" y="3200400"/>
            <a:ext cx="91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K=3.9</a:t>
            </a:r>
          </a:p>
        </p:txBody>
      </p:sp>
      <p:sp>
        <p:nvSpPr>
          <p:cNvPr id="40968" name="Text Box 11"/>
          <p:cNvSpPr txBox="1">
            <a:spLocks noChangeArrowheads="1"/>
          </p:cNvSpPr>
          <p:nvPr/>
        </p:nvSpPr>
        <p:spPr bwMode="auto">
          <a:xfrm>
            <a:off x="4343400" y="3200400"/>
            <a:ext cx="91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K=1.6</a:t>
            </a:r>
          </a:p>
        </p:txBody>
      </p:sp>
      <p:sp>
        <p:nvSpPr>
          <p:cNvPr id="40969" name="Text Box 12"/>
          <p:cNvSpPr txBox="1">
            <a:spLocks noChangeArrowheads="1"/>
          </p:cNvSpPr>
          <p:nvPr/>
        </p:nvSpPr>
        <p:spPr bwMode="auto">
          <a:xfrm>
            <a:off x="6553200" y="3200400"/>
            <a:ext cx="91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K=1.1</a:t>
            </a:r>
          </a:p>
        </p:txBody>
      </p:sp>
      <p:sp>
        <p:nvSpPr>
          <p:cNvPr id="40970" name="Text Box 13"/>
          <p:cNvSpPr txBox="1">
            <a:spLocks noChangeArrowheads="1"/>
          </p:cNvSpPr>
          <p:nvPr/>
        </p:nvSpPr>
        <p:spPr bwMode="auto">
          <a:xfrm>
            <a:off x="1600200" y="1905000"/>
            <a:ext cx="1676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Sharp Corner</a:t>
            </a:r>
          </a:p>
        </p:txBody>
      </p:sp>
      <p:sp>
        <p:nvSpPr>
          <p:cNvPr id="40971" name="Text Box 14"/>
          <p:cNvSpPr txBox="1">
            <a:spLocks noChangeArrowheads="1"/>
          </p:cNvSpPr>
          <p:nvPr/>
        </p:nvSpPr>
        <p:spPr bwMode="auto">
          <a:xfrm>
            <a:off x="3810000" y="1905000"/>
            <a:ext cx="190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Medium Radius</a:t>
            </a:r>
          </a:p>
        </p:txBody>
      </p:sp>
      <p:sp>
        <p:nvSpPr>
          <p:cNvPr id="40972" name="Text Box 15"/>
          <p:cNvSpPr txBox="1">
            <a:spLocks noChangeArrowheads="1"/>
          </p:cNvSpPr>
          <p:nvPr/>
        </p:nvSpPr>
        <p:spPr bwMode="auto">
          <a:xfrm>
            <a:off x="6324600" y="1905000"/>
            <a:ext cx="190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Large Radius</a:t>
            </a:r>
          </a:p>
        </p:txBody>
      </p:sp>
      <p:sp>
        <p:nvSpPr>
          <p:cNvPr id="40973" name="Text Box 16"/>
          <p:cNvSpPr txBox="1">
            <a:spLocks noChangeArrowheads="1"/>
          </p:cNvSpPr>
          <p:nvPr/>
        </p:nvSpPr>
        <p:spPr bwMode="auto">
          <a:xfrm>
            <a:off x="1600200" y="1295400"/>
            <a:ext cx="5486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/>
              <a:t>Typical Stress Concentration Factors</a:t>
            </a:r>
          </a:p>
        </p:txBody>
      </p:sp>
      <p:sp>
        <p:nvSpPr>
          <p:cNvPr id="40974" name="Text Box 17"/>
          <p:cNvSpPr txBox="1">
            <a:spLocks noChangeArrowheads="1"/>
          </p:cNvSpPr>
          <p:nvPr/>
        </p:nvSpPr>
        <p:spPr bwMode="auto">
          <a:xfrm>
            <a:off x="1600200" y="4052888"/>
            <a:ext cx="5486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/>
              <a:t>Bearing Shoulders</a:t>
            </a:r>
          </a:p>
        </p:txBody>
      </p:sp>
      <p:sp>
        <p:nvSpPr>
          <p:cNvPr id="40975" name="Text Box 19"/>
          <p:cNvSpPr txBox="1">
            <a:spLocks noChangeArrowheads="1"/>
          </p:cNvSpPr>
          <p:nvPr/>
        </p:nvSpPr>
        <p:spPr bwMode="auto">
          <a:xfrm>
            <a:off x="1905000" y="57912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Bad</a:t>
            </a:r>
          </a:p>
        </p:txBody>
      </p:sp>
      <p:sp>
        <p:nvSpPr>
          <p:cNvPr id="40976" name="Text Box 20"/>
          <p:cNvSpPr txBox="1">
            <a:spLocks noChangeArrowheads="1"/>
          </p:cNvSpPr>
          <p:nvPr/>
        </p:nvSpPr>
        <p:spPr bwMode="auto">
          <a:xfrm>
            <a:off x="4419600" y="57912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Better</a:t>
            </a:r>
          </a:p>
        </p:txBody>
      </p:sp>
      <p:sp>
        <p:nvSpPr>
          <p:cNvPr id="40977" name="Text Box 21"/>
          <p:cNvSpPr txBox="1">
            <a:spLocks noChangeArrowheads="1"/>
          </p:cNvSpPr>
          <p:nvPr/>
        </p:nvSpPr>
        <p:spPr bwMode="auto">
          <a:xfrm>
            <a:off x="6629400" y="57912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Good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Designing for Fatigue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089025"/>
            <a:ext cx="6656387" cy="45259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endParaRPr lang="en-GB" smtClean="0">
              <a:solidFill>
                <a:schemeClr val="tx1"/>
              </a:solidFill>
            </a:endParaRPr>
          </a:p>
          <a:p>
            <a:pPr eaLnBrk="1" hangingPunct="1">
              <a:buFontTx/>
              <a:buNone/>
            </a:pPr>
            <a:r>
              <a:rPr lang="en-GB" smtClean="0">
                <a:solidFill>
                  <a:schemeClr val="tx1"/>
                </a:solidFill>
              </a:rPr>
              <a:t>	</a:t>
            </a:r>
            <a:r>
              <a:rPr lang="en-GB" b="1" smtClean="0">
                <a:solidFill>
                  <a:schemeClr val="tx1"/>
                </a:solidFill>
              </a:rPr>
              <a:t>Reference</a:t>
            </a:r>
          </a:p>
          <a:p>
            <a:pPr eaLnBrk="1" hangingPunct="1">
              <a:buFontTx/>
              <a:buNone/>
            </a:pPr>
            <a:r>
              <a:rPr lang="en-GB" smtClean="0">
                <a:solidFill>
                  <a:schemeClr val="tx1"/>
                </a:solidFill>
              </a:rPr>
              <a:t>	</a:t>
            </a:r>
          </a:p>
          <a:p>
            <a:pPr eaLnBrk="1" hangingPunct="1">
              <a:buFontTx/>
              <a:buNone/>
            </a:pPr>
            <a:r>
              <a:rPr lang="en-GB" smtClean="0">
                <a:solidFill>
                  <a:schemeClr val="tx1"/>
                </a:solidFill>
              </a:rPr>
              <a:t>	Carroll Smith, “Engineer to Win”</a:t>
            </a:r>
          </a:p>
          <a:p>
            <a:pPr eaLnBrk="1" hangingPunct="1">
              <a:buFontTx/>
              <a:buNone/>
            </a:pPr>
            <a:r>
              <a:rPr lang="en-GB" smtClean="0">
                <a:solidFill>
                  <a:schemeClr val="tx1"/>
                </a:solidFill>
              </a:rPr>
              <a:t>	Chapter 7:  Metal Fatigue – or why things break”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Conclusions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089025"/>
            <a:ext cx="7037387" cy="4525963"/>
          </a:xfrm>
        </p:spPr>
        <p:txBody>
          <a:bodyPr/>
          <a:lstStyle/>
          <a:p>
            <a:pPr eaLnBrk="1" hangingPunct="1"/>
            <a:endParaRPr lang="en-GB" smtClean="0">
              <a:solidFill>
                <a:schemeClr val="tx1"/>
              </a:solidFill>
            </a:endParaRPr>
          </a:p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Think carefully when designing parts</a:t>
            </a:r>
          </a:p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Consider manufacturability</a:t>
            </a:r>
          </a:p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Talk to the technicians, fellow students &amp;  advisors</a:t>
            </a:r>
          </a:p>
          <a:p>
            <a:pPr eaLnBrk="1" hangingPunct="1"/>
            <a:r>
              <a:rPr lang="en-GB" smtClean="0">
                <a:solidFill>
                  <a:schemeClr val="tx1"/>
                </a:solidFill>
              </a:rPr>
              <a:t>If in doubt – ASK!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MU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</Template>
  <TotalTime>299</TotalTime>
  <Words>1475</Words>
  <Application>Microsoft Office PowerPoint</Application>
  <PresentationFormat>On-screen Show (4:3)</PresentationFormat>
  <Paragraphs>327</Paragraphs>
  <Slides>40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ＭＳ Ｐゴシック</vt:lpstr>
      <vt:lpstr>Arial</vt:lpstr>
      <vt:lpstr>Symbol</vt:lpstr>
      <vt:lpstr>Tahoma</vt:lpstr>
      <vt:lpstr>SMU</vt:lpstr>
      <vt:lpstr>Photo Editor Photo</vt:lpstr>
      <vt:lpstr>Mechanical Design and Materials</vt:lpstr>
      <vt:lpstr>Overview</vt:lpstr>
      <vt:lpstr>Drawings &amp; Tolerances</vt:lpstr>
      <vt:lpstr>Drawings &amp; Tolerances</vt:lpstr>
      <vt:lpstr>Drawings &amp; Tolerances</vt:lpstr>
      <vt:lpstr>Drawings &amp; Tolerances</vt:lpstr>
      <vt:lpstr>Fits</vt:lpstr>
      <vt:lpstr>PowerPoint Presentation</vt:lpstr>
      <vt:lpstr>Fits</vt:lpstr>
      <vt:lpstr>Fits</vt:lpstr>
      <vt:lpstr>Fits</vt:lpstr>
      <vt:lpstr>Thread Systems</vt:lpstr>
      <vt:lpstr>Imperial Thread Systems</vt:lpstr>
      <vt:lpstr>Metric Thread Systems</vt:lpstr>
      <vt:lpstr>Fasteners</vt:lpstr>
      <vt:lpstr>Fasteners</vt:lpstr>
      <vt:lpstr>Fasteners</vt:lpstr>
      <vt:lpstr>Fasteners</vt:lpstr>
      <vt:lpstr>Fasteners</vt:lpstr>
      <vt:lpstr>Welding</vt:lpstr>
      <vt:lpstr>TIG Welding</vt:lpstr>
      <vt:lpstr>TIG Welding</vt:lpstr>
      <vt:lpstr>MIG Welding</vt:lpstr>
      <vt:lpstr>MIG Welding</vt:lpstr>
      <vt:lpstr>Other assembly methods</vt:lpstr>
      <vt:lpstr>Automotive Materials</vt:lpstr>
      <vt:lpstr>Steels</vt:lpstr>
      <vt:lpstr>Steels</vt:lpstr>
      <vt:lpstr>Steels</vt:lpstr>
      <vt:lpstr>Steels</vt:lpstr>
      <vt:lpstr>Aluminium Alloys</vt:lpstr>
      <vt:lpstr>Aluminium Alloys</vt:lpstr>
      <vt:lpstr>Design Principles</vt:lpstr>
      <vt:lpstr>Design Principles</vt:lpstr>
      <vt:lpstr>Design Principles</vt:lpstr>
      <vt:lpstr>Designing for Fatigue</vt:lpstr>
      <vt:lpstr>Designing for Fatigue</vt:lpstr>
      <vt:lpstr>Designing for Fatigue</vt:lpstr>
      <vt:lpstr>Designing for Fatigue</vt:lpstr>
      <vt:lpstr>Conclusions</vt:lpstr>
    </vt:vector>
  </TitlesOfParts>
  <Company>Grizli777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Mechanical Design and Materials</dc:title>
  <dc:creator>Al</dc:creator>
  <cp:lastModifiedBy>Kerry Tudor</cp:lastModifiedBy>
  <cp:revision>37</cp:revision>
  <dcterms:created xsi:type="dcterms:W3CDTF">2011-11-03T08:58:24Z</dcterms:created>
  <dcterms:modified xsi:type="dcterms:W3CDTF">2016-10-25T09:24:39Z</dcterms:modified>
</cp:coreProperties>
</file>