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74" r:id="rId5"/>
    <p:sldId id="256" r:id="rId6"/>
    <p:sldId id="257" r:id="rId7"/>
    <p:sldId id="261" r:id="rId8"/>
    <p:sldId id="263" r:id="rId9"/>
    <p:sldId id="262" r:id="rId10"/>
    <p:sldId id="264" r:id="rId11"/>
    <p:sldId id="265" r:id="rId12"/>
    <p:sldId id="273" r:id="rId13"/>
    <p:sldId id="258" r:id="rId14"/>
    <p:sldId id="259" r:id="rId15"/>
    <p:sldId id="266" r:id="rId16"/>
    <p:sldId id="267" r:id="rId17"/>
    <p:sldId id="260" r:id="rId18"/>
    <p:sldId id="269" r:id="rId19"/>
    <p:sldId id="270" r:id="rId20"/>
    <p:sldId id="268" r:id="rId21"/>
    <p:sldId id="271" r:id="rId22"/>
    <p:sldId id="272" r:id="rId23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EC9EE7-7620-4C07-8C02-FF471E330506}" v="2" dt="2021-02-01T12:35:07.4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640"/>
    <p:restoredTop sz="94685"/>
  </p:normalViewPr>
  <p:slideViewPr>
    <p:cSldViewPr snapToGrid="0" snapToObjects="1">
      <p:cViewPr varScale="1">
        <p:scale>
          <a:sx n="233" d="100"/>
          <a:sy n="233" d="100"/>
        </p:scale>
        <p:origin x="20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ire Savage" userId="S::claire.savage@uwtsd.ac.uk::d030f6e6-e62e-44fa-b290-e9029889577f" providerId="AD" clId="Web-{15EC9EE7-7620-4C07-8C02-FF471E330506}"/>
    <pc:docChg chg="modSld">
      <pc:chgData name="Claire Savage" userId="S::claire.savage@uwtsd.ac.uk::d030f6e6-e62e-44fa-b290-e9029889577f" providerId="AD" clId="Web-{15EC9EE7-7620-4C07-8C02-FF471E330506}" dt="2021-02-01T12:35:07.435" v="0" actId="20577"/>
      <pc:docMkLst>
        <pc:docMk/>
      </pc:docMkLst>
      <pc:sldChg chg="modSp">
        <pc:chgData name="Claire Savage" userId="S::claire.savage@uwtsd.ac.uk::d030f6e6-e62e-44fa-b290-e9029889577f" providerId="AD" clId="Web-{15EC9EE7-7620-4C07-8C02-FF471E330506}" dt="2021-02-01T12:35:07.435" v="0" actId="20577"/>
        <pc:sldMkLst>
          <pc:docMk/>
          <pc:sldMk cId="3479445279" sldId="256"/>
        </pc:sldMkLst>
        <pc:spChg chg="mod">
          <ac:chgData name="Claire Savage" userId="S::claire.savage@uwtsd.ac.uk::d030f6e6-e62e-44fa-b290-e9029889577f" providerId="AD" clId="Web-{15EC9EE7-7620-4C07-8C02-FF471E330506}" dt="2021-02-01T12:35:07.435" v="0" actId="20577"/>
          <ac:spMkLst>
            <pc:docMk/>
            <pc:sldMk cId="3479445279" sldId="256"/>
            <ac:spMk id="4" creationId="{7A2CFE70-84F1-0140-A875-674E1CE0B41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737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608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35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372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240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135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431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134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035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029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971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456348-0F90-2141-A44E-F7B83B8305BB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7F37-DC65-B44A-9BB0-9D6521454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617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risties.com/features/Giorgio-Morandi-guide-10098-3.aspx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lfineart.com/video/4-focus-on-art-giorgio-morandi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interest.co.uk/clsavonst/2021-visual-enquiry/" TargetMode="External"/><Relationship Id="rId5" Type="http://schemas.openxmlformats.org/officeDocument/2006/relationships/hyperlink" Target="https://www.robilantvoena.com/video/32/" TargetMode="External"/><Relationship Id="rId4" Type="http://schemas.openxmlformats.org/officeDocument/2006/relationships/hyperlink" Target="https://seattleartistleague.com/2018/05/22/morandis-dust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5.png"/><Relationship Id="rId4" Type="http://schemas.openxmlformats.org/officeDocument/2006/relationships/image" Target="../media/image1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hyperlink" Target="https://www.pinterest.co.uk/clsavonst/abstract-still-life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45CDB6F-7EF9-4645-BD37-5C961A9C194C}"/>
              </a:ext>
            </a:extLst>
          </p:cNvPr>
          <p:cNvSpPr/>
          <p:nvPr/>
        </p:nvSpPr>
        <p:spPr>
          <a:xfrm>
            <a:off x="2286000" y="1312577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10am – 10.15am INTRO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10.15am – 10.45am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Monochrome Cut Out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10.45am – 11.30am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Cross Hatching – MORANDI STYLE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11.30 – 12.30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ABSTRACT the still life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1.30pm – 2.30pm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Reconnect – no pressure – GROUP PARTICIPATION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3C8ACD0-BBE7-EB41-9522-AD277E224D3B}"/>
              </a:ext>
            </a:extLst>
          </p:cNvPr>
          <p:cNvSpPr/>
          <p:nvPr/>
        </p:nvSpPr>
        <p:spPr>
          <a:xfrm>
            <a:off x="2286000" y="41460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DRAWING OUT THE ‘COLLECTIONS’</a:t>
            </a:r>
          </a:p>
          <a:p>
            <a:r>
              <a:rPr lang="en-US" dirty="0"/>
              <a:t>February 1</a:t>
            </a:r>
            <a:r>
              <a:rPr lang="en-US" baseline="30000" dirty="0"/>
              <a:t>st</a:t>
            </a:r>
            <a:r>
              <a:rPr lang="en-US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243759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2CFE70-84F1-0140-A875-674E1CE0B414}"/>
              </a:ext>
            </a:extLst>
          </p:cNvPr>
          <p:cNvSpPr txBox="1"/>
          <p:nvPr/>
        </p:nvSpPr>
        <p:spPr>
          <a:xfrm>
            <a:off x="435576" y="4346490"/>
            <a:ext cx="7358449" cy="5599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000"/>
              <a:t>DRAWING OUT THE ‘COLLECTIONS’</a:t>
            </a:r>
          </a:p>
          <a:p>
            <a:r>
              <a:rPr lang="en-US" sz="1013" dirty="0"/>
              <a:t>February 1</a:t>
            </a:r>
            <a:r>
              <a:rPr lang="en-US" sz="1013" baseline="30000" dirty="0"/>
              <a:t>st</a:t>
            </a:r>
            <a:r>
              <a:rPr lang="en-US" sz="1013" dirty="0"/>
              <a:t> 2021</a:t>
            </a:r>
          </a:p>
          <a:p>
            <a:endParaRPr lang="en-US" sz="1013" dirty="0"/>
          </a:p>
        </p:txBody>
      </p:sp>
      <p:pic>
        <p:nvPicPr>
          <p:cNvPr id="6" name="Picture 5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789BF7CB-CBDD-2D4E-829F-A7C8E9DE94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6655"/>
          <a:stretch/>
        </p:blipFill>
        <p:spPr>
          <a:xfrm>
            <a:off x="1065423" y="151383"/>
            <a:ext cx="7166965" cy="41091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D815D35-49B6-0F44-BDCE-09F8C37CF03F}"/>
              </a:ext>
            </a:extLst>
          </p:cNvPr>
          <p:cNvSpPr txBox="1"/>
          <p:nvPr/>
        </p:nvSpPr>
        <p:spPr>
          <a:xfrm>
            <a:off x="7690217" y="4260503"/>
            <a:ext cx="13252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/>
              <a:t>GEORGIO</a:t>
            </a:r>
          </a:p>
          <a:p>
            <a:r>
              <a:rPr lang="en-US" sz="600" dirty="0"/>
              <a:t>MORANDI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A7DD366-B367-E042-BA1A-81E49BC45D48}"/>
              </a:ext>
            </a:extLst>
          </p:cNvPr>
          <p:cNvSpPr/>
          <p:nvPr/>
        </p:nvSpPr>
        <p:spPr>
          <a:xfrm>
            <a:off x="5001822" y="461425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https://www.christies.com/features/Giorgio-Morandi-guide-10098-3.aspx</a:t>
            </a:r>
            <a:endParaRPr lang="en-US" altLang="en-US" sz="800" dirty="0"/>
          </a:p>
        </p:txBody>
      </p:sp>
    </p:spTree>
    <p:extLst>
      <p:ext uri="{BB962C8B-B14F-4D97-AF65-F5344CB8AC3E}">
        <p14:creationId xmlns:p14="http://schemas.microsoft.com/office/powerpoint/2010/main" val="3479445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D999B349-4B35-FA42-B0B5-D2956CE33E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295" y="398250"/>
            <a:ext cx="7463111" cy="4402637"/>
          </a:xfrm>
          <a:prstGeom prst="rect">
            <a:avLst/>
          </a:prstGeom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23BC34B4-5521-404D-8B23-11BD3F47E2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931" y="763203"/>
            <a:ext cx="300434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https://www.mlfineart.com/video/4-focus-on-art-giorgio-morandi/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https://seattleartistleague.com/2018/05/22/morandis-dust/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https://www.robilantvoena.com/video/32/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8C5BED0-3666-E544-BA41-6E16CA8EE717}"/>
              </a:ext>
            </a:extLst>
          </p:cNvPr>
          <p:cNvSpPr/>
          <p:nvPr/>
        </p:nvSpPr>
        <p:spPr>
          <a:xfrm>
            <a:off x="226932" y="582916"/>
            <a:ext cx="6786819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hlinkClick r:id="rId6"/>
              </a:rPr>
              <a:t>https://www.pinterest.co.uk/clsavonst/2021-visual-enquiry/</a:t>
            </a:r>
            <a:endParaRPr lang="en-US" sz="800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337AB7-9C90-0641-8BC0-DDFD0F44967D}"/>
              </a:ext>
            </a:extLst>
          </p:cNvPr>
          <p:cNvSpPr txBox="1"/>
          <p:nvPr/>
        </p:nvSpPr>
        <p:spPr>
          <a:xfrm>
            <a:off x="226933" y="213584"/>
            <a:ext cx="3066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Remember – Inspiration here</a:t>
            </a:r>
          </a:p>
        </p:txBody>
      </p:sp>
    </p:spTree>
    <p:extLst>
      <p:ext uri="{BB962C8B-B14F-4D97-AF65-F5344CB8AC3E}">
        <p14:creationId xmlns:p14="http://schemas.microsoft.com/office/powerpoint/2010/main" val="1983132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EAE65B0E-4144-2842-8541-F86886F8E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190" y="153512"/>
            <a:ext cx="6245619" cy="4684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5413C2A-CB30-B84D-9C87-96D92353BA59}"/>
              </a:ext>
            </a:extLst>
          </p:cNvPr>
          <p:cNvSpPr/>
          <p:nvPr/>
        </p:nvSpPr>
        <p:spPr>
          <a:xfrm>
            <a:off x="6107784" y="4928056"/>
            <a:ext cx="168187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/>
              <a:t>Bailey, William. UNTITLED STILL LIFE</a:t>
            </a:r>
            <a:endParaRPr lang="en-US" sz="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17070D-70F6-D246-ABA7-5A2FE548B335}"/>
              </a:ext>
            </a:extLst>
          </p:cNvPr>
          <p:cNvSpPr txBox="1"/>
          <p:nvPr/>
        </p:nvSpPr>
        <p:spPr>
          <a:xfrm>
            <a:off x="370527" y="3405563"/>
            <a:ext cx="21573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Set</a:t>
            </a:r>
          </a:p>
          <a:p>
            <a:r>
              <a:rPr lang="en-US" dirty="0"/>
              <a:t>Up </a:t>
            </a:r>
          </a:p>
          <a:p>
            <a:r>
              <a:rPr lang="en-US" dirty="0"/>
              <a:t>Your</a:t>
            </a:r>
          </a:p>
          <a:p>
            <a:r>
              <a:rPr lang="en-US" dirty="0"/>
              <a:t>Still</a:t>
            </a:r>
          </a:p>
          <a:p>
            <a:r>
              <a:rPr lang="en-US" dirty="0"/>
              <a:t>Life</a:t>
            </a:r>
          </a:p>
        </p:txBody>
      </p:sp>
    </p:spTree>
    <p:extLst>
      <p:ext uri="{BB962C8B-B14F-4D97-AF65-F5344CB8AC3E}">
        <p14:creationId xmlns:p14="http://schemas.microsoft.com/office/powerpoint/2010/main" val="4216116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9E41AD7B-CBB6-DE45-A529-D906905199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275" y="0"/>
            <a:ext cx="423545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DB5F8C4-AF44-D242-8692-DFFEBC6DC4B0}"/>
              </a:ext>
            </a:extLst>
          </p:cNvPr>
          <p:cNvSpPr/>
          <p:nvPr/>
        </p:nvSpPr>
        <p:spPr>
          <a:xfrm>
            <a:off x="6689725" y="4869980"/>
            <a:ext cx="177805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/>
              <a:t>William Bailey, Still Life at </a:t>
            </a:r>
            <a:r>
              <a:rPr lang="en-GB" sz="800" dirty="0" err="1"/>
              <a:t>Trovi</a:t>
            </a:r>
            <a:r>
              <a:rPr lang="en-GB" sz="800" dirty="0"/>
              <a:t> (1982)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233325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5143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wall, indoor, red, table&#10;&#10;Description automatically generated">
            <a:extLst>
              <a:ext uri="{FF2B5EF4-FFF2-40B4-BE49-F238E27FC236}">
                <a16:creationId xmlns:a16="http://schemas.microsoft.com/office/drawing/2014/main" id="{3F3E9055-5E8D-FF4E-84DE-56AB615202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26" b="18688"/>
          <a:stretch/>
        </p:blipFill>
        <p:spPr>
          <a:xfrm>
            <a:off x="20" y="961"/>
            <a:ext cx="9143980" cy="5142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978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indoor, seat&#10;&#10;Description automatically generated">
            <a:extLst>
              <a:ext uri="{FF2B5EF4-FFF2-40B4-BE49-F238E27FC236}">
                <a16:creationId xmlns:a16="http://schemas.microsoft.com/office/drawing/2014/main" id="{980828B2-C295-AF47-BB85-E48D56A18E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000249" y="642938"/>
            <a:ext cx="5143500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79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wall, indoor&#10;&#10;Description automatically generated">
            <a:extLst>
              <a:ext uri="{FF2B5EF4-FFF2-40B4-BE49-F238E27FC236}">
                <a16:creationId xmlns:a16="http://schemas.microsoft.com/office/drawing/2014/main" id="{CF43E1FA-11D9-4346-BBF8-1320BD5BDF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157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wall, indoor&#10;&#10;Description automatically generated">
            <a:extLst>
              <a:ext uri="{FF2B5EF4-FFF2-40B4-BE49-F238E27FC236}">
                <a16:creationId xmlns:a16="http://schemas.microsoft.com/office/drawing/2014/main" id="{EFA90A55-CD1E-1B46-846B-5E665EA669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saturation sat="0"/>
                    </a14:imgEffect>
                    <a14:imgEffect>
                      <a14:brightnessContrast bright="-10000" contrast="7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3000" y="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936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A08CF6B-76CC-DC45-AC09-7F81570C3F0C}"/>
              </a:ext>
            </a:extLst>
          </p:cNvPr>
          <p:cNvSpPr/>
          <p:nvPr/>
        </p:nvSpPr>
        <p:spPr>
          <a:xfrm>
            <a:off x="127909" y="240708"/>
            <a:ext cx="392780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 1 – Monochrome Cut Out</a:t>
            </a:r>
          </a:p>
          <a:p>
            <a:endParaRPr lang="en-GB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Using a scissors or scalpel – be CAREFUL</a:t>
            </a:r>
          </a:p>
          <a:p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Cut out the forms in card/paper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59F8282C-7FD4-1647-8EB4-C2CB6EFFD6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905" y="88557"/>
            <a:ext cx="4811186" cy="496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BB8AC272-8BF7-2642-B313-1B881E1A8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026" y="1690295"/>
            <a:ext cx="3212497" cy="3212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67957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A02E0ED-8FB7-9E42-815D-02BF75FAAE90}"/>
              </a:ext>
            </a:extLst>
          </p:cNvPr>
          <p:cNvSpPr/>
          <p:nvPr/>
        </p:nvSpPr>
        <p:spPr>
          <a:xfrm>
            <a:off x="194378" y="250045"/>
            <a:ext cx="5855993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 2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Cross Hatching the negative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Using the forms that have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Been cut, masking tape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to a piece of paper.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 will then need a ruler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create the shadow in the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Background.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different ‘angles’ of line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create shadows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Keep looking at your still life.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this technique and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Extend beyond the session…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Look at negative space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your own collections.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8370529-F379-6445-8537-5234A8B86C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374" y="717562"/>
            <a:ext cx="5683667" cy="423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9100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shelf, old, cluttered&#10;&#10;Description automatically generated">
            <a:extLst>
              <a:ext uri="{FF2B5EF4-FFF2-40B4-BE49-F238E27FC236}">
                <a16:creationId xmlns:a16="http://schemas.microsoft.com/office/drawing/2014/main" id="{6EC6ADE6-E62C-324D-970F-550A1BB3FD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0500" y="0"/>
            <a:ext cx="5143500" cy="5143500"/>
          </a:xfrm>
          <a:prstGeom prst="rect">
            <a:avLst/>
          </a:prstGeom>
        </p:spPr>
      </p:pic>
      <p:pic>
        <p:nvPicPr>
          <p:cNvPr id="5" name="Picture 4" descr="A picture containing stone, trash&#10;&#10;Description automatically generated">
            <a:extLst>
              <a:ext uri="{FF2B5EF4-FFF2-40B4-BE49-F238E27FC236}">
                <a16:creationId xmlns:a16="http://schemas.microsoft.com/office/drawing/2014/main" id="{057DCD41-EF3D-454D-A1DC-6C7FF54B13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386" y="2109526"/>
            <a:ext cx="3706649" cy="267863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6897AB9-D7FF-914E-9523-471A13A1DC57}"/>
              </a:ext>
            </a:extLst>
          </p:cNvPr>
          <p:cNvSpPr/>
          <p:nvPr/>
        </p:nvSpPr>
        <p:spPr>
          <a:xfrm>
            <a:off x="309159" y="279036"/>
            <a:ext cx="22869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ABSTRACT the still life</a:t>
            </a:r>
          </a:p>
        </p:txBody>
      </p:sp>
    </p:spTree>
    <p:extLst>
      <p:ext uri="{BB962C8B-B14F-4D97-AF65-F5344CB8AC3E}">
        <p14:creationId xmlns:p14="http://schemas.microsoft.com/office/powerpoint/2010/main" val="569825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indoor, floor, wooden&#10;&#10;Description automatically generated">
            <a:extLst>
              <a:ext uri="{FF2B5EF4-FFF2-40B4-BE49-F238E27FC236}">
                <a16:creationId xmlns:a16="http://schemas.microsoft.com/office/drawing/2014/main" id="{0AB8D322-37D0-D744-9734-41938E2799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1580" y="0"/>
            <a:ext cx="3857625" cy="5143500"/>
          </a:xfrm>
          <a:prstGeom prst="rect">
            <a:avLst/>
          </a:prstGeom>
        </p:spPr>
      </p:pic>
      <p:pic>
        <p:nvPicPr>
          <p:cNvPr id="6" name="54ccaa67-ff56-4ac8-967f-7c19c1b902cd 2" descr="54ccaa67-ff56-4ac8-967f-7c19c1b902cd 2">
            <a:hlinkClick r:id="" action="ppaction://media"/>
            <a:extLst>
              <a:ext uri="{FF2B5EF4-FFF2-40B4-BE49-F238E27FC236}">
                <a16:creationId xmlns:a16="http://schemas.microsoft.com/office/drawing/2014/main" id="{C49C27AB-3214-394C-94AB-75047A0CB89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0105" y="0"/>
            <a:ext cx="291147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899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5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05961CC-506B-984F-B357-F58C7AE6170F}"/>
              </a:ext>
            </a:extLst>
          </p:cNvPr>
          <p:cNvSpPr/>
          <p:nvPr/>
        </p:nvSpPr>
        <p:spPr>
          <a:xfrm>
            <a:off x="309159" y="279036"/>
            <a:ext cx="22869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ABSTRACT the still life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66A4350-39BD-6345-983C-38187BD16FA5}"/>
              </a:ext>
            </a:extLst>
          </p:cNvPr>
          <p:cNvSpPr/>
          <p:nvPr/>
        </p:nvSpPr>
        <p:spPr>
          <a:xfrm>
            <a:off x="52018" y="4822048"/>
            <a:ext cx="574100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>
                <a:hlinkClick r:id="rId2"/>
              </a:rPr>
              <a:t>https://www.pinterest.co.uk/clsavonst/abstract-still-life/</a:t>
            </a:r>
            <a:endParaRPr lang="en-US" sz="800" dirty="0"/>
          </a:p>
          <a:p>
            <a:endParaRPr lang="en-US" dirty="0"/>
          </a:p>
        </p:txBody>
      </p:sp>
      <p:pic>
        <p:nvPicPr>
          <p:cNvPr id="5" name="Picture 4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D8E989A0-F677-B942-B5F8-2C6B49F56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9057" y="0"/>
            <a:ext cx="3857625" cy="5143500"/>
          </a:xfrm>
          <a:prstGeom prst="rect">
            <a:avLst/>
          </a:prstGeom>
        </p:spPr>
      </p:pic>
      <p:pic>
        <p:nvPicPr>
          <p:cNvPr id="8" name="Picture 7" descr="A picture containing text, indoor, several&#10;&#10;Description automatically generated">
            <a:extLst>
              <a:ext uri="{FF2B5EF4-FFF2-40B4-BE49-F238E27FC236}">
                <a16:creationId xmlns:a16="http://schemas.microsoft.com/office/drawing/2014/main" id="{A2C56F94-02AA-934F-86BE-F2C14E742D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1692" y="750842"/>
            <a:ext cx="2976548" cy="3968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2967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agram&#10;&#10;Description automatically generated with low confidence">
            <a:extLst>
              <a:ext uri="{FF2B5EF4-FFF2-40B4-BE49-F238E27FC236}">
                <a16:creationId xmlns:a16="http://schemas.microsoft.com/office/drawing/2014/main" id="{625CB42F-C6B9-8E4E-B70E-8408C50127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0800" y="133350"/>
            <a:ext cx="650240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1155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C71035F6-46A8-294A-B31B-34EF5A69CE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0800" y="133350"/>
            <a:ext cx="650240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9657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FF88DC1A-2F33-464C-BBFA-38DADF87E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061" y="0"/>
            <a:ext cx="3857625" cy="5143500"/>
          </a:xfrm>
          <a:prstGeom prst="rect">
            <a:avLst/>
          </a:prstGeom>
        </p:spPr>
      </p:pic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0C08500E-1628-8D4D-8F8E-D64B0656CE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1436" y="0"/>
            <a:ext cx="385762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8268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F287DF1F-7805-A74C-8D04-C3B07C3742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3187" y="0"/>
            <a:ext cx="385762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5236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9C0259A0-E18C-7B46-810B-5FD372F5E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3187" y="0"/>
            <a:ext cx="385762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9502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9" ma:contentTypeDescription="Create a new document." ma:contentTypeScope="" ma:versionID="501c4287a9cb22731bca0bd6768c8ed6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352244ae125e02b44610ba5790258671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B4308BE-6117-442B-A44B-600B371154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C96A552-A67C-4F54-9E7E-5BC9509021B6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0FCB413A-0FA2-4D1B-8374-54891A9EA31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109</TotalTime>
  <Words>268</Words>
  <Application>Microsoft Office PowerPoint</Application>
  <PresentationFormat>On-screen Show (16:9)</PresentationFormat>
  <Paragraphs>52</Paragraphs>
  <Slides>19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Savage</dc:creator>
  <cp:lastModifiedBy>Claire Savage</cp:lastModifiedBy>
  <cp:revision>9</cp:revision>
  <dcterms:created xsi:type="dcterms:W3CDTF">2021-02-01T08:01:59Z</dcterms:created>
  <dcterms:modified xsi:type="dcterms:W3CDTF">2021-02-01T12:35:07Z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