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9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0" r:id="rId14"/>
    <p:sldId id="269" r:id="rId15"/>
    <p:sldId id="270" r:id="rId16"/>
    <p:sldId id="272" r:id="rId17"/>
    <p:sldId id="271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797"/>
    <p:restoredTop sz="92005"/>
  </p:normalViewPr>
  <p:slideViewPr>
    <p:cSldViewPr snapToGrid="0" snapToObjects="1">
      <p:cViewPr varScale="1">
        <p:scale>
          <a:sx n="19" d="100"/>
          <a:sy n="19" d="100"/>
        </p:scale>
        <p:origin x="232" y="9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105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999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537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979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962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576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255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875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309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703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484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55954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8317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5781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5684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3996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075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574339-2F20-8748-9DE5-F41112DC3E19}" type="datetimeFigureOut">
              <a:rPr lang="en-US" smtClean="0"/>
              <a:t>3/20/22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F6AC3-B1AF-E047-BBCD-0CA32A7203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7251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  <p:sldLayoutId id="2147483752" r:id="rId13"/>
    <p:sldLayoutId id="2147483753" r:id="rId14"/>
    <p:sldLayoutId id="2147483754" r:id="rId15"/>
    <p:sldLayoutId id="2147483755" r:id="rId16"/>
    <p:sldLayoutId id="214748375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6287/2124046.pdf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optimus-education.com/improving-inclusion-gypsy-roma-and-traveller-pupils" TargetMode="External"/><Relationship Id="rId2" Type="http://schemas.openxmlformats.org/officeDocument/2006/relationships/hyperlink" Target="https://www.funfilledevents.com.au/images/services/Games_and_activity/Giant-Snakes-Ladder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uardian.com/commentisfree/2014/jan/22/gypsies-lagging-education-gypsies-travellers" TargetMode="External"/><Relationship Id="rId4" Type="http://schemas.openxmlformats.org/officeDocument/2006/relationships/hyperlink" Target="https://www.istockphoto.com/vector/school-students-gm513230303-4745623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ations.parliament.uk/pa/cm201719/cmselect/cmwomeq/360/report-files/36005.htm#:~:text=The%20census%20recorded%2058%2C000%20people%20as%20Gypsy%2FTraveller%20in,possible%20reasons%20for%20the%20undercount%2C%20discussed%20further%20below" TargetMode="External"/><Relationship Id="rId2" Type="http://schemas.openxmlformats.org/officeDocument/2006/relationships/hyperlink" Target="http://evidence.nihr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omasupportgroup.org.uk/gypsy-roma-and-traveller-history-month-2021.html" TargetMode="External"/><Relationship Id="rId5" Type="http://schemas.openxmlformats.org/officeDocument/2006/relationships/hyperlink" Target="https://phw.nhs.wales/topics/adverse-childhood-experiences/" TargetMode="External"/><Relationship Id="rId4" Type="http://schemas.openxmlformats.org/officeDocument/2006/relationships/hyperlink" Target="https://doi.org/10.1136/jech.2006.045997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wvys.org.uk/wp-content/uploads/2018/11/YOUTH-WORK-IN-WALES-PRINCIPLES-AND-PURPOSES.pdf" TargetMode="External"/><Relationship Id="rId2" Type="http://schemas.openxmlformats.org/officeDocument/2006/relationships/hyperlink" Target="https://doi.org/10.1111/1467-9566.1202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BDF60-9667-F24E-8530-100A4F874D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Dana-Louise Jones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8C4761-7FAD-9A46-90F2-F2170F89AB5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/>
              <a:t>1908102</a:t>
            </a:r>
          </a:p>
          <a:p>
            <a:r>
              <a:rPr lang="en-US"/>
              <a:t>Young People in Focus</a:t>
            </a:r>
          </a:p>
          <a:p>
            <a:r>
              <a:rPr lang="en-US"/>
              <a:t>(ECYW6003)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421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869C5B-1583-D14D-8195-771DE6C92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r>
              <a:rPr lang="en-US" sz="360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FC54A-50C0-5343-B45B-1A7739E6D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 specific interest group of young people and critically explore their experiences of adolescence and ACEs.  Propose interventions which have proven to enhance health and well-being and mitigate adversity.  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95640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D4650-A295-FF40-ADA1-7D280BDB5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96" y="7305726"/>
            <a:ext cx="8610600" cy="12930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BB10F-F04F-4E4E-AE0F-268CC853C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Presentation will discuss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D21E85-BE56-1446-99E9-B91F72C5E376}"/>
              </a:ext>
            </a:extLst>
          </p:cNvPr>
          <p:cNvSpPr txBox="1"/>
          <p:nvPr/>
        </p:nvSpPr>
        <p:spPr>
          <a:xfrm>
            <a:off x="4956048" y="1015314"/>
            <a:ext cx="523036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Adolescent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Gypsy/Roma/Traveller Community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Adverse Childhood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Toxic Stress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Aces within the Gypsy/Roma/Traveller Community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Domestic Abuse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Youth work as an intervention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Trusting Relationship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680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6AB38-7140-F342-956C-16B46EC22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dolescence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72970-70AB-3D4A-B482-5947FE991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866" y="1448114"/>
            <a:ext cx="7175974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‘The period following the onset of puberty during which a young person develops from a child into an adult’ (The little Oxford Dictionary ,1994, p228) .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07CE4D-9D15-8841-A84D-2CAA89E0A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9840" y="1998134"/>
            <a:ext cx="4099045" cy="41451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B39905-7059-034F-9C4C-3915718C81F3}"/>
              </a:ext>
            </a:extLst>
          </p:cNvPr>
          <p:cNvSpPr txBox="1"/>
          <p:nvPr/>
        </p:nvSpPr>
        <p:spPr>
          <a:xfrm>
            <a:off x="8223881" y="6143236"/>
            <a:ext cx="3064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Istockphotos</a:t>
            </a:r>
            <a:r>
              <a:rPr lang="en-GB" dirty="0"/>
              <a:t>, 2020)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5A944C-49B4-C448-B1F8-0297C182F479}"/>
              </a:ext>
            </a:extLst>
          </p:cNvPr>
          <p:cNvSpPr txBox="1"/>
          <p:nvPr/>
        </p:nvSpPr>
        <p:spPr>
          <a:xfrm>
            <a:off x="2141127" y="3163915"/>
            <a:ext cx="37422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Three Transitions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Social Transition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Biological Transition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Cognitive Transition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(Lenz,2001).</a:t>
            </a:r>
          </a:p>
        </p:txBody>
      </p:sp>
    </p:spTree>
    <p:extLst>
      <p:ext uri="{BB962C8B-B14F-4D97-AF65-F5344CB8AC3E}">
        <p14:creationId xmlns:p14="http://schemas.microsoft.com/office/powerpoint/2010/main" val="231784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27CAB-5470-A948-889D-4FC403EA0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dolescence</a:t>
            </a:r>
            <a:endParaRPr lang="en-US" dirty="0"/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A404F5F7-DB53-C943-B8FF-3AB2C6CC7C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grayscl/>
          </a:blip>
          <a:stretch>
            <a:fillRect/>
          </a:stretch>
        </p:blipFill>
        <p:spPr>
          <a:xfrm>
            <a:off x="6886233" y="2057401"/>
            <a:ext cx="4820333" cy="32519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0CF679-8F9C-C140-87D9-CF8FBC73EE41}"/>
              </a:ext>
            </a:extLst>
          </p:cNvPr>
          <p:cNvSpPr txBox="1"/>
          <p:nvPr/>
        </p:nvSpPr>
        <p:spPr>
          <a:xfrm>
            <a:off x="8078033" y="5309396"/>
            <a:ext cx="3147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 Fun filled events, 2019).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90F986E-FB29-D84E-B937-44A93AD607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100" y="1583267"/>
            <a:ext cx="5572907" cy="4377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383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B6DA7-A4D7-B34B-8714-6E8F864B1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Gypsy/Roma/Traveller YOUNG PEOPLE </a:t>
            </a:r>
            <a:endParaRPr lang="en-US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B6914A01-6460-AE4A-9B39-C1F62EFF5C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2325" y="2506786"/>
            <a:ext cx="3561635" cy="2293814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3D70DB18-3673-0F49-93D8-92DD6384E8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51" y="1901954"/>
            <a:ext cx="6664687" cy="38953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F6FB2AF-BA8F-1243-8E78-659B83A1C924}"/>
              </a:ext>
            </a:extLst>
          </p:cNvPr>
          <p:cNvSpPr txBox="1"/>
          <p:nvPr/>
        </p:nvSpPr>
        <p:spPr>
          <a:xfrm>
            <a:off x="7757160" y="4800600"/>
            <a:ext cx="3749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(Roma Support Group, 2020).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7282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A8457-2B7D-4D48-BED2-A5A67C148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Gypsy/Roma/Traveller YOUNG PEOPLE </a:t>
            </a:r>
            <a:endParaRPr lang="en-US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521AAFAA-7380-9547-91F8-59802A2BF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1" y="3219894"/>
            <a:ext cx="7839520" cy="1544733"/>
          </a:xfrm>
          <a:prstGeom prst="rect">
            <a:avLst/>
          </a:prstGeom>
        </p:spPr>
      </p:pic>
      <p:pic>
        <p:nvPicPr>
          <p:cNvPr id="10" name="Content Placeholder 9" descr="Icon&#10;&#10;Description automatically generated">
            <a:extLst>
              <a:ext uri="{FF2B5EF4-FFF2-40B4-BE49-F238E27FC236}">
                <a16:creationId xmlns:a16="http://schemas.microsoft.com/office/drawing/2014/main" id="{460D7A55-BC17-5F47-9343-B1E57BF1E9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71297" y="2830608"/>
            <a:ext cx="4123852" cy="24955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429C26D-8CAF-D94B-8BFC-A5F0522A4300}"/>
              </a:ext>
            </a:extLst>
          </p:cNvPr>
          <p:cNvSpPr txBox="1"/>
          <p:nvPr/>
        </p:nvSpPr>
        <p:spPr>
          <a:xfrm>
            <a:off x="7758703" y="5326158"/>
            <a:ext cx="3749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(Roma Support Group, 2020).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09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C7693-9FAC-CC45-94D2-5F1891444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Adverse Childhood  Experiences (ACE's)?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98BB5-97B7-7D45-B5F9-227237518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Adverse Childhood Experiences (ACEs) are stressful events occurring in childhood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Public Health Wales, 2020)</a:t>
            </a:r>
          </a:p>
          <a:p>
            <a:pPr marL="0" indent="0">
              <a:buNone/>
            </a:pP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F4E5E8-FD23-6C40-A5CF-11778C0BE3D1}"/>
              </a:ext>
            </a:extLst>
          </p:cNvPr>
          <p:cNvSpPr txBox="1"/>
          <p:nvPr/>
        </p:nvSpPr>
        <p:spPr>
          <a:xfrm>
            <a:off x="685800" y="3079364"/>
            <a:ext cx="3983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Company name&#10;&#10;Description automatically generated with medium confidence">
            <a:extLst>
              <a:ext uri="{FF2B5EF4-FFF2-40B4-BE49-F238E27FC236}">
                <a16:creationId xmlns:a16="http://schemas.microsoft.com/office/drawing/2014/main" id="{ADD2DBC7-016F-CC49-A5A9-B34A79077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2784" y="3079364"/>
            <a:ext cx="4919726" cy="2472142"/>
          </a:xfrm>
          <a:prstGeom prst="rect">
            <a:avLst/>
          </a:prstGeom>
        </p:spPr>
      </p:pic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1BF150B8-59F3-A046-8931-B90FC17951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282" y="3086344"/>
            <a:ext cx="4246700" cy="32764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F718E66-FD5A-BB4A-BC5F-5DDBF2CA3800}"/>
              </a:ext>
            </a:extLst>
          </p:cNvPr>
          <p:cNvSpPr txBox="1"/>
          <p:nvPr/>
        </p:nvSpPr>
        <p:spPr>
          <a:xfrm>
            <a:off x="6876288" y="5833872"/>
            <a:ext cx="323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Public Health Wales, 2020)</a:t>
            </a:r>
          </a:p>
        </p:txBody>
      </p:sp>
    </p:spTree>
    <p:extLst>
      <p:ext uri="{BB962C8B-B14F-4D97-AF65-F5344CB8AC3E}">
        <p14:creationId xmlns:p14="http://schemas.microsoft.com/office/powerpoint/2010/main" val="536393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11C67-6EC2-B64C-A0DC-4A441D7D6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Adverse Childhood  Experiences (ACE's)?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/>
          </a:p>
        </p:txBody>
      </p:sp>
      <p:pic>
        <p:nvPicPr>
          <p:cNvPr id="4" name="Content Placeholder 3" descr="Company name&#10;&#10;Description automatically generated with medium confidence">
            <a:extLst>
              <a:ext uri="{FF2B5EF4-FFF2-40B4-BE49-F238E27FC236}">
                <a16:creationId xmlns:a16="http://schemas.microsoft.com/office/drawing/2014/main" id="{DC48F64F-CF64-9242-9DFB-80735A3B5B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49899" y="2777252"/>
            <a:ext cx="4956301" cy="2490520"/>
          </a:xfrm>
          <a:prstGeom prst="rect">
            <a:avLst/>
          </a:prstGeom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0FEA96CB-AAAF-1648-884A-6E9770AD23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699" y="2115989"/>
            <a:ext cx="5084063" cy="38130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EC5489-1975-CC40-9636-4B53F1823DE1}"/>
              </a:ext>
            </a:extLst>
          </p:cNvPr>
          <p:cNvSpPr txBox="1"/>
          <p:nvPr/>
        </p:nvSpPr>
        <p:spPr>
          <a:xfrm>
            <a:off x="1664208" y="5987624"/>
            <a:ext cx="2194560" cy="384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(Bing,2019).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C504C0-88A9-A146-89D8-5372386DFF19}"/>
              </a:ext>
            </a:extLst>
          </p:cNvPr>
          <p:cNvSpPr txBox="1"/>
          <p:nvPr/>
        </p:nvSpPr>
        <p:spPr>
          <a:xfrm>
            <a:off x="7552944" y="5344648"/>
            <a:ext cx="323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(Public Health Wales, 2020)</a:t>
            </a:r>
          </a:p>
        </p:txBody>
      </p:sp>
    </p:spTree>
    <p:extLst>
      <p:ext uri="{BB962C8B-B14F-4D97-AF65-F5344CB8AC3E}">
        <p14:creationId xmlns:p14="http://schemas.microsoft.com/office/powerpoint/2010/main" val="2929361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5EC34-3632-A344-B0CB-18F0B6739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Adverse Childhood  Experiences (ACE's)?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/>
          </a:p>
        </p:txBody>
      </p:sp>
      <p:pic>
        <p:nvPicPr>
          <p:cNvPr id="9" name="Content Placeholder 8" descr="Text&#10;&#10;Description automatically generated">
            <a:extLst>
              <a:ext uri="{FF2B5EF4-FFF2-40B4-BE49-F238E27FC236}">
                <a16:creationId xmlns:a16="http://schemas.microsoft.com/office/drawing/2014/main" id="{76DA3827-896F-044B-B9D5-2CE6F6BC80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981" y="764373"/>
            <a:ext cx="4430819" cy="436076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42BD71-45E3-F444-8AEA-282324E0B468}"/>
              </a:ext>
            </a:extLst>
          </p:cNvPr>
          <p:cNvSpPr txBox="1"/>
          <p:nvPr/>
        </p:nvSpPr>
        <p:spPr>
          <a:xfrm>
            <a:off x="7200900" y="6034019"/>
            <a:ext cx="3767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child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6C9F8D-417F-4A49-B8D0-64988EF379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949609"/>
            <a:ext cx="5315712" cy="39867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71BC81F-67AA-B241-AB90-3C47C49D5F31}"/>
              </a:ext>
            </a:extLst>
          </p:cNvPr>
          <p:cNvSpPr txBox="1"/>
          <p:nvPr/>
        </p:nvSpPr>
        <p:spPr>
          <a:xfrm>
            <a:off x="661902" y="4940474"/>
            <a:ext cx="323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(Public Health Wales, 2020)</a:t>
            </a:r>
          </a:p>
        </p:txBody>
      </p:sp>
    </p:spTree>
    <p:extLst>
      <p:ext uri="{BB962C8B-B14F-4D97-AF65-F5344CB8AC3E}">
        <p14:creationId xmlns:p14="http://schemas.microsoft.com/office/powerpoint/2010/main" val="19200326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C2B54-8077-5846-AF99-E6369FDC8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712" y="639315"/>
            <a:ext cx="9238488" cy="141808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Adverse Childhood  Experiences and </a:t>
            </a:r>
            <a:r>
              <a:rPr lang="en-GB" dirty="0"/>
              <a:t>Gypsy/Roma/Traveller YOUNG PEOPLE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49EDA-A8AA-BB44-B492-32A0D95B1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328" y="2651760"/>
            <a:ext cx="7306056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GB" dirty="0"/>
            </a:br>
            <a:endParaRPr lang="en-US" dirty="0"/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26AEF870-270E-5F49-902E-99C875AA20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328" y="2651760"/>
            <a:ext cx="5219700" cy="32994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5E19CC-A751-9848-898D-5C80FC729657}"/>
              </a:ext>
            </a:extLst>
          </p:cNvPr>
          <p:cNvSpPr txBox="1"/>
          <p:nvPr/>
        </p:nvSpPr>
        <p:spPr>
          <a:xfrm>
            <a:off x="1178674" y="5849353"/>
            <a:ext cx="3273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(Firstlight,2019).</a:t>
            </a:r>
          </a:p>
        </p:txBody>
      </p:sp>
      <p:pic>
        <p:nvPicPr>
          <p:cNvPr id="9" name="Picture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9D3BD84-B0AB-6B42-8462-E463C51652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4384" y="2218185"/>
            <a:ext cx="2514600" cy="40005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1E8D0CC-9852-7A48-BEE0-D44D1971D1C1}"/>
              </a:ext>
            </a:extLst>
          </p:cNvPr>
          <p:cNvSpPr txBox="1"/>
          <p:nvPr/>
        </p:nvSpPr>
        <p:spPr>
          <a:xfrm>
            <a:off x="7963694" y="6194803"/>
            <a:ext cx="3273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(Firstlight,2019).</a:t>
            </a:r>
          </a:p>
        </p:txBody>
      </p:sp>
    </p:spTree>
    <p:extLst>
      <p:ext uri="{BB962C8B-B14F-4D97-AF65-F5344CB8AC3E}">
        <p14:creationId xmlns:p14="http://schemas.microsoft.com/office/powerpoint/2010/main" val="15830324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CDDA5-C2AD-7B48-89CD-FBF2D5D0B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YOUTH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F7DF7-DF59-B943-9431-7381316B1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National Occupational Standards of Youth Work (NOS) outline the primary purpose of Youth Work as follows:</a:t>
            </a:r>
          </a:p>
          <a:p>
            <a:pPr marL="0" indent="0">
              <a:buNone/>
            </a:pPr>
            <a:r>
              <a:rPr lang="en-GB" dirty="0"/>
              <a:t>	Enable young people to develop holistically, working</a:t>
            </a:r>
          </a:p>
          <a:p>
            <a:pPr marL="0" indent="0">
              <a:buNone/>
            </a:pPr>
            <a:r>
              <a:rPr lang="en-GB" dirty="0"/>
              <a:t>	 with </a:t>
            </a:r>
            <a:r>
              <a:rPr lang="en-GB" dirty="0" err="1"/>
              <a:t>themto</a:t>
            </a:r>
            <a:r>
              <a:rPr lang="en-GB" dirty="0"/>
              <a:t> facilitate their personal, social, and</a:t>
            </a:r>
          </a:p>
          <a:p>
            <a:pPr marL="0" indent="0">
              <a:buNone/>
            </a:pPr>
            <a:r>
              <a:rPr lang="en-GB" dirty="0"/>
              <a:t>	 educational development, to enable them to develop </a:t>
            </a:r>
          </a:p>
          <a:p>
            <a:pPr marL="0" indent="0">
              <a:buNone/>
            </a:pPr>
            <a:r>
              <a:rPr lang="en-GB" dirty="0"/>
              <a:t>	their voice, influence, and place in society and to reach</a:t>
            </a:r>
          </a:p>
          <a:p>
            <a:pPr marL="0" indent="0">
              <a:buNone/>
            </a:pPr>
            <a:r>
              <a:rPr lang="en-GB" dirty="0"/>
              <a:t>	 their full potential.</a:t>
            </a:r>
          </a:p>
          <a:p>
            <a:pPr marL="0" indent="0">
              <a:buNone/>
            </a:pPr>
            <a:r>
              <a:rPr lang="en-GB" dirty="0"/>
              <a:t>		(CLD Standards Council Scotland, 2019, p4).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11632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8729-AEF5-2D48-AAED-39FEF0D2F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639315"/>
            <a:ext cx="8610600" cy="1418086"/>
          </a:xfrm>
        </p:spPr>
        <p:txBody>
          <a:bodyPr>
            <a:normAutofit fontScale="90000"/>
          </a:bodyPr>
          <a:lstStyle/>
          <a:p>
            <a:r>
              <a:rPr lang="en-US" dirty="0"/>
              <a:t>YOUTH WORK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dirty="0"/>
              <a:t>Gypsy/Roma/Traveller YOUNG PEOPLE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20668-4B73-CF4F-8EBE-2DF8B30E9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2194560"/>
            <a:ext cx="4114800" cy="4024125"/>
          </a:xfrm>
        </p:spPr>
        <p:txBody>
          <a:bodyPr/>
          <a:lstStyle/>
          <a:p>
            <a:r>
              <a:rPr lang="en-GB" sz="2000" b="1" dirty="0">
                <a:cs typeface="Arial" panose="020B0604020202020204" pitchFamily="34" charset="0"/>
              </a:rPr>
              <a:t>The Five Pillars of Youth Work in Wales </a:t>
            </a:r>
          </a:p>
          <a:p>
            <a:endParaRPr lang="en-GB" sz="2000" b="1" dirty="0">
              <a:cs typeface="Arial" panose="020B0604020202020204" pitchFamily="34" charset="0"/>
            </a:endParaRPr>
          </a:p>
          <a:p>
            <a:pPr marL="342900" indent="-342900"/>
            <a:r>
              <a:rPr lang="en-GB" sz="2000" dirty="0">
                <a:cs typeface="Arial" panose="020B0604020202020204" pitchFamily="34" charset="0"/>
              </a:rPr>
              <a:t>Educative</a:t>
            </a:r>
          </a:p>
          <a:p>
            <a:pPr marL="342900" indent="-342900"/>
            <a:r>
              <a:rPr lang="en-GB" sz="2000" dirty="0">
                <a:cs typeface="Arial" panose="020B0604020202020204" pitchFamily="34" charset="0"/>
              </a:rPr>
              <a:t>Participative </a:t>
            </a:r>
          </a:p>
          <a:p>
            <a:pPr marL="342900" indent="-342900"/>
            <a:r>
              <a:rPr lang="en-GB" sz="2000" dirty="0">
                <a:cs typeface="Arial" panose="020B0604020202020204" pitchFamily="34" charset="0"/>
              </a:rPr>
              <a:t>Empowering</a:t>
            </a:r>
          </a:p>
          <a:p>
            <a:pPr marL="342900" indent="-342900"/>
            <a:r>
              <a:rPr lang="en-GB" sz="2000" dirty="0">
                <a:cs typeface="Arial" panose="020B0604020202020204" pitchFamily="34" charset="0"/>
              </a:rPr>
              <a:t>Expressive</a:t>
            </a:r>
          </a:p>
          <a:p>
            <a:pPr marL="342900" indent="-342900"/>
            <a:r>
              <a:rPr lang="en-GB" sz="2000" dirty="0">
                <a:cs typeface="Arial" panose="020B0604020202020204" pitchFamily="34" charset="0"/>
              </a:rPr>
              <a:t>Inclusive </a:t>
            </a:r>
          </a:p>
          <a:p>
            <a:pPr marL="0" indent="0">
              <a:buNone/>
            </a:pPr>
            <a:r>
              <a:rPr lang="en-GB" sz="2000" dirty="0">
                <a:cs typeface="Arial" panose="020B0604020202020204" pitchFamily="34" charset="0"/>
              </a:rPr>
              <a:t>        (CWYVS, 2018)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868E51-AE7A-EE4C-91C3-5468A13AE0B8}"/>
              </a:ext>
            </a:extLst>
          </p:cNvPr>
          <p:cNvSpPr txBox="1"/>
          <p:nvPr/>
        </p:nvSpPr>
        <p:spPr>
          <a:xfrm>
            <a:off x="5383368" y="2194560"/>
            <a:ext cx="4327301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The National Youth Service Strategy for Wales </a:t>
            </a:r>
          </a:p>
          <a:p>
            <a:endParaRPr lang="en-GB" sz="2000" dirty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Wider Skill Development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 Active Participation 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Enhanced Emotional Competence</a:t>
            </a:r>
          </a:p>
          <a:p>
            <a:endParaRPr lang="en-GB" sz="2000" dirty="0"/>
          </a:p>
          <a:p>
            <a:r>
              <a:rPr lang="en-GB" sz="2000" dirty="0"/>
              <a:t>(Welsh Assembly Government, 2007).</a:t>
            </a:r>
          </a:p>
        </p:txBody>
      </p:sp>
    </p:spTree>
    <p:extLst>
      <p:ext uri="{BB962C8B-B14F-4D97-AF65-F5344CB8AC3E}">
        <p14:creationId xmlns:p14="http://schemas.microsoft.com/office/powerpoint/2010/main" val="8305193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58A15-A0F7-3B46-9470-C4C41A62F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639315"/>
            <a:ext cx="8610600" cy="1418086"/>
          </a:xfrm>
        </p:spPr>
        <p:txBody>
          <a:bodyPr>
            <a:normAutofit fontScale="90000"/>
          </a:bodyPr>
          <a:lstStyle/>
          <a:p>
            <a:r>
              <a:rPr lang="en-US" dirty="0"/>
              <a:t>YOUTH WORK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dirty="0"/>
              <a:t>Gypsy/Roma/Traveller YOUNG PEOPLE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04763-B2C4-E547-A779-0D16714E9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 marL="0" indent="0">
              <a:buNone/>
            </a:pPr>
            <a:r>
              <a:rPr lang="en-US" dirty="0"/>
              <a:t>Relationships 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‘Relationships are, and always have been, at the heart of youth work’ (Young, 2006, p.65). </a:t>
            </a:r>
          </a:p>
        </p:txBody>
      </p:sp>
    </p:spTree>
    <p:extLst>
      <p:ext uri="{BB962C8B-B14F-4D97-AF65-F5344CB8AC3E}">
        <p14:creationId xmlns:p14="http://schemas.microsoft.com/office/powerpoint/2010/main" val="3861944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4D5A2-E3C6-3C4C-9DC2-0FF25647A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51EB5-A245-9A41-9210-E6AAB0BDC8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600" dirty="0"/>
              <a:t>In Conclusion </a:t>
            </a:r>
          </a:p>
          <a:p>
            <a:pPr marL="0" indent="0">
              <a:buNone/>
            </a:pPr>
            <a:r>
              <a:rPr lang="en-GB" sz="4000" dirty="0"/>
              <a:t>THANK YOU FOR LISTENING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6633390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9E3B0-1ED9-F646-A496-8B8A81146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81FD0-6456-D34B-A95D-E080EEFC1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8393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48B06-01D5-2B43-95EE-04536918F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267E5-DE91-924C-A350-1BE21AB8F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25296"/>
            <a:ext cx="10820400" cy="357530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200" dirty="0"/>
              <a:t>Adams, G. R. (2006) </a:t>
            </a:r>
            <a:r>
              <a:rPr lang="en-GB" sz="4200" i="1" dirty="0"/>
              <a:t>Blackwell Handbook of Adolescence</a:t>
            </a:r>
            <a:r>
              <a:rPr lang="en-GB" sz="4200" dirty="0"/>
              <a:t>. Oxford: Blackwell Publishing Ltd. 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Allen M. (2011) Domestic violence within the Irish travelling community: the challenge for social work. British Journal of Social Work42(5): 870-86.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Bing. (2019) </a:t>
            </a:r>
            <a:r>
              <a:rPr lang="en-GB" sz="4200" i="1" dirty="0"/>
              <a:t>Cycle of Adverse Childhood Experiences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Available at: https://</a:t>
            </a:r>
            <a:r>
              <a:rPr lang="en-GB" sz="4200" dirty="0" err="1"/>
              <a:t>www.bing.com</a:t>
            </a:r>
            <a:r>
              <a:rPr lang="en-GB" sz="4200" dirty="0"/>
              <a:t>/images/</a:t>
            </a:r>
            <a:r>
              <a:rPr lang="en-GB" sz="4200" dirty="0" err="1"/>
              <a:t>search?view</a:t>
            </a:r>
            <a:r>
              <a:rPr lang="en-GB" sz="4200" dirty="0"/>
              <a:t>=detailV2&amp;ccid=i6RyuyAt&amp;id=9A22815200DF2</a:t>
            </a:r>
          </a:p>
          <a:p>
            <a:pPr marL="0" indent="0">
              <a:buNone/>
            </a:pPr>
            <a:r>
              <a:rPr lang="en-GB" sz="4200" dirty="0"/>
              <a:t>(Accessed 17</a:t>
            </a:r>
            <a:r>
              <a:rPr lang="en-GB" sz="4200" baseline="30000" dirty="0"/>
              <a:t>th</a:t>
            </a:r>
            <a:r>
              <a:rPr lang="en-GB" sz="4200" dirty="0"/>
              <a:t> March 2022)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CATTANACH, J., 2020. REDUCING CHILD HEALTH INEQUALITY AMONG GYPSY TRAVELLERS: THE JOURNAL OF THE HEALTH VISITORS' ASSOCIATION. </a:t>
            </a:r>
            <a:r>
              <a:rPr lang="en-GB" sz="4200" i="1" dirty="0"/>
              <a:t>Community Practitioner, </a:t>
            </a:r>
            <a:r>
              <a:rPr lang="en-GB" sz="4200" dirty="0"/>
              <a:t>93(1), pp. 45-47.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CLD Standards Council Scotland, (2019) </a:t>
            </a:r>
            <a:r>
              <a:rPr lang="en-GB" sz="4200" i="1" dirty="0"/>
              <a:t>Youth Work National Occupational Standards</a:t>
            </a:r>
            <a:r>
              <a:rPr lang="en-GB" sz="4200" dirty="0"/>
              <a:t>. London: CLD Standards Council Scotland.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Coles, B. (1995) </a:t>
            </a:r>
            <a:r>
              <a:rPr lang="en-GB" sz="4200" i="1" dirty="0"/>
              <a:t>Youth and Social Policy.</a:t>
            </a:r>
            <a:r>
              <a:rPr lang="en-GB" sz="4200" dirty="0"/>
              <a:t> London: UCL Press.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Communities and Local Government. (2012) </a:t>
            </a:r>
            <a:r>
              <a:rPr lang="en-GB" sz="4200" i="1" dirty="0"/>
              <a:t>Progress report by the ministerial working group on tackling inequalities experienced by Gypsies and Travellers.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Available at: </a:t>
            </a:r>
            <a:r>
              <a:rPr lang="en-GB" sz="4200" dirty="0">
                <a:hlinkClick r:id="rId2"/>
              </a:rPr>
              <a:t>https://assets.publishing.service.gov.uk/government/uploads/system/uploads/attachment_data/file/6287/2124046.pdf</a:t>
            </a:r>
            <a:endParaRPr lang="en-GB" sz="4200" dirty="0"/>
          </a:p>
          <a:p>
            <a:pPr marL="0" indent="0">
              <a:buNone/>
            </a:pPr>
            <a:r>
              <a:rPr lang="en-GB" sz="4200" i="1" dirty="0"/>
              <a:t>(</a:t>
            </a:r>
            <a:r>
              <a:rPr lang="en-GB" sz="4200" dirty="0"/>
              <a:t>Accessed 22</a:t>
            </a:r>
            <a:r>
              <a:rPr lang="en-GB" sz="4200" baseline="30000" dirty="0"/>
              <a:t>nd</a:t>
            </a:r>
            <a:r>
              <a:rPr lang="en-GB" sz="4200" dirty="0"/>
              <a:t> November 2021).</a:t>
            </a:r>
            <a:r>
              <a:rPr lang="en-GB" sz="4200" i="1" dirty="0"/>
              <a:t> 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Damon, W. and Hart, D., 1991. </a:t>
            </a:r>
            <a:r>
              <a:rPr lang="en-GB" sz="4200" i="1" dirty="0"/>
              <a:t>Self-understanding in childhood and adolescence</a:t>
            </a:r>
            <a:r>
              <a:rPr lang="en-GB" sz="4200" dirty="0"/>
              <a:t> (No. 7). CUP Archive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 err="1"/>
              <a:t>Felitti</a:t>
            </a:r>
            <a:r>
              <a:rPr lang="en-GB" sz="4200" dirty="0"/>
              <a:t>, V., Anda, R., Nordenberg, D., Edwards, V., Koss, M., and Marks, J. (1998). "Adverse Childhood Experiences". American Journal of Preventive Medicine. 14 (4) pp. 245–258. doi:10.1016/S0749-3797(98)00017-8.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704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11207-A464-1547-AB33-D870594BD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4AEC9-CA8C-194B-956B-9B38769BB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764374"/>
            <a:ext cx="10820400" cy="545431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200" dirty="0" err="1"/>
              <a:t>Finkelhor</a:t>
            </a:r>
            <a:r>
              <a:rPr lang="en-GB" sz="4200" dirty="0"/>
              <a:t>, D. (2015) A revised inventory of </a:t>
            </a:r>
            <a:r>
              <a:rPr lang="en-GB" sz="4200" dirty="0" err="1"/>
              <a:t>Aderse</a:t>
            </a:r>
            <a:r>
              <a:rPr lang="en-GB" sz="4200" dirty="0"/>
              <a:t> Childhood Experiences.</a:t>
            </a:r>
            <a:r>
              <a:rPr lang="en-GB" sz="4200" i="1" dirty="0"/>
              <a:t> Child Abuse &amp; Neglect </a:t>
            </a:r>
            <a:r>
              <a:rPr lang="en-GB" sz="4200" dirty="0"/>
              <a:t>48 pp.13-21.</a:t>
            </a:r>
          </a:p>
          <a:p>
            <a:pPr marL="0" indent="0">
              <a:buNone/>
            </a:pPr>
            <a:r>
              <a:rPr lang="en-GB" sz="4200" dirty="0"/>
              <a:t>Available at: http://</a:t>
            </a:r>
            <a:r>
              <a:rPr lang="en-GB" sz="4200" dirty="0" err="1"/>
              <a:t>www.sciencedirect.com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(Accessed 17</a:t>
            </a:r>
            <a:r>
              <a:rPr lang="en-GB" sz="4200" baseline="30000" dirty="0"/>
              <a:t>th</a:t>
            </a:r>
            <a:r>
              <a:rPr lang="en-GB" sz="4200" dirty="0"/>
              <a:t> March 2022)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Fun Filled Events (2019) Giant </a:t>
            </a:r>
            <a:r>
              <a:rPr lang="en-GB" sz="4200" i="1" dirty="0"/>
              <a:t>Snake and Ladder 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Available at: </a:t>
            </a:r>
            <a:r>
              <a:rPr lang="en-GB" sz="4200" dirty="0">
                <a:hlinkClick r:id="rId2"/>
              </a:rPr>
              <a:t>https://www.funfilledevents.com.au/images/services/Games_and_activity/Giant-Snakes-Ladders.jpg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(Accessed 17</a:t>
            </a:r>
            <a:r>
              <a:rPr lang="en-GB" sz="4200" baseline="30000" dirty="0"/>
              <a:t>th</a:t>
            </a:r>
            <a:r>
              <a:rPr lang="en-GB" sz="4200" dirty="0"/>
              <a:t> March 2022).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Homes, E. (2020). </a:t>
            </a:r>
            <a:r>
              <a:rPr lang="en-GB" sz="4200" i="1" dirty="0"/>
              <a:t>Improving inclusion for Gypsy, Roma and Traveller pupils | Optimus Education Blog</a:t>
            </a:r>
            <a:r>
              <a:rPr lang="en-GB" sz="4200" dirty="0"/>
              <a:t>. </a:t>
            </a:r>
            <a:r>
              <a:rPr lang="en-GB" sz="4200" dirty="0" err="1"/>
              <a:t>Blog.optimus-education.com</a:t>
            </a:r>
            <a:r>
              <a:rPr lang="en-GB" sz="4200" dirty="0"/>
              <a:t>. Retrieved 20 February 2022, from </a:t>
            </a:r>
            <a:r>
              <a:rPr lang="en-GB" sz="4200" dirty="0">
                <a:hlinkClick r:id="rId3"/>
              </a:rPr>
              <a:t>https://blog.optimus-education.com/improving-inclusion-gypsy-roma-and-traveller-pupils</a:t>
            </a:r>
            <a:r>
              <a:rPr lang="en-GB" sz="4200" dirty="0"/>
              <a:t>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Ingram, G. and Harris, J. (2001) </a:t>
            </a:r>
            <a:r>
              <a:rPr lang="en-GB" sz="4200" i="1" dirty="0"/>
              <a:t>Delivering GOOD Youth Work: A Working Guide to Surviving and Thriving. </a:t>
            </a:r>
            <a:r>
              <a:rPr lang="en-GB" sz="4200" dirty="0"/>
              <a:t>Dorset: Russell House Publishing Ltd.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 err="1"/>
              <a:t>Istockphotos</a:t>
            </a:r>
            <a:r>
              <a:rPr lang="en-GB" sz="4200" dirty="0"/>
              <a:t> (2020) </a:t>
            </a:r>
            <a:r>
              <a:rPr lang="en-GB" sz="4200" i="1" dirty="0"/>
              <a:t>School Student Stock Illustration</a:t>
            </a:r>
            <a:r>
              <a:rPr lang="en-GB" sz="4200" dirty="0"/>
              <a:t>.</a:t>
            </a:r>
          </a:p>
          <a:p>
            <a:pPr marL="0" indent="0">
              <a:buNone/>
            </a:pPr>
            <a:r>
              <a:rPr lang="en-GB" sz="4200" dirty="0"/>
              <a:t>Available at: </a:t>
            </a:r>
            <a:r>
              <a:rPr lang="en-GB" sz="4200" dirty="0">
                <a:hlinkClick r:id="rId4"/>
              </a:rPr>
              <a:t>https://www.istockphoto.com/vector/school-students-gm513230303-47456238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(Accessed 17</a:t>
            </a:r>
            <a:r>
              <a:rPr lang="en-GB" sz="4200" baseline="30000" dirty="0"/>
              <a:t>th</a:t>
            </a:r>
            <a:r>
              <a:rPr lang="en-GB" sz="4200" dirty="0"/>
              <a:t> March 2022)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 err="1"/>
              <a:t>Kiddle</a:t>
            </a:r>
            <a:r>
              <a:rPr lang="en-GB" sz="4200" dirty="0"/>
              <a:t>, C. (1999) </a:t>
            </a:r>
            <a:r>
              <a:rPr lang="en-GB" sz="4200" i="1" dirty="0"/>
              <a:t>Traveller Children, A Voice for Themselves. </a:t>
            </a:r>
            <a:r>
              <a:rPr lang="en-GB" sz="4200" dirty="0"/>
              <a:t>London: Jessica Kingsley Publishers Ltd.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Le Bas, D. (2014). </a:t>
            </a:r>
            <a:r>
              <a:rPr lang="en-GB" sz="4200" i="1" dirty="0"/>
              <a:t>Yes, Gypsies lag in education, but the reasons are complex and cultural | Damian Le Bas</a:t>
            </a:r>
            <a:r>
              <a:rPr lang="en-GB" sz="4200" dirty="0"/>
              <a:t>. the Guardian. Retrieved 20 February 2022, from </a:t>
            </a:r>
            <a:r>
              <a:rPr lang="en-GB" sz="4200" dirty="0">
                <a:hlinkClick r:id="rId5"/>
              </a:rPr>
              <a:t>https://www.theguardian.com/commentisfree/2014/jan/22/gypsies-lagging-education-gypsies-travellers</a:t>
            </a:r>
            <a:r>
              <a:rPr lang="en-GB" sz="4200" dirty="0"/>
              <a:t>.</a:t>
            </a:r>
          </a:p>
          <a:p>
            <a:pPr marL="0" indent="0">
              <a:buNone/>
            </a:pPr>
            <a:endParaRPr lang="en-US" sz="4200" dirty="0"/>
          </a:p>
        </p:txBody>
      </p:sp>
    </p:spTree>
    <p:extLst>
      <p:ext uri="{BB962C8B-B14F-4D97-AF65-F5344CB8AC3E}">
        <p14:creationId xmlns:p14="http://schemas.microsoft.com/office/powerpoint/2010/main" val="764785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46BC7-C244-3249-B2B9-675825A3A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C6229-1BBA-4F4F-88E8-08FC1AF69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040" y="329184"/>
            <a:ext cx="10820400" cy="636422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200" dirty="0"/>
              <a:t>Lenz B. (2001). The transition from adolescence to young adulthood: a theoretical perspective. </a:t>
            </a:r>
            <a:r>
              <a:rPr lang="en-GB" sz="4200" i="1" dirty="0"/>
              <a:t>The Journal of school nursing : the official publication of the National Association of School Nurses</a:t>
            </a:r>
            <a:r>
              <a:rPr lang="en-GB" sz="4200" dirty="0"/>
              <a:t>, </a:t>
            </a:r>
            <a:r>
              <a:rPr lang="en-GB" sz="4200" i="1" dirty="0"/>
              <a:t>17</a:t>
            </a:r>
            <a:r>
              <a:rPr lang="en-GB" sz="4200" dirty="0"/>
              <a:t>(6), 300–306. https://</a:t>
            </a:r>
            <a:r>
              <a:rPr lang="en-GB" sz="4200" dirty="0" err="1"/>
              <a:t>doi.org</a:t>
            </a:r>
            <a:r>
              <a:rPr lang="en-GB" sz="4200" dirty="0"/>
              <a:t>/10.1177/10598405010170060401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Lerner, M.R. (2002) </a:t>
            </a:r>
            <a:r>
              <a:rPr lang="en-GB" sz="4200" i="1" dirty="0"/>
              <a:t>Adolescence Development, Diversity, Context, and Application. </a:t>
            </a:r>
            <a:r>
              <a:rPr lang="en-GB" sz="4200" dirty="0"/>
              <a:t>New Jersey: Pearson Education Ltd. 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NHR Evidence (2021) </a:t>
            </a:r>
            <a:r>
              <a:rPr lang="en-GB" sz="4200" i="1" dirty="0"/>
              <a:t>Informative and accessible health and care research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Available at: </a:t>
            </a:r>
            <a:r>
              <a:rPr lang="en-GB" sz="4200" dirty="0">
                <a:hlinkClick r:id="rId2"/>
              </a:rPr>
              <a:t>http://evidence.nihr.ac.uk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(Accessed 17</a:t>
            </a:r>
            <a:r>
              <a:rPr lang="en-GB" sz="4200" baseline="30000" dirty="0"/>
              <a:t>th</a:t>
            </a:r>
            <a:r>
              <a:rPr lang="en-GB" sz="4200" dirty="0"/>
              <a:t> March 2022)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Parliament. (2020) </a:t>
            </a:r>
            <a:r>
              <a:rPr lang="en-GB" sz="4200" i="1" dirty="0"/>
              <a:t>What we know about inequalities facing Gypsy, Roma and Traveller Communities. 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Available at: </a:t>
            </a:r>
            <a:r>
              <a:rPr lang="en-GB" sz="4200" dirty="0">
                <a:hlinkClick r:id="rId3"/>
              </a:rPr>
              <a:t>https://publications.parliament.uk/pa/cm201719/cmselect/cmwomeq/360/report-files/36005.htm#:~:text=The%20census%20recorded%2058%2C000%20people%20as%20Gypsy%2FTraveller%20in,possible%20reasons%20for%20the%20undercount%2C%20discussed%20further%20below</a:t>
            </a:r>
            <a:r>
              <a:rPr lang="en-GB" sz="4200" dirty="0"/>
              <a:t>.</a:t>
            </a:r>
          </a:p>
          <a:p>
            <a:pPr marL="0" indent="0">
              <a:buNone/>
            </a:pPr>
            <a:r>
              <a:rPr lang="en-GB" sz="4200" dirty="0"/>
              <a:t>(Accessed 17</a:t>
            </a:r>
            <a:r>
              <a:rPr lang="en-GB" sz="4200" baseline="30000" dirty="0"/>
              <a:t>th</a:t>
            </a:r>
            <a:r>
              <a:rPr lang="en-GB" sz="4200" dirty="0"/>
              <a:t> March 2022).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Parry, G., Van </a:t>
            </a:r>
            <a:r>
              <a:rPr lang="en-GB" sz="4200" dirty="0" err="1"/>
              <a:t>Cleemput</a:t>
            </a:r>
            <a:r>
              <a:rPr lang="en-GB" sz="4200" dirty="0"/>
              <a:t>, P., Peters, J., Walters, S., Thomas, K., &amp; Cooper, C. (2007). Health status of Gypsies and Travellers in England. </a:t>
            </a:r>
            <a:r>
              <a:rPr lang="en-GB" sz="4200" i="1" dirty="0"/>
              <a:t>Journal Of Epidemiology &amp; Community Health</a:t>
            </a:r>
            <a:r>
              <a:rPr lang="en-GB" sz="4200" dirty="0"/>
              <a:t>, </a:t>
            </a:r>
            <a:r>
              <a:rPr lang="en-GB" sz="4200" i="1" dirty="0"/>
              <a:t>61</a:t>
            </a:r>
            <a:r>
              <a:rPr lang="en-GB" sz="4200" dirty="0"/>
              <a:t>(3), 198-204. </a:t>
            </a:r>
            <a:r>
              <a:rPr lang="en-GB" sz="4200" u="sng" dirty="0">
                <a:hlinkClick r:id="rId4"/>
              </a:rPr>
              <a:t>https://doi.org/10.1136/jech.2006.045997</a:t>
            </a:r>
            <a:r>
              <a:rPr lang="en-GB" sz="4200" dirty="0"/>
              <a:t>.</a:t>
            </a:r>
          </a:p>
          <a:p>
            <a:pPr marL="0" indent="0">
              <a:buNone/>
            </a:pPr>
            <a:endParaRPr lang="en-GB" sz="4200" dirty="0"/>
          </a:p>
          <a:p>
            <a:pPr marL="0" indent="0">
              <a:buNone/>
            </a:pPr>
            <a:r>
              <a:rPr lang="en-GB" sz="4200" dirty="0"/>
              <a:t>Public Health Wales (2020) </a:t>
            </a:r>
            <a:r>
              <a:rPr lang="en-GB" sz="4200" i="1" dirty="0"/>
              <a:t>What do we know about Adverse Childhood Experience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Available at: </a:t>
            </a:r>
            <a:r>
              <a:rPr lang="en-GB" sz="4200" dirty="0">
                <a:hlinkClick r:id="rId5"/>
              </a:rPr>
              <a:t>https://phw.nhs.wales/topics/adverse-childhood-experiences/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(Accessed 17</a:t>
            </a:r>
            <a:r>
              <a:rPr lang="en-GB" sz="4200" baseline="30000" dirty="0"/>
              <a:t>th</a:t>
            </a:r>
            <a:r>
              <a:rPr lang="en-GB" sz="4200" dirty="0"/>
              <a:t> March 2022)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Roma Support Group, (2020) Gypsy Roma and Traveller History Month 2021</a:t>
            </a:r>
          </a:p>
          <a:p>
            <a:pPr marL="0" indent="0">
              <a:buNone/>
            </a:pPr>
            <a:r>
              <a:rPr lang="en-GB" sz="4200" dirty="0"/>
              <a:t>Available at: </a:t>
            </a:r>
            <a:r>
              <a:rPr lang="en-GB" sz="4200" dirty="0">
                <a:hlinkClick r:id="rId6"/>
              </a:rPr>
              <a:t>https://www.romasupportgroup.org.uk/gypsy-roma-and-traveller-history-month-2021.html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(Accessed 17</a:t>
            </a:r>
            <a:r>
              <a:rPr lang="en-GB" sz="4200" baseline="30000" dirty="0"/>
              <a:t>th</a:t>
            </a:r>
            <a:r>
              <a:rPr lang="en-GB" sz="4200" dirty="0"/>
              <a:t> March 2022).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 err="1"/>
              <a:t>Rosseter</a:t>
            </a:r>
            <a:r>
              <a:rPr lang="en-GB" sz="4200" dirty="0"/>
              <a:t>, B. (1987) “Youth Workers as Educators”, in Jeffs, T. &amp; Smith, M. (eds). (1987) </a:t>
            </a:r>
            <a:r>
              <a:rPr lang="en-GB" sz="4200" i="1" dirty="0"/>
              <a:t>Youth Work</a:t>
            </a:r>
            <a:r>
              <a:rPr lang="en-GB" sz="4200" dirty="0"/>
              <a:t>, Basingstoke: Palgrave Macmillan, pp. 52-65.</a:t>
            </a:r>
          </a:p>
          <a:p>
            <a:r>
              <a:rPr lang="en-GB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581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4BF36-D2CA-1945-B7FC-462AC7F6E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D1F00-5C1A-3245-9D7F-1C16CB053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663790"/>
            <a:ext cx="10820400" cy="4024125"/>
          </a:xfrm>
        </p:spPr>
        <p:txBody>
          <a:bodyPr>
            <a:normAutofit fontScale="25000" lnSpcReduction="20000"/>
          </a:bodyPr>
          <a:lstStyle/>
          <a:p>
            <a:r>
              <a:rPr lang="en-GB" dirty="0"/>
              <a:t> </a:t>
            </a:r>
          </a:p>
          <a:p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sz="4200" dirty="0" err="1"/>
              <a:t>Sapin</a:t>
            </a:r>
            <a:r>
              <a:rPr lang="en-GB" sz="4200" dirty="0"/>
              <a:t>, K. (2013) </a:t>
            </a:r>
            <a:r>
              <a:rPr lang="en-GB" sz="4200" i="1" dirty="0"/>
              <a:t>Essential Skills for Youth work Practice 2</a:t>
            </a:r>
            <a:r>
              <a:rPr lang="en-GB" sz="4200" i="1" baseline="30000" dirty="0"/>
              <a:t>nd</a:t>
            </a:r>
            <a:r>
              <a:rPr lang="en-GB" sz="4200" i="1" dirty="0"/>
              <a:t> Ed. London: SAGA</a:t>
            </a:r>
            <a:endParaRPr lang="en-GB" sz="4200" dirty="0"/>
          </a:p>
          <a:p>
            <a:pPr marL="0" indent="0">
              <a:buNone/>
            </a:pPr>
            <a:r>
              <a:rPr lang="en-GB" sz="4200" i="1" dirty="0"/>
              <a:t> 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Smith, D., &amp; Ruston, A. (2013). ‘If you feel that nobody wants you you'll withdraw into your own’: Gypsies/Travellers, networks and healthcare utilisation. </a:t>
            </a:r>
            <a:r>
              <a:rPr lang="en-GB" sz="4200" i="1" dirty="0"/>
              <a:t>Sociology of Health &amp; Illness</a:t>
            </a:r>
            <a:r>
              <a:rPr lang="en-GB" sz="4200" dirty="0"/>
              <a:t>, </a:t>
            </a:r>
            <a:r>
              <a:rPr lang="en-GB" sz="4200" i="1" dirty="0"/>
              <a:t>35</a:t>
            </a:r>
            <a:r>
              <a:rPr lang="en-GB" sz="4200" dirty="0"/>
              <a:t>(8), 1196-1210. </a:t>
            </a:r>
            <a:r>
              <a:rPr lang="en-GB" sz="4200" dirty="0">
                <a:hlinkClick r:id="rId2"/>
              </a:rPr>
              <a:t>https://doi.org/10.1111/1467-9566.12029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(Accessed on 22</a:t>
            </a:r>
            <a:r>
              <a:rPr lang="en-GB" sz="4200" baseline="30000" dirty="0"/>
              <a:t>nd</a:t>
            </a:r>
            <a:r>
              <a:rPr lang="en-GB" sz="4200" dirty="0"/>
              <a:t> February 2022).</a:t>
            </a:r>
          </a:p>
          <a:p>
            <a:pPr marL="0" indent="0">
              <a:buNone/>
            </a:pPr>
            <a:r>
              <a:rPr lang="en-GB" sz="4200" i="1" dirty="0"/>
              <a:t> 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Steinberg, L. (2002) </a:t>
            </a:r>
            <a:r>
              <a:rPr lang="en-GB" sz="4200" i="1" dirty="0"/>
              <a:t>Adolescence, </a:t>
            </a:r>
            <a:r>
              <a:rPr lang="en-GB" sz="4200" dirty="0"/>
              <a:t>New York: The McGraw-Hill Companies. </a:t>
            </a:r>
          </a:p>
          <a:p>
            <a:pPr marL="0" indent="0">
              <a:buNone/>
            </a:pPr>
            <a:r>
              <a:rPr lang="en-GB" sz="4200" i="1" dirty="0"/>
              <a:t> 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Stokes J. (2009) Resilience and bereaved children: helping a child to develop a resilient mind-set following the death of a parent. Bereavement Care28(1): 9-17.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The Little Oxford Dictionary. (1994) The Little Oxford Dictionary of current English 7</a:t>
            </a:r>
            <a:r>
              <a:rPr lang="en-GB" sz="4200" baseline="30000" dirty="0"/>
              <a:t>Th </a:t>
            </a:r>
            <a:r>
              <a:rPr lang="en-GB" sz="4200" dirty="0"/>
              <a:t>Ed. Oxford: Oxford University </a:t>
            </a:r>
            <a:r>
              <a:rPr lang="en-GB" sz="4200" dirty="0" err="1"/>
              <a:t>PressED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Van </a:t>
            </a:r>
            <a:r>
              <a:rPr lang="en-GB" sz="4200" dirty="0" err="1"/>
              <a:t>Cleemput</a:t>
            </a:r>
            <a:r>
              <a:rPr lang="en-GB" sz="4200" dirty="0"/>
              <a:t> P, Parry G, Thomas K, Peters J, Cooper C. (2007) Health-related beliefs and experiences of Gypsies and Travellers: a qualitative study. Journal of Epidemiology and Community Health 61(3): 205-10.</a:t>
            </a:r>
          </a:p>
          <a:p>
            <a:pPr marL="0" indent="0">
              <a:buNone/>
            </a:pPr>
            <a:r>
              <a:rPr lang="en-GB" sz="4200" i="1" dirty="0"/>
              <a:t> 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Welsh Assembly Government. (2007) Young People, Youth Services. ‘</a:t>
            </a:r>
            <a:r>
              <a:rPr lang="en-GB" sz="4200" i="1" dirty="0"/>
              <a:t>National Youth Services for Wales’. </a:t>
            </a:r>
            <a:r>
              <a:rPr lang="en-GB" sz="4200" dirty="0"/>
              <a:t>Cardiff: Welsh Assembly Government.</a:t>
            </a:r>
          </a:p>
          <a:p>
            <a:pPr marL="0" indent="0">
              <a:buNone/>
            </a:pPr>
            <a:r>
              <a:rPr lang="en-GB" sz="4200" i="1" dirty="0"/>
              <a:t> 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Young, K. (2006) </a:t>
            </a:r>
            <a:r>
              <a:rPr lang="en-GB" sz="4200" i="1" dirty="0"/>
              <a:t>The Art of Youth Work 2</a:t>
            </a:r>
            <a:r>
              <a:rPr lang="en-GB" sz="4200" i="1" baseline="30000" dirty="0"/>
              <a:t>nd</a:t>
            </a:r>
            <a:r>
              <a:rPr lang="en-GB" sz="4200" i="1" dirty="0"/>
              <a:t> ed. </a:t>
            </a:r>
            <a:r>
              <a:rPr lang="en-GB" sz="4200" dirty="0"/>
              <a:t>Dorset: Russell House Publishing.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Youth Work in Wales Review Group. (2018) </a:t>
            </a:r>
            <a:r>
              <a:rPr lang="en-GB" sz="4200" i="1" dirty="0"/>
              <a:t>Youth Work in Wales: Principles and Purpose</a:t>
            </a:r>
            <a:r>
              <a:rPr lang="en-GB" sz="4200" dirty="0"/>
              <a:t>. </a:t>
            </a:r>
          </a:p>
          <a:p>
            <a:pPr marL="0" indent="0">
              <a:buNone/>
            </a:pPr>
            <a:r>
              <a:rPr lang="en-GB" sz="4200" dirty="0"/>
              <a:t>Available at: </a:t>
            </a:r>
            <a:r>
              <a:rPr lang="en-GB" sz="4200" dirty="0">
                <a:hlinkClick r:id="rId3"/>
              </a:rPr>
              <a:t>http://www.cwvys.org.uk/wp-content/uploads/2018/11/YOUTH-WORK-IN-WALES-PRINCIPLES-AND-PURPOSES.pdf</a:t>
            </a:r>
            <a:endParaRPr lang="en-GB" sz="4200" dirty="0"/>
          </a:p>
          <a:p>
            <a:pPr marL="0" indent="0">
              <a:buNone/>
            </a:pPr>
            <a:r>
              <a:rPr lang="en-GB" sz="4200" dirty="0"/>
              <a:t>(Accessed: 09 January 2020).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96015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1108</TotalTime>
  <Words>1677</Words>
  <Application>Microsoft Macintosh PowerPoint</Application>
  <PresentationFormat>Widescreen</PresentationFormat>
  <Paragraphs>177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Century Gothic</vt:lpstr>
      <vt:lpstr>Vapor Trail</vt:lpstr>
      <vt:lpstr>Dana-Louise Jones</vt:lpstr>
      <vt:lpstr>Question</vt:lpstr>
      <vt:lpstr>PowerPoint Presentation</vt:lpstr>
      <vt:lpstr>Adolescence</vt:lpstr>
      <vt:lpstr>Adolescence</vt:lpstr>
      <vt:lpstr>Gypsy/Roma/Traveller YOUNG PEOPLE </vt:lpstr>
      <vt:lpstr>Gypsy/Roma/Traveller YOUNG PEOPLE </vt:lpstr>
      <vt:lpstr>Adverse Childhood  Experiences (ACE's)? </vt:lpstr>
      <vt:lpstr>Adverse Childhood  Experiences (ACE's)? </vt:lpstr>
      <vt:lpstr>Adverse Childhood  Experiences (ACE's)? </vt:lpstr>
      <vt:lpstr>Adverse Childhood  Experiences and Gypsy/Roma/Traveller YOUNG PEOPLE  </vt:lpstr>
      <vt:lpstr>YOUTH WORK</vt:lpstr>
      <vt:lpstr>YOUTH WORKand Gypsy/Roma/Traveller YOUNG PEOPLE  </vt:lpstr>
      <vt:lpstr>YOUTH WORKand Gypsy/Roma/Traveller YOUNG PEOPLE  </vt:lpstr>
      <vt:lpstr>PowerPoint Presentation</vt:lpstr>
      <vt:lpstr>References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Dana-Louise Jones</dc:title>
  <dc:creator>Dana-Louise Jones (1908102)</dc:creator>
  <cp:lastModifiedBy>Dana-Louise Jones (1908102)</cp:lastModifiedBy>
  <cp:revision>13</cp:revision>
  <dcterms:created xsi:type="dcterms:W3CDTF">2022-03-17T23:42:17Z</dcterms:created>
  <dcterms:modified xsi:type="dcterms:W3CDTF">2022-03-21T00:11:55Z</dcterms:modified>
</cp:coreProperties>
</file>