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64" r:id="rId4"/>
    <p:sldId id="330" r:id="rId5"/>
    <p:sldId id="333" r:id="rId6"/>
    <p:sldId id="331" r:id="rId7"/>
    <p:sldId id="337" r:id="rId8"/>
    <p:sldId id="332" r:id="rId9"/>
    <p:sldId id="324" r:id="rId10"/>
    <p:sldId id="350" r:id="rId11"/>
    <p:sldId id="335" r:id="rId12"/>
    <p:sldId id="340" r:id="rId13"/>
    <p:sldId id="341" r:id="rId14"/>
    <p:sldId id="339" r:id="rId15"/>
    <p:sldId id="344" r:id="rId16"/>
    <p:sldId id="338" r:id="rId17"/>
    <p:sldId id="336" r:id="rId18"/>
    <p:sldId id="342" r:id="rId19"/>
    <p:sldId id="343" r:id="rId20"/>
    <p:sldId id="346" r:id="rId21"/>
    <p:sldId id="347" r:id="rId22"/>
    <p:sldId id="348" r:id="rId23"/>
    <p:sldId id="349" r:id="rId24"/>
    <p:sldId id="351" r:id="rId25"/>
    <p:sldId id="352" r:id="rId26"/>
    <p:sldId id="353" r:id="rId27"/>
    <p:sldId id="345" r:id="rId28"/>
    <p:sldId id="334" r:id="rId29"/>
    <p:sldId id="26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2-15T20:47:04.515" v="2"/>
      <pc:docMkLst>
        <pc:docMk/>
      </pc:docMkLst>
      <pc:sldChg chg="modSp">
        <pc:chgData name="Alisdair Cunningham" userId="67e8d9ba-4582-42f1-b26c-e866daa7f65b" providerId="ADAL" clId="{D55405F9-96CE-42DD-9571-C3D40844E8B0}" dt="2026-02-15T20:47:04.515" v="2"/>
        <pc:sldMkLst>
          <pc:docMk/>
          <pc:sldMk cId="3701768522" sldId="256"/>
        </pc:sldMkLst>
        <pc:spChg chg="mod">
          <ac:chgData name="Alisdair Cunningham" userId="67e8d9ba-4582-42f1-b26c-e866daa7f65b" providerId="ADAL" clId="{D55405F9-96CE-42DD-9571-C3D40844E8B0}" dt="2026-02-15T20:46:36.393" v="0"/>
          <ac:spMkLst>
            <pc:docMk/>
            <pc:sldMk cId="3701768522" sldId="256"/>
            <ac:spMk id="29" creationId="{57CC4A95-AF50-3264-EFBB-B7B2A4AC5E30}"/>
          </ac:spMkLst>
        </pc:spChg>
        <pc:spChg chg="mod">
          <ac:chgData name="Alisdair Cunningham" userId="67e8d9ba-4582-42f1-b26c-e866daa7f65b" providerId="ADAL" clId="{D55405F9-96CE-42DD-9571-C3D40844E8B0}" dt="2026-02-15T20:47:04.515" v="2"/>
          <ac:spMkLst>
            <pc:docMk/>
            <pc:sldMk cId="3701768522" sldId="256"/>
            <ac:spMk id="38" creationId="{065D01E9-11A0-DBC0-6713-29D01B31E987}"/>
          </ac:spMkLst>
        </pc:spChg>
        <pc:spChg chg="mod">
          <ac:chgData name="Alisdair Cunningham" userId="67e8d9ba-4582-42f1-b26c-e866daa7f65b" providerId="ADAL" clId="{D55405F9-96CE-42DD-9571-C3D40844E8B0}" dt="2026-02-15T20:46:55.311" v="1"/>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2-15T20:47:04.515" v="2"/>
        <pc:sldMkLst>
          <pc:docMk/>
          <pc:sldMk cId="3520049810" sldId="257"/>
        </pc:sldMkLst>
        <pc:spChg chg="mod">
          <ac:chgData name="Alisdair Cunningham" userId="67e8d9ba-4582-42f1-b26c-e866daa7f65b" providerId="ADAL" clId="{D55405F9-96CE-42DD-9571-C3D40844E8B0}" dt="2026-02-15T20:47:04.515" v="2"/>
          <ac:spMkLst>
            <pc:docMk/>
            <pc:sldMk cId="3520049810" sldId="257"/>
            <ac:spMk id="8" creationId="{C39BE701-A67E-5BFD-B044-ECF13A621788}"/>
          </ac:spMkLst>
        </pc:spChg>
        <pc:spChg chg="mod">
          <ac:chgData name="Alisdair Cunningham" userId="67e8d9ba-4582-42f1-b26c-e866daa7f65b" providerId="ADAL" clId="{D55405F9-96CE-42DD-9571-C3D40844E8B0}" dt="2026-02-15T20:46:55.311" v="1"/>
          <ac:spMkLst>
            <pc:docMk/>
            <pc:sldMk cId="3520049810" sldId="257"/>
            <ac:spMk id="14" creationId="{3D5216FF-A848-7B03-7F19-B0E69A3C8466}"/>
          </ac:spMkLst>
        </pc:spChg>
        <pc:spChg chg="mod">
          <ac:chgData name="Alisdair Cunningham" userId="67e8d9ba-4582-42f1-b26c-e866daa7f65b" providerId="ADAL" clId="{D55405F9-96CE-42DD-9571-C3D40844E8B0}" dt="2026-02-15T20:46:36.393" v="0"/>
          <ac:spMkLst>
            <pc:docMk/>
            <pc:sldMk cId="3520049810" sldId="257"/>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2545193714" sldId="263"/>
        </pc:sldMkLst>
        <pc:spChg chg="mod">
          <ac:chgData name="Alisdair Cunningham" userId="67e8d9ba-4582-42f1-b26c-e866daa7f65b" providerId="ADAL" clId="{D55405F9-96CE-42DD-9571-C3D40844E8B0}" dt="2026-02-15T20:46:55.311" v="1"/>
          <ac:spMkLst>
            <pc:docMk/>
            <pc:sldMk cId="2545193714" sldId="263"/>
            <ac:spMk id="2" creationId="{F51C16DF-F564-481C-CCA4-180408A5301A}"/>
          </ac:spMkLst>
        </pc:spChg>
        <pc:spChg chg="mod">
          <ac:chgData name="Alisdair Cunningham" userId="67e8d9ba-4582-42f1-b26c-e866daa7f65b" providerId="ADAL" clId="{D55405F9-96CE-42DD-9571-C3D40844E8B0}" dt="2026-02-15T20:46:36.393" v="0"/>
          <ac:spMkLst>
            <pc:docMk/>
            <pc:sldMk cId="2545193714" sldId="263"/>
            <ac:spMk id="3" creationId="{06459D70-2204-8801-4716-B9C4DA29B5AA}"/>
          </ac:spMkLst>
        </pc:spChg>
        <pc:spChg chg="mod">
          <ac:chgData name="Alisdair Cunningham" userId="67e8d9ba-4582-42f1-b26c-e866daa7f65b" providerId="ADAL" clId="{D55405F9-96CE-42DD-9571-C3D40844E8B0}" dt="2026-02-15T20:47:04.515" v="2"/>
          <ac:spMkLst>
            <pc:docMk/>
            <pc:sldMk cId="2545193714" sldId="263"/>
            <ac:spMk id="8" creationId="{C39BE701-A67E-5BFD-B044-ECF13A621788}"/>
          </ac:spMkLst>
        </pc:spChg>
      </pc:sldChg>
      <pc:sldChg chg="modSp">
        <pc:chgData name="Alisdair Cunningham" userId="67e8d9ba-4582-42f1-b26c-e866daa7f65b" providerId="ADAL" clId="{D55405F9-96CE-42DD-9571-C3D40844E8B0}" dt="2026-02-15T20:47:04.515" v="2"/>
        <pc:sldMkLst>
          <pc:docMk/>
          <pc:sldMk cId="2419514132" sldId="264"/>
        </pc:sldMkLst>
        <pc:spChg chg="mod">
          <ac:chgData name="Alisdair Cunningham" userId="67e8d9ba-4582-42f1-b26c-e866daa7f65b" providerId="ADAL" clId="{D55405F9-96CE-42DD-9571-C3D40844E8B0}" dt="2026-02-15T20:46:55.311" v="1"/>
          <ac:spMkLst>
            <pc:docMk/>
            <pc:sldMk cId="2419514132" sldId="264"/>
            <ac:spMk id="2" creationId="{DCC55022-FB6B-03B1-63B3-3DF214375334}"/>
          </ac:spMkLst>
        </pc:spChg>
        <pc:spChg chg="mod">
          <ac:chgData name="Alisdair Cunningham" userId="67e8d9ba-4582-42f1-b26c-e866daa7f65b" providerId="ADAL" clId="{D55405F9-96CE-42DD-9571-C3D40844E8B0}" dt="2026-02-15T20:46:36.393" v="0"/>
          <ac:spMkLst>
            <pc:docMk/>
            <pc:sldMk cId="2419514132" sldId="264"/>
            <ac:spMk id="4" creationId="{51E75A89-223B-C391-8173-2DCD1F72BAED}"/>
          </ac:spMkLst>
        </pc:spChg>
        <pc:spChg chg="mod">
          <ac:chgData name="Alisdair Cunningham" userId="67e8d9ba-4582-42f1-b26c-e866daa7f65b" providerId="ADAL" clId="{D55405F9-96CE-42DD-9571-C3D40844E8B0}" dt="2026-02-15T20:47:04.515" v="2"/>
          <ac:spMkLst>
            <pc:docMk/>
            <pc:sldMk cId="2419514132" sldId="264"/>
            <ac:spMk id="8" creationId="{C39BE701-A67E-5BFD-B044-ECF13A621788}"/>
          </ac:spMkLst>
        </pc:spChg>
      </pc:sldChg>
      <pc:sldChg chg="modSp">
        <pc:chgData name="Alisdair Cunningham" userId="67e8d9ba-4582-42f1-b26c-e866daa7f65b" providerId="ADAL" clId="{D55405F9-96CE-42DD-9571-C3D40844E8B0}" dt="2026-02-15T20:47:04.515" v="2"/>
        <pc:sldMkLst>
          <pc:docMk/>
          <pc:sldMk cId="1224108707" sldId="324"/>
        </pc:sldMkLst>
        <pc:spChg chg="mod">
          <ac:chgData name="Alisdair Cunningham" userId="67e8d9ba-4582-42f1-b26c-e866daa7f65b" providerId="ADAL" clId="{D55405F9-96CE-42DD-9571-C3D40844E8B0}" dt="2026-02-15T20:47:04.515" v="2"/>
          <ac:spMkLst>
            <pc:docMk/>
            <pc:sldMk cId="1224108707" sldId="324"/>
            <ac:spMk id="8" creationId="{C39BE701-A67E-5BFD-B044-ECF13A621788}"/>
          </ac:spMkLst>
        </pc:spChg>
        <pc:spChg chg="mod">
          <ac:chgData name="Alisdair Cunningham" userId="67e8d9ba-4582-42f1-b26c-e866daa7f65b" providerId="ADAL" clId="{D55405F9-96CE-42DD-9571-C3D40844E8B0}" dt="2026-02-15T20:46:55.311" v="1"/>
          <ac:spMkLst>
            <pc:docMk/>
            <pc:sldMk cId="1224108707" sldId="324"/>
            <ac:spMk id="14" creationId="{3D5216FF-A848-7B03-7F19-B0E69A3C8466}"/>
          </ac:spMkLst>
        </pc:spChg>
        <pc:spChg chg="mod">
          <ac:chgData name="Alisdair Cunningham" userId="67e8d9ba-4582-42f1-b26c-e866daa7f65b" providerId="ADAL" clId="{D55405F9-96CE-42DD-9571-C3D40844E8B0}" dt="2026-02-15T20:46:36.393" v="0"/>
          <ac:spMkLst>
            <pc:docMk/>
            <pc:sldMk cId="1224108707" sldId="324"/>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316517869" sldId="330"/>
        </pc:sldMkLst>
        <pc:spChg chg="mod">
          <ac:chgData name="Alisdair Cunningham" userId="67e8d9ba-4582-42f1-b26c-e866daa7f65b" providerId="ADAL" clId="{D55405F9-96CE-42DD-9571-C3D40844E8B0}" dt="2026-02-15T20:46:55.311" v="1"/>
          <ac:spMkLst>
            <pc:docMk/>
            <pc:sldMk cId="1316517869" sldId="330"/>
            <ac:spMk id="2" creationId="{DCC55022-FB6B-03B1-63B3-3DF214375334}"/>
          </ac:spMkLst>
        </pc:spChg>
        <pc:spChg chg="mod">
          <ac:chgData name="Alisdair Cunningham" userId="67e8d9ba-4582-42f1-b26c-e866daa7f65b" providerId="ADAL" clId="{D55405F9-96CE-42DD-9571-C3D40844E8B0}" dt="2026-02-15T20:46:36.393" v="0"/>
          <ac:spMkLst>
            <pc:docMk/>
            <pc:sldMk cId="1316517869" sldId="330"/>
            <ac:spMk id="4" creationId="{51E75A89-223B-C391-8173-2DCD1F72BAED}"/>
          </ac:spMkLst>
        </pc:spChg>
        <pc:spChg chg="mod">
          <ac:chgData name="Alisdair Cunningham" userId="67e8d9ba-4582-42f1-b26c-e866daa7f65b" providerId="ADAL" clId="{D55405F9-96CE-42DD-9571-C3D40844E8B0}" dt="2026-02-15T20:47:04.515" v="2"/>
          <ac:spMkLst>
            <pc:docMk/>
            <pc:sldMk cId="1316517869" sldId="330"/>
            <ac:spMk id="8" creationId="{C39BE701-A67E-5BFD-B044-ECF13A621788}"/>
          </ac:spMkLst>
        </pc:spChg>
      </pc:sldChg>
      <pc:sldChg chg="modSp">
        <pc:chgData name="Alisdair Cunningham" userId="67e8d9ba-4582-42f1-b26c-e866daa7f65b" providerId="ADAL" clId="{D55405F9-96CE-42DD-9571-C3D40844E8B0}" dt="2026-02-15T20:47:04.515" v="2"/>
        <pc:sldMkLst>
          <pc:docMk/>
          <pc:sldMk cId="2323119521" sldId="331"/>
        </pc:sldMkLst>
        <pc:spChg chg="mod">
          <ac:chgData name="Alisdair Cunningham" userId="67e8d9ba-4582-42f1-b26c-e866daa7f65b" providerId="ADAL" clId="{D55405F9-96CE-42DD-9571-C3D40844E8B0}" dt="2026-02-15T20:46:55.311" v="1"/>
          <ac:spMkLst>
            <pc:docMk/>
            <pc:sldMk cId="2323119521" sldId="331"/>
            <ac:spMk id="2" creationId="{DCC55022-FB6B-03B1-63B3-3DF214375334}"/>
          </ac:spMkLst>
        </pc:spChg>
        <pc:spChg chg="mod">
          <ac:chgData name="Alisdair Cunningham" userId="67e8d9ba-4582-42f1-b26c-e866daa7f65b" providerId="ADAL" clId="{D55405F9-96CE-42DD-9571-C3D40844E8B0}" dt="2026-02-15T20:46:36.393" v="0"/>
          <ac:spMkLst>
            <pc:docMk/>
            <pc:sldMk cId="2323119521" sldId="331"/>
            <ac:spMk id="4" creationId="{51E75A89-223B-C391-8173-2DCD1F72BAED}"/>
          </ac:spMkLst>
        </pc:spChg>
        <pc:spChg chg="mod">
          <ac:chgData name="Alisdair Cunningham" userId="67e8d9ba-4582-42f1-b26c-e866daa7f65b" providerId="ADAL" clId="{D55405F9-96CE-42DD-9571-C3D40844E8B0}" dt="2026-02-15T20:47:04.515" v="2"/>
          <ac:spMkLst>
            <pc:docMk/>
            <pc:sldMk cId="2323119521" sldId="331"/>
            <ac:spMk id="8" creationId="{C39BE701-A67E-5BFD-B044-ECF13A621788}"/>
          </ac:spMkLst>
        </pc:spChg>
      </pc:sldChg>
      <pc:sldChg chg="modSp">
        <pc:chgData name="Alisdair Cunningham" userId="67e8d9ba-4582-42f1-b26c-e866daa7f65b" providerId="ADAL" clId="{D55405F9-96CE-42DD-9571-C3D40844E8B0}" dt="2026-02-15T20:47:04.515" v="2"/>
        <pc:sldMkLst>
          <pc:docMk/>
          <pc:sldMk cId="3295654950" sldId="332"/>
        </pc:sldMkLst>
        <pc:spChg chg="mod">
          <ac:chgData name="Alisdair Cunningham" userId="67e8d9ba-4582-42f1-b26c-e866daa7f65b" providerId="ADAL" clId="{D55405F9-96CE-42DD-9571-C3D40844E8B0}" dt="2026-02-15T20:46:55.311" v="1"/>
          <ac:spMkLst>
            <pc:docMk/>
            <pc:sldMk cId="3295654950" sldId="332"/>
            <ac:spMk id="2" creationId="{DCC55022-FB6B-03B1-63B3-3DF214375334}"/>
          </ac:spMkLst>
        </pc:spChg>
        <pc:spChg chg="mod">
          <ac:chgData name="Alisdair Cunningham" userId="67e8d9ba-4582-42f1-b26c-e866daa7f65b" providerId="ADAL" clId="{D55405F9-96CE-42DD-9571-C3D40844E8B0}" dt="2026-02-15T20:46:36.393" v="0"/>
          <ac:spMkLst>
            <pc:docMk/>
            <pc:sldMk cId="3295654950" sldId="332"/>
            <ac:spMk id="4" creationId="{51E75A89-223B-C391-8173-2DCD1F72BAED}"/>
          </ac:spMkLst>
        </pc:spChg>
        <pc:spChg chg="mod">
          <ac:chgData name="Alisdair Cunningham" userId="67e8d9ba-4582-42f1-b26c-e866daa7f65b" providerId="ADAL" clId="{D55405F9-96CE-42DD-9571-C3D40844E8B0}" dt="2026-02-15T20:47:04.515" v="2"/>
          <ac:spMkLst>
            <pc:docMk/>
            <pc:sldMk cId="3295654950" sldId="332"/>
            <ac:spMk id="8" creationId="{C39BE701-A67E-5BFD-B044-ECF13A621788}"/>
          </ac:spMkLst>
        </pc:spChg>
      </pc:sldChg>
      <pc:sldChg chg="modSp">
        <pc:chgData name="Alisdair Cunningham" userId="67e8d9ba-4582-42f1-b26c-e866daa7f65b" providerId="ADAL" clId="{D55405F9-96CE-42DD-9571-C3D40844E8B0}" dt="2026-02-15T20:47:04.515" v="2"/>
        <pc:sldMkLst>
          <pc:docMk/>
          <pc:sldMk cId="457478420" sldId="333"/>
        </pc:sldMkLst>
        <pc:spChg chg="mod">
          <ac:chgData name="Alisdair Cunningham" userId="67e8d9ba-4582-42f1-b26c-e866daa7f65b" providerId="ADAL" clId="{D55405F9-96CE-42DD-9571-C3D40844E8B0}" dt="2026-02-15T20:46:55.311" v="1"/>
          <ac:spMkLst>
            <pc:docMk/>
            <pc:sldMk cId="457478420" sldId="333"/>
            <ac:spMk id="2" creationId="{DCC55022-FB6B-03B1-63B3-3DF214375334}"/>
          </ac:spMkLst>
        </pc:spChg>
        <pc:spChg chg="mod">
          <ac:chgData name="Alisdair Cunningham" userId="67e8d9ba-4582-42f1-b26c-e866daa7f65b" providerId="ADAL" clId="{D55405F9-96CE-42DD-9571-C3D40844E8B0}" dt="2026-02-15T20:46:36.393" v="0"/>
          <ac:spMkLst>
            <pc:docMk/>
            <pc:sldMk cId="457478420" sldId="333"/>
            <ac:spMk id="4" creationId="{51E75A89-223B-C391-8173-2DCD1F72BAED}"/>
          </ac:spMkLst>
        </pc:spChg>
        <pc:spChg chg="mod">
          <ac:chgData name="Alisdair Cunningham" userId="67e8d9ba-4582-42f1-b26c-e866daa7f65b" providerId="ADAL" clId="{D55405F9-96CE-42DD-9571-C3D40844E8B0}" dt="2026-02-15T20:47:04.515" v="2"/>
          <ac:spMkLst>
            <pc:docMk/>
            <pc:sldMk cId="457478420" sldId="333"/>
            <ac:spMk id="8" creationId="{C39BE701-A67E-5BFD-B044-ECF13A621788}"/>
          </ac:spMkLst>
        </pc:spChg>
      </pc:sldChg>
      <pc:sldChg chg="modSp">
        <pc:chgData name="Alisdair Cunningham" userId="67e8d9ba-4582-42f1-b26c-e866daa7f65b" providerId="ADAL" clId="{D55405F9-96CE-42DD-9571-C3D40844E8B0}" dt="2026-02-15T20:47:04.515" v="2"/>
        <pc:sldMkLst>
          <pc:docMk/>
          <pc:sldMk cId="891269289" sldId="334"/>
        </pc:sldMkLst>
        <pc:spChg chg="mod">
          <ac:chgData name="Alisdair Cunningham" userId="67e8d9ba-4582-42f1-b26c-e866daa7f65b" providerId="ADAL" clId="{D55405F9-96CE-42DD-9571-C3D40844E8B0}" dt="2026-02-15T20:47:04.515" v="2"/>
          <ac:spMkLst>
            <pc:docMk/>
            <pc:sldMk cId="891269289" sldId="334"/>
            <ac:spMk id="8" creationId="{C39BE701-A67E-5BFD-B044-ECF13A621788}"/>
          </ac:spMkLst>
        </pc:spChg>
        <pc:spChg chg="mod">
          <ac:chgData name="Alisdair Cunningham" userId="67e8d9ba-4582-42f1-b26c-e866daa7f65b" providerId="ADAL" clId="{D55405F9-96CE-42DD-9571-C3D40844E8B0}" dt="2026-02-15T20:46:55.311" v="1"/>
          <ac:spMkLst>
            <pc:docMk/>
            <pc:sldMk cId="891269289" sldId="334"/>
            <ac:spMk id="14" creationId="{3D5216FF-A848-7B03-7F19-B0E69A3C8466}"/>
          </ac:spMkLst>
        </pc:spChg>
        <pc:spChg chg="mod">
          <ac:chgData name="Alisdair Cunningham" userId="67e8d9ba-4582-42f1-b26c-e866daa7f65b" providerId="ADAL" clId="{D55405F9-96CE-42DD-9571-C3D40844E8B0}" dt="2026-02-15T20:46:36.393" v="0"/>
          <ac:spMkLst>
            <pc:docMk/>
            <pc:sldMk cId="891269289" sldId="334"/>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2357913947" sldId="335"/>
        </pc:sldMkLst>
        <pc:spChg chg="mod">
          <ac:chgData name="Alisdair Cunningham" userId="67e8d9ba-4582-42f1-b26c-e866daa7f65b" providerId="ADAL" clId="{D55405F9-96CE-42DD-9571-C3D40844E8B0}" dt="2026-02-15T20:47:04.515" v="2"/>
          <ac:spMkLst>
            <pc:docMk/>
            <pc:sldMk cId="2357913947" sldId="335"/>
            <ac:spMk id="8" creationId="{C39BE701-A67E-5BFD-B044-ECF13A621788}"/>
          </ac:spMkLst>
        </pc:spChg>
        <pc:spChg chg="mod">
          <ac:chgData name="Alisdair Cunningham" userId="67e8d9ba-4582-42f1-b26c-e866daa7f65b" providerId="ADAL" clId="{D55405F9-96CE-42DD-9571-C3D40844E8B0}" dt="2026-02-15T20:46:55.311" v="1"/>
          <ac:spMkLst>
            <pc:docMk/>
            <pc:sldMk cId="2357913947" sldId="335"/>
            <ac:spMk id="14" creationId="{3D5216FF-A848-7B03-7F19-B0E69A3C8466}"/>
          </ac:spMkLst>
        </pc:spChg>
        <pc:spChg chg="mod">
          <ac:chgData name="Alisdair Cunningham" userId="67e8d9ba-4582-42f1-b26c-e866daa7f65b" providerId="ADAL" clId="{D55405F9-96CE-42DD-9571-C3D40844E8B0}" dt="2026-02-15T20:46:36.393" v="0"/>
          <ac:spMkLst>
            <pc:docMk/>
            <pc:sldMk cId="2357913947" sldId="335"/>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795225444" sldId="336"/>
        </pc:sldMkLst>
        <pc:spChg chg="mod">
          <ac:chgData name="Alisdair Cunningham" userId="67e8d9ba-4582-42f1-b26c-e866daa7f65b" providerId="ADAL" clId="{D55405F9-96CE-42DD-9571-C3D40844E8B0}" dt="2026-02-15T20:47:04.515" v="2"/>
          <ac:spMkLst>
            <pc:docMk/>
            <pc:sldMk cId="1795225444" sldId="336"/>
            <ac:spMk id="8" creationId="{C39BE701-A67E-5BFD-B044-ECF13A621788}"/>
          </ac:spMkLst>
        </pc:spChg>
        <pc:spChg chg="mod">
          <ac:chgData name="Alisdair Cunningham" userId="67e8d9ba-4582-42f1-b26c-e866daa7f65b" providerId="ADAL" clId="{D55405F9-96CE-42DD-9571-C3D40844E8B0}" dt="2026-02-15T20:46:55.311" v="1"/>
          <ac:spMkLst>
            <pc:docMk/>
            <pc:sldMk cId="1795225444" sldId="336"/>
            <ac:spMk id="14" creationId="{3D5216FF-A848-7B03-7F19-B0E69A3C8466}"/>
          </ac:spMkLst>
        </pc:spChg>
        <pc:spChg chg="mod">
          <ac:chgData name="Alisdair Cunningham" userId="67e8d9ba-4582-42f1-b26c-e866daa7f65b" providerId="ADAL" clId="{D55405F9-96CE-42DD-9571-C3D40844E8B0}" dt="2026-02-15T20:46:36.393" v="0"/>
          <ac:spMkLst>
            <pc:docMk/>
            <pc:sldMk cId="1795225444" sldId="336"/>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2367428719" sldId="337"/>
        </pc:sldMkLst>
        <pc:spChg chg="mod">
          <ac:chgData name="Alisdair Cunningham" userId="67e8d9ba-4582-42f1-b26c-e866daa7f65b" providerId="ADAL" clId="{D55405F9-96CE-42DD-9571-C3D40844E8B0}" dt="2026-02-15T20:47:04.515" v="2"/>
          <ac:spMkLst>
            <pc:docMk/>
            <pc:sldMk cId="2367428719" sldId="337"/>
            <ac:spMk id="8" creationId="{C39BE701-A67E-5BFD-B044-ECF13A621788}"/>
          </ac:spMkLst>
        </pc:spChg>
        <pc:spChg chg="mod">
          <ac:chgData name="Alisdair Cunningham" userId="67e8d9ba-4582-42f1-b26c-e866daa7f65b" providerId="ADAL" clId="{D55405F9-96CE-42DD-9571-C3D40844E8B0}" dt="2026-02-15T20:46:55.311" v="1"/>
          <ac:spMkLst>
            <pc:docMk/>
            <pc:sldMk cId="2367428719" sldId="337"/>
            <ac:spMk id="14" creationId="{3D5216FF-A848-7B03-7F19-B0E69A3C8466}"/>
          </ac:spMkLst>
        </pc:spChg>
        <pc:spChg chg="mod">
          <ac:chgData name="Alisdair Cunningham" userId="67e8d9ba-4582-42f1-b26c-e866daa7f65b" providerId="ADAL" clId="{D55405F9-96CE-42DD-9571-C3D40844E8B0}" dt="2026-02-15T20:46:36.393" v="0"/>
          <ac:spMkLst>
            <pc:docMk/>
            <pc:sldMk cId="2367428719" sldId="337"/>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541000123" sldId="338"/>
        </pc:sldMkLst>
        <pc:spChg chg="mod">
          <ac:chgData name="Alisdair Cunningham" userId="67e8d9ba-4582-42f1-b26c-e866daa7f65b" providerId="ADAL" clId="{D55405F9-96CE-42DD-9571-C3D40844E8B0}" dt="2026-02-15T20:47:04.515" v="2"/>
          <ac:spMkLst>
            <pc:docMk/>
            <pc:sldMk cId="1541000123" sldId="338"/>
            <ac:spMk id="8" creationId="{C39BE701-A67E-5BFD-B044-ECF13A621788}"/>
          </ac:spMkLst>
        </pc:spChg>
        <pc:spChg chg="mod">
          <ac:chgData name="Alisdair Cunningham" userId="67e8d9ba-4582-42f1-b26c-e866daa7f65b" providerId="ADAL" clId="{D55405F9-96CE-42DD-9571-C3D40844E8B0}" dt="2026-02-15T20:46:55.311" v="1"/>
          <ac:spMkLst>
            <pc:docMk/>
            <pc:sldMk cId="1541000123" sldId="338"/>
            <ac:spMk id="14" creationId="{3D5216FF-A848-7B03-7F19-B0E69A3C8466}"/>
          </ac:spMkLst>
        </pc:spChg>
        <pc:spChg chg="mod">
          <ac:chgData name="Alisdair Cunningham" userId="67e8d9ba-4582-42f1-b26c-e866daa7f65b" providerId="ADAL" clId="{D55405F9-96CE-42DD-9571-C3D40844E8B0}" dt="2026-02-15T20:46:36.393" v="0"/>
          <ac:spMkLst>
            <pc:docMk/>
            <pc:sldMk cId="1541000123" sldId="338"/>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2262483219" sldId="339"/>
        </pc:sldMkLst>
        <pc:spChg chg="mod">
          <ac:chgData name="Alisdair Cunningham" userId="67e8d9ba-4582-42f1-b26c-e866daa7f65b" providerId="ADAL" clId="{D55405F9-96CE-42DD-9571-C3D40844E8B0}" dt="2026-02-15T20:47:04.515" v="2"/>
          <ac:spMkLst>
            <pc:docMk/>
            <pc:sldMk cId="2262483219" sldId="339"/>
            <ac:spMk id="8" creationId="{C39BE701-A67E-5BFD-B044-ECF13A621788}"/>
          </ac:spMkLst>
        </pc:spChg>
        <pc:spChg chg="mod">
          <ac:chgData name="Alisdair Cunningham" userId="67e8d9ba-4582-42f1-b26c-e866daa7f65b" providerId="ADAL" clId="{D55405F9-96CE-42DD-9571-C3D40844E8B0}" dt="2026-02-15T20:46:55.311" v="1"/>
          <ac:spMkLst>
            <pc:docMk/>
            <pc:sldMk cId="2262483219" sldId="339"/>
            <ac:spMk id="14" creationId="{3D5216FF-A848-7B03-7F19-B0E69A3C8466}"/>
          </ac:spMkLst>
        </pc:spChg>
        <pc:spChg chg="mod">
          <ac:chgData name="Alisdair Cunningham" userId="67e8d9ba-4582-42f1-b26c-e866daa7f65b" providerId="ADAL" clId="{D55405F9-96CE-42DD-9571-C3D40844E8B0}" dt="2026-02-15T20:46:36.393" v="0"/>
          <ac:spMkLst>
            <pc:docMk/>
            <pc:sldMk cId="2262483219" sldId="339"/>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363213464" sldId="340"/>
        </pc:sldMkLst>
        <pc:spChg chg="mod">
          <ac:chgData name="Alisdair Cunningham" userId="67e8d9ba-4582-42f1-b26c-e866daa7f65b" providerId="ADAL" clId="{D55405F9-96CE-42DD-9571-C3D40844E8B0}" dt="2026-02-15T20:47:04.515" v="2"/>
          <ac:spMkLst>
            <pc:docMk/>
            <pc:sldMk cId="363213464" sldId="340"/>
            <ac:spMk id="8" creationId="{C39BE701-A67E-5BFD-B044-ECF13A621788}"/>
          </ac:spMkLst>
        </pc:spChg>
        <pc:spChg chg="mod">
          <ac:chgData name="Alisdair Cunningham" userId="67e8d9ba-4582-42f1-b26c-e866daa7f65b" providerId="ADAL" clId="{D55405F9-96CE-42DD-9571-C3D40844E8B0}" dt="2026-02-15T20:46:55.311" v="1"/>
          <ac:spMkLst>
            <pc:docMk/>
            <pc:sldMk cId="363213464" sldId="340"/>
            <ac:spMk id="14" creationId="{3D5216FF-A848-7B03-7F19-B0E69A3C8466}"/>
          </ac:spMkLst>
        </pc:spChg>
        <pc:spChg chg="mod">
          <ac:chgData name="Alisdair Cunningham" userId="67e8d9ba-4582-42f1-b26c-e866daa7f65b" providerId="ADAL" clId="{D55405F9-96CE-42DD-9571-C3D40844E8B0}" dt="2026-02-15T20:46:36.393" v="0"/>
          <ac:spMkLst>
            <pc:docMk/>
            <pc:sldMk cId="363213464" sldId="340"/>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2948812515" sldId="341"/>
        </pc:sldMkLst>
        <pc:spChg chg="mod">
          <ac:chgData name="Alisdair Cunningham" userId="67e8d9ba-4582-42f1-b26c-e866daa7f65b" providerId="ADAL" clId="{D55405F9-96CE-42DD-9571-C3D40844E8B0}" dt="2026-02-15T20:47:04.515" v="2"/>
          <ac:spMkLst>
            <pc:docMk/>
            <pc:sldMk cId="2948812515" sldId="341"/>
            <ac:spMk id="8" creationId="{C39BE701-A67E-5BFD-B044-ECF13A621788}"/>
          </ac:spMkLst>
        </pc:spChg>
        <pc:spChg chg="mod">
          <ac:chgData name="Alisdair Cunningham" userId="67e8d9ba-4582-42f1-b26c-e866daa7f65b" providerId="ADAL" clId="{D55405F9-96CE-42DD-9571-C3D40844E8B0}" dt="2026-02-15T20:46:55.311" v="1"/>
          <ac:spMkLst>
            <pc:docMk/>
            <pc:sldMk cId="2948812515" sldId="341"/>
            <ac:spMk id="14" creationId="{3D5216FF-A848-7B03-7F19-B0E69A3C8466}"/>
          </ac:spMkLst>
        </pc:spChg>
        <pc:spChg chg="mod">
          <ac:chgData name="Alisdair Cunningham" userId="67e8d9ba-4582-42f1-b26c-e866daa7f65b" providerId="ADAL" clId="{D55405F9-96CE-42DD-9571-C3D40844E8B0}" dt="2026-02-15T20:46:36.393" v="0"/>
          <ac:spMkLst>
            <pc:docMk/>
            <pc:sldMk cId="2948812515" sldId="341"/>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779415016" sldId="342"/>
        </pc:sldMkLst>
        <pc:spChg chg="mod">
          <ac:chgData name="Alisdair Cunningham" userId="67e8d9ba-4582-42f1-b26c-e866daa7f65b" providerId="ADAL" clId="{D55405F9-96CE-42DD-9571-C3D40844E8B0}" dt="2026-02-15T20:47:04.515" v="2"/>
          <ac:spMkLst>
            <pc:docMk/>
            <pc:sldMk cId="779415016" sldId="342"/>
            <ac:spMk id="8" creationId="{C39BE701-A67E-5BFD-B044-ECF13A621788}"/>
          </ac:spMkLst>
        </pc:spChg>
        <pc:spChg chg="mod">
          <ac:chgData name="Alisdair Cunningham" userId="67e8d9ba-4582-42f1-b26c-e866daa7f65b" providerId="ADAL" clId="{D55405F9-96CE-42DD-9571-C3D40844E8B0}" dt="2026-02-15T20:46:55.311" v="1"/>
          <ac:spMkLst>
            <pc:docMk/>
            <pc:sldMk cId="779415016" sldId="342"/>
            <ac:spMk id="14" creationId="{3D5216FF-A848-7B03-7F19-B0E69A3C8466}"/>
          </ac:spMkLst>
        </pc:spChg>
        <pc:spChg chg="mod">
          <ac:chgData name="Alisdair Cunningham" userId="67e8d9ba-4582-42f1-b26c-e866daa7f65b" providerId="ADAL" clId="{D55405F9-96CE-42DD-9571-C3D40844E8B0}" dt="2026-02-15T20:46:36.393" v="0"/>
          <ac:spMkLst>
            <pc:docMk/>
            <pc:sldMk cId="779415016" sldId="342"/>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055978209" sldId="343"/>
        </pc:sldMkLst>
        <pc:spChg chg="mod">
          <ac:chgData name="Alisdair Cunningham" userId="67e8d9ba-4582-42f1-b26c-e866daa7f65b" providerId="ADAL" clId="{D55405F9-96CE-42DD-9571-C3D40844E8B0}" dt="2026-02-15T20:47:04.515" v="2"/>
          <ac:spMkLst>
            <pc:docMk/>
            <pc:sldMk cId="1055978209" sldId="343"/>
            <ac:spMk id="8" creationId="{C39BE701-A67E-5BFD-B044-ECF13A621788}"/>
          </ac:spMkLst>
        </pc:spChg>
        <pc:spChg chg="mod">
          <ac:chgData name="Alisdair Cunningham" userId="67e8d9ba-4582-42f1-b26c-e866daa7f65b" providerId="ADAL" clId="{D55405F9-96CE-42DD-9571-C3D40844E8B0}" dt="2026-02-15T20:46:55.311" v="1"/>
          <ac:spMkLst>
            <pc:docMk/>
            <pc:sldMk cId="1055978209" sldId="343"/>
            <ac:spMk id="14" creationId="{3D5216FF-A848-7B03-7F19-B0E69A3C8466}"/>
          </ac:spMkLst>
        </pc:spChg>
        <pc:spChg chg="mod">
          <ac:chgData name="Alisdair Cunningham" userId="67e8d9ba-4582-42f1-b26c-e866daa7f65b" providerId="ADAL" clId="{D55405F9-96CE-42DD-9571-C3D40844E8B0}" dt="2026-02-15T20:46:36.393" v="0"/>
          <ac:spMkLst>
            <pc:docMk/>
            <pc:sldMk cId="1055978209" sldId="343"/>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503454638" sldId="344"/>
        </pc:sldMkLst>
        <pc:spChg chg="mod">
          <ac:chgData name="Alisdair Cunningham" userId="67e8d9ba-4582-42f1-b26c-e866daa7f65b" providerId="ADAL" clId="{D55405F9-96CE-42DD-9571-C3D40844E8B0}" dt="2026-02-15T20:47:04.515" v="2"/>
          <ac:spMkLst>
            <pc:docMk/>
            <pc:sldMk cId="1503454638" sldId="344"/>
            <ac:spMk id="8" creationId="{C39BE701-A67E-5BFD-B044-ECF13A621788}"/>
          </ac:spMkLst>
        </pc:spChg>
        <pc:spChg chg="mod">
          <ac:chgData name="Alisdair Cunningham" userId="67e8d9ba-4582-42f1-b26c-e866daa7f65b" providerId="ADAL" clId="{D55405F9-96CE-42DD-9571-C3D40844E8B0}" dt="2026-02-15T20:46:55.311" v="1"/>
          <ac:spMkLst>
            <pc:docMk/>
            <pc:sldMk cId="1503454638" sldId="344"/>
            <ac:spMk id="14" creationId="{3D5216FF-A848-7B03-7F19-B0E69A3C8466}"/>
          </ac:spMkLst>
        </pc:spChg>
        <pc:spChg chg="mod">
          <ac:chgData name="Alisdair Cunningham" userId="67e8d9ba-4582-42f1-b26c-e866daa7f65b" providerId="ADAL" clId="{D55405F9-96CE-42DD-9571-C3D40844E8B0}" dt="2026-02-15T20:46:36.393" v="0"/>
          <ac:spMkLst>
            <pc:docMk/>
            <pc:sldMk cId="1503454638" sldId="344"/>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476779589" sldId="345"/>
        </pc:sldMkLst>
        <pc:spChg chg="mod">
          <ac:chgData name="Alisdair Cunningham" userId="67e8d9ba-4582-42f1-b26c-e866daa7f65b" providerId="ADAL" clId="{D55405F9-96CE-42DD-9571-C3D40844E8B0}" dt="2026-02-15T20:47:04.515" v="2"/>
          <ac:spMkLst>
            <pc:docMk/>
            <pc:sldMk cId="1476779589" sldId="345"/>
            <ac:spMk id="8" creationId="{C39BE701-A67E-5BFD-B044-ECF13A621788}"/>
          </ac:spMkLst>
        </pc:spChg>
        <pc:spChg chg="mod">
          <ac:chgData name="Alisdair Cunningham" userId="67e8d9ba-4582-42f1-b26c-e866daa7f65b" providerId="ADAL" clId="{D55405F9-96CE-42DD-9571-C3D40844E8B0}" dt="2026-02-15T20:46:55.311" v="1"/>
          <ac:spMkLst>
            <pc:docMk/>
            <pc:sldMk cId="1476779589" sldId="345"/>
            <ac:spMk id="14" creationId="{3D5216FF-A848-7B03-7F19-B0E69A3C8466}"/>
          </ac:spMkLst>
        </pc:spChg>
        <pc:spChg chg="mod">
          <ac:chgData name="Alisdair Cunningham" userId="67e8d9ba-4582-42f1-b26c-e866daa7f65b" providerId="ADAL" clId="{D55405F9-96CE-42DD-9571-C3D40844E8B0}" dt="2026-02-15T20:46:36.393" v="0"/>
          <ac:spMkLst>
            <pc:docMk/>
            <pc:sldMk cId="1476779589" sldId="345"/>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979746524" sldId="346"/>
        </pc:sldMkLst>
        <pc:spChg chg="mod">
          <ac:chgData name="Alisdair Cunningham" userId="67e8d9ba-4582-42f1-b26c-e866daa7f65b" providerId="ADAL" clId="{D55405F9-96CE-42DD-9571-C3D40844E8B0}" dt="2026-02-15T20:47:04.515" v="2"/>
          <ac:spMkLst>
            <pc:docMk/>
            <pc:sldMk cId="979746524" sldId="346"/>
            <ac:spMk id="8" creationId="{C39BE701-A67E-5BFD-B044-ECF13A621788}"/>
          </ac:spMkLst>
        </pc:spChg>
        <pc:spChg chg="mod">
          <ac:chgData name="Alisdair Cunningham" userId="67e8d9ba-4582-42f1-b26c-e866daa7f65b" providerId="ADAL" clId="{D55405F9-96CE-42DD-9571-C3D40844E8B0}" dt="2026-02-15T20:46:55.311" v="1"/>
          <ac:spMkLst>
            <pc:docMk/>
            <pc:sldMk cId="979746524" sldId="346"/>
            <ac:spMk id="14" creationId="{3D5216FF-A848-7B03-7F19-B0E69A3C8466}"/>
          </ac:spMkLst>
        </pc:spChg>
        <pc:spChg chg="mod">
          <ac:chgData name="Alisdair Cunningham" userId="67e8d9ba-4582-42f1-b26c-e866daa7f65b" providerId="ADAL" clId="{D55405F9-96CE-42DD-9571-C3D40844E8B0}" dt="2026-02-15T20:46:36.393" v="0"/>
          <ac:spMkLst>
            <pc:docMk/>
            <pc:sldMk cId="979746524" sldId="346"/>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885645055" sldId="347"/>
        </pc:sldMkLst>
        <pc:spChg chg="mod">
          <ac:chgData name="Alisdair Cunningham" userId="67e8d9ba-4582-42f1-b26c-e866daa7f65b" providerId="ADAL" clId="{D55405F9-96CE-42DD-9571-C3D40844E8B0}" dt="2026-02-15T20:47:04.515" v="2"/>
          <ac:spMkLst>
            <pc:docMk/>
            <pc:sldMk cId="1885645055" sldId="347"/>
            <ac:spMk id="8" creationId="{C39BE701-A67E-5BFD-B044-ECF13A621788}"/>
          </ac:spMkLst>
        </pc:spChg>
        <pc:spChg chg="mod">
          <ac:chgData name="Alisdair Cunningham" userId="67e8d9ba-4582-42f1-b26c-e866daa7f65b" providerId="ADAL" clId="{D55405F9-96CE-42DD-9571-C3D40844E8B0}" dt="2026-02-15T20:46:55.311" v="1"/>
          <ac:spMkLst>
            <pc:docMk/>
            <pc:sldMk cId="1885645055" sldId="347"/>
            <ac:spMk id="14" creationId="{3D5216FF-A848-7B03-7F19-B0E69A3C8466}"/>
          </ac:spMkLst>
        </pc:spChg>
        <pc:spChg chg="mod">
          <ac:chgData name="Alisdair Cunningham" userId="67e8d9ba-4582-42f1-b26c-e866daa7f65b" providerId="ADAL" clId="{D55405F9-96CE-42DD-9571-C3D40844E8B0}" dt="2026-02-15T20:46:36.393" v="0"/>
          <ac:spMkLst>
            <pc:docMk/>
            <pc:sldMk cId="1885645055" sldId="347"/>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2587213995" sldId="348"/>
        </pc:sldMkLst>
        <pc:spChg chg="mod">
          <ac:chgData name="Alisdair Cunningham" userId="67e8d9ba-4582-42f1-b26c-e866daa7f65b" providerId="ADAL" clId="{D55405F9-96CE-42DD-9571-C3D40844E8B0}" dt="2026-02-15T20:47:04.515" v="2"/>
          <ac:spMkLst>
            <pc:docMk/>
            <pc:sldMk cId="2587213995" sldId="348"/>
            <ac:spMk id="8" creationId="{C39BE701-A67E-5BFD-B044-ECF13A621788}"/>
          </ac:spMkLst>
        </pc:spChg>
        <pc:spChg chg="mod">
          <ac:chgData name="Alisdair Cunningham" userId="67e8d9ba-4582-42f1-b26c-e866daa7f65b" providerId="ADAL" clId="{D55405F9-96CE-42DD-9571-C3D40844E8B0}" dt="2026-02-15T20:46:55.311" v="1"/>
          <ac:spMkLst>
            <pc:docMk/>
            <pc:sldMk cId="2587213995" sldId="348"/>
            <ac:spMk id="14" creationId="{3D5216FF-A848-7B03-7F19-B0E69A3C8466}"/>
          </ac:spMkLst>
        </pc:spChg>
        <pc:spChg chg="mod">
          <ac:chgData name="Alisdair Cunningham" userId="67e8d9ba-4582-42f1-b26c-e866daa7f65b" providerId="ADAL" clId="{D55405F9-96CE-42DD-9571-C3D40844E8B0}" dt="2026-02-15T20:46:36.393" v="0"/>
          <ac:spMkLst>
            <pc:docMk/>
            <pc:sldMk cId="2587213995" sldId="348"/>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502430325" sldId="349"/>
        </pc:sldMkLst>
        <pc:spChg chg="mod">
          <ac:chgData name="Alisdair Cunningham" userId="67e8d9ba-4582-42f1-b26c-e866daa7f65b" providerId="ADAL" clId="{D55405F9-96CE-42DD-9571-C3D40844E8B0}" dt="2026-02-15T20:47:04.515" v="2"/>
          <ac:spMkLst>
            <pc:docMk/>
            <pc:sldMk cId="1502430325" sldId="349"/>
            <ac:spMk id="8" creationId="{C39BE701-A67E-5BFD-B044-ECF13A621788}"/>
          </ac:spMkLst>
        </pc:spChg>
        <pc:spChg chg="mod">
          <ac:chgData name="Alisdair Cunningham" userId="67e8d9ba-4582-42f1-b26c-e866daa7f65b" providerId="ADAL" clId="{D55405F9-96CE-42DD-9571-C3D40844E8B0}" dt="2026-02-15T20:46:55.311" v="1"/>
          <ac:spMkLst>
            <pc:docMk/>
            <pc:sldMk cId="1502430325" sldId="349"/>
            <ac:spMk id="14" creationId="{3D5216FF-A848-7B03-7F19-B0E69A3C8466}"/>
          </ac:spMkLst>
        </pc:spChg>
        <pc:spChg chg="mod">
          <ac:chgData name="Alisdair Cunningham" userId="67e8d9ba-4582-42f1-b26c-e866daa7f65b" providerId="ADAL" clId="{D55405F9-96CE-42DD-9571-C3D40844E8B0}" dt="2026-02-15T20:46:36.393" v="0"/>
          <ac:spMkLst>
            <pc:docMk/>
            <pc:sldMk cId="1502430325" sldId="349"/>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2943851818" sldId="350"/>
        </pc:sldMkLst>
        <pc:spChg chg="mod">
          <ac:chgData name="Alisdair Cunningham" userId="67e8d9ba-4582-42f1-b26c-e866daa7f65b" providerId="ADAL" clId="{D55405F9-96CE-42DD-9571-C3D40844E8B0}" dt="2026-02-15T20:47:04.515" v="2"/>
          <ac:spMkLst>
            <pc:docMk/>
            <pc:sldMk cId="2943851818" sldId="350"/>
            <ac:spMk id="8" creationId="{C39BE701-A67E-5BFD-B044-ECF13A621788}"/>
          </ac:spMkLst>
        </pc:spChg>
        <pc:spChg chg="mod">
          <ac:chgData name="Alisdair Cunningham" userId="67e8d9ba-4582-42f1-b26c-e866daa7f65b" providerId="ADAL" clId="{D55405F9-96CE-42DD-9571-C3D40844E8B0}" dt="2026-02-15T20:46:55.311" v="1"/>
          <ac:spMkLst>
            <pc:docMk/>
            <pc:sldMk cId="2943851818" sldId="350"/>
            <ac:spMk id="14" creationId="{3D5216FF-A848-7B03-7F19-B0E69A3C8466}"/>
          </ac:spMkLst>
        </pc:spChg>
        <pc:spChg chg="mod">
          <ac:chgData name="Alisdair Cunningham" userId="67e8d9ba-4582-42f1-b26c-e866daa7f65b" providerId="ADAL" clId="{D55405F9-96CE-42DD-9571-C3D40844E8B0}" dt="2026-02-15T20:46:36.393" v="0"/>
          <ac:spMkLst>
            <pc:docMk/>
            <pc:sldMk cId="2943851818" sldId="350"/>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842359022" sldId="351"/>
        </pc:sldMkLst>
        <pc:spChg chg="mod">
          <ac:chgData name="Alisdair Cunningham" userId="67e8d9ba-4582-42f1-b26c-e866daa7f65b" providerId="ADAL" clId="{D55405F9-96CE-42DD-9571-C3D40844E8B0}" dt="2026-02-15T20:47:04.515" v="2"/>
          <ac:spMkLst>
            <pc:docMk/>
            <pc:sldMk cId="1842359022" sldId="351"/>
            <ac:spMk id="8" creationId="{C39BE701-A67E-5BFD-B044-ECF13A621788}"/>
          </ac:spMkLst>
        </pc:spChg>
        <pc:spChg chg="mod">
          <ac:chgData name="Alisdair Cunningham" userId="67e8d9ba-4582-42f1-b26c-e866daa7f65b" providerId="ADAL" clId="{D55405F9-96CE-42DD-9571-C3D40844E8B0}" dt="2026-02-15T20:46:55.311" v="1"/>
          <ac:spMkLst>
            <pc:docMk/>
            <pc:sldMk cId="1842359022" sldId="351"/>
            <ac:spMk id="14" creationId="{3D5216FF-A848-7B03-7F19-B0E69A3C8466}"/>
          </ac:spMkLst>
        </pc:spChg>
        <pc:spChg chg="mod">
          <ac:chgData name="Alisdair Cunningham" userId="67e8d9ba-4582-42f1-b26c-e866daa7f65b" providerId="ADAL" clId="{D55405F9-96CE-42DD-9571-C3D40844E8B0}" dt="2026-02-15T20:46:36.393" v="0"/>
          <ac:spMkLst>
            <pc:docMk/>
            <pc:sldMk cId="1842359022" sldId="351"/>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2755673898" sldId="352"/>
        </pc:sldMkLst>
        <pc:spChg chg="mod">
          <ac:chgData name="Alisdair Cunningham" userId="67e8d9ba-4582-42f1-b26c-e866daa7f65b" providerId="ADAL" clId="{D55405F9-96CE-42DD-9571-C3D40844E8B0}" dt="2026-02-15T20:47:04.515" v="2"/>
          <ac:spMkLst>
            <pc:docMk/>
            <pc:sldMk cId="2755673898" sldId="352"/>
            <ac:spMk id="8" creationId="{C39BE701-A67E-5BFD-B044-ECF13A621788}"/>
          </ac:spMkLst>
        </pc:spChg>
        <pc:spChg chg="mod">
          <ac:chgData name="Alisdair Cunningham" userId="67e8d9ba-4582-42f1-b26c-e866daa7f65b" providerId="ADAL" clId="{D55405F9-96CE-42DD-9571-C3D40844E8B0}" dt="2026-02-15T20:46:55.311" v="1"/>
          <ac:spMkLst>
            <pc:docMk/>
            <pc:sldMk cId="2755673898" sldId="352"/>
            <ac:spMk id="14" creationId="{3D5216FF-A848-7B03-7F19-B0E69A3C8466}"/>
          </ac:spMkLst>
        </pc:spChg>
        <pc:spChg chg="mod">
          <ac:chgData name="Alisdair Cunningham" userId="67e8d9ba-4582-42f1-b26c-e866daa7f65b" providerId="ADAL" clId="{D55405F9-96CE-42DD-9571-C3D40844E8B0}" dt="2026-02-15T20:46:36.393" v="0"/>
          <ac:spMkLst>
            <pc:docMk/>
            <pc:sldMk cId="2755673898" sldId="352"/>
            <ac:spMk id="15" creationId="{222EFF28-C559-3C98-A5C2-1E28C24E8A7A}"/>
          </ac:spMkLst>
        </pc:spChg>
      </pc:sldChg>
      <pc:sldChg chg="modSp">
        <pc:chgData name="Alisdair Cunningham" userId="67e8d9ba-4582-42f1-b26c-e866daa7f65b" providerId="ADAL" clId="{D55405F9-96CE-42DD-9571-C3D40844E8B0}" dt="2026-02-15T20:47:04.515" v="2"/>
        <pc:sldMkLst>
          <pc:docMk/>
          <pc:sldMk cId="1180111669" sldId="353"/>
        </pc:sldMkLst>
        <pc:spChg chg="mod">
          <ac:chgData name="Alisdair Cunningham" userId="67e8d9ba-4582-42f1-b26c-e866daa7f65b" providerId="ADAL" clId="{D55405F9-96CE-42DD-9571-C3D40844E8B0}" dt="2026-02-15T20:47:04.515" v="2"/>
          <ac:spMkLst>
            <pc:docMk/>
            <pc:sldMk cId="1180111669" sldId="353"/>
            <ac:spMk id="8" creationId="{C39BE701-A67E-5BFD-B044-ECF13A621788}"/>
          </ac:spMkLst>
        </pc:spChg>
        <pc:spChg chg="mod">
          <ac:chgData name="Alisdair Cunningham" userId="67e8d9ba-4582-42f1-b26c-e866daa7f65b" providerId="ADAL" clId="{D55405F9-96CE-42DD-9571-C3D40844E8B0}" dt="2026-02-15T20:46:55.311" v="1"/>
          <ac:spMkLst>
            <pc:docMk/>
            <pc:sldMk cId="1180111669" sldId="353"/>
            <ac:spMk id="14" creationId="{3D5216FF-A848-7B03-7F19-B0E69A3C8466}"/>
          </ac:spMkLst>
        </pc:spChg>
        <pc:spChg chg="mod">
          <ac:chgData name="Alisdair Cunningham" userId="67e8d9ba-4582-42f1-b26c-e866daa7f65b" providerId="ADAL" clId="{D55405F9-96CE-42DD-9571-C3D40844E8B0}" dt="2026-02-15T20:46:36.393" v="0"/>
          <ac:spMkLst>
            <pc:docMk/>
            <pc:sldMk cId="1180111669" sldId="353"/>
            <ac:spMk id="15" creationId="{222EFF28-C559-3C98-A5C2-1E28C24E8A7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eographyrealm.com/map-building-heat-remote-sensing/"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eographyrealm.com/map-building-heat-remote-sens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Vîrghileanu</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Săvulescu</a:t>
            </a:r>
            <a:r>
              <a:rPr lang="en-GB" b="0" i="0">
                <a:solidFill>
                  <a:srgbClr val="222222"/>
                </a:solidFill>
                <a:effectLst/>
                <a:latin typeface="Arial" panose="020B0604020202020204" pitchFamily="34" charset="0"/>
              </a:rPr>
              <a:t>, I., Mihai, B.A., </a:t>
            </a:r>
            <a:r>
              <a:rPr lang="en-GB" b="0" i="0" err="1">
                <a:solidFill>
                  <a:srgbClr val="222222"/>
                </a:solidFill>
                <a:effectLst/>
                <a:latin typeface="Arial" panose="020B0604020202020204" pitchFamily="34" charset="0"/>
              </a:rPr>
              <a:t>Nistor</a:t>
            </a:r>
            <a:r>
              <a:rPr lang="en-GB" b="0" i="0">
                <a:solidFill>
                  <a:srgbClr val="222222"/>
                </a:solidFill>
                <a:effectLst/>
                <a:latin typeface="Arial" panose="020B0604020202020204" pitchFamily="34" charset="0"/>
              </a:rPr>
              <a:t>, C. and </a:t>
            </a:r>
            <a:r>
              <a:rPr lang="en-GB" b="0" i="0" err="1">
                <a:solidFill>
                  <a:srgbClr val="222222"/>
                </a:solidFill>
                <a:effectLst/>
                <a:latin typeface="Arial" panose="020B0604020202020204" pitchFamily="34" charset="0"/>
              </a:rPr>
              <a:t>Dobre</a:t>
            </a:r>
            <a:r>
              <a:rPr lang="en-GB" b="0" i="0">
                <a:solidFill>
                  <a:srgbClr val="222222"/>
                </a:solidFill>
                <a:effectLst/>
                <a:latin typeface="Arial" panose="020B0604020202020204" pitchFamily="34" charset="0"/>
              </a:rPr>
              <a:t>, R., 2020. Nitrogen Dioxide (NO2) Pollution monitoring with Sentinel-5P satellite imagery over Europe during the coronavirus pandemic outbreak. </a:t>
            </a:r>
            <a:r>
              <a:rPr lang="en-GB" b="0" i="1">
                <a:solidFill>
                  <a:srgbClr val="222222"/>
                </a:solidFill>
                <a:effectLst/>
                <a:latin typeface="Arial" panose="020B0604020202020204" pitchFamily="34" charset="0"/>
              </a:rPr>
              <a:t>Remote Sensing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12</a:t>
            </a:r>
            <a:r>
              <a:rPr lang="en-GB" b="0" i="0">
                <a:solidFill>
                  <a:srgbClr val="222222"/>
                </a:solidFill>
                <a:effectLst/>
                <a:latin typeface="Arial" panose="020B0604020202020204" pitchFamily="34" charset="0"/>
              </a:rPr>
              <a:t>(21), p.3575.</a:t>
            </a:r>
          </a:p>
          <a:p>
            <a:endParaRPr lang="en-GB" b="0" i="0">
              <a:solidFill>
                <a:srgbClr val="222222"/>
              </a:solidFill>
              <a:effectLst/>
              <a:latin typeface="Arial" panose="020B0604020202020204" pitchFamily="34" charset="0"/>
            </a:endParaRPr>
          </a:p>
          <a:p>
            <a:r>
              <a:rPr lang="en-GB">
                <a:hlinkClick r:id="rId3"/>
              </a:rPr>
              <a:t>Mapping Building Heat Using Remote Sensing | Geography Realm</a:t>
            </a:r>
            <a:r>
              <a:rPr lang="en-GB" b="0" i="0">
                <a:solidFill>
                  <a:srgbClr val="222222"/>
                </a:solidFill>
                <a:effectLst/>
                <a:latin typeface="Arial" panose="020B0604020202020204" pitchFamily="34" charset="0"/>
              </a:rPr>
              <a:t> https://www.geographyrealm.com/map-building-heat-remote-sensing/</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091262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Vîrghileanu</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Săvulescu</a:t>
            </a:r>
            <a:r>
              <a:rPr lang="en-GB" b="0" i="0">
                <a:solidFill>
                  <a:srgbClr val="222222"/>
                </a:solidFill>
                <a:effectLst/>
                <a:latin typeface="Arial" panose="020B0604020202020204" pitchFamily="34" charset="0"/>
              </a:rPr>
              <a:t>, I., Mihai, B.A., </a:t>
            </a:r>
            <a:r>
              <a:rPr lang="en-GB" b="0" i="0" err="1">
                <a:solidFill>
                  <a:srgbClr val="222222"/>
                </a:solidFill>
                <a:effectLst/>
                <a:latin typeface="Arial" panose="020B0604020202020204" pitchFamily="34" charset="0"/>
              </a:rPr>
              <a:t>Nistor</a:t>
            </a:r>
            <a:r>
              <a:rPr lang="en-GB" b="0" i="0">
                <a:solidFill>
                  <a:srgbClr val="222222"/>
                </a:solidFill>
                <a:effectLst/>
                <a:latin typeface="Arial" panose="020B0604020202020204" pitchFamily="34" charset="0"/>
              </a:rPr>
              <a:t>, C. and </a:t>
            </a:r>
            <a:r>
              <a:rPr lang="en-GB" b="0" i="0" err="1">
                <a:solidFill>
                  <a:srgbClr val="222222"/>
                </a:solidFill>
                <a:effectLst/>
                <a:latin typeface="Arial" panose="020B0604020202020204" pitchFamily="34" charset="0"/>
              </a:rPr>
              <a:t>Dobre</a:t>
            </a:r>
            <a:r>
              <a:rPr lang="en-GB" b="0" i="0">
                <a:solidFill>
                  <a:srgbClr val="222222"/>
                </a:solidFill>
                <a:effectLst/>
                <a:latin typeface="Arial" panose="020B0604020202020204" pitchFamily="34" charset="0"/>
              </a:rPr>
              <a:t>, R., 2020. Nitrogen Dioxide (NO2) Pollution monitoring with Sentinel-5P satellite imagery over Europe during the coronavirus pandemic outbreak. </a:t>
            </a:r>
            <a:r>
              <a:rPr lang="en-GB" b="0" i="1">
                <a:solidFill>
                  <a:srgbClr val="222222"/>
                </a:solidFill>
                <a:effectLst/>
                <a:latin typeface="Arial" panose="020B0604020202020204" pitchFamily="34" charset="0"/>
              </a:rPr>
              <a:t>Remote Sensing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12</a:t>
            </a:r>
            <a:r>
              <a:rPr lang="en-GB" b="0" i="0">
                <a:solidFill>
                  <a:srgbClr val="222222"/>
                </a:solidFill>
                <a:effectLst/>
                <a:latin typeface="Arial" panose="020B0604020202020204" pitchFamily="34" charset="0"/>
              </a:rPr>
              <a:t>(21), p.3575.</a:t>
            </a:r>
          </a:p>
          <a:p>
            <a:endParaRPr lang="en-GB" b="0" i="0">
              <a:solidFill>
                <a:srgbClr val="222222"/>
              </a:solidFill>
              <a:effectLst/>
              <a:latin typeface="Arial" panose="020B0604020202020204" pitchFamily="34" charset="0"/>
            </a:endParaRPr>
          </a:p>
          <a:p>
            <a:r>
              <a:rPr lang="en-GB">
                <a:hlinkClick r:id="rId3"/>
              </a:rPr>
              <a:t>Mapping Building Heat Using Remote Sensing | Geography Realm</a:t>
            </a:r>
            <a:r>
              <a:rPr lang="en-GB" b="0" i="0">
                <a:solidFill>
                  <a:srgbClr val="222222"/>
                </a:solidFill>
                <a:effectLst/>
                <a:latin typeface="Arial" panose="020B0604020202020204" pitchFamily="34" charset="0"/>
              </a:rPr>
              <a:t> https://www.geographyrealm.com/map-building-heat-remote-sensing/</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131420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Nopp</a:t>
            </a:r>
            <a:r>
              <a:rPr lang="en-GB" b="0" i="0">
                <a:solidFill>
                  <a:srgbClr val="222222"/>
                </a:solidFill>
                <a:effectLst/>
                <a:latin typeface="Arial" panose="020B0604020202020204" pitchFamily="34" charset="0"/>
              </a:rPr>
              <a:t>-Mayr, U., Kunz, F., </a:t>
            </a:r>
            <a:r>
              <a:rPr lang="en-GB" b="0" i="0" err="1">
                <a:solidFill>
                  <a:srgbClr val="222222"/>
                </a:solidFill>
                <a:effectLst/>
                <a:latin typeface="Arial" panose="020B0604020202020204" pitchFamily="34" charset="0"/>
              </a:rPr>
              <a:t>Suppan</a:t>
            </a:r>
            <a:r>
              <a:rPr lang="en-GB" b="0" i="0">
                <a:solidFill>
                  <a:srgbClr val="222222"/>
                </a:solidFill>
                <a:effectLst/>
                <a:latin typeface="Arial" panose="020B0604020202020204" pitchFamily="34" charset="0"/>
              </a:rPr>
              <a:t>, F., </a:t>
            </a:r>
            <a:r>
              <a:rPr lang="en-GB" b="0" i="0" err="1">
                <a:solidFill>
                  <a:srgbClr val="222222"/>
                </a:solidFill>
                <a:effectLst/>
                <a:latin typeface="Arial" panose="020B0604020202020204" pitchFamily="34" charset="0"/>
              </a:rPr>
              <a:t>Schöll</a:t>
            </a:r>
            <a:r>
              <a:rPr lang="en-GB" b="0" i="0">
                <a:solidFill>
                  <a:srgbClr val="222222"/>
                </a:solidFill>
                <a:effectLst/>
                <a:latin typeface="Arial" panose="020B0604020202020204" pitchFamily="34" charset="0"/>
              </a:rPr>
              <a:t>, E. and </a:t>
            </a:r>
            <a:r>
              <a:rPr lang="en-GB" b="0" i="0" err="1">
                <a:solidFill>
                  <a:srgbClr val="222222"/>
                </a:solidFill>
                <a:effectLst/>
                <a:latin typeface="Arial" panose="020B0604020202020204" pitchFamily="34" charset="0"/>
              </a:rPr>
              <a:t>Coppes</a:t>
            </a:r>
            <a:r>
              <a:rPr lang="en-GB" b="0" i="0">
                <a:solidFill>
                  <a:srgbClr val="222222"/>
                </a:solidFill>
                <a:effectLst/>
                <a:latin typeface="Arial" panose="020B0604020202020204" pitchFamily="34" charset="0"/>
              </a:rPr>
              <a:t>, J., 2021. Novel application and validation of a method to assess visual impacts of rotating wind turbine blades within woodland areas. </a:t>
            </a:r>
            <a:r>
              <a:rPr lang="en-GB" b="0" i="1">
                <a:solidFill>
                  <a:srgbClr val="222222"/>
                </a:solidFill>
                <a:effectLst/>
                <a:latin typeface="Arial" panose="020B0604020202020204" pitchFamily="34" charset="0"/>
              </a:rPr>
              <a:t>PFG–Journal of Photogrammetry, Remote Sensing and Geoinformation Science</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89</a:t>
            </a:r>
            <a:r>
              <a:rPr lang="en-GB" b="0" i="0">
                <a:solidFill>
                  <a:srgbClr val="222222"/>
                </a:solidFill>
                <a:effectLst/>
                <a:latin typeface="Arial" panose="020B0604020202020204" pitchFamily="34" charset="0"/>
              </a:rPr>
              <a:t>(1), pp.1-14.</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1067340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69979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209352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405042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19880987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153986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495253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995239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996750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England, N., 2014. RSPB. Climate Change Adaptation Manual: Evidence to Support Nature Conservation in a Changing Climate.</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088961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3352800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3292859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2620210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092691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5798554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6688566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2400503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14118074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8660639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9006653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4597434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England, N., 2014. RSPB. Climate Change Adaptation Manual: Evidence to Support Nature Conservation in a Changing Climate.</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33594032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30176214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18/02/2026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02/18/2026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18/02/2026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video" Target="https://www.youtube.com/embed/L7SJVBX7jxo?feature=oembed" TargetMode="Externa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5.gif"/></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6.gif"/></Relationships>
</file>

<file path=ppt/slides/_rels/slide19.xml.rels><?xml version="1.0" encoding="UTF-8" standalone="yes"?>
<Relationships xmlns="http://schemas.openxmlformats.org/package/2006/relationships"><Relationship Id="rId3" Type="http://schemas.openxmlformats.org/officeDocument/2006/relationships/hyperlink" Target="https://earthexplorer.usgs.gov/"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3.png"/><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39.png"/><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hyperlink" Target="https://www.bto.org/understanding-birds/birdfacts/dartford-warbler" TargetMode="External"/><Relationship Id="rId3" Type="http://schemas.openxmlformats.org/officeDocument/2006/relationships/image" Target="../media/image20.jpeg"/><Relationship Id="rId7"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41.png"/><Relationship Id="rId5" Type="http://schemas.openxmlformats.org/officeDocument/2006/relationships/image" Target="../media/image22.png"/><Relationship Id="rId4" Type="http://schemas.openxmlformats.org/officeDocument/2006/relationships/hyperlink" Target="https://bsg-ecology.com/dartford-warbler-research/"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979096" y="640080"/>
            <a:ext cx="5129408"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ACNA7005: </a:t>
            </a:r>
          </a:p>
          <a:p>
            <a:pPr algn="ctr">
              <a:lnSpc>
                <a:spcPct val="90000"/>
              </a:lnSpc>
              <a:spcBef>
                <a:spcPct val="0"/>
              </a:spcBef>
              <a:spcAft>
                <a:spcPts val="600"/>
              </a:spcAft>
            </a:pPr>
            <a:r>
              <a:rPr lang="en-GB" sz="5000" dirty="0">
                <a:latin typeface="+mj-lt"/>
                <a:ea typeface="+mj-ea"/>
                <a:cs typeface="+mj-cs"/>
              </a:rPr>
              <a:t>Lecture 4</a:t>
            </a:r>
          </a:p>
          <a:p>
            <a:pPr algn="ctr">
              <a:lnSpc>
                <a:spcPct val="90000"/>
              </a:lnSpc>
              <a:spcBef>
                <a:spcPct val="0"/>
              </a:spcBef>
              <a:spcAft>
                <a:spcPts val="600"/>
              </a:spcAft>
            </a:pPr>
            <a:r>
              <a:rPr lang="en-GB" sz="5000" dirty="0">
                <a:latin typeface="+mj-lt"/>
                <a:ea typeface="+mj-ea"/>
                <a:cs typeface="+mj-cs"/>
              </a:rPr>
              <a:t>Digital Elevation Models and HSA</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9405" r="481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18/02/2026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596445" y="360977"/>
            <a:ext cx="6644082" cy="830997"/>
          </a:xfrm>
          <a:prstGeom prst="rect">
            <a:avLst/>
          </a:prstGeom>
          <a:noFill/>
        </p:spPr>
        <p:txBody>
          <a:bodyPr wrap="square" rtlCol="0">
            <a:spAutoFit/>
          </a:bodyPr>
          <a:lstStyle/>
          <a:p>
            <a:r>
              <a:rPr lang="en-GB" sz="2400"/>
              <a:t>This lecture will contain the following:</a:t>
            </a:r>
          </a:p>
          <a:p>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2529318219"/>
              </p:ext>
            </p:extLst>
          </p:nvPr>
        </p:nvGraphicFramePr>
        <p:xfrm>
          <a:off x="3697112" y="776475"/>
          <a:ext cx="6992679" cy="54864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1400"/>
                        <a:t>Slide(s)</a:t>
                      </a:r>
                    </a:p>
                  </a:txBody>
                  <a:tcPr/>
                </a:tc>
                <a:tc>
                  <a:txBody>
                    <a:bodyPr/>
                    <a:lstStyle/>
                    <a:p>
                      <a:r>
                        <a:rPr lang="en-GB" sz="1400"/>
                        <a:t>Topic</a:t>
                      </a:r>
                    </a:p>
                  </a:txBody>
                  <a:tcPr/>
                </a:tc>
                <a:extLst>
                  <a:ext uri="{0D108BD9-81ED-4DB2-BD59-A6C34878D82A}">
                    <a16:rowId xmlns:a16="http://schemas.microsoft.com/office/drawing/2014/main" val="2577364065"/>
                  </a:ext>
                </a:extLst>
              </a:tr>
              <a:tr h="252000">
                <a:tc>
                  <a:txBody>
                    <a:bodyPr/>
                    <a:lstStyle/>
                    <a:p>
                      <a:pPr algn="ctr"/>
                      <a:r>
                        <a:rPr lang="en-GB" sz="1400"/>
                        <a:t>3</a:t>
                      </a:r>
                    </a:p>
                  </a:txBody>
                  <a:tcPr/>
                </a:tc>
                <a:tc>
                  <a:txBody>
                    <a:bodyPr/>
                    <a:lstStyle/>
                    <a:p>
                      <a:r>
                        <a:rPr lang="en-GB" sz="1400"/>
                        <a:t>Recap</a:t>
                      </a:r>
                    </a:p>
                  </a:txBody>
                  <a:tcPr/>
                </a:tc>
                <a:extLst>
                  <a:ext uri="{0D108BD9-81ED-4DB2-BD59-A6C34878D82A}">
                    <a16:rowId xmlns:a16="http://schemas.microsoft.com/office/drawing/2014/main" val="586689555"/>
                  </a:ext>
                </a:extLst>
              </a:tr>
              <a:tr h="252000">
                <a:tc>
                  <a:txBody>
                    <a:bodyPr/>
                    <a:lstStyle/>
                    <a:p>
                      <a:pPr algn="ctr"/>
                      <a:r>
                        <a:rPr lang="en-GB" sz="1400"/>
                        <a:t>4 - 5</a:t>
                      </a:r>
                    </a:p>
                  </a:txBody>
                  <a:tcPr/>
                </a:tc>
                <a:tc>
                  <a:txBody>
                    <a:bodyPr/>
                    <a:lstStyle/>
                    <a:p>
                      <a:r>
                        <a:rPr lang="en-GB" sz="1400" b="0"/>
                        <a:t>RS of Environmental variables</a:t>
                      </a:r>
                    </a:p>
                  </a:txBody>
                  <a:tcPr/>
                </a:tc>
                <a:extLst>
                  <a:ext uri="{0D108BD9-81ED-4DB2-BD59-A6C34878D82A}">
                    <a16:rowId xmlns:a16="http://schemas.microsoft.com/office/drawing/2014/main" val="3837722624"/>
                  </a:ext>
                </a:extLst>
              </a:tr>
              <a:tr h="252000">
                <a:tc>
                  <a:txBody>
                    <a:bodyPr/>
                    <a:lstStyle/>
                    <a:p>
                      <a:pPr algn="ctr"/>
                      <a:r>
                        <a:rPr lang="en-GB" sz="1400"/>
                        <a:t>6</a:t>
                      </a:r>
                    </a:p>
                  </a:txBody>
                  <a:tcPr/>
                </a:tc>
                <a:tc>
                  <a:txBody>
                    <a:bodyPr/>
                    <a:lstStyle/>
                    <a:p>
                      <a:r>
                        <a:rPr lang="en-GB" sz="1400" b="0"/>
                        <a:t>Evaluation variable</a:t>
                      </a:r>
                    </a:p>
                  </a:txBody>
                  <a:tcPr/>
                </a:tc>
                <a:extLst>
                  <a:ext uri="{0D108BD9-81ED-4DB2-BD59-A6C34878D82A}">
                    <a16:rowId xmlns:a16="http://schemas.microsoft.com/office/drawing/2014/main" val="3852937406"/>
                  </a:ext>
                </a:extLst>
              </a:tr>
              <a:tr h="252000">
                <a:tc>
                  <a:txBody>
                    <a:bodyPr/>
                    <a:lstStyle/>
                    <a:p>
                      <a:pPr algn="ctr"/>
                      <a:r>
                        <a:rPr lang="en-GB" sz="140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Hydrological mapping</a:t>
                      </a:r>
                    </a:p>
                  </a:txBody>
                  <a:tcPr/>
                </a:tc>
                <a:extLst>
                  <a:ext uri="{0D108BD9-81ED-4DB2-BD59-A6C34878D82A}">
                    <a16:rowId xmlns:a16="http://schemas.microsoft.com/office/drawing/2014/main" val="1523503452"/>
                  </a:ext>
                </a:extLst>
              </a:tr>
              <a:tr h="252000">
                <a:tc>
                  <a:txBody>
                    <a:bodyPr/>
                    <a:lstStyle/>
                    <a:p>
                      <a:pPr algn="ctr"/>
                      <a:r>
                        <a:rPr lang="en-GB" sz="140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Traditional Elevation mapping</a:t>
                      </a:r>
                    </a:p>
                  </a:txBody>
                  <a:tcPr/>
                </a:tc>
                <a:extLst>
                  <a:ext uri="{0D108BD9-81ED-4DB2-BD59-A6C34878D82A}">
                    <a16:rowId xmlns:a16="http://schemas.microsoft.com/office/drawing/2014/main" val="4124221353"/>
                  </a:ext>
                </a:extLst>
              </a:tr>
              <a:tr h="252000">
                <a:tc>
                  <a:txBody>
                    <a:bodyPr/>
                    <a:lstStyle/>
                    <a:p>
                      <a:pPr algn="ctr"/>
                      <a:r>
                        <a:rPr lang="en-GB" sz="140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Digital Elevation Models</a:t>
                      </a:r>
                    </a:p>
                  </a:txBody>
                  <a:tcPr/>
                </a:tc>
                <a:extLst>
                  <a:ext uri="{0D108BD9-81ED-4DB2-BD59-A6C34878D82A}">
                    <a16:rowId xmlns:a16="http://schemas.microsoft.com/office/drawing/2014/main" val="3512172326"/>
                  </a:ext>
                </a:extLst>
              </a:tr>
              <a:tr h="252000">
                <a:tc>
                  <a:txBody>
                    <a:bodyPr/>
                    <a:lstStyle/>
                    <a:p>
                      <a:pPr algn="ctr"/>
                      <a:r>
                        <a:rPr lang="en-GB" sz="140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DEM, DSM, DTM</a:t>
                      </a:r>
                    </a:p>
                  </a:txBody>
                  <a:tcPr/>
                </a:tc>
                <a:extLst>
                  <a:ext uri="{0D108BD9-81ED-4DB2-BD59-A6C34878D82A}">
                    <a16:rowId xmlns:a16="http://schemas.microsoft.com/office/drawing/2014/main" val="2867839914"/>
                  </a:ext>
                </a:extLst>
              </a:tr>
              <a:tr h="252000">
                <a:tc>
                  <a:txBody>
                    <a:bodyPr/>
                    <a:lstStyle/>
                    <a:p>
                      <a:pPr algn="ctr"/>
                      <a:r>
                        <a:rPr lang="en-GB" sz="140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Lidar</a:t>
                      </a:r>
                    </a:p>
                  </a:txBody>
                  <a:tcPr/>
                </a:tc>
                <a:extLst>
                  <a:ext uri="{0D108BD9-81ED-4DB2-BD59-A6C34878D82A}">
                    <a16:rowId xmlns:a16="http://schemas.microsoft.com/office/drawing/2014/main" val="3895587409"/>
                  </a:ext>
                </a:extLst>
              </a:tr>
              <a:tr h="252000">
                <a:tc>
                  <a:txBody>
                    <a:bodyPr/>
                    <a:lstStyle/>
                    <a:p>
                      <a:pPr algn="ctr"/>
                      <a:r>
                        <a:rPr lang="en-GB" sz="140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Canopy Height Model</a:t>
                      </a:r>
                    </a:p>
                  </a:txBody>
                  <a:tcPr/>
                </a:tc>
                <a:extLst>
                  <a:ext uri="{0D108BD9-81ED-4DB2-BD59-A6C34878D82A}">
                    <a16:rowId xmlns:a16="http://schemas.microsoft.com/office/drawing/2014/main" val="2691238003"/>
                  </a:ext>
                </a:extLst>
              </a:tr>
              <a:tr h="252000">
                <a:tc>
                  <a:txBody>
                    <a:bodyPr/>
                    <a:lstStyle/>
                    <a:p>
                      <a:pPr algn="ctr"/>
                      <a:r>
                        <a:rPr lang="en-GB" sz="140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Canopy Height Model Practical</a:t>
                      </a:r>
                    </a:p>
                  </a:txBody>
                  <a:tcPr/>
                </a:tc>
                <a:extLst>
                  <a:ext uri="{0D108BD9-81ED-4DB2-BD59-A6C34878D82A}">
                    <a16:rowId xmlns:a16="http://schemas.microsoft.com/office/drawing/2014/main" val="3435707786"/>
                  </a:ext>
                </a:extLst>
              </a:tr>
              <a:tr h="252000">
                <a:tc>
                  <a:txBody>
                    <a:bodyPr/>
                    <a:lstStyle/>
                    <a:p>
                      <a:pPr algn="ctr"/>
                      <a:r>
                        <a:rPr lang="en-GB" sz="140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Multi-Waveform Lidar</a:t>
                      </a:r>
                    </a:p>
                  </a:txBody>
                  <a:tcPr/>
                </a:tc>
                <a:extLst>
                  <a:ext uri="{0D108BD9-81ED-4DB2-BD59-A6C34878D82A}">
                    <a16:rowId xmlns:a16="http://schemas.microsoft.com/office/drawing/2014/main" val="3145460327"/>
                  </a:ext>
                </a:extLst>
              </a:tr>
              <a:tr h="252000">
                <a:tc>
                  <a:txBody>
                    <a:bodyPr/>
                    <a:lstStyle/>
                    <a:p>
                      <a:pPr algn="ctr"/>
                      <a:r>
                        <a:rPr lang="en-GB" sz="1400"/>
                        <a:t>15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DEM practical: Dartford Warbler</a:t>
                      </a:r>
                    </a:p>
                  </a:txBody>
                  <a:tcPr/>
                </a:tc>
                <a:extLst>
                  <a:ext uri="{0D108BD9-81ED-4DB2-BD59-A6C34878D82A}">
                    <a16:rowId xmlns:a16="http://schemas.microsoft.com/office/drawing/2014/main" val="1926215732"/>
                  </a:ext>
                </a:extLst>
              </a:tr>
              <a:tr h="252000">
                <a:tc>
                  <a:txBody>
                    <a:bodyPr/>
                    <a:lstStyle/>
                    <a:p>
                      <a:pPr algn="ctr"/>
                      <a:r>
                        <a:rPr lang="en-GB" sz="1400"/>
                        <a:t>17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Shuttle Radar Topography Mission (SRTM)</a:t>
                      </a:r>
                    </a:p>
                  </a:txBody>
                  <a:tcPr/>
                </a:tc>
                <a:extLst>
                  <a:ext uri="{0D108BD9-81ED-4DB2-BD59-A6C34878D82A}">
                    <a16:rowId xmlns:a16="http://schemas.microsoft.com/office/drawing/2014/main" val="3778163858"/>
                  </a:ext>
                </a:extLst>
              </a:tr>
              <a:tr h="252000">
                <a:tc>
                  <a:txBody>
                    <a:bodyPr/>
                    <a:lstStyle/>
                    <a:p>
                      <a:pPr algn="ctr"/>
                      <a:r>
                        <a:rPr lang="en-GB" sz="1400"/>
                        <a:t>20 - 26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DEM practical</a:t>
                      </a:r>
                    </a:p>
                  </a:txBody>
                  <a:tcPr/>
                </a:tc>
                <a:extLst>
                  <a:ext uri="{0D108BD9-81ED-4DB2-BD59-A6C34878D82A}">
                    <a16:rowId xmlns:a16="http://schemas.microsoft.com/office/drawing/2014/main" val="2973458218"/>
                  </a:ext>
                </a:extLst>
              </a:tr>
              <a:tr h="252000">
                <a:tc>
                  <a:txBody>
                    <a:bodyPr/>
                    <a:lstStyle/>
                    <a:p>
                      <a:pPr algn="ctr"/>
                      <a:r>
                        <a:rPr lang="en-GB" sz="1400"/>
                        <a:t>27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Dartford Warbler Sites</a:t>
                      </a:r>
                    </a:p>
                  </a:txBody>
                  <a:tcPr/>
                </a:tc>
                <a:extLst>
                  <a:ext uri="{0D108BD9-81ED-4DB2-BD59-A6C34878D82A}">
                    <a16:rowId xmlns:a16="http://schemas.microsoft.com/office/drawing/2014/main" val="2036420356"/>
                  </a:ext>
                </a:extLst>
              </a:tr>
              <a:tr h="252000">
                <a:tc>
                  <a:txBody>
                    <a:bodyPr/>
                    <a:lstStyle/>
                    <a:p>
                      <a:pPr algn="ctr"/>
                      <a:r>
                        <a:rPr lang="en-GB" sz="140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Summary</a:t>
                      </a:r>
                    </a:p>
                  </a:txBody>
                  <a:tcPr/>
                </a:tc>
                <a:extLst>
                  <a:ext uri="{0D108BD9-81ED-4DB2-BD59-A6C34878D82A}">
                    <a16:rowId xmlns:a16="http://schemas.microsoft.com/office/drawing/2014/main" val="1006335020"/>
                  </a:ext>
                </a:extLst>
              </a:tr>
              <a:tr h="252000">
                <a:tc>
                  <a:txBody>
                    <a:bodyPr/>
                    <a:lstStyle/>
                    <a:p>
                      <a:pPr algn="ctr"/>
                      <a:r>
                        <a:rPr lang="en-GB" sz="140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Next Session</a:t>
                      </a:r>
                    </a:p>
                  </a:txBody>
                  <a:tcPr/>
                </a:tc>
                <a:extLst>
                  <a:ext uri="{0D108BD9-81ED-4DB2-BD59-A6C34878D82A}">
                    <a16:rowId xmlns:a16="http://schemas.microsoft.com/office/drawing/2014/main" val="4195685479"/>
                  </a:ext>
                </a:extLst>
              </a:tr>
            </a:tbl>
          </a:graphicData>
        </a:graphic>
      </p:graphicFrame>
      <p:pic>
        <p:nvPicPr>
          <p:cNvPr id="3" name="Picture 2">
            <a:extLst>
              <a:ext uri="{FF2B5EF4-FFF2-40B4-BE49-F238E27FC236}">
                <a16:creationId xmlns:a16="http://schemas.microsoft.com/office/drawing/2014/main" id="{57947866-0FEA-BC7E-96CE-FB057FF57EC0}"/>
              </a:ext>
            </a:extLst>
          </p:cNvPr>
          <p:cNvPicPr>
            <a:picLocks noChangeAspect="1"/>
          </p:cNvPicPr>
          <p:nvPr/>
        </p:nvPicPr>
        <p:blipFill rotWithShape="1">
          <a:blip r:embed="rId2">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4: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2025 / 2026		</a:t>
            </a:r>
            <a:r>
              <a:rPr lang="en-GB" b="1" dirty="0"/>
              <a:t>Recap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221372" y="391886"/>
            <a:ext cx="8486013" cy="5755422"/>
          </a:xfrm>
          <a:prstGeom prst="rect">
            <a:avLst/>
          </a:prstGeom>
          <a:noFill/>
        </p:spPr>
        <p:txBody>
          <a:bodyPr wrap="square" rtlCol="0">
            <a:spAutoFit/>
          </a:bodyPr>
          <a:lstStyle/>
          <a:p>
            <a:r>
              <a:rPr lang="en-GB" sz="2800" i="0">
                <a:effectLst/>
              </a:rPr>
              <a:t>In the previous lectures we covered the following:</a:t>
            </a:r>
          </a:p>
          <a:p>
            <a:pPr algn="ctr"/>
            <a:endParaRPr lang="en-GB" sz="2800">
              <a:latin typeface="Comic Sans MS" panose="030F0702030302020204" pitchFamily="66"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Remote sensing is the process of capturing information about a feature from a distance (without direct contact)</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Earth Observation is the science of using remote sensing from satellite or aerial (including UAV) platforms to capture information about the earth surface features (including atmospheric)</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Sensors operate at different scales (temporal, spatial, and spectral)</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Using multi-spectral information, the data goes ‘beyond the visible’ and allows for analysis of other biophysical aspects</a:t>
            </a:r>
          </a:p>
        </p:txBody>
      </p:sp>
      <p:pic>
        <p:nvPicPr>
          <p:cNvPr id="9" name="Picture 8">
            <a:extLst>
              <a:ext uri="{FF2B5EF4-FFF2-40B4-BE49-F238E27FC236}">
                <a16:creationId xmlns:a16="http://schemas.microsoft.com/office/drawing/2014/main" id="{DBEF8E34-4F05-3101-81EF-3197C5C50864}"/>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4: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2025 / 2026		</a:t>
            </a:r>
            <a:r>
              <a:rPr lang="en-GB" b="1" dirty="0"/>
              <a:t>RS of Environmental variables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177547" y="369332"/>
            <a:ext cx="10976879" cy="5570756"/>
          </a:xfrm>
          <a:prstGeom prst="rect">
            <a:avLst/>
          </a:prstGeom>
          <a:noFill/>
        </p:spPr>
        <p:txBody>
          <a:bodyPr wrap="square" rtlCol="0">
            <a:spAutoFit/>
          </a:bodyPr>
          <a:lstStyle/>
          <a:p>
            <a:r>
              <a:rPr lang="en-GB" sz="2400" i="0">
                <a:effectLst/>
              </a:rPr>
              <a:t>There are various environmental variables that can be measured using remote sensing techniques:</a:t>
            </a: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Atmosphere</a:t>
            </a:r>
          </a:p>
          <a:p>
            <a:pPr marL="800100" lvl="1" indent="-342900">
              <a:buFont typeface="Arial" panose="020B0604020202020204" pitchFamily="34" charset="0"/>
              <a:buChar char="•"/>
            </a:pPr>
            <a:r>
              <a:rPr lang="en-GB" sz="2000">
                <a:solidFill>
                  <a:srgbClr val="232323"/>
                </a:solidFill>
              </a:rPr>
              <a:t>Gas and aerosol concentrations </a:t>
            </a:r>
          </a:p>
          <a:p>
            <a:pPr marL="800100" lvl="1" indent="-342900">
              <a:buFont typeface="Arial" panose="020B0604020202020204" pitchFamily="34" charset="0"/>
              <a:buChar char="•"/>
            </a:pPr>
            <a:r>
              <a:rPr lang="en-GB" sz="2000">
                <a:solidFill>
                  <a:srgbClr val="232323"/>
                </a:solidFill>
              </a:rPr>
              <a:t>e.g. water vapour, ozone, </a:t>
            </a:r>
          </a:p>
          <a:p>
            <a:pPr lvl="2"/>
            <a:r>
              <a:rPr lang="en-GB" sz="2000">
                <a:solidFill>
                  <a:srgbClr val="232323"/>
                </a:solidFill>
              </a:rPr>
              <a:t>carbon dioxide, methane, </a:t>
            </a:r>
          </a:p>
          <a:p>
            <a:pPr lvl="2"/>
            <a:r>
              <a:rPr lang="en-GB" sz="2000">
                <a:solidFill>
                  <a:srgbClr val="232323"/>
                </a:solidFill>
              </a:rPr>
              <a:t>nitrogen dioxide etc.</a:t>
            </a:r>
          </a:p>
          <a:p>
            <a:endParaRPr lang="en-GB" sz="2400">
              <a:solidFill>
                <a:srgbClr val="232323"/>
              </a:solidFill>
            </a:endParaRP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Meteorological</a:t>
            </a:r>
          </a:p>
          <a:p>
            <a:pPr marL="800100" lvl="1" indent="-342900">
              <a:buFont typeface="Arial" panose="020B0604020202020204" pitchFamily="34" charset="0"/>
              <a:buChar char="•"/>
            </a:pPr>
            <a:r>
              <a:rPr lang="en-GB" sz="2000">
                <a:solidFill>
                  <a:srgbClr val="232323"/>
                </a:solidFill>
              </a:rPr>
              <a:t>Cloud cover, humidity, precipitation</a:t>
            </a:r>
          </a:p>
          <a:p>
            <a:pPr marL="342900" indent="-342900">
              <a:buFont typeface="Arial" panose="020B0604020202020204" pitchFamily="34" charset="0"/>
              <a:buChar char="•"/>
            </a:pPr>
            <a:endParaRPr lang="en-GB" sz="2400">
              <a:solidFill>
                <a:srgbClr val="232323"/>
              </a:solidFill>
            </a:endParaRPr>
          </a:p>
          <a:p>
            <a:pPr marL="342900" indent="-342900">
              <a:buFont typeface="Arial" panose="020B0604020202020204" pitchFamily="34" charset="0"/>
              <a:buChar char="•"/>
            </a:pPr>
            <a:r>
              <a:rPr lang="en-GB" sz="2400">
                <a:solidFill>
                  <a:srgbClr val="232323"/>
                </a:solidFill>
              </a:rPr>
              <a:t>Land cover</a:t>
            </a:r>
          </a:p>
          <a:p>
            <a:pPr marL="800100" lvl="1" indent="-342900">
              <a:buFont typeface="Arial" panose="020B0604020202020204" pitchFamily="34" charset="0"/>
              <a:buChar char="•"/>
            </a:pPr>
            <a:r>
              <a:rPr lang="en-GB" sz="2000">
                <a:solidFill>
                  <a:srgbClr val="232323"/>
                </a:solidFill>
              </a:rPr>
              <a:t>Multi-spectral reflectance (interacts with biophysical properties, that can be used to characterise land cover)</a:t>
            </a:r>
          </a:p>
        </p:txBody>
      </p:sp>
      <p:pic>
        <p:nvPicPr>
          <p:cNvPr id="6" name="Picture 5">
            <a:extLst>
              <a:ext uri="{FF2B5EF4-FFF2-40B4-BE49-F238E27FC236}">
                <a16:creationId xmlns:a16="http://schemas.microsoft.com/office/drawing/2014/main" id="{9FB921C6-44CD-FF31-28AB-DEECC1B9DBD1}"/>
              </a:ext>
            </a:extLst>
          </p:cNvPr>
          <p:cNvPicPr>
            <a:picLocks noChangeAspect="1"/>
          </p:cNvPicPr>
          <p:nvPr/>
        </p:nvPicPr>
        <p:blipFill>
          <a:blip r:embed="rId3"/>
          <a:stretch>
            <a:fillRect/>
          </a:stretch>
        </p:blipFill>
        <p:spPr>
          <a:xfrm>
            <a:off x="4768829" y="960663"/>
            <a:ext cx="7373068" cy="3047666"/>
          </a:xfrm>
          <a:prstGeom prst="rect">
            <a:avLst/>
          </a:prstGeom>
        </p:spPr>
      </p:pic>
      <p:sp>
        <p:nvSpPr>
          <p:cNvPr id="10" name="TextBox 9">
            <a:extLst>
              <a:ext uri="{FF2B5EF4-FFF2-40B4-BE49-F238E27FC236}">
                <a16:creationId xmlns:a16="http://schemas.microsoft.com/office/drawing/2014/main" id="{93F439E7-9BE2-18B9-E921-135AF46E4ED2}"/>
              </a:ext>
            </a:extLst>
          </p:cNvPr>
          <p:cNvSpPr txBox="1"/>
          <p:nvPr/>
        </p:nvSpPr>
        <p:spPr>
          <a:xfrm>
            <a:off x="6948828" y="4186867"/>
            <a:ext cx="3856192" cy="553998"/>
          </a:xfrm>
          <a:prstGeom prst="rect">
            <a:avLst/>
          </a:prstGeom>
          <a:noFill/>
        </p:spPr>
        <p:txBody>
          <a:bodyPr wrap="square">
            <a:spAutoFit/>
          </a:bodyPr>
          <a:lstStyle/>
          <a:p>
            <a:pPr algn="ctr"/>
            <a:r>
              <a:rPr lang="en-GB" sz="1600"/>
              <a:t>Nitrogen Dioxide levels during COVID</a:t>
            </a:r>
          </a:p>
          <a:p>
            <a:pPr algn="ctr"/>
            <a:r>
              <a:rPr lang="en-GB" sz="1400"/>
              <a:t>Source: </a:t>
            </a:r>
            <a:r>
              <a:rPr lang="en-GB" sz="1400" err="1"/>
              <a:t>Vîrghileanu</a:t>
            </a:r>
            <a:r>
              <a:rPr lang="en-GB" sz="1400"/>
              <a:t>, M., et al., 2020. </a:t>
            </a:r>
          </a:p>
        </p:txBody>
      </p:sp>
    </p:spTree>
    <p:extLst>
      <p:ext uri="{BB962C8B-B14F-4D97-AF65-F5344CB8AC3E}">
        <p14:creationId xmlns:p14="http://schemas.microsoft.com/office/powerpoint/2010/main" val="1316517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4: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2025 / 2026		</a:t>
            </a:r>
            <a:r>
              <a:rPr lang="en-GB" b="1" dirty="0"/>
              <a:t>RS of Environmental variables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177547" y="369332"/>
            <a:ext cx="11083351" cy="3539430"/>
          </a:xfrm>
          <a:prstGeom prst="rect">
            <a:avLst/>
          </a:prstGeom>
          <a:noFill/>
        </p:spPr>
        <p:txBody>
          <a:bodyPr wrap="square" rtlCol="0">
            <a:spAutoFit/>
          </a:bodyPr>
          <a:lstStyle/>
          <a:p>
            <a:r>
              <a:rPr lang="en-GB" sz="2400" i="0">
                <a:effectLst/>
              </a:rPr>
              <a:t>There are various environmental variables that can be measured using remote sensing techniques:</a:t>
            </a:r>
          </a:p>
          <a:p>
            <a:endParaRPr lang="en-GB" sz="2400">
              <a:solidFill>
                <a:srgbClr val="232323"/>
              </a:solidFill>
            </a:endParaRPr>
          </a:p>
          <a:p>
            <a:pPr marL="2171700" lvl="4" indent="-342900">
              <a:buFont typeface="Arial" panose="020B0604020202020204" pitchFamily="34" charset="0"/>
              <a:buChar char="•"/>
            </a:pPr>
            <a:r>
              <a:rPr lang="en-GB" sz="2400">
                <a:solidFill>
                  <a:srgbClr val="232323"/>
                </a:solidFill>
              </a:rPr>
              <a:t>Thermal</a:t>
            </a:r>
          </a:p>
          <a:p>
            <a:pPr marL="2628900" lvl="5" indent="-342900">
              <a:buFont typeface="Arial" panose="020B0604020202020204" pitchFamily="34" charset="0"/>
              <a:buChar char="•"/>
            </a:pPr>
            <a:r>
              <a:rPr lang="en-GB" sz="2000">
                <a:solidFill>
                  <a:srgbClr val="232323"/>
                </a:solidFill>
              </a:rPr>
              <a:t>Thermal infrared reflectance</a:t>
            </a:r>
          </a:p>
          <a:p>
            <a:pPr marL="342900" indent="-342900">
              <a:buFont typeface="Arial" panose="020B0604020202020204" pitchFamily="34" charset="0"/>
              <a:buChar char="•"/>
            </a:pPr>
            <a:endParaRPr lang="en-GB" sz="2400">
              <a:solidFill>
                <a:srgbClr val="232323"/>
              </a:solidFill>
            </a:endParaRPr>
          </a:p>
          <a:p>
            <a:pPr marL="342900" indent="-342900">
              <a:buFont typeface="Arial" panose="020B0604020202020204" pitchFamily="34" charset="0"/>
              <a:buChar char="•"/>
            </a:pPr>
            <a:r>
              <a:rPr lang="en-GB" sz="2400">
                <a:solidFill>
                  <a:srgbClr val="232323"/>
                </a:solidFill>
              </a:rPr>
              <a:t>Elevation</a:t>
            </a:r>
          </a:p>
          <a:p>
            <a:pPr marL="800100" lvl="1" indent="-342900">
              <a:buFont typeface="Arial" panose="020B0604020202020204" pitchFamily="34" charset="0"/>
              <a:buChar char="•"/>
            </a:pPr>
            <a:r>
              <a:rPr lang="en-GB" sz="2000">
                <a:solidFill>
                  <a:srgbClr val="232323"/>
                </a:solidFill>
              </a:rPr>
              <a:t>Distance from sensor to surface</a:t>
            </a:r>
          </a:p>
          <a:p>
            <a:pPr marL="800100" lvl="1" indent="-342900">
              <a:buFont typeface="Arial" panose="020B0604020202020204" pitchFamily="34" charset="0"/>
              <a:buChar char="•"/>
            </a:pPr>
            <a:r>
              <a:rPr lang="en-GB" sz="2000">
                <a:solidFill>
                  <a:srgbClr val="232323"/>
                </a:solidFill>
              </a:rPr>
              <a:t>Used to derive topography </a:t>
            </a:r>
          </a:p>
          <a:p>
            <a:pPr marL="800100" lvl="1" indent="-342900">
              <a:buFont typeface="Arial" panose="020B0604020202020204" pitchFamily="34" charset="0"/>
              <a:buChar char="•"/>
            </a:pPr>
            <a:r>
              <a:rPr lang="en-GB" sz="2000">
                <a:solidFill>
                  <a:srgbClr val="232323"/>
                </a:solidFill>
              </a:rPr>
              <a:t>Data contains X, Y, and Z co-ordinates</a:t>
            </a:r>
          </a:p>
        </p:txBody>
      </p:sp>
      <p:pic>
        <p:nvPicPr>
          <p:cNvPr id="3074" name="Picture 2" descr="A remote sensing image showing villages around Delhi in India that are colored red in the image and are much hotter than the surrounding areas which are blues and greens to indicate a cooler surface temperature.">
            <a:extLst>
              <a:ext uri="{FF2B5EF4-FFF2-40B4-BE49-F238E27FC236}">
                <a16:creationId xmlns:a16="http://schemas.microsoft.com/office/drawing/2014/main" id="{0B3E5ABA-DE42-4ACA-5D9C-55965DEF2D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1340" y="958241"/>
            <a:ext cx="5202304" cy="382015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ED03A7E-17B0-3A5A-A94F-2849274CB0F5}"/>
              </a:ext>
            </a:extLst>
          </p:cNvPr>
          <p:cNvPicPr>
            <a:picLocks noChangeAspect="1"/>
          </p:cNvPicPr>
          <p:nvPr/>
        </p:nvPicPr>
        <p:blipFill>
          <a:blip r:embed="rId4"/>
          <a:stretch>
            <a:fillRect/>
          </a:stretch>
        </p:blipFill>
        <p:spPr>
          <a:xfrm>
            <a:off x="696431" y="4261356"/>
            <a:ext cx="5153199" cy="1852164"/>
          </a:xfrm>
          <a:prstGeom prst="rect">
            <a:avLst/>
          </a:prstGeom>
        </p:spPr>
      </p:pic>
    </p:spTree>
    <p:extLst>
      <p:ext uri="{BB962C8B-B14F-4D97-AF65-F5344CB8AC3E}">
        <p14:creationId xmlns:p14="http://schemas.microsoft.com/office/powerpoint/2010/main" val="457478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4: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2025 / 2026		</a:t>
            </a:r>
            <a:r>
              <a:rPr lang="en-GB" b="1" dirty="0"/>
              <a:t>Evaluation variable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488516" y="617354"/>
            <a:ext cx="11463127" cy="5262979"/>
          </a:xfrm>
          <a:prstGeom prst="rect">
            <a:avLst/>
          </a:prstGeom>
          <a:noFill/>
        </p:spPr>
        <p:txBody>
          <a:bodyPr wrap="square" rtlCol="0">
            <a:spAutoFit/>
          </a:bodyPr>
          <a:lstStyle/>
          <a:p>
            <a:r>
              <a:rPr lang="en-GB" sz="2400" i="0">
                <a:effectLst/>
              </a:rPr>
              <a:t>Elevation / topographic data is vital for various environmental applications:</a:t>
            </a: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Land-use planning – aspects, feature visibility assessments (viewshed analysis)</a:t>
            </a: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Habitat suitability analysis – ecological ranges determined by topography</a:t>
            </a:r>
          </a:p>
          <a:p>
            <a:pPr marL="342900" indent="-342900">
              <a:buFont typeface="Arial" panose="020B0604020202020204" pitchFamily="34" charset="0"/>
              <a:buChar char="•"/>
            </a:pPr>
            <a:endParaRPr lang="en-GB" sz="2400">
              <a:solidFill>
                <a:srgbClr val="232323"/>
              </a:solidFill>
            </a:endParaRPr>
          </a:p>
          <a:p>
            <a:pPr marL="342900" indent="-342900">
              <a:buFont typeface="Arial" panose="020B0604020202020204" pitchFamily="34" charset="0"/>
              <a:buChar char="•"/>
            </a:pPr>
            <a:r>
              <a:rPr lang="en-GB" sz="2400">
                <a:solidFill>
                  <a:srgbClr val="232323"/>
                </a:solidFill>
              </a:rPr>
              <a:t>Hydrological analysis – determining of surface water run-off / flow directions.</a:t>
            </a:r>
          </a:p>
        </p:txBody>
      </p:sp>
      <p:pic>
        <p:nvPicPr>
          <p:cNvPr id="1026" name="Picture 2" descr="Novel Application and Validation of a Method to Assess Visual Impacts of  Rotating Wind Turbine Blades Within Woodland Areas | PFG – Journal of  Photogrammetry, Remote Sensing and Geoinformation Science">
            <a:extLst>
              <a:ext uri="{FF2B5EF4-FFF2-40B4-BE49-F238E27FC236}">
                <a16:creationId xmlns:a16="http://schemas.microsoft.com/office/drawing/2014/main" id="{7EE0A54D-5C38-4B8A-06F7-7B87C25C17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3189" y="1978385"/>
            <a:ext cx="8702637" cy="25409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E62AA6F-BAB3-2872-7E0A-66ACCC43E199}"/>
              </a:ext>
            </a:extLst>
          </p:cNvPr>
          <p:cNvSpPr txBox="1"/>
          <p:nvPr/>
        </p:nvSpPr>
        <p:spPr>
          <a:xfrm>
            <a:off x="5166987" y="4334635"/>
            <a:ext cx="3542252" cy="369332"/>
          </a:xfrm>
          <a:prstGeom prst="rect">
            <a:avLst/>
          </a:prstGeom>
          <a:noFill/>
        </p:spPr>
        <p:txBody>
          <a:bodyPr wrap="none" rtlCol="0">
            <a:spAutoFit/>
          </a:bodyPr>
          <a:lstStyle/>
          <a:p>
            <a:r>
              <a:rPr lang="en-GB"/>
              <a:t>Source: </a:t>
            </a:r>
            <a:r>
              <a:rPr lang="en-GB" b="0" i="0" err="1">
                <a:solidFill>
                  <a:srgbClr val="222222"/>
                </a:solidFill>
                <a:effectLst/>
              </a:rPr>
              <a:t>Nopp</a:t>
            </a:r>
            <a:r>
              <a:rPr lang="en-GB" b="0" i="0">
                <a:solidFill>
                  <a:srgbClr val="222222"/>
                </a:solidFill>
                <a:effectLst/>
              </a:rPr>
              <a:t>-Mayr, U., et al. (2021)</a:t>
            </a:r>
            <a:endParaRPr lang="en-GB"/>
          </a:p>
        </p:txBody>
      </p:sp>
    </p:spTree>
    <p:extLst>
      <p:ext uri="{BB962C8B-B14F-4D97-AF65-F5344CB8AC3E}">
        <p14:creationId xmlns:p14="http://schemas.microsoft.com/office/powerpoint/2010/main" val="2323119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Hydrological mapping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36729" y="2885528"/>
            <a:ext cx="4359057" cy="3477875"/>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Neighbouring pixels (cells) of a DEM raster can be assessed to determine flow direction, and from this, hydrological flow patterns (streams, orders, watersheds, and flow accumulation) </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Specialised toolsets have been developed that allow for hydrological analysis of landscapes </a:t>
            </a:r>
            <a:endParaRPr lang="en-GB">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43893" r="11106"/>
          <a:stretch/>
        </p:blipFill>
        <p:spPr>
          <a:xfrm>
            <a:off x="20" y="369332"/>
            <a:ext cx="268055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6146" name="Picture 2" descr="Hydrology toolset [TatukGIS Developer Kernel]">
            <a:extLst>
              <a:ext uri="{FF2B5EF4-FFF2-40B4-BE49-F238E27FC236}">
                <a16:creationId xmlns:a16="http://schemas.microsoft.com/office/drawing/2014/main" id="{800E06A2-2DF7-4AC3-8213-1944AAE24C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5648" y="566285"/>
            <a:ext cx="4824417" cy="214597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value 11 in the flow accumulation grid says that a total of 11 cells are conbuting water into that cell. I fthe value of cell is n that means n number of cells are pouring water into that particular cell. Any cell where flow originates (no flow into it) has a value of 0.">
            <a:extLst>
              <a:ext uri="{FF2B5EF4-FFF2-40B4-BE49-F238E27FC236}">
                <a16:creationId xmlns:a16="http://schemas.microsoft.com/office/drawing/2014/main" id="{5B583AB9-DCD4-7443-AC39-BBFF1B2230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55282" y="574884"/>
            <a:ext cx="4999977" cy="46212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4D94250-BBF4-58A8-B97D-D5C014B9BB15}"/>
              </a:ext>
            </a:extLst>
          </p:cNvPr>
          <p:cNvSpPr txBox="1"/>
          <p:nvPr/>
        </p:nvSpPr>
        <p:spPr>
          <a:xfrm>
            <a:off x="6718648" y="5401724"/>
            <a:ext cx="5099659" cy="707886"/>
          </a:xfrm>
          <a:prstGeom prst="rect">
            <a:avLst/>
          </a:prstGeom>
          <a:noFill/>
        </p:spPr>
        <p:txBody>
          <a:bodyPr wrap="square">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Applications include modelling of river dynamics and potential flooding</a:t>
            </a:r>
          </a:p>
        </p:txBody>
      </p:sp>
    </p:spTree>
    <p:extLst>
      <p:ext uri="{BB962C8B-B14F-4D97-AF65-F5344CB8AC3E}">
        <p14:creationId xmlns:p14="http://schemas.microsoft.com/office/powerpoint/2010/main" val="2367428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4: Digital Elevation Models and HSA</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ACNA7005: 2025 / 2026		</a:t>
            </a:r>
            <a:r>
              <a:rPr lang="en-GB" b="1" dirty="0"/>
              <a:t>Traditional Elevation mapping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44258" y="391886"/>
            <a:ext cx="11463127" cy="6370975"/>
          </a:xfrm>
          <a:prstGeom prst="rect">
            <a:avLst/>
          </a:prstGeom>
          <a:noFill/>
        </p:spPr>
        <p:txBody>
          <a:bodyPr wrap="square" rtlCol="0">
            <a:spAutoFit/>
          </a:bodyPr>
          <a:lstStyle/>
          <a:p>
            <a:r>
              <a:rPr lang="en-GB" sz="2400" i="0">
                <a:effectLst/>
              </a:rPr>
              <a:t>Prior to Earth Observation technologies, traditional topographic surveys (</a:t>
            </a:r>
            <a:r>
              <a:rPr lang="en-GB" sz="2400"/>
              <a:t>l</a:t>
            </a:r>
            <a:r>
              <a:rPr lang="en-GB" sz="2400" i="0">
                <a:effectLst/>
              </a:rPr>
              <a:t>and surveys) included equipment such as:</a:t>
            </a:r>
          </a:p>
          <a:p>
            <a:endParaRPr lang="en-GB" sz="2400"/>
          </a:p>
          <a:p>
            <a:pPr marL="342900" indent="-342900">
              <a:buFont typeface="Arial" panose="020B0604020202020204" pitchFamily="34" charset="0"/>
              <a:buChar char="•"/>
            </a:pPr>
            <a:r>
              <a:rPr lang="en-GB" sz="2400" i="0" err="1">
                <a:effectLst/>
              </a:rPr>
              <a:t>Theodelites</a:t>
            </a:r>
            <a:r>
              <a:rPr lang="en-GB" sz="2400" i="0">
                <a:effectLst/>
              </a:rPr>
              <a:t> (angles)</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Aneroid barometer</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Stereo plotters (and aerial imagery)</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Benchmarks (vertical control points)</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Trig points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Trigonometry </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Triangulation</a:t>
            </a:r>
            <a:endParaRPr lang="en-GB" sz="2400" i="0">
              <a:effectLst/>
            </a:endParaRPr>
          </a:p>
          <a:p>
            <a:endParaRPr lang="en-GB" sz="2400">
              <a:solidFill>
                <a:srgbClr val="232323"/>
              </a:solidFill>
            </a:endParaRPr>
          </a:p>
        </p:txBody>
      </p:sp>
      <p:pic>
        <p:nvPicPr>
          <p:cNvPr id="7" name="Online Media 6" title="Map Making (1961)">
            <a:hlinkClick r:id="" action="ppaction://media"/>
            <a:extLst>
              <a:ext uri="{FF2B5EF4-FFF2-40B4-BE49-F238E27FC236}">
                <a16:creationId xmlns:a16="http://schemas.microsoft.com/office/drawing/2014/main" id="{D8019E4F-3E49-4BAC-3E86-D7F2A0D5A6BC}"/>
              </a:ext>
            </a:extLst>
          </p:cNvPr>
          <p:cNvPicPr>
            <a:picLocks noRot="1" noChangeAspect="1"/>
          </p:cNvPicPr>
          <p:nvPr>
            <a:videoFile r:link="rId1"/>
          </p:nvPr>
        </p:nvPicPr>
        <p:blipFill>
          <a:blip r:embed="rId4"/>
          <a:stretch>
            <a:fillRect/>
          </a:stretch>
        </p:blipFill>
        <p:spPr>
          <a:xfrm>
            <a:off x="5175269" y="883085"/>
            <a:ext cx="6972822" cy="5229616"/>
          </a:xfrm>
          <a:prstGeom prst="rect">
            <a:avLst/>
          </a:prstGeom>
        </p:spPr>
      </p:pic>
      <p:pic>
        <p:nvPicPr>
          <p:cNvPr id="2050" name="Picture 2" descr="Benchmarks | Ray's Website and Blog">
            <a:extLst>
              <a:ext uri="{FF2B5EF4-FFF2-40B4-BE49-F238E27FC236}">
                <a16:creationId xmlns:a16="http://schemas.microsoft.com/office/drawing/2014/main" id="{21ACE591-4EA1-E28D-F546-2CCF0A525F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95065" y="4090791"/>
            <a:ext cx="1795590" cy="2394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5654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Digital Elevation Models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1819" y="391886"/>
            <a:ext cx="8830668" cy="2554545"/>
          </a:xfrm>
          <a:prstGeom prst="rect">
            <a:avLst/>
          </a:prstGeom>
          <a:noFill/>
        </p:spPr>
        <p:txBody>
          <a:bodyPr wrap="square" rtlCol="0">
            <a:spAutoFit/>
          </a:bodyPr>
          <a:lstStyle/>
          <a:p>
            <a:pPr algn="ctr"/>
            <a:r>
              <a:rPr lang="en-GB" sz="2400">
                <a:solidFill>
                  <a:srgbClr val="232323"/>
                </a:solidFill>
                <a:latin typeface="Arial" panose="020B0604020202020204" pitchFamily="34" charset="0"/>
              </a:rPr>
              <a:t>DEM = Digital Elevation Model</a:t>
            </a:r>
          </a:p>
          <a:p>
            <a:pPr algn="ctr"/>
            <a:r>
              <a:rPr lang="en-GB" sz="2000">
                <a:solidFill>
                  <a:srgbClr val="232323"/>
                </a:solidFill>
                <a:latin typeface="Arial" panose="020B0604020202020204" pitchFamily="34" charset="0"/>
              </a:rPr>
              <a:t>Digital representation of the Earth’s surface (and surface features)</a:t>
            </a:r>
          </a:p>
          <a:p>
            <a:pPr algn="ctr"/>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A Digital Elevation model is typically represented as a continuous surface using a raster dataset.</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21380" r="213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2" name="Picture 4" descr="GSP 270: Raster Data Models">
            <a:extLst>
              <a:ext uri="{FF2B5EF4-FFF2-40B4-BE49-F238E27FC236}">
                <a16:creationId xmlns:a16="http://schemas.microsoft.com/office/drawing/2014/main" id="{A0346E2E-747E-8BDF-E823-E148F6F66E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7414" y="2655790"/>
            <a:ext cx="4528159" cy="373007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822531E-D822-83C4-4F75-2406190479BC}"/>
              </a:ext>
            </a:extLst>
          </p:cNvPr>
          <p:cNvSpPr txBox="1"/>
          <p:nvPr/>
        </p:nvSpPr>
        <p:spPr>
          <a:xfrm>
            <a:off x="3359982" y="2968985"/>
            <a:ext cx="3709270" cy="2677656"/>
          </a:xfrm>
          <a:prstGeom prst="rect">
            <a:avLst/>
          </a:prstGeom>
          <a:noFill/>
        </p:spPr>
        <p:txBody>
          <a:bodyPr wrap="square">
            <a:spAutoFit/>
          </a:bodyPr>
          <a:lstStyle/>
          <a:p>
            <a:r>
              <a:rPr lang="en-GB" sz="2400">
                <a:solidFill>
                  <a:srgbClr val="232323"/>
                </a:solidFill>
                <a:latin typeface="Arial" panose="020B0604020202020204" pitchFamily="34" charset="0"/>
              </a:rPr>
              <a:t>Each pixel value represents the elevation over that extent, given in the unit value (e.g. metres), and from the known reference point (typically mean sea level)</a:t>
            </a:r>
          </a:p>
        </p:txBody>
      </p:sp>
    </p:spTree>
    <p:extLst>
      <p:ext uri="{BB962C8B-B14F-4D97-AF65-F5344CB8AC3E}">
        <p14:creationId xmlns:p14="http://schemas.microsoft.com/office/powerpoint/2010/main" val="1224108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DSM, DTM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1819" y="391886"/>
            <a:ext cx="8830668" cy="4216539"/>
          </a:xfrm>
          <a:prstGeom prst="rect">
            <a:avLst/>
          </a:prstGeom>
          <a:noFill/>
        </p:spPr>
        <p:txBody>
          <a:bodyPr wrap="square" rtlCol="0">
            <a:spAutoFit/>
          </a:bodyPr>
          <a:lstStyle/>
          <a:p>
            <a:pPr algn="ctr"/>
            <a:r>
              <a:rPr lang="en-GB" sz="2400">
                <a:solidFill>
                  <a:srgbClr val="232323"/>
                </a:solidFill>
                <a:latin typeface="Arial" panose="020B0604020202020204" pitchFamily="34" charset="0"/>
              </a:rPr>
              <a:t>DEM = Digital Elevation Model</a:t>
            </a:r>
          </a:p>
          <a:p>
            <a:pPr algn="ctr"/>
            <a:r>
              <a:rPr lang="en-GB" sz="2000">
                <a:solidFill>
                  <a:srgbClr val="232323"/>
                </a:solidFill>
                <a:latin typeface="Arial" panose="020B0604020202020204" pitchFamily="34" charset="0"/>
              </a:rPr>
              <a:t>Digital representation of the Earth’s surface (and surface features)</a:t>
            </a:r>
          </a:p>
          <a:p>
            <a:pPr algn="ctr"/>
            <a:endParaRPr lang="en-GB" sz="2400">
              <a:solidFill>
                <a:srgbClr val="232323"/>
              </a:solidFill>
              <a:latin typeface="Arial" panose="020B0604020202020204" pitchFamily="34" charset="0"/>
            </a:endParaRPr>
          </a:p>
          <a:p>
            <a:pPr algn="ctr"/>
            <a:r>
              <a:rPr lang="en-GB" sz="2400">
                <a:solidFill>
                  <a:srgbClr val="232323"/>
                </a:solidFill>
                <a:latin typeface="Arial" panose="020B0604020202020204" pitchFamily="34" charset="0"/>
              </a:rPr>
              <a:t>DSM = Digital Surface Model</a:t>
            </a:r>
          </a:p>
          <a:p>
            <a:pPr algn="ctr"/>
            <a:r>
              <a:rPr lang="en-GB" sz="2000">
                <a:solidFill>
                  <a:srgbClr val="232323"/>
                </a:solidFill>
                <a:latin typeface="Arial" panose="020B0604020202020204" pitchFamily="34" charset="0"/>
              </a:rPr>
              <a:t>Digital representation of surface features, including those overlaying the bare terrain (trees and buildings)</a:t>
            </a:r>
          </a:p>
          <a:p>
            <a:pPr algn="ctr"/>
            <a:endParaRPr lang="en-GB" sz="2400">
              <a:solidFill>
                <a:srgbClr val="232323"/>
              </a:solidFill>
              <a:latin typeface="Arial" panose="020B0604020202020204" pitchFamily="34" charset="0"/>
            </a:endParaRPr>
          </a:p>
          <a:p>
            <a:pPr algn="ctr"/>
            <a:r>
              <a:rPr lang="en-GB" sz="2400">
                <a:solidFill>
                  <a:srgbClr val="232323"/>
                </a:solidFill>
                <a:latin typeface="Arial" panose="020B0604020202020204" pitchFamily="34" charset="0"/>
              </a:rPr>
              <a:t>DTM = Digital Terrain Model</a:t>
            </a:r>
          </a:p>
          <a:p>
            <a:pPr algn="ctr"/>
            <a:r>
              <a:rPr lang="en-GB" sz="2000">
                <a:solidFill>
                  <a:srgbClr val="232323"/>
                </a:solidFill>
                <a:latin typeface="Arial" panose="020B0604020202020204" pitchFamily="34" charset="0"/>
              </a:rPr>
              <a:t>Digital representation of the bare earth surface, not obscured by overlain features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21380" r="213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descr="Understanding Digital Surface Models, Digital Terrain Models and Digital  Elevation Models: A Comprehensive Guide to Digital Models of the Earth's  Surface - FlyGuys">
            <a:extLst>
              <a:ext uri="{FF2B5EF4-FFF2-40B4-BE49-F238E27FC236}">
                <a16:creationId xmlns:a16="http://schemas.microsoft.com/office/drawing/2014/main" id="{D6732313-FF41-8C0A-2634-423397961DA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71" t="13075" r="7498" b="7058"/>
          <a:stretch/>
        </p:blipFill>
        <p:spPr bwMode="auto">
          <a:xfrm>
            <a:off x="5001915" y="3849161"/>
            <a:ext cx="5330476" cy="2510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851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Lidar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55806" y="410022"/>
            <a:ext cx="8701796" cy="3724096"/>
          </a:xfrm>
          <a:prstGeom prst="rect">
            <a:avLst/>
          </a:prstGeom>
          <a:noFill/>
        </p:spPr>
        <p:txBody>
          <a:bodyPr wrap="square" rtlCol="0">
            <a:spAutoFit/>
          </a:bodyPr>
          <a:lstStyle/>
          <a:p>
            <a:r>
              <a:rPr lang="en-GB" sz="2400" dirty="0">
                <a:solidFill>
                  <a:srgbClr val="232323"/>
                </a:solidFill>
                <a:latin typeface="Arial" panose="020B0604020202020204" pitchFamily="34" charset="0"/>
              </a:rPr>
              <a:t>Lidar = Light Detection And Ranging</a:t>
            </a:r>
          </a:p>
          <a:p>
            <a:endParaRPr lang="en-GB" sz="2400" dirty="0">
              <a:solidFill>
                <a:srgbClr val="232323"/>
              </a:solidFill>
              <a:latin typeface="Arial" panose="020B0604020202020204" pitchFamily="34" charset="0"/>
            </a:endParaRPr>
          </a:p>
          <a:p>
            <a:r>
              <a:rPr lang="en-GB" sz="2400" dirty="0">
                <a:solidFill>
                  <a:srgbClr val="232323"/>
                </a:solidFill>
                <a:latin typeface="Arial" panose="020B0604020202020204" pitchFamily="34" charset="0"/>
              </a:rPr>
              <a:t>Sensors actively emit light (Near-Infrared) energy</a:t>
            </a:r>
          </a:p>
          <a:p>
            <a:endParaRPr lang="en-GB" sz="2400" dirty="0">
              <a:solidFill>
                <a:srgbClr val="232323"/>
              </a:solidFill>
              <a:latin typeface="Arial" panose="020B0604020202020204" pitchFamily="34" charset="0"/>
            </a:endParaRPr>
          </a:p>
          <a:p>
            <a:r>
              <a:rPr lang="en-GB" sz="2400" dirty="0">
                <a:solidFill>
                  <a:srgbClr val="232323"/>
                </a:solidFill>
                <a:latin typeface="Arial" panose="020B0604020202020204" pitchFamily="34" charset="0"/>
              </a:rPr>
              <a:t>The time taken between the emitted and returned signal is used to calculate the distance</a:t>
            </a:r>
          </a:p>
          <a:p>
            <a:endParaRPr lang="en-GB" sz="2400" dirty="0">
              <a:solidFill>
                <a:srgbClr val="232323"/>
              </a:solidFill>
              <a:latin typeface="Arial" panose="020B0604020202020204" pitchFamily="34" charset="0"/>
            </a:endParaRPr>
          </a:p>
          <a:p>
            <a:r>
              <a:rPr lang="en-GB" sz="2400" dirty="0">
                <a:solidFill>
                  <a:srgbClr val="232323"/>
                </a:solidFill>
                <a:latin typeface="Arial" panose="020B0604020202020204" pitchFamily="34" charset="0"/>
              </a:rPr>
              <a:t>Using the location (elevation) of the sensor, the location of the elevation can be calculated.</a:t>
            </a:r>
          </a:p>
          <a:p>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3074" name="Picture 2" descr="Illustration showing how LiDAR works">
            <a:extLst>
              <a:ext uri="{FF2B5EF4-FFF2-40B4-BE49-F238E27FC236}">
                <a16:creationId xmlns:a16="http://schemas.microsoft.com/office/drawing/2014/main" id="{B89690FF-0CD6-7548-1E0B-867BBE070C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946" b="9725"/>
          <a:stretch/>
        </p:blipFill>
        <p:spPr bwMode="auto">
          <a:xfrm>
            <a:off x="3901626" y="3813829"/>
            <a:ext cx="6558419" cy="263414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istance Sppeed Time">
            <a:extLst>
              <a:ext uri="{FF2B5EF4-FFF2-40B4-BE49-F238E27FC236}">
                <a16:creationId xmlns:a16="http://schemas.microsoft.com/office/drawing/2014/main" id="{9EA17E45-DFCF-74B3-FF09-C94D54F2864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103" t="6000" b="63600"/>
          <a:stretch/>
        </p:blipFill>
        <p:spPr bwMode="auto">
          <a:xfrm>
            <a:off x="9477759" y="3885248"/>
            <a:ext cx="2654522" cy="579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7913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Canopy Height Model</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6776" y="430082"/>
            <a:ext cx="8701796" cy="1877437"/>
          </a:xfrm>
          <a:prstGeom prst="rect">
            <a:avLst/>
          </a:prstGeom>
          <a:noFill/>
        </p:spPr>
        <p:txBody>
          <a:bodyPr wrap="square" rtlCol="0">
            <a:spAutoFit/>
          </a:bodyPr>
          <a:lstStyle/>
          <a:p>
            <a:r>
              <a:rPr lang="en-GB" sz="2400">
                <a:solidFill>
                  <a:srgbClr val="232323"/>
                </a:solidFill>
                <a:latin typeface="Arial" panose="020B0604020202020204" pitchFamily="34" charset="0"/>
              </a:rPr>
              <a:t>While both DTM’s and DSM’s return elevation (above sea-level), a Canopy Height Model (CHM) is the derived height of features from the surface. </a:t>
            </a:r>
          </a:p>
          <a:p>
            <a:endParaRPr lang="en-GB" sz="24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5122" name="Picture 2" descr="Developing 5 m resolution canopy height and digital terrain models from  WorldView and ArcticDEM data - ScienceDirect">
            <a:extLst>
              <a:ext uri="{FF2B5EF4-FFF2-40B4-BE49-F238E27FC236}">
                <a16:creationId xmlns:a16="http://schemas.microsoft.com/office/drawing/2014/main" id="{2E5EB6F8-759B-685D-BC1F-BD51768A10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1248" y="1791482"/>
            <a:ext cx="5314950" cy="43053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4BD8B40F-EF14-DB6D-9D0D-B603DEAA1316}"/>
              </a:ext>
            </a:extLst>
          </p:cNvPr>
          <p:cNvGrpSpPr/>
          <p:nvPr/>
        </p:nvGrpSpPr>
        <p:grpSpPr>
          <a:xfrm>
            <a:off x="7509441" y="1842815"/>
            <a:ext cx="3738932" cy="4438633"/>
            <a:chOff x="7509441" y="1842815"/>
            <a:chExt cx="3738932" cy="4438633"/>
          </a:xfrm>
        </p:grpSpPr>
        <p:pic>
          <p:nvPicPr>
            <p:cNvPr id="5124" name="Picture 4" descr="Canopy Height Models, Digital Surface Models &amp; Digital Elevation Models -  Work With LiDAR Data in Python | Earth Data Science - Earth Lab">
              <a:extLst>
                <a:ext uri="{FF2B5EF4-FFF2-40B4-BE49-F238E27FC236}">
                  <a16:creationId xmlns:a16="http://schemas.microsoft.com/office/drawing/2014/main" id="{EDE4BE47-F2BE-9C78-FA44-4B7EC89A7B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9441" y="1842815"/>
              <a:ext cx="3738932" cy="4438633"/>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61861A26-DE4C-783C-8C28-E88086C23538}"/>
                </a:ext>
              </a:extLst>
            </p:cNvPr>
            <p:cNvSpPr/>
            <p:nvPr/>
          </p:nvSpPr>
          <p:spPr>
            <a:xfrm>
              <a:off x="10465496" y="5843037"/>
              <a:ext cx="782877" cy="43841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3213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Canopy Height Model practical</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2687" y="641646"/>
            <a:ext cx="8902386" cy="5632311"/>
          </a:xfrm>
          <a:prstGeom prst="rect">
            <a:avLst/>
          </a:prstGeom>
          <a:noFill/>
        </p:spPr>
        <p:txBody>
          <a:bodyPr wrap="square" rtlCol="0">
            <a:spAutoFit/>
          </a:bodyPr>
          <a:lstStyle/>
          <a:p>
            <a:r>
              <a:rPr lang="en-GB" sz="2400" b="1">
                <a:solidFill>
                  <a:srgbClr val="232323"/>
                </a:solidFill>
                <a:latin typeface="Comic Sans MS" panose="030F0702030302020204" pitchFamily="66" charset="0"/>
              </a:rPr>
              <a:t>Practical: Derive a CHM from the lidar DSM and DTM provided on Moodle under ‘</a:t>
            </a:r>
            <a:r>
              <a:rPr lang="en-GB" sz="2400" b="1" err="1">
                <a:solidFill>
                  <a:srgbClr val="232323"/>
                </a:solidFill>
                <a:latin typeface="Comic Sans MS" panose="030F0702030302020204" pitchFamily="66" charset="0"/>
              </a:rPr>
              <a:t>CHM_practical</a:t>
            </a:r>
            <a:r>
              <a:rPr lang="en-GB" sz="2400" b="1">
                <a:solidFill>
                  <a:srgbClr val="232323"/>
                </a:solidFill>
                <a:latin typeface="Comic Sans MS" panose="030F0702030302020204" pitchFamily="66" charset="0"/>
              </a:rPr>
              <a:t>’</a:t>
            </a:r>
          </a:p>
          <a:p>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Import both a DSM and a DTM into QGIS</a:t>
            </a:r>
          </a:p>
          <a:p>
            <a:pPr marL="457200" indent="-457200">
              <a:buFont typeface="+mj-lt"/>
              <a:buAutoNum type="arabicPeriod"/>
            </a:pPr>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Using the ‘Identify’ tool, compare corresponding pixel values</a:t>
            </a:r>
          </a:p>
          <a:p>
            <a:pPr marL="457200" indent="-457200">
              <a:buFont typeface="+mj-lt"/>
              <a:buAutoNum type="arabicPeriod"/>
            </a:pPr>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Using the ‘Raster calculator’ tool, subtract the DSM from the DTM (DSM – DTM) </a:t>
            </a:r>
          </a:p>
          <a:p>
            <a:pPr marL="457200" indent="-457200">
              <a:buFont typeface="+mj-lt"/>
              <a:buAutoNum type="arabicPeriod"/>
            </a:pPr>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Using the ‘Identify’ tool, analyse the resultant pixel value</a:t>
            </a:r>
          </a:p>
          <a:p>
            <a:pPr marL="457200" indent="-457200">
              <a:buFont typeface="+mj-lt"/>
              <a:buAutoNum type="arabicPeriod"/>
            </a:pPr>
            <a:endParaRPr lang="en-GB" sz="2400">
              <a:solidFill>
                <a:srgbClr val="232323"/>
              </a:solidFill>
              <a:latin typeface="Comic Sans MS" panose="030F0702030302020204" pitchFamily="66" charset="0"/>
            </a:endParaRPr>
          </a:p>
          <a:p>
            <a:pPr algn="ctr"/>
            <a:r>
              <a:rPr lang="en-GB" sz="2400" b="1">
                <a:solidFill>
                  <a:srgbClr val="232323"/>
                </a:solidFill>
                <a:latin typeface="Comic Sans MS" panose="030F0702030302020204" pitchFamily="66" charset="0"/>
              </a:rPr>
              <a:t>QUESTION: What might potential applications of this data be?</a:t>
            </a:r>
            <a:endParaRPr lang="en-GB" sz="2000">
              <a:solidFill>
                <a:srgbClr val="232323"/>
              </a:solidFill>
              <a:latin typeface="Comic Sans MS" panose="030F0702030302020204" pitchFamily="66"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948812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fr-FR" b="1" dirty="0"/>
              <a:t>Multi-</a:t>
            </a:r>
            <a:r>
              <a:rPr lang="fr-FR" b="1" dirty="0" err="1"/>
              <a:t>Waveform</a:t>
            </a:r>
            <a:r>
              <a:rPr lang="fr-FR" b="1" dirty="0"/>
              <a:t> </a:t>
            </a:r>
            <a:r>
              <a:rPr lang="en-GB" b="1" dirty="0"/>
              <a:t>Lidar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55806" y="410022"/>
            <a:ext cx="8701796" cy="830997"/>
          </a:xfrm>
          <a:prstGeom prst="rect">
            <a:avLst/>
          </a:prstGeom>
          <a:noFill/>
        </p:spPr>
        <p:txBody>
          <a:bodyPr wrap="square" rtlCol="0">
            <a:spAutoFit/>
          </a:bodyPr>
          <a:lstStyle/>
          <a:p>
            <a:r>
              <a:rPr lang="en-GB" sz="2400">
                <a:solidFill>
                  <a:srgbClr val="232323"/>
                </a:solidFill>
                <a:latin typeface="Arial" panose="020B0604020202020204" pitchFamily="34" charset="0"/>
              </a:rPr>
              <a:t>Multi-waveform Lidar allows for more detailed profiling of sub-canopy densities / structure.</a:t>
            </a: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4098" name="Picture 2" descr="Discrete LiDAR system generating four returns from a single emitted... |  Download Scientific Diagram">
            <a:extLst>
              <a:ext uri="{FF2B5EF4-FFF2-40B4-BE49-F238E27FC236}">
                <a16:creationId xmlns:a16="http://schemas.microsoft.com/office/drawing/2014/main" id="{8C5385BA-A103-BA90-7013-FC1D7FA3E7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3196" y="1281709"/>
            <a:ext cx="7595593" cy="5200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483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practical: Dartford Warbler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22486" y="417870"/>
            <a:ext cx="9200682" cy="1200329"/>
          </a:xfrm>
          <a:prstGeom prst="rect">
            <a:avLst/>
          </a:prstGeom>
          <a:noFill/>
        </p:spPr>
        <p:txBody>
          <a:bodyPr wrap="square" rtlCol="0">
            <a:spAutoFit/>
          </a:bodyPr>
          <a:lstStyle/>
          <a:p>
            <a:r>
              <a:rPr lang="en-GB" sz="2400">
                <a:solidFill>
                  <a:srgbClr val="232323"/>
                </a:solidFill>
                <a:latin typeface="Arial" panose="020B0604020202020204" pitchFamily="34" charset="0"/>
              </a:rPr>
              <a:t>The Dartford Warbler is a rare European bird species, decline has been linked to habitat fragmentation and loss.</a:t>
            </a:r>
          </a:p>
          <a:p>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50405" t="-185" r="21240" b="185"/>
          <a:stretch/>
        </p:blipFill>
        <p:spPr>
          <a:xfrm>
            <a:off x="20" y="369332"/>
            <a:ext cx="264297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8194" name="Picture 2" descr="3: The extent of Dartford warblers in England and Wales in 2006, from |  Download Scientific Diagram">
            <a:extLst>
              <a:ext uri="{FF2B5EF4-FFF2-40B4-BE49-F238E27FC236}">
                <a16:creationId xmlns:a16="http://schemas.microsoft.com/office/drawing/2014/main" id="{399AE414-CA49-6F7F-0002-A88BD87223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61589" y="1887851"/>
            <a:ext cx="4391741" cy="45782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E077331-243E-951D-58B2-857B37E3B858}"/>
              </a:ext>
            </a:extLst>
          </p:cNvPr>
          <p:cNvSpPr txBox="1"/>
          <p:nvPr/>
        </p:nvSpPr>
        <p:spPr>
          <a:xfrm>
            <a:off x="7827202" y="1962835"/>
            <a:ext cx="3277122" cy="646331"/>
          </a:xfrm>
          <a:prstGeom prst="rect">
            <a:avLst/>
          </a:prstGeom>
          <a:noFill/>
        </p:spPr>
        <p:txBody>
          <a:bodyPr wrap="square">
            <a:spAutoFit/>
          </a:bodyPr>
          <a:lstStyle/>
          <a:p>
            <a:r>
              <a:rPr lang="en-GB" sz="1200" b="0" i="0">
                <a:solidFill>
                  <a:srgbClr val="222222"/>
                </a:solidFill>
                <a:effectLst/>
                <a:latin typeface="Arial" panose="020B0604020202020204" pitchFamily="34" charset="0"/>
              </a:rPr>
              <a:t>Source: Caiden, M., 2008. Habitat Preferences of the Dartford Warbler on Alderney.</a:t>
            </a:r>
            <a:endParaRPr lang="en-GB" sz="1200"/>
          </a:p>
        </p:txBody>
      </p:sp>
      <p:sp>
        <p:nvSpPr>
          <p:cNvPr id="7" name="TextBox 6">
            <a:extLst>
              <a:ext uri="{FF2B5EF4-FFF2-40B4-BE49-F238E27FC236}">
                <a16:creationId xmlns:a16="http://schemas.microsoft.com/office/drawing/2014/main" id="{63E5A064-BDAF-554E-E82E-4CB130E62DFA}"/>
              </a:ext>
            </a:extLst>
          </p:cNvPr>
          <p:cNvSpPr txBox="1"/>
          <p:nvPr/>
        </p:nvSpPr>
        <p:spPr>
          <a:xfrm>
            <a:off x="2824619" y="1435357"/>
            <a:ext cx="4814675" cy="4893647"/>
          </a:xfrm>
          <a:prstGeom prst="rect">
            <a:avLst/>
          </a:prstGeom>
          <a:noFill/>
        </p:spPr>
        <p:txBody>
          <a:bodyPr wrap="square">
            <a:spAutoFit/>
          </a:bodyPr>
          <a:lstStyle/>
          <a:p>
            <a:r>
              <a:rPr lang="en-GB" sz="2400">
                <a:solidFill>
                  <a:srgbClr val="232323"/>
                </a:solidFill>
                <a:latin typeface="Arial" panose="020B0604020202020204" pitchFamily="34" charset="0"/>
              </a:rPr>
              <a:t>Due to a warming climate, its range has expanded into southern England, and south Wales, including Gower.</a:t>
            </a:r>
          </a:p>
          <a:p>
            <a:endParaRPr lang="en-GB" sz="2400">
              <a:solidFill>
                <a:srgbClr val="232323"/>
              </a:solidFill>
              <a:latin typeface="Arial" panose="020B0604020202020204" pitchFamily="34" charset="0"/>
            </a:endParaRPr>
          </a:p>
          <a:p>
            <a:pPr algn="ctr"/>
            <a:r>
              <a:rPr lang="en-GB" sz="2400">
                <a:solidFill>
                  <a:srgbClr val="232323"/>
                </a:solidFill>
                <a:latin typeface="Comic Sans MS" panose="030F0702030302020204" pitchFamily="66" charset="0"/>
              </a:rPr>
              <a:t>“The UK will therefore become more important for</a:t>
            </a:r>
          </a:p>
          <a:p>
            <a:pPr algn="ctr"/>
            <a:r>
              <a:rPr lang="en-GB" sz="2400">
                <a:solidFill>
                  <a:srgbClr val="232323"/>
                </a:solidFill>
                <a:latin typeface="Comic Sans MS" panose="030F0702030302020204" pitchFamily="66" charset="0"/>
              </a:rPr>
              <a:t>the conservation of this species in Europe.” </a:t>
            </a:r>
          </a:p>
          <a:p>
            <a:pPr algn="ctr"/>
            <a:r>
              <a:rPr lang="en-GB" sz="2000">
                <a:solidFill>
                  <a:srgbClr val="232323"/>
                </a:solidFill>
                <a:latin typeface="Arial" panose="020B0604020202020204" pitchFamily="34" charset="0"/>
              </a:rPr>
              <a:t>(Source: England N., 2014)</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Habitat creation and management are essential for this species.</a:t>
            </a:r>
          </a:p>
        </p:txBody>
      </p:sp>
      <p:pic>
        <p:nvPicPr>
          <p:cNvPr id="10" name="Picture 9">
            <a:extLst>
              <a:ext uri="{FF2B5EF4-FFF2-40B4-BE49-F238E27FC236}">
                <a16:creationId xmlns:a16="http://schemas.microsoft.com/office/drawing/2014/main" id="{0C9D7E63-FCB4-63BC-C5CB-D690275DEB85}"/>
              </a:ext>
            </a:extLst>
          </p:cNvPr>
          <p:cNvPicPr>
            <a:picLocks noChangeAspect="1"/>
          </p:cNvPicPr>
          <p:nvPr/>
        </p:nvPicPr>
        <p:blipFill>
          <a:blip r:embed="rId5"/>
          <a:stretch>
            <a:fillRect/>
          </a:stretch>
        </p:blipFill>
        <p:spPr>
          <a:xfrm>
            <a:off x="79514" y="552077"/>
            <a:ext cx="2444482" cy="764519"/>
          </a:xfrm>
          <a:prstGeom prst="rect">
            <a:avLst/>
          </a:prstGeom>
        </p:spPr>
      </p:pic>
    </p:spTree>
    <p:extLst>
      <p:ext uri="{BB962C8B-B14F-4D97-AF65-F5344CB8AC3E}">
        <p14:creationId xmlns:p14="http://schemas.microsoft.com/office/powerpoint/2010/main" val="1503454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practical: Dartford Warbler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25660" y="528996"/>
            <a:ext cx="8786827" cy="5201424"/>
          </a:xfrm>
          <a:prstGeom prst="rect">
            <a:avLst/>
          </a:prstGeom>
          <a:noFill/>
        </p:spPr>
        <p:txBody>
          <a:bodyPr wrap="square" rtlCol="0">
            <a:spAutoFit/>
          </a:bodyPr>
          <a:lstStyle/>
          <a:p>
            <a:r>
              <a:rPr lang="en-GB" sz="2400">
                <a:solidFill>
                  <a:srgbClr val="232323"/>
                </a:solidFill>
                <a:latin typeface="Arial" panose="020B0604020202020204" pitchFamily="34" charset="0"/>
              </a:rPr>
              <a:t>Using the SRTM data provided (“SRTM_Gower_BNG_10m.tif”), identify locations (sites) in Gower which would be suitable for the Dartford Warbler given the following criteria:</a:t>
            </a:r>
          </a:p>
          <a:p>
            <a:endParaRPr lang="en-GB" sz="2400">
              <a:solidFill>
                <a:srgbClr val="232323"/>
              </a:solidFill>
              <a:latin typeface="Arial" panose="020B0604020202020204" pitchFamily="34" charset="0"/>
            </a:endParaRPr>
          </a:p>
          <a:p>
            <a:pPr algn="ctr"/>
            <a:r>
              <a:rPr lang="en-GB" sz="2400" b="1">
                <a:solidFill>
                  <a:srgbClr val="232323"/>
                </a:solidFill>
                <a:latin typeface="Arial" panose="020B0604020202020204" pitchFamily="34" charset="0"/>
              </a:rPr>
              <a:t>Elevation:</a:t>
            </a:r>
            <a:r>
              <a:rPr lang="en-GB" sz="2400">
                <a:solidFill>
                  <a:srgbClr val="232323"/>
                </a:solidFill>
                <a:latin typeface="Arial" panose="020B0604020202020204" pitchFamily="34" charset="0"/>
              </a:rPr>
              <a:t> Between 10 and 100 metres</a:t>
            </a:r>
          </a:p>
          <a:p>
            <a:pPr algn="ctr"/>
            <a:endParaRPr lang="en-GB" sz="2400">
              <a:solidFill>
                <a:srgbClr val="232323"/>
              </a:solidFill>
              <a:latin typeface="Arial" panose="020B0604020202020204" pitchFamily="34" charset="0"/>
            </a:endParaRPr>
          </a:p>
          <a:p>
            <a:pPr algn="ctr"/>
            <a:r>
              <a:rPr lang="en-GB" sz="2400" b="1">
                <a:solidFill>
                  <a:srgbClr val="232323"/>
                </a:solidFill>
                <a:latin typeface="Arial" panose="020B0604020202020204" pitchFamily="34" charset="0"/>
              </a:rPr>
              <a:t>Slope:</a:t>
            </a:r>
            <a:r>
              <a:rPr lang="en-GB" sz="2400">
                <a:solidFill>
                  <a:srgbClr val="232323"/>
                </a:solidFill>
                <a:latin typeface="Arial" panose="020B0604020202020204" pitchFamily="34" charset="0"/>
              </a:rPr>
              <a:t> On slopes greater than 5 degrees</a:t>
            </a:r>
          </a:p>
          <a:p>
            <a:pPr algn="ctr"/>
            <a:endParaRPr lang="en-GB" sz="2400">
              <a:solidFill>
                <a:srgbClr val="232323"/>
              </a:solidFill>
              <a:latin typeface="Arial" panose="020B0604020202020204" pitchFamily="34" charset="0"/>
            </a:endParaRPr>
          </a:p>
          <a:p>
            <a:pPr algn="ctr"/>
            <a:r>
              <a:rPr lang="en-GB" sz="2400" b="1">
                <a:solidFill>
                  <a:srgbClr val="232323"/>
                </a:solidFill>
                <a:latin typeface="Arial" panose="020B0604020202020204" pitchFamily="34" charset="0"/>
              </a:rPr>
              <a:t>Aspect:</a:t>
            </a:r>
            <a:r>
              <a:rPr lang="en-GB" sz="2400">
                <a:solidFill>
                  <a:srgbClr val="232323"/>
                </a:solidFill>
                <a:latin typeface="Arial" panose="020B0604020202020204" pitchFamily="34" charset="0"/>
              </a:rPr>
              <a:t> On south-facing slopes (between 120 and 240 degrees)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r>
              <a:rPr lang="en-GB" sz="2400">
                <a:solidFill>
                  <a:srgbClr val="232323"/>
                </a:solidFill>
                <a:latin typeface="Arial" panose="020B0604020202020204" pitchFamily="34" charset="0"/>
              </a:rPr>
              <a:t>These three topographic variables will be calculated from the DEM, then, using thresholding, will be constrained to pixels that match these three criteria.</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6483" r="23827"/>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541000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Shuttle Radar Topography Mission (SRTM)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5192038" y="641730"/>
            <a:ext cx="6862740" cy="3416320"/>
          </a:xfrm>
          <a:prstGeom prst="rect">
            <a:avLst/>
          </a:prstGeom>
          <a:noFill/>
        </p:spPr>
        <p:txBody>
          <a:bodyPr wrap="square" rtlCol="0">
            <a:spAutoFit/>
          </a:bodyPr>
          <a:lstStyle/>
          <a:p>
            <a:r>
              <a:rPr lang="en-GB" sz="2400">
                <a:solidFill>
                  <a:srgbClr val="232323"/>
                </a:solidFill>
                <a:latin typeface="Arial" panose="020B0604020202020204" pitchFamily="34" charset="0"/>
              </a:rPr>
              <a:t>The Shuttle Radar Topography Mission (SRTM)</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Payload was on board the Space Shuttle Endeavour and flown in February 2000</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Near-global digital elevation model – poles not covered</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8623" t="-185" r="5361" b="185"/>
          <a:stretch/>
        </p:blipFill>
        <p:spPr>
          <a:xfrm>
            <a:off x="19" y="369332"/>
            <a:ext cx="508554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26" name="Picture 2" descr="Applications of Shuttle Radar Topography Mission Elevation Data -  Zandbergen - 2008 - Geography Compass - Wiley Online Library">
            <a:extLst>
              <a:ext uri="{FF2B5EF4-FFF2-40B4-BE49-F238E27FC236}">
                <a16:creationId xmlns:a16="http://schemas.microsoft.com/office/drawing/2014/main" id="{20519036-CB6A-1B82-6364-7BDBB63DD4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4044" y="3308778"/>
            <a:ext cx="5636060" cy="2907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225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Shuttle Radar Topography Mission (SRTM)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5207413" y="516470"/>
            <a:ext cx="6862740" cy="2677656"/>
          </a:xfrm>
          <a:prstGeom prst="rect">
            <a:avLst/>
          </a:prstGeom>
          <a:noFill/>
        </p:spPr>
        <p:txBody>
          <a:bodyPr wrap="square" rtlCol="0">
            <a:spAutoFit/>
          </a:bodyPr>
          <a:lstStyle/>
          <a:p>
            <a:r>
              <a:rPr lang="en-GB" sz="2400">
                <a:solidFill>
                  <a:srgbClr val="232323"/>
                </a:solidFill>
                <a:latin typeface="Arial" panose="020B0604020202020204" pitchFamily="34" charset="0"/>
              </a:rPr>
              <a:t>The </a:t>
            </a:r>
            <a:r>
              <a:rPr lang="en-GB" sz="2400" b="1" i="1">
                <a:solidFill>
                  <a:srgbClr val="232323"/>
                </a:solidFill>
                <a:latin typeface="Arial" panose="020B0604020202020204" pitchFamily="34" charset="0"/>
              </a:rPr>
              <a:t>active</a:t>
            </a:r>
            <a:r>
              <a:rPr lang="en-GB" sz="2400">
                <a:solidFill>
                  <a:srgbClr val="232323"/>
                </a:solidFill>
                <a:latin typeface="Arial" panose="020B0604020202020204" pitchFamily="34" charset="0"/>
              </a:rPr>
              <a:t> sensor emitted radio waves and measured the returning signal </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 phase of the signal, specifically the wave pattern, was used to infer the elevation of the earth’s surface (not the terrain, due to vegetation)</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8623" t="-185" r="5361" b="185"/>
          <a:stretch/>
        </p:blipFill>
        <p:spPr>
          <a:xfrm>
            <a:off x="19" y="369332"/>
            <a:ext cx="508554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28" name="Picture 4" descr="3.2 Data sources for elevation | GEM">
            <a:extLst>
              <a:ext uri="{FF2B5EF4-FFF2-40B4-BE49-F238E27FC236}">
                <a16:creationId xmlns:a16="http://schemas.microsoft.com/office/drawing/2014/main" id="{78FD2191-6301-81D4-9073-3816731925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3193" y="3004046"/>
            <a:ext cx="4678471" cy="3462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9415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Shuttle Radar Topography Mission (SRTM)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5148197" y="516470"/>
            <a:ext cx="6921956" cy="4893647"/>
          </a:xfrm>
          <a:prstGeom prst="rect">
            <a:avLst/>
          </a:prstGeom>
          <a:noFill/>
        </p:spPr>
        <p:txBody>
          <a:bodyPr wrap="square" rtlCol="0">
            <a:spAutoFit/>
          </a:bodyPr>
          <a:lstStyle/>
          <a:p>
            <a:r>
              <a:rPr lang="en-GB" sz="2400">
                <a:solidFill>
                  <a:srgbClr val="232323"/>
                </a:solidFill>
                <a:latin typeface="Arial" panose="020B0604020202020204" pitchFamily="34" charset="0"/>
              </a:rPr>
              <a:t>SRTM data is freely available via the USGS Earth Explorer website: </a:t>
            </a:r>
          </a:p>
          <a:p>
            <a:pPr algn="ctr"/>
            <a:endParaRPr lang="en-GB" sz="2400">
              <a:solidFill>
                <a:srgbClr val="232323"/>
              </a:solidFill>
              <a:latin typeface="Arial" panose="020B0604020202020204" pitchFamily="34" charset="0"/>
            </a:endParaRPr>
          </a:p>
          <a:p>
            <a:pPr algn="ctr"/>
            <a:r>
              <a:rPr lang="en-GB" sz="2400">
                <a:solidFill>
                  <a:srgbClr val="232323"/>
                </a:solidFill>
                <a:latin typeface="Arial" panose="020B0604020202020204" pitchFamily="34" charset="0"/>
                <a:hlinkClick r:id="rId3"/>
              </a:rPr>
              <a:t>https://earthexplorer.usgs.gov/</a:t>
            </a:r>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 </a:t>
            </a:r>
          </a:p>
          <a:p>
            <a:pPr marL="342900" indent="-342900">
              <a:buFont typeface="Arial" panose="020B0604020202020204" pitchFamily="34" charset="0"/>
              <a:buChar char="•"/>
            </a:pPr>
            <a:r>
              <a:rPr lang="en-GB" sz="2400">
                <a:solidFill>
                  <a:srgbClr val="232323"/>
                </a:solidFill>
                <a:latin typeface="Arial" panose="020B0604020202020204" pitchFamily="34" charset="0"/>
              </a:rPr>
              <a:t>Note that the resolution is relatively coarse</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At 1 arc-second, per pixel, the resolution at the equator is about 30m.</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It will not provide clear definition of individual buildings or trees, but a generalised landscape-level terrain profile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4">
            <a:extLst>
              <a:ext uri="{28A0092B-C50C-407E-A947-70E740481C1C}">
                <a14:useLocalDpi xmlns:a14="http://schemas.microsoft.com/office/drawing/2010/main" val="0"/>
              </a:ext>
            </a:extLst>
          </a:blip>
          <a:srcRect l="8623" t="-185" r="5361" b="185"/>
          <a:stretch/>
        </p:blipFill>
        <p:spPr>
          <a:xfrm>
            <a:off x="19" y="369332"/>
            <a:ext cx="508554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4" name="Picture 3">
            <a:extLst>
              <a:ext uri="{FF2B5EF4-FFF2-40B4-BE49-F238E27FC236}">
                <a16:creationId xmlns:a16="http://schemas.microsoft.com/office/drawing/2014/main" id="{7C20272A-6561-D726-C7EF-72B36E83E001}"/>
              </a:ext>
            </a:extLst>
          </p:cNvPr>
          <p:cNvPicPr>
            <a:picLocks noChangeAspect="1"/>
          </p:cNvPicPr>
          <p:nvPr/>
        </p:nvPicPr>
        <p:blipFill>
          <a:blip r:embed="rId5"/>
          <a:stretch>
            <a:fillRect/>
          </a:stretch>
        </p:blipFill>
        <p:spPr>
          <a:xfrm>
            <a:off x="547697" y="1132031"/>
            <a:ext cx="3990189" cy="4682730"/>
          </a:xfrm>
          <a:prstGeom prst="rect">
            <a:avLst/>
          </a:prstGeom>
        </p:spPr>
      </p:pic>
      <p:sp>
        <p:nvSpPr>
          <p:cNvPr id="6" name="Oval 5">
            <a:extLst>
              <a:ext uri="{FF2B5EF4-FFF2-40B4-BE49-F238E27FC236}">
                <a16:creationId xmlns:a16="http://schemas.microsoft.com/office/drawing/2014/main" id="{D06D7BFD-490D-B49C-E0D4-0B03D646A62A}"/>
              </a:ext>
            </a:extLst>
          </p:cNvPr>
          <p:cNvSpPr/>
          <p:nvPr/>
        </p:nvSpPr>
        <p:spPr>
          <a:xfrm>
            <a:off x="547697" y="4960307"/>
            <a:ext cx="1694462" cy="369518"/>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48FD5986-FF2D-7D9A-4859-B7B19E5A2DB9}"/>
              </a:ext>
            </a:extLst>
          </p:cNvPr>
          <p:cNvSpPr/>
          <p:nvPr/>
        </p:nvSpPr>
        <p:spPr>
          <a:xfrm>
            <a:off x="602340" y="4049555"/>
            <a:ext cx="792588" cy="29610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5978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practical: Aspect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3048" y="528996"/>
            <a:ext cx="4843166" cy="6001643"/>
          </a:xfrm>
          <a:prstGeom prst="rect">
            <a:avLst/>
          </a:prstGeom>
          <a:noFill/>
        </p:spPr>
        <p:txBody>
          <a:bodyPr wrap="square" rtlCol="0">
            <a:spAutoFit/>
          </a:bodyPr>
          <a:lstStyle/>
          <a:p>
            <a:r>
              <a:rPr lang="en-GB" sz="2400">
                <a:solidFill>
                  <a:srgbClr val="232323"/>
                </a:solidFill>
                <a:latin typeface="Arial" panose="020B0604020202020204" pitchFamily="34" charset="0"/>
              </a:rPr>
              <a:t>To calculate the topographic variables, use the following steps:</a:t>
            </a:r>
          </a:p>
          <a:p>
            <a:endParaRPr lang="en-GB" sz="2400">
              <a:solidFill>
                <a:srgbClr val="232323"/>
              </a:solidFill>
              <a:latin typeface="Arial" panose="020B0604020202020204" pitchFamily="34" charset="0"/>
            </a:endParaRPr>
          </a:p>
          <a:p>
            <a:r>
              <a:rPr lang="en-GB" sz="2400" b="1">
                <a:solidFill>
                  <a:srgbClr val="232323"/>
                </a:solidFill>
                <a:latin typeface="Arial" panose="020B0604020202020204" pitchFamily="34" charset="0"/>
              </a:rPr>
              <a:t>1: Aspect </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Either:</a:t>
            </a:r>
          </a:p>
          <a:p>
            <a:pPr marL="342900" indent="-342900">
              <a:buFont typeface="Arial" panose="020B0604020202020204" pitchFamily="34" charset="0"/>
              <a:buChar char="•"/>
            </a:pPr>
            <a:r>
              <a:rPr lang="en-GB" sz="2400">
                <a:solidFill>
                  <a:srgbClr val="232323"/>
                </a:solidFill>
                <a:latin typeface="Arial" panose="020B0604020202020204" pitchFamily="34" charset="0"/>
              </a:rPr>
              <a:t>‘Raster’ drop-down menu &gt; ‘Analysis’ &gt; ‘Aspect’</a:t>
            </a:r>
          </a:p>
          <a:p>
            <a:pPr marL="342900" indent="-342900">
              <a:buFont typeface="Arial" panose="020B0604020202020204" pitchFamily="34" charset="0"/>
              <a:buChar char="•"/>
            </a:pPr>
            <a:r>
              <a:rPr lang="en-GB" sz="2400">
                <a:solidFill>
                  <a:srgbClr val="232323"/>
                </a:solidFill>
                <a:latin typeface="Arial" panose="020B0604020202020204" pitchFamily="34" charset="0"/>
              </a:rPr>
              <a:t>Search ‘Aspect’ in the Processing toolbox and use the GDAL ‘Aspect’ function</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Provide the DEM provided as the input layer</a:t>
            </a:r>
          </a:p>
          <a:p>
            <a:pPr marL="342900" indent="-342900">
              <a:buFont typeface="Arial" panose="020B0604020202020204" pitchFamily="34" charset="0"/>
              <a:buChar char="•"/>
            </a:pPr>
            <a:r>
              <a:rPr lang="en-GB" sz="2400">
                <a:solidFill>
                  <a:srgbClr val="232323"/>
                </a:solidFill>
                <a:latin typeface="Arial" panose="020B0604020202020204" pitchFamily="34" charset="0"/>
              </a:rPr>
              <a:t>Specific the output file path (location) and filename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4" name="Picture 3">
            <a:extLst>
              <a:ext uri="{FF2B5EF4-FFF2-40B4-BE49-F238E27FC236}">
                <a16:creationId xmlns:a16="http://schemas.microsoft.com/office/drawing/2014/main" id="{6279FD81-1A25-C331-F3EA-013BFD1FE76A}"/>
              </a:ext>
            </a:extLst>
          </p:cNvPr>
          <p:cNvPicPr>
            <a:picLocks noChangeAspect="1"/>
          </p:cNvPicPr>
          <p:nvPr/>
        </p:nvPicPr>
        <p:blipFill rotWithShape="1">
          <a:blip r:embed="rId3"/>
          <a:srcRect b="44448"/>
          <a:stretch/>
        </p:blipFill>
        <p:spPr>
          <a:xfrm>
            <a:off x="4545390" y="1507749"/>
            <a:ext cx="3493789" cy="1651631"/>
          </a:xfrm>
          <a:prstGeom prst="rect">
            <a:avLst/>
          </a:prstGeom>
        </p:spPr>
      </p:pic>
      <p:pic>
        <p:nvPicPr>
          <p:cNvPr id="7" name="Picture 6">
            <a:extLst>
              <a:ext uri="{FF2B5EF4-FFF2-40B4-BE49-F238E27FC236}">
                <a16:creationId xmlns:a16="http://schemas.microsoft.com/office/drawing/2014/main" id="{4BF6ADCF-BF99-5662-FAF3-750B710E8C6C}"/>
              </a:ext>
            </a:extLst>
          </p:cNvPr>
          <p:cNvPicPr>
            <a:picLocks noChangeAspect="1"/>
          </p:cNvPicPr>
          <p:nvPr/>
        </p:nvPicPr>
        <p:blipFill>
          <a:blip r:embed="rId4"/>
          <a:stretch>
            <a:fillRect/>
          </a:stretch>
        </p:blipFill>
        <p:spPr>
          <a:xfrm>
            <a:off x="5187946" y="3707150"/>
            <a:ext cx="2208675" cy="2561369"/>
          </a:xfrm>
          <a:prstGeom prst="rect">
            <a:avLst/>
          </a:prstGeom>
        </p:spPr>
      </p:pic>
      <p:pic>
        <p:nvPicPr>
          <p:cNvPr id="12" name="Picture 11">
            <a:extLst>
              <a:ext uri="{FF2B5EF4-FFF2-40B4-BE49-F238E27FC236}">
                <a16:creationId xmlns:a16="http://schemas.microsoft.com/office/drawing/2014/main" id="{CBDA70A6-3295-2E8A-A402-BE6CE37B3F1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483101" y="465095"/>
            <a:ext cx="3703287" cy="5927810"/>
          </a:xfrm>
          <a:prstGeom prst="rect">
            <a:avLst/>
          </a:prstGeom>
        </p:spPr>
      </p:pic>
      <p:sp>
        <p:nvSpPr>
          <p:cNvPr id="16" name="Rectangle 15">
            <a:extLst>
              <a:ext uri="{FF2B5EF4-FFF2-40B4-BE49-F238E27FC236}">
                <a16:creationId xmlns:a16="http://schemas.microsoft.com/office/drawing/2014/main" id="{81462527-1BC7-31A4-296E-1E4A5184173F}"/>
              </a:ext>
            </a:extLst>
          </p:cNvPr>
          <p:cNvSpPr/>
          <p:nvPr/>
        </p:nvSpPr>
        <p:spPr>
          <a:xfrm>
            <a:off x="11791166" y="3191616"/>
            <a:ext cx="300624"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767D5892-5395-4382-021A-EA3DFCEA7AD2}"/>
              </a:ext>
            </a:extLst>
          </p:cNvPr>
          <p:cNvSpPr/>
          <p:nvPr/>
        </p:nvSpPr>
        <p:spPr>
          <a:xfrm>
            <a:off x="5299005" y="4806906"/>
            <a:ext cx="1145635" cy="54334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95E147D2-B033-E9C7-D110-7D9C9ECED74E}"/>
              </a:ext>
            </a:extLst>
          </p:cNvPr>
          <p:cNvSpPr/>
          <p:nvPr/>
        </p:nvSpPr>
        <p:spPr>
          <a:xfrm>
            <a:off x="8574065" y="2180121"/>
            <a:ext cx="1797486" cy="24992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9746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practical: Slope</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3048" y="528996"/>
            <a:ext cx="4843166" cy="6001643"/>
          </a:xfrm>
          <a:prstGeom prst="rect">
            <a:avLst/>
          </a:prstGeom>
          <a:noFill/>
        </p:spPr>
        <p:txBody>
          <a:bodyPr wrap="square" rtlCol="0">
            <a:spAutoFit/>
          </a:bodyPr>
          <a:lstStyle/>
          <a:p>
            <a:r>
              <a:rPr lang="en-GB" sz="2400">
                <a:solidFill>
                  <a:srgbClr val="232323"/>
                </a:solidFill>
                <a:latin typeface="Arial" panose="020B0604020202020204" pitchFamily="34" charset="0"/>
              </a:rPr>
              <a:t>To calculate the topographic variables, use the following steps:</a:t>
            </a:r>
          </a:p>
          <a:p>
            <a:endParaRPr lang="en-GB" sz="2400">
              <a:solidFill>
                <a:srgbClr val="232323"/>
              </a:solidFill>
              <a:latin typeface="Arial" panose="020B0604020202020204" pitchFamily="34" charset="0"/>
            </a:endParaRPr>
          </a:p>
          <a:p>
            <a:r>
              <a:rPr lang="en-GB" sz="2400" b="1">
                <a:solidFill>
                  <a:srgbClr val="232323"/>
                </a:solidFill>
                <a:latin typeface="Arial" panose="020B0604020202020204" pitchFamily="34" charset="0"/>
              </a:rPr>
              <a:t>2: Slope </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Either:</a:t>
            </a:r>
          </a:p>
          <a:p>
            <a:pPr marL="342900" indent="-342900">
              <a:buFont typeface="Arial" panose="020B0604020202020204" pitchFamily="34" charset="0"/>
              <a:buChar char="•"/>
            </a:pPr>
            <a:r>
              <a:rPr lang="en-GB" sz="2400">
                <a:solidFill>
                  <a:srgbClr val="232323"/>
                </a:solidFill>
                <a:latin typeface="Arial" panose="020B0604020202020204" pitchFamily="34" charset="0"/>
              </a:rPr>
              <a:t>‘Raster’ drop-down menu &gt; ‘Analysis’ &gt; ‘Slope’</a:t>
            </a:r>
          </a:p>
          <a:p>
            <a:pPr marL="342900" indent="-342900">
              <a:buFont typeface="Arial" panose="020B0604020202020204" pitchFamily="34" charset="0"/>
              <a:buChar char="•"/>
            </a:pPr>
            <a:r>
              <a:rPr lang="en-GB" sz="2400">
                <a:solidFill>
                  <a:srgbClr val="232323"/>
                </a:solidFill>
                <a:latin typeface="Arial" panose="020B0604020202020204" pitchFamily="34" charset="0"/>
              </a:rPr>
              <a:t>Search ‘Slope’ in the Processing toolbox and use the GDAL ‘Slope’ function</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Provide the DEM provided as the input layer</a:t>
            </a:r>
          </a:p>
          <a:p>
            <a:pPr marL="342900" indent="-342900">
              <a:buFont typeface="Arial" panose="020B0604020202020204" pitchFamily="34" charset="0"/>
              <a:buChar char="•"/>
            </a:pPr>
            <a:r>
              <a:rPr lang="en-GB" sz="2400">
                <a:solidFill>
                  <a:srgbClr val="232323"/>
                </a:solidFill>
                <a:latin typeface="Arial" panose="020B0604020202020204" pitchFamily="34" charset="0"/>
              </a:rPr>
              <a:t>Specific the output file path (location) and filename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4" name="Picture 3">
            <a:extLst>
              <a:ext uri="{FF2B5EF4-FFF2-40B4-BE49-F238E27FC236}">
                <a16:creationId xmlns:a16="http://schemas.microsoft.com/office/drawing/2014/main" id="{6279FD81-1A25-C331-F3EA-013BFD1FE76A}"/>
              </a:ext>
            </a:extLst>
          </p:cNvPr>
          <p:cNvPicPr>
            <a:picLocks noChangeAspect="1"/>
          </p:cNvPicPr>
          <p:nvPr/>
        </p:nvPicPr>
        <p:blipFill rotWithShape="1">
          <a:blip r:embed="rId3">
            <a:extLst>
              <a:ext uri="{28A0092B-C50C-407E-A947-70E740481C1C}">
                <a14:useLocalDpi xmlns:a14="http://schemas.microsoft.com/office/drawing/2010/main" val="0"/>
              </a:ext>
            </a:extLst>
          </a:blip>
          <a:srcRect t="-101" r="10545" b="6735"/>
          <a:stretch/>
        </p:blipFill>
        <p:spPr>
          <a:xfrm>
            <a:off x="5002449" y="947536"/>
            <a:ext cx="3125373" cy="2668043"/>
          </a:xfrm>
          <a:prstGeom prst="rect">
            <a:avLst/>
          </a:prstGeom>
          <a:ln>
            <a:solidFill>
              <a:schemeClr val="tx1"/>
            </a:solidFill>
          </a:ln>
        </p:spPr>
      </p:pic>
      <p:pic>
        <p:nvPicPr>
          <p:cNvPr id="7" name="Picture 6">
            <a:extLst>
              <a:ext uri="{FF2B5EF4-FFF2-40B4-BE49-F238E27FC236}">
                <a16:creationId xmlns:a16="http://schemas.microsoft.com/office/drawing/2014/main" id="{4BF6ADCF-BF99-5662-FAF3-750B710E8C6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187946" y="3798953"/>
            <a:ext cx="2208675" cy="2532460"/>
          </a:xfrm>
          <a:prstGeom prst="rect">
            <a:avLst/>
          </a:prstGeom>
        </p:spPr>
      </p:pic>
      <p:pic>
        <p:nvPicPr>
          <p:cNvPr id="12" name="Picture 11">
            <a:extLst>
              <a:ext uri="{FF2B5EF4-FFF2-40B4-BE49-F238E27FC236}">
                <a16:creationId xmlns:a16="http://schemas.microsoft.com/office/drawing/2014/main" id="{CBDA70A6-3295-2E8A-A402-BE6CE37B3F1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307842" y="638734"/>
            <a:ext cx="3890583" cy="5557977"/>
          </a:xfrm>
          <a:prstGeom prst="rect">
            <a:avLst/>
          </a:prstGeom>
        </p:spPr>
      </p:pic>
      <p:sp>
        <p:nvSpPr>
          <p:cNvPr id="16" name="Rectangle 15">
            <a:extLst>
              <a:ext uri="{FF2B5EF4-FFF2-40B4-BE49-F238E27FC236}">
                <a16:creationId xmlns:a16="http://schemas.microsoft.com/office/drawing/2014/main" id="{81462527-1BC7-31A4-296E-1E4A5184173F}"/>
              </a:ext>
            </a:extLst>
          </p:cNvPr>
          <p:cNvSpPr/>
          <p:nvPr/>
        </p:nvSpPr>
        <p:spPr>
          <a:xfrm>
            <a:off x="11778640" y="3739021"/>
            <a:ext cx="300624"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05640119-05E6-D785-D39B-F3023CC255B7}"/>
              </a:ext>
            </a:extLst>
          </p:cNvPr>
          <p:cNvSpPr/>
          <p:nvPr/>
        </p:nvSpPr>
        <p:spPr>
          <a:xfrm>
            <a:off x="5286480" y="4892950"/>
            <a:ext cx="1139372" cy="54334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5645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practical: Raster Calculator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48854" y="1267257"/>
            <a:ext cx="7828767" cy="4154984"/>
          </a:xfrm>
          <a:prstGeom prst="rect">
            <a:avLst/>
          </a:prstGeom>
          <a:noFill/>
        </p:spPr>
        <p:txBody>
          <a:bodyPr wrap="square" rtlCol="0">
            <a:spAutoFit/>
          </a:bodyPr>
          <a:lstStyle/>
          <a:p>
            <a:r>
              <a:rPr lang="en-GB" sz="2400">
                <a:solidFill>
                  <a:srgbClr val="232323"/>
                </a:solidFill>
                <a:latin typeface="Arial" panose="020B0604020202020204" pitchFamily="34" charset="0"/>
              </a:rPr>
              <a:t>As all the grids (Elevation, Slope, Aspect) align / match, they can all be assessed simultaneously to calculate the </a:t>
            </a:r>
            <a:r>
              <a:rPr lang="en-GB" sz="2400" err="1">
                <a:solidFill>
                  <a:srgbClr val="232323"/>
                </a:solidFill>
                <a:latin typeface="Arial" panose="020B0604020202020204" pitchFamily="34" charset="0"/>
              </a:rPr>
              <a:t>thresholded</a:t>
            </a:r>
            <a:r>
              <a:rPr lang="en-GB" sz="2400">
                <a:solidFill>
                  <a:srgbClr val="232323"/>
                </a:solidFill>
                <a:latin typeface="Arial" panose="020B0604020202020204" pitchFamily="34" charset="0"/>
              </a:rPr>
              <a:t> output, as all the pixels from each of the layers overlap.</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Therefore, a single equation can be used.</a:t>
            </a:r>
          </a:p>
          <a:p>
            <a:endParaRPr lang="en-GB" sz="2400">
              <a:solidFill>
                <a:srgbClr val="232323"/>
              </a:solidFill>
              <a:latin typeface="Arial" panose="020B0604020202020204" pitchFamily="34" charset="0"/>
            </a:endParaRPr>
          </a:p>
          <a:p>
            <a:r>
              <a:rPr lang="en-GB" sz="2400" b="1">
                <a:solidFill>
                  <a:srgbClr val="232323"/>
                </a:solidFill>
                <a:latin typeface="Arial" panose="020B0604020202020204" pitchFamily="34" charset="0"/>
              </a:rPr>
              <a:t>3: Raster Calculator</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Search ‘Raster Calculator’ in the Processing toolbox and use the QGIS ‘Raster Calculator’ function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3" name="Picture 2">
            <a:extLst>
              <a:ext uri="{FF2B5EF4-FFF2-40B4-BE49-F238E27FC236}">
                <a16:creationId xmlns:a16="http://schemas.microsoft.com/office/drawing/2014/main" id="{0FA85302-D4FC-B5B0-547A-6B5098B2F0A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178906" y="539078"/>
            <a:ext cx="2840280" cy="2489978"/>
          </a:xfrm>
          <a:prstGeom prst="rect">
            <a:avLst/>
          </a:prstGeom>
        </p:spPr>
      </p:pic>
      <p:pic>
        <p:nvPicPr>
          <p:cNvPr id="9" name="Picture 8">
            <a:extLst>
              <a:ext uri="{FF2B5EF4-FFF2-40B4-BE49-F238E27FC236}">
                <a16:creationId xmlns:a16="http://schemas.microsoft.com/office/drawing/2014/main" id="{3C77ACD6-2915-3CC7-309C-DC619E559C8B}"/>
              </a:ext>
            </a:extLst>
          </p:cNvPr>
          <p:cNvPicPr>
            <a:picLocks noChangeAspect="1"/>
          </p:cNvPicPr>
          <p:nvPr/>
        </p:nvPicPr>
        <p:blipFill>
          <a:blip r:embed="rId4"/>
          <a:stretch>
            <a:fillRect/>
          </a:stretch>
        </p:blipFill>
        <p:spPr>
          <a:xfrm>
            <a:off x="8178906" y="3344749"/>
            <a:ext cx="2725001" cy="3121365"/>
          </a:xfrm>
          <a:prstGeom prst="rect">
            <a:avLst/>
          </a:prstGeom>
        </p:spPr>
      </p:pic>
      <p:sp>
        <p:nvSpPr>
          <p:cNvPr id="16" name="Rectangle 15">
            <a:extLst>
              <a:ext uri="{FF2B5EF4-FFF2-40B4-BE49-F238E27FC236}">
                <a16:creationId xmlns:a16="http://schemas.microsoft.com/office/drawing/2014/main" id="{81462527-1BC7-31A4-296E-1E4A5184173F}"/>
              </a:ext>
            </a:extLst>
          </p:cNvPr>
          <p:cNvSpPr/>
          <p:nvPr/>
        </p:nvSpPr>
        <p:spPr>
          <a:xfrm>
            <a:off x="8381475" y="4388736"/>
            <a:ext cx="1749469"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7213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FB9278-4391-72F6-88DE-940791760CCC}"/>
              </a:ext>
            </a:extLst>
          </p:cNvPr>
          <p:cNvPicPr>
            <a:picLocks noChangeAspect="1"/>
          </p:cNvPicPr>
          <p:nvPr/>
        </p:nvPicPr>
        <p:blipFill>
          <a:blip r:embed="rId3"/>
          <a:stretch>
            <a:fillRect/>
          </a:stretch>
        </p:blipFill>
        <p:spPr>
          <a:xfrm>
            <a:off x="5257870" y="1161306"/>
            <a:ext cx="6529122" cy="5152176"/>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practical: Raster Calculator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92695" y="634692"/>
            <a:ext cx="11325195" cy="461665"/>
          </a:xfrm>
          <a:prstGeom prst="rect">
            <a:avLst/>
          </a:prstGeom>
          <a:noFill/>
        </p:spPr>
        <p:txBody>
          <a:bodyPr wrap="square" rtlCol="0">
            <a:spAutoFit/>
          </a:bodyPr>
          <a:lstStyle/>
          <a:p>
            <a:r>
              <a:rPr lang="en-GB" sz="2400">
                <a:solidFill>
                  <a:srgbClr val="232323"/>
                </a:solidFill>
                <a:latin typeface="Arial" panose="020B0604020202020204" pitchFamily="34" charset="0"/>
              </a:rPr>
              <a:t>The equation (expression) can be entered once, using all three input variables.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sp>
        <p:nvSpPr>
          <p:cNvPr id="16" name="Rectangle 15">
            <a:extLst>
              <a:ext uri="{FF2B5EF4-FFF2-40B4-BE49-F238E27FC236}">
                <a16:creationId xmlns:a16="http://schemas.microsoft.com/office/drawing/2014/main" id="{81462527-1BC7-31A4-296E-1E4A5184173F}"/>
              </a:ext>
            </a:extLst>
          </p:cNvPr>
          <p:cNvSpPr/>
          <p:nvPr/>
        </p:nvSpPr>
        <p:spPr>
          <a:xfrm>
            <a:off x="5257870" y="4244687"/>
            <a:ext cx="4230596"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E401CE3-CB60-41A2-0B9F-44EC7E4AED69}"/>
              </a:ext>
            </a:extLst>
          </p:cNvPr>
          <p:cNvSpPr txBox="1"/>
          <p:nvPr/>
        </p:nvSpPr>
        <p:spPr>
          <a:xfrm>
            <a:off x="336637" y="1481390"/>
            <a:ext cx="4567303" cy="4832092"/>
          </a:xfrm>
          <a:prstGeom prst="rect">
            <a:avLst/>
          </a:prstGeom>
          <a:noFill/>
        </p:spPr>
        <p:txBody>
          <a:bodyPr wrap="square">
            <a:spAutoFit/>
          </a:bodyPr>
          <a:lstStyle/>
          <a:p>
            <a:r>
              <a:rPr lang="en-GB" sz="2200" b="1">
                <a:solidFill>
                  <a:srgbClr val="232323"/>
                </a:solidFill>
                <a:latin typeface="Arial" panose="020B0604020202020204" pitchFamily="34" charset="0"/>
              </a:rPr>
              <a:t>3: Raster Calculator</a:t>
            </a:r>
          </a:p>
          <a:p>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Enter the expression in the Expression box</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Be sure to specify a reference raster layer (use the original DEM, though any of the inputs will work also as they all have the same extent, pixel size and CRS).</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Specify the output </a:t>
            </a:r>
            <a:r>
              <a:rPr lang="en-GB" sz="2200" err="1">
                <a:solidFill>
                  <a:srgbClr val="232323"/>
                </a:solidFill>
                <a:latin typeface="Arial" panose="020B0604020202020204" pitchFamily="34" charset="0"/>
              </a:rPr>
              <a:t>filepath</a:t>
            </a:r>
            <a:r>
              <a:rPr lang="en-GB" sz="2200">
                <a:solidFill>
                  <a:srgbClr val="232323"/>
                </a:solidFill>
                <a:latin typeface="Arial" panose="020B0604020202020204" pitchFamily="34" charset="0"/>
              </a:rPr>
              <a:t> and filename</a:t>
            </a:r>
          </a:p>
        </p:txBody>
      </p:sp>
      <p:sp>
        <p:nvSpPr>
          <p:cNvPr id="10" name="Rectangle 9">
            <a:extLst>
              <a:ext uri="{FF2B5EF4-FFF2-40B4-BE49-F238E27FC236}">
                <a16:creationId xmlns:a16="http://schemas.microsoft.com/office/drawing/2014/main" id="{39FF394E-56DA-5C3C-7980-91993033E527}"/>
              </a:ext>
            </a:extLst>
          </p:cNvPr>
          <p:cNvSpPr/>
          <p:nvPr/>
        </p:nvSpPr>
        <p:spPr>
          <a:xfrm>
            <a:off x="5401921" y="2789509"/>
            <a:ext cx="3917444" cy="101213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09084B9-9342-5D94-A2AF-42C0A701490C}"/>
              </a:ext>
            </a:extLst>
          </p:cNvPr>
          <p:cNvSpPr/>
          <p:nvPr/>
        </p:nvSpPr>
        <p:spPr>
          <a:xfrm>
            <a:off x="5257870" y="5381125"/>
            <a:ext cx="4180491" cy="32063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02430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practical: Sieving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20576" y="481553"/>
            <a:ext cx="11945234" cy="1569660"/>
          </a:xfrm>
          <a:prstGeom prst="rect">
            <a:avLst/>
          </a:prstGeom>
          <a:noFill/>
        </p:spPr>
        <p:txBody>
          <a:bodyPr wrap="square" rtlCol="0">
            <a:spAutoFit/>
          </a:bodyPr>
          <a:lstStyle/>
          <a:p>
            <a:r>
              <a:rPr lang="en-GB" sz="2400">
                <a:solidFill>
                  <a:srgbClr val="232323"/>
                </a:solidFill>
                <a:latin typeface="Arial" panose="020B0604020202020204" pitchFamily="34" charset="0"/>
              </a:rPr>
              <a:t>The output is a binary layer (1’s and 0’s) where all 1’s meet all the criteria.</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However, the output is ‘peppered’ with isolated 1’s which are not part of larger areas.</a:t>
            </a:r>
          </a:p>
          <a:p>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sp>
        <p:nvSpPr>
          <p:cNvPr id="16" name="Rectangle 15">
            <a:extLst>
              <a:ext uri="{FF2B5EF4-FFF2-40B4-BE49-F238E27FC236}">
                <a16:creationId xmlns:a16="http://schemas.microsoft.com/office/drawing/2014/main" id="{81462527-1BC7-31A4-296E-1E4A5184173F}"/>
              </a:ext>
            </a:extLst>
          </p:cNvPr>
          <p:cNvSpPr/>
          <p:nvPr/>
        </p:nvSpPr>
        <p:spPr>
          <a:xfrm>
            <a:off x="5257870" y="4244687"/>
            <a:ext cx="4230596"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9FF394E-56DA-5C3C-7980-91993033E527}"/>
              </a:ext>
            </a:extLst>
          </p:cNvPr>
          <p:cNvSpPr/>
          <p:nvPr/>
        </p:nvSpPr>
        <p:spPr>
          <a:xfrm>
            <a:off x="5401921" y="2789509"/>
            <a:ext cx="3917444" cy="101213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09084B9-9342-5D94-A2AF-42C0A701490C}"/>
              </a:ext>
            </a:extLst>
          </p:cNvPr>
          <p:cNvSpPr/>
          <p:nvPr/>
        </p:nvSpPr>
        <p:spPr>
          <a:xfrm>
            <a:off x="5257870" y="5381125"/>
            <a:ext cx="4180491" cy="32063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6EB77B01-F4C7-E914-70F9-F04CC6175B09}"/>
              </a:ext>
            </a:extLst>
          </p:cNvPr>
          <p:cNvPicPr>
            <a:picLocks noChangeAspect="1"/>
          </p:cNvPicPr>
          <p:nvPr/>
        </p:nvPicPr>
        <p:blipFill>
          <a:blip r:embed="rId3"/>
          <a:stretch>
            <a:fillRect/>
          </a:stretch>
        </p:blipFill>
        <p:spPr>
          <a:xfrm>
            <a:off x="1295661" y="1733385"/>
            <a:ext cx="9194887" cy="4620508"/>
          </a:xfrm>
          <a:prstGeom prst="rect">
            <a:avLst/>
          </a:prstGeom>
        </p:spPr>
      </p:pic>
    </p:spTree>
    <p:extLst>
      <p:ext uri="{BB962C8B-B14F-4D97-AF65-F5344CB8AC3E}">
        <p14:creationId xmlns:p14="http://schemas.microsoft.com/office/powerpoint/2010/main" val="1842359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871A9FC-D6D1-CAAB-64D5-7CD3C8B45B33}"/>
              </a:ext>
            </a:extLst>
          </p:cNvPr>
          <p:cNvPicPr>
            <a:picLocks noChangeAspect="1"/>
          </p:cNvPicPr>
          <p:nvPr/>
        </p:nvPicPr>
        <p:blipFill>
          <a:blip r:embed="rId3"/>
          <a:stretch>
            <a:fillRect/>
          </a:stretch>
        </p:blipFill>
        <p:spPr>
          <a:xfrm>
            <a:off x="6462929" y="1296892"/>
            <a:ext cx="5280222" cy="5014917"/>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practical: Sieving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20576" y="481553"/>
            <a:ext cx="11945234" cy="830997"/>
          </a:xfrm>
          <a:prstGeom prst="rect">
            <a:avLst/>
          </a:prstGeom>
          <a:noFill/>
        </p:spPr>
        <p:txBody>
          <a:bodyPr wrap="square" rtlCol="0">
            <a:spAutoFit/>
          </a:bodyPr>
          <a:lstStyle/>
          <a:p>
            <a:r>
              <a:rPr lang="en-GB" sz="2400">
                <a:solidFill>
                  <a:srgbClr val="232323"/>
                </a:solidFill>
                <a:latin typeface="Arial" panose="020B0604020202020204" pitchFamily="34" charset="0"/>
              </a:rPr>
              <a:t>Sieving is a useful tool for consolidating (cleaning) isolated pixel clusters into larger clusters with neighbouring pixels.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sp>
        <p:nvSpPr>
          <p:cNvPr id="16" name="Rectangle 15">
            <a:extLst>
              <a:ext uri="{FF2B5EF4-FFF2-40B4-BE49-F238E27FC236}">
                <a16:creationId xmlns:a16="http://schemas.microsoft.com/office/drawing/2014/main" id="{81462527-1BC7-31A4-296E-1E4A5184173F}"/>
              </a:ext>
            </a:extLst>
          </p:cNvPr>
          <p:cNvSpPr/>
          <p:nvPr/>
        </p:nvSpPr>
        <p:spPr>
          <a:xfrm>
            <a:off x="6574424" y="3990138"/>
            <a:ext cx="5081044" cy="42897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9FF394E-56DA-5C3C-7980-91993033E527}"/>
              </a:ext>
            </a:extLst>
          </p:cNvPr>
          <p:cNvSpPr/>
          <p:nvPr/>
        </p:nvSpPr>
        <p:spPr>
          <a:xfrm>
            <a:off x="6514760" y="2430048"/>
            <a:ext cx="2710660" cy="55114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6EB77B01-F4C7-E914-70F9-F04CC6175B09}"/>
              </a:ext>
            </a:extLst>
          </p:cNvPr>
          <p:cNvPicPr>
            <a:picLocks noChangeAspect="1"/>
          </p:cNvPicPr>
          <p:nvPr/>
        </p:nvPicPr>
        <p:blipFill>
          <a:blip r:embed="rId4"/>
          <a:stretch>
            <a:fillRect/>
          </a:stretch>
        </p:blipFill>
        <p:spPr>
          <a:xfrm>
            <a:off x="299753" y="1584030"/>
            <a:ext cx="4754500" cy="2389176"/>
          </a:xfrm>
          <a:prstGeom prst="rect">
            <a:avLst/>
          </a:prstGeom>
        </p:spPr>
      </p:pic>
      <p:pic>
        <p:nvPicPr>
          <p:cNvPr id="4" name="Picture 3">
            <a:extLst>
              <a:ext uri="{FF2B5EF4-FFF2-40B4-BE49-F238E27FC236}">
                <a16:creationId xmlns:a16="http://schemas.microsoft.com/office/drawing/2014/main" id="{4ED62C15-62E9-F84C-87C4-6DD8EA4C3093}"/>
              </a:ext>
            </a:extLst>
          </p:cNvPr>
          <p:cNvPicPr>
            <a:picLocks noChangeAspect="1"/>
          </p:cNvPicPr>
          <p:nvPr/>
        </p:nvPicPr>
        <p:blipFill>
          <a:blip r:embed="rId5"/>
          <a:stretch>
            <a:fillRect/>
          </a:stretch>
        </p:blipFill>
        <p:spPr>
          <a:xfrm>
            <a:off x="299753" y="4373596"/>
            <a:ext cx="4729810" cy="2002851"/>
          </a:xfrm>
          <a:prstGeom prst="rect">
            <a:avLst/>
          </a:prstGeom>
        </p:spPr>
      </p:pic>
      <p:sp>
        <p:nvSpPr>
          <p:cNvPr id="9" name="Arrow: Down 8">
            <a:extLst>
              <a:ext uri="{FF2B5EF4-FFF2-40B4-BE49-F238E27FC236}">
                <a16:creationId xmlns:a16="http://schemas.microsoft.com/office/drawing/2014/main" id="{4B03F15F-90FD-F697-2986-CB35B26DE5EF}"/>
              </a:ext>
            </a:extLst>
          </p:cNvPr>
          <p:cNvSpPr/>
          <p:nvPr/>
        </p:nvSpPr>
        <p:spPr>
          <a:xfrm>
            <a:off x="3062614" y="3757808"/>
            <a:ext cx="494778" cy="79540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56738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DEM practical: Output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20576" y="481553"/>
            <a:ext cx="11945234" cy="830997"/>
          </a:xfrm>
          <a:prstGeom prst="rect">
            <a:avLst/>
          </a:prstGeom>
          <a:noFill/>
        </p:spPr>
        <p:txBody>
          <a:bodyPr wrap="square" rtlCol="0">
            <a:spAutoFit/>
          </a:bodyPr>
          <a:lstStyle/>
          <a:p>
            <a:r>
              <a:rPr lang="en-GB" sz="2400">
                <a:solidFill>
                  <a:srgbClr val="232323"/>
                </a:solidFill>
                <a:latin typeface="Arial" panose="020B0604020202020204" pitchFamily="34" charset="0"/>
              </a:rPr>
              <a:t>By making the no-data pixels transparent, using the Symbology function, you can now visualise the classified ‘suitable habitat’ pixels overlain on a basemap layer.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6" name="Picture 5">
            <a:extLst>
              <a:ext uri="{FF2B5EF4-FFF2-40B4-BE49-F238E27FC236}">
                <a16:creationId xmlns:a16="http://schemas.microsoft.com/office/drawing/2014/main" id="{18B77B30-563A-F762-AF0C-1DE0EC5F3474}"/>
              </a:ext>
            </a:extLst>
          </p:cNvPr>
          <p:cNvPicPr>
            <a:picLocks noChangeAspect="1"/>
          </p:cNvPicPr>
          <p:nvPr/>
        </p:nvPicPr>
        <p:blipFill>
          <a:blip r:embed="rId3"/>
          <a:stretch>
            <a:fillRect/>
          </a:stretch>
        </p:blipFill>
        <p:spPr>
          <a:xfrm>
            <a:off x="0" y="1479700"/>
            <a:ext cx="12192000" cy="4462272"/>
          </a:xfrm>
          <a:prstGeom prst="rect">
            <a:avLst/>
          </a:prstGeom>
        </p:spPr>
      </p:pic>
    </p:spTree>
    <p:extLst>
      <p:ext uri="{BB962C8B-B14F-4D97-AF65-F5344CB8AC3E}">
        <p14:creationId xmlns:p14="http://schemas.microsoft.com/office/powerpoint/2010/main" val="1180111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Dartford Warbler Sites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22486" y="417870"/>
            <a:ext cx="9200682" cy="1107996"/>
          </a:xfrm>
          <a:prstGeom prst="rect">
            <a:avLst/>
          </a:prstGeom>
          <a:noFill/>
        </p:spPr>
        <p:txBody>
          <a:bodyPr wrap="square" rtlCol="0">
            <a:spAutoFit/>
          </a:bodyPr>
          <a:lstStyle/>
          <a:p>
            <a:r>
              <a:rPr lang="en-GB" sz="2200">
                <a:solidFill>
                  <a:srgbClr val="232323"/>
                </a:solidFill>
                <a:latin typeface="Arial" panose="020B0604020202020204" pitchFamily="34" charset="0"/>
              </a:rPr>
              <a:t>Your modelled raster output should reveal areas that match those of known sightings.</a:t>
            </a:r>
          </a:p>
          <a:p>
            <a:endParaRPr lang="en-GB" sz="22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50405" t="-185" r="21240" b="185"/>
          <a:stretch/>
        </p:blipFill>
        <p:spPr>
          <a:xfrm>
            <a:off x="20" y="369332"/>
            <a:ext cx="264297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63E5A064-BDAF-554E-E82E-4CB130E62DFA}"/>
              </a:ext>
            </a:extLst>
          </p:cNvPr>
          <p:cNvSpPr txBox="1"/>
          <p:nvPr/>
        </p:nvSpPr>
        <p:spPr>
          <a:xfrm>
            <a:off x="2722486" y="1316596"/>
            <a:ext cx="4814675" cy="4832092"/>
          </a:xfrm>
          <a:prstGeom prst="rect">
            <a:avLst/>
          </a:prstGeom>
          <a:noFill/>
        </p:spPr>
        <p:txBody>
          <a:bodyPr wrap="square">
            <a:spAutoFit/>
          </a:bodyPr>
          <a:lstStyle/>
          <a:p>
            <a:r>
              <a:rPr lang="en-GB" sz="2200">
                <a:solidFill>
                  <a:srgbClr val="232323"/>
                </a:solidFill>
                <a:latin typeface="Arial" panose="020B0604020202020204" pitchFamily="34" charset="0"/>
              </a:rPr>
              <a:t>Due to the protected nature of the bird (Schedule 1), precise locations are not given, but both National Biodiversity Network and British Trust of Ornithology reveal that this species is present on south and west Gower.</a:t>
            </a:r>
          </a:p>
          <a:p>
            <a:endParaRPr lang="en-GB" sz="2200">
              <a:solidFill>
                <a:srgbClr val="232323"/>
              </a:solidFill>
              <a:latin typeface="Arial" panose="020B0604020202020204" pitchFamily="34" charset="0"/>
            </a:endParaRPr>
          </a:p>
          <a:p>
            <a:r>
              <a:rPr lang="en-GB" sz="2200">
                <a:solidFill>
                  <a:srgbClr val="232323"/>
                </a:solidFill>
                <a:latin typeface="Arial" panose="020B0604020202020204" pitchFamily="34" charset="0"/>
              </a:rPr>
              <a:t>Recent research to study the habitats of this species on Gower quotes both Rhossili and ‘southern cliffs’ as known locations: </a:t>
            </a:r>
            <a:r>
              <a:rPr lang="en-GB" sz="2200">
                <a:hlinkClick r:id="rId4"/>
              </a:rPr>
              <a:t>Dartford warbler research - BSG Ecology (bsg-ecology.com)</a:t>
            </a:r>
            <a:endParaRPr lang="en-GB" sz="2200">
              <a:solidFill>
                <a:srgbClr val="232323"/>
              </a:solidFill>
              <a:latin typeface="Arial" panose="020B0604020202020204" pitchFamily="34" charset="0"/>
            </a:endParaRPr>
          </a:p>
        </p:txBody>
      </p:sp>
      <p:pic>
        <p:nvPicPr>
          <p:cNvPr id="10" name="Picture 9">
            <a:extLst>
              <a:ext uri="{FF2B5EF4-FFF2-40B4-BE49-F238E27FC236}">
                <a16:creationId xmlns:a16="http://schemas.microsoft.com/office/drawing/2014/main" id="{0C9D7E63-FCB4-63BC-C5CB-D690275DEB85}"/>
              </a:ext>
            </a:extLst>
          </p:cNvPr>
          <p:cNvPicPr>
            <a:picLocks noChangeAspect="1"/>
          </p:cNvPicPr>
          <p:nvPr/>
        </p:nvPicPr>
        <p:blipFill>
          <a:blip r:embed="rId5"/>
          <a:stretch>
            <a:fillRect/>
          </a:stretch>
        </p:blipFill>
        <p:spPr>
          <a:xfrm>
            <a:off x="79514" y="552077"/>
            <a:ext cx="2444482" cy="764519"/>
          </a:xfrm>
          <a:prstGeom prst="rect">
            <a:avLst/>
          </a:prstGeom>
        </p:spPr>
      </p:pic>
      <p:pic>
        <p:nvPicPr>
          <p:cNvPr id="6" name="Picture 5" descr="A map of the united kingdom&#10;&#10;Description automatically generated">
            <a:extLst>
              <a:ext uri="{FF2B5EF4-FFF2-40B4-BE49-F238E27FC236}">
                <a16:creationId xmlns:a16="http://schemas.microsoft.com/office/drawing/2014/main" id="{23376FB7-A000-AA6A-7756-C9E5C61CFA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30532" y="1188223"/>
            <a:ext cx="3687581" cy="5059362"/>
          </a:xfrm>
          <a:prstGeom prst="rect">
            <a:avLst/>
          </a:prstGeom>
        </p:spPr>
      </p:pic>
      <p:pic>
        <p:nvPicPr>
          <p:cNvPr id="12" name="Picture 11">
            <a:extLst>
              <a:ext uri="{FF2B5EF4-FFF2-40B4-BE49-F238E27FC236}">
                <a16:creationId xmlns:a16="http://schemas.microsoft.com/office/drawing/2014/main" id="{088832AF-728C-3749-75E6-86550D3BF04B}"/>
              </a:ext>
            </a:extLst>
          </p:cNvPr>
          <p:cNvPicPr>
            <a:picLocks noChangeAspect="1"/>
          </p:cNvPicPr>
          <p:nvPr/>
        </p:nvPicPr>
        <p:blipFill rotWithShape="1">
          <a:blip r:embed="rId7"/>
          <a:srcRect l="31243" t="65336" r="16640"/>
          <a:stretch/>
        </p:blipFill>
        <p:spPr>
          <a:xfrm>
            <a:off x="7954028" y="5128675"/>
            <a:ext cx="1747381" cy="1200329"/>
          </a:xfrm>
          <a:prstGeom prst="rect">
            <a:avLst/>
          </a:prstGeom>
          <a:ln w="19050">
            <a:solidFill>
              <a:schemeClr val="tx1"/>
            </a:solidFill>
          </a:ln>
        </p:spPr>
      </p:pic>
      <p:sp>
        <p:nvSpPr>
          <p:cNvPr id="17" name="TextBox 16">
            <a:extLst>
              <a:ext uri="{FF2B5EF4-FFF2-40B4-BE49-F238E27FC236}">
                <a16:creationId xmlns:a16="http://schemas.microsoft.com/office/drawing/2014/main" id="{A02D4EAF-50D9-4184-D411-FA7EB6CBCA2D}"/>
              </a:ext>
            </a:extLst>
          </p:cNvPr>
          <p:cNvSpPr txBox="1"/>
          <p:nvPr/>
        </p:nvSpPr>
        <p:spPr>
          <a:xfrm>
            <a:off x="8063852" y="864145"/>
            <a:ext cx="4048634" cy="307777"/>
          </a:xfrm>
          <a:prstGeom prst="rect">
            <a:avLst/>
          </a:prstGeom>
          <a:noFill/>
        </p:spPr>
        <p:txBody>
          <a:bodyPr wrap="square">
            <a:spAutoFit/>
          </a:bodyPr>
          <a:lstStyle/>
          <a:p>
            <a:pPr algn="ctr"/>
            <a:r>
              <a:rPr lang="en-GB" sz="1400">
                <a:hlinkClick r:id="rId8"/>
              </a:rPr>
              <a:t>Dartford Warbler | BTO - British Trust for Ornithology</a:t>
            </a:r>
            <a:endParaRPr lang="en-GB" sz="1400"/>
          </a:p>
        </p:txBody>
      </p:sp>
      <p:sp>
        <p:nvSpPr>
          <p:cNvPr id="18" name="Rectangle 17">
            <a:extLst>
              <a:ext uri="{FF2B5EF4-FFF2-40B4-BE49-F238E27FC236}">
                <a16:creationId xmlns:a16="http://schemas.microsoft.com/office/drawing/2014/main" id="{900C4761-4C15-FDCC-B11A-A94D458586A8}"/>
              </a:ext>
            </a:extLst>
          </p:cNvPr>
          <p:cNvSpPr/>
          <p:nvPr/>
        </p:nvSpPr>
        <p:spPr>
          <a:xfrm>
            <a:off x="10234280" y="5309581"/>
            <a:ext cx="387791" cy="258238"/>
          </a:xfrm>
          <a:prstGeom prst="rect">
            <a:avLst/>
          </a:prstGeom>
          <a:noFill/>
          <a:ln w="28575">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a:extLst>
              <a:ext uri="{FF2B5EF4-FFF2-40B4-BE49-F238E27FC236}">
                <a16:creationId xmlns:a16="http://schemas.microsoft.com/office/drawing/2014/main" id="{C02FA27C-B306-7ED6-1748-AAA2E66A3E50}"/>
              </a:ext>
            </a:extLst>
          </p:cNvPr>
          <p:cNvCxnSpPr>
            <a:cxnSpLocks/>
            <a:stCxn id="18" idx="1"/>
            <a:endCxn id="12" idx="3"/>
          </p:cNvCxnSpPr>
          <p:nvPr/>
        </p:nvCxnSpPr>
        <p:spPr>
          <a:xfrm flipH="1">
            <a:off x="9701409" y="5438700"/>
            <a:ext cx="532871" cy="290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779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en-GB" b="1" dirty="0"/>
              <a:t>Summary</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35743" y="1247898"/>
            <a:ext cx="8701796" cy="4339650"/>
          </a:xfrm>
          <a:prstGeom prst="rect">
            <a:avLst/>
          </a:prstGeom>
          <a:noFill/>
        </p:spPr>
        <p:txBody>
          <a:bodyPr wrap="square" rtlCol="0">
            <a:spAutoFit/>
          </a:bodyPr>
          <a:lstStyle/>
          <a:p>
            <a:r>
              <a:rPr lang="en-GB" sz="2400">
                <a:solidFill>
                  <a:srgbClr val="232323"/>
                </a:solidFill>
                <a:latin typeface="Arial" panose="020B0604020202020204" pitchFamily="34" charset="0"/>
              </a:rPr>
              <a:t>In this lecture we covered the following:</a:t>
            </a:r>
          </a:p>
          <a:p>
            <a:endParaRPr lang="en-GB" sz="24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 definition of remotely sensed digital elevation models</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Their uses / applications (e.g. hydrological mapping)</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How they are derived (radar and lidar)</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Utilised SRTM data to derived a site suitability map</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8912692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29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ACNA7005: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692771"/>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18/02/2026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4: Digital </a:t>
            </a:r>
            <a:r>
              <a:rPr lang="fr-FR" dirty="0" err="1"/>
              <a:t>Elevation</a:t>
            </a:r>
            <a:r>
              <a:rPr lang="fr-FR" dirty="0"/>
              <a:t> </a:t>
            </a:r>
            <a:r>
              <a:rPr lang="fr-FR" dirty="0" err="1"/>
              <a:t>Models</a:t>
            </a:r>
            <a:r>
              <a:rPr lang="fr-FR" dirty="0"/>
              <a:t> and HSA</a:t>
            </a:r>
            <a:endParaRPr lang="en-GB" dirty="0"/>
          </a:p>
        </p:txBody>
      </p:sp>
      <p:pic>
        <p:nvPicPr>
          <p:cNvPr id="4" name="Picture 3">
            <a:extLst>
              <a:ext uri="{FF2B5EF4-FFF2-40B4-BE49-F238E27FC236}">
                <a16:creationId xmlns:a16="http://schemas.microsoft.com/office/drawing/2014/main" id="{49CE22D4-95A5-7D2E-2126-30DA2D95865D}"/>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5">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2728</Words>
  <Application>Microsoft Office PowerPoint</Application>
  <PresentationFormat>Widescreen</PresentationFormat>
  <Paragraphs>392</Paragraphs>
  <Slides>29</Slides>
  <Notes>28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5</cp:revision>
  <dcterms:created xsi:type="dcterms:W3CDTF">2023-07-26T10:21:48Z</dcterms:created>
  <dcterms:modified xsi:type="dcterms:W3CDTF">2026-02-18T14:02:02Z</dcterms:modified>
</cp:coreProperties>
</file>