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52" r:id="rId1"/>
  </p:sldMasterIdLst>
  <p:sldIdLst>
    <p:sldId id="256" r:id="rId2"/>
    <p:sldId id="277" r:id="rId3"/>
    <p:sldId id="257" r:id="rId4"/>
    <p:sldId id="258" r:id="rId5"/>
    <p:sldId id="259" r:id="rId6"/>
    <p:sldId id="260" r:id="rId7"/>
    <p:sldId id="262" r:id="rId8"/>
    <p:sldId id="264" r:id="rId9"/>
    <p:sldId id="265" r:id="rId10"/>
    <p:sldId id="267" r:id="rId11"/>
    <p:sldId id="268" r:id="rId12"/>
    <p:sldId id="270" r:id="rId13"/>
    <p:sldId id="271" r:id="rId14"/>
    <p:sldId id="272" r:id="rId15"/>
    <p:sldId id="273" r:id="rId16"/>
    <p:sldId id="275" r:id="rId17"/>
    <p:sldId id="276"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93" autoAdjust="0"/>
    <p:restoredTop sz="94660"/>
  </p:normalViewPr>
  <p:slideViewPr>
    <p:cSldViewPr snapToGrid="0">
      <p:cViewPr varScale="1">
        <p:scale>
          <a:sx n="110" d="100"/>
          <a:sy n="110" d="100"/>
        </p:scale>
        <p:origin x="608"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9B4F72D-E234-49B6-8CB6-034515FC3F0C}" type="datetimeFigureOut">
              <a:rPr lang="en-GB" smtClean="0"/>
              <a:t>12/11/2023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888E1E-E07A-47A9-927B-DD4F229F3702}"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386346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B4F72D-E234-49B6-8CB6-034515FC3F0C}" type="datetimeFigureOut">
              <a:rPr lang="en-GB" smtClean="0"/>
              <a:t>12/11/2023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888E1E-E07A-47A9-927B-DD4F229F3702}" type="slidenum">
              <a:rPr lang="en-GB" smtClean="0"/>
              <a:t>‹#›</a:t>
            </a:fld>
            <a:endParaRPr lang="en-GB"/>
          </a:p>
        </p:txBody>
      </p:sp>
    </p:spTree>
    <p:extLst>
      <p:ext uri="{BB962C8B-B14F-4D97-AF65-F5344CB8AC3E}">
        <p14:creationId xmlns:p14="http://schemas.microsoft.com/office/powerpoint/2010/main" val="31160071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9B4F72D-E234-49B6-8CB6-034515FC3F0C}" type="datetimeFigureOut">
              <a:rPr lang="en-GB" smtClean="0"/>
              <a:t>12/11/2023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888E1E-E07A-47A9-927B-DD4F229F3702}" type="slidenum">
              <a:rPr lang="en-GB" smtClean="0"/>
              <a:t>‹#›</a:t>
            </a:fld>
            <a:endParaRPr lang="en-GB"/>
          </a:p>
        </p:txBody>
      </p:sp>
    </p:spTree>
    <p:extLst>
      <p:ext uri="{BB962C8B-B14F-4D97-AF65-F5344CB8AC3E}">
        <p14:creationId xmlns:p14="http://schemas.microsoft.com/office/powerpoint/2010/main" val="15623120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9B4F72D-E234-49B6-8CB6-034515FC3F0C}" type="datetimeFigureOut">
              <a:rPr lang="en-GB" smtClean="0"/>
              <a:t>12/11/2023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888E1E-E07A-47A9-927B-DD4F229F3702}" type="slidenum">
              <a:rPr lang="en-GB" smtClean="0"/>
              <a:t>‹#›</a:t>
            </a:fld>
            <a:endParaRPr lang="en-GB"/>
          </a:p>
        </p:txBody>
      </p:sp>
    </p:spTree>
    <p:extLst>
      <p:ext uri="{BB962C8B-B14F-4D97-AF65-F5344CB8AC3E}">
        <p14:creationId xmlns:p14="http://schemas.microsoft.com/office/powerpoint/2010/main" val="37340194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B4F72D-E234-49B6-8CB6-034515FC3F0C}" type="datetimeFigureOut">
              <a:rPr lang="en-GB" smtClean="0"/>
              <a:t>12/11/2023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8888E1E-E07A-47A9-927B-DD4F229F3702}" type="slidenum">
              <a:rPr lang="en-GB" smtClean="0"/>
              <a:t>‹#›</a:t>
            </a:fld>
            <a:endParaRPr lang="en-GB"/>
          </a:p>
        </p:txBody>
      </p:sp>
    </p:spTree>
    <p:extLst>
      <p:ext uri="{BB962C8B-B14F-4D97-AF65-F5344CB8AC3E}">
        <p14:creationId xmlns:p14="http://schemas.microsoft.com/office/powerpoint/2010/main" val="9861661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9B4F72D-E234-49B6-8CB6-034515FC3F0C}" type="datetimeFigureOut">
              <a:rPr lang="en-GB" smtClean="0"/>
              <a:t>12/11/2023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8888E1E-E07A-47A9-927B-DD4F229F3702}" type="slidenum">
              <a:rPr lang="en-GB" smtClean="0"/>
              <a:t>‹#›</a:t>
            </a:fld>
            <a:endParaRPr lang="en-GB"/>
          </a:p>
        </p:txBody>
      </p:sp>
    </p:spTree>
    <p:extLst>
      <p:ext uri="{BB962C8B-B14F-4D97-AF65-F5344CB8AC3E}">
        <p14:creationId xmlns:p14="http://schemas.microsoft.com/office/powerpoint/2010/main" val="719828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9B4F72D-E234-49B6-8CB6-034515FC3F0C}" type="datetimeFigureOut">
              <a:rPr lang="en-GB" smtClean="0"/>
              <a:t>12/11/2023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8888E1E-E07A-47A9-927B-DD4F229F3702}" type="slidenum">
              <a:rPr lang="en-GB" smtClean="0"/>
              <a:t>‹#›</a:t>
            </a:fld>
            <a:endParaRPr lang="en-GB"/>
          </a:p>
        </p:txBody>
      </p:sp>
    </p:spTree>
    <p:extLst>
      <p:ext uri="{BB962C8B-B14F-4D97-AF65-F5344CB8AC3E}">
        <p14:creationId xmlns:p14="http://schemas.microsoft.com/office/powerpoint/2010/main" val="41648227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9B4F72D-E234-49B6-8CB6-034515FC3F0C}" type="datetimeFigureOut">
              <a:rPr lang="en-GB" smtClean="0"/>
              <a:t>12/11/2023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888E1E-E07A-47A9-927B-DD4F229F3702}" type="slidenum">
              <a:rPr lang="en-GB" smtClean="0"/>
              <a:t>‹#›</a:t>
            </a:fld>
            <a:endParaRPr lang="en-GB"/>
          </a:p>
        </p:txBody>
      </p:sp>
    </p:spTree>
    <p:extLst>
      <p:ext uri="{BB962C8B-B14F-4D97-AF65-F5344CB8AC3E}">
        <p14:creationId xmlns:p14="http://schemas.microsoft.com/office/powerpoint/2010/main" val="5634408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9B4F72D-E234-49B6-8CB6-034515FC3F0C}" type="datetimeFigureOut">
              <a:rPr lang="en-GB" smtClean="0"/>
              <a:t>12/11/2023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888E1E-E07A-47A9-927B-DD4F229F3702}" type="slidenum">
              <a:rPr lang="en-GB" smtClean="0"/>
              <a:t>‹#›</a:t>
            </a:fld>
            <a:endParaRPr lang="en-GB"/>
          </a:p>
        </p:txBody>
      </p:sp>
    </p:spTree>
    <p:extLst>
      <p:ext uri="{BB962C8B-B14F-4D97-AF65-F5344CB8AC3E}">
        <p14:creationId xmlns:p14="http://schemas.microsoft.com/office/powerpoint/2010/main" val="1085220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49B4F72D-E234-49B6-8CB6-034515FC3F0C}" type="datetimeFigureOut">
              <a:rPr lang="en-GB" smtClean="0"/>
              <a:t>12/11/2023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8888E1E-E07A-47A9-927B-DD4F229F3702}" type="slidenum">
              <a:rPr lang="en-GB" smtClean="0"/>
              <a:t>‹#›</a:t>
            </a:fld>
            <a:endParaRPr lang="en-GB"/>
          </a:p>
        </p:txBody>
      </p:sp>
    </p:spTree>
    <p:extLst>
      <p:ext uri="{BB962C8B-B14F-4D97-AF65-F5344CB8AC3E}">
        <p14:creationId xmlns:p14="http://schemas.microsoft.com/office/powerpoint/2010/main" val="6009226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9B4F72D-E234-49B6-8CB6-034515FC3F0C}" type="datetimeFigureOut">
              <a:rPr lang="en-GB" smtClean="0"/>
              <a:t>12/11/2023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888E1E-E07A-47A9-927B-DD4F229F3702}" type="slidenum">
              <a:rPr lang="en-GB" smtClean="0"/>
              <a:t>‹#›</a:t>
            </a:fld>
            <a:endParaRPr lang="en-GB"/>
          </a:p>
        </p:txBody>
      </p:sp>
    </p:spTree>
    <p:extLst>
      <p:ext uri="{BB962C8B-B14F-4D97-AF65-F5344CB8AC3E}">
        <p14:creationId xmlns:p14="http://schemas.microsoft.com/office/powerpoint/2010/main" val="1997056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9B4F72D-E234-49B6-8CB6-034515FC3F0C}" type="datetimeFigureOut">
              <a:rPr lang="en-GB" smtClean="0"/>
              <a:t>12/11/2023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888E1E-E07A-47A9-927B-DD4F229F3702}"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104132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9B4F72D-E234-49B6-8CB6-034515FC3F0C}" type="datetimeFigureOut">
              <a:rPr lang="en-GB" smtClean="0"/>
              <a:t>12/11/2023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888E1E-E07A-47A9-927B-DD4F229F3702}" type="slidenum">
              <a:rPr lang="en-GB" smtClean="0"/>
              <a:t>‹#›</a:t>
            </a:fld>
            <a:endParaRPr lang="en-GB"/>
          </a:p>
        </p:txBody>
      </p:sp>
    </p:spTree>
    <p:extLst>
      <p:ext uri="{BB962C8B-B14F-4D97-AF65-F5344CB8AC3E}">
        <p14:creationId xmlns:p14="http://schemas.microsoft.com/office/powerpoint/2010/main" val="30894388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9B4F72D-E234-49B6-8CB6-034515FC3F0C}" type="datetimeFigureOut">
              <a:rPr lang="en-GB" smtClean="0"/>
              <a:t>12/11/2023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888E1E-E07A-47A9-927B-DD4F229F3702}"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6091634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9B4F72D-E234-49B6-8CB6-034515FC3F0C}" type="datetimeFigureOut">
              <a:rPr lang="en-GB" smtClean="0"/>
              <a:t>12/11/2023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888E1E-E07A-47A9-927B-DD4F229F3702}" type="slidenum">
              <a:rPr lang="en-GB" smtClean="0"/>
              <a:t>‹#›</a:t>
            </a:fld>
            <a:endParaRPr lang="en-GB"/>
          </a:p>
        </p:txBody>
      </p:sp>
    </p:spTree>
    <p:extLst>
      <p:ext uri="{BB962C8B-B14F-4D97-AF65-F5344CB8AC3E}">
        <p14:creationId xmlns:p14="http://schemas.microsoft.com/office/powerpoint/2010/main" val="31972696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B4F72D-E234-49B6-8CB6-034515FC3F0C}" type="datetimeFigureOut">
              <a:rPr lang="en-GB" smtClean="0"/>
              <a:t>12/11/2023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888E1E-E07A-47A9-927B-DD4F229F3702}" type="slidenum">
              <a:rPr lang="en-GB" smtClean="0"/>
              <a:t>‹#›</a:t>
            </a:fld>
            <a:endParaRPr lang="en-GB"/>
          </a:p>
        </p:txBody>
      </p:sp>
    </p:spTree>
    <p:extLst>
      <p:ext uri="{BB962C8B-B14F-4D97-AF65-F5344CB8AC3E}">
        <p14:creationId xmlns:p14="http://schemas.microsoft.com/office/powerpoint/2010/main" val="8952460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B4F72D-E234-49B6-8CB6-034515FC3F0C}" type="datetimeFigureOut">
              <a:rPr lang="en-GB" smtClean="0"/>
              <a:t>12/11/2023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888E1E-E07A-47A9-927B-DD4F229F3702}" type="slidenum">
              <a:rPr lang="en-GB" smtClean="0"/>
              <a:t>‹#›</a:t>
            </a:fld>
            <a:endParaRPr lang="en-GB"/>
          </a:p>
        </p:txBody>
      </p:sp>
    </p:spTree>
    <p:extLst>
      <p:ext uri="{BB962C8B-B14F-4D97-AF65-F5344CB8AC3E}">
        <p14:creationId xmlns:p14="http://schemas.microsoft.com/office/powerpoint/2010/main" val="6809181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49B4F72D-E234-49B6-8CB6-034515FC3F0C}" type="datetimeFigureOut">
              <a:rPr lang="en-GB" smtClean="0"/>
              <a:t>12/11/2023</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B8888E1E-E07A-47A9-927B-DD4F229F3702}" type="slidenum">
              <a:rPr lang="en-GB" smtClean="0"/>
              <a:t>‹#›</a:t>
            </a:fld>
            <a:endParaRPr lang="en-GB"/>
          </a:p>
        </p:txBody>
      </p:sp>
    </p:spTree>
    <p:extLst>
      <p:ext uri="{BB962C8B-B14F-4D97-AF65-F5344CB8AC3E}">
        <p14:creationId xmlns:p14="http://schemas.microsoft.com/office/powerpoint/2010/main" val="2032720515"/>
      </p:ext>
    </p:extLst>
  </p:cSld>
  <p:clrMap bg1="dk1" tx1="lt1" bg2="dk2" tx2="lt2" accent1="accent1" accent2="accent2" accent3="accent3" accent4="accent4" accent5="accent5" accent6="accent6" hlink="hlink" folHlink="folHlink"/>
  <p:sldLayoutIdLst>
    <p:sldLayoutId id="2147483953" r:id="rId1"/>
    <p:sldLayoutId id="2147483954" r:id="rId2"/>
    <p:sldLayoutId id="2147483955" r:id="rId3"/>
    <p:sldLayoutId id="2147483956" r:id="rId4"/>
    <p:sldLayoutId id="2147483957" r:id="rId5"/>
    <p:sldLayoutId id="2147483958" r:id="rId6"/>
    <p:sldLayoutId id="2147483959" r:id="rId7"/>
    <p:sldLayoutId id="2147483960" r:id="rId8"/>
    <p:sldLayoutId id="2147483961" r:id="rId9"/>
    <p:sldLayoutId id="2147483962" r:id="rId10"/>
    <p:sldLayoutId id="2147483963" r:id="rId11"/>
    <p:sldLayoutId id="2147483964" r:id="rId12"/>
    <p:sldLayoutId id="2147483965" r:id="rId13"/>
    <p:sldLayoutId id="2147483966" r:id="rId14"/>
    <p:sldLayoutId id="2147483967" r:id="rId15"/>
    <p:sldLayoutId id="2147483968" r:id="rId16"/>
    <p:sldLayoutId id="214748396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books.google.com/books/about/Armstrong_s_Handbook_of_Human_Resource_M.html?id=LhkkjwEACAAJ"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4212" y="743672"/>
            <a:ext cx="8001000" cy="2971801"/>
          </a:xfrm>
        </p:spPr>
        <p:txBody>
          <a:bodyPr/>
          <a:lstStyle/>
          <a:p>
            <a:r>
              <a:rPr lang="en-GB" b="1" dirty="0"/>
              <a:t>Housekeeping Team Training HILTON GARDEN (BIRMINGHAM)</a:t>
            </a:r>
            <a:endParaRPr lang="en-GB" dirty="0"/>
          </a:p>
        </p:txBody>
      </p:sp>
      <p:sp>
        <p:nvSpPr>
          <p:cNvPr id="3" name="Subtitle 2"/>
          <p:cNvSpPr>
            <a:spLocks noGrp="1"/>
          </p:cNvSpPr>
          <p:nvPr>
            <p:ph type="subTitle" idx="1"/>
          </p:nvPr>
        </p:nvSpPr>
        <p:spPr>
          <a:xfrm>
            <a:off x="684212" y="3855442"/>
            <a:ext cx="7418066" cy="1947333"/>
          </a:xfrm>
        </p:spPr>
        <p:txBody>
          <a:bodyPr>
            <a:normAutofit/>
          </a:bodyPr>
          <a:lstStyle/>
          <a:p>
            <a:r>
              <a:rPr lang="en-GB" sz="2400" b="1" dirty="0">
                <a:solidFill>
                  <a:schemeClr val="tx1"/>
                </a:solidFill>
              </a:rPr>
              <a:t>ACHIEVING EXCELLENCE IN BRAND STANDARDS AND HEALTH &amp; SAFETY</a:t>
            </a:r>
          </a:p>
          <a:p>
            <a:r>
              <a:rPr lang="en-GB" sz="2400" b="1" dirty="0">
                <a:solidFill>
                  <a:schemeClr val="tx1"/>
                </a:solidFill>
              </a:rPr>
              <a:t>MOHAMMED SHAMIM. 2118790</a:t>
            </a:r>
            <a:endParaRPr lang="en-GB" sz="2400" dirty="0">
              <a:solidFill>
                <a:schemeClr val="tx1"/>
              </a:solidFill>
            </a:endParaRPr>
          </a:p>
          <a:p>
            <a:endParaRPr lang="en-GB" sz="2400" dirty="0">
              <a:solidFill>
                <a:schemeClr val="tx1"/>
              </a:solidFill>
            </a:endParaRPr>
          </a:p>
        </p:txBody>
      </p:sp>
    </p:spTree>
    <p:extLst>
      <p:ext uri="{BB962C8B-B14F-4D97-AF65-F5344CB8AC3E}">
        <p14:creationId xmlns:p14="http://schemas.microsoft.com/office/powerpoint/2010/main" val="36431356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17402-D81C-EAFB-A975-67C13270740F}"/>
              </a:ext>
            </a:extLst>
          </p:cNvPr>
          <p:cNvSpPr>
            <a:spLocks noGrp="1"/>
          </p:cNvSpPr>
          <p:nvPr>
            <p:ph type="title"/>
          </p:nvPr>
        </p:nvSpPr>
        <p:spPr>
          <a:xfrm>
            <a:off x="684213" y="685800"/>
            <a:ext cx="10058400" cy="980954"/>
          </a:xfrm>
        </p:spPr>
        <p:txBody>
          <a:bodyPr/>
          <a:lstStyle/>
          <a:p>
            <a:r>
              <a:rPr lang="en-GB" dirty="0"/>
              <a:t>TABLE OF CONTENTS:</a:t>
            </a:r>
          </a:p>
        </p:txBody>
      </p:sp>
      <p:sp>
        <p:nvSpPr>
          <p:cNvPr id="3" name="Text Placeholder 2">
            <a:extLst>
              <a:ext uri="{FF2B5EF4-FFF2-40B4-BE49-F238E27FC236}">
                <a16:creationId xmlns:a16="http://schemas.microsoft.com/office/drawing/2014/main" id="{E4A9FA79-78CA-5193-54EC-3D1BD14F049F}"/>
              </a:ext>
            </a:extLst>
          </p:cNvPr>
          <p:cNvSpPr>
            <a:spLocks noGrp="1"/>
          </p:cNvSpPr>
          <p:nvPr>
            <p:ph type="body" idx="1"/>
          </p:nvPr>
        </p:nvSpPr>
        <p:spPr>
          <a:xfrm>
            <a:off x="684212" y="1446835"/>
            <a:ext cx="8535988" cy="4547565"/>
          </a:xfrm>
        </p:spPr>
        <p:txBody>
          <a:bodyPr>
            <a:normAutofit fontScale="55000" lnSpcReduction="20000"/>
          </a:bodyPr>
          <a:lstStyle/>
          <a:p>
            <a:pPr marL="457200" indent="-457200">
              <a:buFont typeface="+mj-lt"/>
              <a:buAutoNum type="arabicPeriod"/>
            </a:pPr>
            <a:r>
              <a:rPr lang="en-GB" dirty="0">
                <a:solidFill>
                  <a:schemeClr val="tx1"/>
                </a:solidFill>
              </a:rPr>
              <a:t>INTRODUCTION</a:t>
            </a:r>
          </a:p>
          <a:p>
            <a:pPr marL="457200" indent="-457200">
              <a:buFont typeface="+mj-lt"/>
              <a:buAutoNum type="arabicPeriod"/>
            </a:pPr>
            <a:r>
              <a:rPr lang="en-GB" dirty="0">
                <a:solidFill>
                  <a:schemeClr val="tx1"/>
                </a:solidFill>
              </a:rPr>
              <a:t>OVERVIEW OF GUEST COMPLAINTS</a:t>
            </a:r>
          </a:p>
          <a:p>
            <a:pPr marL="457200" indent="-457200">
              <a:buFont typeface="+mj-lt"/>
              <a:buAutoNum type="arabicPeriod"/>
            </a:pPr>
            <a:r>
              <a:rPr lang="en-GB" dirty="0">
                <a:solidFill>
                  <a:schemeClr val="tx1"/>
                </a:solidFill>
              </a:rPr>
              <a:t>ATTENTION TO DETAIL</a:t>
            </a:r>
          </a:p>
          <a:p>
            <a:pPr marL="457200" indent="-457200">
              <a:buFont typeface="+mj-lt"/>
              <a:buAutoNum type="arabicPeriod"/>
            </a:pPr>
            <a:r>
              <a:rPr lang="en-GB" dirty="0">
                <a:solidFill>
                  <a:schemeClr val="tx1"/>
                </a:solidFill>
              </a:rPr>
              <a:t>CLEANING TECHNIQUES AND PROCEDURES</a:t>
            </a:r>
          </a:p>
          <a:p>
            <a:pPr marL="457200" indent="-457200">
              <a:buFont typeface="+mj-lt"/>
              <a:buAutoNum type="arabicPeriod"/>
            </a:pPr>
            <a:r>
              <a:rPr lang="en-GB" dirty="0">
                <a:solidFill>
                  <a:schemeClr val="tx1"/>
                </a:solidFill>
              </a:rPr>
              <a:t>TIME MANAGEMENT</a:t>
            </a:r>
          </a:p>
          <a:p>
            <a:pPr marL="457200" indent="-457200">
              <a:buFont typeface="+mj-lt"/>
              <a:buAutoNum type="arabicPeriod"/>
            </a:pPr>
            <a:r>
              <a:rPr lang="en-GB" dirty="0">
                <a:solidFill>
                  <a:schemeClr val="tx1"/>
                </a:solidFill>
              </a:rPr>
              <a:t>PHYSICAL STAMINA</a:t>
            </a:r>
          </a:p>
          <a:p>
            <a:pPr marL="457200" indent="-457200">
              <a:buFont typeface="+mj-lt"/>
              <a:buAutoNum type="arabicPeriod"/>
            </a:pPr>
            <a:r>
              <a:rPr lang="en-GB" dirty="0">
                <a:solidFill>
                  <a:schemeClr val="tx1"/>
                </a:solidFill>
              </a:rPr>
              <a:t>COMMUNICTON PROCEDURES</a:t>
            </a:r>
          </a:p>
          <a:p>
            <a:pPr marL="457200" indent="-457200">
              <a:buFont typeface="+mj-lt"/>
              <a:buAutoNum type="arabicPeriod"/>
            </a:pPr>
            <a:r>
              <a:rPr lang="en-GB" dirty="0">
                <a:solidFill>
                  <a:schemeClr val="tx1"/>
                </a:solidFill>
              </a:rPr>
              <a:t>COLLLABORATION AND TEAMWORK </a:t>
            </a:r>
          </a:p>
          <a:p>
            <a:pPr marL="457200" indent="-457200">
              <a:buFont typeface="+mj-lt"/>
              <a:buAutoNum type="arabicPeriod"/>
            </a:pPr>
            <a:r>
              <a:rPr lang="en-GB" dirty="0">
                <a:solidFill>
                  <a:schemeClr val="tx1"/>
                </a:solidFill>
              </a:rPr>
              <a:t>ADAPTABILITY</a:t>
            </a:r>
          </a:p>
          <a:p>
            <a:pPr marL="457200" indent="-457200">
              <a:buFont typeface="+mj-lt"/>
              <a:buAutoNum type="arabicPeriod"/>
            </a:pPr>
            <a:r>
              <a:rPr lang="en-GB" dirty="0">
                <a:solidFill>
                  <a:schemeClr val="tx1"/>
                </a:solidFill>
              </a:rPr>
              <a:t>ORGANIZATIONAL  SKILLS</a:t>
            </a:r>
          </a:p>
          <a:p>
            <a:pPr marL="457200" indent="-457200">
              <a:buFont typeface="+mj-lt"/>
              <a:buAutoNum type="arabicPeriod"/>
            </a:pPr>
            <a:r>
              <a:rPr lang="en-GB" dirty="0">
                <a:solidFill>
                  <a:schemeClr val="tx1"/>
                </a:solidFill>
              </a:rPr>
              <a:t>CUSTOMER SERVICE SKILLS</a:t>
            </a:r>
          </a:p>
          <a:p>
            <a:pPr marL="457200" indent="-457200">
              <a:buFont typeface="+mj-lt"/>
              <a:buAutoNum type="arabicPeriod"/>
            </a:pPr>
            <a:r>
              <a:rPr lang="en-GB" dirty="0">
                <a:solidFill>
                  <a:schemeClr val="tx1"/>
                </a:solidFill>
              </a:rPr>
              <a:t>PROBLEM SOLVING TECHNIQUES</a:t>
            </a:r>
          </a:p>
          <a:p>
            <a:pPr marL="457200" indent="-457200">
              <a:buFont typeface="+mj-lt"/>
              <a:buAutoNum type="arabicPeriod"/>
            </a:pPr>
            <a:r>
              <a:rPr lang="en-GB" dirty="0">
                <a:solidFill>
                  <a:schemeClr val="tx1"/>
                </a:solidFill>
              </a:rPr>
              <a:t>RESPECTING THE PRIVACY AND CONFIDETIALITY OF GUESTS</a:t>
            </a:r>
          </a:p>
          <a:p>
            <a:pPr marL="457200" indent="-457200">
              <a:buFont typeface="+mj-lt"/>
              <a:buAutoNum type="arabicPeriod"/>
            </a:pPr>
            <a:r>
              <a:rPr lang="en-GB" dirty="0">
                <a:solidFill>
                  <a:schemeClr val="tx1"/>
                </a:solidFill>
              </a:rPr>
              <a:t>UNDERSTANDING OF HEALTH AND SAFETY REGULATIONS</a:t>
            </a:r>
          </a:p>
          <a:p>
            <a:pPr marL="457200" indent="-457200">
              <a:buFont typeface="+mj-lt"/>
              <a:buAutoNum type="arabicPeriod"/>
            </a:pPr>
            <a:r>
              <a:rPr lang="en-GB" dirty="0">
                <a:solidFill>
                  <a:schemeClr val="tx1"/>
                </a:solidFill>
              </a:rPr>
              <a:t>CONCLUSIONS</a:t>
            </a:r>
          </a:p>
          <a:p>
            <a:pPr marL="457200" indent="-457200">
              <a:buFont typeface="+mj-lt"/>
              <a:buAutoNum type="arabicPeriod"/>
            </a:pPr>
            <a:r>
              <a:rPr lang="en-GB" dirty="0">
                <a:solidFill>
                  <a:schemeClr val="tx1"/>
                </a:solidFill>
              </a:rPr>
              <a:t>FINAL </a:t>
            </a:r>
            <a:r>
              <a:rPr lang="en-GB">
                <a:solidFill>
                  <a:schemeClr val="tx1"/>
                </a:solidFill>
              </a:rPr>
              <a:t>THOUGHTS AND </a:t>
            </a:r>
            <a:r>
              <a:rPr lang="en-GB" dirty="0">
                <a:solidFill>
                  <a:schemeClr val="tx1"/>
                </a:solidFill>
              </a:rPr>
              <a:t>Q &amp; A SESSIONS</a:t>
            </a:r>
          </a:p>
          <a:p>
            <a:pPr marL="457200" indent="-457200">
              <a:buFont typeface="+mj-lt"/>
              <a:buAutoNum type="arabicPeriod"/>
            </a:pPr>
            <a:r>
              <a:rPr lang="en-GB" dirty="0">
                <a:solidFill>
                  <a:schemeClr val="tx1"/>
                </a:solidFill>
              </a:rPr>
              <a:t>REFERENCES</a:t>
            </a:r>
          </a:p>
        </p:txBody>
      </p:sp>
    </p:spTree>
    <p:extLst>
      <p:ext uri="{BB962C8B-B14F-4D97-AF65-F5344CB8AC3E}">
        <p14:creationId xmlns:p14="http://schemas.microsoft.com/office/powerpoint/2010/main" val="3876470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5625" y="123676"/>
            <a:ext cx="8534400" cy="1507067"/>
          </a:xfrm>
        </p:spPr>
        <p:txBody>
          <a:bodyPr/>
          <a:lstStyle/>
          <a:p>
            <a:r>
              <a:rPr lang="en-GB" b="1" dirty="0"/>
              <a:t>Introduction</a:t>
            </a:r>
          </a:p>
        </p:txBody>
      </p:sp>
      <p:sp>
        <p:nvSpPr>
          <p:cNvPr id="3" name="Content Placeholder 2"/>
          <p:cNvSpPr>
            <a:spLocks noGrp="1"/>
          </p:cNvSpPr>
          <p:nvPr>
            <p:ph idx="1"/>
          </p:nvPr>
        </p:nvSpPr>
        <p:spPr>
          <a:xfrm>
            <a:off x="915705" y="1854842"/>
            <a:ext cx="10311738" cy="3615267"/>
          </a:xfrm>
        </p:spPr>
        <p:txBody>
          <a:bodyPr>
            <a:normAutofit fontScale="70000" lnSpcReduction="20000"/>
          </a:bodyPr>
          <a:lstStyle/>
          <a:p>
            <a:pPr marL="0" indent="0">
              <a:lnSpc>
                <a:spcPct val="150000"/>
              </a:lnSpc>
              <a:buNone/>
            </a:pPr>
            <a:r>
              <a:rPr lang="en-GB" dirty="0">
                <a:solidFill>
                  <a:schemeClr val="tx1"/>
                </a:solidFill>
              </a:rPr>
              <a:t>WELCOME TO THE TRAINING SESSION, CLEANING TEAM. </a:t>
            </a:r>
          </a:p>
          <a:p>
            <a:pPr>
              <a:lnSpc>
                <a:spcPct val="150000"/>
              </a:lnSpc>
            </a:pPr>
            <a:r>
              <a:rPr lang="en-GB" dirty="0">
                <a:solidFill>
                  <a:schemeClr val="tx1"/>
                </a:solidFill>
              </a:rPr>
              <a:t>OUR PRIMARY GOAL IN THIS EXTENSIVE TRAINING WILL BE TO IMPROVE OUR HOUSEKEEPING ABILITIES SO THAT WE CAN UPHOLD THE HIGHEST BRAND STANDARDS OF HILTON GARDEN AND PUT HEALTH AND SAFETY FIRST (ARMSTRONG AND TAYLOR, 2017). </a:t>
            </a:r>
          </a:p>
          <a:p>
            <a:pPr>
              <a:lnSpc>
                <a:spcPct val="150000"/>
              </a:lnSpc>
            </a:pPr>
            <a:r>
              <a:rPr lang="en-GB" dirty="0">
                <a:solidFill>
                  <a:schemeClr val="tx1"/>
                </a:solidFill>
              </a:rPr>
              <a:t>YOUR PARTICIPATION IN FOSTERING A PLEASANT GUEST EXPERIENCE IS CRUCIAL SINCE YOU ARE ESSENTIAL PLAYERS IN THE HOSPITALITY SECTOR. </a:t>
            </a:r>
          </a:p>
          <a:p>
            <a:pPr>
              <a:lnSpc>
                <a:spcPct val="150000"/>
              </a:lnSpc>
            </a:pPr>
            <a:r>
              <a:rPr lang="en-GB" dirty="0">
                <a:solidFill>
                  <a:schemeClr val="tx1"/>
                </a:solidFill>
              </a:rPr>
              <a:t>WE CAN ADDRESS CURRENT GUEST COMPLAINTS, IMPROVE OUR SERVICE DELIVERY, AND PRESERVE OUR HILTON GARDEN HOTEL'S REPUTATION BY MASTERING ESSENTIAL COMPETENCIES. </a:t>
            </a:r>
          </a:p>
          <a:p>
            <a:pPr>
              <a:lnSpc>
                <a:spcPct val="150000"/>
              </a:lnSpc>
            </a:pPr>
            <a:r>
              <a:rPr lang="en-GB" dirty="0">
                <a:solidFill>
                  <a:schemeClr val="tx1"/>
                </a:solidFill>
              </a:rPr>
              <a:t>TOGETHER, LET'S SET OUT ON THIS TRIP AND EQUIP OURSELVES WITH THE INFORMATION AND ABILITIES REQUIRED TO PROVIDE FIRST-RATE CLEANING SERVICES AT HILTON GARDEN.</a:t>
            </a:r>
          </a:p>
          <a:p>
            <a:pPr marL="0" indent="0">
              <a:lnSpc>
                <a:spcPct val="150000"/>
              </a:lnSpc>
              <a:buNone/>
            </a:pPr>
            <a:endParaRPr lang="en-GB" dirty="0">
              <a:solidFill>
                <a:schemeClr val="tx1"/>
              </a:solidFill>
            </a:endParaRPr>
          </a:p>
          <a:p>
            <a:pPr>
              <a:lnSpc>
                <a:spcPct val="150000"/>
              </a:lnSpc>
            </a:pPr>
            <a:endParaRPr lang="en-GB" dirty="0">
              <a:solidFill>
                <a:schemeClr val="tx1"/>
              </a:solidFill>
            </a:endParaRPr>
          </a:p>
        </p:txBody>
      </p:sp>
    </p:spTree>
    <p:extLst>
      <p:ext uri="{BB962C8B-B14F-4D97-AF65-F5344CB8AC3E}">
        <p14:creationId xmlns:p14="http://schemas.microsoft.com/office/powerpoint/2010/main" val="28785662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501996"/>
            <a:ext cx="8534400" cy="1507067"/>
          </a:xfrm>
        </p:spPr>
        <p:txBody>
          <a:bodyPr/>
          <a:lstStyle/>
          <a:p>
            <a:r>
              <a:rPr lang="en-GB" b="1" dirty="0"/>
              <a:t>Overview of guest complaints</a:t>
            </a:r>
            <a:endParaRPr lang="en-GB" dirty="0"/>
          </a:p>
        </p:txBody>
      </p:sp>
      <p:sp>
        <p:nvSpPr>
          <p:cNvPr id="3" name="Content Placeholder 2"/>
          <p:cNvSpPr>
            <a:spLocks noGrp="1"/>
          </p:cNvSpPr>
          <p:nvPr>
            <p:ph idx="1"/>
          </p:nvPr>
        </p:nvSpPr>
        <p:spPr>
          <a:xfrm>
            <a:off x="684212" y="2401426"/>
            <a:ext cx="9686704" cy="3615267"/>
          </a:xfrm>
        </p:spPr>
        <p:txBody>
          <a:bodyPr/>
          <a:lstStyle/>
          <a:p>
            <a:r>
              <a:rPr lang="en-GB" dirty="0">
                <a:solidFill>
                  <a:schemeClr val="tx1"/>
                </a:solidFill>
              </a:rPr>
              <a:t>First, we need to address the most recent visitor complaints about cleanliness and service (Taylor, 2005). </a:t>
            </a:r>
          </a:p>
          <a:p>
            <a:r>
              <a:rPr lang="en-GB" dirty="0">
                <a:solidFill>
                  <a:schemeClr val="tx1"/>
                </a:solidFill>
              </a:rPr>
              <a:t>The reputation of HILTON GARDEN hotel and the happiness of our guests may be significantly impacted by these complaints. </a:t>
            </a:r>
          </a:p>
          <a:p>
            <a:r>
              <a:rPr lang="en-GB" dirty="0">
                <a:solidFill>
                  <a:schemeClr val="tx1"/>
                </a:solidFill>
              </a:rPr>
              <a:t>By being aware of these problems, we can spot opportunities for development and make sure that our visitors have a flawless and enjoyable stay at HILTON GARDEN. </a:t>
            </a:r>
          </a:p>
          <a:p>
            <a:r>
              <a:rPr lang="en-GB" dirty="0">
                <a:solidFill>
                  <a:schemeClr val="tx1"/>
                </a:solidFill>
              </a:rPr>
              <a:t>We can learn from our failures and make a commitment to improving our services if we take these complaints seriously.</a:t>
            </a:r>
          </a:p>
          <a:p>
            <a:endParaRPr lang="en-GB" dirty="0">
              <a:solidFill>
                <a:schemeClr val="tx1"/>
              </a:solidFill>
            </a:endParaRPr>
          </a:p>
        </p:txBody>
      </p:sp>
    </p:spTree>
    <p:extLst>
      <p:ext uri="{BB962C8B-B14F-4D97-AF65-F5344CB8AC3E}">
        <p14:creationId xmlns:p14="http://schemas.microsoft.com/office/powerpoint/2010/main" val="36024745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9877" y="347240"/>
            <a:ext cx="8534400" cy="1507067"/>
          </a:xfrm>
        </p:spPr>
        <p:txBody>
          <a:bodyPr/>
          <a:lstStyle/>
          <a:p>
            <a:r>
              <a:rPr lang="en-GB" b="1" dirty="0"/>
              <a:t>Attention to detail</a:t>
            </a:r>
            <a:endParaRPr lang="en-GB" dirty="0"/>
          </a:p>
        </p:txBody>
      </p:sp>
      <p:sp>
        <p:nvSpPr>
          <p:cNvPr id="3" name="Content Placeholder 2"/>
          <p:cNvSpPr>
            <a:spLocks noGrp="1"/>
          </p:cNvSpPr>
          <p:nvPr>
            <p:ph idx="1"/>
          </p:nvPr>
        </p:nvSpPr>
        <p:spPr>
          <a:xfrm>
            <a:off x="661062" y="2005314"/>
            <a:ext cx="9594108" cy="3615267"/>
          </a:xfrm>
        </p:spPr>
        <p:txBody>
          <a:bodyPr>
            <a:normAutofit/>
          </a:bodyPr>
          <a:lstStyle/>
          <a:p>
            <a:r>
              <a:rPr lang="en-GB" dirty="0">
                <a:solidFill>
                  <a:schemeClr val="tx1"/>
                </a:solidFill>
              </a:rPr>
              <a:t>ONE ESSENTIAL COMPONENT OF OUR HOUSEKEEPING RESPONSIBILITIES IS PAYING CLOSE ATTENTION TO DETAIL (TAYLOR, 2010). </a:t>
            </a:r>
          </a:p>
          <a:p>
            <a:r>
              <a:rPr lang="en-GB" dirty="0">
                <a:solidFill>
                  <a:schemeClr val="tx1"/>
                </a:solidFill>
              </a:rPr>
              <a:t>IT IS ESSENTIAL THAT WE PROPERLY EXAMINE AND CLEAN EVERY NOOK AND CRANNY OF THE ROOMS at HILTON GARDEN. </a:t>
            </a:r>
          </a:p>
          <a:p>
            <a:r>
              <a:rPr lang="en-GB" dirty="0">
                <a:solidFill>
                  <a:schemeClr val="tx1"/>
                </a:solidFill>
              </a:rPr>
              <a:t>VISITORS ARE METICULOUS, AND OUR ATTENTION TO DETAIL WILL PRODUCE A CLEAN AND FRIENDLY ENVIRONMENT. </a:t>
            </a:r>
          </a:p>
          <a:p>
            <a:r>
              <a:rPr lang="en-GB" dirty="0">
                <a:solidFill>
                  <a:schemeClr val="tx1"/>
                </a:solidFill>
              </a:rPr>
              <a:t>LET'S LOOK AT HOW PAYING ATTENTION TO THE DETAILS CAN IMPROVE THE GUEST EXPERIENCE AND LEAVE A GOOD IMPRESSION.</a:t>
            </a:r>
          </a:p>
          <a:p>
            <a:endParaRPr lang="en-GB" dirty="0">
              <a:solidFill>
                <a:schemeClr val="tx1"/>
              </a:solidFill>
            </a:endParaRPr>
          </a:p>
        </p:txBody>
      </p:sp>
    </p:spTree>
    <p:extLst>
      <p:ext uri="{BB962C8B-B14F-4D97-AF65-F5344CB8AC3E}">
        <p14:creationId xmlns:p14="http://schemas.microsoft.com/office/powerpoint/2010/main" val="10687003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4130" y="658685"/>
            <a:ext cx="8534400" cy="1507067"/>
          </a:xfrm>
        </p:spPr>
        <p:txBody>
          <a:bodyPr>
            <a:normAutofit/>
          </a:bodyPr>
          <a:lstStyle/>
          <a:p>
            <a:r>
              <a:rPr lang="en-GB" b="1" dirty="0"/>
              <a:t>Cleaning techniques and procedures</a:t>
            </a:r>
            <a:endParaRPr lang="en-GB" dirty="0"/>
          </a:p>
        </p:txBody>
      </p:sp>
      <p:sp>
        <p:nvSpPr>
          <p:cNvPr id="3" name="Content Placeholder 2"/>
          <p:cNvSpPr>
            <a:spLocks noGrp="1"/>
          </p:cNvSpPr>
          <p:nvPr>
            <p:ph idx="1"/>
          </p:nvPr>
        </p:nvSpPr>
        <p:spPr>
          <a:xfrm>
            <a:off x="695787" y="2584048"/>
            <a:ext cx="9513084" cy="3615267"/>
          </a:xfrm>
        </p:spPr>
        <p:txBody>
          <a:bodyPr/>
          <a:lstStyle/>
          <a:p>
            <a:r>
              <a:rPr lang="en-GB" dirty="0">
                <a:solidFill>
                  <a:schemeClr val="tx1"/>
                </a:solidFill>
              </a:rPr>
              <a:t>OUR HOUSEKEEPERS MUST BE KNOWLEDGEABLE ABOUT VARIOUS CLEANING TECHNIQUES AND APPROACHES FOR VARIOUS SURFACES AND REGIONS. </a:t>
            </a:r>
          </a:p>
          <a:p>
            <a:r>
              <a:rPr lang="en-GB" dirty="0">
                <a:solidFill>
                  <a:schemeClr val="tx1"/>
                </a:solidFill>
              </a:rPr>
              <a:t>IT IS POSSIBLE TO MAINTAIN CONSISTENCY IN CLEANLINESS AND AVOID INADVERTENT HARM BY FOLLOWING PRESCRIBED RULES (TORRINGTON, 2020). </a:t>
            </a:r>
          </a:p>
          <a:p>
            <a:r>
              <a:rPr lang="en-GB" dirty="0">
                <a:solidFill>
                  <a:schemeClr val="tx1"/>
                </a:solidFill>
              </a:rPr>
              <a:t>TO UPHOLD THE HIGHEST LEVELS OF CLEANLINESS WHILE PRESERVING THE INTEGRITY OF OUR FACILITIES, WE WILL EXAMINE BEST PRACTISES AND SAFETY PRECAUTIONS AT HILTON GARDEN.</a:t>
            </a:r>
          </a:p>
          <a:p>
            <a:endParaRPr lang="en-GB" dirty="0">
              <a:solidFill>
                <a:schemeClr val="tx1"/>
              </a:solidFill>
            </a:endParaRPr>
          </a:p>
        </p:txBody>
      </p:sp>
    </p:spTree>
    <p:extLst>
      <p:ext uri="{BB962C8B-B14F-4D97-AF65-F5344CB8AC3E}">
        <p14:creationId xmlns:p14="http://schemas.microsoft.com/office/powerpoint/2010/main" val="24686560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447767"/>
            <a:ext cx="8534400" cy="1507067"/>
          </a:xfrm>
        </p:spPr>
        <p:txBody>
          <a:bodyPr/>
          <a:lstStyle/>
          <a:p>
            <a:r>
              <a:rPr lang="en-GB" b="1" dirty="0"/>
              <a:t>Time management</a:t>
            </a:r>
            <a:endParaRPr lang="en-GB" dirty="0"/>
          </a:p>
        </p:txBody>
      </p:sp>
      <p:sp>
        <p:nvSpPr>
          <p:cNvPr id="3" name="Content Placeholder 2"/>
          <p:cNvSpPr>
            <a:spLocks noGrp="1"/>
          </p:cNvSpPr>
          <p:nvPr>
            <p:ph idx="1"/>
          </p:nvPr>
        </p:nvSpPr>
        <p:spPr>
          <a:xfrm>
            <a:off x="441144" y="1188438"/>
            <a:ext cx="10219140" cy="3615267"/>
          </a:xfrm>
        </p:spPr>
        <p:txBody>
          <a:bodyPr>
            <a:normAutofit/>
          </a:bodyPr>
          <a:lstStyle/>
          <a:p>
            <a:pPr>
              <a:lnSpc>
                <a:spcPct val="150000"/>
              </a:lnSpc>
            </a:pPr>
            <a:r>
              <a:rPr lang="en-GB" sz="1400" dirty="0">
                <a:solidFill>
                  <a:schemeClr val="tx1"/>
                </a:solidFill>
              </a:rPr>
              <a:t>IN HILTON GARDEN FAST-PACED ENVIRONMENT, EFFECTIVE TIME MANAGEMENT IS ESSENTIAL. PRIORITISATION AND EFFICIENCY ARE CRUCIAL WHEN THERE ARE MANY THINGS TO FINISH IN A SHORT AMOUNT OF TIME  (MAPAL-OS.COM, 2022). </a:t>
            </a:r>
          </a:p>
          <a:p>
            <a:pPr>
              <a:lnSpc>
                <a:spcPct val="150000"/>
              </a:lnSpc>
            </a:pPr>
            <a:r>
              <a:rPr lang="en-GB" sz="1400" dirty="0">
                <a:solidFill>
                  <a:schemeClr val="tx1"/>
                </a:solidFill>
              </a:rPr>
              <a:t>WE CAN MAINTAIN HIGH STANDARDS OF QUALITY WHILE COMPLETING PROJECTS ON SCHEDULE BY BEING EXPERTS AT TIME MANAGEMENT. LET'S INVESTIGATE METHODS FOR STREAMLINING OUR WORKDAYS AND PRODUCING OUTSTANDING OUTCOMES.</a:t>
            </a:r>
          </a:p>
          <a:p>
            <a:pPr marL="0" indent="0">
              <a:lnSpc>
                <a:spcPct val="150000"/>
              </a:lnSpc>
              <a:buNone/>
            </a:pPr>
            <a:endParaRPr lang="en-GB" sz="1400" dirty="0">
              <a:solidFill>
                <a:schemeClr val="tx1"/>
              </a:solidFill>
            </a:endParaRPr>
          </a:p>
          <a:p>
            <a:pPr>
              <a:lnSpc>
                <a:spcPct val="150000"/>
              </a:lnSpc>
            </a:pPr>
            <a:endParaRPr lang="en-GB" sz="1400" dirty="0">
              <a:solidFill>
                <a:schemeClr val="tx1"/>
              </a:solidFill>
            </a:endParaRPr>
          </a:p>
        </p:txBody>
      </p:sp>
      <p:sp>
        <p:nvSpPr>
          <p:cNvPr id="4" name="Title 1">
            <a:extLst>
              <a:ext uri="{FF2B5EF4-FFF2-40B4-BE49-F238E27FC236}">
                <a16:creationId xmlns:a16="http://schemas.microsoft.com/office/drawing/2014/main" id="{3278B427-EC1E-EBCE-AB7C-0B341A768EDD}"/>
              </a:ext>
            </a:extLst>
          </p:cNvPr>
          <p:cNvSpPr txBox="1">
            <a:spLocks/>
          </p:cNvSpPr>
          <p:nvPr/>
        </p:nvSpPr>
        <p:spPr>
          <a:xfrm>
            <a:off x="441144" y="3296638"/>
            <a:ext cx="8534400" cy="1507067"/>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a:t>Physical stamina</a:t>
            </a:r>
            <a:endParaRPr lang="en-GB" dirty="0"/>
          </a:p>
        </p:txBody>
      </p:sp>
      <p:sp>
        <p:nvSpPr>
          <p:cNvPr id="5" name="Content Placeholder 2">
            <a:extLst>
              <a:ext uri="{FF2B5EF4-FFF2-40B4-BE49-F238E27FC236}">
                <a16:creationId xmlns:a16="http://schemas.microsoft.com/office/drawing/2014/main" id="{979EA986-4322-A01C-79DB-4B7EB4A18BBA}"/>
              </a:ext>
            </a:extLst>
          </p:cNvPr>
          <p:cNvSpPr txBox="1">
            <a:spLocks/>
          </p:cNvSpPr>
          <p:nvPr/>
        </p:nvSpPr>
        <p:spPr>
          <a:xfrm>
            <a:off x="568465" y="4502552"/>
            <a:ext cx="10080244" cy="1233776"/>
          </a:xfrm>
          <a:prstGeom prst="rect">
            <a:avLst/>
          </a:prstGeom>
        </p:spPr>
        <p:txBody>
          <a:bodyPr vert="horz" lIns="91440" tIns="45720" rIns="91440" bIns="45720" rtlCol="0" anchor="ctr">
            <a:normAutofit fontScale="62500" lnSpcReduction="20000"/>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r>
              <a:rPr lang="en-GB">
                <a:solidFill>
                  <a:schemeClr val="tx1"/>
                </a:solidFill>
              </a:rPr>
              <a:t>CLEANING UP AFTER YOURSELF CAN BE PHYSICALLY DEMANDING. </a:t>
            </a:r>
          </a:p>
          <a:p>
            <a:r>
              <a:rPr lang="en-GB">
                <a:solidFill>
                  <a:schemeClr val="tx1"/>
                </a:solidFill>
              </a:rPr>
              <a:t>PHYSICAL STAMINA AND FITNESS ARE NECESSARY FOR TASKS THAT INCLUDE CARRYING LARGE OBJECTS, BENDING, AND STANDING FOR LONG PERIODS OF TIME. </a:t>
            </a:r>
          </a:p>
          <a:p>
            <a:r>
              <a:rPr lang="en-GB">
                <a:solidFill>
                  <a:schemeClr val="tx1"/>
                </a:solidFill>
              </a:rPr>
              <a:t>WE'LL TALK ABOUT HOW TO STAY HEALTHY, AVOID BURNOUT, AND MAKE SURE WE'RE ALWAYS PREPARED TO DELIVER TOP-NOTCH SERVICE.</a:t>
            </a:r>
          </a:p>
          <a:p>
            <a:endParaRPr lang="en-GB" dirty="0">
              <a:solidFill>
                <a:schemeClr val="tx1"/>
              </a:solidFill>
            </a:endParaRPr>
          </a:p>
        </p:txBody>
      </p:sp>
    </p:spTree>
    <p:extLst>
      <p:ext uri="{BB962C8B-B14F-4D97-AF65-F5344CB8AC3E}">
        <p14:creationId xmlns:p14="http://schemas.microsoft.com/office/powerpoint/2010/main" val="6530089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227848"/>
            <a:ext cx="8534400" cy="1507067"/>
          </a:xfrm>
        </p:spPr>
        <p:txBody>
          <a:bodyPr/>
          <a:lstStyle/>
          <a:p>
            <a:r>
              <a:rPr lang="en-GB" b="1" dirty="0"/>
              <a:t>Communication Proficiencies</a:t>
            </a:r>
            <a:endParaRPr lang="en-GB" dirty="0"/>
          </a:p>
        </p:txBody>
      </p:sp>
      <p:sp>
        <p:nvSpPr>
          <p:cNvPr id="3" name="Content Placeholder 2"/>
          <p:cNvSpPr>
            <a:spLocks noGrp="1"/>
          </p:cNvSpPr>
          <p:nvPr>
            <p:ph idx="1"/>
          </p:nvPr>
        </p:nvSpPr>
        <p:spPr>
          <a:xfrm>
            <a:off x="684212" y="1734915"/>
            <a:ext cx="9408912" cy="3615267"/>
          </a:xfrm>
        </p:spPr>
        <p:txBody>
          <a:bodyPr/>
          <a:lstStyle/>
          <a:p>
            <a:r>
              <a:rPr lang="en-GB" dirty="0">
                <a:solidFill>
                  <a:schemeClr val="tx1"/>
                </a:solidFill>
              </a:rPr>
              <a:t>FOR SMOOTH COORDINATION AND EFFECTIVE OPERATIONS, THE HOUSEKEEPING CREW MUST HAVE OPEN LINES OF COMMUNICATION. </a:t>
            </a:r>
          </a:p>
          <a:p>
            <a:r>
              <a:rPr lang="en-GB" dirty="0">
                <a:solidFill>
                  <a:schemeClr val="tx1"/>
                </a:solidFill>
              </a:rPr>
              <a:t>POSITIVE OFFICE ATMOSPHERE AND SUCCESSFUL TASK COMPLETION ARE ENSURED BY EFFECTIVE COMMUNICATION WITH COWORKERS AND OTHER DEPARTMENTS (DOBSON, 2019). </a:t>
            </a:r>
          </a:p>
          <a:p>
            <a:r>
              <a:rPr lang="en-GB" dirty="0">
                <a:solidFill>
                  <a:schemeClr val="tx1"/>
                </a:solidFill>
              </a:rPr>
              <a:t>LET'S WORK TO IMPROVE OUR COMMUNICATION SKILLS SO THAT PROBLEM-SOLVING AND COLLABORATION GO SMOOTHLY.</a:t>
            </a:r>
          </a:p>
        </p:txBody>
      </p:sp>
    </p:spTree>
    <p:extLst>
      <p:ext uri="{BB962C8B-B14F-4D97-AF65-F5344CB8AC3E}">
        <p14:creationId xmlns:p14="http://schemas.microsoft.com/office/powerpoint/2010/main" val="6844926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297296"/>
            <a:ext cx="8534400" cy="1507067"/>
          </a:xfrm>
        </p:spPr>
        <p:txBody>
          <a:bodyPr>
            <a:normAutofit/>
          </a:bodyPr>
          <a:lstStyle/>
          <a:p>
            <a:r>
              <a:rPr lang="en-GB" b="1" dirty="0"/>
              <a:t>Collaboration and teamwork on slide</a:t>
            </a:r>
            <a:endParaRPr lang="en-GB" dirty="0"/>
          </a:p>
        </p:txBody>
      </p:sp>
      <p:sp>
        <p:nvSpPr>
          <p:cNvPr id="3" name="Content Placeholder 2"/>
          <p:cNvSpPr>
            <a:spLocks noGrp="1"/>
          </p:cNvSpPr>
          <p:nvPr>
            <p:ph idx="1"/>
          </p:nvPr>
        </p:nvSpPr>
        <p:spPr>
          <a:xfrm>
            <a:off x="684212" y="2063187"/>
            <a:ext cx="10415910" cy="3615267"/>
          </a:xfrm>
        </p:spPr>
        <p:txBody>
          <a:bodyPr/>
          <a:lstStyle/>
          <a:p>
            <a:r>
              <a:rPr lang="en-GB" dirty="0">
                <a:solidFill>
                  <a:schemeClr val="tx1"/>
                </a:solidFill>
              </a:rPr>
              <a:t>SUCCESSFUL HOUSEKEEPING OPERATIONS ARE BUILT ON COOPERATION AND TEAMWORK (HOLCOMB AND SMITH, 2015). </a:t>
            </a:r>
          </a:p>
          <a:p>
            <a:r>
              <a:rPr lang="en-GB" dirty="0">
                <a:solidFill>
                  <a:schemeClr val="tx1"/>
                </a:solidFill>
              </a:rPr>
              <a:t>WE RARELY WORK ALONE, SO WE MUST RELY ON ONE ANOTHER TO PROVIDE TOP-NOTCH SERVICE. </a:t>
            </a:r>
          </a:p>
          <a:p>
            <a:r>
              <a:rPr lang="en-GB" dirty="0">
                <a:solidFill>
                  <a:schemeClr val="tx1"/>
                </a:solidFill>
              </a:rPr>
              <a:t>WE CAN CREATE A POSITIVE WORK ENVIRONMENT AND INCREASE OUR PRODUCTIVITY BY HELPING ONE ANOTHER OUT WHEN THINGS GET BUSY (KLEIN, 2022).</a:t>
            </a:r>
          </a:p>
          <a:p>
            <a:endParaRPr lang="en-GB" dirty="0">
              <a:solidFill>
                <a:schemeClr val="tx1"/>
              </a:solidFill>
            </a:endParaRPr>
          </a:p>
        </p:txBody>
      </p:sp>
    </p:spTree>
    <p:extLst>
      <p:ext uri="{BB962C8B-B14F-4D97-AF65-F5344CB8AC3E}">
        <p14:creationId xmlns:p14="http://schemas.microsoft.com/office/powerpoint/2010/main" val="15003900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482492"/>
            <a:ext cx="8534400" cy="1507067"/>
          </a:xfrm>
        </p:spPr>
        <p:txBody>
          <a:bodyPr/>
          <a:lstStyle/>
          <a:p>
            <a:r>
              <a:rPr lang="en-GB" b="1" dirty="0"/>
              <a:t>Adaptability</a:t>
            </a:r>
          </a:p>
        </p:txBody>
      </p:sp>
      <p:sp>
        <p:nvSpPr>
          <p:cNvPr id="3" name="Content Placeholder 2"/>
          <p:cNvSpPr>
            <a:spLocks noGrp="1"/>
          </p:cNvSpPr>
          <p:nvPr>
            <p:ph idx="1"/>
          </p:nvPr>
        </p:nvSpPr>
        <p:spPr>
          <a:xfrm>
            <a:off x="522166" y="1989560"/>
            <a:ext cx="10138118" cy="1957408"/>
          </a:xfrm>
        </p:spPr>
        <p:txBody>
          <a:bodyPr/>
          <a:lstStyle/>
          <a:p>
            <a:r>
              <a:rPr lang="en-GB" dirty="0">
                <a:solidFill>
                  <a:schemeClr val="tx1"/>
                </a:solidFill>
              </a:rPr>
              <a:t>IN ORDER TO SUCCESSFULLY NAVIGATE UNFORESEEN OBSTACLES AND CHANGES, ADAPTATION IS A NECESSITY IN OUR DYNAMIC ENVIRONMENT. </a:t>
            </a:r>
          </a:p>
          <a:p>
            <a:r>
              <a:rPr lang="en-GB" dirty="0">
                <a:solidFill>
                  <a:schemeClr val="tx1"/>
                </a:solidFill>
              </a:rPr>
              <a:t>WE CAN ADAPT QUICKLY TO CHANGING PRIORITIES, EMERGENCIES, OR SCHEDULING CHANGES BY BEING FLEXIBLE WITHOUT SACRIFICING THE CALIBRE OF OUR SERVICES. </a:t>
            </a:r>
          </a:p>
          <a:p>
            <a:endParaRPr lang="en-GB" dirty="0">
              <a:solidFill>
                <a:schemeClr val="tx1"/>
              </a:solidFill>
            </a:endParaRPr>
          </a:p>
        </p:txBody>
      </p:sp>
      <p:sp>
        <p:nvSpPr>
          <p:cNvPr id="4" name="Content Placeholder 2">
            <a:extLst>
              <a:ext uri="{FF2B5EF4-FFF2-40B4-BE49-F238E27FC236}">
                <a16:creationId xmlns:a16="http://schemas.microsoft.com/office/drawing/2014/main" id="{46A8C646-5DC1-8DD0-2EF2-524704B52A3F}"/>
              </a:ext>
            </a:extLst>
          </p:cNvPr>
          <p:cNvSpPr txBox="1">
            <a:spLocks/>
          </p:cNvSpPr>
          <p:nvPr/>
        </p:nvSpPr>
        <p:spPr>
          <a:xfrm>
            <a:off x="799959" y="4515199"/>
            <a:ext cx="10022370" cy="1957408"/>
          </a:xfrm>
          <a:prstGeom prst="rect">
            <a:avLst/>
          </a:prstGeom>
        </p:spPr>
        <p:txBody>
          <a:bodyPr vert="horz" lIns="91440" tIns="45720" rIns="91440" bIns="45720" rtlCol="0" anchor="ctr">
            <a:normAutofit fontScale="85000" lnSpcReduction="10000"/>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r>
              <a:rPr lang="en-GB" dirty="0">
                <a:solidFill>
                  <a:schemeClr val="tx1"/>
                </a:solidFill>
              </a:rPr>
              <a:t>MAINTAINING EFFECTIVE HOUSEKEEPING CHORES REQUIRES ORGANISATIONAL ABILITIES. </a:t>
            </a:r>
          </a:p>
          <a:p>
            <a:r>
              <a:rPr lang="en-GB" dirty="0">
                <a:solidFill>
                  <a:schemeClr val="tx1"/>
                </a:solidFill>
              </a:rPr>
              <a:t>BEING ORGANISED HELPS US TO COMPLETE OUR RESPONSIBILITIES MORE QUICKLY AND WITH FEWER ERRORS, FROM ORGANISING CLEANING SUPPLIES TO MONITORING ROOM ASSIGNMENTS. </a:t>
            </a:r>
          </a:p>
          <a:p>
            <a:r>
              <a:rPr lang="en-GB" dirty="0">
                <a:solidFill>
                  <a:schemeClr val="tx1"/>
                </a:solidFill>
              </a:rPr>
              <a:t>LET'S INVESTIGATE ORGANISATIONAL TACTICS TO IMPROVE OUR EFFECTIVENESS AND EFFICIENCY.</a:t>
            </a:r>
          </a:p>
          <a:p>
            <a:endParaRPr lang="en-GB" dirty="0">
              <a:solidFill>
                <a:schemeClr val="tx1"/>
              </a:solidFill>
            </a:endParaRPr>
          </a:p>
        </p:txBody>
      </p:sp>
      <p:sp>
        <p:nvSpPr>
          <p:cNvPr id="5" name="Title 1">
            <a:extLst>
              <a:ext uri="{FF2B5EF4-FFF2-40B4-BE49-F238E27FC236}">
                <a16:creationId xmlns:a16="http://schemas.microsoft.com/office/drawing/2014/main" id="{4BFA9CCF-D9ED-3675-DFE2-BD462A4B38B1}"/>
              </a:ext>
            </a:extLst>
          </p:cNvPr>
          <p:cNvSpPr txBox="1">
            <a:spLocks/>
          </p:cNvSpPr>
          <p:nvPr/>
        </p:nvSpPr>
        <p:spPr>
          <a:xfrm>
            <a:off x="522166" y="3286459"/>
            <a:ext cx="8534400" cy="1507067"/>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a:t>Organisational Skills</a:t>
            </a:r>
          </a:p>
        </p:txBody>
      </p:sp>
    </p:spTree>
    <p:extLst>
      <p:ext uri="{BB962C8B-B14F-4D97-AF65-F5344CB8AC3E}">
        <p14:creationId xmlns:p14="http://schemas.microsoft.com/office/powerpoint/2010/main" val="24731332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4293" y="320446"/>
            <a:ext cx="8534400" cy="1507067"/>
          </a:xfrm>
        </p:spPr>
        <p:txBody>
          <a:bodyPr/>
          <a:lstStyle/>
          <a:p>
            <a:r>
              <a:rPr lang="en-GB" b="1" dirty="0"/>
              <a:t>Customer service skills </a:t>
            </a:r>
          </a:p>
        </p:txBody>
      </p:sp>
      <p:sp>
        <p:nvSpPr>
          <p:cNvPr id="3" name="Content Placeholder 2"/>
          <p:cNvSpPr>
            <a:spLocks noGrp="1"/>
          </p:cNvSpPr>
          <p:nvPr>
            <p:ph idx="1"/>
          </p:nvPr>
        </p:nvSpPr>
        <p:spPr>
          <a:xfrm>
            <a:off x="464293" y="1827513"/>
            <a:ext cx="10277013" cy="3615267"/>
          </a:xfrm>
        </p:spPr>
        <p:txBody>
          <a:bodyPr>
            <a:normAutofit lnSpcReduction="10000"/>
          </a:bodyPr>
          <a:lstStyle/>
          <a:p>
            <a:pPr>
              <a:lnSpc>
                <a:spcPct val="150000"/>
              </a:lnSpc>
            </a:pPr>
            <a:r>
              <a:rPr lang="en-GB" dirty="0">
                <a:solidFill>
                  <a:schemeClr val="tx1"/>
                </a:solidFill>
              </a:rPr>
              <a:t>OUTSTANDING CUSTOMER SERVICE ABILITIES ARE REQUIRED WHEN INTERACTING DIRECTLY WITH GUESTS. </a:t>
            </a:r>
          </a:p>
          <a:p>
            <a:pPr>
              <a:lnSpc>
                <a:spcPct val="150000"/>
              </a:lnSpc>
            </a:pPr>
            <a:r>
              <a:rPr lang="en-GB" dirty="0">
                <a:solidFill>
                  <a:schemeClr val="tx1"/>
                </a:solidFill>
              </a:rPr>
              <a:t>A GREAT EXPERIENCE AND INCREASED CUSTOMER LOYALTY ARE ENSURED THROUGH THE COURTEOUS AND COMPETENT HANDLING OF CUSTOMER QUESTIONS AND CONCERNS. </a:t>
            </a:r>
          </a:p>
          <a:p>
            <a:pPr>
              <a:lnSpc>
                <a:spcPct val="150000"/>
              </a:lnSpc>
            </a:pPr>
            <a:r>
              <a:rPr lang="en-GB" dirty="0">
                <a:solidFill>
                  <a:schemeClr val="tx1"/>
                </a:solidFill>
              </a:rPr>
              <a:t>LET'S HONE OUR CUSTOMER SERVICE SKILLS SO THAT WE CAN GO ABOVE AND BEYOND FOR GUESTS AND LEAVE A GOOD IMPRESSION.</a:t>
            </a:r>
          </a:p>
          <a:p>
            <a:pPr>
              <a:lnSpc>
                <a:spcPct val="150000"/>
              </a:lnSpc>
            </a:pPr>
            <a:endParaRPr lang="en-GB" dirty="0">
              <a:solidFill>
                <a:schemeClr val="tx1"/>
              </a:solidFill>
            </a:endParaRPr>
          </a:p>
        </p:txBody>
      </p:sp>
    </p:spTree>
    <p:extLst>
      <p:ext uri="{BB962C8B-B14F-4D97-AF65-F5344CB8AC3E}">
        <p14:creationId xmlns:p14="http://schemas.microsoft.com/office/powerpoint/2010/main" val="29823077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5154" y="702410"/>
            <a:ext cx="8534400" cy="1507067"/>
          </a:xfrm>
        </p:spPr>
        <p:txBody>
          <a:bodyPr/>
          <a:lstStyle/>
          <a:p>
            <a:r>
              <a:rPr lang="en-GB" b="1" dirty="0"/>
              <a:t>Problem-Solving Techniques</a:t>
            </a:r>
          </a:p>
        </p:txBody>
      </p:sp>
      <p:sp>
        <p:nvSpPr>
          <p:cNvPr id="3" name="Content Placeholder 2"/>
          <p:cNvSpPr>
            <a:spLocks noGrp="1"/>
          </p:cNvSpPr>
          <p:nvPr>
            <p:ph idx="1"/>
          </p:nvPr>
        </p:nvSpPr>
        <p:spPr>
          <a:xfrm>
            <a:off x="558166" y="2209477"/>
            <a:ext cx="9895049" cy="3615267"/>
          </a:xfrm>
        </p:spPr>
        <p:txBody>
          <a:bodyPr>
            <a:normAutofit/>
          </a:bodyPr>
          <a:lstStyle/>
          <a:p>
            <a:pPr>
              <a:lnSpc>
                <a:spcPct val="150000"/>
              </a:lnSpc>
            </a:pPr>
            <a:r>
              <a:rPr lang="en-GB" dirty="0">
                <a:solidFill>
                  <a:schemeClr val="tx1"/>
                </a:solidFill>
              </a:rPr>
              <a:t>HOUSEKEEPING HAS ITS SHARE OF DIFFICULTIES, INCLUDING RESOURCE CONSTRAINTS AND DIFFICULT STAINS  (HOLCOMB AND SMITH, 2015). </a:t>
            </a:r>
          </a:p>
          <a:p>
            <a:pPr>
              <a:lnSpc>
                <a:spcPct val="150000"/>
              </a:lnSpc>
            </a:pPr>
            <a:r>
              <a:rPr lang="en-GB" dirty="0">
                <a:solidFill>
                  <a:schemeClr val="tx1"/>
                </a:solidFill>
              </a:rPr>
              <a:t>STRONG PROBLEM-SOLVING ABILITIES ENABLE US TO OVERCOME OBSTACLES AND LOCATE EFFECTIVE FIXES. </a:t>
            </a:r>
          </a:p>
          <a:p>
            <a:pPr>
              <a:lnSpc>
                <a:spcPct val="150000"/>
              </a:lnSpc>
            </a:pPr>
            <a:r>
              <a:rPr lang="en-GB" dirty="0">
                <a:solidFill>
                  <a:schemeClr val="tx1"/>
                </a:solidFill>
              </a:rPr>
              <a:t>LET'S PROVIDE OURSELVES THE TOOLS WE NEED TO SUSTAIN A PRODUCTIVE WORKFLOW AND PROVIDE TOP-NOTCH SERVICE.</a:t>
            </a:r>
          </a:p>
          <a:p>
            <a:pPr>
              <a:lnSpc>
                <a:spcPct val="150000"/>
              </a:lnSpc>
            </a:pPr>
            <a:endParaRPr lang="en-GB" dirty="0">
              <a:solidFill>
                <a:schemeClr val="tx1"/>
              </a:solidFill>
            </a:endParaRPr>
          </a:p>
        </p:txBody>
      </p:sp>
    </p:spTree>
    <p:extLst>
      <p:ext uri="{BB962C8B-B14F-4D97-AF65-F5344CB8AC3E}">
        <p14:creationId xmlns:p14="http://schemas.microsoft.com/office/powerpoint/2010/main" val="23705552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563514"/>
            <a:ext cx="9883474" cy="1507067"/>
          </a:xfrm>
        </p:spPr>
        <p:txBody>
          <a:bodyPr>
            <a:normAutofit/>
          </a:bodyPr>
          <a:lstStyle/>
          <a:p>
            <a:r>
              <a:rPr lang="en-GB" b="1" dirty="0"/>
              <a:t>Respecting privacy and confidentiality </a:t>
            </a:r>
          </a:p>
        </p:txBody>
      </p:sp>
      <p:sp>
        <p:nvSpPr>
          <p:cNvPr id="3" name="Content Placeholder 2"/>
          <p:cNvSpPr>
            <a:spLocks noGrp="1"/>
          </p:cNvSpPr>
          <p:nvPr>
            <p:ph idx="1"/>
          </p:nvPr>
        </p:nvSpPr>
        <p:spPr>
          <a:xfrm>
            <a:off x="580039" y="2070581"/>
            <a:ext cx="9570957" cy="3615267"/>
          </a:xfrm>
        </p:spPr>
        <p:txBody>
          <a:bodyPr/>
          <a:lstStyle/>
          <a:p>
            <a:r>
              <a:rPr lang="en-GB" dirty="0">
                <a:solidFill>
                  <a:schemeClr val="tx1"/>
                </a:solidFill>
              </a:rPr>
              <a:t>WE CAN COME ACROSS PRIVATE INFORMATION OR OBJECTS IN PLACES LIKE HOSPITALS OR RESIDENTIAL HOMES. </a:t>
            </a:r>
          </a:p>
          <a:p>
            <a:r>
              <a:rPr lang="en-GB" dirty="0">
                <a:solidFill>
                  <a:schemeClr val="tx1"/>
                </a:solidFill>
              </a:rPr>
              <a:t>BUILDING TRUST AND CREATING A GREAT GUEST EXPERIENCE DEPEND ON KEEPING CONFIDENTIALITY AND RESPECTING VISITORS' PRIVACY. </a:t>
            </a:r>
          </a:p>
          <a:p>
            <a:r>
              <a:rPr lang="en-GB" dirty="0">
                <a:solidFill>
                  <a:schemeClr val="tx1"/>
                </a:solidFill>
              </a:rPr>
              <a:t>LET'S TALK ABOUT THE VALUE OF PRIVACY AND THE BEST WAYS TO MAINTAIN VISITORS' CONFIDENCE.</a:t>
            </a:r>
          </a:p>
          <a:p>
            <a:pPr marL="0" indent="0">
              <a:buNone/>
            </a:pPr>
            <a:endParaRPr lang="en-GB" dirty="0">
              <a:solidFill>
                <a:schemeClr val="tx1"/>
              </a:solidFill>
            </a:endParaRPr>
          </a:p>
        </p:txBody>
      </p:sp>
    </p:spTree>
    <p:extLst>
      <p:ext uri="{BB962C8B-B14F-4D97-AF65-F5344CB8AC3E}">
        <p14:creationId xmlns:p14="http://schemas.microsoft.com/office/powerpoint/2010/main" val="41334508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564908"/>
            <a:ext cx="8534400" cy="1507067"/>
          </a:xfrm>
        </p:spPr>
        <p:txBody>
          <a:bodyPr>
            <a:normAutofit/>
          </a:bodyPr>
          <a:lstStyle/>
          <a:p>
            <a:r>
              <a:rPr lang="en-GB" b="1" dirty="0"/>
              <a:t>Understanding of health and safety regulations </a:t>
            </a:r>
          </a:p>
        </p:txBody>
      </p:sp>
      <p:sp>
        <p:nvSpPr>
          <p:cNvPr id="3" name="Content Placeholder 2"/>
          <p:cNvSpPr>
            <a:spLocks noGrp="1"/>
          </p:cNvSpPr>
          <p:nvPr>
            <p:ph idx="1"/>
          </p:nvPr>
        </p:nvSpPr>
        <p:spPr>
          <a:xfrm>
            <a:off x="533741" y="2283107"/>
            <a:ext cx="9651980" cy="3615267"/>
          </a:xfrm>
        </p:spPr>
        <p:txBody>
          <a:bodyPr>
            <a:normAutofit lnSpcReduction="10000"/>
          </a:bodyPr>
          <a:lstStyle/>
          <a:p>
            <a:pPr>
              <a:lnSpc>
                <a:spcPct val="150000"/>
              </a:lnSpc>
            </a:pPr>
            <a:r>
              <a:rPr lang="en-GB" dirty="0">
                <a:solidFill>
                  <a:schemeClr val="tx1"/>
                </a:solidFill>
              </a:rPr>
              <a:t>THE PROTECTION OF BOTH OURSELVES AND OUR VISITORS DEPENDS ON OUR DEDICATION TO HEALTH AND SAFETY. I</a:t>
            </a:r>
          </a:p>
          <a:p>
            <a:pPr>
              <a:lnSpc>
                <a:spcPct val="150000"/>
              </a:lnSpc>
            </a:pPr>
            <a:r>
              <a:rPr lang="en-GB" dirty="0">
                <a:solidFill>
                  <a:schemeClr val="tx1"/>
                </a:solidFill>
              </a:rPr>
              <a:t>N ORDER TO PREVENT ACCIDENTS AND KEEP A SAFE ATMOSPHERE, IT IS ESSENTIAL TO UNDERSTAND AND ABIDE BY HEALTH AND SAFETY REGULATIONS. </a:t>
            </a:r>
          </a:p>
          <a:p>
            <a:pPr>
              <a:lnSpc>
                <a:spcPct val="150000"/>
              </a:lnSpc>
            </a:pPr>
            <a:r>
              <a:rPr lang="en-GB" dirty="0">
                <a:solidFill>
                  <a:schemeClr val="tx1"/>
                </a:solidFill>
              </a:rPr>
              <a:t>LET'S GO OVER THE MAIN RULES AND PROCEDURES TO MAKE SURE EVERYONE IS SAFE.</a:t>
            </a:r>
          </a:p>
          <a:p>
            <a:pPr>
              <a:lnSpc>
                <a:spcPct val="150000"/>
              </a:lnSpc>
            </a:pPr>
            <a:endParaRPr lang="en-GB" dirty="0">
              <a:solidFill>
                <a:schemeClr val="tx1"/>
              </a:solidFill>
            </a:endParaRPr>
          </a:p>
        </p:txBody>
      </p:sp>
    </p:spTree>
    <p:extLst>
      <p:ext uri="{BB962C8B-B14F-4D97-AF65-F5344CB8AC3E}">
        <p14:creationId xmlns:p14="http://schemas.microsoft.com/office/powerpoint/2010/main" val="42010720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6420" y="0"/>
            <a:ext cx="8534400" cy="1507067"/>
          </a:xfrm>
        </p:spPr>
        <p:txBody>
          <a:bodyPr/>
          <a:lstStyle/>
          <a:p>
            <a:r>
              <a:rPr lang="en-GB" b="1" dirty="0"/>
              <a:t>Conclusion</a:t>
            </a:r>
          </a:p>
        </p:txBody>
      </p:sp>
      <p:sp>
        <p:nvSpPr>
          <p:cNvPr id="3" name="Content Placeholder 2"/>
          <p:cNvSpPr>
            <a:spLocks noGrp="1"/>
          </p:cNvSpPr>
          <p:nvPr>
            <p:ph idx="1"/>
          </p:nvPr>
        </p:nvSpPr>
        <p:spPr>
          <a:xfrm>
            <a:off x="556890" y="1276108"/>
            <a:ext cx="10045520" cy="4650130"/>
          </a:xfrm>
        </p:spPr>
        <p:txBody>
          <a:bodyPr>
            <a:normAutofit fontScale="92500" lnSpcReduction="20000"/>
          </a:bodyPr>
          <a:lstStyle/>
          <a:p>
            <a:pPr>
              <a:lnSpc>
                <a:spcPct val="160000"/>
              </a:lnSpc>
            </a:pPr>
            <a:r>
              <a:rPr lang="en-GB" dirty="0">
                <a:solidFill>
                  <a:schemeClr val="tx1"/>
                </a:solidFill>
              </a:rPr>
              <a:t>IN CONCLUSION, THIS TRAINING HAS GIVEN US THE INFORMATION AND ABILITIES WE NEED TO UPHOLD THE HIGHEST STANDARDS FOR HILTON GARDEN HOTEL WHILE GIVING HEALTH AND SAFETY TOP PRIORITY  (ROSA CLEAN, 2023). </a:t>
            </a:r>
          </a:p>
          <a:p>
            <a:pPr>
              <a:lnSpc>
                <a:spcPct val="160000"/>
              </a:lnSpc>
            </a:pPr>
            <a:r>
              <a:rPr lang="en-GB" dirty="0">
                <a:solidFill>
                  <a:schemeClr val="tx1"/>
                </a:solidFill>
              </a:rPr>
              <a:t>WE MAY PROVIDE FIRST-RATE HOUSEKEEPING SERVICES BY EMPHASISING ATTENTION TO DETAIL, IMPLEMENTING BEST PRACTISES, BEING EXPERTS AT TIME MANAGEMENT, AND ENCOURAGING COLLABORATION. </a:t>
            </a:r>
          </a:p>
          <a:p>
            <a:pPr>
              <a:lnSpc>
                <a:spcPct val="160000"/>
              </a:lnSpc>
            </a:pPr>
            <a:r>
              <a:rPr lang="en-GB" dirty="0">
                <a:solidFill>
                  <a:schemeClr val="tx1"/>
                </a:solidFill>
              </a:rPr>
              <a:t>LET'S CONSTANTLY STRIVE FOR EXCELLENCE AND BE PROUD OF OUR POSITION AS CRUCIAL HOTEL TEAM MEMBERS. </a:t>
            </a:r>
          </a:p>
          <a:p>
            <a:pPr>
              <a:lnSpc>
                <a:spcPct val="160000"/>
              </a:lnSpc>
            </a:pPr>
            <a:r>
              <a:rPr lang="en-GB" dirty="0">
                <a:solidFill>
                  <a:schemeClr val="tx1"/>
                </a:solidFill>
              </a:rPr>
              <a:t>WE APPRECIATE YOUR COMMITMENT TO OFFERING FIRST-RATE HOUSEKEEPING SERVICES AT HILTON HOTEL.</a:t>
            </a:r>
          </a:p>
          <a:p>
            <a:pPr>
              <a:lnSpc>
                <a:spcPct val="160000"/>
              </a:lnSpc>
            </a:pPr>
            <a:endParaRPr lang="en-GB" dirty="0">
              <a:solidFill>
                <a:schemeClr val="tx1"/>
              </a:solidFill>
            </a:endParaRPr>
          </a:p>
        </p:txBody>
      </p:sp>
    </p:spTree>
    <p:extLst>
      <p:ext uri="{BB962C8B-B14F-4D97-AF65-F5344CB8AC3E}">
        <p14:creationId xmlns:p14="http://schemas.microsoft.com/office/powerpoint/2010/main" val="31221959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2166" y="285722"/>
            <a:ext cx="8534400" cy="1507067"/>
          </a:xfrm>
        </p:spPr>
        <p:txBody>
          <a:bodyPr/>
          <a:lstStyle/>
          <a:p>
            <a:r>
              <a:rPr lang="en-GB" b="1" dirty="0"/>
              <a:t>Final Thoughts </a:t>
            </a:r>
          </a:p>
        </p:txBody>
      </p:sp>
      <p:sp>
        <p:nvSpPr>
          <p:cNvPr id="3" name="Content Placeholder 2"/>
          <p:cNvSpPr>
            <a:spLocks noGrp="1"/>
          </p:cNvSpPr>
          <p:nvPr>
            <p:ph idx="1"/>
          </p:nvPr>
        </p:nvSpPr>
        <p:spPr>
          <a:xfrm>
            <a:off x="531188" y="1261641"/>
            <a:ext cx="10707830" cy="2167359"/>
          </a:xfrm>
        </p:spPr>
        <p:txBody>
          <a:bodyPr>
            <a:normAutofit fontScale="85000" lnSpcReduction="10000"/>
          </a:bodyPr>
          <a:lstStyle/>
          <a:p>
            <a:pPr>
              <a:lnSpc>
                <a:spcPct val="160000"/>
              </a:lnSpc>
            </a:pPr>
            <a:r>
              <a:rPr lang="en-GB" sz="1400" dirty="0">
                <a:solidFill>
                  <a:schemeClr val="tx1"/>
                </a:solidFill>
              </a:rPr>
              <a:t>WE WOULD LIKE TO EXPRESS OUR SINCERE GRATITUDE FOR YOUR PARTICIPATION IN THIS WORKSHOP. </a:t>
            </a:r>
          </a:p>
          <a:p>
            <a:pPr>
              <a:lnSpc>
                <a:spcPct val="160000"/>
              </a:lnSpc>
            </a:pPr>
            <a:r>
              <a:rPr lang="en-GB" sz="1400" dirty="0">
                <a:solidFill>
                  <a:schemeClr val="tx1"/>
                </a:solidFill>
              </a:rPr>
              <a:t>YOUR DEDICATION TO ADVANCING BOTH PERSONALLY AND PROFESSIONALLY IS ADMIRABLE. LET'S PUT THE KNOWLEDGE WE'VE LEARNED INTO ACTION BY ENCOURAGING ONE ANOTHER AS WE WORK TO ACHIEVE EXCELLENCE IN HOUSEKEEPING AT HILTON GARDEN. </a:t>
            </a:r>
          </a:p>
          <a:p>
            <a:pPr>
              <a:lnSpc>
                <a:spcPct val="160000"/>
              </a:lnSpc>
            </a:pPr>
            <a:r>
              <a:rPr lang="en-GB" sz="1400" dirty="0">
                <a:solidFill>
                  <a:schemeClr val="tx1"/>
                </a:solidFill>
              </a:rPr>
              <a:t>TOGETHER, WE'LL ENFORCE BRAND STANDARDS, PUT HEALTH AND SAFETY FIRST, AND MAKE SURE OUR VISITORS HAVE A WONDERFUL DAY.  WE APPRECIATE YOUR COMMITMENT, AND TOGETHER, LET'S CONTINUE TO BE A TOP-NOTCH HOUSEKEEPING TEAM.</a:t>
            </a:r>
          </a:p>
        </p:txBody>
      </p:sp>
      <p:sp>
        <p:nvSpPr>
          <p:cNvPr id="4" name="Content Placeholder 2">
            <a:extLst>
              <a:ext uri="{FF2B5EF4-FFF2-40B4-BE49-F238E27FC236}">
                <a16:creationId xmlns:a16="http://schemas.microsoft.com/office/drawing/2014/main" id="{AC0E9EFF-A5CA-C418-E51E-FC359028C941}"/>
              </a:ext>
            </a:extLst>
          </p:cNvPr>
          <p:cNvSpPr txBox="1">
            <a:spLocks/>
          </p:cNvSpPr>
          <p:nvPr/>
        </p:nvSpPr>
        <p:spPr>
          <a:xfrm>
            <a:off x="574934" y="4483099"/>
            <a:ext cx="10045520" cy="1335965"/>
          </a:xfrm>
          <a:prstGeom prst="rect">
            <a:avLst/>
          </a:prstGeom>
        </p:spPr>
        <p:txBody>
          <a:bodyPr vert="horz" lIns="91440" tIns="45720" rIns="91440" bIns="45720" rtlCol="0" anchor="ctr">
            <a:normAutofit fontScale="77500" lnSpcReduction="20000"/>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r>
              <a:rPr lang="en-GB" dirty="0">
                <a:solidFill>
                  <a:schemeClr val="tx1"/>
                </a:solidFill>
              </a:rPr>
              <a:t>WE NOW EXTEND AN INVITATION FOR YOU TO CLARIFY ANY POINTS OR ASK ANY QUERIES ABOUT THE TRAINING'S THEMES. </a:t>
            </a:r>
          </a:p>
          <a:p>
            <a:r>
              <a:rPr lang="en-GB" dirty="0">
                <a:solidFill>
                  <a:schemeClr val="tx1"/>
                </a:solidFill>
              </a:rPr>
              <a:t>YOUR INPUT AND PARTICIPATION ARE ESSENTIAL AS WE WORK TO DEVELOP AS A TEAM. </a:t>
            </a:r>
          </a:p>
          <a:p>
            <a:r>
              <a:rPr lang="en-GB" dirty="0">
                <a:solidFill>
                  <a:schemeClr val="tx1"/>
                </a:solidFill>
              </a:rPr>
              <a:t>TOGETHER, WE CAN ADDRESS ANY ISSUES AND WORK TO CONTINUALLY PROVIDE EXCELLENT SERVICE.</a:t>
            </a:r>
          </a:p>
        </p:txBody>
      </p:sp>
      <p:sp>
        <p:nvSpPr>
          <p:cNvPr id="5" name="Title 1">
            <a:extLst>
              <a:ext uri="{FF2B5EF4-FFF2-40B4-BE49-F238E27FC236}">
                <a16:creationId xmlns:a16="http://schemas.microsoft.com/office/drawing/2014/main" id="{7ADCE8E4-3710-2909-2C59-23FF529F52E0}"/>
              </a:ext>
            </a:extLst>
          </p:cNvPr>
          <p:cNvSpPr txBox="1">
            <a:spLocks/>
          </p:cNvSpPr>
          <p:nvPr/>
        </p:nvSpPr>
        <p:spPr>
          <a:xfrm>
            <a:off x="531188" y="3128434"/>
            <a:ext cx="8534400" cy="1507067"/>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a:t>Q&amp;A session </a:t>
            </a:r>
          </a:p>
        </p:txBody>
      </p:sp>
    </p:spTree>
    <p:extLst>
      <p:ext uri="{BB962C8B-B14F-4D97-AF65-F5344CB8AC3E}">
        <p14:creationId xmlns:p14="http://schemas.microsoft.com/office/powerpoint/2010/main" val="11475443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311674"/>
            <a:ext cx="8534400" cy="1272770"/>
          </a:xfrm>
        </p:spPr>
        <p:txBody>
          <a:bodyPr/>
          <a:lstStyle/>
          <a:p>
            <a:r>
              <a:rPr lang="en-GB" b="1" dirty="0"/>
              <a:t>REFERENCES</a:t>
            </a:r>
          </a:p>
        </p:txBody>
      </p:sp>
      <p:sp>
        <p:nvSpPr>
          <p:cNvPr id="3" name="Content Placeholder 2"/>
          <p:cNvSpPr>
            <a:spLocks noGrp="1"/>
          </p:cNvSpPr>
          <p:nvPr>
            <p:ph idx="1"/>
          </p:nvPr>
        </p:nvSpPr>
        <p:spPr>
          <a:xfrm>
            <a:off x="412865" y="1808544"/>
            <a:ext cx="9506639" cy="3803073"/>
          </a:xfrm>
        </p:spPr>
        <p:txBody>
          <a:bodyPr>
            <a:normAutofit lnSpcReduction="10000"/>
          </a:bodyPr>
          <a:lstStyle/>
          <a:p>
            <a:pPr>
              <a:lnSpc>
                <a:spcPct val="120000"/>
              </a:lnSpc>
            </a:pPr>
            <a:r>
              <a:rPr lang="en-GB" sz="900" dirty="0">
                <a:solidFill>
                  <a:schemeClr val="tx1"/>
                </a:solidFill>
              </a:rPr>
              <a:t>Armstrong, M. and Taylor, S. (2017). Armstrong’s Handbook of Human Resource Management Practice. [online] Google Books. </a:t>
            </a:r>
            <a:r>
              <a:rPr lang="en-GB" sz="900" dirty="0" err="1">
                <a:solidFill>
                  <a:schemeClr val="tx1"/>
                </a:solidFill>
              </a:rPr>
              <a:t>Kogan</a:t>
            </a:r>
            <a:r>
              <a:rPr lang="en-GB" sz="900" dirty="0">
                <a:solidFill>
                  <a:schemeClr val="tx1"/>
                </a:solidFill>
              </a:rPr>
              <a:t> Page. Available at: </a:t>
            </a:r>
            <a:r>
              <a:rPr lang="en-GB" sz="900" u="sng" dirty="0">
                <a:solidFill>
                  <a:schemeClr val="tx1"/>
                </a:solidFill>
                <a:hlinkClick r:id="rId2">
                  <a:extLst>
                    <a:ext uri="{A12FA001-AC4F-418D-AE19-62706E023703}">
                      <ahyp:hlinkClr xmlns:ahyp="http://schemas.microsoft.com/office/drawing/2018/hyperlinkcolor" val="tx"/>
                    </a:ext>
                  </a:extLst>
                </a:hlinkClick>
              </a:rPr>
              <a:t>https://books.google.com/books/about/Armstrong_s_Handbook_of_Human_Resource_M.html?id=LhkkjwEACAAJ</a:t>
            </a:r>
            <a:r>
              <a:rPr lang="en-GB" sz="900" dirty="0">
                <a:solidFill>
                  <a:schemeClr val="tx1"/>
                </a:solidFill>
              </a:rPr>
              <a:t>.</a:t>
            </a:r>
          </a:p>
          <a:p>
            <a:pPr>
              <a:lnSpc>
                <a:spcPct val="120000"/>
              </a:lnSpc>
            </a:pPr>
            <a:r>
              <a:rPr lang="en-GB" sz="900" dirty="0">
                <a:solidFill>
                  <a:schemeClr val="tx1"/>
                </a:solidFill>
              </a:rPr>
              <a:t>Dobson, E. (2019). Scholarship at </a:t>
            </a:r>
            <a:r>
              <a:rPr lang="en-GB" sz="900" dirty="0" err="1">
                <a:solidFill>
                  <a:schemeClr val="tx1"/>
                </a:solidFill>
              </a:rPr>
              <a:t>UWindsor</a:t>
            </a:r>
            <a:r>
              <a:rPr lang="en-GB" sz="900" dirty="0">
                <a:solidFill>
                  <a:schemeClr val="tx1"/>
                </a:solidFill>
              </a:rPr>
              <a:t> Scholarship at </a:t>
            </a:r>
            <a:r>
              <a:rPr lang="en-GB" sz="900" dirty="0" err="1">
                <a:solidFill>
                  <a:schemeClr val="tx1"/>
                </a:solidFill>
              </a:rPr>
              <a:t>UWindsor</a:t>
            </a:r>
            <a:r>
              <a:rPr lang="en-GB" sz="900" dirty="0">
                <a:solidFill>
                  <a:schemeClr val="tx1"/>
                </a:solidFill>
              </a:rPr>
              <a:t> Coherent Inclusivity Through Accessibility: Exploring the Coherent Inclusivity Through Accessibility: Exploring the Application of Life-Value Ethics to Disability Application of Life-Value Ethics to Disability. [online] Available at: https://scholar.uwindsor.ca/cgi/viewcontent.cgi?article=8699&amp;context=etd [Accessed 05 Nov. 2023].</a:t>
            </a:r>
          </a:p>
          <a:p>
            <a:pPr>
              <a:lnSpc>
                <a:spcPct val="120000"/>
              </a:lnSpc>
            </a:pPr>
            <a:r>
              <a:rPr lang="en-GB" sz="900" dirty="0">
                <a:solidFill>
                  <a:schemeClr val="tx1"/>
                </a:solidFill>
              </a:rPr>
              <a:t>Holcomb, J.L. and Smith, S. (2015). Hotel general managers’ perceptions of CSR culture: A research note. Tourism and Hospitality Research, 17(4), pp.434–449. </a:t>
            </a:r>
            <a:r>
              <a:rPr lang="en-GB" sz="900" dirty="0" err="1">
                <a:solidFill>
                  <a:schemeClr val="tx1"/>
                </a:solidFill>
              </a:rPr>
              <a:t>doi:https</a:t>
            </a:r>
            <a:r>
              <a:rPr lang="en-GB" sz="900" dirty="0">
                <a:solidFill>
                  <a:schemeClr val="tx1"/>
                </a:solidFill>
              </a:rPr>
              <a:t>://doi.org/10.1177/1467358415619669.</a:t>
            </a:r>
          </a:p>
          <a:p>
            <a:pPr>
              <a:lnSpc>
                <a:spcPct val="120000"/>
              </a:lnSpc>
            </a:pPr>
            <a:r>
              <a:rPr lang="en-GB" sz="900" dirty="0">
                <a:solidFill>
                  <a:schemeClr val="tx1"/>
                </a:solidFill>
              </a:rPr>
              <a:t>Klein, M. (2022). Work as a team: 7 teamwork skills for epic collaboration in the workplace. [online] Blink. Available at: https://joinblink.com/intelligence/skills-to-work-as-a-team/.</a:t>
            </a:r>
          </a:p>
          <a:p>
            <a:pPr>
              <a:lnSpc>
                <a:spcPct val="120000"/>
              </a:lnSpc>
            </a:pPr>
            <a:r>
              <a:rPr lang="en-GB" sz="900" dirty="0">
                <a:solidFill>
                  <a:schemeClr val="tx1"/>
                </a:solidFill>
              </a:rPr>
              <a:t>mapal-os.com. (2022). Time management in hospitality: what is T&amp;A and why is it so important? [online] Available at: https://mapal-os.com/en/sop/what-is-ta-time-management-in-hospitality [Accessed 05 Nov. 2023].</a:t>
            </a:r>
          </a:p>
          <a:p>
            <a:pPr>
              <a:lnSpc>
                <a:spcPct val="120000"/>
              </a:lnSpc>
            </a:pPr>
            <a:r>
              <a:rPr lang="en-GB" sz="900" dirty="0" err="1">
                <a:solidFill>
                  <a:schemeClr val="tx1"/>
                </a:solidFill>
              </a:rPr>
              <a:t>Rsa</a:t>
            </a:r>
            <a:r>
              <a:rPr lang="en-GB" sz="900" dirty="0">
                <a:solidFill>
                  <a:schemeClr val="tx1"/>
                </a:solidFill>
              </a:rPr>
              <a:t> Clean. (2023). Rosa Clean | Premium Cleaning Services. [online] Available at: https://www.rosaclean.co.uk/ [Accessed 30 Oct. 2023].</a:t>
            </a:r>
          </a:p>
          <a:p>
            <a:pPr>
              <a:lnSpc>
                <a:spcPct val="120000"/>
              </a:lnSpc>
            </a:pPr>
            <a:r>
              <a:rPr lang="en-GB" sz="900" dirty="0">
                <a:solidFill>
                  <a:schemeClr val="tx1"/>
                </a:solidFill>
              </a:rPr>
              <a:t>Taylor, S. (2005). People Resourcing. [online] Google Books. CIPD Publishing. Available at: https://books.google.com/books/about/People_Resourcing.html?id=6f-Yk35qMqcC [Accessed 30 Oct. 2023].</a:t>
            </a:r>
          </a:p>
          <a:p>
            <a:pPr>
              <a:lnSpc>
                <a:spcPct val="120000"/>
              </a:lnSpc>
            </a:pPr>
            <a:r>
              <a:rPr lang="en-GB" sz="900" dirty="0">
                <a:solidFill>
                  <a:schemeClr val="tx1"/>
                </a:solidFill>
              </a:rPr>
              <a:t>Taylor, S. (2010). Resourcing and Talent Management. 5th Revised edition ed. [online] Amazon. London: Chartered Institute of </a:t>
            </a:r>
            <a:r>
              <a:rPr lang="en-GB" sz="900" dirty="0" err="1">
                <a:solidFill>
                  <a:schemeClr val="tx1"/>
                </a:solidFill>
              </a:rPr>
              <a:t>Personn</a:t>
            </a:r>
            <a:r>
              <a:rPr lang="en-GB" sz="900" dirty="0">
                <a:solidFill>
                  <a:schemeClr val="tx1"/>
                </a:solidFill>
              </a:rPr>
              <a:t>. Available at: https://www.amazon.com/Resourcing-Talent-Management-Stephen-Taylor/dp/184398251X [Accessed 30 Oct. 2023].</a:t>
            </a:r>
          </a:p>
          <a:p>
            <a:pPr>
              <a:lnSpc>
                <a:spcPct val="120000"/>
              </a:lnSpc>
            </a:pPr>
            <a:r>
              <a:rPr lang="en-GB" sz="900" dirty="0">
                <a:solidFill>
                  <a:schemeClr val="tx1"/>
                </a:solidFill>
              </a:rPr>
              <a:t>Torrington, D., Hall, L., Taylor, S. and Atkinson, C. (2020). Human Resource Management. [online] Google Books. Pearson Education. Available at: https://books.google.com/books/about/Human_Resource_Management.html?id=YcAoEAAAQBAJ [Accessed 05 Nov. 2023].</a:t>
            </a:r>
          </a:p>
        </p:txBody>
      </p:sp>
    </p:spTree>
    <p:extLst>
      <p:ext uri="{BB962C8B-B14F-4D97-AF65-F5344CB8AC3E}">
        <p14:creationId xmlns:p14="http://schemas.microsoft.com/office/powerpoint/2010/main" val="2694624590"/>
      </p:ext>
    </p:extLst>
  </p:cSld>
  <p:clrMapOvr>
    <a:masterClrMapping/>
  </p:clrMapOvr>
</p:sld>
</file>

<file path=ppt/theme/theme1.xml><?xml version="1.0" encoding="utf-8"?>
<a:theme xmlns:a="http://schemas.openxmlformats.org/drawingml/2006/main" name="Slice">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87</TotalTime>
  <Words>1718</Words>
  <Application>Microsoft Macintosh PowerPoint</Application>
  <PresentationFormat>Widescreen</PresentationFormat>
  <Paragraphs>102</Paragraphs>
  <Slides>17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Century Gothic</vt:lpstr>
      <vt:lpstr>Wingdings 3</vt:lpstr>
      <vt:lpstr>Slice</vt:lpstr>
      <vt:lpstr>Housekeeping Team Training HILTON GARDEN (BIRMINGHAM)</vt:lpstr>
      <vt:lpstr>TABLE OF CONTENTS:</vt:lpstr>
      <vt:lpstr>Introduction</vt:lpstr>
      <vt:lpstr>Overview of guest complaints</vt:lpstr>
      <vt:lpstr>Attention to detail</vt:lpstr>
      <vt:lpstr>Cleaning techniques and procedures</vt:lpstr>
      <vt:lpstr>Time management</vt:lpstr>
      <vt:lpstr>Communication Proficiencies</vt:lpstr>
      <vt:lpstr>Collaboration and teamwork on slide</vt:lpstr>
      <vt:lpstr>Adaptability</vt:lpstr>
      <vt:lpstr>Customer service skills </vt:lpstr>
      <vt:lpstr>Problem-Solving Techniques</vt:lpstr>
      <vt:lpstr>Respecting privacy and confidentiality </vt:lpstr>
      <vt:lpstr>Understanding of health and safety regulations </vt:lpstr>
      <vt:lpstr>Conclusion</vt:lpstr>
      <vt:lpstr>Final Thoughts </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Housekeeping Team Training</dc:title>
  <dc:subject/>
  <dc:creator>Admin</dc:creator>
  <cp:keywords/>
  <dc:description/>
  <cp:lastModifiedBy>Author</cp:lastModifiedBy>
  <cp:revision>30</cp:revision>
  <dcterms:created xsi:type="dcterms:W3CDTF">2023-08-04T15:04:13Z</dcterms:created>
  <dcterms:modified xsi:type="dcterms:W3CDTF">2023-11-12T17:03:18Z</dcterms:modified>
  <cp:category/>
</cp:coreProperties>
</file>