
<file path=[Content_Types].xml><?xml version="1.0" encoding="utf-8"?>
<Types xmlns="http://schemas.openxmlformats.org/package/2006/content-types">
  <Default Extension="jpg" ContentType="image/jp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3"/>
  </p:notesMasterIdLst>
  <p:sldIdLst>
    <p:sldId id="256" r:id="rId2"/>
  </p:sldIdLst>
  <p:sldSz cx="15124113" cy="10688638"/>
  <p:notesSz cx="10688638" cy="15124113"/>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66" d="100"/>
          <a:sy n="66" d="100"/>
        </p:scale>
        <p:origin x="36" y="-16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61714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5F0E1"/>
        </a:solidFill>
        <a:effectLst/>
      </p:bgPr>
    </p:bg>
    <p:spTree>
      <p:nvGrpSpPr>
        <p:cNvPr id="1" name=""/>
        <p:cNvGrpSpPr/>
        <p:nvPr/>
      </p:nvGrpSpPr>
      <p:grpSpPr>
        <a:xfrm>
          <a:off x="0" y="0"/>
          <a:ext cx="0" cy="0"/>
          <a:chOff x="0" y="0"/>
          <a:chExt cx="0" cy="0"/>
        </a:xfrm>
      </p:grpSpPr>
      <p:sp>
        <p:nvSpPr>
          <p:cNvPr id="2" name="Shape 0"/>
          <p:cNvSpPr/>
          <p:nvPr/>
        </p:nvSpPr>
        <p:spPr>
          <a:xfrm>
            <a:off x="365760" y="365760"/>
            <a:ext cx="14392656" cy="9957816"/>
          </a:xfrm>
          <a:prstGeom prst="rect">
            <a:avLst/>
          </a:prstGeom>
          <a:solidFill>
            <a:srgbClr val="F5F0E1">
              <a:alpha val="0"/>
            </a:srgbClr>
          </a:solidFill>
          <a:ln w="38100">
            <a:solidFill>
              <a:srgbClr val="C8A951"/>
            </a:solidFill>
            <a:prstDash val="solid"/>
          </a:ln>
        </p:spPr>
        <p:txBody>
          <a:bodyPr/>
          <a:lstStyle/>
          <a:p>
            <a:endParaRPr lang="en-GB"/>
          </a:p>
        </p:txBody>
      </p:sp>
      <p:sp>
        <p:nvSpPr>
          <p:cNvPr id="3" name="Shape 1"/>
          <p:cNvSpPr/>
          <p:nvPr/>
        </p:nvSpPr>
        <p:spPr>
          <a:xfrm>
            <a:off x="475488" y="475488"/>
            <a:ext cx="14173200" cy="9738360"/>
          </a:xfrm>
          <a:prstGeom prst="rect">
            <a:avLst/>
          </a:prstGeom>
          <a:solidFill>
            <a:srgbClr val="F5F0E1">
              <a:alpha val="0"/>
            </a:srgbClr>
          </a:solidFill>
          <a:ln w="12700">
            <a:solidFill>
              <a:srgbClr val="C8A951"/>
            </a:solidFill>
            <a:prstDash val="solid"/>
          </a:ln>
        </p:spPr>
        <p:txBody>
          <a:bodyPr/>
          <a:lstStyle/>
          <a:p>
            <a:endParaRPr lang="en-GB"/>
          </a:p>
        </p:txBody>
      </p:sp>
      <p:sp>
        <p:nvSpPr>
          <p:cNvPr id="4" name="Shape 2"/>
          <p:cNvSpPr/>
          <p:nvPr/>
        </p:nvSpPr>
        <p:spPr>
          <a:xfrm>
            <a:off x="475488" y="548640"/>
            <a:ext cx="14173200" cy="1463040"/>
          </a:xfrm>
          <a:prstGeom prst="rect">
            <a:avLst/>
          </a:prstGeom>
          <a:solidFill>
            <a:srgbClr val="1B2A4A"/>
          </a:solidFill>
          <a:ln/>
        </p:spPr>
        <p:txBody>
          <a:bodyPr/>
          <a:lstStyle/>
          <a:p>
            <a:endParaRPr lang="en-GB"/>
          </a:p>
        </p:txBody>
      </p:sp>
      <p:sp>
        <p:nvSpPr>
          <p:cNvPr id="5" name="Shape 3"/>
          <p:cNvSpPr/>
          <p:nvPr/>
        </p:nvSpPr>
        <p:spPr>
          <a:xfrm>
            <a:off x="822960" y="640080"/>
            <a:ext cx="13478256" cy="0"/>
          </a:xfrm>
          <a:prstGeom prst="line">
            <a:avLst/>
          </a:prstGeom>
          <a:noFill/>
          <a:ln w="25400">
            <a:solidFill>
              <a:srgbClr val="C8A951"/>
            </a:solidFill>
            <a:prstDash val="solid"/>
          </a:ln>
        </p:spPr>
        <p:txBody>
          <a:bodyPr/>
          <a:lstStyle/>
          <a:p>
            <a:endParaRPr lang="en-GB"/>
          </a:p>
        </p:txBody>
      </p:sp>
      <p:sp>
        <p:nvSpPr>
          <p:cNvPr id="6" name="Shape 4"/>
          <p:cNvSpPr/>
          <p:nvPr/>
        </p:nvSpPr>
        <p:spPr>
          <a:xfrm>
            <a:off x="822960" y="1920240"/>
            <a:ext cx="13478256" cy="0"/>
          </a:xfrm>
          <a:prstGeom prst="line">
            <a:avLst/>
          </a:prstGeom>
          <a:noFill/>
          <a:ln w="25400">
            <a:solidFill>
              <a:srgbClr val="C8A951"/>
            </a:solidFill>
            <a:prstDash val="solid"/>
          </a:ln>
        </p:spPr>
        <p:txBody>
          <a:bodyPr/>
          <a:lstStyle/>
          <a:p>
            <a:endParaRPr lang="en-GB"/>
          </a:p>
        </p:txBody>
      </p:sp>
      <p:sp>
        <p:nvSpPr>
          <p:cNvPr id="7" name="Text 5"/>
          <p:cNvSpPr/>
          <p:nvPr/>
        </p:nvSpPr>
        <p:spPr>
          <a:xfrm>
            <a:off x="457200" y="685800"/>
            <a:ext cx="14209776" cy="685800"/>
          </a:xfrm>
          <a:prstGeom prst="rect">
            <a:avLst/>
          </a:prstGeom>
          <a:noFill/>
          <a:ln/>
        </p:spPr>
        <p:txBody>
          <a:bodyPr wrap="square" lIns="0" tIns="0" rIns="0" bIns="0" rtlCol="0" anchor="ctr"/>
          <a:lstStyle/>
          <a:p>
            <a:pPr marL="0" indent="0" algn="ctr">
              <a:buNone/>
            </a:pPr>
            <a:r>
              <a:rPr lang="en-US" sz="3200" b="1" dirty="0">
                <a:solidFill>
                  <a:srgbClr val="C8A951"/>
                </a:solidFill>
                <a:latin typeface="Georgia" pitchFamily="34" charset="0"/>
                <a:ea typeface="Georgia" pitchFamily="34" charset="-122"/>
                <a:cs typeface="Georgia" pitchFamily="34" charset="-120"/>
              </a:rPr>
              <a:t>Adam and Eve in Genesis</a:t>
            </a:r>
            <a:endParaRPr lang="en-US" sz="3200" dirty="0"/>
          </a:p>
        </p:txBody>
      </p:sp>
      <p:sp>
        <p:nvSpPr>
          <p:cNvPr id="8" name="Text 6"/>
          <p:cNvSpPr/>
          <p:nvPr/>
        </p:nvSpPr>
        <p:spPr>
          <a:xfrm>
            <a:off x="457200" y="1280160"/>
            <a:ext cx="14209776" cy="457200"/>
          </a:xfrm>
          <a:prstGeom prst="rect">
            <a:avLst/>
          </a:prstGeom>
          <a:noFill/>
          <a:ln/>
        </p:spPr>
        <p:txBody>
          <a:bodyPr wrap="square" lIns="0" tIns="0" rIns="0" bIns="0" rtlCol="0" anchor="ctr"/>
          <a:lstStyle/>
          <a:p>
            <a:pPr marL="0" indent="0" algn="ctr">
              <a:buNone/>
            </a:pPr>
            <a:r>
              <a:rPr lang="en-US" sz="1600" dirty="0">
                <a:solidFill>
                  <a:srgbClr val="FFFFFF"/>
                </a:solidFill>
                <a:latin typeface="Calibri" pitchFamily="34" charset="0"/>
                <a:ea typeface="Calibri" pitchFamily="34" charset="-122"/>
                <a:cs typeface="Calibri" pitchFamily="34" charset="-120"/>
              </a:rPr>
              <a:t>Creation, Fall, and the Question of Gender in the Biblical Narrative</a:t>
            </a:r>
            <a:endParaRPr lang="en-US" sz="1600" dirty="0"/>
          </a:p>
        </p:txBody>
      </p:sp>
      <p:sp>
        <p:nvSpPr>
          <p:cNvPr id="9" name="Text 7"/>
          <p:cNvSpPr/>
          <p:nvPr/>
        </p:nvSpPr>
        <p:spPr>
          <a:xfrm>
            <a:off x="457200" y="1645920"/>
            <a:ext cx="14209776" cy="274320"/>
          </a:xfrm>
          <a:prstGeom prst="rect">
            <a:avLst/>
          </a:prstGeom>
          <a:noFill/>
          <a:ln/>
        </p:spPr>
        <p:txBody>
          <a:bodyPr wrap="square" lIns="0" tIns="0" rIns="0" bIns="0" rtlCol="0" anchor="ctr"/>
          <a:lstStyle/>
          <a:p>
            <a:pPr marL="0" indent="0" algn="ctr">
              <a:buNone/>
            </a:pPr>
            <a:r>
              <a:rPr lang="en-US" sz="1100" dirty="0">
                <a:solidFill>
                  <a:srgbClr val="E8D5A3"/>
                </a:solidFill>
                <a:latin typeface="Calibri" pitchFamily="34" charset="0"/>
                <a:ea typeface="Calibri" pitchFamily="34" charset="-122"/>
                <a:cs typeface="Calibri" pitchFamily="34" charset="-120"/>
              </a:rPr>
              <a:t>Marian Raducanu  |  HPRS 4905: Introduction to Hebrew Bible  |  </a:t>
            </a:r>
            <a:endParaRPr lang="en-US" sz="1100" dirty="0"/>
          </a:p>
        </p:txBody>
      </p:sp>
      <p:sp>
        <p:nvSpPr>
          <p:cNvPr id="10" name="Text 8"/>
          <p:cNvSpPr/>
          <p:nvPr/>
        </p:nvSpPr>
        <p:spPr>
          <a:xfrm>
            <a:off x="475488" y="2286000"/>
            <a:ext cx="4541520" cy="365760"/>
          </a:xfrm>
          <a:prstGeom prst="rect">
            <a:avLst/>
          </a:prstGeom>
          <a:noFill/>
          <a:ln/>
        </p:spPr>
        <p:txBody>
          <a:bodyPr wrap="square" lIns="0" tIns="0" rIns="0" bIns="0" rtlCol="0" anchor="ctr"/>
          <a:lstStyle/>
          <a:p>
            <a:pPr marL="0" indent="0" algn="ctr">
              <a:buNone/>
            </a:pPr>
            <a:r>
              <a:rPr lang="en-US" sz="1500" b="1" dirty="0">
                <a:solidFill>
                  <a:srgbClr val="1B2A4A"/>
                </a:solidFill>
                <a:latin typeface="Georgia" pitchFamily="34" charset="0"/>
                <a:ea typeface="Georgia" pitchFamily="34" charset="-122"/>
                <a:cs typeface="Georgia" pitchFamily="34" charset="-120"/>
              </a:rPr>
              <a:t>The Creation Narrative</a:t>
            </a:r>
            <a:endParaRPr lang="en-US" sz="1500" dirty="0"/>
          </a:p>
        </p:txBody>
      </p:sp>
      <p:sp>
        <p:nvSpPr>
          <p:cNvPr id="11" name="Text 9"/>
          <p:cNvSpPr/>
          <p:nvPr/>
        </p:nvSpPr>
        <p:spPr>
          <a:xfrm>
            <a:off x="566928" y="2697480"/>
            <a:ext cx="4358640" cy="1051560"/>
          </a:xfrm>
          <a:prstGeom prst="rect">
            <a:avLst/>
          </a:prstGeom>
          <a:noFill/>
          <a:ln/>
        </p:spPr>
        <p:txBody>
          <a:bodyPr wrap="square" lIns="0" tIns="0" rIns="0" bIns="0" rtlCol="0" anchor="ctr"/>
          <a:lstStyle/>
          <a:p>
            <a:pPr marL="0" indent="0" algn="l">
              <a:lnSpc>
                <a:spcPct val="115000"/>
              </a:lnSpc>
              <a:buNone/>
            </a:pPr>
            <a:r>
              <a:rPr lang="en-US" sz="1050" dirty="0">
                <a:solidFill>
                  <a:srgbClr val="2C2C2C"/>
                </a:solidFill>
                <a:latin typeface="Calibri" pitchFamily="34" charset="0"/>
                <a:ea typeface="Calibri" pitchFamily="34" charset="-122"/>
                <a:cs typeface="Calibri" pitchFamily="34" charset="-120"/>
              </a:rPr>
              <a:t>The account of Adam and Eve in Genesis chapters 2–3 stands as one of the most influential narratives in Western civilisation. It addresses fundamental questions about human origins, the relationship between man and woman, moral agency, and the nature of disobedience. Across centuries, this text has shaped theological doctrine, legal traditions, and cultural attitudes toward gender.</a:t>
            </a:r>
            <a:endParaRPr lang="en-US" sz="1050" dirty="0"/>
          </a:p>
        </p:txBody>
      </p:sp>
      <p:sp>
        <p:nvSpPr>
          <p:cNvPr id="12" name="Text 10"/>
          <p:cNvSpPr/>
          <p:nvPr/>
        </p:nvSpPr>
        <p:spPr>
          <a:xfrm>
            <a:off x="612648" y="3794760"/>
            <a:ext cx="4267200" cy="548640"/>
          </a:xfrm>
          <a:prstGeom prst="rect">
            <a:avLst/>
          </a:prstGeom>
          <a:noFill/>
          <a:ln/>
        </p:spPr>
        <p:txBody>
          <a:bodyPr wrap="square" lIns="0" tIns="0" rIns="0" bIns="0" rtlCol="0" anchor="ctr"/>
          <a:lstStyle/>
          <a:p>
            <a:pPr marL="0" indent="0" algn="ctr">
              <a:buNone/>
            </a:pPr>
            <a:r>
              <a:rPr lang="en-US" sz="1050" i="1" dirty="0">
                <a:solidFill>
                  <a:srgbClr val="8B3A3A"/>
                </a:solidFill>
                <a:latin typeface="Calibri" pitchFamily="34" charset="0"/>
                <a:ea typeface="Calibri" pitchFamily="34" charset="-122"/>
                <a:cs typeface="Calibri" pitchFamily="34" charset="-120"/>
              </a:rPr>
              <a:t>“Then the LORD God formed man from the dust of the </a:t>
            </a:r>
            <a:r>
              <a:rPr lang="en-US" sz="1050" i="1">
                <a:solidFill>
                  <a:srgbClr val="8B3A3A"/>
                </a:solidFill>
                <a:latin typeface="Calibri" pitchFamily="34" charset="0"/>
                <a:ea typeface="Calibri" pitchFamily="34" charset="-122"/>
                <a:cs typeface="Calibri" pitchFamily="34" charset="-120"/>
              </a:rPr>
              <a:t>ground and  </a:t>
            </a:r>
            <a:r>
              <a:rPr lang="en-US" sz="1050" i="1" dirty="0">
                <a:solidFill>
                  <a:srgbClr val="8B3A3A"/>
                </a:solidFill>
                <a:latin typeface="Calibri" pitchFamily="34" charset="0"/>
                <a:ea typeface="Calibri" pitchFamily="34" charset="-122"/>
                <a:cs typeface="Calibri" pitchFamily="34" charset="-120"/>
              </a:rPr>
              <a:t>breathed into his nostrils the breath of life; and the man became a living being.”</a:t>
            </a:r>
            <a:endParaRPr lang="en-US" sz="1050" dirty="0"/>
          </a:p>
        </p:txBody>
      </p:sp>
      <p:sp>
        <p:nvSpPr>
          <p:cNvPr id="13" name="Text 11"/>
          <p:cNvSpPr/>
          <p:nvPr/>
        </p:nvSpPr>
        <p:spPr>
          <a:xfrm>
            <a:off x="612648" y="4343400"/>
            <a:ext cx="4267200" cy="228600"/>
          </a:xfrm>
          <a:prstGeom prst="rect">
            <a:avLst/>
          </a:prstGeom>
          <a:noFill/>
          <a:ln/>
        </p:spPr>
        <p:txBody>
          <a:bodyPr wrap="square" lIns="0" tIns="0" rIns="0" bIns="0" rtlCol="0" anchor="ctr"/>
          <a:lstStyle/>
          <a:p>
            <a:pPr marL="0" indent="0" algn="ctr">
              <a:buNone/>
            </a:pPr>
            <a:r>
              <a:rPr lang="en-US" sz="900" dirty="0">
                <a:solidFill>
                  <a:srgbClr val="5C4033"/>
                </a:solidFill>
                <a:latin typeface="Calibri" pitchFamily="34" charset="0"/>
                <a:ea typeface="Calibri" pitchFamily="34" charset="-122"/>
                <a:cs typeface="Calibri" pitchFamily="34" charset="-120"/>
              </a:rPr>
              <a:t>— Genesis 2:7 (NRSV)</a:t>
            </a:r>
            <a:endParaRPr lang="en-US" sz="900" dirty="0"/>
          </a:p>
        </p:txBody>
      </p:sp>
      <p:sp>
        <p:nvSpPr>
          <p:cNvPr id="14" name="Text 12"/>
          <p:cNvSpPr/>
          <p:nvPr/>
        </p:nvSpPr>
        <p:spPr>
          <a:xfrm>
            <a:off x="566928" y="4617720"/>
            <a:ext cx="4358640" cy="1097280"/>
          </a:xfrm>
          <a:prstGeom prst="rect">
            <a:avLst/>
          </a:prstGeom>
          <a:noFill/>
          <a:ln/>
        </p:spPr>
        <p:txBody>
          <a:bodyPr wrap="square" lIns="0" tIns="0" rIns="0" bIns="0" rtlCol="0" anchor="ctr"/>
          <a:lstStyle/>
          <a:p>
            <a:pPr marL="0" indent="0" algn="l">
              <a:lnSpc>
                <a:spcPct val="115000"/>
              </a:lnSpc>
              <a:buNone/>
            </a:pPr>
            <a:r>
              <a:rPr lang="en-US" sz="1050" dirty="0">
                <a:solidFill>
                  <a:srgbClr val="2C2C2C"/>
                </a:solidFill>
                <a:latin typeface="Calibri" pitchFamily="34" charset="0"/>
                <a:ea typeface="Calibri" pitchFamily="34" charset="-122"/>
                <a:cs typeface="Calibri" pitchFamily="34" charset="-120"/>
              </a:rPr>
              <a:t>God subsequently declares, “It is not good that the man should be alone; I will make him a helper as his partner” (Genesis 2:18, NRSV). The Hebrew term ezer kenegdo, often translated as ‘helper,’ carries connotations of strength and rescue rather than subordination, appearing elsewhere in Scripture to describe God himself (Psalm 121:1–2).</a:t>
            </a:r>
            <a:endParaRPr lang="en-US" sz="1050" dirty="0"/>
          </a:p>
        </p:txBody>
      </p:sp>
      <p:sp>
        <p:nvSpPr>
          <p:cNvPr id="15" name="Text 13"/>
          <p:cNvSpPr/>
          <p:nvPr/>
        </p:nvSpPr>
        <p:spPr>
          <a:xfrm>
            <a:off x="566928" y="5760720"/>
            <a:ext cx="4358640" cy="274320"/>
          </a:xfrm>
          <a:prstGeom prst="rect">
            <a:avLst/>
          </a:prstGeom>
          <a:noFill/>
          <a:ln/>
        </p:spPr>
        <p:txBody>
          <a:bodyPr wrap="square" lIns="0" tIns="0" rIns="0" bIns="0" rtlCol="0" anchor="ctr"/>
          <a:lstStyle/>
          <a:p>
            <a:pPr marL="0" indent="0" algn="l">
              <a:buNone/>
            </a:pPr>
            <a:r>
              <a:rPr lang="en-US" sz="1150" b="1" dirty="0">
                <a:solidFill>
                  <a:srgbClr val="2D4A3E"/>
                </a:solidFill>
                <a:latin typeface="Georgia" pitchFamily="34" charset="0"/>
                <a:ea typeface="Georgia" pitchFamily="34" charset="-122"/>
                <a:cs typeface="Georgia" pitchFamily="34" charset="-120"/>
              </a:rPr>
              <a:t>Artistic Depictions</a:t>
            </a:r>
            <a:endParaRPr lang="en-US" sz="1150" dirty="0"/>
          </a:p>
        </p:txBody>
      </p:sp>
      <p:sp>
        <p:nvSpPr>
          <p:cNvPr id="16" name="Text 14"/>
          <p:cNvSpPr/>
          <p:nvPr/>
        </p:nvSpPr>
        <p:spPr>
          <a:xfrm>
            <a:off x="566928" y="6035040"/>
            <a:ext cx="4358640" cy="685800"/>
          </a:xfrm>
          <a:prstGeom prst="rect">
            <a:avLst/>
          </a:prstGeom>
          <a:noFill/>
          <a:ln/>
        </p:spPr>
        <p:txBody>
          <a:bodyPr wrap="square" lIns="0" tIns="0" rIns="0" bIns="0" rtlCol="0" anchor="ctr"/>
          <a:lstStyle/>
          <a:p>
            <a:pPr marL="0" indent="0" algn="l">
              <a:lnSpc>
                <a:spcPct val="115000"/>
              </a:lnSpc>
              <a:buNone/>
            </a:pPr>
            <a:r>
              <a:rPr lang="en-US" sz="1050" dirty="0">
                <a:solidFill>
                  <a:srgbClr val="2C2C2C"/>
                </a:solidFill>
                <a:latin typeface="Calibri" pitchFamily="34" charset="0"/>
                <a:ea typeface="Calibri" pitchFamily="34" charset="-122"/>
                <a:cs typeface="Calibri" pitchFamily="34" charset="-120"/>
              </a:rPr>
              <a:t>The Garden of Eden has inspired countless artistic interpretations. The image below captures the Edenic paradise teeming with animal life, with Adam and Eve visible among the foliage — emphasising humanity’s place within, not above, creation.</a:t>
            </a:r>
            <a:endParaRPr lang="en-US" sz="1050" dirty="0"/>
          </a:p>
        </p:txBody>
      </p:sp>
      <p:sp>
        <p:nvSpPr>
          <p:cNvPr id="17" name="Shape 15"/>
          <p:cNvSpPr/>
          <p:nvPr/>
        </p:nvSpPr>
        <p:spPr>
          <a:xfrm>
            <a:off x="603504" y="6711696"/>
            <a:ext cx="4285488" cy="2775255"/>
          </a:xfrm>
          <a:prstGeom prst="rect">
            <a:avLst/>
          </a:prstGeom>
          <a:solidFill>
            <a:srgbClr val="C8A951">
              <a:alpha val="0"/>
            </a:srgbClr>
          </a:solidFill>
          <a:ln w="25400">
            <a:solidFill>
              <a:srgbClr val="C8A951"/>
            </a:solidFill>
            <a:prstDash val="solid"/>
          </a:ln>
        </p:spPr>
        <p:txBody>
          <a:bodyPr/>
          <a:lstStyle/>
          <a:p>
            <a:endParaRPr lang="en-GB"/>
          </a:p>
        </p:txBody>
      </p:sp>
      <p:pic>
        <p:nvPicPr>
          <p:cNvPr id="18" name="Image 0" descr="/home/claude/eden_painting.jpg"/>
          <p:cNvPicPr>
            <a:picLocks noChangeAspect="1"/>
          </p:cNvPicPr>
          <p:nvPr/>
        </p:nvPicPr>
        <p:blipFill>
          <a:blip r:embed="rId3"/>
          <a:stretch>
            <a:fillRect/>
          </a:stretch>
        </p:blipFill>
        <p:spPr>
          <a:xfrm>
            <a:off x="658368" y="6766560"/>
            <a:ext cx="4175760" cy="2665527"/>
          </a:xfrm>
          <a:prstGeom prst="rect">
            <a:avLst/>
          </a:prstGeom>
        </p:spPr>
      </p:pic>
      <p:sp>
        <p:nvSpPr>
          <p:cNvPr id="19" name="Text 16"/>
          <p:cNvSpPr/>
          <p:nvPr/>
        </p:nvSpPr>
        <p:spPr>
          <a:xfrm>
            <a:off x="5291328" y="2286000"/>
            <a:ext cx="4541520" cy="365760"/>
          </a:xfrm>
          <a:prstGeom prst="rect">
            <a:avLst/>
          </a:prstGeom>
          <a:noFill/>
          <a:ln/>
        </p:spPr>
        <p:txBody>
          <a:bodyPr wrap="square" lIns="0" tIns="0" rIns="0" bIns="0" rtlCol="0" anchor="ctr"/>
          <a:lstStyle/>
          <a:p>
            <a:pPr marL="0" indent="0" algn="ctr">
              <a:buNone/>
            </a:pPr>
            <a:r>
              <a:rPr lang="en-US" sz="1500" b="1" dirty="0">
                <a:solidFill>
                  <a:srgbClr val="1B2A4A"/>
                </a:solidFill>
                <a:latin typeface="Georgia" pitchFamily="34" charset="0"/>
                <a:ea typeface="Georgia" pitchFamily="34" charset="-122"/>
                <a:cs typeface="Georgia" pitchFamily="34" charset="-120"/>
              </a:rPr>
              <a:t>The Fall and Its Consequences</a:t>
            </a:r>
            <a:endParaRPr lang="en-US" sz="1500" dirty="0"/>
          </a:p>
        </p:txBody>
      </p:sp>
      <p:sp>
        <p:nvSpPr>
          <p:cNvPr id="20" name="Text 17"/>
          <p:cNvSpPr/>
          <p:nvPr/>
        </p:nvSpPr>
        <p:spPr>
          <a:xfrm>
            <a:off x="5382768" y="2697480"/>
            <a:ext cx="4358640" cy="1097280"/>
          </a:xfrm>
          <a:prstGeom prst="rect">
            <a:avLst/>
          </a:prstGeom>
          <a:noFill/>
          <a:ln/>
        </p:spPr>
        <p:txBody>
          <a:bodyPr wrap="square" lIns="0" tIns="0" rIns="0" bIns="0" rtlCol="0" anchor="ctr"/>
          <a:lstStyle/>
          <a:p>
            <a:pPr marL="0" indent="0" algn="l">
              <a:lnSpc>
                <a:spcPct val="115000"/>
              </a:lnSpc>
              <a:buNone/>
            </a:pPr>
            <a:r>
              <a:rPr lang="en-US" sz="1050" dirty="0">
                <a:solidFill>
                  <a:srgbClr val="2C2C2C"/>
                </a:solidFill>
                <a:latin typeface="Calibri" pitchFamily="34" charset="0"/>
                <a:ea typeface="Calibri" pitchFamily="34" charset="-122"/>
                <a:cs typeface="Calibri" pitchFamily="34" charset="-120"/>
              </a:rPr>
              <a:t>In Genesis 3, the serpent approaches Eve with a question that initiates the transgression: “Did God say, ‘You shall not eat from any tree in the garden’?” (Genesis 3:1, NRSV). Eve engages in theological reasoning with the serpent before choosing to eat the forbidden fruit. Importantly, the text notes that Adam “was with her” (Genesis 3:6), suggesting his passive presence during the exchange.</a:t>
            </a:r>
            <a:endParaRPr lang="en-US" sz="1050" dirty="0"/>
          </a:p>
        </p:txBody>
      </p:sp>
      <p:sp>
        <p:nvSpPr>
          <p:cNvPr id="21" name="Text 18"/>
          <p:cNvSpPr/>
          <p:nvPr/>
        </p:nvSpPr>
        <p:spPr>
          <a:xfrm>
            <a:off x="5428488" y="3840480"/>
            <a:ext cx="4267200" cy="640080"/>
          </a:xfrm>
          <a:prstGeom prst="rect">
            <a:avLst/>
          </a:prstGeom>
          <a:noFill/>
          <a:ln/>
        </p:spPr>
        <p:txBody>
          <a:bodyPr wrap="square" lIns="0" tIns="0" rIns="0" bIns="0" rtlCol="0" anchor="ctr"/>
          <a:lstStyle/>
          <a:p>
            <a:pPr marL="0" indent="0" algn="ctr">
              <a:buNone/>
            </a:pPr>
            <a:r>
              <a:rPr lang="en-US" sz="1050" i="1" dirty="0">
                <a:solidFill>
                  <a:srgbClr val="8B3A3A"/>
                </a:solidFill>
                <a:latin typeface="Calibri" pitchFamily="34" charset="0"/>
                <a:ea typeface="Calibri" pitchFamily="34" charset="-122"/>
                <a:cs typeface="Calibri" pitchFamily="34" charset="-120"/>
              </a:rPr>
              <a:t>“To the woman he said, ‘I will greatly increase your pangs in childbearing; in pain you shall bring forth children, yet your desire shall be for your husband, and he shall rule over you.’”</a:t>
            </a:r>
            <a:endParaRPr lang="en-US" sz="1050" dirty="0"/>
          </a:p>
        </p:txBody>
      </p:sp>
      <p:sp>
        <p:nvSpPr>
          <p:cNvPr id="22" name="Text 19"/>
          <p:cNvSpPr/>
          <p:nvPr/>
        </p:nvSpPr>
        <p:spPr>
          <a:xfrm>
            <a:off x="5428488" y="4480560"/>
            <a:ext cx="4267200" cy="228600"/>
          </a:xfrm>
          <a:prstGeom prst="rect">
            <a:avLst/>
          </a:prstGeom>
          <a:noFill/>
          <a:ln/>
        </p:spPr>
        <p:txBody>
          <a:bodyPr wrap="square" lIns="0" tIns="0" rIns="0" bIns="0" rtlCol="0" anchor="ctr"/>
          <a:lstStyle/>
          <a:p>
            <a:pPr marL="0" indent="0" algn="ctr">
              <a:buNone/>
            </a:pPr>
            <a:r>
              <a:rPr lang="en-US" sz="900" dirty="0">
                <a:solidFill>
                  <a:srgbClr val="5C4033"/>
                </a:solidFill>
                <a:latin typeface="Calibri" pitchFamily="34" charset="0"/>
                <a:ea typeface="Calibri" pitchFamily="34" charset="-122"/>
                <a:cs typeface="Calibri" pitchFamily="34" charset="-120"/>
              </a:rPr>
              <a:t>— Genesis 3:16 (NRSV)</a:t>
            </a:r>
            <a:endParaRPr lang="en-US" sz="900" dirty="0"/>
          </a:p>
        </p:txBody>
      </p:sp>
      <p:sp>
        <p:nvSpPr>
          <p:cNvPr id="23" name="Text 20"/>
          <p:cNvSpPr/>
          <p:nvPr/>
        </p:nvSpPr>
        <p:spPr>
          <a:xfrm>
            <a:off x="5382768" y="4800600"/>
            <a:ext cx="4358640" cy="274320"/>
          </a:xfrm>
          <a:prstGeom prst="rect">
            <a:avLst/>
          </a:prstGeom>
          <a:noFill/>
          <a:ln/>
        </p:spPr>
        <p:txBody>
          <a:bodyPr wrap="square" lIns="0" tIns="0" rIns="0" bIns="0" rtlCol="0" anchor="ctr"/>
          <a:lstStyle/>
          <a:p>
            <a:pPr marL="0" indent="0" algn="l">
              <a:buNone/>
            </a:pPr>
            <a:r>
              <a:rPr lang="en-US" sz="1150" b="1" dirty="0">
                <a:solidFill>
                  <a:srgbClr val="2D4A3E"/>
                </a:solidFill>
                <a:latin typeface="Georgia" pitchFamily="34" charset="0"/>
                <a:ea typeface="Georgia" pitchFamily="34" charset="-122"/>
                <a:cs typeface="Georgia" pitchFamily="34" charset="-120"/>
              </a:rPr>
              <a:t>Historical Interpretations</a:t>
            </a:r>
            <a:endParaRPr lang="en-US" sz="1150" dirty="0"/>
          </a:p>
        </p:txBody>
      </p:sp>
      <p:sp>
        <p:nvSpPr>
          <p:cNvPr id="24" name="Text 21"/>
          <p:cNvSpPr/>
          <p:nvPr/>
        </p:nvSpPr>
        <p:spPr>
          <a:xfrm>
            <a:off x="5382768" y="5074920"/>
            <a:ext cx="4358640" cy="1143000"/>
          </a:xfrm>
          <a:prstGeom prst="rect">
            <a:avLst/>
          </a:prstGeom>
          <a:noFill/>
          <a:ln/>
        </p:spPr>
        <p:txBody>
          <a:bodyPr wrap="square" lIns="0" tIns="0" rIns="0" bIns="0" rtlCol="0" anchor="ctr"/>
          <a:lstStyle/>
          <a:p>
            <a:pPr marL="0" indent="0" algn="l">
              <a:lnSpc>
                <a:spcPct val="115000"/>
              </a:lnSpc>
              <a:buNone/>
            </a:pPr>
            <a:r>
              <a:rPr lang="en-US" sz="1050" dirty="0">
                <a:solidFill>
                  <a:srgbClr val="2C2C2C"/>
                </a:solidFill>
                <a:latin typeface="Calibri" pitchFamily="34" charset="0"/>
                <a:ea typeface="Calibri" pitchFamily="34" charset="-122"/>
                <a:cs typeface="Calibri" pitchFamily="34" charset="-120"/>
              </a:rPr>
              <a:t>Early Church Fathers such as Tertullian (c. 155–220 CE) described woman as “the devil’s gateway,” placing blame squarely on Eve for the Fall. Augustine of Hippo similarly argued that Eve’s deception confirmed a natural hierarchy in which women are subordinate to men. These readings became deeply embedded in Christian tradition and significantly influenced Western attitudes toward women for centuries.</a:t>
            </a:r>
            <a:endParaRPr lang="en-US" sz="1050" dirty="0"/>
          </a:p>
        </p:txBody>
      </p:sp>
      <p:sp>
        <p:nvSpPr>
          <p:cNvPr id="25" name="Text 22"/>
          <p:cNvSpPr/>
          <p:nvPr/>
        </p:nvSpPr>
        <p:spPr>
          <a:xfrm>
            <a:off x="5382768" y="6263640"/>
            <a:ext cx="4358640" cy="274320"/>
          </a:xfrm>
          <a:prstGeom prst="rect">
            <a:avLst/>
          </a:prstGeom>
          <a:noFill/>
          <a:ln/>
        </p:spPr>
        <p:txBody>
          <a:bodyPr wrap="square" lIns="0" tIns="0" rIns="0" bIns="0" rtlCol="0" anchor="ctr"/>
          <a:lstStyle/>
          <a:p>
            <a:pPr marL="0" indent="0" algn="l">
              <a:buNone/>
            </a:pPr>
            <a:r>
              <a:rPr lang="en-US" sz="1150" b="1" dirty="0">
                <a:solidFill>
                  <a:srgbClr val="2D4A3E"/>
                </a:solidFill>
                <a:latin typeface="Georgia" pitchFamily="34" charset="0"/>
                <a:ea typeface="Georgia" pitchFamily="34" charset="-122"/>
                <a:cs typeface="Georgia" pitchFamily="34" charset="-120"/>
              </a:rPr>
              <a:t>Feminist Re-readings</a:t>
            </a:r>
            <a:endParaRPr lang="en-US" sz="1150" dirty="0"/>
          </a:p>
        </p:txBody>
      </p:sp>
      <p:sp>
        <p:nvSpPr>
          <p:cNvPr id="26" name="Text 23"/>
          <p:cNvSpPr/>
          <p:nvPr/>
        </p:nvSpPr>
        <p:spPr>
          <a:xfrm>
            <a:off x="5382768" y="6537960"/>
            <a:ext cx="4358640" cy="1234440"/>
          </a:xfrm>
          <a:prstGeom prst="rect">
            <a:avLst/>
          </a:prstGeom>
          <a:noFill/>
          <a:ln/>
        </p:spPr>
        <p:txBody>
          <a:bodyPr wrap="square" lIns="0" tIns="0" rIns="0" bIns="0" rtlCol="0" anchor="ctr"/>
          <a:lstStyle/>
          <a:p>
            <a:pPr marL="0" indent="0" algn="l">
              <a:lnSpc>
                <a:spcPct val="115000"/>
              </a:lnSpc>
              <a:buNone/>
            </a:pPr>
            <a:r>
              <a:rPr lang="en-US" sz="1050" dirty="0">
                <a:solidFill>
                  <a:srgbClr val="2C2C2C"/>
                </a:solidFill>
                <a:latin typeface="Calibri" pitchFamily="34" charset="0"/>
                <a:ea typeface="Calibri" pitchFamily="34" charset="-122"/>
                <a:cs typeface="Calibri" pitchFamily="34" charset="-120"/>
              </a:rPr>
              <a:t>Phyllis Trible’s landmark work God and the Rhetoric of Sexuality (1978) challenged patriarchal readings by arguing that the Genesis narrative does not establish male superiority. Trible contends that the punishments in Genesis 3:16 describe a distortion of the original created order rather than a divine endorsement of male dominance. Carol Meyers further argues that the text must be understood within its ancient Near Eastern agricultural context.</a:t>
            </a:r>
            <a:endParaRPr lang="en-US" sz="1050" dirty="0"/>
          </a:p>
        </p:txBody>
      </p:sp>
      <p:sp>
        <p:nvSpPr>
          <p:cNvPr id="27" name="Text 24"/>
          <p:cNvSpPr/>
          <p:nvPr/>
        </p:nvSpPr>
        <p:spPr>
          <a:xfrm>
            <a:off x="5382768" y="7818120"/>
            <a:ext cx="4358640" cy="594360"/>
          </a:xfrm>
          <a:prstGeom prst="rect">
            <a:avLst/>
          </a:prstGeom>
          <a:noFill/>
          <a:ln/>
        </p:spPr>
        <p:txBody>
          <a:bodyPr wrap="square" lIns="0" tIns="0" rIns="0" bIns="0" rtlCol="0" anchor="ctr"/>
          <a:lstStyle/>
          <a:p>
            <a:pPr marL="0" indent="0" algn="l">
              <a:lnSpc>
                <a:spcPct val="115000"/>
              </a:lnSpc>
              <a:buNone/>
            </a:pPr>
            <a:r>
              <a:rPr lang="en-US" sz="1050" dirty="0">
                <a:solidFill>
                  <a:srgbClr val="2C2C2C"/>
                </a:solidFill>
                <a:latin typeface="Calibri" pitchFamily="34" charset="0"/>
                <a:ea typeface="Calibri" pitchFamily="34" charset="-122"/>
                <a:cs typeface="Calibri" pitchFamily="34" charset="-120"/>
              </a:rPr>
              <a:t>Elizabeth Cady Stanton’s The Woman’s Bible (1895) was among the earliest feminist critiques, arguing that biblical texts had been used systematically to justify the oppression of women.</a:t>
            </a:r>
            <a:endParaRPr lang="en-US" sz="1050" dirty="0"/>
          </a:p>
        </p:txBody>
      </p:sp>
      <p:sp>
        <p:nvSpPr>
          <p:cNvPr id="28" name="Text 25"/>
          <p:cNvSpPr/>
          <p:nvPr/>
        </p:nvSpPr>
        <p:spPr>
          <a:xfrm>
            <a:off x="10107168" y="2286000"/>
            <a:ext cx="4541520" cy="365760"/>
          </a:xfrm>
          <a:prstGeom prst="rect">
            <a:avLst/>
          </a:prstGeom>
          <a:noFill/>
          <a:ln/>
        </p:spPr>
        <p:txBody>
          <a:bodyPr wrap="square" lIns="0" tIns="0" rIns="0" bIns="0" rtlCol="0" anchor="ctr"/>
          <a:lstStyle/>
          <a:p>
            <a:pPr marL="0" indent="0" algn="ctr">
              <a:buNone/>
            </a:pPr>
            <a:r>
              <a:rPr lang="en-US" sz="1500" b="1" dirty="0">
                <a:solidFill>
                  <a:srgbClr val="1B2A4A"/>
                </a:solidFill>
                <a:latin typeface="Georgia" pitchFamily="34" charset="0"/>
                <a:ea typeface="Georgia" pitchFamily="34" charset="-122"/>
                <a:cs typeface="Georgia" pitchFamily="34" charset="-120"/>
              </a:rPr>
              <a:t>Key Themes and Questions</a:t>
            </a:r>
            <a:endParaRPr lang="en-US" sz="1500" dirty="0"/>
          </a:p>
        </p:txBody>
      </p:sp>
      <p:sp>
        <p:nvSpPr>
          <p:cNvPr id="29" name="Text 26"/>
          <p:cNvSpPr/>
          <p:nvPr/>
        </p:nvSpPr>
        <p:spPr>
          <a:xfrm>
            <a:off x="10198608" y="2697480"/>
            <a:ext cx="4358640" cy="914400"/>
          </a:xfrm>
          <a:prstGeom prst="rect">
            <a:avLst/>
          </a:prstGeom>
          <a:noFill/>
          <a:ln/>
        </p:spPr>
        <p:txBody>
          <a:bodyPr wrap="square" lIns="0" tIns="0" rIns="0" bIns="0" rtlCol="0" anchor="ctr"/>
          <a:lstStyle/>
          <a:p>
            <a:pPr marL="0" indent="0" algn="l">
              <a:lnSpc>
                <a:spcPct val="115000"/>
              </a:lnSpc>
              <a:buNone/>
            </a:pPr>
            <a:r>
              <a:rPr lang="en-US" sz="1050" dirty="0">
                <a:solidFill>
                  <a:srgbClr val="2C2C2C"/>
                </a:solidFill>
                <a:latin typeface="Calibri" pitchFamily="34" charset="0"/>
                <a:ea typeface="Calibri" pitchFamily="34" charset="-122"/>
                <a:cs typeface="Calibri" pitchFamily="34" charset="-120"/>
              </a:rPr>
              <a:t>1. Does creation order imply hierarchy? Genesis 2 presents man as formed first and woman from his rib. Traditional readings see this as establishing male authority; however, Trible argues that the narrative moves toward a climax, with woman as the culmination of creation rather than an afterthought.</a:t>
            </a:r>
            <a:endParaRPr lang="en-US" sz="1050" dirty="0"/>
          </a:p>
        </p:txBody>
      </p:sp>
      <p:sp>
        <p:nvSpPr>
          <p:cNvPr id="30" name="Text 27"/>
          <p:cNvSpPr/>
          <p:nvPr/>
        </p:nvSpPr>
        <p:spPr>
          <a:xfrm>
            <a:off x="10198608" y="3657600"/>
            <a:ext cx="4358640" cy="822960"/>
          </a:xfrm>
          <a:prstGeom prst="rect">
            <a:avLst/>
          </a:prstGeom>
          <a:noFill/>
          <a:ln/>
        </p:spPr>
        <p:txBody>
          <a:bodyPr wrap="square" lIns="0" tIns="0" rIns="0" bIns="0" rtlCol="0" anchor="ctr"/>
          <a:lstStyle/>
          <a:p>
            <a:pPr marL="0" indent="0" algn="l">
              <a:lnSpc>
                <a:spcPct val="115000"/>
              </a:lnSpc>
              <a:buNone/>
            </a:pPr>
            <a:r>
              <a:rPr lang="en-US" sz="1050" dirty="0">
                <a:solidFill>
                  <a:srgbClr val="2C2C2C"/>
                </a:solidFill>
                <a:latin typeface="Calibri" pitchFamily="34" charset="0"/>
                <a:ea typeface="Calibri" pitchFamily="34" charset="-122"/>
                <a:cs typeface="Calibri" pitchFamily="34" charset="-120"/>
              </a:rPr>
              <a:t>2. Is the text misogynistic, or its reception? A crucial distinction exists between what the text itself says and how it has been interpreted. Many scholars argue that centuries of patriarchal interpretation have imposed misogynistic readings onto a more nuanced original narrative.</a:t>
            </a:r>
            <a:endParaRPr lang="en-US" sz="1050" dirty="0"/>
          </a:p>
        </p:txBody>
      </p:sp>
      <p:sp>
        <p:nvSpPr>
          <p:cNvPr id="31" name="Text 28"/>
          <p:cNvSpPr/>
          <p:nvPr/>
        </p:nvSpPr>
        <p:spPr>
          <a:xfrm>
            <a:off x="10198608" y="4526280"/>
            <a:ext cx="4358640" cy="731520"/>
          </a:xfrm>
          <a:prstGeom prst="rect">
            <a:avLst/>
          </a:prstGeom>
          <a:noFill/>
          <a:ln/>
        </p:spPr>
        <p:txBody>
          <a:bodyPr wrap="square" lIns="0" tIns="0" rIns="0" bIns="0" rtlCol="0" anchor="ctr"/>
          <a:lstStyle/>
          <a:p>
            <a:pPr marL="0" indent="0" algn="l">
              <a:lnSpc>
                <a:spcPct val="115000"/>
              </a:lnSpc>
              <a:buNone/>
            </a:pPr>
            <a:r>
              <a:rPr lang="en-US" sz="1050" dirty="0">
                <a:solidFill>
                  <a:srgbClr val="2C2C2C"/>
                </a:solidFill>
                <a:latin typeface="Calibri" pitchFamily="34" charset="0"/>
                <a:ea typeface="Calibri" pitchFamily="34" charset="-122"/>
                <a:cs typeface="Calibri" pitchFamily="34" charset="-120"/>
              </a:rPr>
              <a:t>3. The role of ezer kenegdo. The Hebrew designation of woman as a ‘helper corresponding to’ man need not imply inferiority. The same term describes God’s relationship to Israel, suggesting equality or even protective strength.</a:t>
            </a:r>
            <a:endParaRPr lang="en-US" sz="1050" dirty="0"/>
          </a:p>
        </p:txBody>
      </p:sp>
      <p:sp>
        <p:nvSpPr>
          <p:cNvPr id="32" name="Text 29"/>
          <p:cNvSpPr/>
          <p:nvPr/>
        </p:nvSpPr>
        <p:spPr>
          <a:xfrm>
            <a:off x="10198608" y="5349240"/>
            <a:ext cx="4358640" cy="274320"/>
          </a:xfrm>
          <a:prstGeom prst="rect">
            <a:avLst/>
          </a:prstGeom>
          <a:noFill/>
          <a:ln/>
        </p:spPr>
        <p:txBody>
          <a:bodyPr wrap="square" lIns="0" tIns="0" rIns="0" bIns="0" rtlCol="0" anchor="ctr"/>
          <a:lstStyle/>
          <a:p>
            <a:pPr marL="0" indent="0" algn="l">
              <a:buNone/>
            </a:pPr>
            <a:r>
              <a:rPr lang="en-US" sz="1150" b="1" dirty="0">
                <a:solidFill>
                  <a:srgbClr val="2D4A3E"/>
                </a:solidFill>
                <a:latin typeface="Georgia" pitchFamily="34" charset="0"/>
                <a:ea typeface="Georgia" pitchFamily="34" charset="-122"/>
                <a:cs typeface="Georgia" pitchFamily="34" charset="-120"/>
              </a:rPr>
              <a:t>Biblical References</a:t>
            </a:r>
            <a:endParaRPr lang="en-US" sz="1150" dirty="0"/>
          </a:p>
        </p:txBody>
      </p:sp>
      <p:sp>
        <p:nvSpPr>
          <p:cNvPr id="33" name="Text 30"/>
          <p:cNvSpPr/>
          <p:nvPr/>
        </p:nvSpPr>
        <p:spPr>
          <a:xfrm>
            <a:off x="10244328" y="5623560"/>
            <a:ext cx="4267200" cy="1463040"/>
          </a:xfrm>
          <a:prstGeom prst="rect">
            <a:avLst/>
          </a:prstGeom>
          <a:noFill/>
          <a:ln/>
        </p:spPr>
        <p:txBody>
          <a:bodyPr wrap="square" lIns="0" tIns="0" rIns="0" bIns="0" rtlCol="0" anchor="t"/>
          <a:lstStyle/>
          <a:p>
            <a:pPr marL="0" indent="0">
              <a:lnSpc>
                <a:spcPct val="120000"/>
              </a:lnSpc>
              <a:buNone/>
            </a:pPr>
            <a:r>
              <a:rPr lang="en-US" sz="900" dirty="0">
                <a:solidFill>
                  <a:srgbClr val="2C2C2C"/>
                </a:solidFill>
                <a:latin typeface="Calibri" pitchFamily="34" charset="0"/>
                <a:ea typeface="Calibri" pitchFamily="34" charset="-122"/>
                <a:cs typeface="Calibri" pitchFamily="34" charset="-120"/>
              </a:rPr>
              <a:t>• Genesis 1:27 – Male and female created in God’s image</a:t>
            </a:r>
            <a:endParaRPr lang="en-US" sz="900" dirty="0"/>
          </a:p>
          <a:p>
            <a:pPr marL="0" indent="0">
              <a:lnSpc>
                <a:spcPct val="120000"/>
              </a:lnSpc>
              <a:buNone/>
            </a:pPr>
            <a:r>
              <a:rPr lang="en-US" sz="900" dirty="0">
                <a:solidFill>
                  <a:srgbClr val="2C2C2C"/>
                </a:solidFill>
                <a:latin typeface="Calibri" pitchFamily="34" charset="0"/>
                <a:ea typeface="Calibri" pitchFamily="34" charset="-122"/>
                <a:cs typeface="Calibri" pitchFamily="34" charset="-120"/>
              </a:rPr>
              <a:t>• Genesis 2:7 – Formation of man from dust</a:t>
            </a:r>
            <a:endParaRPr lang="en-US" sz="900" dirty="0"/>
          </a:p>
          <a:p>
            <a:pPr marL="0" indent="0">
              <a:lnSpc>
                <a:spcPct val="120000"/>
              </a:lnSpc>
              <a:buNone/>
            </a:pPr>
            <a:r>
              <a:rPr lang="en-US" sz="900" dirty="0">
                <a:solidFill>
                  <a:srgbClr val="2C2C2C"/>
                </a:solidFill>
                <a:latin typeface="Calibri" pitchFamily="34" charset="0"/>
                <a:ea typeface="Calibri" pitchFamily="34" charset="-122"/>
                <a:cs typeface="Calibri" pitchFamily="34" charset="-120"/>
              </a:rPr>
              <a:t>• Genesis 2:18–23 – Creation of woman as ezer kenegdo</a:t>
            </a:r>
            <a:endParaRPr lang="en-US" sz="900" dirty="0"/>
          </a:p>
          <a:p>
            <a:pPr marL="0" indent="0">
              <a:lnSpc>
                <a:spcPct val="120000"/>
              </a:lnSpc>
              <a:buNone/>
            </a:pPr>
            <a:r>
              <a:rPr lang="en-US" sz="900" dirty="0">
                <a:solidFill>
                  <a:srgbClr val="2C2C2C"/>
                </a:solidFill>
                <a:latin typeface="Calibri" pitchFamily="34" charset="0"/>
                <a:ea typeface="Calibri" pitchFamily="34" charset="-122"/>
                <a:cs typeface="Calibri" pitchFamily="34" charset="-120"/>
              </a:rPr>
              <a:t>• Genesis 3:1–7 – The temptation and the Fall</a:t>
            </a:r>
            <a:endParaRPr lang="en-US" sz="900" dirty="0"/>
          </a:p>
          <a:p>
            <a:pPr marL="0" indent="0">
              <a:lnSpc>
                <a:spcPct val="120000"/>
              </a:lnSpc>
              <a:buNone/>
            </a:pPr>
            <a:r>
              <a:rPr lang="en-US" sz="900" dirty="0">
                <a:solidFill>
                  <a:srgbClr val="2C2C2C"/>
                </a:solidFill>
                <a:latin typeface="Calibri" pitchFamily="34" charset="0"/>
                <a:ea typeface="Calibri" pitchFamily="34" charset="-122"/>
                <a:cs typeface="Calibri" pitchFamily="34" charset="-120"/>
              </a:rPr>
              <a:t>• Genesis 3:16 – Consequences declared to the woman</a:t>
            </a:r>
            <a:endParaRPr lang="en-US" sz="900" dirty="0"/>
          </a:p>
          <a:p>
            <a:pPr marL="0" indent="0">
              <a:lnSpc>
                <a:spcPct val="120000"/>
              </a:lnSpc>
              <a:buNone/>
            </a:pPr>
            <a:r>
              <a:rPr lang="en-US" sz="900" dirty="0">
                <a:solidFill>
                  <a:srgbClr val="2C2C2C"/>
                </a:solidFill>
                <a:latin typeface="Calibri" pitchFamily="34" charset="0"/>
                <a:ea typeface="Calibri" pitchFamily="34" charset="-122"/>
                <a:cs typeface="Calibri" pitchFamily="34" charset="-120"/>
              </a:rPr>
              <a:t>• Genesis 3:17–19 – Consequences declared to the man</a:t>
            </a:r>
            <a:endParaRPr lang="en-US" sz="900" dirty="0"/>
          </a:p>
          <a:p>
            <a:pPr marL="0" indent="0">
              <a:lnSpc>
                <a:spcPct val="120000"/>
              </a:lnSpc>
              <a:buNone/>
            </a:pPr>
            <a:r>
              <a:rPr lang="en-US" sz="900" dirty="0">
                <a:solidFill>
                  <a:srgbClr val="2C2C2C"/>
                </a:solidFill>
                <a:latin typeface="Calibri" pitchFamily="34" charset="0"/>
                <a:ea typeface="Calibri" pitchFamily="34" charset="-122"/>
                <a:cs typeface="Calibri" pitchFamily="34" charset="-120"/>
              </a:rPr>
              <a:t>• Psalm 121:1–2 – God described as ezer (helper)</a:t>
            </a:r>
            <a:endParaRPr lang="en-US" sz="900" dirty="0"/>
          </a:p>
        </p:txBody>
      </p:sp>
      <p:sp>
        <p:nvSpPr>
          <p:cNvPr id="34" name="Text 31"/>
          <p:cNvSpPr/>
          <p:nvPr/>
        </p:nvSpPr>
        <p:spPr>
          <a:xfrm>
            <a:off x="10198608" y="7132320"/>
            <a:ext cx="4358640" cy="274320"/>
          </a:xfrm>
          <a:prstGeom prst="rect">
            <a:avLst/>
          </a:prstGeom>
          <a:noFill/>
          <a:ln/>
        </p:spPr>
        <p:txBody>
          <a:bodyPr wrap="square" lIns="0" tIns="0" rIns="0" bIns="0" rtlCol="0" anchor="ctr"/>
          <a:lstStyle/>
          <a:p>
            <a:pPr marL="0" indent="0" algn="l">
              <a:buNone/>
            </a:pPr>
            <a:r>
              <a:rPr lang="en-US" sz="1150" b="1" dirty="0">
                <a:solidFill>
                  <a:srgbClr val="2D4A3E"/>
                </a:solidFill>
                <a:latin typeface="Georgia" pitchFamily="34" charset="0"/>
                <a:ea typeface="Georgia" pitchFamily="34" charset="-122"/>
                <a:cs typeface="Georgia" pitchFamily="34" charset="-120"/>
              </a:rPr>
              <a:t> Sources</a:t>
            </a:r>
            <a:endParaRPr lang="en-US" sz="1150" dirty="0"/>
          </a:p>
        </p:txBody>
      </p:sp>
      <p:sp>
        <p:nvSpPr>
          <p:cNvPr id="35" name="Text 32"/>
          <p:cNvSpPr/>
          <p:nvPr/>
        </p:nvSpPr>
        <p:spPr>
          <a:xfrm>
            <a:off x="10244328" y="7406640"/>
            <a:ext cx="4267200" cy="1463040"/>
          </a:xfrm>
          <a:prstGeom prst="rect">
            <a:avLst/>
          </a:prstGeom>
          <a:noFill/>
          <a:ln/>
        </p:spPr>
        <p:txBody>
          <a:bodyPr wrap="square" lIns="0" tIns="0" rIns="0" bIns="0" rtlCol="0" anchor="t"/>
          <a:lstStyle/>
          <a:p>
            <a:pPr marL="0" indent="0">
              <a:lnSpc>
                <a:spcPct val="120000"/>
              </a:lnSpc>
              <a:buNone/>
            </a:pPr>
            <a:r>
              <a:rPr lang="en-US" sz="850" dirty="0">
                <a:solidFill>
                  <a:srgbClr val="2C2C2C"/>
                </a:solidFill>
                <a:latin typeface="Calibri" pitchFamily="34" charset="0"/>
                <a:ea typeface="Calibri" pitchFamily="34" charset="-122"/>
                <a:cs typeface="Calibri" pitchFamily="34" charset="-120"/>
              </a:rPr>
              <a:t>• Trible, P. (1978) God and the Rhetoric of Sexuality. Philadelphia: Fortress Press.</a:t>
            </a:r>
            <a:endParaRPr lang="en-US" sz="850" dirty="0"/>
          </a:p>
          <a:p>
            <a:pPr marL="0" indent="0">
              <a:lnSpc>
                <a:spcPct val="120000"/>
              </a:lnSpc>
              <a:buNone/>
            </a:pPr>
            <a:r>
              <a:rPr lang="en-US" sz="850" dirty="0">
                <a:solidFill>
                  <a:srgbClr val="2C2C2C"/>
                </a:solidFill>
                <a:latin typeface="Calibri" pitchFamily="34" charset="0"/>
                <a:ea typeface="Calibri" pitchFamily="34" charset="-122"/>
                <a:cs typeface="Calibri" pitchFamily="34" charset="-120"/>
              </a:rPr>
              <a:t>• Meyers, C. (2013) Rediscovering Eve. Oxford: Oxford University Press.</a:t>
            </a:r>
            <a:endParaRPr lang="en-US" sz="850" dirty="0"/>
          </a:p>
          <a:p>
            <a:pPr marL="0" indent="0">
              <a:lnSpc>
                <a:spcPct val="120000"/>
              </a:lnSpc>
              <a:buNone/>
            </a:pPr>
            <a:r>
              <a:rPr lang="en-US" sz="850" dirty="0">
                <a:solidFill>
                  <a:srgbClr val="2C2C2C"/>
                </a:solidFill>
                <a:latin typeface="Calibri" pitchFamily="34" charset="0"/>
                <a:ea typeface="Calibri" pitchFamily="34" charset="-122"/>
                <a:cs typeface="Calibri" pitchFamily="34" charset="-120"/>
              </a:rPr>
              <a:t>• Stanton, E.C. (1895) The Woman’s Bible. New York: European Publishing Co.</a:t>
            </a:r>
            <a:endParaRPr lang="en-US" sz="850" dirty="0"/>
          </a:p>
          <a:p>
            <a:pPr marL="0" indent="0">
              <a:lnSpc>
                <a:spcPct val="120000"/>
              </a:lnSpc>
              <a:buNone/>
            </a:pPr>
            <a:r>
              <a:rPr lang="en-US" sz="850" dirty="0">
                <a:solidFill>
                  <a:srgbClr val="2C2C2C"/>
                </a:solidFill>
                <a:latin typeface="Calibri" pitchFamily="34" charset="0"/>
                <a:ea typeface="Calibri" pitchFamily="34" charset="-122"/>
                <a:cs typeface="Calibri" pitchFamily="34" charset="-120"/>
              </a:rPr>
              <a:t>• Bible Gateway – www.biblegateway.com (NRSV text)</a:t>
            </a:r>
            <a:endParaRPr lang="en-US" sz="850" dirty="0"/>
          </a:p>
          <a:p>
            <a:pPr marL="0" indent="0">
              <a:lnSpc>
                <a:spcPct val="120000"/>
              </a:lnSpc>
              <a:buNone/>
            </a:pPr>
            <a:r>
              <a:rPr lang="en-US" sz="850" dirty="0">
                <a:solidFill>
                  <a:srgbClr val="2C2C2C"/>
                </a:solidFill>
                <a:latin typeface="Calibri" pitchFamily="34" charset="0"/>
                <a:ea typeface="Calibri" pitchFamily="34" charset="-122"/>
                <a:cs typeface="Calibri" pitchFamily="34" charset="-120"/>
              </a:rPr>
              <a:t>• Haddox, S.E. (2008) ‘The Construction of Gender in the Hebrew Bible’, Religion Compass, 2(5), pp. 907–921.</a:t>
            </a:r>
            <a:endParaRPr lang="en-US" sz="850" dirty="0"/>
          </a:p>
          <a:p>
            <a:pPr marL="0" indent="0">
              <a:lnSpc>
                <a:spcPct val="120000"/>
              </a:lnSpc>
              <a:buNone/>
            </a:pPr>
            <a:r>
              <a:rPr lang="en-US" sz="850" dirty="0">
                <a:solidFill>
                  <a:srgbClr val="2C2C2C"/>
                </a:solidFill>
                <a:latin typeface="Calibri" pitchFamily="34" charset="0"/>
                <a:ea typeface="Calibri" pitchFamily="34" charset="-122"/>
                <a:cs typeface="Calibri" pitchFamily="34" charset="-120"/>
              </a:rPr>
              <a:t>• Stanford Encyclopedia of Philosophy – plato.stanford.edu (Feminist Philosophy of Religion)</a:t>
            </a:r>
            <a:endParaRPr lang="en-US" sz="850" dirty="0"/>
          </a:p>
        </p:txBody>
      </p:sp>
      <p:sp>
        <p:nvSpPr>
          <p:cNvPr id="36" name="Shape 33"/>
          <p:cNvSpPr/>
          <p:nvPr/>
        </p:nvSpPr>
        <p:spPr>
          <a:xfrm>
            <a:off x="475488" y="9802368"/>
            <a:ext cx="14173200" cy="411480"/>
          </a:xfrm>
          <a:prstGeom prst="rect">
            <a:avLst/>
          </a:prstGeom>
          <a:solidFill>
            <a:srgbClr val="1B2A4A"/>
          </a:solidFill>
          <a:ln/>
        </p:spPr>
        <p:txBody>
          <a:bodyPr/>
          <a:lstStyle/>
          <a:p>
            <a:endParaRPr lang="en-GB"/>
          </a:p>
        </p:txBody>
      </p:sp>
      <p:sp>
        <p:nvSpPr>
          <p:cNvPr id="37" name="Text 34"/>
          <p:cNvSpPr/>
          <p:nvPr/>
        </p:nvSpPr>
        <p:spPr>
          <a:xfrm>
            <a:off x="475488" y="9802368"/>
            <a:ext cx="14173200" cy="411480"/>
          </a:xfrm>
          <a:prstGeom prst="rect">
            <a:avLst/>
          </a:prstGeom>
          <a:noFill/>
          <a:ln/>
        </p:spPr>
        <p:txBody>
          <a:bodyPr wrap="square" lIns="0" tIns="0" rIns="0" bIns="0" rtlCol="0" anchor="ctr"/>
          <a:lstStyle/>
          <a:p>
            <a:pPr marL="0" indent="0" algn="ctr">
              <a:buNone/>
            </a:pPr>
            <a:r>
              <a:rPr lang="en-US" sz="950" dirty="0">
                <a:solidFill>
                  <a:srgbClr val="E8D5A3"/>
                </a:solidFill>
                <a:latin typeface="Calibri" pitchFamily="34" charset="0"/>
                <a:ea typeface="Calibri" pitchFamily="34" charset="-122"/>
                <a:cs typeface="Calibri" pitchFamily="34" charset="-120"/>
              </a:rPr>
              <a:t>HPRS 4905: Introduction to Hebrew Bible  |  Marian Raducanu  |  Thematic Poster  | </a:t>
            </a:r>
            <a:endParaRPr lang="en-US" sz="9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898</Words>
  <Application>Microsoft Office PowerPoint</Application>
  <PresentationFormat>Custom</PresentationFormat>
  <Paragraphs>40</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Georgia</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2026-03-24T14:01:22Z</dcterms:created>
  <dcterms:modified xsi:type="dcterms:W3CDTF">2026-03-24T14:02:43Z</dcterms:modified>
</cp:coreProperties>
</file>