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8"/>
  </p:notesMasterIdLst>
  <p:sldIdLst>
    <p:sldId id="273" r:id="rId2"/>
    <p:sldId id="280" r:id="rId3"/>
    <p:sldId id="256" r:id="rId4"/>
    <p:sldId id="276" r:id="rId5"/>
    <p:sldId id="279" r:id="rId6"/>
    <p:sldId id="281" r:id="rId7"/>
    <p:sldId id="263" r:id="rId8"/>
    <p:sldId id="275" r:id="rId9"/>
    <p:sldId id="282" r:id="rId10"/>
    <p:sldId id="257" r:id="rId11"/>
    <p:sldId id="283" r:id="rId12"/>
    <p:sldId id="284" r:id="rId13"/>
    <p:sldId id="285" r:id="rId14"/>
    <p:sldId id="286" r:id="rId15"/>
    <p:sldId id="288" r:id="rId16"/>
    <p:sldId id="287" r:id="rId17"/>
    <p:sldId id="289" r:id="rId18"/>
    <p:sldId id="290" r:id="rId19"/>
    <p:sldId id="291" r:id="rId20"/>
    <p:sldId id="258" r:id="rId21"/>
    <p:sldId id="292" r:id="rId22"/>
    <p:sldId id="277" r:id="rId23"/>
    <p:sldId id="259" r:id="rId24"/>
    <p:sldId id="260" r:id="rId25"/>
    <p:sldId id="293" r:id="rId26"/>
    <p:sldId id="26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398" autoAdjust="0"/>
  </p:normalViewPr>
  <p:slideViewPr>
    <p:cSldViewPr snapToGrid="0">
      <p:cViewPr varScale="1">
        <p:scale>
          <a:sx n="64" d="100"/>
          <a:sy n="64" d="100"/>
        </p:scale>
        <p:origin x="4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78BE4-7CEF-4F00-BA85-151853036139}" type="doc">
      <dgm:prSet loTypeId="urn:microsoft.com/office/officeart/2005/8/layout/funnel1" loCatId="process" qsTypeId="urn:microsoft.com/office/officeart/2005/8/quickstyle/simple1" qsCatId="simple" csTypeId="urn:microsoft.com/office/officeart/2005/8/colors/colorful5" csCatId="colorful" phldr="1"/>
      <dgm:spPr/>
      <dgm:t>
        <a:bodyPr/>
        <a:lstStyle/>
        <a:p>
          <a:endParaRPr lang="en-GB"/>
        </a:p>
      </dgm:t>
    </dgm:pt>
    <dgm:pt modelId="{FE7ACF08-7E85-409E-A2A3-72DEE5FEF958}">
      <dgm:prSet phldrT="[Text]" custT="1"/>
      <dgm:spPr/>
      <dgm:t>
        <a:bodyPr/>
        <a:lstStyle/>
        <a:p>
          <a:r>
            <a:rPr lang="en-GB" sz="1800" b="1" dirty="0">
              <a:solidFill>
                <a:schemeClr val="bg1"/>
              </a:solidFill>
              <a:latin typeface="Imprint MT Shadow" panose="04020605060303030202" pitchFamily="82" charset="0"/>
            </a:rPr>
            <a:t>Funds from advertisements</a:t>
          </a:r>
        </a:p>
      </dgm:t>
    </dgm:pt>
    <dgm:pt modelId="{3637FC1E-64F1-451E-99A1-A699440BFF27}" type="parTrans" cxnId="{090D973A-FF93-49B3-81EC-6FB17FD474FC}">
      <dgm:prSet/>
      <dgm:spPr/>
      <dgm:t>
        <a:bodyPr/>
        <a:lstStyle/>
        <a:p>
          <a:endParaRPr lang="en-GB"/>
        </a:p>
      </dgm:t>
    </dgm:pt>
    <dgm:pt modelId="{A4C54E35-013B-4EA5-B252-48D773E347B6}" type="sibTrans" cxnId="{090D973A-FF93-49B3-81EC-6FB17FD474FC}">
      <dgm:prSet/>
      <dgm:spPr/>
      <dgm:t>
        <a:bodyPr/>
        <a:lstStyle/>
        <a:p>
          <a:endParaRPr lang="en-GB"/>
        </a:p>
      </dgm:t>
    </dgm:pt>
    <dgm:pt modelId="{85E1DA31-EACE-4FF3-A80D-DE5525947A37}">
      <dgm:prSet phldrT="[Text]" custT="1"/>
      <dgm:spPr/>
      <dgm:t>
        <a:bodyPr/>
        <a:lstStyle/>
        <a:p>
          <a:r>
            <a:rPr lang="en-GB" sz="1800" b="1" dirty="0">
              <a:solidFill>
                <a:schemeClr val="bg1"/>
              </a:solidFill>
              <a:latin typeface="Imprint MT Shadow" panose="04020605060303030202" pitchFamily="82" charset="0"/>
            </a:rPr>
            <a:t>Increased investors</a:t>
          </a:r>
        </a:p>
      </dgm:t>
    </dgm:pt>
    <dgm:pt modelId="{86FBCAB7-23C0-4A4C-ADE2-22D9D672A0B9}" type="parTrans" cxnId="{B4FF104D-ED30-47E9-87E3-44BDC8803B44}">
      <dgm:prSet/>
      <dgm:spPr/>
      <dgm:t>
        <a:bodyPr/>
        <a:lstStyle/>
        <a:p>
          <a:endParaRPr lang="en-GB"/>
        </a:p>
      </dgm:t>
    </dgm:pt>
    <dgm:pt modelId="{706BDBD3-ED36-468B-925A-2099055E7ACC}" type="sibTrans" cxnId="{B4FF104D-ED30-47E9-87E3-44BDC8803B44}">
      <dgm:prSet/>
      <dgm:spPr/>
      <dgm:t>
        <a:bodyPr/>
        <a:lstStyle/>
        <a:p>
          <a:endParaRPr lang="en-GB"/>
        </a:p>
      </dgm:t>
    </dgm:pt>
    <dgm:pt modelId="{98EC14D0-3523-4447-A360-EB41129F3161}">
      <dgm:prSet phldrT="[Text]" custT="1"/>
      <dgm:spPr/>
      <dgm:t>
        <a:bodyPr/>
        <a:lstStyle/>
        <a:p>
          <a:endParaRPr lang="en-GB" sz="3200" b="1" dirty="0">
            <a:ln>
              <a:solidFill>
                <a:schemeClr val="lt1">
                  <a:hueOff val="0"/>
                  <a:satOff val="0"/>
                  <a:lumOff val="0"/>
                </a:schemeClr>
              </a:solidFill>
            </a:ln>
            <a:solidFill>
              <a:srgbClr val="00B0F0"/>
            </a:solidFill>
            <a:latin typeface="Imprint MT Shadow" panose="04020605060303030202" pitchFamily="82" charset="0"/>
          </a:endParaRPr>
        </a:p>
        <a:p>
          <a:r>
            <a:rPr lang="en-GB" sz="3200" b="1" dirty="0">
              <a:ln>
                <a:solidFill>
                  <a:schemeClr val="lt1">
                    <a:hueOff val="0"/>
                    <a:satOff val="0"/>
                    <a:lumOff val="0"/>
                  </a:schemeClr>
                </a:solidFill>
              </a:ln>
              <a:solidFill>
                <a:srgbClr val="00B0F0"/>
              </a:solidFill>
              <a:latin typeface="Imprint MT Shadow" panose="04020605060303030202" pitchFamily="82" charset="0"/>
            </a:rPr>
            <a:t>1990 launch = major success</a:t>
          </a:r>
        </a:p>
      </dgm:t>
    </dgm:pt>
    <dgm:pt modelId="{98944AD4-F052-43F0-B0D0-FF2F4BA954CE}" type="parTrans" cxnId="{AF45F904-F578-45F6-89CF-0B171D51C050}">
      <dgm:prSet/>
      <dgm:spPr/>
      <dgm:t>
        <a:bodyPr/>
        <a:lstStyle/>
        <a:p>
          <a:endParaRPr lang="en-GB"/>
        </a:p>
      </dgm:t>
    </dgm:pt>
    <dgm:pt modelId="{737EB6D0-C1F9-4967-9B8B-3341781A185E}" type="sibTrans" cxnId="{AF45F904-F578-45F6-89CF-0B171D51C050}">
      <dgm:prSet/>
      <dgm:spPr/>
      <dgm:t>
        <a:bodyPr/>
        <a:lstStyle/>
        <a:p>
          <a:endParaRPr lang="en-GB"/>
        </a:p>
      </dgm:t>
    </dgm:pt>
    <dgm:pt modelId="{AC48A85F-B6A0-4508-AC64-DCB73DAF53D6}">
      <dgm:prSet phldrT="[Text]" custT="1"/>
      <dgm:spPr/>
      <dgm:t>
        <a:bodyPr/>
        <a:lstStyle/>
        <a:p>
          <a:r>
            <a:rPr lang="en-GB" sz="1800" b="1" dirty="0">
              <a:solidFill>
                <a:schemeClr val="bg1"/>
              </a:solidFill>
              <a:latin typeface="Imprint MT Shadow" panose="04020605060303030202" pitchFamily="82" charset="0"/>
            </a:rPr>
            <a:t>Newer satellite technology</a:t>
          </a:r>
        </a:p>
      </dgm:t>
    </dgm:pt>
    <dgm:pt modelId="{4ECBF9D7-0D31-4824-8A8E-865F88A75D75}" type="sibTrans" cxnId="{B3DCDCD2-685D-41E7-A56A-2F925DC168D4}">
      <dgm:prSet/>
      <dgm:spPr/>
      <dgm:t>
        <a:bodyPr/>
        <a:lstStyle/>
        <a:p>
          <a:endParaRPr lang="en-GB"/>
        </a:p>
      </dgm:t>
    </dgm:pt>
    <dgm:pt modelId="{ABC2AAFC-320D-44C8-BDE0-A9CF7993E492}" type="parTrans" cxnId="{B3DCDCD2-685D-41E7-A56A-2F925DC168D4}">
      <dgm:prSet/>
      <dgm:spPr/>
      <dgm:t>
        <a:bodyPr/>
        <a:lstStyle/>
        <a:p>
          <a:endParaRPr lang="en-GB"/>
        </a:p>
      </dgm:t>
    </dgm:pt>
    <dgm:pt modelId="{BF15AAF1-3131-431D-B0CA-F6917F511258}" type="pres">
      <dgm:prSet presAssocID="{72978BE4-7CEF-4F00-BA85-151853036139}" presName="Name0" presStyleCnt="0">
        <dgm:presLayoutVars>
          <dgm:chMax val="4"/>
          <dgm:resizeHandles val="exact"/>
        </dgm:presLayoutVars>
      </dgm:prSet>
      <dgm:spPr/>
    </dgm:pt>
    <dgm:pt modelId="{F214456C-FBEC-4AE6-8C83-75DABD89E5CB}" type="pres">
      <dgm:prSet presAssocID="{72978BE4-7CEF-4F00-BA85-151853036139}" presName="ellipse" presStyleLbl="trBgShp" presStyleIdx="0" presStyleCnt="1"/>
      <dgm:spPr/>
    </dgm:pt>
    <dgm:pt modelId="{822F6BC1-9A27-452F-BFDC-D53B1CB4282D}" type="pres">
      <dgm:prSet presAssocID="{72978BE4-7CEF-4F00-BA85-151853036139}" presName="arrow1" presStyleLbl="fgShp" presStyleIdx="0" presStyleCnt="1" custLinFactNeighborX="28424" custLinFactNeighborY="63238"/>
      <dgm:spPr>
        <a:solidFill>
          <a:srgbClr val="00B0F0"/>
        </a:solidFill>
      </dgm:spPr>
    </dgm:pt>
    <dgm:pt modelId="{31C689C6-C706-4C6F-A003-573738EA609B}" type="pres">
      <dgm:prSet presAssocID="{72978BE4-7CEF-4F00-BA85-151853036139}" presName="rectangle" presStyleLbl="revTx" presStyleIdx="0" presStyleCnt="1" custScaleX="111504" custLinFactNeighborX="6971" custLinFactNeighborY="10291">
        <dgm:presLayoutVars>
          <dgm:bulletEnabled val="1"/>
        </dgm:presLayoutVars>
      </dgm:prSet>
      <dgm:spPr/>
    </dgm:pt>
    <dgm:pt modelId="{671BCD4A-B6D2-413A-86E6-C50E1C482257}" type="pres">
      <dgm:prSet presAssocID="{85E1DA31-EACE-4FF3-A80D-DE5525947A37}" presName="item1" presStyleLbl="node1" presStyleIdx="0" presStyleCnt="3" custScaleX="105668" custLinFactNeighborX="-44235" custLinFactNeighborY="-2602">
        <dgm:presLayoutVars>
          <dgm:bulletEnabled val="1"/>
        </dgm:presLayoutVars>
      </dgm:prSet>
      <dgm:spPr/>
    </dgm:pt>
    <dgm:pt modelId="{E33CAF2F-156E-4A5A-8C1B-13AF7477F10B}" type="pres">
      <dgm:prSet presAssocID="{AC48A85F-B6A0-4508-AC64-DCB73DAF53D6}" presName="item2" presStyleLbl="node1" presStyleIdx="1" presStyleCnt="3" custScaleX="95337" custScaleY="86320" custLinFactNeighborX="-22946" custLinFactNeighborY="-22635">
        <dgm:presLayoutVars>
          <dgm:bulletEnabled val="1"/>
        </dgm:presLayoutVars>
      </dgm:prSet>
      <dgm:spPr/>
    </dgm:pt>
    <dgm:pt modelId="{2AC26C2A-F6F9-405A-A424-F74E548917E9}" type="pres">
      <dgm:prSet presAssocID="{98EC14D0-3523-4447-A360-EB41129F3161}" presName="item3" presStyleLbl="node1" presStyleIdx="2" presStyleCnt="3" custScaleX="132860" custLinFactNeighborX="52538" custLinFactNeighborY="19695">
        <dgm:presLayoutVars>
          <dgm:bulletEnabled val="1"/>
        </dgm:presLayoutVars>
      </dgm:prSet>
      <dgm:spPr/>
    </dgm:pt>
    <dgm:pt modelId="{B0D398BE-37CD-48E5-BDE9-0BF93832C4C4}" type="pres">
      <dgm:prSet presAssocID="{72978BE4-7CEF-4F00-BA85-151853036139}" presName="funnel" presStyleLbl="trAlignAcc1" presStyleIdx="0" presStyleCnt="1" custScaleX="111504" custLinFactNeighborX="-56" custLinFactNeighborY="8799"/>
      <dgm:spPr/>
    </dgm:pt>
  </dgm:ptLst>
  <dgm:cxnLst>
    <dgm:cxn modelId="{AF45F904-F578-45F6-89CF-0B171D51C050}" srcId="{72978BE4-7CEF-4F00-BA85-151853036139}" destId="{98EC14D0-3523-4447-A360-EB41129F3161}" srcOrd="3" destOrd="0" parTransId="{98944AD4-F052-43F0-B0D0-FF2F4BA954CE}" sibTransId="{737EB6D0-C1F9-4967-9B8B-3341781A185E}"/>
    <dgm:cxn modelId="{FCE6D417-3265-4F51-BAF5-D2B51511E081}" type="presOf" srcId="{98EC14D0-3523-4447-A360-EB41129F3161}" destId="{31C689C6-C706-4C6F-A003-573738EA609B}" srcOrd="0" destOrd="0" presId="urn:microsoft.com/office/officeart/2005/8/layout/funnel1"/>
    <dgm:cxn modelId="{4D5EC728-90C0-4B4A-B47B-D8E838D02F07}" type="presOf" srcId="{AC48A85F-B6A0-4508-AC64-DCB73DAF53D6}" destId="{671BCD4A-B6D2-413A-86E6-C50E1C482257}" srcOrd="0" destOrd="0" presId="urn:microsoft.com/office/officeart/2005/8/layout/funnel1"/>
    <dgm:cxn modelId="{7C28752B-8528-43DA-8C51-BE64871184AB}" type="presOf" srcId="{85E1DA31-EACE-4FF3-A80D-DE5525947A37}" destId="{E33CAF2F-156E-4A5A-8C1B-13AF7477F10B}" srcOrd="0" destOrd="0" presId="urn:microsoft.com/office/officeart/2005/8/layout/funnel1"/>
    <dgm:cxn modelId="{090D973A-FF93-49B3-81EC-6FB17FD474FC}" srcId="{72978BE4-7CEF-4F00-BA85-151853036139}" destId="{FE7ACF08-7E85-409E-A2A3-72DEE5FEF958}" srcOrd="0" destOrd="0" parTransId="{3637FC1E-64F1-451E-99A1-A699440BFF27}" sibTransId="{A4C54E35-013B-4EA5-B252-48D773E347B6}"/>
    <dgm:cxn modelId="{B4FF104D-ED30-47E9-87E3-44BDC8803B44}" srcId="{72978BE4-7CEF-4F00-BA85-151853036139}" destId="{85E1DA31-EACE-4FF3-A80D-DE5525947A37}" srcOrd="1" destOrd="0" parTransId="{86FBCAB7-23C0-4A4C-ADE2-22D9D672A0B9}" sibTransId="{706BDBD3-ED36-468B-925A-2099055E7ACC}"/>
    <dgm:cxn modelId="{34E8588D-FD10-4216-86D9-F6CB4CB3302A}" type="presOf" srcId="{72978BE4-7CEF-4F00-BA85-151853036139}" destId="{BF15AAF1-3131-431D-B0CA-F6917F511258}" srcOrd="0" destOrd="0" presId="urn:microsoft.com/office/officeart/2005/8/layout/funnel1"/>
    <dgm:cxn modelId="{9C5FCAAE-50FF-478F-B0CC-83EAC2A6A0C0}" type="presOf" srcId="{FE7ACF08-7E85-409E-A2A3-72DEE5FEF958}" destId="{2AC26C2A-F6F9-405A-A424-F74E548917E9}" srcOrd="0" destOrd="0" presId="urn:microsoft.com/office/officeart/2005/8/layout/funnel1"/>
    <dgm:cxn modelId="{B3DCDCD2-685D-41E7-A56A-2F925DC168D4}" srcId="{72978BE4-7CEF-4F00-BA85-151853036139}" destId="{AC48A85F-B6A0-4508-AC64-DCB73DAF53D6}" srcOrd="2" destOrd="0" parTransId="{ABC2AAFC-320D-44C8-BDE0-A9CF7993E492}" sibTransId="{4ECBF9D7-0D31-4824-8A8E-865F88A75D75}"/>
    <dgm:cxn modelId="{222753E5-B0D1-4914-9743-3AE986602AF0}" type="presParOf" srcId="{BF15AAF1-3131-431D-B0CA-F6917F511258}" destId="{F214456C-FBEC-4AE6-8C83-75DABD89E5CB}" srcOrd="0" destOrd="0" presId="urn:microsoft.com/office/officeart/2005/8/layout/funnel1"/>
    <dgm:cxn modelId="{945BCA59-1231-4A64-A746-4EA8E0EB6F36}" type="presParOf" srcId="{BF15AAF1-3131-431D-B0CA-F6917F511258}" destId="{822F6BC1-9A27-452F-BFDC-D53B1CB4282D}" srcOrd="1" destOrd="0" presId="urn:microsoft.com/office/officeart/2005/8/layout/funnel1"/>
    <dgm:cxn modelId="{45DB9E2B-5484-4456-B52C-8F17E4EC0507}" type="presParOf" srcId="{BF15AAF1-3131-431D-B0CA-F6917F511258}" destId="{31C689C6-C706-4C6F-A003-573738EA609B}" srcOrd="2" destOrd="0" presId="urn:microsoft.com/office/officeart/2005/8/layout/funnel1"/>
    <dgm:cxn modelId="{91B154D0-717A-4C4E-A731-EBA777EF066C}" type="presParOf" srcId="{BF15AAF1-3131-431D-B0CA-F6917F511258}" destId="{671BCD4A-B6D2-413A-86E6-C50E1C482257}" srcOrd="3" destOrd="0" presId="urn:microsoft.com/office/officeart/2005/8/layout/funnel1"/>
    <dgm:cxn modelId="{1892FE72-1CC1-4F33-98D8-F0D4278C0C0B}" type="presParOf" srcId="{BF15AAF1-3131-431D-B0CA-F6917F511258}" destId="{E33CAF2F-156E-4A5A-8C1B-13AF7477F10B}" srcOrd="4" destOrd="0" presId="urn:microsoft.com/office/officeart/2005/8/layout/funnel1"/>
    <dgm:cxn modelId="{E3BAA462-E983-4725-A2C8-58DA4822C370}" type="presParOf" srcId="{BF15AAF1-3131-431D-B0CA-F6917F511258}" destId="{2AC26C2A-F6F9-405A-A424-F74E548917E9}" srcOrd="5" destOrd="0" presId="urn:microsoft.com/office/officeart/2005/8/layout/funnel1"/>
    <dgm:cxn modelId="{FC0B49B9-256D-4BCA-802D-61427A047DD6}" type="presParOf" srcId="{BF15AAF1-3131-431D-B0CA-F6917F511258}" destId="{B0D398BE-37CD-48E5-BDE9-0BF93832C4C4}" srcOrd="6" destOrd="0" presId="urn:microsoft.com/office/officeart/2005/8/layout/funnel1"/>
  </dgm:cxnLst>
  <dgm:bg/>
  <dgm:whole>
    <a:effectLst>
      <a:reflection stA="45000" endPos="1000" dist="50800" dir="5400000" sy="-100000" algn="bl" rotWithShape="0"/>
    </a:effectLst>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14456C-FBEC-4AE6-8C83-75DABD89E5CB}">
      <dsp:nvSpPr>
        <dsp:cNvPr id="0" name=""/>
        <dsp:cNvSpPr/>
      </dsp:nvSpPr>
      <dsp:spPr>
        <a:xfrm>
          <a:off x="1513404" y="256242"/>
          <a:ext cx="5085421" cy="1766100"/>
        </a:xfrm>
        <a:prstGeom prst="ellipse">
          <a:avLst/>
        </a:prstGeom>
        <a:solidFill>
          <a:schemeClr val="accent5">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F6BC1-9A27-452F-BFDC-D53B1CB4282D}">
      <dsp:nvSpPr>
        <dsp:cNvPr id="0" name=""/>
        <dsp:cNvSpPr/>
      </dsp:nvSpPr>
      <dsp:spPr>
        <a:xfrm>
          <a:off x="3851358" y="4979695"/>
          <a:ext cx="985546" cy="630750"/>
        </a:xfrm>
        <a:prstGeom prst="downArrow">
          <a:avLst/>
        </a:prstGeom>
        <a:solidFill>
          <a:srgbClr val="00B0F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1C689C6-C706-4C6F-A003-573738EA609B}">
      <dsp:nvSpPr>
        <dsp:cNvPr id="0" name=""/>
        <dsp:cNvSpPr/>
      </dsp:nvSpPr>
      <dsp:spPr>
        <a:xfrm>
          <a:off x="1756353" y="5124843"/>
          <a:ext cx="5274836" cy="1182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endParaRPr lang="en-GB" sz="3200" b="1" kern="1200" dirty="0">
            <a:ln>
              <a:solidFill>
                <a:schemeClr val="lt1">
                  <a:hueOff val="0"/>
                  <a:satOff val="0"/>
                  <a:lumOff val="0"/>
                </a:schemeClr>
              </a:solidFill>
            </a:ln>
            <a:solidFill>
              <a:srgbClr val="00B0F0"/>
            </a:solidFill>
            <a:latin typeface="Imprint MT Shadow" panose="04020605060303030202" pitchFamily="82" charset="0"/>
          </a:endParaRPr>
        </a:p>
        <a:p>
          <a:pPr marL="0" lvl="0" indent="0" algn="ctr" defTabSz="1422400">
            <a:lnSpc>
              <a:spcPct val="90000"/>
            </a:lnSpc>
            <a:spcBef>
              <a:spcPct val="0"/>
            </a:spcBef>
            <a:spcAft>
              <a:spcPct val="35000"/>
            </a:spcAft>
            <a:buNone/>
          </a:pPr>
          <a:r>
            <a:rPr lang="en-GB" sz="3200" b="1" kern="1200" dirty="0">
              <a:ln>
                <a:solidFill>
                  <a:schemeClr val="lt1">
                    <a:hueOff val="0"/>
                    <a:satOff val="0"/>
                    <a:lumOff val="0"/>
                  </a:schemeClr>
                </a:solidFill>
              </a:ln>
              <a:solidFill>
                <a:srgbClr val="00B0F0"/>
              </a:solidFill>
              <a:latin typeface="Imprint MT Shadow" panose="04020605060303030202" pitchFamily="82" charset="0"/>
            </a:rPr>
            <a:t>1990 launch = major success</a:t>
          </a:r>
        </a:p>
      </dsp:txBody>
      <dsp:txXfrm>
        <a:off x="1756353" y="5124843"/>
        <a:ext cx="5274836" cy="1182656"/>
      </dsp:txXfrm>
    </dsp:sp>
    <dsp:sp modelId="{671BCD4A-B6D2-413A-86E6-C50E1C482257}">
      <dsp:nvSpPr>
        <dsp:cNvPr id="0" name=""/>
        <dsp:cNvSpPr/>
      </dsp:nvSpPr>
      <dsp:spPr>
        <a:xfrm>
          <a:off x="2527293" y="2112582"/>
          <a:ext cx="1874533" cy="177398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Imprint MT Shadow" panose="04020605060303030202" pitchFamily="82" charset="0"/>
            </a:rPr>
            <a:t>Newer satellite technology</a:t>
          </a:r>
        </a:p>
      </dsp:txBody>
      <dsp:txXfrm>
        <a:off x="2801812" y="2372376"/>
        <a:ext cx="1325495" cy="1254396"/>
      </dsp:txXfrm>
    </dsp:sp>
    <dsp:sp modelId="{E33CAF2F-156E-4A5A-8C1B-13AF7477F10B}">
      <dsp:nvSpPr>
        <dsp:cNvPr id="0" name=""/>
        <dsp:cNvSpPr/>
      </dsp:nvSpPr>
      <dsp:spPr>
        <a:xfrm>
          <a:off x="1727208" y="547658"/>
          <a:ext cx="1691263" cy="1531303"/>
        </a:xfrm>
        <a:prstGeom prst="ellipse">
          <a:avLst/>
        </a:prstGeom>
        <a:solidFill>
          <a:schemeClr val="accent5">
            <a:hueOff val="1163773"/>
            <a:satOff val="387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Imprint MT Shadow" panose="04020605060303030202" pitchFamily="82" charset="0"/>
            </a:rPr>
            <a:t>Increased investors</a:t>
          </a:r>
        </a:p>
      </dsp:txBody>
      <dsp:txXfrm>
        <a:off x="1974888" y="771912"/>
        <a:ext cx="1195903" cy="1082795"/>
      </dsp:txXfrm>
    </dsp:sp>
    <dsp:sp modelId="{2AC26C2A-F6F9-405A-A424-F74E548917E9}">
      <dsp:nvSpPr>
        <dsp:cNvPr id="0" name=""/>
        <dsp:cNvSpPr/>
      </dsp:nvSpPr>
      <dsp:spPr>
        <a:xfrm>
          <a:off x="4546862" y="748335"/>
          <a:ext cx="2356915" cy="1773984"/>
        </a:xfrm>
        <a:prstGeom prst="ellipse">
          <a:avLst/>
        </a:prstGeom>
        <a:solidFill>
          <a:schemeClr val="accent5">
            <a:hueOff val="2327545"/>
            <a:satOff val="7755"/>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latin typeface="Imprint MT Shadow" panose="04020605060303030202" pitchFamily="82" charset="0"/>
            </a:rPr>
            <a:t>Funds from advertisements</a:t>
          </a:r>
        </a:p>
      </dsp:txBody>
      <dsp:txXfrm>
        <a:off x="4892024" y="1008129"/>
        <a:ext cx="1666591" cy="1254396"/>
      </dsp:txXfrm>
    </dsp:sp>
    <dsp:sp modelId="{B0D398BE-37CD-48E5-BDE9-0BF93832C4C4}">
      <dsp:nvSpPr>
        <dsp:cNvPr id="0" name=""/>
        <dsp:cNvSpPr/>
      </dsp:nvSpPr>
      <dsp:spPr>
        <a:xfrm>
          <a:off x="983921" y="427919"/>
          <a:ext cx="6153975" cy="4415250"/>
        </a:xfrm>
        <a:prstGeom prst="funnel">
          <a:avLst/>
        </a:prstGeom>
        <a:solidFill>
          <a:schemeClr val="lt1">
            <a:alpha val="4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funnel1">
  <dgm:title val=""/>
  <dgm:desc val=""/>
  <dgm:catLst>
    <dgm:cat type="relationship" pri="2000"/>
    <dgm:cat type="process" pri="27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4"/>
      <dgm:resizeHandles val="exact"/>
    </dgm:varLst>
    <dgm:alg type="composite">
      <dgm:param type="ar" val="1.25"/>
    </dgm:alg>
    <dgm:shape xmlns:r="http://schemas.openxmlformats.org/officeDocument/2006/relationships" r:blip="">
      <dgm:adjLst/>
    </dgm:shape>
    <dgm:presOf/>
    <dgm:choose name="Name1">
      <dgm:if name="Name2" axis="ch" ptType="node" func="cnt" op="equ" val="2">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w" for="ch" forName="item1" refType="w" fact="0.35"/>
          <dgm:constr type="h" for="ch" forName="item1" refType="w" fact="0.35"/>
          <dgm:constr type="t" for="ch" forName="item1" refType="h" fact="0.05"/>
          <dgm:constr type="l" for="ch" forName="item1" refType="w" fact="0.125"/>
          <dgm:constr type="primFontSz" for="ch" forName="item1" op="equ" val="65"/>
          <dgm:constr type="w" for="ch" forName="funnel" refType="w" fact="0.7"/>
          <dgm:constr type="h" for="ch" forName="funnel" refType="h" fact="0.7"/>
          <dgm:constr type="t" for="ch" forName="funnel"/>
          <dgm:constr type="l" for="ch" forName="funnel"/>
        </dgm:constrLst>
      </dgm:if>
      <dgm:else name="Name3">
        <dgm:constrLst>
          <dgm:constr type="w" for="ch" forName="ellipse" refType="w" fact="0.645"/>
          <dgm:constr type="h" for="ch" forName="ellipse" refType="h" fact="0.28"/>
          <dgm:constr type="t" for="ch" forName="ellipse" refType="w" fact="0.0275"/>
          <dgm:constr type="l" for="ch" forName="ellipse" refType="w" fact="0.0265"/>
          <dgm:constr type="w" for="ch" forName="arrow1" refType="w" fact="0.125"/>
          <dgm:constr type="h" for="ch" forName="arrow1" refType="h" fact="0.1"/>
          <dgm:constr type="t" for="ch" forName="arrow1" refType="h" fact="0.72"/>
          <dgm:constr type="l" for="ch" forName="arrow1" refType="w" fact="0.2875"/>
          <dgm:constr type="w" for="ch" forName="rectangle" refType="w" fact="0.6"/>
          <dgm:constr type="h" for="ch" forName="rectangle" refType="w" refFor="ch" refForName="rectangle" fact="0.25"/>
          <dgm:constr type="t" for="ch" forName="rectangle" refType="h" fact="0.8"/>
          <dgm:constr type="l" for="ch" forName="rectangle" refType="w" fact="0.05"/>
          <dgm:constr type="primFontSz" for="ch" forName="rectangle" val="65"/>
          <dgm:constr type="w" for="ch" forName="item1" refType="w" fact="0.225"/>
          <dgm:constr type="h" for="ch" forName="item1" refType="w" fact="0.225"/>
          <dgm:constr type="t" for="ch" forName="item1" refType="h" fact="0.336"/>
          <dgm:constr type="l" for="ch" forName="item1" refType="w" fact="0.261"/>
          <dgm:constr type="primFontSz" for="ch" forName="item1" val="65"/>
          <dgm:constr type="w" for="ch" forName="item2" refType="w" fact="0.225"/>
          <dgm:constr type="h" for="ch" forName="item2" refType="w" fact="0.225"/>
          <dgm:constr type="t" for="ch" forName="item2" refType="h" fact="0.125"/>
          <dgm:constr type="l" for="ch" forName="item2" refType="w" fact="0.1"/>
          <dgm:constr type="primFontSz" for="ch" forName="item2" refType="primFontSz" refFor="ch" refForName="item1" op="equ"/>
          <dgm:constr type="w" for="ch" forName="item3" refType="w" fact="0.225"/>
          <dgm:constr type="h" for="ch" forName="item3" refType="w" fact="0.225"/>
          <dgm:constr type="t" for="ch" forName="item3" refType="h" fact="0.057"/>
          <dgm:constr type="l" for="ch" forName="item3" refType="w" fact="0.33"/>
          <dgm:constr type="primFontSz" for="ch" forName="item3" refType="primFontSz" refFor="ch" refForName="item1" op="equ"/>
          <dgm:constr type="w" for="ch" forName="funnel" refType="w" fact="0.7"/>
          <dgm:constr type="h" for="ch" forName="funnel" refType="h" fact="0.7"/>
          <dgm:constr type="t" for="ch" forName="funnel"/>
          <dgm:constr type="l" for="ch" forName="funnel"/>
        </dgm:constrLst>
      </dgm:else>
    </dgm:choose>
    <dgm:ruleLst/>
    <dgm:choose name="Name4">
      <dgm:if name="Name5" axis="ch" ptType="node" func="cnt" op="gte" val="1">
        <dgm:layoutNode name="ellipse" styleLbl="trBgShp">
          <dgm:alg type="sp"/>
          <dgm:shape xmlns:r="http://schemas.openxmlformats.org/officeDocument/2006/relationships" type="ellipse" r:blip="">
            <dgm:adjLst/>
          </dgm:shape>
          <dgm:presOf/>
          <dgm:constrLst/>
          <dgm:ruleLst/>
        </dgm:layoutNode>
        <dgm:layoutNode name="arrow1" styleLbl="fgShp">
          <dgm:alg type="sp"/>
          <dgm:shape xmlns:r="http://schemas.openxmlformats.org/officeDocument/2006/relationships" type="downArrow" r:blip="">
            <dgm:adjLst/>
          </dgm:shape>
          <dgm:presOf/>
          <dgm:constrLst/>
          <dgm:ruleLst/>
        </dgm:layoutNode>
        <dgm:layoutNode name="rectangle" styleLbl="revTx">
          <dgm:varLst>
            <dgm:bulletEnabled val="1"/>
          </dgm:varLst>
          <dgm:alg type="tx">
            <dgm:param type="txAnchorHorzCh" val="ctr"/>
          </dgm:alg>
          <dgm:shape xmlns:r="http://schemas.openxmlformats.org/officeDocument/2006/relationships" type="rect" r:blip="">
            <dgm:adjLst/>
          </dgm:shape>
          <dgm:choose name="Name6">
            <dgm:if name="Name7" axis="ch" ptType="node" func="cnt" op="equ" val="1">
              <dgm:presOf axis="ch desOrSelf" ptType="node node" st="1 1" cnt="1 0"/>
            </dgm:if>
            <dgm:if name="Name8" axis="ch" ptType="node" func="cnt" op="equ" val="2">
              <dgm:presOf axis="ch desOrSelf" ptType="node node" st="2 1" cnt="1 0"/>
            </dgm:if>
            <dgm:if name="Name9" axis="ch" ptType="node" func="cnt" op="equ" val="3">
              <dgm:presOf axis="ch desOrSelf" ptType="node node" st="3 1" cnt="1 0"/>
            </dgm:if>
            <dgm:else name="Name10">
              <dgm:presOf axis="ch desOrSelf" ptType="node node" st="4 1" cnt="1 0"/>
            </dgm:else>
          </dgm:choose>
          <dgm:constrLst/>
          <dgm:ruleLst>
            <dgm:rule type="primFontSz" val="5" fact="NaN" max="NaN"/>
          </dgm:ruleLst>
        </dgm:layoutNode>
        <dgm:forEach name="Name11" axis="ch" ptType="node" st="2" cnt="1">
          <dgm:layoutNode name="item1" styleLbl="node1">
            <dgm:varLst>
              <dgm:bulletEnabled val="1"/>
            </dgm:varLst>
            <dgm:alg type="tx">
              <dgm:param type="txAnchorVertCh" val="mid"/>
            </dgm:alg>
            <dgm:shape xmlns:r="http://schemas.openxmlformats.org/officeDocument/2006/relationships" type="ellipse" r:blip="">
              <dgm:adjLst/>
            </dgm:shape>
            <dgm:choose name="Name12">
              <dgm:if name="Name13" axis="root ch" ptType="all node" func="cnt" op="equ" val="1">
                <dgm:presOf/>
              </dgm:if>
              <dgm:if name="Name14" axis="root ch" ptType="all node" func="cnt" op="equ" val="2">
                <dgm:presOf axis="root ch desOrSelf" ptType="all node node" st="1 1 1" cnt="0 1 0"/>
              </dgm:if>
              <dgm:if name="Name15" axis="root ch" ptType="all node" func="cnt" op="equ" val="3">
                <dgm:presOf axis="root ch desOrSelf" ptType="all node node" st="1 2 1" cnt="0 1 0"/>
              </dgm:if>
              <dgm:else name="Name16">
                <dgm:presOf axis="root ch desOrSelf" ptType="all node node" st="1 3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17" axis="ch" ptType="node" st="3" cnt="1">
          <dgm:layoutNode name="item2" styleLbl="node1">
            <dgm:varLst>
              <dgm:bulletEnabled val="1"/>
            </dgm:varLst>
            <dgm:alg type="tx">
              <dgm:param type="txAnchorVertCh" val="mid"/>
            </dgm:alg>
            <dgm:shape xmlns:r="http://schemas.openxmlformats.org/officeDocument/2006/relationships" type="ellipse" r:blip="">
              <dgm:adjLst/>
            </dgm:shape>
            <dgm:choose name="Name18">
              <dgm:if name="Name19" axis="root ch" ptType="all node" func="cnt" op="equ" val="1">
                <dgm:presOf/>
              </dgm:if>
              <dgm:if name="Name20" axis="root ch" ptType="all node" func="cnt" op="equ" val="2">
                <dgm:presOf/>
              </dgm:if>
              <dgm:if name="Name21" axis="root ch" ptType="all node" func="cnt" op="equ" val="3">
                <dgm:presOf axis="root ch desOrSelf" ptType="all node node" st="1 1 1" cnt="0 1 0"/>
              </dgm:if>
              <dgm:else name="Name22">
                <dgm:presOf axis="root ch desOrSelf" ptType="all node node" st="1 2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name="Name23" axis="ch" ptType="node" st="4" cnt="1">
          <dgm:layoutNode name="item3" styleLbl="node1">
            <dgm:varLst>
              <dgm:bulletEnabled val="1"/>
            </dgm:varLst>
            <dgm:alg type="tx">
              <dgm:param type="txAnchorVertCh" val="mid"/>
            </dgm:alg>
            <dgm:shape xmlns:r="http://schemas.openxmlformats.org/officeDocument/2006/relationships" type="ellipse" r:blip="">
              <dgm:adjLst/>
            </dgm:shape>
            <dgm:choose name="Name24">
              <dgm:if name="Name25" axis="root ch" ptType="all node" func="cnt" op="equ" val="1">
                <dgm:presOf/>
              </dgm:if>
              <dgm:if name="Name26" axis="root ch" ptType="all node" func="cnt" op="equ" val="2">
                <dgm:presOf/>
              </dgm:if>
              <dgm:if name="Name27" axis="root ch" ptType="all node" func="cnt" op="equ" val="3">
                <dgm:presOf/>
              </dgm:if>
              <dgm:else name="Name28">
                <dgm:presOf axis="root ch desOrSelf" ptType="all node node" st="1 1 1" cnt="0 1 0"/>
              </dgm:else>
            </dgm:choos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layoutNode name="funnel" styleLbl="trAlignAcc1">
          <dgm:alg type="sp"/>
          <dgm:shape xmlns:r="http://schemas.openxmlformats.org/officeDocument/2006/relationships" type="funnel" r:blip="">
            <dgm:adjLst/>
          </dgm:shape>
          <dgm:presOf/>
          <dgm:constrLst/>
          <dgm:ruleLst/>
        </dgm:layoutNode>
      </dgm:if>
      <dgm:else name="Name2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C1C395-D1B7-458F-A00F-0F8D089D9A1D}" type="datetimeFigureOut">
              <a:rPr lang="en-GB" smtClean="0"/>
              <a:t>04/01/2019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7B872D-35D7-4207-ABE4-AC45CA3D3C68}" type="slidenum">
              <a:rPr lang="en-GB" smtClean="0"/>
              <a:t>‹#›</a:t>
            </a:fld>
            <a:endParaRPr lang="en-GB"/>
          </a:p>
        </p:txBody>
      </p:sp>
    </p:spTree>
    <p:extLst>
      <p:ext uri="{BB962C8B-B14F-4D97-AF65-F5344CB8AC3E}">
        <p14:creationId xmlns:p14="http://schemas.microsoft.com/office/powerpoint/2010/main" val="3848745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a:t>
            </a:r>
          </a:p>
          <a:p>
            <a:r>
              <a:rPr lang="en-GB" dirty="0"/>
              <a:t>Introduction: Welcome to my presentation. For my assignment, I have chosen to </a:t>
            </a:r>
            <a:r>
              <a:rPr lang="en-GB"/>
              <a:t>analyse the </a:t>
            </a:r>
            <a:r>
              <a:rPr lang="en-GB" dirty="0"/>
              <a:t>company ‘Sky Plc.’</a:t>
            </a:r>
          </a:p>
          <a:p>
            <a:endParaRPr lang="en-GB" dirty="0"/>
          </a:p>
        </p:txBody>
      </p:sp>
      <p:sp>
        <p:nvSpPr>
          <p:cNvPr id="4" name="Slide Number Placeholder 3"/>
          <p:cNvSpPr>
            <a:spLocks noGrp="1"/>
          </p:cNvSpPr>
          <p:nvPr>
            <p:ph type="sldNum" sz="quarter" idx="5"/>
          </p:nvPr>
        </p:nvSpPr>
        <p:spPr/>
        <p:txBody>
          <a:bodyPr/>
          <a:lstStyle/>
          <a:p>
            <a:fld id="{D97B872D-35D7-4207-ABE4-AC45CA3D3C68}" type="slidenum">
              <a:rPr lang="en-GB" smtClean="0"/>
              <a:t>1</a:t>
            </a:fld>
            <a:endParaRPr lang="en-GB"/>
          </a:p>
        </p:txBody>
      </p:sp>
    </p:spTree>
    <p:extLst>
      <p:ext uri="{BB962C8B-B14F-4D97-AF65-F5344CB8AC3E}">
        <p14:creationId xmlns:p14="http://schemas.microsoft.com/office/powerpoint/2010/main" val="52945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 Presentation contents</a:t>
            </a:r>
          </a:p>
        </p:txBody>
      </p:sp>
      <p:sp>
        <p:nvSpPr>
          <p:cNvPr id="4" name="Slide Number Placeholder 3"/>
          <p:cNvSpPr>
            <a:spLocks noGrp="1"/>
          </p:cNvSpPr>
          <p:nvPr>
            <p:ph type="sldNum" sz="quarter" idx="5"/>
          </p:nvPr>
        </p:nvSpPr>
        <p:spPr/>
        <p:txBody>
          <a:bodyPr/>
          <a:lstStyle/>
          <a:p>
            <a:fld id="{D97B872D-35D7-4207-ABE4-AC45CA3D3C68}" type="slidenum">
              <a:rPr lang="en-GB" smtClean="0"/>
              <a:t>2</a:t>
            </a:fld>
            <a:endParaRPr lang="en-GB"/>
          </a:p>
        </p:txBody>
      </p:sp>
    </p:spTree>
    <p:extLst>
      <p:ext uri="{BB962C8B-B14F-4D97-AF65-F5344CB8AC3E}">
        <p14:creationId xmlns:p14="http://schemas.microsoft.com/office/powerpoint/2010/main" val="2099762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Slide 3)</a:t>
            </a:r>
          </a:p>
          <a:p>
            <a:r>
              <a:rPr lang="en-GB" dirty="0"/>
              <a:t>British Sky Broadcasting (or BSkyB) was a media and telecommunications company operating in Britain. In 1989, BSkyB was created by Sky Television Plc and British Satellite Broadcasting uniting. </a:t>
            </a:r>
            <a:r>
              <a:rPr lang="en-GB" sz="1200" kern="1200" dirty="0">
                <a:solidFill>
                  <a:schemeClr val="tx1"/>
                </a:solidFill>
                <a:effectLst/>
                <a:latin typeface="+mn-lt"/>
                <a:ea typeface="+mn-ea"/>
                <a:cs typeface="+mn-cs"/>
              </a:rPr>
              <a:t>The two broadcasting titans united due to recognising however the other would benefit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British Satellite Broadcasting held a strong wealth of advertising deals enabling the capital to grow the company. Sky Television </a:t>
            </a:r>
            <a:r>
              <a:rPr lang="en-GB" sz="1200" kern="1200" dirty="0" err="1">
                <a:solidFill>
                  <a:schemeClr val="tx1"/>
                </a:solidFill>
                <a:effectLst/>
                <a:latin typeface="+mn-lt"/>
                <a:ea typeface="+mn-ea"/>
                <a:cs typeface="+mn-cs"/>
              </a:rPr>
              <a:t>PLc</a:t>
            </a:r>
            <a:r>
              <a:rPr lang="en-GB" sz="1200" kern="1200" dirty="0">
                <a:solidFill>
                  <a:schemeClr val="tx1"/>
                </a:solidFill>
                <a:effectLst/>
                <a:latin typeface="+mn-lt"/>
                <a:ea typeface="+mn-ea"/>
                <a:cs typeface="+mn-cs"/>
              </a:rPr>
              <a:t> had high quality programming.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the made a loss in its initial year, due to its lack of popularity, funding and lack of satellite technology, resulting in a limited amount of customers. Subsequently, in 1990, BSkyB rebranded and launched.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solidFill>
                <a:srgbClr val="00B0F0"/>
              </a:solidFill>
            </a:endParaRPr>
          </a:p>
          <a:p>
            <a:pPr marL="285750" indent="-2857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D97B872D-35D7-4207-ABE4-AC45CA3D3C68}" type="slidenum">
              <a:rPr lang="en-GB" smtClean="0"/>
              <a:t>3</a:t>
            </a:fld>
            <a:endParaRPr lang="en-GB"/>
          </a:p>
        </p:txBody>
      </p:sp>
    </p:spTree>
    <p:extLst>
      <p:ext uri="{BB962C8B-B14F-4D97-AF65-F5344CB8AC3E}">
        <p14:creationId xmlns:p14="http://schemas.microsoft.com/office/powerpoint/2010/main" val="1463580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4)</a:t>
            </a:r>
          </a:p>
          <a:p>
            <a:r>
              <a:rPr lang="en-GB" dirty="0"/>
              <a:t>Nevertheless, the 1990 launch and rebranding news had attracted new investors and more funds from increased advertising. Therefore, BSkyB invested </a:t>
            </a:r>
          </a:p>
          <a:p>
            <a:r>
              <a:rPr lang="en-GB" dirty="0"/>
              <a:t>in newer satellite technology, resulting in more customers and more channels.</a:t>
            </a:r>
          </a:p>
          <a:p>
            <a:endParaRPr lang="en-GB" dirty="0"/>
          </a:p>
        </p:txBody>
      </p:sp>
      <p:sp>
        <p:nvSpPr>
          <p:cNvPr id="4" name="Slide Number Placeholder 3"/>
          <p:cNvSpPr>
            <a:spLocks noGrp="1"/>
          </p:cNvSpPr>
          <p:nvPr>
            <p:ph type="sldNum" sz="quarter" idx="5"/>
          </p:nvPr>
        </p:nvSpPr>
        <p:spPr/>
        <p:txBody>
          <a:bodyPr/>
          <a:lstStyle/>
          <a:p>
            <a:fld id="{D97B872D-35D7-4207-ABE4-AC45CA3D3C68}" type="slidenum">
              <a:rPr lang="en-GB" smtClean="0"/>
              <a:t>4</a:t>
            </a:fld>
            <a:endParaRPr lang="en-GB"/>
          </a:p>
        </p:txBody>
      </p:sp>
    </p:spTree>
    <p:extLst>
      <p:ext uri="{BB962C8B-B14F-4D97-AF65-F5344CB8AC3E}">
        <p14:creationId xmlns:p14="http://schemas.microsoft.com/office/powerpoint/2010/main" val="1465035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5) Timeline</a:t>
            </a:r>
          </a:p>
        </p:txBody>
      </p:sp>
      <p:sp>
        <p:nvSpPr>
          <p:cNvPr id="4" name="Slide Number Placeholder 3"/>
          <p:cNvSpPr>
            <a:spLocks noGrp="1"/>
          </p:cNvSpPr>
          <p:nvPr>
            <p:ph type="sldNum" sz="quarter" idx="5"/>
          </p:nvPr>
        </p:nvSpPr>
        <p:spPr/>
        <p:txBody>
          <a:bodyPr/>
          <a:lstStyle/>
          <a:p>
            <a:fld id="{D97B872D-35D7-4207-ABE4-AC45CA3D3C68}" type="slidenum">
              <a:rPr lang="en-GB" smtClean="0"/>
              <a:t>5</a:t>
            </a:fld>
            <a:endParaRPr lang="en-GB"/>
          </a:p>
        </p:txBody>
      </p:sp>
    </p:spTree>
    <p:extLst>
      <p:ext uri="{BB962C8B-B14F-4D97-AF65-F5344CB8AC3E}">
        <p14:creationId xmlns:p14="http://schemas.microsoft.com/office/powerpoint/2010/main" val="2743696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6) Present Day</a:t>
            </a:r>
          </a:p>
          <a:p>
            <a:r>
              <a:rPr lang="en-GB" dirty="0"/>
              <a:t>From 1989 to today, BSkyB has proven to been the leading pioneer in many arenas of entertainment. </a:t>
            </a:r>
          </a:p>
          <a:p>
            <a:r>
              <a:rPr lang="en-GB" sz="1200" b="0" i="0" kern="1200" dirty="0">
                <a:solidFill>
                  <a:schemeClr val="tx1"/>
                </a:solidFill>
                <a:effectLst/>
                <a:latin typeface="+mn-lt"/>
                <a:ea typeface="+mn-ea"/>
                <a:cs typeface="+mn-cs"/>
              </a:rPr>
              <a:t>BSkyB has now erased the word “British” from its branding after almost 25 years as the company concludes an ambitious conversion into a pan-European pay TV giant after the £6.88 billion buyout of its sister companies in Italy and Germany.</a:t>
            </a:r>
            <a:endParaRPr lang="en-GB" dirty="0"/>
          </a:p>
        </p:txBody>
      </p:sp>
      <p:sp>
        <p:nvSpPr>
          <p:cNvPr id="4" name="Slide Number Placeholder 3"/>
          <p:cNvSpPr>
            <a:spLocks noGrp="1"/>
          </p:cNvSpPr>
          <p:nvPr>
            <p:ph type="sldNum" sz="quarter" idx="5"/>
          </p:nvPr>
        </p:nvSpPr>
        <p:spPr/>
        <p:txBody>
          <a:bodyPr/>
          <a:lstStyle/>
          <a:p>
            <a:fld id="{D97B872D-35D7-4207-ABE4-AC45CA3D3C68}" type="slidenum">
              <a:rPr lang="en-GB" smtClean="0"/>
              <a:t>6</a:t>
            </a:fld>
            <a:endParaRPr lang="en-GB"/>
          </a:p>
        </p:txBody>
      </p:sp>
    </p:spTree>
    <p:extLst>
      <p:ext uri="{BB962C8B-B14F-4D97-AF65-F5344CB8AC3E}">
        <p14:creationId xmlns:p14="http://schemas.microsoft.com/office/powerpoint/2010/main" val="3770616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7) What are their approaches to strategy?</a:t>
            </a:r>
          </a:p>
        </p:txBody>
      </p:sp>
      <p:sp>
        <p:nvSpPr>
          <p:cNvPr id="4" name="Slide Number Placeholder 3"/>
          <p:cNvSpPr>
            <a:spLocks noGrp="1"/>
          </p:cNvSpPr>
          <p:nvPr>
            <p:ph type="sldNum" sz="quarter" idx="5"/>
          </p:nvPr>
        </p:nvSpPr>
        <p:spPr/>
        <p:txBody>
          <a:bodyPr/>
          <a:lstStyle/>
          <a:p>
            <a:fld id="{D97B872D-35D7-4207-ABE4-AC45CA3D3C68}" type="slidenum">
              <a:rPr lang="en-GB" smtClean="0"/>
              <a:t>7</a:t>
            </a:fld>
            <a:endParaRPr lang="en-GB"/>
          </a:p>
        </p:txBody>
      </p:sp>
    </p:spTree>
    <p:extLst>
      <p:ext uri="{BB962C8B-B14F-4D97-AF65-F5344CB8AC3E}">
        <p14:creationId xmlns:p14="http://schemas.microsoft.com/office/powerpoint/2010/main" val="3455747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8) Goals and objectives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Sky’s ethos of being “inspirational” is done by being environmentally friendly in their behaviour. Furthermore, they claim that they produce and distribute highly accessible services and products in congestion with cementing standards of how they operate.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addition, one of their foundation strategies are inspiring younger individuals demonstrating a “high potential” in Sky’s focus areas. These include: sports; ocean-health and technology. Sky claims they assist and support individuals’ talents by helping them to “flourish.” At present, Sky do this via their ‘</a:t>
            </a:r>
            <a:r>
              <a:rPr lang="en-GB" dirty="0"/>
              <a:t>Sky’s Academy Studios’ and their three “dedicated” ‘Scholarship Programmes.’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maximize others’ potential, Sky also uses their platform’s voice to encourage their “23 million customers” and “30,000 employees” to exercise action in current global affairs and issues.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97B872D-35D7-4207-ABE4-AC45CA3D3C68}" type="slidenum">
              <a:rPr lang="en-GB" smtClean="0"/>
              <a:t>8</a:t>
            </a:fld>
            <a:endParaRPr lang="en-GB"/>
          </a:p>
        </p:txBody>
      </p:sp>
    </p:spTree>
    <p:extLst>
      <p:ext uri="{BB962C8B-B14F-4D97-AF65-F5344CB8AC3E}">
        <p14:creationId xmlns:p14="http://schemas.microsoft.com/office/powerpoint/2010/main" val="3716781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9)</a:t>
            </a:r>
          </a:p>
          <a:p>
            <a:r>
              <a:rPr lang="en-GB" dirty="0"/>
              <a:t>PESTEL – One very poignant technique of analysing a business’ environment is Lynch R. Strategic </a:t>
            </a:r>
            <a:r>
              <a:rPr lang="en-GB" dirty="0" err="1"/>
              <a:t>Mangement</a:t>
            </a:r>
            <a:r>
              <a:rPr lang="en-GB" dirty="0"/>
              <a:t>, seventh edition’s PESTEL analysis. It depicts the clear sectors of an organisation in which to focus on.</a:t>
            </a:r>
          </a:p>
        </p:txBody>
      </p:sp>
      <p:sp>
        <p:nvSpPr>
          <p:cNvPr id="4" name="Slide Number Placeholder 3"/>
          <p:cNvSpPr>
            <a:spLocks noGrp="1"/>
          </p:cNvSpPr>
          <p:nvPr>
            <p:ph type="sldNum" sz="quarter" idx="5"/>
          </p:nvPr>
        </p:nvSpPr>
        <p:spPr/>
        <p:txBody>
          <a:bodyPr/>
          <a:lstStyle/>
          <a:p>
            <a:fld id="{D97B872D-35D7-4207-ABE4-AC45CA3D3C68}" type="slidenum">
              <a:rPr lang="en-GB" smtClean="0"/>
              <a:t>9</a:t>
            </a:fld>
            <a:endParaRPr lang="en-GB"/>
          </a:p>
        </p:txBody>
      </p:sp>
    </p:spTree>
    <p:extLst>
      <p:ext uri="{BB962C8B-B14F-4D97-AF65-F5344CB8AC3E}">
        <p14:creationId xmlns:p14="http://schemas.microsoft.com/office/powerpoint/2010/main" val="38760417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10) Political: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Sky Plc to remain highly profitable in monopolising their field, be sustainable, and to adhere to their strategy, they also have to know their political environment. political factors heavily influence decisions in terms of their long – term trajectory. By diversifying systematic risks in each country or region, they can decide whether to invest prior to entering certain markets. Primarily, in the UK, all broadcasting licences and regulations are governed by Ofcom and failure to </a:t>
            </a:r>
            <a:r>
              <a:rPr lang="en-GB" sz="1200" kern="1200" dirty="0" err="1">
                <a:solidFill>
                  <a:schemeClr val="tx1"/>
                </a:solidFill>
                <a:effectLst/>
                <a:latin typeface="+mn-lt"/>
                <a:ea typeface="+mn-ea"/>
                <a:cs typeface="+mn-cs"/>
              </a:rPr>
              <a:t>obide</a:t>
            </a:r>
            <a:r>
              <a:rPr lang="en-GB" sz="1200" kern="1200" dirty="0">
                <a:solidFill>
                  <a:schemeClr val="tx1"/>
                </a:solidFill>
                <a:effectLst/>
                <a:latin typeface="+mn-lt"/>
                <a:ea typeface="+mn-ea"/>
                <a:cs typeface="+mn-cs"/>
              </a:rPr>
              <a:t> by the 1990’s Regulation Act shall result in a revocation of Sky’s broadcasting license.</a:t>
            </a:r>
          </a:p>
        </p:txBody>
      </p:sp>
      <p:sp>
        <p:nvSpPr>
          <p:cNvPr id="4" name="Slide Number Placeholder 3"/>
          <p:cNvSpPr>
            <a:spLocks noGrp="1"/>
          </p:cNvSpPr>
          <p:nvPr>
            <p:ph type="sldNum" sz="quarter" idx="5"/>
          </p:nvPr>
        </p:nvSpPr>
        <p:spPr/>
        <p:txBody>
          <a:bodyPr/>
          <a:lstStyle/>
          <a:p>
            <a:fld id="{D97B872D-35D7-4207-ABE4-AC45CA3D3C68}" type="slidenum">
              <a:rPr lang="en-GB" smtClean="0"/>
              <a:t>10</a:t>
            </a:fld>
            <a:endParaRPr lang="en-GB"/>
          </a:p>
        </p:txBody>
      </p:sp>
    </p:spTree>
    <p:extLst>
      <p:ext uri="{BB962C8B-B14F-4D97-AF65-F5344CB8AC3E}">
        <p14:creationId xmlns:p14="http://schemas.microsoft.com/office/powerpoint/2010/main" val="1082735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11) Economics:</a:t>
            </a:r>
          </a:p>
          <a:p>
            <a:r>
              <a:rPr lang="en-GB" dirty="0"/>
              <a:t>By keeping up to date and relevant to, in Sky’s case, country or region, they look at factors such as currency fluctuations, rates, cyclicality, cost of materials; communication; transport and energy.  </a:t>
            </a:r>
          </a:p>
          <a:p>
            <a:endParaRPr lang="en-GB" dirty="0"/>
          </a:p>
        </p:txBody>
      </p:sp>
      <p:sp>
        <p:nvSpPr>
          <p:cNvPr id="4" name="Slide Number Placeholder 3"/>
          <p:cNvSpPr>
            <a:spLocks noGrp="1"/>
          </p:cNvSpPr>
          <p:nvPr>
            <p:ph type="sldNum" sz="quarter" idx="5"/>
          </p:nvPr>
        </p:nvSpPr>
        <p:spPr/>
        <p:txBody>
          <a:bodyPr/>
          <a:lstStyle/>
          <a:p>
            <a:fld id="{D97B872D-35D7-4207-ABE4-AC45CA3D3C68}" type="slidenum">
              <a:rPr lang="en-GB" smtClean="0"/>
              <a:t>11</a:t>
            </a:fld>
            <a:endParaRPr lang="en-GB"/>
          </a:p>
        </p:txBody>
      </p:sp>
    </p:spTree>
    <p:extLst>
      <p:ext uri="{BB962C8B-B14F-4D97-AF65-F5344CB8AC3E}">
        <p14:creationId xmlns:p14="http://schemas.microsoft.com/office/powerpoint/2010/main" val="30104512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12) Socio – cultural: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Everyone is different, and Sky acknowledges that various cultures; beliefs and attitudes play a huge role in to market their products. They do this by “having something for everyone.” By identifying the culture of consumers Sky applies the data to how and where they market their products.</a:t>
            </a:r>
          </a:p>
          <a:p>
            <a:endParaRPr lang="en-GB" dirty="0"/>
          </a:p>
        </p:txBody>
      </p:sp>
      <p:sp>
        <p:nvSpPr>
          <p:cNvPr id="4" name="Slide Number Placeholder 3"/>
          <p:cNvSpPr>
            <a:spLocks noGrp="1"/>
          </p:cNvSpPr>
          <p:nvPr>
            <p:ph type="sldNum" sz="quarter" idx="5"/>
          </p:nvPr>
        </p:nvSpPr>
        <p:spPr/>
        <p:txBody>
          <a:bodyPr/>
          <a:lstStyle/>
          <a:p>
            <a:fld id="{D97B872D-35D7-4207-ABE4-AC45CA3D3C68}" type="slidenum">
              <a:rPr lang="en-GB" smtClean="0"/>
              <a:t>12</a:t>
            </a:fld>
            <a:endParaRPr lang="en-GB"/>
          </a:p>
        </p:txBody>
      </p:sp>
    </p:spTree>
    <p:extLst>
      <p:ext uri="{BB962C8B-B14F-4D97-AF65-F5344CB8AC3E}">
        <p14:creationId xmlns:p14="http://schemas.microsoft.com/office/powerpoint/2010/main" val="36644071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13) Technology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being the second UK company to offer HD, to their Sky Q box; various gaming apps; wireless internet and broadband packages; 3D programmes; ‘Sky on the Go,’ to mobiles phones, Sky has always utilized the newest technology available.</a:t>
            </a:r>
          </a:p>
          <a:p>
            <a:endParaRPr lang="en-GB" dirty="0"/>
          </a:p>
        </p:txBody>
      </p:sp>
      <p:sp>
        <p:nvSpPr>
          <p:cNvPr id="4" name="Slide Number Placeholder 3"/>
          <p:cNvSpPr>
            <a:spLocks noGrp="1"/>
          </p:cNvSpPr>
          <p:nvPr>
            <p:ph type="sldNum" sz="quarter" idx="5"/>
          </p:nvPr>
        </p:nvSpPr>
        <p:spPr/>
        <p:txBody>
          <a:bodyPr/>
          <a:lstStyle/>
          <a:p>
            <a:fld id="{D97B872D-35D7-4207-ABE4-AC45CA3D3C68}" type="slidenum">
              <a:rPr lang="en-GB" smtClean="0"/>
              <a:t>13</a:t>
            </a:fld>
            <a:endParaRPr lang="en-GB"/>
          </a:p>
        </p:txBody>
      </p:sp>
    </p:spTree>
    <p:extLst>
      <p:ext uri="{BB962C8B-B14F-4D97-AF65-F5344CB8AC3E}">
        <p14:creationId xmlns:p14="http://schemas.microsoft.com/office/powerpoint/2010/main" val="1310421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14)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Sky has cemented their partnerships with WWF and the State Government of Acre, Brazil to introduce Sky Rainforest Rescue , which intends to help save 1 billion trees in the Amazon.</a:t>
            </a:r>
            <a:endParaRPr lang="en-GB" dirty="0"/>
          </a:p>
        </p:txBody>
      </p:sp>
      <p:sp>
        <p:nvSpPr>
          <p:cNvPr id="4" name="Slide Number Placeholder 3"/>
          <p:cNvSpPr>
            <a:spLocks noGrp="1"/>
          </p:cNvSpPr>
          <p:nvPr>
            <p:ph type="sldNum" sz="quarter" idx="5"/>
          </p:nvPr>
        </p:nvSpPr>
        <p:spPr/>
        <p:txBody>
          <a:bodyPr/>
          <a:lstStyle/>
          <a:p>
            <a:fld id="{D97B872D-35D7-4207-ABE4-AC45CA3D3C68}" type="slidenum">
              <a:rPr lang="en-GB" smtClean="0"/>
              <a:t>14</a:t>
            </a:fld>
            <a:endParaRPr lang="en-GB"/>
          </a:p>
        </p:txBody>
      </p:sp>
    </p:spTree>
    <p:extLst>
      <p:ext uri="{BB962C8B-B14F-4D97-AF65-F5344CB8AC3E}">
        <p14:creationId xmlns:p14="http://schemas.microsoft.com/office/powerpoint/2010/main" val="5039343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15) Legal</a:t>
            </a:r>
          </a:p>
        </p:txBody>
      </p:sp>
      <p:sp>
        <p:nvSpPr>
          <p:cNvPr id="4" name="Slide Number Placeholder 3"/>
          <p:cNvSpPr>
            <a:spLocks noGrp="1"/>
          </p:cNvSpPr>
          <p:nvPr>
            <p:ph type="sldNum" sz="quarter" idx="5"/>
          </p:nvPr>
        </p:nvSpPr>
        <p:spPr/>
        <p:txBody>
          <a:bodyPr/>
          <a:lstStyle/>
          <a:p>
            <a:fld id="{D97B872D-35D7-4207-ABE4-AC45CA3D3C68}" type="slidenum">
              <a:rPr lang="en-GB" smtClean="0"/>
              <a:t>15</a:t>
            </a:fld>
            <a:endParaRPr lang="en-GB"/>
          </a:p>
        </p:txBody>
      </p:sp>
    </p:spTree>
    <p:extLst>
      <p:ext uri="{BB962C8B-B14F-4D97-AF65-F5344CB8AC3E}">
        <p14:creationId xmlns:p14="http://schemas.microsoft.com/office/powerpoint/2010/main" val="27646052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Slide 16) In 1966, a Management Consultant invented the SWOT analysis at the Stanford Research Institute. It was showcased using the date collected from Fortune 500 companies. It has been used since to identify the internal and external factors in which could impact a business or project.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Sky Plc has </a:t>
            </a:r>
          </a:p>
          <a:p>
            <a:endParaRPr lang="en-GB" dirty="0"/>
          </a:p>
        </p:txBody>
      </p:sp>
      <p:sp>
        <p:nvSpPr>
          <p:cNvPr id="4" name="Slide Number Placeholder 3"/>
          <p:cNvSpPr>
            <a:spLocks noGrp="1"/>
          </p:cNvSpPr>
          <p:nvPr>
            <p:ph type="sldNum" sz="quarter" idx="5"/>
          </p:nvPr>
        </p:nvSpPr>
        <p:spPr/>
        <p:txBody>
          <a:bodyPr/>
          <a:lstStyle/>
          <a:p>
            <a:fld id="{D97B872D-35D7-4207-ABE4-AC45CA3D3C68}" type="slidenum">
              <a:rPr lang="en-GB" smtClean="0"/>
              <a:t>16</a:t>
            </a:fld>
            <a:endParaRPr lang="en-GB"/>
          </a:p>
        </p:txBody>
      </p:sp>
    </p:spTree>
    <p:extLst>
      <p:ext uri="{BB962C8B-B14F-4D97-AF65-F5344CB8AC3E}">
        <p14:creationId xmlns:p14="http://schemas.microsoft.com/office/powerpoint/2010/main" val="5674111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17) Sky Plc has a monumental wealth of strengths. Primarily, they an established household brand. Rupert Murdoch’s empire consists of networks; Wall Street journals channels and newspapers.  If the same media giant owns multiple companies, they shall all promote one another. As well what is on the surface, Sky Plc also promote and support charities and environmental issues. Further to this, Sky Plc’s services are comprehensive, which is a natural incentive for consumers.</a:t>
            </a:r>
          </a:p>
          <a:p>
            <a:r>
              <a:rPr lang="en-GB" dirty="0"/>
              <a:t>Regarding Sky Plc’s weaknesses, it is repetitively alleged that Sky Plc has a huge staff turnover. Having a high </a:t>
            </a:r>
            <a:r>
              <a:rPr lang="en-GB" sz="1200" b="0" i="0" kern="1200" dirty="0">
                <a:solidFill>
                  <a:schemeClr val="tx1"/>
                </a:solidFill>
                <a:effectLst/>
                <a:latin typeface="+mn-lt"/>
                <a:ea typeface="+mn-ea"/>
                <a:cs typeface="+mn-cs"/>
              </a:rPr>
              <a:t>attrition rate </a:t>
            </a:r>
            <a:r>
              <a:rPr lang="en-GB" dirty="0"/>
              <a:t>could damage their reputation as a company and of an employer. In addition, contrasting views can give a bad impression and create uncertainty within the workforce. If Sky Plc is replacing staff, this would effect them directly due to the cost of hiring and training of new employees. Indeed reviews call the company, “a horrible place to work,” with “low pay rate” and “long hours.” Nevertheless, there are former and current employees who argue Sky Plc is a “good place to be;” “shift patterns are consistent,” and when referring to her call centre manager, one employee says the manager is “very helpful.”</a:t>
            </a:r>
          </a:p>
        </p:txBody>
      </p:sp>
      <p:sp>
        <p:nvSpPr>
          <p:cNvPr id="4" name="Slide Number Placeholder 3"/>
          <p:cNvSpPr>
            <a:spLocks noGrp="1"/>
          </p:cNvSpPr>
          <p:nvPr>
            <p:ph type="sldNum" sz="quarter" idx="5"/>
          </p:nvPr>
        </p:nvSpPr>
        <p:spPr/>
        <p:txBody>
          <a:bodyPr/>
          <a:lstStyle/>
          <a:p>
            <a:fld id="{D97B872D-35D7-4207-ABE4-AC45CA3D3C68}" type="slidenum">
              <a:rPr lang="en-GB" smtClean="0"/>
              <a:t>17</a:t>
            </a:fld>
            <a:endParaRPr lang="en-GB"/>
          </a:p>
        </p:txBody>
      </p:sp>
    </p:spTree>
    <p:extLst>
      <p:ext uri="{BB962C8B-B14F-4D97-AF65-F5344CB8AC3E}">
        <p14:creationId xmlns:p14="http://schemas.microsoft.com/office/powerpoint/2010/main" val="4348301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18) In terms of potential threats, Sky has to comply with each country’s laws and regulations. As Sky operate over 12 countries now, this could possibly produce hurdles for them should they fail to comply. Furthermore, technology is constantly being developed everyday, so if a competitor of Sky invests in better technology, then Sky may potentially loose their consumers. </a:t>
            </a:r>
          </a:p>
        </p:txBody>
      </p:sp>
      <p:sp>
        <p:nvSpPr>
          <p:cNvPr id="4" name="Slide Number Placeholder 3"/>
          <p:cNvSpPr>
            <a:spLocks noGrp="1"/>
          </p:cNvSpPr>
          <p:nvPr>
            <p:ph type="sldNum" sz="quarter" idx="5"/>
          </p:nvPr>
        </p:nvSpPr>
        <p:spPr/>
        <p:txBody>
          <a:bodyPr/>
          <a:lstStyle/>
          <a:p>
            <a:fld id="{D97B872D-35D7-4207-ABE4-AC45CA3D3C68}" type="slidenum">
              <a:rPr lang="en-GB" smtClean="0"/>
              <a:t>18</a:t>
            </a:fld>
            <a:endParaRPr lang="en-GB"/>
          </a:p>
        </p:txBody>
      </p:sp>
    </p:spTree>
    <p:extLst>
      <p:ext uri="{BB962C8B-B14F-4D97-AF65-F5344CB8AC3E}">
        <p14:creationId xmlns:p14="http://schemas.microsoft.com/office/powerpoint/2010/main" val="5913337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19) What are their approaches to organisation and management?</a:t>
            </a:r>
          </a:p>
        </p:txBody>
      </p:sp>
      <p:sp>
        <p:nvSpPr>
          <p:cNvPr id="4" name="Slide Number Placeholder 3"/>
          <p:cNvSpPr>
            <a:spLocks noGrp="1"/>
          </p:cNvSpPr>
          <p:nvPr>
            <p:ph type="sldNum" sz="quarter" idx="5"/>
          </p:nvPr>
        </p:nvSpPr>
        <p:spPr/>
        <p:txBody>
          <a:bodyPr/>
          <a:lstStyle/>
          <a:p>
            <a:fld id="{D97B872D-35D7-4207-ABE4-AC45CA3D3C68}" type="slidenum">
              <a:rPr lang="en-GB" smtClean="0"/>
              <a:t>19</a:t>
            </a:fld>
            <a:endParaRPr lang="en-GB"/>
          </a:p>
        </p:txBody>
      </p:sp>
    </p:spTree>
    <p:extLst>
      <p:ext uri="{BB962C8B-B14F-4D97-AF65-F5344CB8AC3E}">
        <p14:creationId xmlns:p14="http://schemas.microsoft.com/office/powerpoint/2010/main" val="31994700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20) In terms of the four main management and organisation types and sub – types, I would suggest that Sky Plc adopt the bureaucratic style to their company. This is due to the how it is a large scale company.</a:t>
            </a:r>
          </a:p>
          <a:p>
            <a:r>
              <a:rPr lang="en-GB" dirty="0"/>
              <a:t>Sky Plc also use a systems management approach for their data. In terms of “Taylorism,” the new Sky Plc’s working campus is “open” and “light” with “a fantastic working environment” and “room to think” with facilities for “escapism.” This shows Sky Plc thinks about and values their workforce; identifies their company’s human relations and applies comprehensive management approaches to their organisation. Furthermore, with a building “full of possibilities,” this promotes the Sky’s ethos of looking after their workforce. Nevertheless, there remains a hierarchy structure in place at Sky Plc.</a:t>
            </a:r>
          </a:p>
        </p:txBody>
      </p:sp>
      <p:sp>
        <p:nvSpPr>
          <p:cNvPr id="4" name="Slide Number Placeholder 3"/>
          <p:cNvSpPr>
            <a:spLocks noGrp="1"/>
          </p:cNvSpPr>
          <p:nvPr>
            <p:ph type="sldNum" sz="quarter" idx="5"/>
          </p:nvPr>
        </p:nvSpPr>
        <p:spPr/>
        <p:txBody>
          <a:bodyPr/>
          <a:lstStyle/>
          <a:p>
            <a:fld id="{D97B872D-35D7-4207-ABE4-AC45CA3D3C68}" type="slidenum">
              <a:rPr lang="en-GB" smtClean="0"/>
              <a:t>20</a:t>
            </a:fld>
            <a:endParaRPr lang="en-GB"/>
          </a:p>
        </p:txBody>
      </p:sp>
    </p:spTree>
    <p:extLst>
      <p:ext uri="{BB962C8B-B14F-4D97-AF65-F5344CB8AC3E}">
        <p14:creationId xmlns:p14="http://schemas.microsoft.com/office/powerpoint/2010/main" val="35393002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21) Hierarchy </a:t>
            </a:r>
          </a:p>
        </p:txBody>
      </p:sp>
      <p:sp>
        <p:nvSpPr>
          <p:cNvPr id="4" name="Slide Number Placeholder 3"/>
          <p:cNvSpPr>
            <a:spLocks noGrp="1"/>
          </p:cNvSpPr>
          <p:nvPr>
            <p:ph type="sldNum" sz="quarter" idx="5"/>
          </p:nvPr>
        </p:nvSpPr>
        <p:spPr/>
        <p:txBody>
          <a:bodyPr/>
          <a:lstStyle/>
          <a:p>
            <a:fld id="{D97B872D-35D7-4207-ABE4-AC45CA3D3C68}" type="slidenum">
              <a:rPr lang="en-GB" smtClean="0"/>
              <a:t>21</a:t>
            </a:fld>
            <a:endParaRPr lang="en-GB"/>
          </a:p>
        </p:txBody>
      </p:sp>
    </p:spTree>
    <p:extLst>
      <p:ext uri="{BB962C8B-B14F-4D97-AF65-F5344CB8AC3E}">
        <p14:creationId xmlns:p14="http://schemas.microsoft.com/office/powerpoint/2010/main" val="2370709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22) Teamwork and groups</a:t>
            </a:r>
          </a:p>
        </p:txBody>
      </p:sp>
      <p:sp>
        <p:nvSpPr>
          <p:cNvPr id="4" name="Slide Number Placeholder 3"/>
          <p:cNvSpPr>
            <a:spLocks noGrp="1"/>
          </p:cNvSpPr>
          <p:nvPr>
            <p:ph type="sldNum" sz="quarter" idx="5"/>
          </p:nvPr>
        </p:nvSpPr>
        <p:spPr/>
        <p:txBody>
          <a:bodyPr/>
          <a:lstStyle/>
          <a:p>
            <a:fld id="{D97B872D-35D7-4207-ABE4-AC45CA3D3C68}" type="slidenum">
              <a:rPr lang="en-GB" smtClean="0"/>
              <a:t>22</a:t>
            </a:fld>
            <a:endParaRPr lang="en-GB"/>
          </a:p>
        </p:txBody>
      </p:sp>
    </p:spTree>
    <p:extLst>
      <p:ext uri="{BB962C8B-B14F-4D97-AF65-F5344CB8AC3E}">
        <p14:creationId xmlns:p14="http://schemas.microsoft.com/office/powerpoint/2010/main" val="145444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23) Sky offers, the “soccer spirit in terms of working with them. At Sky Plc, various departments, such as their customer services, administration, payroll and HR work in groups with each member of the group having a role delegated to them by their Management.</a:t>
            </a:r>
          </a:p>
          <a:p>
            <a:r>
              <a:rPr lang="en-GB" dirty="0"/>
              <a:t>There are also departments such as their marketing and charity fundraises who work as teams as they all work together to share the common goal of creating awareness and capital for further company expansion.</a:t>
            </a:r>
          </a:p>
        </p:txBody>
      </p:sp>
      <p:sp>
        <p:nvSpPr>
          <p:cNvPr id="4" name="Slide Number Placeholder 3"/>
          <p:cNvSpPr>
            <a:spLocks noGrp="1"/>
          </p:cNvSpPr>
          <p:nvPr>
            <p:ph type="sldNum" sz="quarter" idx="5"/>
          </p:nvPr>
        </p:nvSpPr>
        <p:spPr/>
        <p:txBody>
          <a:bodyPr/>
          <a:lstStyle/>
          <a:p>
            <a:fld id="{D97B872D-35D7-4207-ABE4-AC45CA3D3C68}" type="slidenum">
              <a:rPr lang="en-GB" smtClean="0"/>
              <a:t>23</a:t>
            </a:fld>
            <a:endParaRPr lang="en-GB"/>
          </a:p>
        </p:txBody>
      </p:sp>
    </p:spTree>
    <p:extLst>
      <p:ext uri="{BB962C8B-B14F-4D97-AF65-F5344CB8AC3E}">
        <p14:creationId xmlns:p14="http://schemas.microsoft.com/office/powerpoint/2010/main" val="17686680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24) CSP</a:t>
            </a:r>
          </a:p>
        </p:txBody>
      </p:sp>
      <p:sp>
        <p:nvSpPr>
          <p:cNvPr id="4" name="Slide Number Placeholder 3"/>
          <p:cNvSpPr>
            <a:spLocks noGrp="1"/>
          </p:cNvSpPr>
          <p:nvPr>
            <p:ph type="sldNum" sz="quarter" idx="5"/>
          </p:nvPr>
        </p:nvSpPr>
        <p:spPr/>
        <p:txBody>
          <a:bodyPr/>
          <a:lstStyle/>
          <a:p>
            <a:fld id="{D97B872D-35D7-4207-ABE4-AC45CA3D3C68}" type="slidenum">
              <a:rPr lang="en-GB" smtClean="0"/>
              <a:t>24</a:t>
            </a:fld>
            <a:endParaRPr lang="en-GB"/>
          </a:p>
        </p:txBody>
      </p:sp>
    </p:spTree>
    <p:extLst>
      <p:ext uri="{BB962C8B-B14F-4D97-AF65-F5344CB8AC3E}">
        <p14:creationId xmlns:p14="http://schemas.microsoft.com/office/powerpoint/2010/main" val="5396336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25) Sky Plc say they “focus on three main areas” in their CSR. These are:- climate change on land in the oceans; sport participation and opening scholarships up to more people on a global scale – UK; Ireland; Italy and Germany. These include 50:50 gender equality within the Sky workforce and MAMA groups for youths. In 2017, Sky Plc launched their £25 million Sky Ocean Rescue and Sky Ocean Ventures and have partnered up with WWF.</a:t>
            </a:r>
          </a:p>
          <a:p>
            <a:r>
              <a:rPr lang="en-GB" dirty="0"/>
              <a:t>They work with their local communities and engage in a wealth of global events, consisting of helping the homeless and underprivileged families to cleaning up beaches. Furthermore they state that they have “</a:t>
            </a:r>
            <a:r>
              <a:rPr lang="en-GB" sz="1200" b="0" i="0" kern="1200" dirty="0">
                <a:solidFill>
                  <a:schemeClr val="tx1"/>
                </a:solidFill>
                <a:effectLst/>
                <a:latin typeface="+mn-lt"/>
                <a:ea typeface="+mn-ea"/>
                <a:cs typeface="+mn-cs"/>
              </a:rPr>
              <a:t>already achieved a 55% reduction in carbon intensity and now send 0% of waste from Sky owned sites to landfill.”</a:t>
            </a:r>
            <a:endParaRPr lang="en-GB" dirty="0"/>
          </a:p>
          <a:p>
            <a:r>
              <a:rPr lang="en-GB" dirty="0"/>
              <a:t>Sky Plc use their credibility in sport broadcasting platform to educate people on sport and why it is healthier to be active in exercise and nutrition. In addition to their partnership with British Cycling. </a:t>
            </a:r>
          </a:p>
        </p:txBody>
      </p:sp>
      <p:sp>
        <p:nvSpPr>
          <p:cNvPr id="4" name="Slide Number Placeholder 3"/>
          <p:cNvSpPr>
            <a:spLocks noGrp="1"/>
          </p:cNvSpPr>
          <p:nvPr>
            <p:ph type="sldNum" sz="quarter" idx="5"/>
          </p:nvPr>
        </p:nvSpPr>
        <p:spPr/>
        <p:txBody>
          <a:bodyPr/>
          <a:lstStyle/>
          <a:p>
            <a:fld id="{D97B872D-35D7-4207-ABE4-AC45CA3D3C68}" type="slidenum">
              <a:rPr lang="en-GB" smtClean="0"/>
              <a:t>25</a:t>
            </a:fld>
            <a:endParaRPr lang="en-GB"/>
          </a:p>
        </p:txBody>
      </p:sp>
    </p:spTree>
    <p:extLst>
      <p:ext uri="{BB962C8B-B14F-4D97-AF65-F5344CB8AC3E}">
        <p14:creationId xmlns:p14="http://schemas.microsoft.com/office/powerpoint/2010/main" val="17779668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26) </a:t>
            </a:r>
          </a:p>
          <a:p>
            <a:r>
              <a:rPr lang="en-GB" dirty="0"/>
              <a:t>References</a:t>
            </a:r>
          </a:p>
          <a:p>
            <a:r>
              <a:rPr lang="en-GB" dirty="0"/>
              <a:t>Thank you for your time.</a:t>
            </a:r>
          </a:p>
        </p:txBody>
      </p:sp>
      <p:sp>
        <p:nvSpPr>
          <p:cNvPr id="4" name="Slide Number Placeholder 3"/>
          <p:cNvSpPr>
            <a:spLocks noGrp="1"/>
          </p:cNvSpPr>
          <p:nvPr>
            <p:ph type="sldNum" sz="quarter" idx="5"/>
          </p:nvPr>
        </p:nvSpPr>
        <p:spPr/>
        <p:txBody>
          <a:bodyPr/>
          <a:lstStyle/>
          <a:p>
            <a:fld id="{D97B872D-35D7-4207-ABE4-AC45CA3D3C68}" type="slidenum">
              <a:rPr lang="en-GB" smtClean="0"/>
              <a:t>26</a:t>
            </a:fld>
            <a:endParaRPr lang="en-GB"/>
          </a:p>
        </p:txBody>
      </p:sp>
    </p:spTree>
    <p:extLst>
      <p:ext uri="{BB962C8B-B14F-4D97-AF65-F5344CB8AC3E}">
        <p14:creationId xmlns:p14="http://schemas.microsoft.com/office/powerpoint/2010/main" val="37360101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1/4/2019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1/4/2019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1/4/2019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1/4/2019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1/4/2019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1/4/2019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1/4/2019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3562"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12"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11.jpeg"/><Relationship Id="rId5" Type="http://schemas.openxmlformats.org/officeDocument/2006/relationships/diagramLayout" Target="../diagrams/layout1.xml"/><Relationship Id="rId10" Type="http://schemas.openxmlformats.org/officeDocument/2006/relationships/image" Target="../media/image10.jpeg"/><Relationship Id="rId4" Type="http://schemas.openxmlformats.org/officeDocument/2006/relationships/diagramData" Target="../diagrams/data1.xml"/><Relationship Id="rId9"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3.png"/><Relationship Id="rId7"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7.jpeg"/><Relationship Id="rId4" Type="http://schemas.openxmlformats.org/officeDocument/2006/relationships/image" Target="../media/image26.jpe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jpeg"/></Relationships>
</file>

<file path=ppt/slides/_rels/slide23.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1.png"/><Relationship Id="rId7"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jpeg"/><Relationship Id="rId10" Type="http://schemas.openxmlformats.org/officeDocument/2006/relationships/image" Target="../media/image37.png"/><Relationship Id="rId4" Type="http://schemas.openxmlformats.org/officeDocument/2006/relationships/image" Target="../media/image3.png"/><Relationship Id="rId9" Type="http://schemas.openxmlformats.org/officeDocument/2006/relationships/image" Target="../media/image36.png"/></Relationships>
</file>

<file path=ppt/slides/_rels/slide24.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9.png"/><Relationship Id="rId7"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3.png"/><Relationship Id="rId4" Type="http://schemas.openxmlformats.org/officeDocument/2006/relationships/image" Target="../media/image40.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1CEEB-A286-4353-B412-427B3F260767}"/>
              </a:ext>
            </a:extLst>
          </p:cNvPr>
          <p:cNvSpPr>
            <a:spLocks noGrp="1"/>
          </p:cNvSpPr>
          <p:nvPr>
            <p:ph type="title"/>
          </p:nvPr>
        </p:nvSpPr>
        <p:spPr>
          <a:xfrm>
            <a:off x="549639" y="2782486"/>
            <a:ext cx="11092721" cy="1293028"/>
          </a:xfrm>
        </p:spPr>
        <p:txBody>
          <a:bodyPr>
            <a:normAutofit fontScale="90000"/>
          </a:bodyPr>
          <a:lstStyle/>
          <a:p>
            <a:pPr algn="ctr"/>
            <a:r>
              <a:rPr lang="en-GB" sz="6000" u="sng" dirty="0">
                <a:solidFill>
                  <a:srgbClr val="00B0F0"/>
                </a:solidFill>
                <a:latin typeface="Imprint MT Shadow" panose="04020605060303030202" pitchFamily="82" charset="0"/>
                <a:hlinkClick r:id="rId3">
                  <a:extLst>
                    <a:ext uri="{A12FA001-AC4F-418D-AE19-62706E023703}">
                      <ahyp:hlinkClr xmlns:ahyp="http://schemas.microsoft.com/office/drawing/2018/hyperlinkcolor" val="tx"/>
                    </a:ext>
                  </a:extLst>
                </a:hlinkClick>
              </a:rPr>
              <a:t>Contemporary Management Approaches (BMSP4002)</a:t>
            </a:r>
            <a:br>
              <a:rPr lang="en-GB" sz="6000" u="sng" dirty="0">
                <a:solidFill>
                  <a:srgbClr val="00B0F0"/>
                </a:solidFill>
                <a:latin typeface="Imprint MT Shadow" panose="04020605060303030202" pitchFamily="82" charset="0"/>
              </a:rPr>
            </a:br>
            <a:r>
              <a:rPr lang="en-GB" u="sng" dirty="0">
                <a:solidFill>
                  <a:srgbClr val="00B0F0"/>
                </a:solidFill>
                <a:latin typeface="Imprint MT Shadow" panose="04020605060303030202" pitchFamily="82" charset="0"/>
              </a:rPr>
              <a:t>Assignment two</a:t>
            </a:r>
            <a:br>
              <a:rPr lang="en-GB" u="sng" dirty="0">
                <a:solidFill>
                  <a:srgbClr val="00B0F0"/>
                </a:solidFill>
                <a:latin typeface="Imprint MT Shadow" panose="04020605060303030202" pitchFamily="82" charset="0"/>
              </a:rPr>
            </a:br>
            <a:br>
              <a:rPr lang="en-GB" u="sng" dirty="0">
                <a:solidFill>
                  <a:srgbClr val="00B0F0"/>
                </a:solidFill>
                <a:latin typeface="Imprint MT Shadow" panose="04020605060303030202" pitchFamily="82" charset="0"/>
              </a:rPr>
            </a:br>
            <a:r>
              <a:rPr lang="en-GB" sz="2700" u="sng" dirty="0">
                <a:solidFill>
                  <a:srgbClr val="00B0F0"/>
                </a:solidFill>
                <a:latin typeface="Imprint MT Shadow" panose="04020605060303030202" pitchFamily="82" charset="0"/>
              </a:rPr>
              <a:t>Jessica </a:t>
            </a:r>
            <a:r>
              <a:rPr lang="en-GB" sz="2700" u="sng" dirty="0" err="1">
                <a:solidFill>
                  <a:srgbClr val="00B0F0"/>
                </a:solidFill>
                <a:latin typeface="Imprint MT Shadow" panose="04020605060303030202" pitchFamily="82" charset="0"/>
              </a:rPr>
              <a:t>ellis</a:t>
            </a:r>
            <a:r>
              <a:rPr lang="en-GB" sz="2700" u="sng" dirty="0">
                <a:solidFill>
                  <a:srgbClr val="00B0F0"/>
                </a:solidFill>
                <a:latin typeface="Imprint MT Shadow" panose="04020605060303030202" pitchFamily="82" charset="0"/>
              </a:rPr>
              <a:t> (1807462)</a:t>
            </a:r>
            <a:br>
              <a:rPr lang="en-GB" u="sng" dirty="0">
                <a:solidFill>
                  <a:srgbClr val="00B0F0"/>
                </a:solidFill>
                <a:latin typeface="Colonna MT" panose="04020805060202030203" pitchFamily="82" charset="0"/>
              </a:rPr>
            </a:br>
            <a:endParaRPr lang="en-GB" dirty="0">
              <a:solidFill>
                <a:srgbClr val="00B0F0"/>
              </a:solidFill>
              <a:latin typeface="Colonna MT" panose="04020805060202030203" pitchFamily="82" charset="0"/>
            </a:endParaRPr>
          </a:p>
        </p:txBody>
      </p:sp>
      <p:pic>
        <p:nvPicPr>
          <p:cNvPr id="5" name="Picture 4">
            <a:extLst>
              <a:ext uri="{FF2B5EF4-FFF2-40B4-BE49-F238E27FC236}">
                <a16:creationId xmlns:a16="http://schemas.microsoft.com/office/drawing/2014/main" id="{A00471F1-8E04-479F-904F-FB11231816C8}"/>
              </a:ext>
            </a:extLst>
          </p:cNvPr>
          <p:cNvPicPr>
            <a:picLocks noChangeAspect="1"/>
          </p:cNvPicPr>
          <p:nvPr/>
        </p:nvPicPr>
        <p:blipFill>
          <a:blip r:embed="rId4"/>
          <a:stretch>
            <a:fillRect/>
          </a:stretch>
        </p:blipFill>
        <p:spPr>
          <a:xfrm>
            <a:off x="5264982" y="4995785"/>
            <a:ext cx="2105788" cy="1293028"/>
          </a:xfrm>
          <a:prstGeom prst="rect">
            <a:avLst/>
          </a:prstGeom>
          <a:effectLst>
            <a:reflection blurRad="63500" stA="88000" endPos="41000" dist="50800" dir="5400000" sy="-100000" algn="bl" rotWithShape="0"/>
          </a:effectLst>
        </p:spPr>
      </p:pic>
    </p:spTree>
    <p:extLst>
      <p:ext uri="{BB962C8B-B14F-4D97-AF65-F5344CB8AC3E}">
        <p14:creationId xmlns:p14="http://schemas.microsoft.com/office/powerpoint/2010/main" val="56233592"/>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FBDED38-E809-47DF-A501-94A1EC4CF7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7" name="Picture 2" descr="Image result for sky slogan believe in better">
            <a:extLst>
              <a:ext uri="{FF2B5EF4-FFF2-40B4-BE49-F238E27FC236}">
                <a16:creationId xmlns:a16="http://schemas.microsoft.com/office/drawing/2014/main" id="{5FACD29F-CE6C-42E4-B2DC-7E2157215D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6033791" y="602603"/>
            <a:ext cx="6158209" cy="34639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1E94D78-C3A6-415C-A8B7-F9B183C36A18}"/>
              </a:ext>
            </a:extLst>
          </p:cNvPr>
          <p:cNvPicPr>
            <a:picLocks noChangeAspect="1"/>
          </p:cNvPicPr>
          <p:nvPr/>
        </p:nvPicPr>
        <p:blipFill>
          <a:blip r:embed="rId5"/>
          <a:stretch>
            <a:fillRect/>
          </a:stretch>
        </p:blipFill>
        <p:spPr>
          <a:xfrm>
            <a:off x="10956250" y="5842729"/>
            <a:ext cx="1085849" cy="666749"/>
          </a:xfrm>
          <a:prstGeom prst="rect">
            <a:avLst/>
          </a:prstGeom>
          <a:effectLst>
            <a:glow rad="101600">
              <a:schemeClr val="bg1">
                <a:alpha val="78000"/>
              </a:schemeClr>
            </a:glow>
            <a:reflection blurRad="50800" endPos="44000" dist="50800" dir="5400000" sy="-100000" algn="bl" rotWithShape="0"/>
          </a:effectLst>
        </p:spPr>
      </p:pic>
      <p:sp>
        <p:nvSpPr>
          <p:cNvPr id="2" name="TextBox 1">
            <a:extLst>
              <a:ext uri="{FF2B5EF4-FFF2-40B4-BE49-F238E27FC236}">
                <a16:creationId xmlns:a16="http://schemas.microsoft.com/office/drawing/2014/main" id="{EED847D0-0606-4ADC-B5C9-5AD69AF81886}"/>
              </a:ext>
            </a:extLst>
          </p:cNvPr>
          <p:cNvSpPr txBox="1"/>
          <p:nvPr/>
        </p:nvSpPr>
        <p:spPr>
          <a:xfrm>
            <a:off x="-1" y="813357"/>
            <a:ext cx="7884657" cy="707886"/>
          </a:xfrm>
          <a:prstGeom prst="rect">
            <a:avLst/>
          </a:prstGeom>
          <a:noFill/>
        </p:spPr>
        <p:txBody>
          <a:bodyPr wrap="square" rtlCol="0">
            <a:spAutoFit/>
          </a:bodyPr>
          <a:lstStyle/>
          <a:p>
            <a:r>
              <a:rPr lang="en-GB" sz="4000" b="1" u="sng" dirty="0">
                <a:solidFill>
                  <a:srgbClr val="00B0F0"/>
                </a:solidFill>
                <a:latin typeface="Imprint MT Shadow" panose="04020605060303030202" pitchFamily="82" charset="0"/>
              </a:rPr>
              <a:t>What we are going to look at:</a:t>
            </a:r>
          </a:p>
        </p:txBody>
      </p:sp>
      <p:sp>
        <p:nvSpPr>
          <p:cNvPr id="3" name="TextBox 2">
            <a:extLst>
              <a:ext uri="{FF2B5EF4-FFF2-40B4-BE49-F238E27FC236}">
                <a16:creationId xmlns:a16="http://schemas.microsoft.com/office/drawing/2014/main" id="{A6F50223-4423-4CDE-B346-2BE7492882F0}"/>
              </a:ext>
            </a:extLst>
          </p:cNvPr>
          <p:cNvSpPr txBox="1"/>
          <p:nvPr/>
        </p:nvSpPr>
        <p:spPr>
          <a:xfrm>
            <a:off x="0" y="2334600"/>
            <a:ext cx="10430359" cy="3416320"/>
          </a:xfrm>
          <a:prstGeom prst="rect">
            <a:avLst/>
          </a:prstGeom>
          <a:noFill/>
        </p:spPr>
        <p:txBody>
          <a:bodyPr wrap="square" rtlCol="0">
            <a:spAutoFit/>
          </a:bodyPr>
          <a:lstStyle/>
          <a:p>
            <a:pPr marL="285750" indent="-285750">
              <a:buFont typeface="Wingdings" panose="05000000000000000000" pitchFamily="2" charset="2"/>
              <a:buChar char="q"/>
            </a:pPr>
            <a:r>
              <a:rPr lang="en-GB" sz="2400" b="1" dirty="0">
                <a:solidFill>
                  <a:srgbClr val="00B0F0"/>
                </a:solidFill>
                <a:latin typeface="Imprint MT Shadow" panose="04020605060303030202" pitchFamily="82" charset="0"/>
              </a:rPr>
              <a:t>Introduction – Who is Sky Plc?</a:t>
            </a:r>
          </a:p>
          <a:p>
            <a:pPr marL="285750" indent="-285750">
              <a:buFont typeface="Wingdings" panose="05000000000000000000" pitchFamily="2" charset="2"/>
              <a:buChar char="q"/>
            </a:pPr>
            <a:endParaRPr lang="en-GB" sz="2400" b="1" dirty="0">
              <a:solidFill>
                <a:srgbClr val="00B0F0"/>
              </a:solidFill>
              <a:latin typeface="Imprint MT Shadow" panose="04020605060303030202" pitchFamily="82" charset="0"/>
            </a:endParaRPr>
          </a:p>
          <a:p>
            <a:pPr marL="285750" indent="-285750">
              <a:buFont typeface="Wingdings" panose="05000000000000000000" pitchFamily="2" charset="2"/>
              <a:buChar char="q"/>
            </a:pPr>
            <a:r>
              <a:rPr lang="en-GB" sz="2400" b="1" dirty="0">
                <a:solidFill>
                  <a:srgbClr val="00B0F0"/>
                </a:solidFill>
                <a:latin typeface="Imprint MT Shadow" panose="04020605060303030202" pitchFamily="82" charset="0"/>
              </a:rPr>
              <a:t>What are their approaches to strategy? </a:t>
            </a:r>
          </a:p>
          <a:p>
            <a:endParaRPr lang="en-GB" sz="2400" b="1" dirty="0">
              <a:solidFill>
                <a:srgbClr val="00B0F0"/>
              </a:solidFill>
              <a:latin typeface="Imprint MT Shadow" panose="04020605060303030202" pitchFamily="82" charset="0"/>
            </a:endParaRPr>
          </a:p>
          <a:p>
            <a:pPr marL="285750" indent="-285750">
              <a:buFont typeface="Wingdings" panose="05000000000000000000" pitchFamily="2" charset="2"/>
              <a:buChar char="q"/>
            </a:pPr>
            <a:r>
              <a:rPr lang="en-GB" sz="2400" b="1" dirty="0">
                <a:solidFill>
                  <a:srgbClr val="00B0F0"/>
                </a:solidFill>
                <a:latin typeface="Imprint MT Shadow" panose="04020605060303030202" pitchFamily="82" charset="0"/>
              </a:rPr>
              <a:t>What are their approaches to organisation and management?</a:t>
            </a:r>
          </a:p>
          <a:p>
            <a:endParaRPr lang="en-GB" sz="2400" b="1" dirty="0">
              <a:solidFill>
                <a:srgbClr val="00B0F0"/>
              </a:solidFill>
              <a:latin typeface="Imprint MT Shadow" panose="04020605060303030202" pitchFamily="82" charset="0"/>
            </a:endParaRPr>
          </a:p>
          <a:p>
            <a:pPr marL="285750" indent="-285750">
              <a:buFont typeface="Wingdings" panose="05000000000000000000" pitchFamily="2" charset="2"/>
              <a:buChar char="q"/>
            </a:pPr>
            <a:r>
              <a:rPr lang="en-GB" sz="2400" b="1" dirty="0">
                <a:solidFill>
                  <a:srgbClr val="00B0F0"/>
                </a:solidFill>
                <a:latin typeface="Imprint MT Shadow" panose="04020605060303030202" pitchFamily="82" charset="0"/>
              </a:rPr>
              <a:t>Analysis of Sky Plc’s group and teamwork </a:t>
            </a:r>
          </a:p>
          <a:p>
            <a:endParaRPr lang="en-GB" sz="2400" b="1" dirty="0">
              <a:solidFill>
                <a:srgbClr val="00B0F0"/>
              </a:solidFill>
              <a:latin typeface="Imprint MT Shadow" panose="04020605060303030202" pitchFamily="82" charset="0"/>
            </a:endParaRPr>
          </a:p>
          <a:p>
            <a:pPr marL="285750" indent="-285750">
              <a:buFont typeface="Wingdings" panose="05000000000000000000" pitchFamily="2" charset="2"/>
              <a:buChar char="q"/>
            </a:pPr>
            <a:r>
              <a:rPr lang="en-GB" sz="2400" b="1" dirty="0">
                <a:solidFill>
                  <a:srgbClr val="00B0F0"/>
                </a:solidFill>
                <a:latin typeface="Imprint MT Shadow" panose="04020605060303030202" pitchFamily="82" charset="0"/>
              </a:rPr>
              <a:t>What are their corporate social responsibilities?</a:t>
            </a:r>
          </a:p>
        </p:txBody>
      </p:sp>
    </p:spTree>
    <p:extLst>
      <p:ext uri="{BB962C8B-B14F-4D97-AF65-F5344CB8AC3E}">
        <p14:creationId xmlns:p14="http://schemas.microsoft.com/office/powerpoint/2010/main" val="325042334"/>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sky slogan believe in better">
            <a:extLst>
              <a:ext uri="{FF2B5EF4-FFF2-40B4-BE49-F238E27FC236}">
                <a16:creationId xmlns:a16="http://schemas.microsoft.com/office/drawing/2014/main" id="{EB442B92-EFA5-4E5F-AA3E-273DCF9EB3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05" t="22086" r="23580" b="9932"/>
          <a:stretch/>
        </p:blipFill>
        <p:spPr bwMode="auto">
          <a:xfrm>
            <a:off x="9034305" y="2473916"/>
            <a:ext cx="3061765" cy="20644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2DACF49-66E1-4BCD-B9C0-89E31C09ADF8}"/>
              </a:ext>
            </a:extLst>
          </p:cNvPr>
          <p:cNvPicPr>
            <a:picLocks noChangeAspect="1"/>
          </p:cNvPicPr>
          <p:nvPr/>
        </p:nvPicPr>
        <p:blipFill rotWithShape="1">
          <a:blip r:embed="rId4"/>
          <a:srcRect l="6147" t="22500" r="65082" b="66566"/>
          <a:stretch/>
        </p:blipFill>
        <p:spPr>
          <a:xfrm>
            <a:off x="320962" y="448867"/>
            <a:ext cx="3507699" cy="749508"/>
          </a:xfrm>
          <a:prstGeom prst="rect">
            <a:avLst/>
          </a:prstGeom>
          <a:effectLst>
            <a:glow rad="393700">
              <a:schemeClr val="bg1"/>
            </a:glow>
            <a:reflection stA="32000" endPos="32000" dist="50800" dir="5400000" sy="-100000" algn="bl" rotWithShape="0"/>
            <a:softEdge rad="88900"/>
          </a:effectLst>
        </p:spPr>
      </p:pic>
      <p:sp>
        <p:nvSpPr>
          <p:cNvPr id="15" name="TextBox 14">
            <a:extLst>
              <a:ext uri="{FF2B5EF4-FFF2-40B4-BE49-F238E27FC236}">
                <a16:creationId xmlns:a16="http://schemas.microsoft.com/office/drawing/2014/main" id="{63D02BEC-C909-4D54-82B0-DB88727BF791}"/>
              </a:ext>
            </a:extLst>
          </p:cNvPr>
          <p:cNvSpPr txBox="1"/>
          <p:nvPr/>
        </p:nvSpPr>
        <p:spPr>
          <a:xfrm>
            <a:off x="179882" y="1415258"/>
            <a:ext cx="4392118" cy="923330"/>
          </a:xfrm>
          <a:prstGeom prst="rect">
            <a:avLst/>
          </a:prstGeom>
          <a:noFill/>
        </p:spPr>
        <p:txBody>
          <a:bodyPr wrap="square" rtlCol="0">
            <a:spAutoFit/>
          </a:bodyPr>
          <a:lstStyle/>
          <a:p>
            <a:pPr marL="285750" indent="-285750">
              <a:buFont typeface="Arial" panose="020B0604020202020204" pitchFamily="34" charset="0"/>
              <a:buChar char="•"/>
            </a:pPr>
            <a:r>
              <a:rPr lang="en-GB" dirty="0"/>
              <a:t>Sky Plc is colossal media and telecommunications company operating in Britain and Europe.</a:t>
            </a:r>
            <a:endParaRPr lang="en-GB" dirty="0">
              <a:solidFill>
                <a:srgbClr val="00B0F0"/>
              </a:solidFill>
            </a:endParaRPr>
          </a:p>
        </p:txBody>
      </p:sp>
      <p:sp>
        <p:nvSpPr>
          <p:cNvPr id="17" name="TextBox 16">
            <a:extLst>
              <a:ext uri="{FF2B5EF4-FFF2-40B4-BE49-F238E27FC236}">
                <a16:creationId xmlns:a16="http://schemas.microsoft.com/office/drawing/2014/main" id="{FEF68BDB-A803-4965-A83F-15D75FA33577}"/>
              </a:ext>
            </a:extLst>
          </p:cNvPr>
          <p:cNvSpPr txBox="1"/>
          <p:nvPr/>
        </p:nvSpPr>
        <p:spPr>
          <a:xfrm>
            <a:off x="204902" y="2949752"/>
            <a:ext cx="4392118"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Sky Plc was created by the merge of Rupert Murdoch’s Sky Television Plc and British Satellite Broadcasting uniting in 1989.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solidFill>
                <a:srgbClr val="00B0F0"/>
              </a:solidFill>
            </a:endParaRPr>
          </a:p>
        </p:txBody>
      </p:sp>
      <p:sp>
        <p:nvSpPr>
          <p:cNvPr id="20" name="TextBox 19">
            <a:extLst>
              <a:ext uri="{FF2B5EF4-FFF2-40B4-BE49-F238E27FC236}">
                <a16:creationId xmlns:a16="http://schemas.microsoft.com/office/drawing/2014/main" id="{BCBAB45A-52D2-4F69-B889-901DF24A5DF0}"/>
              </a:ext>
            </a:extLst>
          </p:cNvPr>
          <p:cNvSpPr txBox="1"/>
          <p:nvPr/>
        </p:nvSpPr>
        <p:spPr>
          <a:xfrm>
            <a:off x="156159" y="4704078"/>
            <a:ext cx="4769371" cy="1477328"/>
          </a:xfrm>
          <a:prstGeom prst="rect">
            <a:avLst/>
          </a:prstGeom>
          <a:noFill/>
        </p:spPr>
        <p:txBody>
          <a:bodyPr wrap="square" rtlCol="0">
            <a:spAutoFit/>
          </a:bodyPr>
          <a:lstStyle/>
          <a:p>
            <a:pPr marL="285750" indent="-285750">
              <a:buFont typeface="Arial" panose="020B0604020202020204" pitchFamily="34" charset="0"/>
              <a:buChar char="•"/>
            </a:pPr>
            <a:r>
              <a:rPr lang="en-GB" dirty="0"/>
              <a:t>However, the company made a loss in its initial year, due to its lack of popularity, funding and lack of satellite technology, resulting in a limited amount of customers. </a:t>
            </a:r>
          </a:p>
        </p:txBody>
      </p:sp>
      <p:pic>
        <p:nvPicPr>
          <p:cNvPr id="1032" name="Picture 8" descr="Image result for Sky Television Plc">
            <a:extLst>
              <a:ext uri="{FF2B5EF4-FFF2-40B4-BE49-F238E27FC236}">
                <a16:creationId xmlns:a16="http://schemas.microsoft.com/office/drawing/2014/main" id="{C6C519FF-F400-49E9-BC35-3936A026D2B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338" t="9347" r="22065" b="8050"/>
          <a:stretch/>
        </p:blipFill>
        <p:spPr bwMode="auto">
          <a:xfrm>
            <a:off x="7247162" y="2363632"/>
            <a:ext cx="1787143" cy="1956231"/>
          </a:xfrm>
          <a:prstGeom prst="rect">
            <a:avLst/>
          </a:prstGeom>
          <a:noFill/>
          <a:effectLst>
            <a:glow rad="25400">
              <a:schemeClr val="bg1">
                <a:alpha val="62000"/>
              </a:schemeClr>
            </a:glow>
            <a:softEdge rad="317500"/>
          </a:effectLst>
          <a:extLst>
            <a:ext uri="{909E8E84-426E-40DD-AFC4-6F175D3DCCD1}">
              <a14:hiddenFill xmlns:a14="http://schemas.microsoft.com/office/drawing/2010/main">
                <a:solidFill>
                  <a:srgbClr val="FFFFFF"/>
                </a:solidFill>
              </a14:hiddenFill>
            </a:ext>
          </a:extLst>
        </p:spPr>
      </p:pic>
      <p:pic>
        <p:nvPicPr>
          <p:cNvPr id="26" name="Picture 6" descr="Image result for British Satellite Broadcasting">
            <a:extLst>
              <a:ext uri="{FF2B5EF4-FFF2-40B4-BE49-F238E27FC236}">
                <a16:creationId xmlns:a16="http://schemas.microsoft.com/office/drawing/2014/main" id="{A0600DAD-A6E9-4AD7-A78D-DB192A6CEB6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25530" y="2884799"/>
            <a:ext cx="1664612" cy="1088401"/>
          </a:xfrm>
          <a:prstGeom prst="rect">
            <a:avLst/>
          </a:prstGeom>
          <a:noFill/>
          <a:effectLst>
            <a:softEdge rad="139700"/>
          </a:effectLst>
          <a:extLst>
            <a:ext uri="{909E8E84-426E-40DD-AFC4-6F175D3DCCD1}">
              <a14:hiddenFill xmlns:a14="http://schemas.microsoft.com/office/drawing/2010/main">
                <a:solidFill>
                  <a:srgbClr val="FFFFFF"/>
                </a:solidFill>
              </a14:hiddenFill>
            </a:ext>
          </a:extLst>
        </p:spPr>
      </p:pic>
      <p:sp>
        <p:nvSpPr>
          <p:cNvPr id="23" name="Cross 22">
            <a:extLst>
              <a:ext uri="{FF2B5EF4-FFF2-40B4-BE49-F238E27FC236}">
                <a16:creationId xmlns:a16="http://schemas.microsoft.com/office/drawing/2014/main" id="{84CA86F4-3360-4B03-978D-1BEB051B6B75}"/>
              </a:ext>
            </a:extLst>
          </p:cNvPr>
          <p:cNvSpPr/>
          <p:nvPr/>
        </p:nvSpPr>
        <p:spPr>
          <a:xfrm>
            <a:off x="6588686" y="3010922"/>
            <a:ext cx="751596" cy="761749"/>
          </a:xfrm>
          <a:prstGeom prst="plus">
            <a:avLst>
              <a:gd name="adj" fmla="val 46962"/>
            </a:avLst>
          </a:prstGeom>
          <a:solidFill>
            <a:schemeClr val="tx1"/>
          </a:solidFill>
          <a:ln>
            <a:solidFill>
              <a:srgbClr val="CC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Left Bracket 24">
            <a:extLst>
              <a:ext uri="{FF2B5EF4-FFF2-40B4-BE49-F238E27FC236}">
                <a16:creationId xmlns:a16="http://schemas.microsoft.com/office/drawing/2014/main" id="{4BD86EE0-221F-4AF6-A5BB-92ABEC82B4E6}"/>
              </a:ext>
            </a:extLst>
          </p:cNvPr>
          <p:cNvSpPr/>
          <p:nvPr/>
        </p:nvSpPr>
        <p:spPr>
          <a:xfrm>
            <a:off x="4677391" y="2465453"/>
            <a:ext cx="1499881" cy="1956231"/>
          </a:xfrm>
          <a:prstGeom prst="leftBracket">
            <a:avLst>
              <a:gd name="adj" fmla="val 65213"/>
            </a:avLst>
          </a:prstGeom>
          <a:noFill/>
          <a:ln w="47625">
            <a:solidFill>
              <a:schemeClr val="tx1"/>
            </a:solidFill>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31" name="Left Bracket 30">
            <a:extLst>
              <a:ext uri="{FF2B5EF4-FFF2-40B4-BE49-F238E27FC236}">
                <a16:creationId xmlns:a16="http://schemas.microsoft.com/office/drawing/2014/main" id="{A87EF14E-AF1E-4DFC-A623-36475E380B53}"/>
              </a:ext>
            </a:extLst>
          </p:cNvPr>
          <p:cNvSpPr/>
          <p:nvPr/>
        </p:nvSpPr>
        <p:spPr>
          <a:xfrm rot="10800000">
            <a:off x="7578236" y="2446037"/>
            <a:ext cx="1499881" cy="1956231"/>
          </a:xfrm>
          <a:prstGeom prst="leftBracket">
            <a:avLst>
              <a:gd name="adj" fmla="val 65213"/>
            </a:avLst>
          </a:prstGeom>
          <a:noFill/>
          <a:ln w="47625">
            <a:solidFill>
              <a:schemeClr val="tx1"/>
            </a:solidFill>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pic>
        <p:nvPicPr>
          <p:cNvPr id="1034" name="Picture 10" descr="Image result for bskyb launch">
            <a:extLst>
              <a:ext uri="{FF2B5EF4-FFF2-40B4-BE49-F238E27FC236}">
                <a16:creationId xmlns:a16="http://schemas.microsoft.com/office/drawing/2014/main" id="{BF506A02-D373-4082-810C-FC12B957896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20617" y="448867"/>
            <a:ext cx="2857500" cy="1714500"/>
          </a:xfrm>
          <a:prstGeom prst="rect">
            <a:avLst/>
          </a:prstGeom>
          <a:noFill/>
          <a:effectLst>
            <a:softEdge rad="152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162433"/>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par>
                                <p:cTn id="21" presetID="10" presetClass="entr" presetSubtype="0" fill="hold" nodeType="withEffect">
                                  <p:stCondLst>
                                    <p:cond delay="0"/>
                                  </p:stCondLst>
                                  <p:childTnLst>
                                    <p:set>
                                      <p:cBhvr>
                                        <p:cTn id="22" dur="1" fill="hold">
                                          <p:stCondLst>
                                            <p:cond delay="0"/>
                                          </p:stCondLst>
                                        </p:cTn>
                                        <p:tgtEl>
                                          <p:spTgt spid="1034"/>
                                        </p:tgtEl>
                                        <p:attrNameLst>
                                          <p:attrName>style.visibility</p:attrName>
                                        </p:attrNameLst>
                                      </p:cBhvr>
                                      <p:to>
                                        <p:strVal val="visible"/>
                                      </p:to>
                                    </p:set>
                                    <p:animEffect transition="in" filter="fade">
                                      <p:cBhvr>
                                        <p:cTn id="23" dur="500"/>
                                        <p:tgtEl>
                                          <p:spTgt spid="103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fade">
                                      <p:cBhvr>
                                        <p:cTn id="28" dur="500"/>
                                        <p:tgtEl>
                                          <p:spTgt spid="2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032"/>
                                        </p:tgtEl>
                                        <p:attrNameLst>
                                          <p:attrName>style.visibility</p:attrName>
                                        </p:attrNameLst>
                                      </p:cBhvr>
                                      <p:to>
                                        <p:strVal val="visible"/>
                                      </p:to>
                                    </p:set>
                                    <p:animEffect transition="in" filter="fade">
                                      <p:cBhvr>
                                        <p:cTn id="33" dur="2000"/>
                                        <p:tgtEl>
                                          <p:spTgt spid="103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fade">
                                      <p:cBhvr>
                                        <p:cTn id="36" dur="2000"/>
                                        <p:tgtEl>
                                          <p:spTgt spid="25"/>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032"/>
                                        </p:tgtEl>
                                        <p:attrNameLst>
                                          <p:attrName>style.visibility</p:attrName>
                                        </p:attrNameLst>
                                      </p:cBhvr>
                                      <p:to>
                                        <p:strVal val="visible"/>
                                      </p:to>
                                    </p:set>
                                    <p:animEffect transition="in" filter="fade">
                                      <p:cBhvr>
                                        <p:cTn id="41" dur="1000"/>
                                        <p:tgtEl>
                                          <p:spTgt spid="1032"/>
                                        </p:tgtEl>
                                      </p:cBhvr>
                                    </p:animEffect>
                                  </p:childTnLst>
                                </p:cTn>
                              </p:par>
                              <p:par>
                                <p:cTn id="42" presetID="10" presetClass="entr" presetSubtype="0" fill="hold" nodeType="withEffect">
                                  <p:stCondLst>
                                    <p:cond delay="0"/>
                                  </p:stCondLst>
                                  <p:childTnLst>
                                    <p:set>
                                      <p:cBhvr>
                                        <p:cTn id="43" dur="1" fill="hold">
                                          <p:stCondLst>
                                            <p:cond delay="0"/>
                                          </p:stCondLst>
                                        </p:cTn>
                                        <p:tgtEl>
                                          <p:spTgt spid="26"/>
                                        </p:tgtEl>
                                        <p:attrNameLst>
                                          <p:attrName>style.visibility</p:attrName>
                                        </p:attrNameLst>
                                      </p:cBhvr>
                                      <p:to>
                                        <p:strVal val="visible"/>
                                      </p:to>
                                    </p:set>
                                    <p:animEffect transition="in" filter="fade">
                                      <p:cBhvr>
                                        <p:cTn id="44" dur="1000"/>
                                        <p:tgtEl>
                                          <p:spTgt spid="26"/>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3"/>
                                        </p:tgtEl>
                                        <p:attrNameLst>
                                          <p:attrName>style.visibility</p:attrName>
                                        </p:attrNameLst>
                                      </p:cBhvr>
                                      <p:to>
                                        <p:strVal val="visible"/>
                                      </p:to>
                                    </p:set>
                                    <p:animEffect transition="in" filter="fade">
                                      <p:cBhvr>
                                        <p:cTn id="47" dur="1000"/>
                                        <p:tgtEl>
                                          <p:spTgt spid="2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026"/>
                                        </p:tgtEl>
                                        <p:attrNameLst>
                                          <p:attrName>style.visibility</p:attrName>
                                        </p:attrNameLst>
                                      </p:cBhvr>
                                      <p:to>
                                        <p:strVal val="visible"/>
                                      </p:to>
                                    </p:set>
                                    <p:animEffect transition="in" filter="fade">
                                      <p:cBhvr>
                                        <p:cTn id="5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P spid="20" grpId="0"/>
      <p:bldP spid="23" grpId="0" animBg="1"/>
      <p:bldP spid="2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9D4313D-935F-4F37-B8E1-2C1693A5B8B1}"/>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
        <p:nvSpPr>
          <p:cNvPr id="7" name="TextBox 6">
            <a:extLst>
              <a:ext uri="{FF2B5EF4-FFF2-40B4-BE49-F238E27FC236}">
                <a16:creationId xmlns:a16="http://schemas.microsoft.com/office/drawing/2014/main" id="{CE92F0E1-F8F7-4C42-90A1-00C7A2A13152}"/>
              </a:ext>
            </a:extLst>
          </p:cNvPr>
          <p:cNvSpPr txBox="1"/>
          <p:nvPr/>
        </p:nvSpPr>
        <p:spPr>
          <a:xfrm>
            <a:off x="0" y="1120676"/>
            <a:ext cx="4800600" cy="2308324"/>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Imprint MT Shadow" panose="04020605060303030202" pitchFamily="82" charset="0"/>
              </a:rPr>
              <a:t>The prospect of a launch and re-brand had attracted new investors and more funds from increased advertising and deals. Therefore BSkyB invested in newer satellite technology.</a:t>
            </a:r>
          </a:p>
        </p:txBody>
      </p:sp>
      <p:graphicFrame>
        <p:nvGraphicFramePr>
          <p:cNvPr id="8" name="Diagram 7">
            <a:extLst>
              <a:ext uri="{FF2B5EF4-FFF2-40B4-BE49-F238E27FC236}">
                <a16:creationId xmlns:a16="http://schemas.microsoft.com/office/drawing/2014/main" id="{7D0B82C8-F2E0-4106-9B16-8505C8C47259}"/>
              </a:ext>
            </a:extLst>
          </p:cNvPr>
          <p:cNvGraphicFramePr/>
          <p:nvPr>
            <p:extLst>
              <p:ext uri="{D42A27DB-BD31-4B8C-83A1-F6EECF244321}">
                <p14:modId xmlns:p14="http://schemas.microsoft.com/office/powerpoint/2010/main" val="983275496"/>
              </p:ext>
            </p:extLst>
          </p:nvPr>
        </p:nvGraphicFramePr>
        <p:xfrm>
          <a:off x="3568700" y="-38209"/>
          <a:ext cx="8128000" cy="63075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Picture 4" descr="Related image">
            <a:extLst>
              <a:ext uri="{FF2B5EF4-FFF2-40B4-BE49-F238E27FC236}">
                <a16:creationId xmlns:a16="http://schemas.microsoft.com/office/drawing/2014/main" id="{DE3A9365-71FD-4C4C-B321-70FE2FFFE454}"/>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b="8369"/>
          <a:stretch/>
        </p:blipFill>
        <p:spPr bwMode="auto">
          <a:xfrm>
            <a:off x="233802" y="5300491"/>
            <a:ext cx="1259679" cy="1246598"/>
          </a:xfrm>
          <a:prstGeom prst="rect">
            <a:avLst/>
          </a:prstGeom>
          <a:noFill/>
          <a:effectLst>
            <a:glow>
              <a:schemeClr val="accent1">
                <a:alpha val="40000"/>
              </a:schemeClr>
            </a:glow>
            <a:reflection blurRad="38100" stA="24000" endPos="29000" dist="50800" dir="5400000" sy="-100000" algn="bl" rotWithShape="0"/>
            <a:softEdge rad="101600"/>
          </a:effectLst>
          <a:extLst>
            <a:ext uri="{909E8E84-426E-40DD-AFC4-6F175D3DCCD1}">
              <a14:hiddenFill xmlns:a14="http://schemas.microsoft.com/office/drawing/2010/main">
                <a:solidFill>
                  <a:srgbClr val="FFFFFF"/>
                </a:solidFill>
              </a14:hiddenFill>
            </a:ext>
          </a:extLst>
        </p:spPr>
      </p:pic>
      <p:pic>
        <p:nvPicPr>
          <p:cNvPr id="13314" name="Picture 2" descr="Image result for cartoon of men shaking hands">
            <a:extLst>
              <a:ext uri="{FF2B5EF4-FFF2-40B4-BE49-F238E27FC236}">
                <a16:creationId xmlns:a16="http://schemas.microsoft.com/office/drawing/2014/main" id="{D94D7838-D425-4260-91A4-4178FB0598A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057907" y="3531005"/>
            <a:ext cx="3270196" cy="2636281"/>
          </a:xfrm>
          <a:prstGeom prst="rect">
            <a:avLst/>
          </a:prstGeom>
          <a:noFill/>
          <a:effectLst>
            <a:softEdge rad="419100"/>
          </a:effectLst>
          <a:extLst>
            <a:ext uri="{909E8E84-426E-40DD-AFC4-6F175D3DCCD1}">
              <a14:hiddenFill xmlns:a14="http://schemas.microsoft.com/office/drawing/2010/main">
                <a:solidFill>
                  <a:srgbClr val="FFFFFF"/>
                </a:solidFill>
              </a14:hiddenFill>
            </a:ext>
          </a:extLst>
        </p:spPr>
      </p:pic>
      <p:pic>
        <p:nvPicPr>
          <p:cNvPr id="13316" name="Picture 4" descr="Image result for cartoon money">
            <a:extLst>
              <a:ext uri="{FF2B5EF4-FFF2-40B4-BE49-F238E27FC236}">
                <a16:creationId xmlns:a16="http://schemas.microsoft.com/office/drawing/2014/main" id="{CF98DCB8-D396-415C-804F-B73E708F0FFD}"/>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13679" t="8584" r="17700" b="11639"/>
          <a:stretch/>
        </p:blipFill>
        <p:spPr bwMode="auto">
          <a:xfrm>
            <a:off x="0" y="3316793"/>
            <a:ext cx="1575274" cy="1958276"/>
          </a:xfrm>
          <a:prstGeom prst="rect">
            <a:avLst/>
          </a:prstGeom>
          <a:noFill/>
          <a:effectLst>
            <a:softEdge rad="215900"/>
          </a:effectLst>
          <a:extLst>
            <a:ext uri="{909E8E84-426E-40DD-AFC4-6F175D3DCCD1}">
              <a14:hiddenFill xmlns:a14="http://schemas.microsoft.com/office/drawing/2010/main">
                <a:solidFill>
                  <a:srgbClr val="FFFFFF"/>
                </a:solidFill>
              </a14:hiddenFill>
            </a:ext>
          </a:extLst>
        </p:spPr>
      </p:pic>
      <p:pic>
        <p:nvPicPr>
          <p:cNvPr id="13318" name="Picture 6" descr="Image result for premier football league logo">
            <a:extLst>
              <a:ext uri="{FF2B5EF4-FFF2-40B4-BE49-F238E27FC236}">
                <a16:creationId xmlns:a16="http://schemas.microsoft.com/office/drawing/2014/main" id="{5214044A-B12E-478E-BF2E-2E0CD756ABE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448905" y="3982351"/>
            <a:ext cx="1757520" cy="2636281"/>
          </a:xfrm>
          <a:prstGeom prst="rect">
            <a:avLst/>
          </a:prstGeom>
          <a:noFill/>
          <a:effectLst>
            <a:softEdge rad="3048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4973"/>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316"/>
                                        </p:tgtEl>
                                        <p:attrNameLst>
                                          <p:attrName>style.visibility</p:attrName>
                                        </p:attrNameLst>
                                      </p:cBhvr>
                                      <p:to>
                                        <p:strVal val="visible"/>
                                      </p:to>
                                    </p:set>
                                    <p:animEffect transition="in" filter="fade">
                                      <p:cBhvr>
                                        <p:cTn id="12" dur="2000"/>
                                        <p:tgtEl>
                                          <p:spTgt spid="13316"/>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2000"/>
                                        <p:tgtEl>
                                          <p:spTgt spid="9"/>
                                        </p:tgtEl>
                                      </p:cBhvr>
                                    </p:animEffect>
                                  </p:childTnLst>
                                </p:cTn>
                              </p:par>
                              <p:par>
                                <p:cTn id="16" presetID="10" presetClass="entr" presetSubtype="0" fill="hold" nodeType="withEffect">
                                  <p:stCondLst>
                                    <p:cond delay="0"/>
                                  </p:stCondLst>
                                  <p:childTnLst>
                                    <p:set>
                                      <p:cBhvr>
                                        <p:cTn id="17" dur="1" fill="hold">
                                          <p:stCondLst>
                                            <p:cond delay="0"/>
                                          </p:stCondLst>
                                        </p:cTn>
                                        <p:tgtEl>
                                          <p:spTgt spid="13318"/>
                                        </p:tgtEl>
                                        <p:attrNameLst>
                                          <p:attrName>style.visibility</p:attrName>
                                        </p:attrNameLst>
                                      </p:cBhvr>
                                      <p:to>
                                        <p:strVal val="visible"/>
                                      </p:to>
                                    </p:set>
                                    <p:animEffect transition="in" filter="fade">
                                      <p:cBhvr>
                                        <p:cTn id="18" dur="2000"/>
                                        <p:tgtEl>
                                          <p:spTgt spid="13318"/>
                                        </p:tgtEl>
                                      </p:cBhvr>
                                    </p:animEffect>
                                  </p:childTnLst>
                                </p:cTn>
                              </p:par>
                              <p:par>
                                <p:cTn id="19" presetID="10" presetClass="entr" presetSubtype="0" fill="hold" nodeType="withEffect">
                                  <p:stCondLst>
                                    <p:cond delay="0"/>
                                  </p:stCondLst>
                                  <p:childTnLst>
                                    <p:set>
                                      <p:cBhvr>
                                        <p:cTn id="20" dur="1" fill="hold">
                                          <p:stCondLst>
                                            <p:cond delay="0"/>
                                          </p:stCondLst>
                                        </p:cTn>
                                        <p:tgtEl>
                                          <p:spTgt spid="13314"/>
                                        </p:tgtEl>
                                        <p:attrNameLst>
                                          <p:attrName>style.visibility</p:attrName>
                                        </p:attrNameLst>
                                      </p:cBhvr>
                                      <p:to>
                                        <p:strVal val="visible"/>
                                      </p:to>
                                    </p:set>
                                    <p:animEffect transition="in" filter="fade">
                                      <p:cBhvr>
                                        <p:cTn id="21" dur="2000"/>
                                        <p:tgtEl>
                                          <p:spTgt spid="13314"/>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barn(inVertical)">
                                      <p:cBhvr>
                                        <p:cTn id="2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Graphic spid="8"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1426B95-B47E-4F3B-8F07-FC38BDAE0B3C}"/>
              </a:ext>
            </a:extLst>
          </p:cNvPr>
          <p:cNvPicPr>
            <a:picLocks noChangeAspect="1"/>
          </p:cNvPicPr>
          <p:nvPr/>
        </p:nvPicPr>
        <p:blipFill>
          <a:blip r:embed="rId3"/>
          <a:stretch>
            <a:fillRect/>
          </a:stretch>
        </p:blipFill>
        <p:spPr>
          <a:xfrm>
            <a:off x="10971240" y="5752788"/>
            <a:ext cx="1085849" cy="666749"/>
          </a:xfrm>
          <a:prstGeom prst="rect">
            <a:avLst/>
          </a:prstGeom>
          <a:effectLst>
            <a:glow rad="101600">
              <a:schemeClr val="bg1">
                <a:alpha val="78000"/>
              </a:schemeClr>
            </a:glow>
            <a:reflection blurRad="50800" endPos="44000" dist="50800" dir="5400000" sy="-100000" algn="bl" rotWithShape="0"/>
          </a:effectLst>
        </p:spPr>
      </p:pic>
      <p:pic>
        <p:nvPicPr>
          <p:cNvPr id="2" name="Picture 1">
            <a:extLst>
              <a:ext uri="{FF2B5EF4-FFF2-40B4-BE49-F238E27FC236}">
                <a16:creationId xmlns:a16="http://schemas.microsoft.com/office/drawing/2014/main" id="{36F32C94-3B80-4B8C-9A20-9572ABA14562}"/>
              </a:ext>
            </a:extLst>
          </p:cNvPr>
          <p:cNvPicPr>
            <a:picLocks noChangeAspect="1"/>
          </p:cNvPicPr>
          <p:nvPr/>
        </p:nvPicPr>
        <p:blipFill rotWithShape="1">
          <a:blip r:embed="rId4"/>
          <a:srcRect l="8907" t="14846" r="10281" b="13315"/>
          <a:stretch/>
        </p:blipFill>
        <p:spPr>
          <a:xfrm>
            <a:off x="-1" y="0"/>
            <a:ext cx="12336905" cy="6857999"/>
          </a:xfrm>
          <a:prstGeom prst="rect">
            <a:avLst/>
          </a:prstGeom>
        </p:spPr>
      </p:pic>
      <p:pic>
        <p:nvPicPr>
          <p:cNvPr id="4" name="Picture 3">
            <a:extLst>
              <a:ext uri="{FF2B5EF4-FFF2-40B4-BE49-F238E27FC236}">
                <a16:creationId xmlns:a16="http://schemas.microsoft.com/office/drawing/2014/main" id="{E5E9C0D5-8F9F-4697-B521-3B9735B1D50F}"/>
              </a:ext>
            </a:extLst>
          </p:cNvPr>
          <p:cNvPicPr>
            <a:picLocks noChangeAspect="1"/>
          </p:cNvPicPr>
          <p:nvPr/>
        </p:nvPicPr>
        <p:blipFill rotWithShape="1">
          <a:blip r:embed="rId5"/>
          <a:srcRect l="8729" t="13593" r="10078" b="11127"/>
          <a:stretch/>
        </p:blipFill>
        <p:spPr>
          <a:xfrm>
            <a:off x="72450" y="0"/>
            <a:ext cx="12192001" cy="6992911"/>
          </a:xfrm>
          <a:prstGeom prst="rect">
            <a:avLst/>
          </a:prstGeom>
          <a:effectLst>
            <a:softEdge rad="38100"/>
          </a:effectLst>
        </p:spPr>
      </p:pic>
    </p:spTree>
    <p:extLst>
      <p:ext uri="{BB962C8B-B14F-4D97-AF65-F5344CB8AC3E}">
        <p14:creationId xmlns:p14="http://schemas.microsoft.com/office/powerpoint/2010/main" val="305523537"/>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6CFC04-8FC9-4602-994C-14963B9E6972}"/>
              </a:ext>
            </a:extLst>
          </p:cNvPr>
          <p:cNvPicPr>
            <a:picLocks noChangeAspect="1"/>
          </p:cNvPicPr>
          <p:nvPr/>
        </p:nvPicPr>
        <p:blipFill>
          <a:blip r:embed="rId3"/>
          <a:stretch>
            <a:fillRect/>
          </a:stretch>
        </p:blipFill>
        <p:spPr>
          <a:xfrm>
            <a:off x="11001220" y="5812747"/>
            <a:ext cx="1085849" cy="666749"/>
          </a:xfrm>
          <a:prstGeom prst="rect">
            <a:avLst/>
          </a:prstGeom>
          <a:effectLst>
            <a:glow rad="101600">
              <a:schemeClr val="bg1">
                <a:alpha val="78000"/>
              </a:schemeClr>
            </a:glow>
            <a:reflection blurRad="50800" endPos="44000" dist="50800" dir="5400000" sy="-100000" algn="bl" rotWithShape="0"/>
          </a:effectLst>
        </p:spPr>
      </p:pic>
      <p:sp>
        <p:nvSpPr>
          <p:cNvPr id="9" name="TextBox 8">
            <a:extLst>
              <a:ext uri="{FF2B5EF4-FFF2-40B4-BE49-F238E27FC236}">
                <a16:creationId xmlns:a16="http://schemas.microsoft.com/office/drawing/2014/main" id="{71319B07-9438-4599-908F-0B68CE0302E6}"/>
              </a:ext>
            </a:extLst>
          </p:cNvPr>
          <p:cNvSpPr txBox="1"/>
          <p:nvPr/>
        </p:nvSpPr>
        <p:spPr>
          <a:xfrm>
            <a:off x="1384192" y="1792164"/>
            <a:ext cx="2394030" cy="1477328"/>
          </a:xfrm>
          <a:prstGeom prst="rect">
            <a:avLst/>
          </a:prstGeom>
          <a:noFill/>
        </p:spPr>
        <p:txBody>
          <a:bodyPr wrap="square" rtlCol="0">
            <a:spAutoFit/>
          </a:bodyPr>
          <a:lstStyle/>
          <a:p>
            <a:pPr marL="285750" indent="-285750" algn="ctr">
              <a:buFont typeface="Arial" panose="020B0604020202020204" pitchFamily="34" charset="0"/>
              <a:buChar char="•"/>
            </a:pPr>
            <a:r>
              <a:rPr lang="en-GB" dirty="0"/>
              <a:t>On Wednesday 21</a:t>
            </a:r>
            <a:r>
              <a:rPr lang="en-GB" baseline="30000" dirty="0"/>
              <a:t>st</a:t>
            </a:r>
            <a:r>
              <a:rPr lang="en-GB" dirty="0"/>
              <a:t> November, 2018, BSkyB was rebranded as ‘Sky Plc.’</a:t>
            </a:r>
          </a:p>
        </p:txBody>
      </p:sp>
      <p:sp>
        <p:nvSpPr>
          <p:cNvPr id="2" name="TextBox 1">
            <a:extLst>
              <a:ext uri="{FF2B5EF4-FFF2-40B4-BE49-F238E27FC236}">
                <a16:creationId xmlns:a16="http://schemas.microsoft.com/office/drawing/2014/main" id="{0092A71B-EE93-4DB6-9E0D-D12DF8B6FEED}"/>
              </a:ext>
            </a:extLst>
          </p:cNvPr>
          <p:cNvSpPr txBox="1"/>
          <p:nvPr/>
        </p:nvSpPr>
        <p:spPr>
          <a:xfrm>
            <a:off x="5428937" y="1792164"/>
            <a:ext cx="6293270" cy="1754326"/>
          </a:xfrm>
          <a:prstGeom prst="rect">
            <a:avLst/>
          </a:prstGeom>
          <a:noFill/>
        </p:spPr>
        <p:txBody>
          <a:bodyPr wrap="square" rtlCol="0">
            <a:spAutoFit/>
          </a:bodyPr>
          <a:lstStyle/>
          <a:p>
            <a:pPr marL="285750" indent="-285750" algn="ctr">
              <a:buFont typeface="Arial" panose="020B0604020202020204" pitchFamily="34" charset="0"/>
              <a:buChar char="•"/>
            </a:pPr>
            <a:r>
              <a:rPr lang="en-GB" dirty="0"/>
              <a:t>“The completion of the buy-out of Sky’s sister companies will see Murdoch achieve a long held ambition of creating a pan-European </a:t>
            </a:r>
            <a:r>
              <a:rPr lang="en-GB" dirty="0" err="1"/>
              <a:t>pay-TV</a:t>
            </a:r>
            <a:r>
              <a:rPr lang="en-GB" dirty="0"/>
              <a:t> giant with more than £11bn in revenues and 20 million customers in the UK, Germany, Italy, Austria and Ireland.”</a:t>
            </a:r>
          </a:p>
        </p:txBody>
      </p:sp>
    </p:spTree>
    <p:extLst>
      <p:ext uri="{BB962C8B-B14F-4D97-AF65-F5344CB8AC3E}">
        <p14:creationId xmlns:p14="http://schemas.microsoft.com/office/powerpoint/2010/main" val="1551434021"/>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p:cTn id="25" dur="500" fill="hold"/>
                                        <p:tgtEl>
                                          <p:spTgt spid="2"/>
                                        </p:tgtEl>
                                        <p:attrNameLst>
                                          <p:attrName>ppt_w</p:attrName>
                                        </p:attrNameLst>
                                      </p:cBhvr>
                                      <p:tavLst>
                                        <p:tav tm="0">
                                          <p:val>
                                            <p:fltVal val="0"/>
                                          </p:val>
                                        </p:tav>
                                        <p:tav tm="100000">
                                          <p:val>
                                            <p:strVal val="#ppt_w"/>
                                          </p:val>
                                        </p:tav>
                                      </p:tavLst>
                                    </p:anim>
                                    <p:anim calcmode="lin" valueType="num">
                                      <p:cBhvr>
                                        <p:cTn id="26" dur="500" fill="hold"/>
                                        <p:tgtEl>
                                          <p:spTgt spid="2"/>
                                        </p:tgtEl>
                                        <p:attrNameLst>
                                          <p:attrName>ppt_h</p:attrName>
                                        </p:attrNameLst>
                                      </p:cBhvr>
                                      <p:tavLst>
                                        <p:tav tm="0">
                                          <p:val>
                                            <p:fltVal val="0"/>
                                          </p:val>
                                        </p:tav>
                                        <p:tav tm="100000">
                                          <p:val>
                                            <p:strVal val="#ppt_h"/>
                                          </p:val>
                                        </p:tav>
                                      </p:tavLst>
                                    </p:anim>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4" name="Picture 13">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6" name="Rectangle 15">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4" name="Title 1">
            <a:extLst>
              <a:ext uri="{FF2B5EF4-FFF2-40B4-BE49-F238E27FC236}">
                <a16:creationId xmlns:a16="http://schemas.microsoft.com/office/drawing/2014/main" id="{AD26E0B3-0505-4FD6-979B-ADB68941AABD}"/>
              </a:ext>
            </a:extLst>
          </p:cNvPr>
          <p:cNvSpPr>
            <a:spLocks noGrp="1"/>
          </p:cNvSpPr>
          <p:nvPr>
            <p:ph type="title"/>
          </p:nvPr>
        </p:nvSpPr>
        <p:spPr>
          <a:xfrm>
            <a:off x="122123" y="965199"/>
            <a:ext cx="4605960" cy="4329641"/>
          </a:xfrm>
        </p:spPr>
        <p:txBody>
          <a:bodyPr vert="horz" lIns="91440" tIns="45720" rIns="91440" bIns="45720" rtlCol="0" anchor="ctr">
            <a:normAutofit/>
          </a:bodyPr>
          <a:lstStyle/>
          <a:p>
            <a:pPr algn="l"/>
            <a:r>
              <a:rPr lang="en-US" b="1" dirty="0">
                <a:latin typeface="Imprint MT Shadow" panose="04020605060303030202" pitchFamily="82" charset="0"/>
              </a:rPr>
              <a:t>What are their approaches to strategy? </a:t>
            </a:r>
            <a:br>
              <a:rPr lang="en-US" b="1" dirty="0"/>
            </a:br>
            <a:endParaRPr lang="en-US" dirty="0"/>
          </a:p>
        </p:txBody>
      </p:sp>
      <p:cxnSp>
        <p:nvCxnSpPr>
          <p:cNvPr id="20" name="Straight Connector 19">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970AB03E-594C-4CC7-8242-0F508D6B8F0D}"/>
              </a:ext>
            </a:extLst>
          </p:cNvPr>
          <p:cNvPicPr>
            <a:picLocks noChangeAspect="1"/>
          </p:cNvPicPr>
          <p:nvPr/>
        </p:nvPicPr>
        <p:blipFill>
          <a:blip r:embed="rId5"/>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pic>
        <p:nvPicPr>
          <p:cNvPr id="9" name="Picture 8">
            <a:extLst>
              <a:ext uri="{FF2B5EF4-FFF2-40B4-BE49-F238E27FC236}">
                <a16:creationId xmlns:a16="http://schemas.microsoft.com/office/drawing/2014/main" id="{6C51606D-7B21-47B9-B772-B63D4119690D}"/>
              </a:ext>
            </a:extLst>
          </p:cNvPr>
          <p:cNvPicPr>
            <a:picLocks noChangeAspect="1"/>
          </p:cNvPicPr>
          <p:nvPr/>
        </p:nvPicPr>
        <p:blipFill>
          <a:blip r:embed="rId6"/>
          <a:stretch>
            <a:fillRect/>
          </a:stretch>
        </p:blipFill>
        <p:spPr>
          <a:xfrm>
            <a:off x="5769911" y="944869"/>
            <a:ext cx="5889468" cy="3312826"/>
          </a:xfrm>
          <a:prstGeom prst="rect">
            <a:avLst/>
          </a:prstGeom>
          <a:effectLst>
            <a:softEdge rad="127000"/>
          </a:effectLst>
        </p:spPr>
      </p:pic>
    </p:spTree>
    <p:extLst>
      <p:ext uri="{BB962C8B-B14F-4D97-AF65-F5344CB8AC3E}">
        <p14:creationId xmlns:p14="http://schemas.microsoft.com/office/powerpoint/2010/main" val="3479706092"/>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D6290-65E0-4389-883E-2BBA6DE11887}"/>
              </a:ext>
            </a:extLst>
          </p:cNvPr>
          <p:cNvSpPr>
            <a:spLocks noGrp="1"/>
          </p:cNvSpPr>
          <p:nvPr>
            <p:ph type="title"/>
          </p:nvPr>
        </p:nvSpPr>
        <p:spPr>
          <a:xfrm>
            <a:off x="3292838" y="801384"/>
            <a:ext cx="8238344" cy="1221871"/>
          </a:xfrm>
        </p:spPr>
        <p:txBody>
          <a:bodyPr>
            <a:normAutofit fontScale="90000"/>
          </a:bodyPr>
          <a:lstStyle/>
          <a:p>
            <a:r>
              <a:rPr lang="en-GB" b="1" dirty="0">
                <a:solidFill>
                  <a:srgbClr val="00B0F0"/>
                </a:solidFill>
                <a:latin typeface="Imprint MT Shadow" panose="04020605060303030202" pitchFamily="82" charset="0"/>
              </a:rPr>
              <a:t>What are sky plc’s approaches to strategy? </a:t>
            </a:r>
            <a:br>
              <a:rPr lang="en-GB" b="1" dirty="0">
                <a:solidFill>
                  <a:srgbClr val="00B0F0"/>
                </a:solidFill>
                <a:latin typeface="Imprint MT Shadow" panose="04020605060303030202" pitchFamily="82" charset="0"/>
              </a:rPr>
            </a:br>
            <a:endParaRPr lang="en-GB" dirty="0"/>
          </a:p>
        </p:txBody>
      </p:sp>
      <p:sp>
        <p:nvSpPr>
          <p:cNvPr id="3" name="Content Placeholder 2">
            <a:extLst>
              <a:ext uri="{FF2B5EF4-FFF2-40B4-BE49-F238E27FC236}">
                <a16:creationId xmlns:a16="http://schemas.microsoft.com/office/drawing/2014/main" id="{94FA8D5B-21F7-49BF-A57C-851D1B054EB9}"/>
              </a:ext>
            </a:extLst>
          </p:cNvPr>
          <p:cNvSpPr>
            <a:spLocks noGrp="1"/>
          </p:cNvSpPr>
          <p:nvPr>
            <p:ph idx="1"/>
          </p:nvPr>
        </p:nvSpPr>
        <p:spPr/>
        <p:txBody>
          <a:bodyPr/>
          <a:lstStyle/>
          <a:p>
            <a:pPr marL="0" indent="0">
              <a:buNone/>
            </a:pPr>
            <a:r>
              <a:rPr lang="en-GB" b="1" dirty="0"/>
              <a:t>Sky’s goals consist of:</a:t>
            </a:r>
          </a:p>
          <a:p>
            <a:endParaRPr lang="en-GB" b="1" dirty="0"/>
          </a:p>
          <a:p>
            <a:r>
              <a:rPr lang="en-GB" b="1" dirty="0"/>
              <a:t>“To be an inspirational business”</a:t>
            </a:r>
          </a:p>
          <a:p>
            <a:pPr marL="0" indent="0">
              <a:buNone/>
            </a:pPr>
            <a:endParaRPr lang="en-GB" b="1" dirty="0"/>
          </a:p>
          <a:p>
            <a:r>
              <a:rPr lang="en-GB" b="1" dirty="0"/>
              <a:t>“To inspire young people to be their best”</a:t>
            </a:r>
            <a:endParaRPr lang="en-GB" dirty="0"/>
          </a:p>
          <a:p>
            <a:pPr marL="0" indent="0">
              <a:buNone/>
            </a:pPr>
            <a:endParaRPr lang="en-GB" b="1" dirty="0"/>
          </a:p>
          <a:p>
            <a:r>
              <a:rPr lang="en-GB" b="1" dirty="0"/>
              <a:t>“To inspire others to take action”</a:t>
            </a:r>
            <a:endParaRPr lang="en-GB" dirty="0"/>
          </a:p>
        </p:txBody>
      </p:sp>
      <p:pic>
        <p:nvPicPr>
          <p:cNvPr id="4" name="Picture 3">
            <a:extLst>
              <a:ext uri="{FF2B5EF4-FFF2-40B4-BE49-F238E27FC236}">
                <a16:creationId xmlns:a16="http://schemas.microsoft.com/office/drawing/2014/main" id="{17EB34FA-486E-45B6-8CD6-3FC488980FFB}"/>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
        <p:nvSpPr>
          <p:cNvPr id="5" name="Speech Bubble: Oval 4">
            <a:extLst>
              <a:ext uri="{FF2B5EF4-FFF2-40B4-BE49-F238E27FC236}">
                <a16:creationId xmlns:a16="http://schemas.microsoft.com/office/drawing/2014/main" id="{B29EF018-2594-4E24-871F-756B630DF54F}"/>
              </a:ext>
            </a:extLst>
          </p:cNvPr>
          <p:cNvSpPr/>
          <p:nvPr/>
        </p:nvSpPr>
        <p:spPr>
          <a:xfrm flipH="1">
            <a:off x="8379500" y="3428999"/>
            <a:ext cx="3126698" cy="2103135"/>
          </a:xfrm>
          <a:prstGeom prst="wedgeEllipseCallout">
            <a:avLst/>
          </a:prstGeom>
          <a:ln>
            <a:solidFill>
              <a:srgbClr val="00B0F0"/>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2723193-8D4C-427E-8673-FF36464A393F}"/>
              </a:ext>
            </a:extLst>
          </p:cNvPr>
          <p:cNvSpPr txBox="1"/>
          <p:nvPr/>
        </p:nvSpPr>
        <p:spPr>
          <a:xfrm>
            <a:off x="8586239" y="3691354"/>
            <a:ext cx="2713219" cy="1754326"/>
          </a:xfrm>
          <a:prstGeom prst="rect">
            <a:avLst/>
          </a:prstGeom>
          <a:noFill/>
        </p:spPr>
        <p:txBody>
          <a:bodyPr wrap="square" rtlCol="0">
            <a:spAutoFit/>
          </a:bodyPr>
          <a:lstStyle/>
          <a:p>
            <a:pPr algn="ctr"/>
            <a:r>
              <a:rPr lang="en-GB" dirty="0"/>
              <a:t>“Our Bigger Picture strategy sets out our three main ambitions as a leading media and communications company.”</a:t>
            </a:r>
          </a:p>
        </p:txBody>
      </p:sp>
      <p:pic>
        <p:nvPicPr>
          <p:cNvPr id="8" name="Picture 7">
            <a:extLst>
              <a:ext uri="{FF2B5EF4-FFF2-40B4-BE49-F238E27FC236}">
                <a16:creationId xmlns:a16="http://schemas.microsoft.com/office/drawing/2014/main" id="{46CBD937-1BF6-4088-ABFA-E4AF9AFE4782}"/>
              </a:ext>
            </a:extLst>
          </p:cNvPr>
          <p:cNvPicPr>
            <a:picLocks noChangeAspect="1"/>
          </p:cNvPicPr>
          <p:nvPr/>
        </p:nvPicPr>
        <p:blipFill>
          <a:blip r:embed="rId4"/>
          <a:stretch>
            <a:fillRect/>
          </a:stretch>
        </p:blipFill>
        <p:spPr>
          <a:xfrm>
            <a:off x="534094" y="2063209"/>
            <a:ext cx="7302481" cy="4392296"/>
          </a:xfrm>
          <a:prstGeom prst="rect">
            <a:avLst/>
          </a:prstGeom>
        </p:spPr>
      </p:pic>
    </p:spTree>
    <p:extLst>
      <p:ext uri="{BB962C8B-B14F-4D97-AF65-F5344CB8AC3E}">
        <p14:creationId xmlns:p14="http://schemas.microsoft.com/office/powerpoint/2010/main" val="3519685397"/>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fade">
                                      <p:cBhvr>
                                        <p:cTn id="23" dur="1000"/>
                                        <p:tgtEl>
                                          <p:spTgt spid="3">
                                            <p:txEl>
                                              <p:pRg st="0" end="0"/>
                                            </p:txEl>
                                          </p:spTgt>
                                        </p:tgtEl>
                                      </p:cBhvr>
                                    </p:animEffect>
                                    <p:anim calcmode="lin" valueType="num">
                                      <p:cBhvr>
                                        <p:cTn id="2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fade">
                                      <p:cBhvr>
                                        <p:cTn id="30" dur="1000"/>
                                        <p:tgtEl>
                                          <p:spTgt spid="3">
                                            <p:txEl>
                                              <p:pRg st="2" end="2"/>
                                            </p:txEl>
                                          </p:spTgt>
                                        </p:tgtEl>
                                      </p:cBhvr>
                                    </p:animEffect>
                                    <p:anim calcmode="lin" valueType="num">
                                      <p:cBhvr>
                                        <p:cTn id="3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1000"/>
                                        <p:tgtEl>
                                          <p:spTgt spid="3">
                                            <p:txEl>
                                              <p:pRg st="4" end="4"/>
                                            </p:txEl>
                                          </p:spTgt>
                                        </p:tgtEl>
                                      </p:cBhvr>
                                    </p:animEffect>
                                    <p:anim calcmode="lin" valueType="num">
                                      <p:cBhvr>
                                        <p:cTn id="3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1" presetClass="entr" presetSubtype="1" fill="hold" nodeType="click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wheel(1)">
                                      <p:cBhvr>
                                        <p:cTn id="51"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9DE9AD5-BD18-4B53-9E18-5B428BB276DF}"/>
              </a:ext>
            </a:extLst>
          </p:cNvPr>
          <p:cNvSpPr/>
          <p:nvPr/>
        </p:nvSpPr>
        <p:spPr>
          <a:xfrm>
            <a:off x="4761875" y="2179868"/>
            <a:ext cx="2668250" cy="2083633"/>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AFE7584-71C6-4E0B-8D29-CCD26D11AF4B}"/>
              </a:ext>
            </a:extLst>
          </p:cNvPr>
          <p:cNvSpPr txBox="1"/>
          <p:nvPr/>
        </p:nvSpPr>
        <p:spPr>
          <a:xfrm>
            <a:off x="3915710" y="2420997"/>
            <a:ext cx="4398054" cy="1446550"/>
          </a:xfrm>
          <a:prstGeom prst="rect">
            <a:avLst/>
          </a:prstGeom>
          <a:noFill/>
        </p:spPr>
        <p:txBody>
          <a:bodyPr wrap="square" rtlCol="0">
            <a:spAutoFit/>
          </a:bodyPr>
          <a:lstStyle/>
          <a:p>
            <a:pPr algn="ctr"/>
            <a:r>
              <a:rPr lang="en-GB" sz="4800" dirty="0">
                <a:latin typeface="Imprint MT Shadow" panose="04020605060303030202" pitchFamily="82" charset="0"/>
              </a:rPr>
              <a:t>Sky’s </a:t>
            </a:r>
          </a:p>
          <a:p>
            <a:pPr algn="ctr"/>
            <a:r>
              <a:rPr lang="en-GB" sz="4000" dirty="0">
                <a:latin typeface="Imprint MT Shadow" panose="04020605060303030202" pitchFamily="82" charset="0"/>
              </a:rPr>
              <a:t>PESTEL</a:t>
            </a:r>
          </a:p>
        </p:txBody>
      </p:sp>
      <p:sp>
        <p:nvSpPr>
          <p:cNvPr id="6" name="Oval 5">
            <a:extLst>
              <a:ext uri="{FF2B5EF4-FFF2-40B4-BE49-F238E27FC236}">
                <a16:creationId xmlns:a16="http://schemas.microsoft.com/office/drawing/2014/main" id="{28ACB5E4-B2ED-49FC-A349-7F0BD675E861}"/>
              </a:ext>
            </a:extLst>
          </p:cNvPr>
          <p:cNvSpPr/>
          <p:nvPr/>
        </p:nvSpPr>
        <p:spPr>
          <a:xfrm>
            <a:off x="1447174" y="1271666"/>
            <a:ext cx="1640800" cy="1369869"/>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917C0C14-FAEE-45F6-BE69-363765D1CE96}"/>
              </a:ext>
            </a:extLst>
          </p:cNvPr>
          <p:cNvSpPr txBox="1"/>
          <p:nvPr/>
        </p:nvSpPr>
        <p:spPr>
          <a:xfrm>
            <a:off x="1676711" y="1725767"/>
            <a:ext cx="1286656" cy="461665"/>
          </a:xfrm>
          <a:prstGeom prst="rect">
            <a:avLst/>
          </a:prstGeom>
          <a:noFill/>
        </p:spPr>
        <p:txBody>
          <a:bodyPr wrap="square" rtlCol="0">
            <a:spAutoFit/>
          </a:bodyPr>
          <a:lstStyle/>
          <a:p>
            <a:r>
              <a:rPr lang="en-GB" sz="2400" dirty="0">
                <a:latin typeface="Imprint MT Shadow" panose="04020605060303030202" pitchFamily="82" charset="0"/>
              </a:rPr>
              <a:t>Political</a:t>
            </a:r>
            <a:endParaRPr lang="en-GB" sz="4800" dirty="0">
              <a:latin typeface="Imprint MT Shadow" panose="04020605060303030202" pitchFamily="82" charset="0"/>
            </a:endParaRPr>
          </a:p>
        </p:txBody>
      </p:sp>
      <p:sp>
        <p:nvSpPr>
          <p:cNvPr id="8" name="Oval 7">
            <a:extLst>
              <a:ext uri="{FF2B5EF4-FFF2-40B4-BE49-F238E27FC236}">
                <a16:creationId xmlns:a16="http://schemas.microsoft.com/office/drawing/2014/main" id="{0964342B-9C77-4560-88A3-94E5B0A1E3A7}"/>
              </a:ext>
            </a:extLst>
          </p:cNvPr>
          <p:cNvSpPr/>
          <p:nvPr/>
        </p:nvSpPr>
        <p:spPr>
          <a:xfrm>
            <a:off x="4465038" y="199726"/>
            <a:ext cx="1745731" cy="1369869"/>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DF23FCD-1F1B-4B9F-9317-80849AFA0E81}"/>
              </a:ext>
            </a:extLst>
          </p:cNvPr>
          <p:cNvSpPr txBox="1"/>
          <p:nvPr/>
        </p:nvSpPr>
        <p:spPr>
          <a:xfrm>
            <a:off x="4599637" y="632700"/>
            <a:ext cx="1516194" cy="461665"/>
          </a:xfrm>
          <a:prstGeom prst="rect">
            <a:avLst/>
          </a:prstGeom>
          <a:noFill/>
        </p:spPr>
        <p:txBody>
          <a:bodyPr wrap="square" rtlCol="0">
            <a:spAutoFit/>
          </a:bodyPr>
          <a:lstStyle/>
          <a:p>
            <a:r>
              <a:rPr lang="en-GB" sz="2400" dirty="0">
                <a:latin typeface="Imprint MT Shadow" panose="04020605060303030202" pitchFamily="82" charset="0"/>
              </a:rPr>
              <a:t>Economic</a:t>
            </a:r>
            <a:endParaRPr lang="en-GB" sz="4800" dirty="0">
              <a:latin typeface="Imprint MT Shadow" panose="04020605060303030202" pitchFamily="82" charset="0"/>
            </a:endParaRPr>
          </a:p>
        </p:txBody>
      </p:sp>
      <p:sp>
        <p:nvSpPr>
          <p:cNvPr id="10" name="Oval 9">
            <a:extLst>
              <a:ext uri="{FF2B5EF4-FFF2-40B4-BE49-F238E27FC236}">
                <a16:creationId xmlns:a16="http://schemas.microsoft.com/office/drawing/2014/main" id="{B4E6EA54-5C62-4137-877F-6E279778E379}"/>
              </a:ext>
            </a:extLst>
          </p:cNvPr>
          <p:cNvSpPr/>
          <p:nvPr/>
        </p:nvSpPr>
        <p:spPr>
          <a:xfrm>
            <a:off x="8734892" y="3254999"/>
            <a:ext cx="2212300" cy="1369869"/>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535155C-5611-4256-B9AD-D42F4AA80C9D}"/>
              </a:ext>
            </a:extLst>
          </p:cNvPr>
          <p:cNvSpPr txBox="1"/>
          <p:nvPr/>
        </p:nvSpPr>
        <p:spPr>
          <a:xfrm>
            <a:off x="8734892" y="3709102"/>
            <a:ext cx="2212300" cy="461665"/>
          </a:xfrm>
          <a:prstGeom prst="rect">
            <a:avLst/>
          </a:prstGeom>
          <a:noFill/>
        </p:spPr>
        <p:txBody>
          <a:bodyPr wrap="square" rtlCol="0">
            <a:spAutoFit/>
          </a:bodyPr>
          <a:lstStyle/>
          <a:p>
            <a:pPr algn="ctr"/>
            <a:r>
              <a:rPr lang="en-GB" sz="2400" dirty="0">
                <a:latin typeface="Imprint MT Shadow" panose="04020605060303030202" pitchFamily="82" charset="0"/>
              </a:rPr>
              <a:t>Socio-cultural</a:t>
            </a:r>
            <a:endParaRPr lang="en-GB" sz="4800" dirty="0">
              <a:latin typeface="Imprint MT Shadow" panose="04020605060303030202" pitchFamily="82" charset="0"/>
            </a:endParaRPr>
          </a:p>
        </p:txBody>
      </p:sp>
      <p:sp>
        <p:nvSpPr>
          <p:cNvPr id="12" name="Oval 11">
            <a:extLst>
              <a:ext uri="{FF2B5EF4-FFF2-40B4-BE49-F238E27FC236}">
                <a16:creationId xmlns:a16="http://schemas.microsoft.com/office/drawing/2014/main" id="{96B7F49F-9774-4894-A20D-443A83A700E7}"/>
              </a:ext>
            </a:extLst>
          </p:cNvPr>
          <p:cNvSpPr/>
          <p:nvPr/>
        </p:nvSpPr>
        <p:spPr>
          <a:xfrm>
            <a:off x="2320039" y="4422099"/>
            <a:ext cx="2212300" cy="1603947"/>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F3285CE9-472B-4569-8FFA-D76BA9D4C3E9}"/>
              </a:ext>
            </a:extLst>
          </p:cNvPr>
          <p:cNvSpPr/>
          <p:nvPr/>
        </p:nvSpPr>
        <p:spPr>
          <a:xfrm>
            <a:off x="6488711" y="5323785"/>
            <a:ext cx="2496800" cy="1369869"/>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70B47B51-172D-4ECF-8F61-0AC7ADC0FAA0}"/>
              </a:ext>
            </a:extLst>
          </p:cNvPr>
          <p:cNvSpPr txBox="1"/>
          <p:nvPr/>
        </p:nvSpPr>
        <p:spPr>
          <a:xfrm>
            <a:off x="2320039" y="5039276"/>
            <a:ext cx="2267263" cy="461665"/>
          </a:xfrm>
          <a:prstGeom prst="rect">
            <a:avLst/>
          </a:prstGeom>
          <a:noFill/>
        </p:spPr>
        <p:txBody>
          <a:bodyPr wrap="square" rtlCol="0">
            <a:spAutoFit/>
          </a:bodyPr>
          <a:lstStyle/>
          <a:p>
            <a:r>
              <a:rPr lang="en-GB" sz="2400" dirty="0">
                <a:latin typeface="Imprint MT Shadow" panose="04020605060303030202" pitchFamily="82" charset="0"/>
              </a:rPr>
              <a:t>Environmental</a:t>
            </a:r>
            <a:endParaRPr lang="en-GB" sz="4800" dirty="0">
              <a:latin typeface="Imprint MT Shadow" panose="04020605060303030202" pitchFamily="82" charset="0"/>
            </a:endParaRPr>
          </a:p>
        </p:txBody>
      </p:sp>
      <p:sp>
        <p:nvSpPr>
          <p:cNvPr id="16" name="Oval 15">
            <a:extLst>
              <a:ext uri="{FF2B5EF4-FFF2-40B4-BE49-F238E27FC236}">
                <a16:creationId xmlns:a16="http://schemas.microsoft.com/office/drawing/2014/main" id="{5120800F-6568-48D8-87A2-4CFE0B2C6E6D}"/>
              </a:ext>
            </a:extLst>
          </p:cNvPr>
          <p:cNvSpPr/>
          <p:nvPr/>
        </p:nvSpPr>
        <p:spPr>
          <a:xfrm>
            <a:off x="8410730" y="849279"/>
            <a:ext cx="1286656" cy="1213699"/>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218D53F6-1094-4C9F-A243-5213D1EEAD3E}"/>
              </a:ext>
            </a:extLst>
          </p:cNvPr>
          <p:cNvSpPr txBox="1"/>
          <p:nvPr/>
        </p:nvSpPr>
        <p:spPr>
          <a:xfrm>
            <a:off x="8615285" y="1199769"/>
            <a:ext cx="1286656" cy="461665"/>
          </a:xfrm>
          <a:prstGeom prst="rect">
            <a:avLst/>
          </a:prstGeom>
          <a:noFill/>
        </p:spPr>
        <p:txBody>
          <a:bodyPr wrap="square" rtlCol="0">
            <a:spAutoFit/>
          </a:bodyPr>
          <a:lstStyle/>
          <a:p>
            <a:r>
              <a:rPr lang="en-GB" sz="2400" dirty="0">
                <a:latin typeface="Imprint MT Shadow" panose="04020605060303030202" pitchFamily="82" charset="0"/>
              </a:rPr>
              <a:t>Legal</a:t>
            </a:r>
            <a:endParaRPr lang="en-GB" sz="4800" dirty="0">
              <a:latin typeface="Imprint MT Shadow" panose="04020605060303030202" pitchFamily="82" charset="0"/>
            </a:endParaRPr>
          </a:p>
        </p:txBody>
      </p:sp>
      <p:cxnSp>
        <p:nvCxnSpPr>
          <p:cNvPr id="19" name="Straight Arrow Connector 18">
            <a:extLst>
              <a:ext uri="{FF2B5EF4-FFF2-40B4-BE49-F238E27FC236}">
                <a16:creationId xmlns:a16="http://schemas.microsoft.com/office/drawing/2014/main" id="{B0827749-DAAE-4068-B1C7-83816142F2B7}"/>
              </a:ext>
            </a:extLst>
          </p:cNvPr>
          <p:cNvCxnSpPr>
            <a:cxnSpLocks/>
          </p:cNvCxnSpPr>
          <p:nvPr/>
        </p:nvCxnSpPr>
        <p:spPr>
          <a:xfrm flipH="1" flipV="1">
            <a:off x="5614440" y="1584456"/>
            <a:ext cx="246714" cy="523026"/>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9892064-4F67-4D97-82F4-B755BD3B1160}"/>
              </a:ext>
            </a:extLst>
          </p:cNvPr>
          <p:cNvCxnSpPr>
            <a:cxnSpLocks/>
          </p:cNvCxnSpPr>
          <p:nvPr/>
        </p:nvCxnSpPr>
        <p:spPr>
          <a:xfrm flipH="1" flipV="1">
            <a:off x="2963368" y="2435901"/>
            <a:ext cx="1701073" cy="595227"/>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568CF7F-2DB4-4E55-90EE-BCD174832513}"/>
              </a:ext>
            </a:extLst>
          </p:cNvPr>
          <p:cNvCxnSpPr>
            <a:cxnSpLocks/>
          </p:cNvCxnSpPr>
          <p:nvPr/>
        </p:nvCxnSpPr>
        <p:spPr>
          <a:xfrm>
            <a:off x="7506951" y="3429000"/>
            <a:ext cx="1227941" cy="280102"/>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0FC8E37E-0892-446A-9993-671FA6929370}"/>
              </a:ext>
            </a:extLst>
          </p:cNvPr>
          <p:cNvCxnSpPr>
            <a:cxnSpLocks/>
          </p:cNvCxnSpPr>
          <p:nvPr/>
        </p:nvCxnSpPr>
        <p:spPr>
          <a:xfrm flipV="1">
            <a:off x="7362045" y="1743491"/>
            <a:ext cx="1048685" cy="812871"/>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8AC7514-8EFD-44AB-9B6E-BDDFFB7FFA97}"/>
              </a:ext>
            </a:extLst>
          </p:cNvPr>
          <p:cNvCxnSpPr>
            <a:cxnSpLocks/>
          </p:cNvCxnSpPr>
          <p:nvPr/>
        </p:nvCxnSpPr>
        <p:spPr>
          <a:xfrm>
            <a:off x="6716686" y="4263501"/>
            <a:ext cx="567910" cy="107761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285EC36-847D-4BE0-870E-BD0109049664}"/>
              </a:ext>
            </a:extLst>
          </p:cNvPr>
          <p:cNvCxnSpPr>
            <a:cxnSpLocks/>
          </p:cNvCxnSpPr>
          <p:nvPr/>
        </p:nvCxnSpPr>
        <p:spPr>
          <a:xfrm flipH="1">
            <a:off x="4287736" y="3939933"/>
            <a:ext cx="755049" cy="684935"/>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41" name="Picture 40">
            <a:extLst>
              <a:ext uri="{FF2B5EF4-FFF2-40B4-BE49-F238E27FC236}">
                <a16:creationId xmlns:a16="http://schemas.microsoft.com/office/drawing/2014/main" id="{0139C380-E0A1-4CA9-9333-79410EB6E5B4}"/>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
        <p:nvSpPr>
          <p:cNvPr id="25" name="TextBox 24">
            <a:extLst>
              <a:ext uri="{FF2B5EF4-FFF2-40B4-BE49-F238E27FC236}">
                <a16:creationId xmlns:a16="http://schemas.microsoft.com/office/drawing/2014/main" id="{716B17C6-4235-4B5B-AD39-382C07247AF9}"/>
              </a:ext>
            </a:extLst>
          </p:cNvPr>
          <p:cNvSpPr txBox="1"/>
          <p:nvPr/>
        </p:nvSpPr>
        <p:spPr>
          <a:xfrm>
            <a:off x="6723088" y="5777888"/>
            <a:ext cx="2212300" cy="461665"/>
          </a:xfrm>
          <a:prstGeom prst="rect">
            <a:avLst/>
          </a:prstGeom>
          <a:noFill/>
        </p:spPr>
        <p:txBody>
          <a:bodyPr wrap="square" rtlCol="0">
            <a:spAutoFit/>
          </a:bodyPr>
          <a:lstStyle/>
          <a:p>
            <a:r>
              <a:rPr lang="en-GB" sz="2400" dirty="0">
                <a:latin typeface="Imprint MT Shadow" panose="04020605060303030202" pitchFamily="82" charset="0"/>
              </a:rPr>
              <a:t>Technological</a:t>
            </a:r>
            <a:endParaRPr lang="en-GB" sz="4800" dirty="0">
              <a:latin typeface="Imprint MT Shadow" panose="04020605060303030202" pitchFamily="82" charset="0"/>
            </a:endParaRPr>
          </a:p>
        </p:txBody>
      </p:sp>
    </p:spTree>
    <p:extLst>
      <p:ext uri="{BB962C8B-B14F-4D97-AF65-F5344CB8AC3E}">
        <p14:creationId xmlns:p14="http://schemas.microsoft.com/office/powerpoint/2010/main" val="1318263205"/>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ircle(in)">
                                      <p:cBhvr>
                                        <p:cTn id="10" dur="2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2000"/>
                                        <p:tgtEl>
                                          <p:spTgt spid="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2000"/>
                                        <p:tgtEl>
                                          <p:spTgt spid="6"/>
                                        </p:tgtEl>
                                      </p:cBhvr>
                                    </p:animEffect>
                                  </p:childTnLst>
                                </p:cTn>
                              </p:par>
                              <p:par>
                                <p:cTn id="19" presetID="10"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2000"/>
                                        <p:tgtEl>
                                          <p:spTgt spid="20"/>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2000"/>
                                        <p:tgtEl>
                                          <p:spTgt spid="19"/>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2000"/>
                                        <p:tgtEl>
                                          <p:spTgt spid="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2000"/>
                                        <p:tgtEl>
                                          <p:spTgt spid="16"/>
                                        </p:tgtEl>
                                      </p:cBhvr>
                                    </p:animEffect>
                                  </p:childTnLst>
                                </p:cTn>
                              </p:par>
                              <p:par>
                                <p:cTn id="38" presetID="10" presetClass="entr" presetSubtype="0" fill="hold" nodeType="with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2000"/>
                                        <p:tgtEl>
                                          <p:spTgt spid="2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fade">
                                      <p:cBhvr>
                                        <p:cTn id="43" dur="2000"/>
                                        <p:tgtEl>
                                          <p:spTgt spid="17"/>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21"/>
                                        </p:tgtEl>
                                        <p:attrNameLst>
                                          <p:attrName>style.visibility</p:attrName>
                                        </p:attrNameLst>
                                      </p:cBhvr>
                                      <p:to>
                                        <p:strVal val="visible"/>
                                      </p:to>
                                    </p:set>
                                    <p:animEffect transition="in" filter="fade">
                                      <p:cBhvr>
                                        <p:cTn id="48" dur="2000"/>
                                        <p:tgtEl>
                                          <p:spTgt spid="21"/>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fade">
                                      <p:cBhvr>
                                        <p:cTn id="51" dur="2000"/>
                                        <p:tgtEl>
                                          <p:spTgt spid="1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2000"/>
                                        <p:tgtEl>
                                          <p:spTgt spid="10"/>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2000"/>
                                        <p:tgtEl>
                                          <p:spTgt spid="25"/>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fade">
                                      <p:cBhvr>
                                        <p:cTn id="62" dur="2000"/>
                                        <p:tgtEl>
                                          <p:spTgt spid="14"/>
                                        </p:tgtEl>
                                      </p:cBhvr>
                                    </p:animEffect>
                                  </p:childTnLst>
                                </p:cTn>
                              </p:par>
                              <p:par>
                                <p:cTn id="63" presetID="10" presetClass="entr" presetSubtype="0" fill="hold" nodeType="withEffect">
                                  <p:stCondLst>
                                    <p:cond delay="0"/>
                                  </p:stCondLst>
                                  <p:childTnLst>
                                    <p:set>
                                      <p:cBhvr>
                                        <p:cTn id="64" dur="1" fill="hold">
                                          <p:stCondLst>
                                            <p:cond delay="0"/>
                                          </p:stCondLst>
                                        </p:cTn>
                                        <p:tgtEl>
                                          <p:spTgt spid="23"/>
                                        </p:tgtEl>
                                        <p:attrNameLst>
                                          <p:attrName>style.visibility</p:attrName>
                                        </p:attrNameLst>
                                      </p:cBhvr>
                                      <p:to>
                                        <p:strVal val="visible"/>
                                      </p:to>
                                    </p:set>
                                    <p:animEffect transition="in" filter="fade">
                                      <p:cBhvr>
                                        <p:cTn id="65" dur="2000"/>
                                        <p:tgtEl>
                                          <p:spTgt spid="23"/>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15"/>
                                        </p:tgtEl>
                                        <p:attrNameLst>
                                          <p:attrName>style.visibility</p:attrName>
                                        </p:attrNameLst>
                                      </p:cBhvr>
                                      <p:to>
                                        <p:strVal val="visible"/>
                                      </p:to>
                                    </p:set>
                                    <p:animEffect transition="in" filter="fade">
                                      <p:cBhvr>
                                        <p:cTn id="70" dur="2000"/>
                                        <p:tgtEl>
                                          <p:spTgt spid="15"/>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12"/>
                                        </p:tgtEl>
                                        <p:attrNameLst>
                                          <p:attrName>style.visibility</p:attrName>
                                        </p:attrNameLst>
                                      </p:cBhvr>
                                      <p:to>
                                        <p:strVal val="visible"/>
                                      </p:to>
                                    </p:set>
                                    <p:animEffect transition="in" filter="fade">
                                      <p:cBhvr>
                                        <p:cTn id="73" dur="2000"/>
                                        <p:tgtEl>
                                          <p:spTgt spid="12"/>
                                        </p:tgtEl>
                                      </p:cBhvr>
                                    </p:animEffect>
                                  </p:childTnLst>
                                </p:cTn>
                              </p:par>
                              <p:par>
                                <p:cTn id="74" presetID="10" presetClass="entr" presetSubtype="0" fill="hold" nodeType="withEffect">
                                  <p:stCondLst>
                                    <p:cond delay="0"/>
                                  </p:stCondLst>
                                  <p:childTnLst>
                                    <p:set>
                                      <p:cBhvr>
                                        <p:cTn id="75" dur="1" fill="hold">
                                          <p:stCondLst>
                                            <p:cond delay="0"/>
                                          </p:stCondLst>
                                        </p:cTn>
                                        <p:tgtEl>
                                          <p:spTgt spid="24"/>
                                        </p:tgtEl>
                                        <p:attrNameLst>
                                          <p:attrName>style.visibility</p:attrName>
                                        </p:attrNameLst>
                                      </p:cBhvr>
                                      <p:to>
                                        <p:strVal val="visible"/>
                                      </p:to>
                                    </p:set>
                                    <p:animEffect transition="in" filter="fade">
                                      <p:cBhvr>
                                        <p:cTn id="76" dur="20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animBg="1"/>
      <p:bldP spid="7" grpId="0"/>
      <p:bldP spid="8" grpId="0" animBg="1"/>
      <p:bldP spid="9" grpId="0"/>
      <p:bldP spid="10" grpId="0" animBg="1"/>
      <p:bldP spid="11" grpId="0"/>
      <p:bldP spid="12" grpId="0" animBg="1"/>
      <p:bldP spid="14" grpId="0" animBg="1"/>
      <p:bldP spid="15" grpId="0"/>
      <p:bldP spid="16" grpId="0" animBg="1"/>
      <p:bldP spid="17" grpId="0"/>
      <p:bldP spid="2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2F7B89B-93BF-4AE4-AED8-7F5A3148A184}"/>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
        <p:nvSpPr>
          <p:cNvPr id="2" name="TextBox 1">
            <a:extLst>
              <a:ext uri="{FF2B5EF4-FFF2-40B4-BE49-F238E27FC236}">
                <a16:creationId xmlns:a16="http://schemas.microsoft.com/office/drawing/2014/main" id="{727D8B67-8BFC-4245-9BFE-921BBBB0CA07}"/>
              </a:ext>
            </a:extLst>
          </p:cNvPr>
          <p:cNvSpPr txBox="1"/>
          <p:nvPr/>
        </p:nvSpPr>
        <p:spPr>
          <a:xfrm>
            <a:off x="434714" y="1217997"/>
            <a:ext cx="3612630" cy="1569660"/>
          </a:xfrm>
          <a:prstGeom prst="rect">
            <a:avLst/>
          </a:prstGeom>
          <a:noFill/>
        </p:spPr>
        <p:txBody>
          <a:bodyPr wrap="square" rtlCol="0">
            <a:spAutoFit/>
          </a:bodyPr>
          <a:lstStyle/>
          <a:p>
            <a:r>
              <a:rPr lang="en-GB" sz="6000" dirty="0">
                <a:latin typeface="Imprint MT Shadow" panose="04020605060303030202" pitchFamily="82" charset="0"/>
              </a:rPr>
              <a:t>P</a:t>
            </a:r>
          </a:p>
          <a:p>
            <a:endParaRPr lang="en-GB" dirty="0">
              <a:latin typeface="Imprint MT Shadow" panose="04020605060303030202" pitchFamily="82" charset="0"/>
            </a:endParaRPr>
          </a:p>
          <a:p>
            <a:endParaRPr lang="en-GB" dirty="0">
              <a:latin typeface="Imprint MT Shadow" panose="04020605060303030202" pitchFamily="82" charset="0"/>
            </a:endParaRPr>
          </a:p>
        </p:txBody>
      </p:sp>
      <p:sp>
        <p:nvSpPr>
          <p:cNvPr id="3" name="TextBox 2">
            <a:extLst>
              <a:ext uri="{FF2B5EF4-FFF2-40B4-BE49-F238E27FC236}">
                <a16:creationId xmlns:a16="http://schemas.microsoft.com/office/drawing/2014/main" id="{576B3465-5E84-4DC3-A4D4-A69288807838}"/>
              </a:ext>
            </a:extLst>
          </p:cNvPr>
          <p:cNvSpPr txBox="1"/>
          <p:nvPr/>
        </p:nvSpPr>
        <p:spPr>
          <a:xfrm>
            <a:off x="843820" y="1620867"/>
            <a:ext cx="4167266" cy="461665"/>
          </a:xfrm>
          <a:prstGeom prst="rect">
            <a:avLst/>
          </a:prstGeom>
          <a:noFill/>
        </p:spPr>
        <p:txBody>
          <a:bodyPr wrap="square" rtlCol="0">
            <a:spAutoFit/>
          </a:bodyPr>
          <a:lstStyle/>
          <a:p>
            <a:r>
              <a:rPr lang="en-GB" sz="2400" dirty="0" err="1">
                <a:latin typeface="Imprint MT Shadow" panose="04020605060303030202" pitchFamily="82" charset="0"/>
              </a:rPr>
              <a:t>olitical</a:t>
            </a:r>
            <a:endParaRPr lang="en-GB" dirty="0">
              <a:latin typeface="Imprint MT Shadow" panose="04020605060303030202" pitchFamily="82" charset="0"/>
            </a:endParaRPr>
          </a:p>
        </p:txBody>
      </p:sp>
      <p:sp>
        <p:nvSpPr>
          <p:cNvPr id="5" name="TextBox 4">
            <a:extLst>
              <a:ext uri="{FF2B5EF4-FFF2-40B4-BE49-F238E27FC236}">
                <a16:creationId xmlns:a16="http://schemas.microsoft.com/office/drawing/2014/main" id="{DE9EFF9A-2191-42E2-A1EA-730237F03F99}"/>
              </a:ext>
            </a:extLst>
          </p:cNvPr>
          <p:cNvSpPr txBox="1"/>
          <p:nvPr/>
        </p:nvSpPr>
        <p:spPr>
          <a:xfrm>
            <a:off x="5011086" y="651370"/>
            <a:ext cx="6640642" cy="1323439"/>
          </a:xfrm>
          <a:prstGeom prst="rect">
            <a:avLst/>
          </a:prstGeom>
          <a:noFill/>
        </p:spPr>
        <p:txBody>
          <a:bodyPr wrap="square" rtlCol="0">
            <a:spAutoFit/>
          </a:bodyPr>
          <a:lstStyle/>
          <a:p>
            <a:pPr algn="ctr"/>
            <a:r>
              <a:rPr lang="en-GB" sz="2000" dirty="0">
                <a:latin typeface="Imprint MT Shadow" panose="04020605060303030202" pitchFamily="82" charset="0"/>
              </a:rPr>
              <a:t>“Organisational performance and effectiveness  will depend upon the successful management of the opportunities, challenges and risks presented by challenges in the external environment”. – Mullins, L. J.</a:t>
            </a:r>
          </a:p>
        </p:txBody>
      </p:sp>
      <p:sp>
        <p:nvSpPr>
          <p:cNvPr id="12" name="TextBox 11">
            <a:extLst>
              <a:ext uri="{FF2B5EF4-FFF2-40B4-BE49-F238E27FC236}">
                <a16:creationId xmlns:a16="http://schemas.microsoft.com/office/drawing/2014/main" id="{A4F35F0F-DE0E-4FD7-AE30-3347B51AFDD2}"/>
              </a:ext>
            </a:extLst>
          </p:cNvPr>
          <p:cNvSpPr txBox="1"/>
          <p:nvPr/>
        </p:nvSpPr>
        <p:spPr>
          <a:xfrm>
            <a:off x="359295" y="3421179"/>
            <a:ext cx="8694295" cy="3139321"/>
          </a:xfrm>
          <a:prstGeom prst="rect">
            <a:avLst/>
          </a:prstGeom>
          <a:noFill/>
        </p:spPr>
        <p:txBody>
          <a:bodyPr wrap="square" rtlCol="0">
            <a:spAutoFit/>
          </a:bodyPr>
          <a:lstStyle/>
          <a:p>
            <a:pPr marL="342900" lvl="0" indent="-342900" fontAlgn="base">
              <a:buFont typeface="Wingdings" panose="05000000000000000000" pitchFamily="2" charset="2"/>
              <a:buChar char="ü"/>
            </a:pPr>
            <a:r>
              <a:rPr lang="en-GB" sz="2000" dirty="0">
                <a:latin typeface="Imprint MT Shadow" panose="04020605060303030202" pitchFamily="82" charset="0"/>
              </a:rPr>
              <a:t>Acknowledges the importance of the media sector in each country's economy</a:t>
            </a:r>
          </a:p>
          <a:p>
            <a:pPr marL="342900" lvl="0" indent="-342900" fontAlgn="base">
              <a:buFont typeface="Wingdings" panose="05000000000000000000" pitchFamily="2" charset="2"/>
              <a:buChar char="ü"/>
            </a:pPr>
            <a:r>
              <a:rPr lang="en-GB" sz="2000" dirty="0">
                <a:latin typeface="Imprint MT Shadow" panose="04020605060303030202" pitchFamily="82" charset="0"/>
              </a:rPr>
              <a:t>Familiarises themselves with customer service regulations</a:t>
            </a:r>
          </a:p>
          <a:p>
            <a:pPr marL="342900" lvl="0" indent="-342900" fontAlgn="base">
              <a:buFont typeface="Wingdings" panose="05000000000000000000" pitchFamily="2" charset="2"/>
              <a:buChar char="ü"/>
            </a:pPr>
            <a:r>
              <a:rPr lang="en-GB" sz="2000" dirty="0">
                <a:latin typeface="Imprint MT Shadow" panose="04020605060303030202" pitchFamily="82" charset="0"/>
              </a:rPr>
              <a:t>Knows he country’s government rights to the media</a:t>
            </a:r>
          </a:p>
          <a:p>
            <a:pPr marL="342900" lvl="0" indent="-342900" fontAlgn="base">
              <a:buFont typeface="Wingdings" panose="05000000000000000000" pitchFamily="2" charset="2"/>
              <a:buChar char="ü"/>
            </a:pPr>
            <a:r>
              <a:rPr lang="en-GB" sz="2000" dirty="0">
                <a:latin typeface="Imprint MT Shadow" panose="04020605060303030202" pitchFamily="82" charset="0"/>
              </a:rPr>
              <a:t>Knows the legal framework for contract enforcement</a:t>
            </a:r>
          </a:p>
          <a:p>
            <a:pPr marL="342900" lvl="0" indent="-342900" fontAlgn="base">
              <a:buFont typeface="Wingdings" panose="05000000000000000000" pitchFamily="2" charset="2"/>
              <a:buChar char="ü"/>
            </a:pPr>
            <a:r>
              <a:rPr lang="en-GB" sz="2000" dirty="0">
                <a:latin typeface="Imprint MT Shadow" panose="04020605060303030202" pitchFamily="82" charset="0"/>
              </a:rPr>
              <a:t>Recognises competitor trading partners</a:t>
            </a:r>
          </a:p>
          <a:p>
            <a:pPr marL="342900" lvl="0" indent="-342900" fontAlgn="base">
              <a:buFont typeface="Wingdings" panose="05000000000000000000" pitchFamily="2" charset="2"/>
              <a:buChar char="ü"/>
            </a:pPr>
            <a:r>
              <a:rPr lang="en-GB" sz="2000" dirty="0">
                <a:latin typeface="Imprint MT Shadow" panose="04020605060303030202" pitchFamily="82" charset="0"/>
              </a:rPr>
              <a:t>Uses the tax rates and incentives</a:t>
            </a:r>
          </a:p>
          <a:p>
            <a:pPr marL="342900" lvl="0" indent="-342900" fontAlgn="base">
              <a:buFont typeface="Wingdings" panose="05000000000000000000" pitchFamily="2" charset="2"/>
              <a:buChar char="ü"/>
            </a:pPr>
            <a:r>
              <a:rPr lang="en-GB" sz="2000" dirty="0">
                <a:latin typeface="Imprint MT Shadow" panose="04020605060303030202" pitchFamily="82" charset="0"/>
              </a:rPr>
              <a:t>Exercises the mandatory employee safety, hours, benefits, wages, policies per country and knowledge of failing compliance penalties</a:t>
            </a:r>
          </a:p>
          <a:p>
            <a:pPr marL="285750" indent="-285750">
              <a:buFont typeface="Arial" panose="020B0604020202020204" pitchFamily="34" charset="0"/>
              <a:buChar char="•"/>
            </a:pPr>
            <a:endParaRPr lang="en-GB" dirty="0"/>
          </a:p>
        </p:txBody>
      </p:sp>
      <p:sp>
        <p:nvSpPr>
          <p:cNvPr id="13" name="TextBox 12">
            <a:extLst>
              <a:ext uri="{FF2B5EF4-FFF2-40B4-BE49-F238E27FC236}">
                <a16:creationId xmlns:a16="http://schemas.microsoft.com/office/drawing/2014/main" id="{AD786CCA-3971-481C-B260-A2281F7678B3}"/>
              </a:ext>
            </a:extLst>
          </p:cNvPr>
          <p:cNvSpPr txBox="1"/>
          <p:nvPr/>
        </p:nvSpPr>
        <p:spPr>
          <a:xfrm>
            <a:off x="573997" y="2091455"/>
            <a:ext cx="3612630" cy="1292662"/>
          </a:xfrm>
          <a:prstGeom prst="rect">
            <a:avLst/>
          </a:prstGeom>
          <a:noFill/>
        </p:spPr>
        <p:txBody>
          <a:bodyPr wrap="square" rtlCol="0">
            <a:spAutoFit/>
          </a:bodyPr>
          <a:lstStyle/>
          <a:p>
            <a:r>
              <a:rPr lang="en-GB" sz="6000" dirty="0">
                <a:latin typeface="Imprint MT Shadow" panose="04020605060303030202" pitchFamily="82" charset="0"/>
              </a:rPr>
              <a:t>Sky:</a:t>
            </a:r>
            <a:endParaRPr lang="en-GB" dirty="0">
              <a:latin typeface="Imprint MT Shadow" panose="04020605060303030202" pitchFamily="82" charset="0"/>
            </a:endParaRPr>
          </a:p>
          <a:p>
            <a:endParaRPr lang="en-GB" dirty="0">
              <a:latin typeface="Imprint MT Shadow" panose="04020605060303030202" pitchFamily="82" charset="0"/>
            </a:endParaRPr>
          </a:p>
        </p:txBody>
      </p:sp>
      <p:pic>
        <p:nvPicPr>
          <p:cNvPr id="2050" name="Picture 2" descr="Image result for laurie j mullins">
            <a:extLst>
              <a:ext uri="{FF2B5EF4-FFF2-40B4-BE49-F238E27FC236}">
                <a16:creationId xmlns:a16="http://schemas.microsoft.com/office/drawing/2014/main" id="{2E7B912A-F674-4C36-BEC4-AA9FBEB16D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08603" y="2091455"/>
            <a:ext cx="2143125" cy="2143125"/>
          </a:xfrm>
          <a:prstGeom prst="rect">
            <a:avLst/>
          </a:prstGeom>
          <a:noFill/>
          <a:effectLst>
            <a:reflection blurRad="6350" stA="50000" endA="300" endPos="55000" dir="5400000" sy="-100000" algn="bl" rotWithShape="0"/>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9583921"/>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Effect transition="in" filter="fade">
                                      <p:cBhvr>
                                        <p:cTn id="25" dur="2000"/>
                                        <p:tgtEl>
                                          <p:spTgt spid="205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fade">
                                      <p:cBhvr>
                                        <p:cTn id="30" dur="500"/>
                                        <p:tgtEl>
                                          <p:spTgt spid="3"/>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500"/>
                                        <p:tgtEl>
                                          <p:spTgt spid="2"/>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3"/>
                                        </p:tgtEl>
                                        <p:attrNameLst>
                                          <p:attrName>style.visibility</p:attrName>
                                        </p:attrNameLst>
                                      </p:cBhvr>
                                      <p:to>
                                        <p:strVal val="visible"/>
                                      </p:to>
                                    </p:set>
                                    <p:anim calcmode="lin" valueType="num">
                                      <p:cBhvr additive="base">
                                        <p:cTn id="38" dur="500" fill="hold"/>
                                        <p:tgtEl>
                                          <p:spTgt spid="13"/>
                                        </p:tgtEl>
                                        <p:attrNameLst>
                                          <p:attrName>ppt_x</p:attrName>
                                        </p:attrNameLst>
                                      </p:cBhvr>
                                      <p:tavLst>
                                        <p:tav tm="0">
                                          <p:val>
                                            <p:strVal val="#ppt_x"/>
                                          </p:val>
                                        </p:tav>
                                        <p:tav tm="100000">
                                          <p:val>
                                            <p:strVal val="#ppt_x"/>
                                          </p:val>
                                        </p:tav>
                                      </p:tavLst>
                                    </p:anim>
                                    <p:anim calcmode="lin" valueType="num">
                                      <p:cBhvr additive="base">
                                        <p:cTn id="3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12">
                                            <p:txEl>
                                              <p:pRg st="0" end="0"/>
                                            </p:txEl>
                                          </p:spTgt>
                                        </p:tgtEl>
                                        <p:attrNameLst>
                                          <p:attrName>style.visibility</p:attrName>
                                        </p:attrNameLst>
                                      </p:cBhvr>
                                      <p:to>
                                        <p:strVal val="visible"/>
                                      </p:to>
                                    </p:set>
                                    <p:anim calcmode="lin" valueType="num">
                                      <p:cBhvr additive="base">
                                        <p:cTn id="44"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12">
                                            <p:txEl>
                                              <p:pRg st="1" end="1"/>
                                            </p:txEl>
                                          </p:spTgt>
                                        </p:tgtEl>
                                        <p:attrNameLst>
                                          <p:attrName>style.visibility</p:attrName>
                                        </p:attrNameLst>
                                      </p:cBhvr>
                                      <p:to>
                                        <p:strVal val="visible"/>
                                      </p:to>
                                    </p:set>
                                    <p:anim calcmode="lin" valueType="num">
                                      <p:cBhvr additive="base">
                                        <p:cTn id="50"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1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12">
                                            <p:txEl>
                                              <p:pRg st="2" end="2"/>
                                            </p:txEl>
                                          </p:spTgt>
                                        </p:tgtEl>
                                        <p:attrNameLst>
                                          <p:attrName>style.visibility</p:attrName>
                                        </p:attrNameLst>
                                      </p:cBhvr>
                                      <p:to>
                                        <p:strVal val="visible"/>
                                      </p:to>
                                    </p:set>
                                    <p:anim calcmode="lin" valueType="num">
                                      <p:cBhvr additive="base">
                                        <p:cTn id="56"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12">
                                            <p:txEl>
                                              <p:pRg st="3" end="3"/>
                                            </p:txEl>
                                          </p:spTgt>
                                        </p:tgtEl>
                                        <p:attrNameLst>
                                          <p:attrName>style.visibility</p:attrName>
                                        </p:attrNameLst>
                                      </p:cBhvr>
                                      <p:to>
                                        <p:strVal val="visible"/>
                                      </p:to>
                                    </p:set>
                                    <p:anim calcmode="lin" valueType="num">
                                      <p:cBhvr additive="base">
                                        <p:cTn id="62"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1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nodeType="clickEffect">
                                  <p:stCondLst>
                                    <p:cond delay="0"/>
                                  </p:stCondLst>
                                  <p:childTnLst>
                                    <p:set>
                                      <p:cBhvr>
                                        <p:cTn id="67" dur="1" fill="hold">
                                          <p:stCondLst>
                                            <p:cond delay="0"/>
                                          </p:stCondLst>
                                        </p:cTn>
                                        <p:tgtEl>
                                          <p:spTgt spid="12">
                                            <p:txEl>
                                              <p:pRg st="4" end="4"/>
                                            </p:txEl>
                                          </p:spTgt>
                                        </p:tgtEl>
                                        <p:attrNameLst>
                                          <p:attrName>style.visibility</p:attrName>
                                        </p:attrNameLst>
                                      </p:cBhvr>
                                      <p:to>
                                        <p:strVal val="visible"/>
                                      </p:to>
                                    </p:set>
                                    <p:anim calcmode="lin" valueType="num">
                                      <p:cBhvr additive="base">
                                        <p:cTn id="68" dur="500" fill="hold"/>
                                        <p:tgtEl>
                                          <p:spTgt spid="12">
                                            <p:txEl>
                                              <p:pRg st="4" end="4"/>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1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12">
                                            <p:txEl>
                                              <p:pRg st="5" end="5"/>
                                            </p:txEl>
                                          </p:spTgt>
                                        </p:tgtEl>
                                        <p:attrNameLst>
                                          <p:attrName>style.visibility</p:attrName>
                                        </p:attrNameLst>
                                      </p:cBhvr>
                                      <p:to>
                                        <p:strVal val="visible"/>
                                      </p:to>
                                    </p:set>
                                    <p:anim calcmode="lin" valueType="num">
                                      <p:cBhvr additive="base">
                                        <p:cTn id="74" dur="500" fill="hold"/>
                                        <p:tgtEl>
                                          <p:spTgt spid="12">
                                            <p:txEl>
                                              <p:pRg st="5" end="5"/>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1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2" presetClass="entr" presetSubtype="4" fill="hold" nodeType="clickEffect">
                                  <p:stCondLst>
                                    <p:cond delay="0"/>
                                  </p:stCondLst>
                                  <p:childTnLst>
                                    <p:set>
                                      <p:cBhvr>
                                        <p:cTn id="79" dur="1" fill="hold">
                                          <p:stCondLst>
                                            <p:cond delay="0"/>
                                          </p:stCondLst>
                                        </p:cTn>
                                        <p:tgtEl>
                                          <p:spTgt spid="12">
                                            <p:txEl>
                                              <p:pRg st="6" end="6"/>
                                            </p:txEl>
                                          </p:spTgt>
                                        </p:tgtEl>
                                        <p:attrNameLst>
                                          <p:attrName>style.visibility</p:attrName>
                                        </p:attrNameLst>
                                      </p:cBhvr>
                                      <p:to>
                                        <p:strVal val="visible"/>
                                      </p:to>
                                    </p:set>
                                    <p:anim calcmode="lin" valueType="num">
                                      <p:cBhvr additive="base">
                                        <p:cTn id="80" dur="500" fill="hold"/>
                                        <p:tgtEl>
                                          <p:spTgt spid="12">
                                            <p:txEl>
                                              <p:pRg st="6" end="6"/>
                                            </p:txEl>
                                          </p:spTgt>
                                        </p:tgtEl>
                                        <p:attrNameLst>
                                          <p:attrName>ppt_x</p:attrName>
                                        </p:attrNameLst>
                                      </p:cBhvr>
                                      <p:tavLst>
                                        <p:tav tm="0">
                                          <p:val>
                                            <p:strVal val="#ppt_x"/>
                                          </p:val>
                                        </p:tav>
                                        <p:tav tm="100000">
                                          <p:val>
                                            <p:strVal val="#ppt_x"/>
                                          </p:val>
                                        </p:tav>
                                      </p:tavLst>
                                    </p:anim>
                                    <p:anim calcmode="lin" valueType="num">
                                      <p:cBhvr additive="base">
                                        <p:cTn id="81" dur="500" fill="hold"/>
                                        <p:tgtEl>
                                          <p:spTgt spid="1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3E0C23-6402-4E10-B3F1-12F43C05663A}"/>
              </a:ext>
            </a:extLst>
          </p:cNvPr>
          <p:cNvSpPr txBox="1"/>
          <p:nvPr/>
        </p:nvSpPr>
        <p:spPr>
          <a:xfrm>
            <a:off x="434714" y="1217997"/>
            <a:ext cx="3612630" cy="1569660"/>
          </a:xfrm>
          <a:prstGeom prst="rect">
            <a:avLst/>
          </a:prstGeom>
          <a:noFill/>
        </p:spPr>
        <p:txBody>
          <a:bodyPr wrap="square" rtlCol="0">
            <a:spAutoFit/>
          </a:bodyPr>
          <a:lstStyle/>
          <a:p>
            <a:r>
              <a:rPr lang="en-GB" sz="6000" dirty="0">
                <a:latin typeface="Imprint MT Shadow" panose="04020605060303030202" pitchFamily="82" charset="0"/>
              </a:rPr>
              <a:t>E</a:t>
            </a:r>
          </a:p>
          <a:p>
            <a:endParaRPr lang="en-GB" dirty="0">
              <a:latin typeface="Imprint MT Shadow" panose="04020605060303030202" pitchFamily="82" charset="0"/>
            </a:endParaRPr>
          </a:p>
          <a:p>
            <a:endParaRPr lang="en-GB" dirty="0">
              <a:latin typeface="Imprint MT Shadow" panose="04020605060303030202" pitchFamily="82" charset="0"/>
            </a:endParaRPr>
          </a:p>
        </p:txBody>
      </p:sp>
      <p:sp>
        <p:nvSpPr>
          <p:cNvPr id="5" name="TextBox 4">
            <a:extLst>
              <a:ext uri="{FF2B5EF4-FFF2-40B4-BE49-F238E27FC236}">
                <a16:creationId xmlns:a16="http://schemas.microsoft.com/office/drawing/2014/main" id="{524A77C9-2DEA-4D2A-8093-C905D211E5FB}"/>
              </a:ext>
            </a:extLst>
          </p:cNvPr>
          <p:cNvSpPr txBox="1"/>
          <p:nvPr/>
        </p:nvSpPr>
        <p:spPr>
          <a:xfrm>
            <a:off x="1068673" y="1410887"/>
            <a:ext cx="4167266" cy="461665"/>
          </a:xfrm>
          <a:prstGeom prst="rect">
            <a:avLst/>
          </a:prstGeom>
          <a:noFill/>
        </p:spPr>
        <p:txBody>
          <a:bodyPr wrap="square" rtlCol="0">
            <a:spAutoFit/>
          </a:bodyPr>
          <a:lstStyle/>
          <a:p>
            <a:r>
              <a:rPr lang="en-GB" sz="2400" dirty="0" err="1">
                <a:latin typeface="Imprint MT Shadow" panose="04020605060303030202" pitchFamily="82" charset="0"/>
              </a:rPr>
              <a:t>conomical</a:t>
            </a:r>
            <a:endParaRPr lang="en-GB" dirty="0">
              <a:latin typeface="Imprint MT Shadow" panose="04020605060303030202" pitchFamily="82" charset="0"/>
            </a:endParaRPr>
          </a:p>
        </p:txBody>
      </p:sp>
      <p:sp>
        <p:nvSpPr>
          <p:cNvPr id="8" name="TextBox 7">
            <a:extLst>
              <a:ext uri="{FF2B5EF4-FFF2-40B4-BE49-F238E27FC236}">
                <a16:creationId xmlns:a16="http://schemas.microsoft.com/office/drawing/2014/main" id="{9EF0042E-A335-4BFA-95DA-D289E09DB8AB}"/>
              </a:ext>
            </a:extLst>
          </p:cNvPr>
          <p:cNvSpPr txBox="1"/>
          <p:nvPr/>
        </p:nvSpPr>
        <p:spPr>
          <a:xfrm>
            <a:off x="2835327" y="2980547"/>
            <a:ext cx="8187474" cy="3139321"/>
          </a:xfrm>
          <a:prstGeom prst="rect">
            <a:avLst/>
          </a:prstGeom>
          <a:noFill/>
        </p:spPr>
        <p:txBody>
          <a:bodyPr wrap="square" rtlCol="0">
            <a:spAutoFit/>
          </a:bodyPr>
          <a:lstStyle/>
          <a:p>
            <a:pPr marL="342900" lvl="0" indent="-342900" fontAlgn="base">
              <a:buFont typeface="Wingdings" panose="05000000000000000000" pitchFamily="2" charset="2"/>
              <a:buChar char="ü"/>
            </a:pPr>
            <a:r>
              <a:rPr lang="en-GB" sz="2000" dirty="0">
                <a:latin typeface="Imprint MT Shadow" panose="04020605060303030202" pitchFamily="82" charset="0"/>
              </a:rPr>
              <a:t>Acknowledges each country’s type of economic system is and keeps a check on how stable it is</a:t>
            </a:r>
          </a:p>
          <a:p>
            <a:pPr marL="342900" lvl="0" indent="-342900" fontAlgn="base">
              <a:buFont typeface="Wingdings" panose="05000000000000000000" pitchFamily="2" charset="2"/>
              <a:buChar char="ü"/>
            </a:pPr>
            <a:r>
              <a:rPr lang="en-GB" sz="2000" dirty="0">
                <a:latin typeface="Imprint MT Shadow" panose="04020605060303030202" pitchFamily="82" charset="0"/>
              </a:rPr>
              <a:t>Knows all exchange rates and currency</a:t>
            </a:r>
          </a:p>
          <a:p>
            <a:pPr marL="342900" lvl="0" indent="-342900" fontAlgn="base">
              <a:buFont typeface="Wingdings" panose="05000000000000000000" pitchFamily="2" charset="2"/>
              <a:buChar char="ü"/>
            </a:pPr>
            <a:r>
              <a:rPr lang="en-GB" sz="2000" dirty="0">
                <a:latin typeface="Imprint MT Shadow" panose="04020605060303030202" pitchFamily="82" charset="0"/>
              </a:rPr>
              <a:t>Recognizes skill levels required of employees in Media industry and encourages individuals’ potential</a:t>
            </a:r>
          </a:p>
          <a:p>
            <a:pPr marL="342900" lvl="0" indent="-342900" fontAlgn="base">
              <a:buFont typeface="Wingdings" panose="05000000000000000000" pitchFamily="2" charset="2"/>
              <a:buChar char="ü"/>
            </a:pPr>
            <a:r>
              <a:rPr lang="en-GB" sz="2000" dirty="0">
                <a:latin typeface="Imprint MT Shadow" panose="04020605060303030202" pitchFamily="82" charset="0"/>
              </a:rPr>
              <a:t>Abides by the country's labour costs and productivity</a:t>
            </a:r>
          </a:p>
          <a:p>
            <a:pPr marL="342900" lvl="0" indent="-342900" fontAlgn="base">
              <a:buFont typeface="Wingdings" panose="05000000000000000000" pitchFamily="2" charset="2"/>
              <a:buChar char="ü"/>
            </a:pPr>
            <a:r>
              <a:rPr lang="en-GB" sz="2000" dirty="0">
                <a:latin typeface="Imprint MT Shadow" panose="04020605060303030202" pitchFamily="82" charset="0"/>
              </a:rPr>
              <a:t>Acknowledges each country’s business cyclicity</a:t>
            </a:r>
          </a:p>
          <a:p>
            <a:pPr marL="342900" lvl="0" indent="-342900" fontAlgn="base">
              <a:buFont typeface="Wingdings" panose="05000000000000000000" pitchFamily="2" charset="2"/>
              <a:buChar char="ü"/>
            </a:pPr>
            <a:r>
              <a:rPr lang="en-GB" sz="2000" dirty="0">
                <a:latin typeface="Imprint MT Shadow" panose="04020605060303030202" pitchFamily="82" charset="0"/>
              </a:rPr>
              <a:t>“Strives” to improve the unemployment Rates of inflation/ interest and economic growth</a:t>
            </a:r>
          </a:p>
          <a:p>
            <a:endParaRPr lang="en-GB" dirty="0"/>
          </a:p>
        </p:txBody>
      </p:sp>
      <p:sp>
        <p:nvSpPr>
          <p:cNvPr id="9" name="TextBox 8">
            <a:extLst>
              <a:ext uri="{FF2B5EF4-FFF2-40B4-BE49-F238E27FC236}">
                <a16:creationId xmlns:a16="http://schemas.microsoft.com/office/drawing/2014/main" id="{4409735D-7B6F-4FEB-9731-CDDED9062836}"/>
              </a:ext>
            </a:extLst>
          </p:cNvPr>
          <p:cNvSpPr txBox="1"/>
          <p:nvPr/>
        </p:nvSpPr>
        <p:spPr>
          <a:xfrm>
            <a:off x="2809155" y="2002827"/>
            <a:ext cx="3612630" cy="1569660"/>
          </a:xfrm>
          <a:prstGeom prst="rect">
            <a:avLst/>
          </a:prstGeom>
          <a:noFill/>
        </p:spPr>
        <p:txBody>
          <a:bodyPr wrap="square" rtlCol="0">
            <a:spAutoFit/>
          </a:bodyPr>
          <a:lstStyle/>
          <a:p>
            <a:r>
              <a:rPr lang="en-GB" sz="6000" dirty="0">
                <a:latin typeface="Imprint MT Shadow" panose="04020605060303030202" pitchFamily="82" charset="0"/>
              </a:rPr>
              <a:t>Sky:</a:t>
            </a:r>
          </a:p>
          <a:p>
            <a:endParaRPr lang="en-GB" dirty="0">
              <a:latin typeface="Imprint MT Shadow" panose="04020605060303030202" pitchFamily="82" charset="0"/>
            </a:endParaRPr>
          </a:p>
          <a:p>
            <a:endParaRPr lang="en-GB" dirty="0">
              <a:latin typeface="Imprint MT Shadow" panose="04020605060303030202" pitchFamily="82" charset="0"/>
            </a:endParaRPr>
          </a:p>
        </p:txBody>
      </p:sp>
      <p:pic>
        <p:nvPicPr>
          <p:cNvPr id="10" name="Picture 9">
            <a:extLst>
              <a:ext uri="{FF2B5EF4-FFF2-40B4-BE49-F238E27FC236}">
                <a16:creationId xmlns:a16="http://schemas.microsoft.com/office/drawing/2014/main" id="{0077A983-7A30-4360-98DC-E1C94299BD10}"/>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Tree>
    <p:extLst>
      <p:ext uri="{BB962C8B-B14F-4D97-AF65-F5344CB8AC3E}">
        <p14:creationId xmlns:p14="http://schemas.microsoft.com/office/powerpoint/2010/main" val="1459571755"/>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mph" presetSubtype="0" fill="hold" grpId="1" nodeType="clickEffect">
                                  <p:stCondLst>
                                    <p:cond delay="0"/>
                                  </p:stCondLst>
                                  <p:childTnLst>
                                    <p:animEffect transition="out" filter="fade">
                                      <p:cBhvr>
                                        <p:cTn id="14" dur="500" tmFilter="0, 0; .2, .5; .8, .5; 1, 0"/>
                                        <p:tgtEl>
                                          <p:spTgt spid="5"/>
                                        </p:tgtEl>
                                      </p:cBhvr>
                                    </p:animEffect>
                                    <p:animScale>
                                      <p:cBhvr>
                                        <p:cTn id="15" dur="250" autoRev="1" fill="hold"/>
                                        <p:tgtEl>
                                          <p:spTgt spid="5"/>
                                        </p:tgtEl>
                                      </p:cBhvr>
                                      <p:by x="105000" y="105000"/>
                                    </p:animScale>
                                  </p:childTnLst>
                                </p:cTn>
                              </p:par>
                              <p:par>
                                <p:cTn id="16" presetID="26" presetClass="emph" presetSubtype="0" fill="hold" grpId="1" nodeType="withEffect">
                                  <p:stCondLst>
                                    <p:cond delay="0"/>
                                  </p:stCondLst>
                                  <p:childTnLst>
                                    <p:animEffect transition="out" filter="fade">
                                      <p:cBhvr>
                                        <p:cTn id="17" dur="500" tmFilter="0, 0; .2, .5; .8, .5; 1, 0"/>
                                        <p:tgtEl>
                                          <p:spTgt spid="4"/>
                                        </p:tgtEl>
                                      </p:cBhvr>
                                    </p:animEffect>
                                    <p:animScale>
                                      <p:cBhvr>
                                        <p:cTn id="18" dur="250" autoRev="1" fill="hold"/>
                                        <p:tgtEl>
                                          <p:spTgt spid="4"/>
                                        </p:tgtEl>
                                      </p:cBhvr>
                                      <p:by x="105000" y="105000"/>
                                    </p:animScale>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26" presetClass="emph" presetSubtype="0" fill="hold" grpId="1" nodeType="clickEffect">
                                  <p:stCondLst>
                                    <p:cond delay="0"/>
                                  </p:stCondLst>
                                  <p:childTnLst>
                                    <p:animEffect transition="out" filter="fade">
                                      <p:cBhvr>
                                        <p:cTn id="27" dur="500" tmFilter="0, 0; .2, .5; .8, .5; 1, 0"/>
                                        <p:tgtEl>
                                          <p:spTgt spid="9"/>
                                        </p:tgtEl>
                                      </p:cBhvr>
                                    </p:animEffect>
                                    <p:animScale>
                                      <p:cBhvr>
                                        <p:cTn id="28" dur="250" autoRev="1" fill="hold"/>
                                        <p:tgtEl>
                                          <p:spTgt spid="9"/>
                                        </p:tgtEl>
                                      </p:cBhvr>
                                      <p:by x="105000" y="105000"/>
                                    </p:animScale>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1000"/>
                                        <p:tgtEl>
                                          <p:spTgt spid="8">
                                            <p:txEl>
                                              <p:pRg st="0" end="0"/>
                                            </p:txEl>
                                          </p:spTgt>
                                        </p:tgtEl>
                                      </p:cBhvr>
                                    </p:animEffect>
                                    <p:anim calcmode="lin" valueType="num">
                                      <p:cBhvr>
                                        <p:cTn id="34"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8">
                                            <p:txEl>
                                              <p:pRg st="1" end="1"/>
                                            </p:txEl>
                                          </p:spTgt>
                                        </p:tgtEl>
                                        <p:attrNameLst>
                                          <p:attrName>style.visibility</p:attrName>
                                        </p:attrNameLst>
                                      </p:cBhvr>
                                      <p:to>
                                        <p:strVal val="visible"/>
                                      </p:to>
                                    </p:set>
                                    <p:animEffect transition="in" filter="fade">
                                      <p:cBhvr>
                                        <p:cTn id="40" dur="1000"/>
                                        <p:tgtEl>
                                          <p:spTgt spid="8">
                                            <p:txEl>
                                              <p:pRg st="1" end="1"/>
                                            </p:txEl>
                                          </p:spTgt>
                                        </p:tgtEl>
                                      </p:cBhvr>
                                    </p:animEffect>
                                    <p:anim calcmode="lin" valueType="num">
                                      <p:cBhvr>
                                        <p:cTn id="41"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42"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8">
                                            <p:txEl>
                                              <p:pRg st="2" end="2"/>
                                            </p:txEl>
                                          </p:spTgt>
                                        </p:tgtEl>
                                        <p:attrNameLst>
                                          <p:attrName>style.visibility</p:attrName>
                                        </p:attrNameLst>
                                      </p:cBhvr>
                                      <p:to>
                                        <p:strVal val="visible"/>
                                      </p:to>
                                    </p:set>
                                    <p:animEffect transition="in" filter="fade">
                                      <p:cBhvr>
                                        <p:cTn id="47" dur="1000"/>
                                        <p:tgtEl>
                                          <p:spTgt spid="8">
                                            <p:txEl>
                                              <p:pRg st="2" end="2"/>
                                            </p:txEl>
                                          </p:spTgt>
                                        </p:tgtEl>
                                      </p:cBhvr>
                                    </p:animEffect>
                                    <p:anim calcmode="lin" valueType="num">
                                      <p:cBhvr>
                                        <p:cTn id="48"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49"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8">
                                            <p:txEl>
                                              <p:pRg st="3" end="3"/>
                                            </p:txEl>
                                          </p:spTgt>
                                        </p:tgtEl>
                                        <p:attrNameLst>
                                          <p:attrName>style.visibility</p:attrName>
                                        </p:attrNameLst>
                                      </p:cBhvr>
                                      <p:to>
                                        <p:strVal val="visible"/>
                                      </p:to>
                                    </p:set>
                                    <p:animEffect transition="in" filter="fade">
                                      <p:cBhvr>
                                        <p:cTn id="54" dur="1000"/>
                                        <p:tgtEl>
                                          <p:spTgt spid="8">
                                            <p:txEl>
                                              <p:pRg st="3" end="3"/>
                                            </p:txEl>
                                          </p:spTgt>
                                        </p:tgtEl>
                                      </p:cBhvr>
                                    </p:animEffect>
                                    <p:anim calcmode="lin" valueType="num">
                                      <p:cBhvr>
                                        <p:cTn id="55"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56"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8">
                                            <p:txEl>
                                              <p:pRg st="4" end="4"/>
                                            </p:txEl>
                                          </p:spTgt>
                                        </p:tgtEl>
                                        <p:attrNameLst>
                                          <p:attrName>style.visibility</p:attrName>
                                        </p:attrNameLst>
                                      </p:cBhvr>
                                      <p:to>
                                        <p:strVal val="visible"/>
                                      </p:to>
                                    </p:set>
                                    <p:animEffect transition="in" filter="fade">
                                      <p:cBhvr>
                                        <p:cTn id="61" dur="1000"/>
                                        <p:tgtEl>
                                          <p:spTgt spid="8">
                                            <p:txEl>
                                              <p:pRg st="4" end="4"/>
                                            </p:txEl>
                                          </p:spTgt>
                                        </p:tgtEl>
                                      </p:cBhvr>
                                    </p:animEffect>
                                    <p:anim calcmode="lin" valueType="num">
                                      <p:cBhvr>
                                        <p:cTn id="62"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63"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8">
                                            <p:txEl>
                                              <p:pRg st="5" end="5"/>
                                            </p:txEl>
                                          </p:spTgt>
                                        </p:tgtEl>
                                        <p:attrNameLst>
                                          <p:attrName>style.visibility</p:attrName>
                                        </p:attrNameLst>
                                      </p:cBhvr>
                                      <p:to>
                                        <p:strVal val="visible"/>
                                      </p:to>
                                    </p:set>
                                    <p:animEffect transition="in" filter="fade">
                                      <p:cBhvr>
                                        <p:cTn id="68" dur="1000"/>
                                        <p:tgtEl>
                                          <p:spTgt spid="8">
                                            <p:txEl>
                                              <p:pRg st="5" end="5"/>
                                            </p:txEl>
                                          </p:spTgt>
                                        </p:tgtEl>
                                      </p:cBhvr>
                                    </p:animEffect>
                                    <p:anim calcmode="lin" valueType="num">
                                      <p:cBhvr>
                                        <p:cTn id="69"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70" dur="100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5" grpId="0"/>
      <p:bldP spid="5" grpId="1"/>
      <p:bldP spid="9" grpId="0"/>
      <p:bldP spid="9"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58573B-ACC8-47CA-AE9F-F7445193DBB2}"/>
              </a:ext>
            </a:extLst>
          </p:cNvPr>
          <p:cNvSpPr txBox="1"/>
          <p:nvPr/>
        </p:nvSpPr>
        <p:spPr>
          <a:xfrm>
            <a:off x="2350565" y="1841242"/>
            <a:ext cx="9479248" cy="5016758"/>
          </a:xfrm>
          <a:prstGeom prst="rect">
            <a:avLst/>
          </a:prstGeom>
          <a:noFill/>
        </p:spPr>
        <p:txBody>
          <a:bodyPr wrap="square" rtlCol="0">
            <a:spAutoFit/>
          </a:bodyPr>
          <a:lstStyle/>
          <a:p>
            <a:r>
              <a:rPr lang="en-GB" sz="6000" dirty="0">
                <a:latin typeface="Imprint MT Shadow" panose="04020605060303030202" pitchFamily="82" charset="0"/>
              </a:rPr>
              <a:t>Sky: </a:t>
            </a:r>
          </a:p>
          <a:p>
            <a:pPr marL="285750" indent="-285750">
              <a:buFont typeface="Wingdings" panose="05000000000000000000" pitchFamily="2" charset="2"/>
              <a:buChar char="ü"/>
            </a:pPr>
            <a:endParaRPr lang="en-GB" dirty="0">
              <a:latin typeface="Imprint MT Shadow" panose="04020605060303030202" pitchFamily="82" charset="0"/>
            </a:endParaRPr>
          </a:p>
          <a:p>
            <a:pPr marL="342900" lvl="0" indent="-342900" fontAlgn="base">
              <a:buFont typeface="Wingdings" panose="05000000000000000000" pitchFamily="2" charset="2"/>
              <a:buChar char="ü"/>
            </a:pPr>
            <a:r>
              <a:rPr lang="en-GB" sz="2000" dirty="0">
                <a:latin typeface="Imprint MT Shadow" panose="04020605060303030202" pitchFamily="82" charset="0"/>
              </a:rPr>
              <a:t>Looks at the demographics of the population</a:t>
            </a:r>
          </a:p>
          <a:p>
            <a:pPr marL="342900" lvl="0" indent="-342900" fontAlgn="base">
              <a:buFont typeface="Wingdings" panose="05000000000000000000" pitchFamily="2" charset="2"/>
              <a:buChar char="ü"/>
            </a:pPr>
            <a:r>
              <a:rPr lang="en-GB" sz="2000" dirty="0">
                <a:latin typeface="Imprint MT Shadow" panose="04020605060303030202" pitchFamily="82" charset="0"/>
              </a:rPr>
              <a:t>Has a ‘Sky's Ways of Working’ Policy</a:t>
            </a:r>
            <a:endParaRPr lang="en-GB" sz="2800" dirty="0">
              <a:latin typeface="Imprint MT Shadow" panose="04020605060303030202" pitchFamily="82" charset="0"/>
            </a:endParaRPr>
          </a:p>
          <a:p>
            <a:pPr marL="342900" lvl="0" indent="-342900" fontAlgn="base">
              <a:buFont typeface="Wingdings" panose="05000000000000000000" pitchFamily="2" charset="2"/>
              <a:buChar char="ü"/>
            </a:pPr>
            <a:r>
              <a:rPr lang="en-GB" sz="2000" dirty="0">
                <a:latin typeface="Imprint MT Shadow" panose="04020605060303030202" pitchFamily="82" charset="0"/>
              </a:rPr>
              <a:t>Recognizes class structure, societies</a:t>
            </a:r>
          </a:p>
          <a:p>
            <a:pPr marL="342900" lvl="0" indent="-342900" fontAlgn="base">
              <a:buFont typeface="Wingdings" panose="05000000000000000000" pitchFamily="2" charset="2"/>
              <a:buChar char="ü"/>
            </a:pPr>
            <a:r>
              <a:rPr lang="en-GB" sz="2000" dirty="0">
                <a:latin typeface="Imprint MT Shadow" panose="04020605060303030202" pitchFamily="82" charset="0"/>
              </a:rPr>
              <a:t>Sees attitudes to the environment</a:t>
            </a:r>
          </a:p>
          <a:p>
            <a:pPr marL="342900" lvl="0" indent="-342900" fontAlgn="base">
              <a:buFont typeface="Wingdings" panose="05000000000000000000" pitchFamily="2" charset="2"/>
              <a:buChar char="ü"/>
            </a:pPr>
            <a:r>
              <a:rPr lang="en-GB" sz="2000" dirty="0">
                <a:latin typeface="Imprint MT Shadow" panose="04020605060303030202" pitchFamily="82" charset="0"/>
              </a:rPr>
              <a:t>Identifies consumer interests</a:t>
            </a:r>
          </a:p>
          <a:p>
            <a:pPr marL="342900" lvl="0" indent="-342900" fontAlgn="base">
              <a:buFont typeface="Wingdings" panose="05000000000000000000" pitchFamily="2" charset="2"/>
              <a:buChar char="ü"/>
            </a:pPr>
            <a:r>
              <a:rPr lang="en-GB" sz="2000" dirty="0">
                <a:latin typeface="Imprint MT Shadow" panose="04020605060303030202" pitchFamily="82" charset="0"/>
              </a:rPr>
              <a:t>Evaluates how their consumers spend their money</a:t>
            </a:r>
          </a:p>
          <a:p>
            <a:pPr marL="342900" lvl="0" indent="-342900" fontAlgn="base">
              <a:buFont typeface="Wingdings" panose="05000000000000000000" pitchFamily="2" charset="2"/>
              <a:buChar char="ü"/>
            </a:pPr>
            <a:r>
              <a:rPr lang="en-GB" sz="2000" dirty="0">
                <a:latin typeface="Imprint MT Shadow" panose="04020605060303030202" pitchFamily="82" charset="0"/>
              </a:rPr>
              <a:t>Looks at the attitudes to health</a:t>
            </a:r>
          </a:p>
          <a:p>
            <a:pPr marL="342900" lvl="0" indent="-342900" fontAlgn="base">
              <a:buFont typeface="Wingdings" panose="05000000000000000000" pitchFamily="2" charset="2"/>
              <a:buChar char="ü"/>
            </a:pPr>
            <a:r>
              <a:rPr lang="en-GB" sz="2000" dirty="0">
                <a:latin typeface="Imprint MT Shadow" panose="04020605060303030202" pitchFamily="82" charset="0"/>
              </a:rPr>
              <a:t>Has an array of charities throughout the world</a:t>
            </a:r>
          </a:p>
          <a:p>
            <a:pPr marL="342900" lvl="0" indent="-342900" fontAlgn="base">
              <a:buFont typeface="Wingdings" panose="05000000000000000000" pitchFamily="2" charset="2"/>
              <a:buChar char="ü"/>
            </a:pPr>
            <a:r>
              <a:rPr lang="en-GB" sz="2000" dirty="0">
                <a:latin typeface="Imprint MT Shadow" panose="04020605060303030202" pitchFamily="82" charset="0"/>
              </a:rPr>
              <a:t>Has staff who fundraise for worldwide causes such as Global Action Plan</a:t>
            </a:r>
          </a:p>
          <a:p>
            <a:pPr marL="342900" indent="-342900" fontAlgn="base">
              <a:buFont typeface="Wingdings" panose="05000000000000000000" pitchFamily="2" charset="2"/>
              <a:buChar char="ü"/>
            </a:pPr>
            <a:r>
              <a:rPr lang="en-GB" sz="2000" dirty="0">
                <a:latin typeface="Imprint MT Shadow" panose="04020605060303030202" pitchFamily="82" charset="0"/>
              </a:rPr>
              <a:t>Has a ‘Modern Slavery Statement 2018’ Policy</a:t>
            </a:r>
          </a:p>
          <a:p>
            <a:pPr marL="342900" lvl="0" indent="-342900" fontAlgn="base">
              <a:buFont typeface="Wingdings" panose="05000000000000000000" pitchFamily="2" charset="2"/>
              <a:buChar char="ü"/>
            </a:pPr>
            <a:endParaRPr lang="en-GB" sz="2400" dirty="0">
              <a:latin typeface="Imprint MT Shadow" panose="04020605060303030202" pitchFamily="82" charset="0"/>
            </a:endParaRPr>
          </a:p>
          <a:p>
            <a:endParaRPr lang="en-GB" dirty="0">
              <a:latin typeface="Imprint MT Shadow" panose="04020605060303030202" pitchFamily="82" charset="0"/>
            </a:endParaRPr>
          </a:p>
        </p:txBody>
      </p:sp>
      <p:sp>
        <p:nvSpPr>
          <p:cNvPr id="5" name="TextBox 4">
            <a:extLst>
              <a:ext uri="{FF2B5EF4-FFF2-40B4-BE49-F238E27FC236}">
                <a16:creationId xmlns:a16="http://schemas.microsoft.com/office/drawing/2014/main" id="{D8B6A166-A15B-423A-8188-422B52292890}"/>
              </a:ext>
            </a:extLst>
          </p:cNvPr>
          <p:cNvSpPr txBox="1"/>
          <p:nvPr/>
        </p:nvSpPr>
        <p:spPr>
          <a:xfrm>
            <a:off x="449704" y="1217997"/>
            <a:ext cx="3612630" cy="1569660"/>
          </a:xfrm>
          <a:prstGeom prst="rect">
            <a:avLst/>
          </a:prstGeom>
          <a:noFill/>
        </p:spPr>
        <p:txBody>
          <a:bodyPr wrap="square" rtlCol="0">
            <a:spAutoFit/>
          </a:bodyPr>
          <a:lstStyle/>
          <a:p>
            <a:r>
              <a:rPr lang="en-GB" sz="6000" dirty="0">
                <a:latin typeface="Imprint MT Shadow" panose="04020605060303030202" pitchFamily="82" charset="0"/>
              </a:rPr>
              <a:t>S</a:t>
            </a:r>
          </a:p>
          <a:p>
            <a:endParaRPr lang="en-GB" dirty="0">
              <a:latin typeface="Imprint MT Shadow" panose="04020605060303030202" pitchFamily="82" charset="0"/>
            </a:endParaRPr>
          </a:p>
          <a:p>
            <a:endParaRPr lang="en-GB" dirty="0">
              <a:latin typeface="Imprint MT Shadow" panose="04020605060303030202" pitchFamily="82" charset="0"/>
            </a:endParaRPr>
          </a:p>
        </p:txBody>
      </p:sp>
      <p:sp>
        <p:nvSpPr>
          <p:cNvPr id="6" name="TextBox 5">
            <a:extLst>
              <a:ext uri="{FF2B5EF4-FFF2-40B4-BE49-F238E27FC236}">
                <a16:creationId xmlns:a16="http://schemas.microsoft.com/office/drawing/2014/main" id="{47DF183D-B7D4-4AAD-9475-3203F5D1519D}"/>
              </a:ext>
            </a:extLst>
          </p:cNvPr>
          <p:cNvSpPr txBox="1"/>
          <p:nvPr/>
        </p:nvSpPr>
        <p:spPr>
          <a:xfrm>
            <a:off x="934547" y="1410887"/>
            <a:ext cx="4167266" cy="523220"/>
          </a:xfrm>
          <a:prstGeom prst="rect">
            <a:avLst/>
          </a:prstGeom>
          <a:noFill/>
        </p:spPr>
        <p:txBody>
          <a:bodyPr wrap="square" rtlCol="0">
            <a:spAutoFit/>
          </a:bodyPr>
          <a:lstStyle/>
          <a:p>
            <a:r>
              <a:rPr lang="en-GB" sz="2800" dirty="0" err="1">
                <a:latin typeface="Imprint MT Shadow" panose="04020605060303030202" pitchFamily="82" charset="0"/>
              </a:rPr>
              <a:t>ocio</a:t>
            </a:r>
            <a:r>
              <a:rPr lang="en-GB" sz="2800" dirty="0">
                <a:latin typeface="Imprint MT Shadow" panose="04020605060303030202" pitchFamily="82" charset="0"/>
              </a:rPr>
              <a:t> - cultural</a:t>
            </a:r>
            <a:endParaRPr lang="en-GB" sz="2000" dirty="0">
              <a:latin typeface="Imprint MT Shadow" panose="04020605060303030202" pitchFamily="82" charset="0"/>
            </a:endParaRPr>
          </a:p>
        </p:txBody>
      </p:sp>
      <p:pic>
        <p:nvPicPr>
          <p:cNvPr id="8" name="Picture 7">
            <a:extLst>
              <a:ext uri="{FF2B5EF4-FFF2-40B4-BE49-F238E27FC236}">
                <a16:creationId xmlns:a16="http://schemas.microsoft.com/office/drawing/2014/main" id="{F0550A30-625F-4779-8B93-B56372410A77}"/>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Tree>
    <p:extLst>
      <p:ext uri="{BB962C8B-B14F-4D97-AF65-F5344CB8AC3E}">
        <p14:creationId xmlns:p14="http://schemas.microsoft.com/office/powerpoint/2010/main" val="2132805119"/>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 calcmode="lin" valueType="num">
                                      <p:cBhvr>
                                        <p:cTn id="9" dur="500" fill="hold"/>
                                        <p:tgtEl>
                                          <p:spTgt spid="6"/>
                                        </p:tgtEl>
                                        <p:attrNameLst>
                                          <p:attrName>style.rotation</p:attrName>
                                        </p:attrNameLst>
                                      </p:cBhvr>
                                      <p:tavLst>
                                        <p:tav tm="0">
                                          <p:val>
                                            <p:fltVal val="360"/>
                                          </p:val>
                                        </p:tav>
                                        <p:tav tm="100000">
                                          <p:val>
                                            <p:fltVal val="0"/>
                                          </p:val>
                                        </p:tav>
                                      </p:tavLst>
                                    </p:anim>
                                    <p:animEffect transition="in" filter="fade">
                                      <p:cBhvr>
                                        <p:cTn id="10" dur="500"/>
                                        <p:tgtEl>
                                          <p:spTgt spid="6"/>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 calcmode="lin" valueType="num">
                                      <p:cBhvr>
                                        <p:cTn id="15" dur="500" fill="hold"/>
                                        <p:tgtEl>
                                          <p:spTgt spid="5"/>
                                        </p:tgtEl>
                                        <p:attrNameLst>
                                          <p:attrName>style.rotation</p:attrName>
                                        </p:attrNameLst>
                                      </p:cBhvr>
                                      <p:tavLst>
                                        <p:tav tm="0">
                                          <p:val>
                                            <p:fltVal val="360"/>
                                          </p:val>
                                        </p:tav>
                                        <p:tav tm="100000">
                                          <p:val>
                                            <p:fltVal val="0"/>
                                          </p:val>
                                        </p:tav>
                                      </p:tavLst>
                                    </p:anim>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7" presetClass="emph" presetSubtype="0" fill="remove" nodeType="clickEffect">
                                  <p:stCondLst>
                                    <p:cond delay="0"/>
                                  </p:stCondLst>
                                  <p:childTnLst>
                                    <p:animClr clrSpc="rgb" dir="cw">
                                      <p:cBhvr override="childStyle">
                                        <p:cTn id="20" dur="250" autoRev="1" fill="remove"/>
                                        <p:tgtEl>
                                          <p:spTgt spid="4">
                                            <p:txEl>
                                              <p:pRg st="0" end="0"/>
                                            </p:txEl>
                                          </p:spTgt>
                                        </p:tgtEl>
                                        <p:attrNameLst>
                                          <p:attrName>style.color</p:attrName>
                                        </p:attrNameLst>
                                      </p:cBhvr>
                                      <p:to>
                                        <a:schemeClr val="bg1"/>
                                      </p:to>
                                    </p:animClr>
                                    <p:animClr clrSpc="rgb" dir="cw">
                                      <p:cBhvr>
                                        <p:cTn id="21" dur="250" autoRev="1" fill="remove"/>
                                        <p:tgtEl>
                                          <p:spTgt spid="4">
                                            <p:txEl>
                                              <p:pRg st="0" end="0"/>
                                            </p:txEl>
                                          </p:spTgt>
                                        </p:tgtEl>
                                        <p:attrNameLst>
                                          <p:attrName>fillcolor</p:attrName>
                                        </p:attrNameLst>
                                      </p:cBhvr>
                                      <p:to>
                                        <a:schemeClr val="bg1"/>
                                      </p:to>
                                    </p:animClr>
                                    <p:set>
                                      <p:cBhvr>
                                        <p:cTn id="22" dur="250" autoRev="1" fill="remove"/>
                                        <p:tgtEl>
                                          <p:spTgt spid="4">
                                            <p:txEl>
                                              <p:pRg st="0" end="0"/>
                                            </p:txEl>
                                          </p:spTgt>
                                        </p:tgtEl>
                                        <p:attrNameLst>
                                          <p:attrName>fill.type</p:attrName>
                                        </p:attrNameLst>
                                      </p:cBhvr>
                                      <p:to>
                                        <p:strVal val="solid"/>
                                      </p:to>
                                    </p:set>
                                    <p:set>
                                      <p:cBhvr>
                                        <p:cTn id="23" dur="250" autoRev="1" fill="remove"/>
                                        <p:tgtEl>
                                          <p:spTgt spid="4">
                                            <p:txEl>
                                              <p:pRg st="0" end="0"/>
                                            </p:txEl>
                                          </p:spTgt>
                                        </p:tgtEl>
                                        <p:attrNameLst>
                                          <p:attrName>fill.on</p:attrName>
                                        </p:attrNameLst>
                                      </p:cBhvr>
                                      <p:to>
                                        <p:strVal val="true"/>
                                      </p:to>
                                    </p:se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barn(inVertical)">
                                      <p:cBhvr>
                                        <p:cTn id="28" dur="500"/>
                                        <p:tgtEl>
                                          <p:spTgt spid="4">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nodeType="click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Effect transition="in" filter="barn(inVertical)">
                                      <p:cBhvr>
                                        <p:cTn id="33" dur="500"/>
                                        <p:tgtEl>
                                          <p:spTgt spid="4">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4">
                                            <p:txEl>
                                              <p:pRg st="4" end="4"/>
                                            </p:txEl>
                                          </p:spTgt>
                                        </p:tgtEl>
                                        <p:attrNameLst>
                                          <p:attrName>style.visibility</p:attrName>
                                        </p:attrNameLst>
                                      </p:cBhvr>
                                      <p:to>
                                        <p:strVal val="visible"/>
                                      </p:to>
                                    </p:set>
                                    <p:animEffect transition="in" filter="barn(inVertical)">
                                      <p:cBhvr>
                                        <p:cTn id="38" dur="500"/>
                                        <p:tgtEl>
                                          <p:spTgt spid="4">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nodeType="clickEffect">
                                  <p:stCondLst>
                                    <p:cond delay="0"/>
                                  </p:stCondLst>
                                  <p:childTnLst>
                                    <p:set>
                                      <p:cBhvr>
                                        <p:cTn id="42" dur="1" fill="hold">
                                          <p:stCondLst>
                                            <p:cond delay="0"/>
                                          </p:stCondLst>
                                        </p:cTn>
                                        <p:tgtEl>
                                          <p:spTgt spid="4">
                                            <p:txEl>
                                              <p:pRg st="5" end="5"/>
                                            </p:txEl>
                                          </p:spTgt>
                                        </p:tgtEl>
                                        <p:attrNameLst>
                                          <p:attrName>style.visibility</p:attrName>
                                        </p:attrNameLst>
                                      </p:cBhvr>
                                      <p:to>
                                        <p:strVal val="visible"/>
                                      </p:to>
                                    </p:set>
                                    <p:animEffect transition="in" filter="barn(inVertical)">
                                      <p:cBhvr>
                                        <p:cTn id="43" dur="500"/>
                                        <p:tgtEl>
                                          <p:spTgt spid="4">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nodeType="clickEffect">
                                  <p:stCondLst>
                                    <p:cond delay="0"/>
                                  </p:stCondLst>
                                  <p:childTnLst>
                                    <p:set>
                                      <p:cBhvr>
                                        <p:cTn id="47" dur="1" fill="hold">
                                          <p:stCondLst>
                                            <p:cond delay="0"/>
                                          </p:stCondLst>
                                        </p:cTn>
                                        <p:tgtEl>
                                          <p:spTgt spid="4">
                                            <p:txEl>
                                              <p:pRg st="6" end="6"/>
                                            </p:txEl>
                                          </p:spTgt>
                                        </p:tgtEl>
                                        <p:attrNameLst>
                                          <p:attrName>style.visibility</p:attrName>
                                        </p:attrNameLst>
                                      </p:cBhvr>
                                      <p:to>
                                        <p:strVal val="visible"/>
                                      </p:to>
                                    </p:set>
                                    <p:animEffect transition="in" filter="barn(inVertical)">
                                      <p:cBhvr>
                                        <p:cTn id="48" dur="500"/>
                                        <p:tgtEl>
                                          <p:spTgt spid="4">
                                            <p:txEl>
                                              <p:pRg st="6" end="6"/>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nodeType="clickEffect">
                                  <p:stCondLst>
                                    <p:cond delay="0"/>
                                  </p:stCondLst>
                                  <p:childTnLst>
                                    <p:set>
                                      <p:cBhvr>
                                        <p:cTn id="52" dur="1" fill="hold">
                                          <p:stCondLst>
                                            <p:cond delay="0"/>
                                          </p:stCondLst>
                                        </p:cTn>
                                        <p:tgtEl>
                                          <p:spTgt spid="4">
                                            <p:txEl>
                                              <p:pRg st="7" end="7"/>
                                            </p:txEl>
                                          </p:spTgt>
                                        </p:tgtEl>
                                        <p:attrNameLst>
                                          <p:attrName>style.visibility</p:attrName>
                                        </p:attrNameLst>
                                      </p:cBhvr>
                                      <p:to>
                                        <p:strVal val="visible"/>
                                      </p:to>
                                    </p:set>
                                    <p:animEffect transition="in" filter="barn(inVertical)">
                                      <p:cBhvr>
                                        <p:cTn id="53" dur="500"/>
                                        <p:tgtEl>
                                          <p:spTgt spid="4">
                                            <p:txEl>
                                              <p:pRg st="7" end="7"/>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nodeType="clickEffect">
                                  <p:stCondLst>
                                    <p:cond delay="0"/>
                                  </p:stCondLst>
                                  <p:childTnLst>
                                    <p:set>
                                      <p:cBhvr>
                                        <p:cTn id="57" dur="1" fill="hold">
                                          <p:stCondLst>
                                            <p:cond delay="0"/>
                                          </p:stCondLst>
                                        </p:cTn>
                                        <p:tgtEl>
                                          <p:spTgt spid="4">
                                            <p:txEl>
                                              <p:pRg st="8" end="8"/>
                                            </p:txEl>
                                          </p:spTgt>
                                        </p:tgtEl>
                                        <p:attrNameLst>
                                          <p:attrName>style.visibility</p:attrName>
                                        </p:attrNameLst>
                                      </p:cBhvr>
                                      <p:to>
                                        <p:strVal val="visible"/>
                                      </p:to>
                                    </p:set>
                                    <p:animEffect transition="in" filter="barn(inVertical)">
                                      <p:cBhvr>
                                        <p:cTn id="58" dur="500"/>
                                        <p:tgtEl>
                                          <p:spTgt spid="4">
                                            <p:txEl>
                                              <p:pRg st="8" end="8"/>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6" presetClass="entr" presetSubtype="21"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barn(inVertical)">
                                      <p:cBhvr>
                                        <p:cTn id="63" dur="500"/>
                                        <p:tgtEl>
                                          <p:spTgt spid="4">
                                            <p:txEl>
                                              <p:pRg st="9" end="9"/>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6" presetClass="entr" presetSubtype="21" fill="hold" nodeType="clickEffect">
                                  <p:stCondLst>
                                    <p:cond delay="0"/>
                                  </p:stCondLst>
                                  <p:childTnLst>
                                    <p:set>
                                      <p:cBhvr>
                                        <p:cTn id="67" dur="1" fill="hold">
                                          <p:stCondLst>
                                            <p:cond delay="0"/>
                                          </p:stCondLst>
                                        </p:cTn>
                                        <p:tgtEl>
                                          <p:spTgt spid="4">
                                            <p:txEl>
                                              <p:pRg st="10" end="10"/>
                                            </p:txEl>
                                          </p:spTgt>
                                        </p:tgtEl>
                                        <p:attrNameLst>
                                          <p:attrName>style.visibility</p:attrName>
                                        </p:attrNameLst>
                                      </p:cBhvr>
                                      <p:to>
                                        <p:strVal val="visible"/>
                                      </p:to>
                                    </p:set>
                                    <p:animEffect transition="in" filter="barn(inVertical)">
                                      <p:cBhvr>
                                        <p:cTn id="68" dur="500"/>
                                        <p:tgtEl>
                                          <p:spTgt spid="4">
                                            <p:txEl>
                                              <p:pRg st="10" end="10"/>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16" presetClass="entr" presetSubtype="21" fill="hold" nodeType="clickEffect">
                                  <p:stCondLst>
                                    <p:cond delay="0"/>
                                  </p:stCondLst>
                                  <p:childTnLst>
                                    <p:set>
                                      <p:cBhvr>
                                        <p:cTn id="72" dur="1" fill="hold">
                                          <p:stCondLst>
                                            <p:cond delay="0"/>
                                          </p:stCondLst>
                                        </p:cTn>
                                        <p:tgtEl>
                                          <p:spTgt spid="4">
                                            <p:txEl>
                                              <p:pRg st="11" end="11"/>
                                            </p:txEl>
                                          </p:spTgt>
                                        </p:tgtEl>
                                        <p:attrNameLst>
                                          <p:attrName>style.visibility</p:attrName>
                                        </p:attrNameLst>
                                      </p:cBhvr>
                                      <p:to>
                                        <p:strVal val="visible"/>
                                      </p:to>
                                    </p:set>
                                    <p:animEffect transition="in" filter="barn(inVertical)">
                                      <p:cBhvr>
                                        <p:cTn id="73" dur="500"/>
                                        <p:tgtEl>
                                          <p:spTgt spid="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71165B-2C1A-469F-94A6-403A02AD9D48}"/>
              </a:ext>
            </a:extLst>
          </p:cNvPr>
          <p:cNvSpPr txBox="1"/>
          <p:nvPr/>
        </p:nvSpPr>
        <p:spPr>
          <a:xfrm>
            <a:off x="434714" y="1217997"/>
            <a:ext cx="3612630" cy="1569660"/>
          </a:xfrm>
          <a:prstGeom prst="rect">
            <a:avLst/>
          </a:prstGeom>
          <a:noFill/>
        </p:spPr>
        <p:txBody>
          <a:bodyPr wrap="square" rtlCol="0">
            <a:spAutoFit/>
          </a:bodyPr>
          <a:lstStyle/>
          <a:p>
            <a:r>
              <a:rPr lang="en-GB" sz="6000" dirty="0">
                <a:latin typeface="Imprint MT Shadow" panose="04020605060303030202" pitchFamily="82" charset="0"/>
              </a:rPr>
              <a:t>T</a:t>
            </a:r>
          </a:p>
          <a:p>
            <a:endParaRPr lang="en-GB" dirty="0">
              <a:latin typeface="Imprint MT Shadow" panose="04020605060303030202" pitchFamily="82" charset="0"/>
            </a:endParaRPr>
          </a:p>
          <a:p>
            <a:endParaRPr lang="en-GB" dirty="0">
              <a:latin typeface="Imprint MT Shadow" panose="04020605060303030202" pitchFamily="82" charset="0"/>
            </a:endParaRPr>
          </a:p>
        </p:txBody>
      </p:sp>
      <p:sp>
        <p:nvSpPr>
          <p:cNvPr id="5" name="TextBox 4">
            <a:extLst>
              <a:ext uri="{FF2B5EF4-FFF2-40B4-BE49-F238E27FC236}">
                <a16:creationId xmlns:a16="http://schemas.microsoft.com/office/drawing/2014/main" id="{73E8A8F4-4A81-4E1C-ABA0-7E3CB8E16696}"/>
              </a:ext>
            </a:extLst>
          </p:cNvPr>
          <p:cNvSpPr txBox="1"/>
          <p:nvPr/>
        </p:nvSpPr>
        <p:spPr>
          <a:xfrm>
            <a:off x="2835327" y="2002827"/>
            <a:ext cx="7283034" cy="3970318"/>
          </a:xfrm>
          <a:prstGeom prst="rect">
            <a:avLst/>
          </a:prstGeom>
          <a:noFill/>
        </p:spPr>
        <p:txBody>
          <a:bodyPr wrap="square" rtlCol="0">
            <a:spAutoFit/>
          </a:bodyPr>
          <a:lstStyle/>
          <a:p>
            <a:r>
              <a:rPr lang="en-GB" sz="6000" dirty="0">
                <a:latin typeface="Imprint MT Shadow" panose="04020605060303030202" pitchFamily="82" charset="0"/>
              </a:rPr>
              <a:t>Sky:</a:t>
            </a:r>
          </a:p>
          <a:p>
            <a:pPr marL="342900" lvl="0" indent="-342900" fontAlgn="base">
              <a:buFont typeface="Wingdings" panose="05000000000000000000" pitchFamily="2" charset="2"/>
              <a:buChar char="ü"/>
            </a:pPr>
            <a:r>
              <a:rPr lang="en-GB" sz="2400" dirty="0">
                <a:latin typeface="Imprint MT Shadow" panose="04020605060303030202" pitchFamily="82" charset="0"/>
              </a:rPr>
              <a:t>Is constantly investing in new technology in order to offer more to their consumer market</a:t>
            </a:r>
          </a:p>
          <a:p>
            <a:pPr marL="342900" lvl="0" indent="-342900" fontAlgn="base">
              <a:buFont typeface="Wingdings" panose="05000000000000000000" pitchFamily="2" charset="2"/>
              <a:buChar char="ü"/>
            </a:pPr>
            <a:r>
              <a:rPr lang="en-GB" sz="2400" dirty="0">
                <a:latin typeface="Imprint MT Shadow" panose="04020605060303030202" pitchFamily="82" charset="0"/>
              </a:rPr>
              <a:t>Knows the rate of technical diffusion</a:t>
            </a:r>
          </a:p>
          <a:p>
            <a:pPr marL="342900" lvl="0" indent="-342900" fontAlgn="base">
              <a:buFont typeface="Wingdings" panose="05000000000000000000" pitchFamily="2" charset="2"/>
              <a:buChar char="ü"/>
            </a:pPr>
            <a:r>
              <a:rPr lang="en-GB" sz="2400" dirty="0">
                <a:latin typeface="Imprint MT Shadow" panose="04020605060303030202" pitchFamily="82" charset="0"/>
              </a:rPr>
              <a:t>Evaluate the feedback of their customers</a:t>
            </a:r>
          </a:p>
          <a:p>
            <a:pPr marL="857250" indent="-857250">
              <a:buFont typeface="Wingdings" panose="05000000000000000000" pitchFamily="2" charset="2"/>
              <a:buChar char="ü"/>
            </a:pPr>
            <a:endParaRPr lang="en-GB" sz="6000" dirty="0">
              <a:latin typeface="Imprint MT Shadow" panose="04020605060303030202" pitchFamily="82" charset="0"/>
            </a:endParaRPr>
          </a:p>
          <a:p>
            <a:endParaRPr lang="en-GB" dirty="0">
              <a:latin typeface="Imprint MT Shadow" panose="04020605060303030202" pitchFamily="82" charset="0"/>
            </a:endParaRPr>
          </a:p>
          <a:p>
            <a:endParaRPr lang="en-GB" dirty="0">
              <a:latin typeface="Imprint MT Shadow" panose="04020605060303030202" pitchFamily="82" charset="0"/>
            </a:endParaRPr>
          </a:p>
        </p:txBody>
      </p:sp>
      <p:sp>
        <p:nvSpPr>
          <p:cNvPr id="6" name="TextBox 5">
            <a:extLst>
              <a:ext uri="{FF2B5EF4-FFF2-40B4-BE49-F238E27FC236}">
                <a16:creationId xmlns:a16="http://schemas.microsoft.com/office/drawing/2014/main" id="{F225917D-6FD6-432C-BE48-48A92CA4964A}"/>
              </a:ext>
            </a:extLst>
          </p:cNvPr>
          <p:cNvSpPr txBox="1"/>
          <p:nvPr/>
        </p:nvSpPr>
        <p:spPr>
          <a:xfrm>
            <a:off x="1068673" y="1410887"/>
            <a:ext cx="4167266" cy="461665"/>
          </a:xfrm>
          <a:prstGeom prst="rect">
            <a:avLst/>
          </a:prstGeom>
          <a:noFill/>
        </p:spPr>
        <p:txBody>
          <a:bodyPr wrap="square" rtlCol="0">
            <a:spAutoFit/>
          </a:bodyPr>
          <a:lstStyle/>
          <a:p>
            <a:r>
              <a:rPr lang="en-GB" sz="2400" dirty="0" err="1">
                <a:latin typeface="Imprint MT Shadow" panose="04020605060303030202" pitchFamily="82" charset="0"/>
              </a:rPr>
              <a:t>echnology</a:t>
            </a:r>
            <a:endParaRPr lang="en-GB" dirty="0">
              <a:latin typeface="Imprint MT Shadow" panose="04020605060303030202" pitchFamily="82" charset="0"/>
            </a:endParaRPr>
          </a:p>
        </p:txBody>
      </p:sp>
      <p:pic>
        <p:nvPicPr>
          <p:cNvPr id="7" name="Picture 6">
            <a:extLst>
              <a:ext uri="{FF2B5EF4-FFF2-40B4-BE49-F238E27FC236}">
                <a16:creationId xmlns:a16="http://schemas.microsoft.com/office/drawing/2014/main" id="{B194FA7F-2541-452A-B722-AF1C55487FAB}"/>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Tree>
    <p:extLst>
      <p:ext uri="{BB962C8B-B14F-4D97-AF65-F5344CB8AC3E}">
        <p14:creationId xmlns:p14="http://schemas.microsoft.com/office/powerpoint/2010/main" val="3935726631"/>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grpId="0" nodeType="clickEffect">
                                  <p:stCondLst>
                                    <p:cond delay="0"/>
                                  </p:stCondLst>
                                  <p:iterate type="lt">
                                    <p:tmAbs val="25"/>
                                  </p:iterate>
                                  <p:childTnLst>
                                    <p:set>
                                      <p:cBhvr override="childStyle">
                                        <p:cTn id="6" dur="indefinite"/>
                                        <p:tgtEl>
                                          <p:spTgt spid="6"/>
                                        </p:tgtEl>
                                        <p:attrNameLst>
                                          <p:attrName>style.fontWeight</p:attrName>
                                        </p:attrNameLst>
                                      </p:cBhvr>
                                      <p:to>
                                        <p:strVal val="bold"/>
                                      </p:to>
                                    </p:set>
                                  </p:childTnLst>
                                </p:cTn>
                              </p:par>
                              <p:par>
                                <p:cTn id="7" presetID="15" presetClass="emph" presetSubtype="0" grpId="0" nodeType="withEffect">
                                  <p:stCondLst>
                                    <p:cond delay="0"/>
                                  </p:stCondLst>
                                  <p:iterate type="lt">
                                    <p:tmAbs val="25"/>
                                  </p:iterate>
                                  <p:childTnLst>
                                    <p:set>
                                      <p:cBhvr override="childStyle">
                                        <p:cTn id="8" dur="indefinite"/>
                                        <p:tgtEl>
                                          <p:spTgt spid="4"/>
                                        </p:tgtEl>
                                        <p:attrNameLst>
                                          <p:attrName>style.fontWeight</p:attrName>
                                        </p:attrNameLst>
                                      </p:cBhvr>
                                      <p:to>
                                        <p:strVal val="bold"/>
                                      </p:to>
                                    </p:set>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randombar(horizontal)">
                                      <p:cBhvr>
                                        <p:cTn id="13" dur="500"/>
                                        <p:tgtEl>
                                          <p:spTgt spid="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6" presetClass="entr" presetSubtype="0" fill="hold" nodeType="click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wipe(down)">
                                      <p:cBhvr>
                                        <p:cTn id="18" dur="580">
                                          <p:stCondLst>
                                            <p:cond delay="0"/>
                                          </p:stCondLst>
                                        </p:cTn>
                                        <p:tgtEl>
                                          <p:spTgt spid="5">
                                            <p:txEl>
                                              <p:pRg st="1" end="1"/>
                                            </p:txEl>
                                          </p:spTgt>
                                        </p:tgtEl>
                                      </p:cBhvr>
                                    </p:animEffect>
                                    <p:anim calcmode="lin" valueType="num">
                                      <p:cBhvr>
                                        <p:cTn id="19" dur="1822" tmFilter="0,0; 0.14,0.36; 0.43,0.73; 0.71,0.91; 1.0,1.0">
                                          <p:stCondLst>
                                            <p:cond delay="0"/>
                                          </p:stCondLst>
                                        </p:cTn>
                                        <p:tgtEl>
                                          <p:spTgt spid="5">
                                            <p:txEl>
                                              <p:pRg st="1" end="1"/>
                                            </p:txEl>
                                          </p:spTgt>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5">
                                            <p:txEl>
                                              <p:pRg st="1" end="1"/>
                                            </p:txEl>
                                          </p:spTgt>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5">
                                            <p:txEl>
                                              <p:pRg st="1" end="1"/>
                                            </p:txEl>
                                          </p:spTgt>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5">
                                            <p:txEl>
                                              <p:pRg st="1" end="1"/>
                                            </p:txEl>
                                          </p:spTgt>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5">
                                            <p:txEl>
                                              <p:pRg st="1" end="1"/>
                                            </p:txEl>
                                          </p:spTgt>
                                        </p:tgtEl>
                                        <p:attrNameLst>
                                          <p:attrName>ppt_y</p:attrName>
                                        </p:attrNameLst>
                                      </p:cBhvr>
                                      <p:tavLst>
                                        <p:tav tm="0" fmla="#ppt_y-sin(pi*$)/81">
                                          <p:val>
                                            <p:fltVal val="0"/>
                                          </p:val>
                                        </p:tav>
                                        <p:tav tm="100000">
                                          <p:val>
                                            <p:fltVal val="1"/>
                                          </p:val>
                                        </p:tav>
                                      </p:tavLst>
                                    </p:anim>
                                    <p:animScale>
                                      <p:cBhvr>
                                        <p:cTn id="24" dur="26">
                                          <p:stCondLst>
                                            <p:cond delay="650"/>
                                          </p:stCondLst>
                                        </p:cTn>
                                        <p:tgtEl>
                                          <p:spTgt spid="5">
                                            <p:txEl>
                                              <p:pRg st="1" end="1"/>
                                            </p:txEl>
                                          </p:spTgt>
                                        </p:tgtEl>
                                      </p:cBhvr>
                                      <p:to x="100000" y="60000"/>
                                    </p:animScale>
                                    <p:animScale>
                                      <p:cBhvr>
                                        <p:cTn id="25" dur="166" decel="50000">
                                          <p:stCondLst>
                                            <p:cond delay="676"/>
                                          </p:stCondLst>
                                        </p:cTn>
                                        <p:tgtEl>
                                          <p:spTgt spid="5">
                                            <p:txEl>
                                              <p:pRg st="1" end="1"/>
                                            </p:txEl>
                                          </p:spTgt>
                                        </p:tgtEl>
                                      </p:cBhvr>
                                      <p:to x="100000" y="100000"/>
                                    </p:animScale>
                                    <p:animScale>
                                      <p:cBhvr>
                                        <p:cTn id="26" dur="26">
                                          <p:stCondLst>
                                            <p:cond delay="1312"/>
                                          </p:stCondLst>
                                        </p:cTn>
                                        <p:tgtEl>
                                          <p:spTgt spid="5">
                                            <p:txEl>
                                              <p:pRg st="1" end="1"/>
                                            </p:txEl>
                                          </p:spTgt>
                                        </p:tgtEl>
                                      </p:cBhvr>
                                      <p:to x="100000" y="80000"/>
                                    </p:animScale>
                                    <p:animScale>
                                      <p:cBhvr>
                                        <p:cTn id="27" dur="166" decel="50000">
                                          <p:stCondLst>
                                            <p:cond delay="1338"/>
                                          </p:stCondLst>
                                        </p:cTn>
                                        <p:tgtEl>
                                          <p:spTgt spid="5">
                                            <p:txEl>
                                              <p:pRg st="1" end="1"/>
                                            </p:txEl>
                                          </p:spTgt>
                                        </p:tgtEl>
                                      </p:cBhvr>
                                      <p:to x="100000" y="100000"/>
                                    </p:animScale>
                                    <p:animScale>
                                      <p:cBhvr>
                                        <p:cTn id="28" dur="26">
                                          <p:stCondLst>
                                            <p:cond delay="1642"/>
                                          </p:stCondLst>
                                        </p:cTn>
                                        <p:tgtEl>
                                          <p:spTgt spid="5">
                                            <p:txEl>
                                              <p:pRg st="1" end="1"/>
                                            </p:txEl>
                                          </p:spTgt>
                                        </p:tgtEl>
                                      </p:cBhvr>
                                      <p:to x="100000" y="90000"/>
                                    </p:animScale>
                                    <p:animScale>
                                      <p:cBhvr>
                                        <p:cTn id="29" dur="166" decel="50000">
                                          <p:stCondLst>
                                            <p:cond delay="1668"/>
                                          </p:stCondLst>
                                        </p:cTn>
                                        <p:tgtEl>
                                          <p:spTgt spid="5">
                                            <p:txEl>
                                              <p:pRg st="1" end="1"/>
                                            </p:txEl>
                                          </p:spTgt>
                                        </p:tgtEl>
                                      </p:cBhvr>
                                      <p:to x="100000" y="100000"/>
                                    </p:animScale>
                                    <p:animScale>
                                      <p:cBhvr>
                                        <p:cTn id="30" dur="26">
                                          <p:stCondLst>
                                            <p:cond delay="1808"/>
                                          </p:stCondLst>
                                        </p:cTn>
                                        <p:tgtEl>
                                          <p:spTgt spid="5">
                                            <p:txEl>
                                              <p:pRg st="1" end="1"/>
                                            </p:txEl>
                                          </p:spTgt>
                                        </p:tgtEl>
                                      </p:cBhvr>
                                      <p:to x="100000" y="95000"/>
                                    </p:animScale>
                                    <p:animScale>
                                      <p:cBhvr>
                                        <p:cTn id="31" dur="166" decel="50000">
                                          <p:stCondLst>
                                            <p:cond delay="1834"/>
                                          </p:stCondLst>
                                        </p:cTn>
                                        <p:tgtEl>
                                          <p:spTgt spid="5">
                                            <p:txEl>
                                              <p:pRg st="1" end="1"/>
                                            </p:txEl>
                                          </p:spTgt>
                                        </p:tgtEl>
                                      </p:cBhvr>
                                      <p:to x="100000" y="100000"/>
                                    </p:animScale>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nodeType="clickEffect">
                                  <p:stCondLst>
                                    <p:cond delay="0"/>
                                  </p:stCondLst>
                                  <p:childTnLst>
                                    <p:set>
                                      <p:cBhvr>
                                        <p:cTn id="35" dur="1" fill="hold">
                                          <p:stCondLst>
                                            <p:cond delay="0"/>
                                          </p:stCondLst>
                                        </p:cTn>
                                        <p:tgtEl>
                                          <p:spTgt spid="5">
                                            <p:txEl>
                                              <p:pRg st="2" end="2"/>
                                            </p:txEl>
                                          </p:spTgt>
                                        </p:tgtEl>
                                        <p:attrNameLst>
                                          <p:attrName>style.visibility</p:attrName>
                                        </p:attrNameLst>
                                      </p:cBhvr>
                                      <p:to>
                                        <p:strVal val="visible"/>
                                      </p:to>
                                    </p:set>
                                    <p:animEffect transition="in" filter="wipe(down)">
                                      <p:cBhvr>
                                        <p:cTn id="36" dur="580">
                                          <p:stCondLst>
                                            <p:cond delay="0"/>
                                          </p:stCondLst>
                                        </p:cTn>
                                        <p:tgtEl>
                                          <p:spTgt spid="5">
                                            <p:txEl>
                                              <p:pRg st="2" end="2"/>
                                            </p:txEl>
                                          </p:spTgt>
                                        </p:tgtEl>
                                      </p:cBhvr>
                                    </p:animEffect>
                                    <p:anim calcmode="lin" valueType="num">
                                      <p:cBhvr>
                                        <p:cTn id="37" dur="1822" tmFilter="0,0; 0.14,0.36; 0.43,0.73; 0.71,0.91; 1.0,1.0">
                                          <p:stCondLst>
                                            <p:cond delay="0"/>
                                          </p:stCondLst>
                                        </p:cTn>
                                        <p:tgtEl>
                                          <p:spTgt spid="5">
                                            <p:txEl>
                                              <p:pRg st="2" end="2"/>
                                            </p:txEl>
                                          </p:spTgt>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5">
                                            <p:txEl>
                                              <p:pRg st="2" end="2"/>
                                            </p:txEl>
                                          </p:spTgt>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5">
                                            <p:txEl>
                                              <p:pRg st="2" end="2"/>
                                            </p:txEl>
                                          </p:spTgt>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5">
                                            <p:txEl>
                                              <p:pRg st="2" end="2"/>
                                            </p:txEl>
                                          </p:spTgt>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5">
                                            <p:txEl>
                                              <p:pRg st="2" end="2"/>
                                            </p:txEl>
                                          </p:spTgt>
                                        </p:tgtEl>
                                        <p:attrNameLst>
                                          <p:attrName>ppt_y</p:attrName>
                                        </p:attrNameLst>
                                      </p:cBhvr>
                                      <p:tavLst>
                                        <p:tav tm="0" fmla="#ppt_y-sin(pi*$)/81">
                                          <p:val>
                                            <p:fltVal val="0"/>
                                          </p:val>
                                        </p:tav>
                                        <p:tav tm="100000">
                                          <p:val>
                                            <p:fltVal val="1"/>
                                          </p:val>
                                        </p:tav>
                                      </p:tavLst>
                                    </p:anim>
                                    <p:animScale>
                                      <p:cBhvr>
                                        <p:cTn id="42" dur="26">
                                          <p:stCondLst>
                                            <p:cond delay="650"/>
                                          </p:stCondLst>
                                        </p:cTn>
                                        <p:tgtEl>
                                          <p:spTgt spid="5">
                                            <p:txEl>
                                              <p:pRg st="2" end="2"/>
                                            </p:txEl>
                                          </p:spTgt>
                                        </p:tgtEl>
                                      </p:cBhvr>
                                      <p:to x="100000" y="60000"/>
                                    </p:animScale>
                                    <p:animScale>
                                      <p:cBhvr>
                                        <p:cTn id="43" dur="166" decel="50000">
                                          <p:stCondLst>
                                            <p:cond delay="676"/>
                                          </p:stCondLst>
                                        </p:cTn>
                                        <p:tgtEl>
                                          <p:spTgt spid="5">
                                            <p:txEl>
                                              <p:pRg st="2" end="2"/>
                                            </p:txEl>
                                          </p:spTgt>
                                        </p:tgtEl>
                                      </p:cBhvr>
                                      <p:to x="100000" y="100000"/>
                                    </p:animScale>
                                    <p:animScale>
                                      <p:cBhvr>
                                        <p:cTn id="44" dur="26">
                                          <p:stCondLst>
                                            <p:cond delay="1312"/>
                                          </p:stCondLst>
                                        </p:cTn>
                                        <p:tgtEl>
                                          <p:spTgt spid="5">
                                            <p:txEl>
                                              <p:pRg st="2" end="2"/>
                                            </p:txEl>
                                          </p:spTgt>
                                        </p:tgtEl>
                                      </p:cBhvr>
                                      <p:to x="100000" y="80000"/>
                                    </p:animScale>
                                    <p:animScale>
                                      <p:cBhvr>
                                        <p:cTn id="45" dur="166" decel="50000">
                                          <p:stCondLst>
                                            <p:cond delay="1338"/>
                                          </p:stCondLst>
                                        </p:cTn>
                                        <p:tgtEl>
                                          <p:spTgt spid="5">
                                            <p:txEl>
                                              <p:pRg st="2" end="2"/>
                                            </p:txEl>
                                          </p:spTgt>
                                        </p:tgtEl>
                                      </p:cBhvr>
                                      <p:to x="100000" y="100000"/>
                                    </p:animScale>
                                    <p:animScale>
                                      <p:cBhvr>
                                        <p:cTn id="46" dur="26">
                                          <p:stCondLst>
                                            <p:cond delay="1642"/>
                                          </p:stCondLst>
                                        </p:cTn>
                                        <p:tgtEl>
                                          <p:spTgt spid="5">
                                            <p:txEl>
                                              <p:pRg st="2" end="2"/>
                                            </p:txEl>
                                          </p:spTgt>
                                        </p:tgtEl>
                                      </p:cBhvr>
                                      <p:to x="100000" y="90000"/>
                                    </p:animScale>
                                    <p:animScale>
                                      <p:cBhvr>
                                        <p:cTn id="47" dur="166" decel="50000">
                                          <p:stCondLst>
                                            <p:cond delay="1668"/>
                                          </p:stCondLst>
                                        </p:cTn>
                                        <p:tgtEl>
                                          <p:spTgt spid="5">
                                            <p:txEl>
                                              <p:pRg st="2" end="2"/>
                                            </p:txEl>
                                          </p:spTgt>
                                        </p:tgtEl>
                                      </p:cBhvr>
                                      <p:to x="100000" y="100000"/>
                                    </p:animScale>
                                    <p:animScale>
                                      <p:cBhvr>
                                        <p:cTn id="48" dur="26">
                                          <p:stCondLst>
                                            <p:cond delay="1808"/>
                                          </p:stCondLst>
                                        </p:cTn>
                                        <p:tgtEl>
                                          <p:spTgt spid="5">
                                            <p:txEl>
                                              <p:pRg st="2" end="2"/>
                                            </p:txEl>
                                          </p:spTgt>
                                        </p:tgtEl>
                                      </p:cBhvr>
                                      <p:to x="100000" y="95000"/>
                                    </p:animScale>
                                    <p:animScale>
                                      <p:cBhvr>
                                        <p:cTn id="49" dur="166" decel="50000">
                                          <p:stCondLst>
                                            <p:cond delay="1834"/>
                                          </p:stCondLst>
                                        </p:cTn>
                                        <p:tgtEl>
                                          <p:spTgt spid="5">
                                            <p:txEl>
                                              <p:pRg st="2" end="2"/>
                                            </p:txEl>
                                          </p:spTgt>
                                        </p:tgtEl>
                                      </p:cBhvr>
                                      <p:to x="100000" y="100000"/>
                                    </p:animScale>
                                  </p:childTnLst>
                                </p:cTn>
                              </p:par>
                            </p:childTnLst>
                          </p:cTn>
                        </p:par>
                      </p:childTnLst>
                    </p:cTn>
                  </p:par>
                  <p:par>
                    <p:cTn id="50" fill="hold">
                      <p:stCondLst>
                        <p:cond delay="indefinite"/>
                      </p:stCondLst>
                      <p:childTnLst>
                        <p:par>
                          <p:cTn id="51" fill="hold">
                            <p:stCondLst>
                              <p:cond delay="0"/>
                            </p:stCondLst>
                            <p:childTnLst>
                              <p:par>
                                <p:cTn id="52" presetID="26" presetClass="entr" presetSubtype="0" fill="hold" nodeType="clickEffect">
                                  <p:stCondLst>
                                    <p:cond delay="0"/>
                                  </p:stCondLst>
                                  <p:childTnLst>
                                    <p:set>
                                      <p:cBhvr>
                                        <p:cTn id="53" dur="1" fill="hold">
                                          <p:stCondLst>
                                            <p:cond delay="0"/>
                                          </p:stCondLst>
                                        </p:cTn>
                                        <p:tgtEl>
                                          <p:spTgt spid="5">
                                            <p:txEl>
                                              <p:pRg st="3" end="3"/>
                                            </p:txEl>
                                          </p:spTgt>
                                        </p:tgtEl>
                                        <p:attrNameLst>
                                          <p:attrName>style.visibility</p:attrName>
                                        </p:attrNameLst>
                                      </p:cBhvr>
                                      <p:to>
                                        <p:strVal val="visible"/>
                                      </p:to>
                                    </p:set>
                                    <p:animEffect transition="in" filter="wipe(down)">
                                      <p:cBhvr>
                                        <p:cTn id="54" dur="580">
                                          <p:stCondLst>
                                            <p:cond delay="0"/>
                                          </p:stCondLst>
                                        </p:cTn>
                                        <p:tgtEl>
                                          <p:spTgt spid="5">
                                            <p:txEl>
                                              <p:pRg st="3" end="3"/>
                                            </p:txEl>
                                          </p:spTgt>
                                        </p:tgtEl>
                                      </p:cBhvr>
                                    </p:animEffect>
                                    <p:anim calcmode="lin" valueType="num">
                                      <p:cBhvr>
                                        <p:cTn id="55" dur="1822" tmFilter="0,0; 0.14,0.36; 0.43,0.73; 0.71,0.91; 1.0,1.0">
                                          <p:stCondLst>
                                            <p:cond delay="0"/>
                                          </p:stCondLst>
                                        </p:cTn>
                                        <p:tgtEl>
                                          <p:spTgt spid="5">
                                            <p:txEl>
                                              <p:pRg st="3" end="3"/>
                                            </p:txEl>
                                          </p:spTgt>
                                        </p:tgtEl>
                                        <p:attrNameLst>
                                          <p:attrName>ppt_x</p:attrName>
                                        </p:attrNameLst>
                                      </p:cBhvr>
                                      <p:tavLst>
                                        <p:tav tm="0">
                                          <p:val>
                                            <p:strVal val="#ppt_x-0.25"/>
                                          </p:val>
                                        </p:tav>
                                        <p:tav tm="100000">
                                          <p:val>
                                            <p:strVal val="#ppt_x"/>
                                          </p:val>
                                        </p:tav>
                                      </p:tavLst>
                                    </p:anim>
                                    <p:anim calcmode="lin" valueType="num">
                                      <p:cBhvr>
                                        <p:cTn id="56" dur="664" tmFilter="0.0,0.0; 0.25,0.07; 0.50,0.2; 0.75,0.467; 1.0,1.0">
                                          <p:stCondLst>
                                            <p:cond delay="0"/>
                                          </p:stCondLst>
                                        </p:cTn>
                                        <p:tgtEl>
                                          <p:spTgt spid="5">
                                            <p:txEl>
                                              <p:pRg st="3" end="3"/>
                                            </p:txEl>
                                          </p:spTgt>
                                        </p:tgtEl>
                                        <p:attrNameLst>
                                          <p:attrName>ppt_y</p:attrName>
                                        </p:attrNameLst>
                                      </p:cBhvr>
                                      <p:tavLst>
                                        <p:tav tm="0" fmla="#ppt_y-sin(pi*$)/3">
                                          <p:val>
                                            <p:fltVal val="0.5"/>
                                          </p:val>
                                        </p:tav>
                                        <p:tav tm="100000">
                                          <p:val>
                                            <p:fltVal val="1"/>
                                          </p:val>
                                        </p:tav>
                                      </p:tavLst>
                                    </p:anim>
                                    <p:anim calcmode="lin" valueType="num">
                                      <p:cBhvr>
                                        <p:cTn id="57" dur="664" tmFilter="0, 0; 0.125,0.2665; 0.25,0.4; 0.375,0.465; 0.5,0.5;  0.625,0.535; 0.75,0.6; 0.875,0.7335; 1,1">
                                          <p:stCondLst>
                                            <p:cond delay="664"/>
                                          </p:stCondLst>
                                        </p:cTn>
                                        <p:tgtEl>
                                          <p:spTgt spid="5">
                                            <p:txEl>
                                              <p:pRg st="3" end="3"/>
                                            </p:txEl>
                                          </p:spTgt>
                                        </p:tgtEl>
                                        <p:attrNameLst>
                                          <p:attrName>ppt_y</p:attrName>
                                        </p:attrNameLst>
                                      </p:cBhvr>
                                      <p:tavLst>
                                        <p:tav tm="0" fmla="#ppt_y-sin(pi*$)/9">
                                          <p:val>
                                            <p:fltVal val="0"/>
                                          </p:val>
                                        </p:tav>
                                        <p:tav tm="100000">
                                          <p:val>
                                            <p:fltVal val="1"/>
                                          </p:val>
                                        </p:tav>
                                      </p:tavLst>
                                    </p:anim>
                                    <p:anim calcmode="lin" valueType="num">
                                      <p:cBhvr>
                                        <p:cTn id="58" dur="332" tmFilter="0, 0; 0.125,0.2665; 0.25,0.4; 0.375,0.465; 0.5,0.5;  0.625,0.535; 0.75,0.6; 0.875,0.7335; 1,1">
                                          <p:stCondLst>
                                            <p:cond delay="1324"/>
                                          </p:stCondLst>
                                        </p:cTn>
                                        <p:tgtEl>
                                          <p:spTgt spid="5">
                                            <p:txEl>
                                              <p:pRg st="3" end="3"/>
                                            </p:txEl>
                                          </p:spTgt>
                                        </p:tgtEl>
                                        <p:attrNameLst>
                                          <p:attrName>ppt_y</p:attrName>
                                        </p:attrNameLst>
                                      </p:cBhvr>
                                      <p:tavLst>
                                        <p:tav tm="0" fmla="#ppt_y-sin(pi*$)/27">
                                          <p:val>
                                            <p:fltVal val="0"/>
                                          </p:val>
                                        </p:tav>
                                        <p:tav tm="100000">
                                          <p:val>
                                            <p:fltVal val="1"/>
                                          </p:val>
                                        </p:tav>
                                      </p:tavLst>
                                    </p:anim>
                                    <p:anim calcmode="lin" valueType="num">
                                      <p:cBhvr>
                                        <p:cTn id="59" dur="164" tmFilter="0, 0; 0.125,0.2665; 0.25,0.4; 0.375,0.465; 0.5,0.5;  0.625,0.535; 0.75,0.6; 0.875,0.7335; 1,1">
                                          <p:stCondLst>
                                            <p:cond delay="1656"/>
                                          </p:stCondLst>
                                        </p:cTn>
                                        <p:tgtEl>
                                          <p:spTgt spid="5">
                                            <p:txEl>
                                              <p:pRg st="3" end="3"/>
                                            </p:txEl>
                                          </p:spTgt>
                                        </p:tgtEl>
                                        <p:attrNameLst>
                                          <p:attrName>ppt_y</p:attrName>
                                        </p:attrNameLst>
                                      </p:cBhvr>
                                      <p:tavLst>
                                        <p:tav tm="0" fmla="#ppt_y-sin(pi*$)/81">
                                          <p:val>
                                            <p:fltVal val="0"/>
                                          </p:val>
                                        </p:tav>
                                        <p:tav tm="100000">
                                          <p:val>
                                            <p:fltVal val="1"/>
                                          </p:val>
                                        </p:tav>
                                      </p:tavLst>
                                    </p:anim>
                                    <p:animScale>
                                      <p:cBhvr>
                                        <p:cTn id="60" dur="26">
                                          <p:stCondLst>
                                            <p:cond delay="650"/>
                                          </p:stCondLst>
                                        </p:cTn>
                                        <p:tgtEl>
                                          <p:spTgt spid="5">
                                            <p:txEl>
                                              <p:pRg st="3" end="3"/>
                                            </p:txEl>
                                          </p:spTgt>
                                        </p:tgtEl>
                                      </p:cBhvr>
                                      <p:to x="100000" y="60000"/>
                                    </p:animScale>
                                    <p:animScale>
                                      <p:cBhvr>
                                        <p:cTn id="61" dur="166" decel="50000">
                                          <p:stCondLst>
                                            <p:cond delay="676"/>
                                          </p:stCondLst>
                                        </p:cTn>
                                        <p:tgtEl>
                                          <p:spTgt spid="5">
                                            <p:txEl>
                                              <p:pRg st="3" end="3"/>
                                            </p:txEl>
                                          </p:spTgt>
                                        </p:tgtEl>
                                      </p:cBhvr>
                                      <p:to x="100000" y="100000"/>
                                    </p:animScale>
                                    <p:animScale>
                                      <p:cBhvr>
                                        <p:cTn id="62" dur="26">
                                          <p:stCondLst>
                                            <p:cond delay="1312"/>
                                          </p:stCondLst>
                                        </p:cTn>
                                        <p:tgtEl>
                                          <p:spTgt spid="5">
                                            <p:txEl>
                                              <p:pRg st="3" end="3"/>
                                            </p:txEl>
                                          </p:spTgt>
                                        </p:tgtEl>
                                      </p:cBhvr>
                                      <p:to x="100000" y="80000"/>
                                    </p:animScale>
                                    <p:animScale>
                                      <p:cBhvr>
                                        <p:cTn id="63" dur="166" decel="50000">
                                          <p:stCondLst>
                                            <p:cond delay="1338"/>
                                          </p:stCondLst>
                                        </p:cTn>
                                        <p:tgtEl>
                                          <p:spTgt spid="5">
                                            <p:txEl>
                                              <p:pRg st="3" end="3"/>
                                            </p:txEl>
                                          </p:spTgt>
                                        </p:tgtEl>
                                      </p:cBhvr>
                                      <p:to x="100000" y="100000"/>
                                    </p:animScale>
                                    <p:animScale>
                                      <p:cBhvr>
                                        <p:cTn id="64" dur="26">
                                          <p:stCondLst>
                                            <p:cond delay="1642"/>
                                          </p:stCondLst>
                                        </p:cTn>
                                        <p:tgtEl>
                                          <p:spTgt spid="5">
                                            <p:txEl>
                                              <p:pRg st="3" end="3"/>
                                            </p:txEl>
                                          </p:spTgt>
                                        </p:tgtEl>
                                      </p:cBhvr>
                                      <p:to x="100000" y="90000"/>
                                    </p:animScale>
                                    <p:animScale>
                                      <p:cBhvr>
                                        <p:cTn id="65" dur="166" decel="50000">
                                          <p:stCondLst>
                                            <p:cond delay="1668"/>
                                          </p:stCondLst>
                                        </p:cTn>
                                        <p:tgtEl>
                                          <p:spTgt spid="5">
                                            <p:txEl>
                                              <p:pRg st="3" end="3"/>
                                            </p:txEl>
                                          </p:spTgt>
                                        </p:tgtEl>
                                      </p:cBhvr>
                                      <p:to x="100000" y="100000"/>
                                    </p:animScale>
                                    <p:animScale>
                                      <p:cBhvr>
                                        <p:cTn id="66" dur="26">
                                          <p:stCondLst>
                                            <p:cond delay="1808"/>
                                          </p:stCondLst>
                                        </p:cTn>
                                        <p:tgtEl>
                                          <p:spTgt spid="5">
                                            <p:txEl>
                                              <p:pRg st="3" end="3"/>
                                            </p:txEl>
                                          </p:spTgt>
                                        </p:tgtEl>
                                      </p:cBhvr>
                                      <p:to x="100000" y="95000"/>
                                    </p:animScale>
                                    <p:animScale>
                                      <p:cBhvr>
                                        <p:cTn id="67" dur="166" decel="50000">
                                          <p:stCondLst>
                                            <p:cond delay="1834"/>
                                          </p:stCondLst>
                                        </p:cTn>
                                        <p:tgtEl>
                                          <p:spTgt spid="5">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71165B-2C1A-469F-94A6-403A02AD9D48}"/>
              </a:ext>
            </a:extLst>
          </p:cNvPr>
          <p:cNvSpPr txBox="1"/>
          <p:nvPr/>
        </p:nvSpPr>
        <p:spPr>
          <a:xfrm>
            <a:off x="434714" y="1217997"/>
            <a:ext cx="3612630" cy="1569660"/>
          </a:xfrm>
          <a:prstGeom prst="rect">
            <a:avLst/>
          </a:prstGeom>
          <a:noFill/>
        </p:spPr>
        <p:txBody>
          <a:bodyPr wrap="square" rtlCol="0">
            <a:spAutoFit/>
          </a:bodyPr>
          <a:lstStyle/>
          <a:p>
            <a:r>
              <a:rPr lang="en-GB" sz="6000" dirty="0">
                <a:latin typeface="Imprint MT Shadow" panose="04020605060303030202" pitchFamily="82" charset="0"/>
              </a:rPr>
              <a:t>E</a:t>
            </a:r>
          </a:p>
          <a:p>
            <a:endParaRPr lang="en-GB" dirty="0">
              <a:latin typeface="Imprint MT Shadow" panose="04020605060303030202" pitchFamily="82" charset="0"/>
            </a:endParaRPr>
          </a:p>
          <a:p>
            <a:endParaRPr lang="en-GB" dirty="0">
              <a:latin typeface="Imprint MT Shadow" panose="04020605060303030202" pitchFamily="82" charset="0"/>
            </a:endParaRPr>
          </a:p>
        </p:txBody>
      </p:sp>
      <p:sp>
        <p:nvSpPr>
          <p:cNvPr id="5" name="TextBox 4">
            <a:extLst>
              <a:ext uri="{FF2B5EF4-FFF2-40B4-BE49-F238E27FC236}">
                <a16:creationId xmlns:a16="http://schemas.microsoft.com/office/drawing/2014/main" id="{73E8A8F4-4A81-4E1C-ABA0-7E3CB8E16696}"/>
              </a:ext>
            </a:extLst>
          </p:cNvPr>
          <p:cNvSpPr txBox="1"/>
          <p:nvPr/>
        </p:nvSpPr>
        <p:spPr>
          <a:xfrm>
            <a:off x="2835326" y="1410887"/>
            <a:ext cx="9213798" cy="6463308"/>
          </a:xfrm>
          <a:prstGeom prst="rect">
            <a:avLst/>
          </a:prstGeom>
          <a:noFill/>
        </p:spPr>
        <p:txBody>
          <a:bodyPr wrap="square" rtlCol="0">
            <a:spAutoFit/>
          </a:bodyPr>
          <a:lstStyle/>
          <a:p>
            <a:r>
              <a:rPr lang="en-GB" sz="6000" dirty="0">
                <a:latin typeface="Imprint MT Shadow" panose="04020605060303030202" pitchFamily="82" charset="0"/>
              </a:rPr>
              <a:t>Sky:</a:t>
            </a:r>
          </a:p>
          <a:p>
            <a:pPr marL="342900" lvl="0" indent="-342900" fontAlgn="base">
              <a:buFont typeface="Wingdings" panose="05000000000000000000" pitchFamily="2" charset="2"/>
              <a:buChar char="ü"/>
            </a:pPr>
            <a:r>
              <a:rPr lang="en-GB" sz="2400" dirty="0">
                <a:latin typeface="Imprint MT Shadow" panose="04020605060303030202" pitchFamily="82" charset="0"/>
              </a:rPr>
              <a:t>Sets carbon footprint goals</a:t>
            </a:r>
          </a:p>
          <a:p>
            <a:pPr marL="342900" lvl="0" indent="-342900" fontAlgn="base">
              <a:buFont typeface="Wingdings" panose="05000000000000000000" pitchFamily="2" charset="2"/>
              <a:buChar char="ü"/>
            </a:pPr>
            <a:r>
              <a:rPr lang="en-GB" sz="2400" dirty="0">
                <a:latin typeface="Imprint MT Shadow" panose="04020605060303030202" pitchFamily="82" charset="0"/>
              </a:rPr>
              <a:t>Encourages recycling</a:t>
            </a:r>
          </a:p>
          <a:p>
            <a:pPr marL="342900" lvl="0" indent="-342900" fontAlgn="base">
              <a:buFont typeface="Wingdings" panose="05000000000000000000" pitchFamily="2" charset="2"/>
              <a:buChar char="ü"/>
            </a:pPr>
            <a:r>
              <a:rPr lang="en-GB" sz="2400" dirty="0">
                <a:latin typeface="Imprint MT Shadow" panose="04020605060303030202" pitchFamily="82" charset="0"/>
              </a:rPr>
              <a:t>Looks at waste management</a:t>
            </a:r>
          </a:p>
          <a:p>
            <a:pPr marL="342900" lvl="0" indent="-342900" fontAlgn="base">
              <a:buFont typeface="Wingdings" panose="05000000000000000000" pitchFamily="2" charset="2"/>
              <a:buChar char="ü"/>
            </a:pPr>
            <a:r>
              <a:rPr lang="en-GB" sz="2400" dirty="0">
                <a:latin typeface="Imprint MT Shadow" panose="04020605060303030202" pitchFamily="82" charset="0"/>
              </a:rPr>
              <a:t>Promotes ecological products</a:t>
            </a:r>
          </a:p>
          <a:p>
            <a:pPr marL="342900" lvl="0" indent="-342900" fontAlgn="base">
              <a:buFont typeface="Wingdings" panose="05000000000000000000" pitchFamily="2" charset="2"/>
              <a:buChar char="ü"/>
            </a:pPr>
            <a:r>
              <a:rPr lang="en-GB" sz="2400" dirty="0">
                <a:latin typeface="Imprint MT Shadow" panose="04020605060303030202" pitchFamily="82" charset="0"/>
              </a:rPr>
              <a:t>Works to help endangered species</a:t>
            </a:r>
          </a:p>
          <a:p>
            <a:pPr marL="342900" lvl="0" indent="-342900" fontAlgn="base">
              <a:buFont typeface="Wingdings" panose="05000000000000000000" pitchFamily="2" charset="2"/>
              <a:buChar char="ü"/>
            </a:pPr>
            <a:r>
              <a:rPr lang="en-GB" sz="2400" dirty="0">
                <a:latin typeface="Imprint MT Shadow" panose="04020605060303030202" pitchFamily="82" charset="0"/>
              </a:rPr>
              <a:t>Educates attitudes toward and support for renewable energy</a:t>
            </a:r>
          </a:p>
          <a:p>
            <a:pPr marL="342900" indent="-342900" fontAlgn="base">
              <a:buFont typeface="Wingdings" panose="05000000000000000000" pitchFamily="2" charset="2"/>
              <a:buChar char="ü"/>
            </a:pPr>
            <a:r>
              <a:rPr lang="en-GB" sz="2400" dirty="0">
                <a:latin typeface="Imprint MT Shadow" panose="04020605060303030202" pitchFamily="82" charset="0"/>
              </a:rPr>
              <a:t>Complies with the laws regulating environment pollution</a:t>
            </a:r>
          </a:p>
          <a:p>
            <a:r>
              <a:rPr lang="en-GB" sz="2400" dirty="0">
                <a:latin typeface="Imprint MT Shadow" panose="04020605060303030202" pitchFamily="82" charset="0"/>
              </a:rPr>
              <a:t>Has the following: </a:t>
            </a:r>
          </a:p>
          <a:p>
            <a:pPr marL="342900" indent="-342900">
              <a:buFont typeface="Wingdings" panose="05000000000000000000" pitchFamily="2" charset="2"/>
              <a:buChar char="q"/>
            </a:pPr>
            <a:r>
              <a:rPr lang="en-GB" sz="2400" dirty="0">
                <a:latin typeface="Imprint MT Shadow" panose="04020605060303030202" pitchFamily="82" charset="0"/>
              </a:rPr>
              <a:t> Sky's Environment Policy</a:t>
            </a:r>
          </a:p>
          <a:p>
            <a:pPr marL="342900" indent="-342900">
              <a:buFont typeface="Wingdings" panose="05000000000000000000" pitchFamily="2" charset="2"/>
              <a:buChar char="q"/>
            </a:pPr>
            <a:r>
              <a:rPr lang="en-GB" sz="2400" dirty="0">
                <a:latin typeface="Imprint MT Shadow" panose="04020605060303030202" pitchFamily="82" charset="0"/>
              </a:rPr>
              <a:t> Sky's Responsible Sourcing Policy</a:t>
            </a:r>
          </a:p>
          <a:p>
            <a:pPr marL="342900" indent="-342900">
              <a:buFont typeface="Wingdings" panose="05000000000000000000" pitchFamily="2" charset="2"/>
              <a:buChar char="q"/>
            </a:pPr>
            <a:r>
              <a:rPr lang="en-GB" sz="2400" dirty="0">
                <a:latin typeface="Imprint MT Shadow" panose="04020605060303030202" pitchFamily="82" charset="0"/>
              </a:rPr>
              <a:t> Sky Carbon Neutral Policy</a:t>
            </a:r>
          </a:p>
          <a:p>
            <a:pPr marL="342900" indent="-342900">
              <a:buFont typeface="Wingdings" panose="05000000000000000000" pitchFamily="2" charset="2"/>
              <a:buChar char="q"/>
            </a:pPr>
            <a:r>
              <a:rPr lang="en-GB" sz="2400" dirty="0">
                <a:latin typeface="Imprint MT Shadow" panose="04020605060303030202" pitchFamily="82" charset="0"/>
              </a:rPr>
              <a:t> Sky's Wood and Paper Purchasing Policy</a:t>
            </a:r>
          </a:p>
          <a:p>
            <a:pPr marL="342900" lvl="0" indent="-342900" fontAlgn="base">
              <a:buFont typeface="Wingdings" panose="05000000000000000000" pitchFamily="2" charset="2"/>
              <a:buChar char="ü"/>
            </a:pPr>
            <a:endParaRPr lang="en-GB" sz="2400" dirty="0">
              <a:latin typeface="Imprint MT Shadow" panose="04020605060303030202" pitchFamily="82" charset="0"/>
            </a:endParaRPr>
          </a:p>
          <a:p>
            <a:pPr marL="342900" indent="-342900">
              <a:buFont typeface="Wingdings" panose="05000000000000000000" pitchFamily="2" charset="2"/>
              <a:buChar char="ü"/>
            </a:pPr>
            <a:endParaRPr lang="en-GB" sz="2400" dirty="0">
              <a:latin typeface="Imprint MT Shadow" panose="04020605060303030202" pitchFamily="82" charset="0"/>
            </a:endParaRPr>
          </a:p>
          <a:p>
            <a:endParaRPr lang="en-GB" dirty="0">
              <a:latin typeface="Imprint MT Shadow" panose="04020605060303030202" pitchFamily="82" charset="0"/>
            </a:endParaRPr>
          </a:p>
        </p:txBody>
      </p:sp>
      <p:sp>
        <p:nvSpPr>
          <p:cNvPr id="6" name="TextBox 5">
            <a:extLst>
              <a:ext uri="{FF2B5EF4-FFF2-40B4-BE49-F238E27FC236}">
                <a16:creationId xmlns:a16="http://schemas.microsoft.com/office/drawing/2014/main" id="{F225917D-6FD6-432C-BE48-48A92CA4964A}"/>
              </a:ext>
            </a:extLst>
          </p:cNvPr>
          <p:cNvSpPr txBox="1"/>
          <p:nvPr/>
        </p:nvSpPr>
        <p:spPr>
          <a:xfrm>
            <a:off x="1068673" y="1410887"/>
            <a:ext cx="4167266" cy="461665"/>
          </a:xfrm>
          <a:prstGeom prst="rect">
            <a:avLst/>
          </a:prstGeom>
          <a:noFill/>
        </p:spPr>
        <p:txBody>
          <a:bodyPr wrap="square" rtlCol="0">
            <a:spAutoFit/>
          </a:bodyPr>
          <a:lstStyle/>
          <a:p>
            <a:r>
              <a:rPr lang="en-GB" sz="2400" dirty="0" err="1">
                <a:latin typeface="Imprint MT Shadow" panose="04020605060303030202" pitchFamily="82" charset="0"/>
              </a:rPr>
              <a:t>nvironment</a:t>
            </a:r>
            <a:endParaRPr lang="en-GB" dirty="0">
              <a:latin typeface="Imprint MT Shadow" panose="04020605060303030202" pitchFamily="82" charset="0"/>
            </a:endParaRPr>
          </a:p>
        </p:txBody>
      </p:sp>
      <p:pic>
        <p:nvPicPr>
          <p:cNvPr id="7" name="Picture 6">
            <a:extLst>
              <a:ext uri="{FF2B5EF4-FFF2-40B4-BE49-F238E27FC236}">
                <a16:creationId xmlns:a16="http://schemas.microsoft.com/office/drawing/2014/main" id="{B194FA7F-2541-452A-B722-AF1C55487FAB}"/>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pic>
        <p:nvPicPr>
          <p:cNvPr id="8" name="Picture 7">
            <a:extLst>
              <a:ext uri="{FF2B5EF4-FFF2-40B4-BE49-F238E27FC236}">
                <a16:creationId xmlns:a16="http://schemas.microsoft.com/office/drawing/2014/main" id="{1A747D62-7483-4BD9-BBC5-1DD933BBE7E9}"/>
              </a:ext>
            </a:extLst>
          </p:cNvPr>
          <p:cNvPicPr>
            <a:picLocks noChangeAspect="1"/>
          </p:cNvPicPr>
          <p:nvPr/>
        </p:nvPicPr>
        <p:blipFill rotWithShape="1">
          <a:blip r:embed="rId4"/>
          <a:srcRect r="492" b="5303"/>
          <a:stretch/>
        </p:blipFill>
        <p:spPr>
          <a:xfrm>
            <a:off x="7002592" y="274316"/>
            <a:ext cx="4799387" cy="3592994"/>
          </a:xfrm>
          <a:prstGeom prst="rect">
            <a:avLst/>
          </a:prstGeom>
          <a:effectLst>
            <a:glow rad="266700">
              <a:schemeClr val="bg1"/>
            </a:glow>
            <a:reflection blurRad="114300" stA="20000" endPos="65000" dir="5400000" sy="-100000" algn="bl" rotWithShape="0"/>
            <a:softEdge rad="965200"/>
          </a:effectLst>
        </p:spPr>
      </p:pic>
    </p:spTree>
    <p:extLst>
      <p:ext uri="{BB962C8B-B14F-4D97-AF65-F5344CB8AC3E}">
        <p14:creationId xmlns:p14="http://schemas.microsoft.com/office/powerpoint/2010/main" val="27261891"/>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2000"/>
                                        <p:tgtEl>
                                          <p:spTgt spid="6"/>
                                        </p:tgtEl>
                                      </p:cBhvr>
                                    </p:animEffect>
                                  </p:childTnLst>
                                </p:cTn>
                              </p:par>
                              <p:par>
                                <p:cTn id="11" presetID="10"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20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fade">
                                      <p:cBhvr>
                                        <p:cTn id="18" dur="500"/>
                                        <p:tgtEl>
                                          <p:spTgt spid="5">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animEffect transition="in" filter="fade">
                                      <p:cBhvr>
                                        <p:cTn id="23" dur="1000"/>
                                        <p:tgtEl>
                                          <p:spTgt spid="5">
                                            <p:txEl>
                                              <p:pRg st="1" end="1"/>
                                            </p:txEl>
                                          </p:spTgt>
                                        </p:tgtEl>
                                      </p:cBhvr>
                                    </p:animEffect>
                                    <p:anim calcmode="lin" valueType="num">
                                      <p:cBhvr>
                                        <p:cTn id="2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5">
                                            <p:txEl>
                                              <p:pRg st="2" end="2"/>
                                            </p:txEl>
                                          </p:spTgt>
                                        </p:tgtEl>
                                        <p:attrNameLst>
                                          <p:attrName>style.visibility</p:attrName>
                                        </p:attrNameLst>
                                      </p:cBhvr>
                                      <p:to>
                                        <p:strVal val="visible"/>
                                      </p:to>
                                    </p:set>
                                    <p:animEffect transition="in" filter="fade">
                                      <p:cBhvr>
                                        <p:cTn id="28" dur="1000"/>
                                        <p:tgtEl>
                                          <p:spTgt spid="5">
                                            <p:txEl>
                                              <p:pRg st="2" end="2"/>
                                            </p:txEl>
                                          </p:spTgt>
                                        </p:tgtEl>
                                      </p:cBhvr>
                                    </p:animEffect>
                                    <p:anim calcmode="lin" valueType="num">
                                      <p:cBhvr>
                                        <p:cTn id="2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2" end="2"/>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5">
                                            <p:txEl>
                                              <p:pRg st="3" end="3"/>
                                            </p:txEl>
                                          </p:spTgt>
                                        </p:tgtEl>
                                        <p:attrNameLst>
                                          <p:attrName>style.visibility</p:attrName>
                                        </p:attrNameLst>
                                      </p:cBhvr>
                                      <p:to>
                                        <p:strVal val="visible"/>
                                      </p:to>
                                    </p:set>
                                    <p:animEffect transition="in" filter="fade">
                                      <p:cBhvr>
                                        <p:cTn id="33" dur="1000"/>
                                        <p:tgtEl>
                                          <p:spTgt spid="5">
                                            <p:txEl>
                                              <p:pRg st="3" end="3"/>
                                            </p:txEl>
                                          </p:spTgt>
                                        </p:tgtEl>
                                      </p:cBhvr>
                                    </p:animEffect>
                                    <p:anim calcmode="lin" valueType="num">
                                      <p:cBhvr>
                                        <p:cTn id="34"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3" end="3"/>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5">
                                            <p:txEl>
                                              <p:pRg st="4" end="4"/>
                                            </p:txEl>
                                          </p:spTgt>
                                        </p:tgtEl>
                                        <p:attrNameLst>
                                          <p:attrName>style.visibility</p:attrName>
                                        </p:attrNameLst>
                                      </p:cBhvr>
                                      <p:to>
                                        <p:strVal val="visible"/>
                                      </p:to>
                                    </p:set>
                                    <p:animEffect transition="in" filter="fade">
                                      <p:cBhvr>
                                        <p:cTn id="38" dur="1000"/>
                                        <p:tgtEl>
                                          <p:spTgt spid="5">
                                            <p:txEl>
                                              <p:pRg st="4" end="4"/>
                                            </p:txEl>
                                          </p:spTgt>
                                        </p:tgtEl>
                                      </p:cBhvr>
                                    </p:animEffect>
                                    <p:anim calcmode="lin" valueType="num">
                                      <p:cBhvr>
                                        <p:cTn id="3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5">
                                            <p:txEl>
                                              <p:pRg st="4" end="4"/>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Effect transition="in" filter="fade">
                                      <p:cBhvr>
                                        <p:cTn id="43" dur="1000"/>
                                        <p:tgtEl>
                                          <p:spTgt spid="5">
                                            <p:txEl>
                                              <p:pRg st="5" end="5"/>
                                            </p:txEl>
                                          </p:spTgt>
                                        </p:tgtEl>
                                      </p:cBhvr>
                                    </p:animEffect>
                                    <p:anim calcmode="lin" valueType="num">
                                      <p:cBhvr>
                                        <p:cTn id="44"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5" end="5"/>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5">
                                            <p:txEl>
                                              <p:pRg st="6" end="6"/>
                                            </p:txEl>
                                          </p:spTgt>
                                        </p:tgtEl>
                                        <p:attrNameLst>
                                          <p:attrName>style.visibility</p:attrName>
                                        </p:attrNameLst>
                                      </p:cBhvr>
                                      <p:to>
                                        <p:strVal val="visible"/>
                                      </p:to>
                                    </p:set>
                                    <p:animEffect transition="in" filter="fade">
                                      <p:cBhvr>
                                        <p:cTn id="48" dur="1000"/>
                                        <p:tgtEl>
                                          <p:spTgt spid="5">
                                            <p:txEl>
                                              <p:pRg st="6" end="6"/>
                                            </p:txEl>
                                          </p:spTgt>
                                        </p:tgtEl>
                                      </p:cBhvr>
                                    </p:animEffect>
                                    <p:anim calcmode="lin" valueType="num">
                                      <p:cBhvr>
                                        <p:cTn id="4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6" end="6"/>
                                            </p:txEl>
                                          </p:spTgt>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5">
                                            <p:txEl>
                                              <p:pRg st="7" end="7"/>
                                            </p:txEl>
                                          </p:spTgt>
                                        </p:tgtEl>
                                        <p:attrNameLst>
                                          <p:attrName>style.visibility</p:attrName>
                                        </p:attrNameLst>
                                      </p:cBhvr>
                                      <p:to>
                                        <p:strVal val="visible"/>
                                      </p:to>
                                    </p:set>
                                    <p:animEffect transition="in" filter="fade">
                                      <p:cBhvr>
                                        <p:cTn id="53" dur="1000"/>
                                        <p:tgtEl>
                                          <p:spTgt spid="5">
                                            <p:txEl>
                                              <p:pRg st="7" end="7"/>
                                            </p:txEl>
                                          </p:spTgt>
                                        </p:tgtEl>
                                      </p:cBhvr>
                                    </p:animEffect>
                                    <p:anim calcmode="lin" valueType="num">
                                      <p:cBhvr>
                                        <p:cTn id="54"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5"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5">
                                            <p:txEl>
                                              <p:pRg st="8" end="8"/>
                                            </p:txEl>
                                          </p:spTgt>
                                        </p:tgtEl>
                                        <p:attrNameLst>
                                          <p:attrName>style.visibility</p:attrName>
                                        </p:attrNameLst>
                                      </p:cBhvr>
                                      <p:to>
                                        <p:strVal val="visible"/>
                                      </p:to>
                                    </p:set>
                                    <p:animEffect transition="in" filter="fade">
                                      <p:cBhvr>
                                        <p:cTn id="60" dur="1000"/>
                                        <p:tgtEl>
                                          <p:spTgt spid="5">
                                            <p:txEl>
                                              <p:pRg st="8" end="8"/>
                                            </p:txEl>
                                          </p:spTgt>
                                        </p:tgtEl>
                                      </p:cBhvr>
                                    </p:animEffect>
                                    <p:anim calcmode="lin" valueType="num">
                                      <p:cBhvr>
                                        <p:cTn id="61"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62" dur="1000" fill="hold"/>
                                        <p:tgtEl>
                                          <p:spTgt spid="5">
                                            <p:txEl>
                                              <p:pRg st="8" end="8"/>
                                            </p:txEl>
                                          </p:spTgt>
                                        </p:tgtEl>
                                        <p:attrNameLst>
                                          <p:attrName>ppt_y</p:attrName>
                                        </p:attrNameLst>
                                      </p:cBhvr>
                                      <p:tavLst>
                                        <p:tav tm="0">
                                          <p:val>
                                            <p:strVal val="#ppt_y+.1"/>
                                          </p:val>
                                        </p:tav>
                                        <p:tav tm="100000">
                                          <p:val>
                                            <p:strVal val="#ppt_y"/>
                                          </p:val>
                                        </p:tav>
                                      </p:tavLst>
                                    </p:anim>
                                  </p:childTnLst>
                                </p:cTn>
                              </p:par>
                              <p:par>
                                <p:cTn id="63" presetID="42" presetClass="entr" presetSubtype="0" fill="hold" nodeType="withEffect">
                                  <p:stCondLst>
                                    <p:cond delay="0"/>
                                  </p:stCondLst>
                                  <p:childTnLst>
                                    <p:set>
                                      <p:cBhvr>
                                        <p:cTn id="64" dur="1" fill="hold">
                                          <p:stCondLst>
                                            <p:cond delay="0"/>
                                          </p:stCondLst>
                                        </p:cTn>
                                        <p:tgtEl>
                                          <p:spTgt spid="5">
                                            <p:txEl>
                                              <p:pRg st="9" end="9"/>
                                            </p:txEl>
                                          </p:spTgt>
                                        </p:tgtEl>
                                        <p:attrNameLst>
                                          <p:attrName>style.visibility</p:attrName>
                                        </p:attrNameLst>
                                      </p:cBhvr>
                                      <p:to>
                                        <p:strVal val="visible"/>
                                      </p:to>
                                    </p:set>
                                    <p:animEffect transition="in" filter="fade">
                                      <p:cBhvr>
                                        <p:cTn id="65" dur="1000"/>
                                        <p:tgtEl>
                                          <p:spTgt spid="5">
                                            <p:txEl>
                                              <p:pRg st="9" end="9"/>
                                            </p:txEl>
                                          </p:spTgt>
                                        </p:tgtEl>
                                      </p:cBhvr>
                                    </p:animEffect>
                                    <p:anim calcmode="lin" valueType="num">
                                      <p:cBhvr>
                                        <p:cTn id="66"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67" dur="1000" fill="hold"/>
                                        <p:tgtEl>
                                          <p:spTgt spid="5">
                                            <p:txEl>
                                              <p:pRg st="9" end="9"/>
                                            </p:txEl>
                                          </p:spTgt>
                                        </p:tgtEl>
                                        <p:attrNameLst>
                                          <p:attrName>ppt_y</p:attrName>
                                        </p:attrNameLst>
                                      </p:cBhvr>
                                      <p:tavLst>
                                        <p:tav tm="0">
                                          <p:val>
                                            <p:strVal val="#ppt_y+.1"/>
                                          </p:val>
                                        </p:tav>
                                        <p:tav tm="100000">
                                          <p:val>
                                            <p:strVal val="#ppt_y"/>
                                          </p:val>
                                        </p:tav>
                                      </p:tavLst>
                                    </p:anim>
                                  </p:childTnLst>
                                </p:cTn>
                              </p:par>
                              <p:par>
                                <p:cTn id="68" presetID="42" presetClass="entr" presetSubtype="0" fill="hold" nodeType="withEffect">
                                  <p:stCondLst>
                                    <p:cond delay="0"/>
                                  </p:stCondLst>
                                  <p:childTnLst>
                                    <p:set>
                                      <p:cBhvr>
                                        <p:cTn id="69" dur="1" fill="hold">
                                          <p:stCondLst>
                                            <p:cond delay="0"/>
                                          </p:stCondLst>
                                        </p:cTn>
                                        <p:tgtEl>
                                          <p:spTgt spid="5">
                                            <p:txEl>
                                              <p:pRg st="10" end="10"/>
                                            </p:txEl>
                                          </p:spTgt>
                                        </p:tgtEl>
                                        <p:attrNameLst>
                                          <p:attrName>style.visibility</p:attrName>
                                        </p:attrNameLst>
                                      </p:cBhvr>
                                      <p:to>
                                        <p:strVal val="visible"/>
                                      </p:to>
                                    </p:set>
                                    <p:animEffect transition="in" filter="fade">
                                      <p:cBhvr>
                                        <p:cTn id="70" dur="1000"/>
                                        <p:tgtEl>
                                          <p:spTgt spid="5">
                                            <p:txEl>
                                              <p:pRg st="10" end="10"/>
                                            </p:txEl>
                                          </p:spTgt>
                                        </p:tgtEl>
                                      </p:cBhvr>
                                    </p:animEffect>
                                    <p:anim calcmode="lin" valueType="num">
                                      <p:cBhvr>
                                        <p:cTn id="71"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5">
                                            <p:txEl>
                                              <p:pRg st="10" end="10"/>
                                            </p:txEl>
                                          </p:spTgt>
                                        </p:tgtEl>
                                        <p:attrNameLst>
                                          <p:attrName>ppt_y</p:attrName>
                                        </p:attrNameLst>
                                      </p:cBhvr>
                                      <p:tavLst>
                                        <p:tav tm="0">
                                          <p:val>
                                            <p:strVal val="#ppt_y+.1"/>
                                          </p:val>
                                        </p:tav>
                                        <p:tav tm="100000">
                                          <p:val>
                                            <p:strVal val="#ppt_y"/>
                                          </p:val>
                                        </p:tav>
                                      </p:tavLst>
                                    </p:anim>
                                  </p:childTnLst>
                                </p:cTn>
                              </p:par>
                              <p:par>
                                <p:cTn id="73" presetID="42" presetClass="entr" presetSubtype="0" fill="hold" nodeType="withEffect">
                                  <p:stCondLst>
                                    <p:cond delay="0"/>
                                  </p:stCondLst>
                                  <p:childTnLst>
                                    <p:set>
                                      <p:cBhvr>
                                        <p:cTn id="74" dur="1" fill="hold">
                                          <p:stCondLst>
                                            <p:cond delay="0"/>
                                          </p:stCondLst>
                                        </p:cTn>
                                        <p:tgtEl>
                                          <p:spTgt spid="5">
                                            <p:txEl>
                                              <p:pRg st="11" end="11"/>
                                            </p:txEl>
                                          </p:spTgt>
                                        </p:tgtEl>
                                        <p:attrNameLst>
                                          <p:attrName>style.visibility</p:attrName>
                                        </p:attrNameLst>
                                      </p:cBhvr>
                                      <p:to>
                                        <p:strVal val="visible"/>
                                      </p:to>
                                    </p:set>
                                    <p:animEffect transition="in" filter="fade">
                                      <p:cBhvr>
                                        <p:cTn id="75" dur="1000"/>
                                        <p:tgtEl>
                                          <p:spTgt spid="5">
                                            <p:txEl>
                                              <p:pRg st="11" end="11"/>
                                            </p:txEl>
                                          </p:spTgt>
                                        </p:tgtEl>
                                      </p:cBhvr>
                                    </p:animEffect>
                                    <p:anim calcmode="lin" valueType="num">
                                      <p:cBhvr>
                                        <p:cTn id="76" dur="1000" fill="hold"/>
                                        <p:tgtEl>
                                          <p:spTgt spid="5">
                                            <p:txEl>
                                              <p:pRg st="11" end="11"/>
                                            </p:txEl>
                                          </p:spTgt>
                                        </p:tgtEl>
                                        <p:attrNameLst>
                                          <p:attrName>ppt_x</p:attrName>
                                        </p:attrNameLst>
                                      </p:cBhvr>
                                      <p:tavLst>
                                        <p:tav tm="0">
                                          <p:val>
                                            <p:strVal val="#ppt_x"/>
                                          </p:val>
                                        </p:tav>
                                        <p:tav tm="100000">
                                          <p:val>
                                            <p:strVal val="#ppt_x"/>
                                          </p:val>
                                        </p:tav>
                                      </p:tavLst>
                                    </p:anim>
                                    <p:anim calcmode="lin" valueType="num">
                                      <p:cBhvr>
                                        <p:cTn id="77" dur="1000" fill="hold"/>
                                        <p:tgtEl>
                                          <p:spTgt spid="5">
                                            <p:txEl>
                                              <p:pRg st="11" end="11"/>
                                            </p:txEl>
                                          </p:spTgt>
                                        </p:tgtEl>
                                        <p:attrNameLst>
                                          <p:attrName>ppt_y</p:attrName>
                                        </p:attrNameLst>
                                      </p:cBhvr>
                                      <p:tavLst>
                                        <p:tav tm="0">
                                          <p:val>
                                            <p:strVal val="#ppt_y+.1"/>
                                          </p:val>
                                        </p:tav>
                                        <p:tav tm="100000">
                                          <p:val>
                                            <p:strVal val="#ppt_y"/>
                                          </p:val>
                                        </p:tav>
                                      </p:tavLst>
                                    </p:anim>
                                  </p:childTnLst>
                                </p:cTn>
                              </p:par>
                              <p:par>
                                <p:cTn id="78" presetID="42" presetClass="entr" presetSubtype="0" fill="hold" nodeType="withEffect">
                                  <p:stCondLst>
                                    <p:cond delay="0"/>
                                  </p:stCondLst>
                                  <p:childTnLst>
                                    <p:set>
                                      <p:cBhvr>
                                        <p:cTn id="79" dur="1" fill="hold">
                                          <p:stCondLst>
                                            <p:cond delay="0"/>
                                          </p:stCondLst>
                                        </p:cTn>
                                        <p:tgtEl>
                                          <p:spTgt spid="5">
                                            <p:txEl>
                                              <p:pRg st="12" end="12"/>
                                            </p:txEl>
                                          </p:spTgt>
                                        </p:tgtEl>
                                        <p:attrNameLst>
                                          <p:attrName>style.visibility</p:attrName>
                                        </p:attrNameLst>
                                      </p:cBhvr>
                                      <p:to>
                                        <p:strVal val="visible"/>
                                      </p:to>
                                    </p:set>
                                    <p:animEffect transition="in" filter="fade">
                                      <p:cBhvr>
                                        <p:cTn id="80" dur="1000"/>
                                        <p:tgtEl>
                                          <p:spTgt spid="5">
                                            <p:txEl>
                                              <p:pRg st="12" end="12"/>
                                            </p:txEl>
                                          </p:spTgt>
                                        </p:tgtEl>
                                      </p:cBhvr>
                                    </p:animEffect>
                                    <p:anim calcmode="lin" valueType="num">
                                      <p:cBhvr>
                                        <p:cTn id="81" dur="1000" fill="hold"/>
                                        <p:tgtEl>
                                          <p:spTgt spid="5">
                                            <p:txEl>
                                              <p:pRg st="12" end="12"/>
                                            </p:txEl>
                                          </p:spTgt>
                                        </p:tgtEl>
                                        <p:attrNameLst>
                                          <p:attrName>ppt_x</p:attrName>
                                        </p:attrNameLst>
                                      </p:cBhvr>
                                      <p:tavLst>
                                        <p:tav tm="0">
                                          <p:val>
                                            <p:strVal val="#ppt_x"/>
                                          </p:val>
                                        </p:tav>
                                        <p:tav tm="100000">
                                          <p:val>
                                            <p:strVal val="#ppt_x"/>
                                          </p:val>
                                        </p:tav>
                                      </p:tavLst>
                                    </p:anim>
                                    <p:anim calcmode="lin" valueType="num">
                                      <p:cBhvr>
                                        <p:cTn id="82" dur="1000" fill="hold"/>
                                        <p:tgtEl>
                                          <p:spTgt spid="5">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1E94D78-C3A6-415C-A8B7-F9B183C36A18}"/>
              </a:ext>
            </a:extLst>
          </p:cNvPr>
          <p:cNvPicPr>
            <a:picLocks noChangeAspect="1"/>
          </p:cNvPicPr>
          <p:nvPr/>
        </p:nvPicPr>
        <p:blipFill>
          <a:blip r:embed="rId3"/>
          <a:stretch>
            <a:fillRect/>
          </a:stretch>
        </p:blipFill>
        <p:spPr>
          <a:xfrm>
            <a:off x="10956250" y="5827738"/>
            <a:ext cx="1085849" cy="666749"/>
          </a:xfrm>
          <a:prstGeom prst="rect">
            <a:avLst/>
          </a:prstGeom>
          <a:effectLst>
            <a:glow rad="101600">
              <a:schemeClr val="bg1">
                <a:alpha val="78000"/>
              </a:schemeClr>
            </a:glow>
            <a:reflection blurRad="50800" endPos="44000" dist="50800" dir="5400000" sy="-100000" algn="bl" rotWithShape="0"/>
          </a:effectLst>
        </p:spPr>
      </p:pic>
      <p:sp>
        <p:nvSpPr>
          <p:cNvPr id="8" name="TextBox 7">
            <a:extLst>
              <a:ext uri="{FF2B5EF4-FFF2-40B4-BE49-F238E27FC236}">
                <a16:creationId xmlns:a16="http://schemas.microsoft.com/office/drawing/2014/main" id="{19A998F6-757A-4951-809F-AFCD26FCBE6F}"/>
              </a:ext>
            </a:extLst>
          </p:cNvPr>
          <p:cNvSpPr txBox="1"/>
          <p:nvPr/>
        </p:nvSpPr>
        <p:spPr>
          <a:xfrm>
            <a:off x="434714" y="1217997"/>
            <a:ext cx="3612630" cy="1569660"/>
          </a:xfrm>
          <a:prstGeom prst="rect">
            <a:avLst/>
          </a:prstGeom>
          <a:noFill/>
        </p:spPr>
        <p:txBody>
          <a:bodyPr wrap="square" rtlCol="0">
            <a:spAutoFit/>
          </a:bodyPr>
          <a:lstStyle/>
          <a:p>
            <a:r>
              <a:rPr lang="en-GB" sz="6000" dirty="0">
                <a:latin typeface="Imprint MT Shadow" panose="04020605060303030202" pitchFamily="82" charset="0"/>
              </a:rPr>
              <a:t>L</a:t>
            </a:r>
          </a:p>
          <a:p>
            <a:endParaRPr lang="en-GB" dirty="0">
              <a:latin typeface="Imprint MT Shadow" panose="04020605060303030202" pitchFamily="82" charset="0"/>
            </a:endParaRPr>
          </a:p>
          <a:p>
            <a:endParaRPr lang="en-GB" dirty="0">
              <a:latin typeface="Imprint MT Shadow" panose="04020605060303030202" pitchFamily="82" charset="0"/>
            </a:endParaRPr>
          </a:p>
        </p:txBody>
      </p:sp>
      <p:sp>
        <p:nvSpPr>
          <p:cNvPr id="9" name="TextBox 8">
            <a:extLst>
              <a:ext uri="{FF2B5EF4-FFF2-40B4-BE49-F238E27FC236}">
                <a16:creationId xmlns:a16="http://schemas.microsoft.com/office/drawing/2014/main" id="{E6A0A3B5-8D85-4EF0-B671-86C15315F7E0}"/>
              </a:ext>
            </a:extLst>
          </p:cNvPr>
          <p:cNvSpPr txBox="1"/>
          <p:nvPr/>
        </p:nvSpPr>
        <p:spPr>
          <a:xfrm>
            <a:off x="4047344" y="887135"/>
            <a:ext cx="10722965" cy="5970865"/>
          </a:xfrm>
          <a:prstGeom prst="rect">
            <a:avLst/>
          </a:prstGeom>
          <a:noFill/>
        </p:spPr>
        <p:txBody>
          <a:bodyPr wrap="square" rtlCol="0">
            <a:spAutoFit/>
          </a:bodyPr>
          <a:lstStyle/>
          <a:p>
            <a:r>
              <a:rPr lang="en-GB" sz="6000" dirty="0">
                <a:latin typeface="Imprint MT Shadow" panose="04020605060303030202" pitchFamily="82" charset="0"/>
              </a:rPr>
              <a:t>Sky:</a:t>
            </a:r>
          </a:p>
          <a:p>
            <a:r>
              <a:rPr lang="en-GB" sz="2000" dirty="0">
                <a:latin typeface="Imprint MT Shadow" panose="04020605060303030202" pitchFamily="82" charset="0"/>
              </a:rPr>
              <a:t>Has public policies on:</a:t>
            </a:r>
          </a:p>
          <a:p>
            <a:pPr marL="285750" indent="-285750">
              <a:buFont typeface="Wingdings" panose="05000000000000000000" pitchFamily="2" charset="2"/>
              <a:buChar char="ü"/>
            </a:pPr>
            <a:r>
              <a:rPr lang="en-GB" sz="2000" dirty="0">
                <a:latin typeface="Imprint MT Shadow" panose="04020605060303030202" pitchFamily="82" charset="0"/>
              </a:rPr>
              <a:t>Government Engagement Policy</a:t>
            </a:r>
          </a:p>
          <a:p>
            <a:pPr marL="285750" indent="-285750">
              <a:buFont typeface="Wingdings" panose="05000000000000000000" pitchFamily="2" charset="2"/>
              <a:buChar char="ü"/>
            </a:pPr>
            <a:r>
              <a:rPr lang="en-GB" sz="2000" dirty="0">
                <a:latin typeface="Imprint MT Shadow" panose="04020605060303030202" pitchFamily="82" charset="0"/>
              </a:rPr>
              <a:t>Sky's Group Tax Strategy</a:t>
            </a:r>
          </a:p>
          <a:p>
            <a:pPr marL="285750" indent="-285750">
              <a:buFont typeface="Wingdings" panose="05000000000000000000" pitchFamily="2" charset="2"/>
              <a:buChar char="ü"/>
            </a:pPr>
            <a:r>
              <a:rPr lang="en-GB" sz="2000" dirty="0">
                <a:latin typeface="Imprint MT Shadow" panose="04020605060303030202" pitchFamily="82" charset="0"/>
              </a:rPr>
              <a:t>Italian code of ethics (Italian)</a:t>
            </a:r>
          </a:p>
          <a:p>
            <a:pPr marL="285750" indent="-285750">
              <a:buFont typeface="Wingdings" panose="05000000000000000000" pitchFamily="2" charset="2"/>
              <a:buChar char="ü"/>
            </a:pPr>
            <a:r>
              <a:rPr lang="en-GB" sz="2000" dirty="0">
                <a:latin typeface="Imprint MT Shadow" panose="04020605060303030202" pitchFamily="82" charset="0"/>
              </a:rPr>
              <a:t>Sky Assurance Statement</a:t>
            </a:r>
          </a:p>
          <a:p>
            <a:pPr marL="285750" indent="-285750">
              <a:buFont typeface="Wingdings" panose="05000000000000000000" pitchFamily="2" charset="2"/>
              <a:buChar char="ü"/>
            </a:pPr>
            <a:r>
              <a:rPr lang="en-GB" sz="2000" dirty="0">
                <a:latin typeface="Imprint MT Shadow" panose="04020605060303030202" pitchFamily="82" charset="0"/>
              </a:rPr>
              <a:t>Basis of reporting 2017-18</a:t>
            </a:r>
          </a:p>
          <a:p>
            <a:pPr marL="342900" lvl="0" indent="-342900" fontAlgn="base">
              <a:buFont typeface="Wingdings" panose="05000000000000000000" pitchFamily="2" charset="2"/>
              <a:buChar char="ü"/>
            </a:pPr>
            <a:r>
              <a:rPr lang="en-GB" sz="2000" dirty="0">
                <a:latin typeface="Imprint MT Shadow" panose="04020605060303030202" pitchFamily="82" charset="0"/>
              </a:rPr>
              <a:t>Discrimination law</a:t>
            </a:r>
          </a:p>
          <a:p>
            <a:pPr marL="285750" lvl="0" indent="-285750" fontAlgn="base">
              <a:buFont typeface="Wingdings" panose="05000000000000000000" pitchFamily="2" charset="2"/>
              <a:buChar char="ü"/>
            </a:pPr>
            <a:r>
              <a:rPr lang="en-GB" sz="2000" dirty="0">
                <a:latin typeface="Imprint MT Shadow" panose="04020605060303030202" pitchFamily="82" charset="0"/>
              </a:rPr>
              <a:t>Human Rights</a:t>
            </a:r>
          </a:p>
          <a:p>
            <a:pPr marL="285750" lvl="0" indent="-285750" fontAlgn="base">
              <a:buFont typeface="Wingdings" panose="05000000000000000000" pitchFamily="2" charset="2"/>
              <a:buChar char="ü"/>
            </a:pPr>
            <a:r>
              <a:rPr lang="en-GB" sz="2000" dirty="0">
                <a:latin typeface="Imprint MT Shadow" panose="04020605060303030202" pitchFamily="82" charset="0"/>
              </a:rPr>
              <a:t>Consumer protection</a:t>
            </a:r>
          </a:p>
          <a:p>
            <a:pPr marL="285750" lvl="0" indent="-285750" fontAlgn="base">
              <a:buFont typeface="Wingdings" panose="05000000000000000000" pitchFamily="2" charset="2"/>
              <a:buChar char="ü"/>
            </a:pPr>
            <a:r>
              <a:rPr lang="en-GB" sz="2000" dirty="0">
                <a:latin typeface="Imprint MT Shadow" panose="04020605060303030202" pitchFamily="82" charset="0"/>
              </a:rPr>
              <a:t>Data Protection</a:t>
            </a:r>
          </a:p>
          <a:p>
            <a:pPr marL="285750" lvl="0" indent="-285750" fontAlgn="base">
              <a:buFont typeface="Wingdings" panose="05000000000000000000" pitchFamily="2" charset="2"/>
              <a:buChar char="ü"/>
            </a:pPr>
            <a:r>
              <a:rPr lang="en-GB" sz="2000" dirty="0">
                <a:latin typeface="Imprint MT Shadow" panose="04020605060303030202" pitchFamily="82" charset="0"/>
              </a:rPr>
              <a:t>Employment law</a:t>
            </a:r>
          </a:p>
          <a:p>
            <a:pPr marL="285750" lvl="0" indent="-285750" fontAlgn="base">
              <a:buFont typeface="Wingdings" panose="05000000000000000000" pitchFamily="2" charset="2"/>
              <a:buChar char="ü"/>
            </a:pPr>
            <a:r>
              <a:rPr lang="en-GB" sz="2000" dirty="0">
                <a:latin typeface="Imprint MT Shadow" panose="04020605060303030202" pitchFamily="82" charset="0"/>
              </a:rPr>
              <a:t>Copyright</a:t>
            </a:r>
          </a:p>
          <a:p>
            <a:pPr marL="285750" lvl="0" indent="-285750" fontAlgn="base">
              <a:buFont typeface="Wingdings" panose="05000000000000000000" pitchFamily="2" charset="2"/>
              <a:buChar char="ü"/>
            </a:pPr>
            <a:r>
              <a:rPr lang="en-GB" sz="2000" dirty="0">
                <a:latin typeface="Imprint MT Shadow" panose="04020605060303030202" pitchFamily="82" charset="0"/>
              </a:rPr>
              <a:t>Intellectual property law</a:t>
            </a:r>
          </a:p>
          <a:p>
            <a:pPr marL="285750" lvl="0" indent="-285750" fontAlgn="base">
              <a:buFont typeface="Wingdings" panose="05000000000000000000" pitchFamily="2" charset="2"/>
              <a:buChar char="ü"/>
            </a:pPr>
            <a:r>
              <a:rPr lang="en-GB" sz="2000" dirty="0">
                <a:latin typeface="Imprint MT Shadow" panose="04020605060303030202" pitchFamily="82" charset="0"/>
              </a:rPr>
              <a:t>Health &amp; safety law</a:t>
            </a:r>
          </a:p>
          <a:p>
            <a:pPr marL="285750" indent="-285750">
              <a:buFont typeface="Arial" panose="020B0604020202020204" pitchFamily="34" charset="0"/>
              <a:buChar char="•"/>
            </a:pPr>
            <a:endParaRPr lang="en-GB" sz="2000" dirty="0">
              <a:latin typeface="Imprint MT Shadow" panose="04020605060303030202" pitchFamily="82" charset="0"/>
            </a:endParaRPr>
          </a:p>
          <a:p>
            <a:endParaRPr lang="en-GB" dirty="0">
              <a:latin typeface="Imprint MT Shadow" panose="04020605060303030202" pitchFamily="82" charset="0"/>
            </a:endParaRPr>
          </a:p>
        </p:txBody>
      </p:sp>
      <p:sp>
        <p:nvSpPr>
          <p:cNvPr id="10" name="TextBox 9">
            <a:extLst>
              <a:ext uri="{FF2B5EF4-FFF2-40B4-BE49-F238E27FC236}">
                <a16:creationId xmlns:a16="http://schemas.microsoft.com/office/drawing/2014/main" id="{A9FE85EF-1145-4ACC-8F0A-28BE494E8DB4}"/>
              </a:ext>
            </a:extLst>
          </p:cNvPr>
          <p:cNvSpPr txBox="1"/>
          <p:nvPr/>
        </p:nvSpPr>
        <p:spPr>
          <a:xfrm>
            <a:off x="978731" y="1318025"/>
            <a:ext cx="4167266" cy="584775"/>
          </a:xfrm>
          <a:prstGeom prst="rect">
            <a:avLst/>
          </a:prstGeom>
          <a:noFill/>
        </p:spPr>
        <p:txBody>
          <a:bodyPr wrap="square" rtlCol="0">
            <a:spAutoFit/>
          </a:bodyPr>
          <a:lstStyle/>
          <a:p>
            <a:r>
              <a:rPr lang="en-GB" sz="3200" dirty="0" err="1">
                <a:latin typeface="Imprint MT Shadow" panose="04020605060303030202" pitchFamily="82" charset="0"/>
              </a:rPr>
              <a:t>egal</a:t>
            </a:r>
            <a:endParaRPr lang="en-GB" sz="2400" dirty="0">
              <a:latin typeface="Imprint MT Shadow" panose="04020605060303030202" pitchFamily="82" charset="0"/>
            </a:endParaRPr>
          </a:p>
        </p:txBody>
      </p:sp>
    </p:spTree>
    <p:extLst>
      <p:ext uri="{BB962C8B-B14F-4D97-AF65-F5344CB8AC3E}">
        <p14:creationId xmlns:p14="http://schemas.microsoft.com/office/powerpoint/2010/main" val="429872135"/>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circle(in)">
                                      <p:cBhvr>
                                        <p:cTn id="10" dur="20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1000"/>
                                        <p:tgtEl>
                                          <p:spTgt spid="9">
                                            <p:txEl>
                                              <p:pRg st="0" end="0"/>
                                            </p:txEl>
                                          </p:spTgt>
                                        </p:tgtEl>
                                      </p:cBhvr>
                                    </p:animEffect>
                                    <p:anim calcmode="lin" valueType="num">
                                      <p:cBhvr>
                                        <p:cTn id="16"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Effect transition="in" filter="wheel(1)">
                                      <p:cBhvr>
                                        <p:cTn id="22" dur="2000"/>
                                        <p:tgtEl>
                                          <p:spTgt spid="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 calcmode="lin" valueType="num">
                                      <p:cBhvr additive="base">
                                        <p:cTn id="2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9">
                                            <p:txEl>
                                              <p:pRg st="9" end="9"/>
                                            </p:txEl>
                                          </p:spTgt>
                                        </p:tgtEl>
                                        <p:attrNameLst>
                                          <p:attrName>style.visibility</p:attrName>
                                        </p:attrNameLst>
                                      </p:cBhvr>
                                      <p:to>
                                        <p:strVal val="visible"/>
                                      </p:to>
                                    </p:set>
                                    <p:anim calcmode="lin" valueType="num">
                                      <p:cBhvr additive="base">
                                        <p:cTn id="33" dur="500" fill="hold"/>
                                        <p:tgtEl>
                                          <p:spTgt spid="9">
                                            <p:txEl>
                                              <p:pRg st="9" end="9"/>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9">
                                            <p:txEl>
                                              <p:pRg st="6" end="6"/>
                                            </p:txEl>
                                          </p:spTgt>
                                        </p:tgtEl>
                                        <p:attrNameLst>
                                          <p:attrName>style.visibility</p:attrName>
                                        </p:attrNameLst>
                                      </p:cBhvr>
                                      <p:to>
                                        <p:strVal val="visible"/>
                                      </p:to>
                                    </p:set>
                                    <p:anim calcmode="lin" valueType="num">
                                      <p:cBhvr additive="base">
                                        <p:cTn id="39"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9">
                                            <p:txEl>
                                              <p:pRg st="4" end="4"/>
                                            </p:txEl>
                                          </p:spTgt>
                                        </p:tgtEl>
                                        <p:attrNameLst>
                                          <p:attrName>style.visibility</p:attrName>
                                        </p:attrNameLst>
                                      </p:cBhvr>
                                      <p:to>
                                        <p:strVal val="visible"/>
                                      </p:to>
                                    </p:set>
                                    <p:anim calcmode="lin" valueType="num">
                                      <p:cBhvr additive="base">
                                        <p:cTn id="4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9">
                                            <p:txEl>
                                              <p:pRg st="8" end="8"/>
                                            </p:txEl>
                                          </p:spTgt>
                                        </p:tgtEl>
                                        <p:attrNameLst>
                                          <p:attrName>style.visibility</p:attrName>
                                        </p:attrNameLst>
                                      </p:cBhvr>
                                      <p:to>
                                        <p:strVal val="visible"/>
                                      </p:to>
                                    </p:set>
                                    <p:anim calcmode="lin" valueType="num">
                                      <p:cBhvr additive="base">
                                        <p:cTn id="51"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9">
                                            <p:txEl>
                                              <p:pRg st="5" end="5"/>
                                            </p:txEl>
                                          </p:spTgt>
                                        </p:tgtEl>
                                        <p:attrNameLst>
                                          <p:attrName>style.visibility</p:attrName>
                                        </p:attrNameLst>
                                      </p:cBhvr>
                                      <p:to>
                                        <p:strVal val="visible"/>
                                      </p:to>
                                    </p:set>
                                    <p:anim calcmode="lin" valueType="num">
                                      <p:cBhvr additive="base">
                                        <p:cTn id="57"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9">
                                            <p:txEl>
                                              <p:pRg st="3" end="3"/>
                                            </p:txEl>
                                          </p:spTgt>
                                        </p:tgtEl>
                                        <p:attrNameLst>
                                          <p:attrName>style.visibility</p:attrName>
                                        </p:attrNameLst>
                                      </p:cBhvr>
                                      <p:to>
                                        <p:strVal val="visible"/>
                                      </p:to>
                                    </p:set>
                                    <p:anim calcmode="lin" valueType="num">
                                      <p:cBhvr additive="base">
                                        <p:cTn id="63"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9">
                                            <p:txEl>
                                              <p:pRg st="7" end="7"/>
                                            </p:txEl>
                                          </p:spTgt>
                                        </p:tgtEl>
                                        <p:attrNameLst>
                                          <p:attrName>style.visibility</p:attrName>
                                        </p:attrNameLst>
                                      </p:cBhvr>
                                      <p:to>
                                        <p:strVal val="visible"/>
                                      </p:to>
                                    </p:set>
                                    <p:anim calcmode="lin" valueType="num">
                                      <p:cBhvr additive="base">
                                        <p:cTn id="69"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9">
                                            <p:txEl>
                                              <p:pRg st="14" end="14"/>
                                            </p:txEl>
                                          </p:spTgt>
                                        </p:tgtEl>
                                        <p:attrNameLst>
                                          <p:attrName>style.visibility</p:attrName>
                                        </p:attrNameLst>
                                      </p:cBhvr>
                                      <p:to>
                                        <p:strVal val="visible"/>
                                      </p:to>
                                    </p:set>
                                    <p:anim calcmode="lin" valueType="num">
                                      <p:cBhvr additive="base">
                                        <p:cTn id="75" dur="500" fill="hold"/>
                                        <p:tgtEl>
                                          <p:spTgt spid="9">
                                            <p:txEl>
                                              <p:pRg st="14" end="14"/>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9">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nodeType="clickEffect">
                                  <p:stCondLst>
                                    <p:cond delay="0"/>
                                  </p:stCondLst>
                                  <p:childTnLst>
                                    <p:set>
                                      <p:cBhvr>
                                        <p:cTn id="80" dur="1" fill="hold">
                                          <p:stCondLst>
                                            <p:cond delay="0"/>
                                          </p:stCondLst>
                                        </p:cTn>
                                        <p:tgtEl>
                                          <p:spTgt spid="9">
                                            <p:txEl>
                                              <p:pRg st="12" end="12"/>
                                            </p:txEl>
                                          </p:spTgt>
                                        </p:tgtEl>
                                        <p:attrNameLst>
                                          <p:attrName>style.visibility</p:attrName>
                                        </p:attrNameLst>
                                      </p:cBhvr>
                                      <p:to>
                                        <p:strVal val="visible"/>
                                      </p:to>
                                    </p:set>
                                    <p:anim calcmode="lin" valueType="num">
                                      <p:cBhvr additive="base">
                                        <p:cTn id="81" dur="500" fill="hold"/>
                                        <p:tgtEl>
                                          <p:spTgt spid="9">
                                            <p:txEl>
                                              <p:pRg st="12" end="12"/>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9">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nodeType="clickEffect">
                                  <p:stCondLst>
                                    <p:cond delay="0"/>
                                  </p:stCondLst>
                                  <p:childTnLst>
                                    <p:set>
                                      <p:cBhvr>
                                        <p:cTn id="86" dur="1" fill="hold">
                                          <p:stCondLst>
                                            <p:cond delay="0"/>
                                          </p:stCondLst>
                                        </p:cTn>
                                        <p:tgtEl>
                                          <p:spTgt spid="9">
                                            <p:txEl>
                                              <p:pRg st="10" end="10"/>
                                            </p:txEl>
                                          </p:spTgt>
                                        </p:tgtEl>
                                        <p:attrNameLst>
                                          <p:attrName>style.visibility</p:attrName>
                                        </p:attrNameLst>
                                      </p:cBhvr>
                                      <p:to>
                                        <p:strVal val="visible"/>
                                      </p:to>
                                    </p:set>
                                    <p:anim calcmode="lin" valueType="num">
                                      <p:cBhvr additive="base">
                                        <p:cTn id="87" dur="500" fill="hold"/>
                                        <p:tgtEl>
                                          <p:spTgt spid="9">
                                            <p:txEl>
                                              <p:pRg st="10" end="10"/>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nodeType="clickEffect">
                                  <p:stCondLst>
                                    <p:cond delay="0"/>
                                  </p:stCondLst>
                                  <p:childTnLst>
                                    <p:set>
                                      <p:cBhvr>
                                        <p:cTn id="92" dur="1" fill="hold">
                                          <p:stCondLst>
                                            <p:cond delay="0"/>
                                          </p:stCondLst>
                                        </p:cTn>
                                        <p:tgtEl>
                                          <p:spTgt spid="9">
                                            <p:txEl>
                                              <p:pRg st="11" end="11"/>
                                            </p:txEl>
                                          </p:spTgt>
                                        </p:tgtEl>
                                        <p:attrNameLst>
                                          <p:attrName>style.visibility</p:attrName>
                                        </p:attrNameLst>
                                      </p:cBhvr>
                                      <p:to>
                                        <p:strVal val="visible"/>
                                      </p:to>
                                    </p:set>
                                    <p:anim calcmode="lin" valueType="num">
                                      <p:cBhvr additive="base">
                                        <p:cTn id="93" dur="500" fill="hold"/>
                                        <p:tgtEl>
                                          <p:spTgt spid="9">
                                            <p:txEl>
                                              <p:pRg st="11" end="11"/>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9">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2" presetClass="entr" presetSubtype="4" fill="hold" nodeType="clickEffect">
                                  <p:stCondLst>
                                    <p:cond delay="0"/>
                                  </p:stCondLst>
                                  <p:childTnLst>
                                    <p:set>
                                      <p:cBhvr>
                                        <p:cTn id="98" dur="1" fill="hold">
                                          <p:stCondLst>
                                            <p:cond delay="0"/>
                                          </p:stCondLst>
                                        </p:cTn>
                                        <p:tgtEl>
                                          <p:spTgt spid="9">
                                            <p:txEl>
                                              <p:pRg st="13" end="13"/>
                                            </p:txEl>
                                          </p:spTgt>
                                        </p:tgtEl>
                                        <p:attrNameLst>
                                          <p:attrName>style.visibility</p:attrName>
                                        </p:attrNameLst>
                                      </p:cBhvr>
                                      <p:to>
                                        <p:strVal val="visible"/>
                                      </p:to>
                                    </p:set>
                                    <p:anim calcmode="lin" valueType="num">
                                      <p:cBhvr additive="base">
                                        <p:cTn id="99" dur="500" fill="hold"/>
                                        <p:tgtEl>
                                          <p:spTgt spid="9">
                                            <p:txEl>
                                              <p:pRg st="13" end="13"/>
                                            </p:txEl>
                                          </p:spTgt>
                                        </p:tgtEl>
                                        <p:attrNameLst>
                                          <p:attrName>ppt_x</p:attrName>
                                        </p:attrNameLst>
                                      </p:cBhvr>
                                      <p:tavLst>
                                        <p:tav tm="0">
                                          <p:val>
                                            <p:strVal val="#ppt_x"/>
                                          </p:val>
                                        </p:tav>
                                        <p:tav tm="100000">
                                          <p:val>
                                            <p:strVal val="#ppt_x"/>
                                          </p:val>
                                        </p:tav>
                                      </p:tavLst>
                                    </p:anim>
                                    <p:anim calcmode="lin" valueType="num">
                                      <p:cBhvr additive="base">
                                        <p:cTn id="100" dur="500" fill="hold"/>
                                        <p:tgtEl>
                                          <p:spTgt spid="9">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1B7B17E-0D15-4A5C-8432-E8AB1353908C}"/>
              </a:ext>
            </a:extLst>
          </p:cNvPr>
          <p:cNvSpPr txBox="1">
            <a:spLocks/>
          </p:cNvSpPr>
          <p:nvPr/>
        </p:nvSpPr>
        <p:spPr>
          <a:xfrm>
            <a:off x="122123" y="965199"/>
            <a:ext cx="4605960" cy="4329641"/>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br>
              <a:rPr lang="en-US" b="1" dirty="0"/>
            </a:br>
            <a:endParaRPr lang="en-US" dirty="0"/>
          </a:p>
        </p:txBody>
      </p:sp>
      <p:sp>
        <p:nvSpPr>
          <p:cNvPr id="5" name="Oval 4">
            <a:extLst>
              <a:ext uri="{FF2B5EF4-FFF2-40B4-BE49-F238E27FC236}">
                <a16:creationId xmlns:a16="http://schemas.microsoft.com/office/drawing/2014/main" id="{A5FF400B-3A46-48A7-BE0F-6503EAB3B498}"/>
              </a:ext>
            </a:extLst>
          </p:cNvPr>
          <p:cNvSpPr/>
          <p:nvPr/>
        </p:nvSpPr>
        <p:spPr>
          <a:xfrm>
            <a:off x="4698510" y="2186400"/>
            <a:ext cx="2668250" cy="2083633"/>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71F7A92-8ADE-46E2-AFCB-A12A156DEEDD}"/>
              </a:ext>
            </a:extLst>
          </p:cNvPr>
          <p:cNvSpPr txBox="1"/>
          <p:nvPr/>
        </p:nvSpPr>
        <p:spPr>
          <a:xfrm>
            <a:off x="3863029" y="2420996"/>
            <a:ext cx="4398054" cy="1446550"/>
          </a:xfrm>
          <a:prstGeom prst="rect">
            <a:avLst/>
          </a:prstGeom>
          <a:noFill/>
        </p:spPr>
        <p:txBody>
          <a:bodyPr wrap="square" rtlCol="0">
            <a:spAutoFit/>
          </a:bodyPr>
          <a:lstStyle/>
          <a:p>
            <a:pPr algn="ctr"/>
            <a:r>
              <a:rPr lang="en-GB" sz="4800" dirty="0">
                <a:latin typeface="Imprint MT Shadow" panose="04020605060303030202" pitchFamily="82" charset="0"/>
              </a:rPr>
              <a:t>Sky’s </a:t>
            </a:r>
          </a:p>
          <a:p>
            <a:pPr algn="ctr"/>
            <a:r>
              <a:rPr lang="en-GB" sz="4000" dirty="0">
                <a:latin typeface="Imprint MT Shadow" panose="04020605060303030202" pitchFamily="82" charset="0"/>
              </a:rPr>
              <a:t>SWOT</a:t>
            </a:r>
          </a:p>
        </p:txBody>
      </p:sp>
      <p:sp>
        <p:nvSpPr>
          <p:cNvPr id="9" name="Oval 8">
            <a:extLst>
              <a:ext uri="{FF2B5EF4-FFF2-40B4-BE49-F238E27FC236}">
                <a16:creationId xmlns:a16="http://schemas.microsoft.com/office/drawing/2014/main" id="{82431ACF-FB3B-4BCE-B5DF-3AF8F06DA3A7}"/>
              </a:ext>
            </a:extLst>
          </p:cNvPr>
          <p:cNvSpPr/>
          <p:nvPr/>
        </p:nvSpPr>
        <p:spPr>
          <a:xfrm>
            <a:off x="4981105" y="4838870"/>
            <a:ext cx="1981824" cy="1771517"/>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62B88C5F-89D8-423B-AA24-78DA0944AAEC}"/>
              </a:ext>
            </a:extLst>
          </p:cNvPr>
          <p:cNvSpPr/>
          <p:nvPr/>
        </p:nvSpPr>
        <p:spPr>
          <a:xfrm>
            <a:off x="8811718" y="2445084"/>
            <a:ext cx="2212300" cy="1369869"/>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BD32561-48BE-4BA1-8003-101B20FB8FF0}"/>
              </a:ext>
            </a:extLst>
          </p:cNvPr>
          <p:cNvSpPr txBox="1"/>
          <p:nvPr/>
        </p:nvSpPr>
        <p:spPr>
          <a:xfrm>
            <a:off x="8811718" y="2913439"/>
            <a:ext cx="2212300" cy="523220"/>
          </a:xfrm>
          <a:prstGeom prst="rect">
            <a:avLst/>
          </a:prstGeom>
          <a:noFill/>
        </p:spPr>
        <p:txBody>
          <a:bodyPr wrap="square" rtlCol="0">
            <a:spAutoFit/>
          </a:bodyPr>
          <a:lstStyle/>
          <a:p>
            <a:pPr algn="ctr"/>
            <a:r>
              <a:rPr lang="en-GB" sz="2800" b="1" dirty="0">
                <a:solidFill>
                  <a:srgbClr val="FFFF00"/>
                </a:solidFill>
                <a:latin typeface="Imprint MT Shadow" panose="04020605060303030202" pitchFamily="82" charset="0"/>
              </a:rPr>
              <a:t>Weaknesses</a:t>
            </a:r>
            <a:endParaRPr lang="en-GB" sz="5400" b="1" dirty="0">
              <a:solidFill>
                <a:srgbClr val="FFFF00"/>
              </a:solidFill>
              <a:latin typeface="Imprint MT Shadow" panose="04020605060303030202" pitchFamily="82" charset="0"/>
            </a:endParaRPr>
          </a:p>
        </p:txBody>
      </p:sp>
      <p:sp>
        <p:nvSpPr>
          <p:cNvPr id="13" name="Oval 12">
            <a:extLst>
              <a:ext uri="{FF2B5EF4-FFF2-40B4-BE49-F238E27FC236}">
                <a16:creationId xmlns:a16="http://schemas.microsoft.com/office/drawing/2014/main" id="{418F71D9-D6A1-45E8-AD94-4528443EC7FA}"/>
              </a:ext>
            </a:extLst>
          </p:cNvPr>
          <p:cNvSpPr/>
          <p:nvPr/>
        </p:nvSpPr>
        <p:spPr>
          <a:xfrm>
            <a:off x="886426" y="2383040"/>
            <a:ext cx="2212300" cy="1603947"/>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C83266C0-0A3C-4CA3-A77F-836ADF6AD301}"/>
              </a:ext>
            </a:extLst>
          </p:cNvPr>
          <p:cNvSpPr txBox="1"/>
          <p:nvPr/>
        </p:nvSpPr>
        <p:spPr>
          <a:xfrm>
            <a:off x="1266946" y="2868408"/>
            <a:ext cx="2212300" cy="523220"/>
          </a:xfrm>
          <a:prstGeom prst="rect">
            <a:avLst/>
          </a:prstGeom>
          <a:noFill/>
        </p:spPr>
        <p:txBody>
          <a:bodyPr wrap="square" rtlCol="0">
            <a:spAutoFit/>
          </a:bodyPr>
          <a:lstStyle/>
          <a:p>
            <a:r>
              <a:rPr lang="en-GB" sz="2800" b="1" dirty="0">
                <a:solidFill>
                  <a:srgbClr val="CC00FF"/>
                </a:solidFill>
                <a:latin typeface="Imprint MT Shadow" panose="04020605060303030202" pitchFamily="82" charset="0"/>
              </a:rPr>
              <a:t>Threats</a:t>
            </a:r>
            <a:endParaRPr lang="en-GB" sz="4800" b="1" dirty="0">
              <a:solidFill>
                <a:srgbClr val="CC00FF"/>
              </a:solidFill>
              <a:latin typeface="Imprint MT Shadow" panose="04020605060303030202" pitchFamily="82" charset="0"/>
            </a:endParaRPr>
          </a:p>
        </p:txBody>
      </p:sp>
      <p:sp>
        <p:nvSpPr>
          <p:cNvPr id="15" name="Oval 14">
            <a:extLst>
              <a:ext uri="{FF2B5EF4-FFF2-40B4-BE49-F238E27FC236}">
                <a16:creationId xmlns:a16="http://schemas.microsoft.com/office/drawing/2014/main" id="{5A37992B-05DD-4841-9CBD-D1F60D2D9308}"/>
              </a:ext>
            </a:extLst>
          </p:cNvPr>
          <p:cNvSpPr/>
          <p:nvPr/>
        </p:nvSpPr>
        <p:spPr>
          <a:xfrm>
            <a:off x="4799021" y="308767"/>
            <a:ext cx="2496800" cy="1369869"/>
          </a:xfrm>
          <a:prstGeom prst="ellipse">
            <a:avLst/>
          </a:prstGeom>
          <a:ln>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F709CE02-FDE8-44E3-AE82-CF579DDD7F81}"/>
              </a:ext>
            </a:extLst>
          </p:cNvPr>
          <p:cNvSpPr txBox="1"/>
          <p:nvPr/>
        </p:nvSpPr>
        <p:spPr>
          <a:xfrm>
            <a:off x="4981105" y="5441832"/>
            <a:ext cx="2267263" cy="461665"/>
          </a:xfrm>
          <a:prstGeom prst="rect">
            <a:avLst/>
          </a:prstGeom>
          <a:noFill/>
        </p:spPr>
        <p:txBody>
          <a:bodyPr wrap="square" rtlCol="0">
            <a:spAutoFit/>
          </a:bodyPr>
          <a:lstStyle/>
          <a:p>
            <a:r>
              <a:rPr lang="en-GB" sz="2400" b="1" dirty="0">
                <a:solidFill>
                  <a:srgbClr val="00B0F0"/>
                </a:solidFill>
                <a:latin typeface="Imprint MT Shadow" panose="04020605060303030202" pitchFamily="82" charset="0"/>
              </a:rPr>
              <a:t>Opportunities</a:t>
            </a:r>
            <a:endParaRPr lang="en-GB" sz="4800" b="1" dirty="0">
              <a:solidFill>
                <a:srgbClr val="00B0F0"/>
              </a:solidFill>
              <a:latin typeface="Imprint MT Shadow" panose="04020605060303030202" pitchFamily="82" charset="0"/>
            </a:endParaRPr>
          </a:p>
        </p:txBody>
      </p:sp>
      <p:cxnSp>
        <p:nvCxnSpPr>
          <p:cNvPr id="19" name="Straight Arrow Connector 18">
            <a:extLst>
              <a:ext uri="{FF2B5EF4-FFF2-40B4-BE49-F238E27FC236}">
                <a16:creationId xmlns:a16="http://schemas.microsoft.com/office/drawing/2014/main" id="{1E483006-C845-4B22-AC91-A0B6176489FA}"/>
              </a:ext>
            </a:extLst>
          </p:cNvPr>
          <p:cNvCxnSpPr>
            <a:cxnSpLocks/>
          </p:cNvCxnSpPr>
          <p:nvPr/>
        </p:nvCxnSpPr>
        <p:spPr>
          <a:xfrm flipV="1">
            <a:off x="6047421" y="1678636"/>
            <a:ext cx="0" cy="460298"/>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CC9A5FF-A484-4B50-9A34-0C913F98A246}"/>
              </a:ext>
            </a:extLst>
          </p:cNvPr>
          <p:cNvCxnSpPr>
            <a:cxnSpLocks/>
          </p:cNvCxnSpPr>
          <p:nvPr/>
        </p:nvCxnSpPr>
        <p:spPr>
          <a:xfrm flipH="1" flipV="1">
            <a:off x="3167353" y="3179432"/>
            <a:ext cx="1435096" cy="11164"/>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DF925D6-1BDB-417D-BDC3-A4735908A4C4}"/>
              </a:ext>
            </a:extLst>
          </p:cNvPr>
          <p:cNvCxnSpPr>
            <a:cxnSpLocks/>
          </p:cNvCxnSpPr>
          <p:nvPr/>
        </p:nvCxnSpPr>
        <p:spPr>
          <a:xfrm>
            <a:off x="5947347" y="4270033"/>
            <a:ext cx="0" cy="555854"/>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7442763B-443F-40FE-8B2F-C1EED61842CA}"/>
              </a:ext>
            </a:extLst>
          </p:cNvPr>
          <p:cNvCxnSpPr>
            <a:cxnSpLocks/>
          </p:cNvCxnSpPr>
          <p:nvPr/>
        </p:nvCxnSpPr>
        <p:spPr>
          <a:xfrm>
            <a:off x="7458388" y="3221686"/>
            <a:ext cx="1277038"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3C61606E-EE20-4D97-9169-1A1C3386686F}"/>
              </a:ext>
            </a:extLst>
          </p:cNvPr>
          <p:cNvSpPr txBox="1"/>
          <p:nvPr/>
        </p:nvSpPr>
        <p:spPr>
          <a:xfrm>
            <a:off x="5096656" y="699928"/>
            <a:ext cx="1694076" cy="523220"/>
          </a:xfrm>
          <a:prstGeom prst="rect">
            <a:avLst/>
          </a:prstGeom>
          <a:noFill/>
        </p:spPr>
        <p:txBody>
          <a:bodyPr wrap="square" rtlCol="0">
            <a:spAutoFit/>
          </a:bodyPr>
          <a:lstStyle/>
          <a:p>
            <a:r>
              <a:rPr lang="en-GB" sz="2800" b="1" dirty="0">
                <a:solidFill>
                  <a:srgbClr val="FF0000"/>
                </a:solidFill>
                <a:latin typeface="Imprint MT Shadow" panose="04020605060303030202" pitchFamily="82" charset="0"/>
              </a:rPr>
              <a:t>Strengths</a:t>
            </a:r>
            <a:endParaRPr lang="en-GB" sz="4800" b="1" dirty="0">
              <a:solidFill>
                <a:srgbClr val="FF0000"/>
              </a:solidFill>
              <a:latin typeface="Imprint MT Shadow" panose="04020605060303030202" pitchFamily="82" charset="0"/>
            </a:endParaRPr>
          </a:p>
        </p:txBody>
      </p:sp>
      <p:pic>
        <p:nvPicPr>
          <p:cNvPr id="33" name="Picture 32">
            <a:extLst>
              <a:ext uri="{FF2B5EF4-FFF2-40B4-BE49-F238E27FC236}">
                <a16:creationId xmlns:a16="http://schemas.microsoft.com/office/drawing/2014/main" id="{48ED715E-6B55-4779-AF06-4807FCAD8015}"/>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
        <p:nvSpPr>
          <p:cNvPr id="34" name="TextBox 33">
            <a:extLst>
              <a:ext uri="{FF2B5EF4-FFF2-40B4-BE49-F238E27FC236}">
                <a16:creationId xmlns:a16="http://schemas.microsoft.com/office/drawing/2014/main" id="{E58F3AB1-CE3E-4106-8262-38F3F184C909}"/>
              </a:ext>
            </a:extLst>
          </p:cNvPr>
          <p:cNvSpPr txBox="1"/>
          <p:nvPr/>
        </p:nvSpPr>
        <p:spPr>
          <a:xfrm>
            <a:off x="6822931" y="1000844"/>
            <a:ext cx="5252195" cy="1815882"/>
          </a:xfrm>
          <a:prstGeom prst="rect">
            <a:avLst/>
          </a:prstGeom>
          <a:noFill/>
        </p:spPr>
        <p:txBody>
          <a:bodyPr wrap="square" rtlCol="0">
            <a:spAutoFit/>
          </a:bodyPr>
          <a:lstStyle/>
          <a:p>
            <a:pPr algn="ctr"/>
            <a:r>
              <a:rPr lang="en-GB" sz="2800" dirty="0">
                <a:latin typeface="Imprint MT Shadow" panose="04020605060303030202" pitchFamily="82" charset="0"/>
              </a:rPr>
              <a:t>“</a:t>
            </a:r>
            <a:r>
              <a:rPr lang="en-GB" sz="2800" i="1" dirty="0">
                <a:latin typeface="Imprint MT Shadow" panose="04020605060303030202" pitchFamily="82" charset="0"/>
              </a:rPr>
              <a:t>A true SWOT analysis cannot be done effectively by just one person. It requires a team effort.” – </a:t>
            </a:r>
            <a:r>
              <a:rPr lang="en-GB" sz="2800" dirty="0">
                <a:latin typeface="Imprint MT Shadow" panose="04020605060303030202" pitchFamily="82" charset="0"/>
              </a:rPr>
              <a:t>Albert Humphreys</a:t>
            </a:r>
          </a:p>
        </p:txBody>
      </p:sp>
      <p:pic>
        <p:nvPicPr>
          <p:cNvPr id="1026" name="Picture 2" descr="Image result for albert humphrey">
            <a:extLst>
              <a:ext uri="{FF2B5EF4-FFF2-40B4-BE49-F238E27FC236}">
                <a16:creationId xmlns:a16="http://schemas.microsoft.com/office/drawing/2014/main" id="{29A96EDF-E45E-4B48-96F6-27D06A81A5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7959" y="1915225"/>
            <a:ext cx="2988194" cy="4426954"/>
          </a:xfrm>
          <a:prstGeom prst="rect">
            <a:avLst/>
          </a:prstGeom>
          <a:noFill/>
          <a:effectLst>
            <a:reflection blurRad="6350" stA="50000" endA="275" endPos="40000" dist="101600" dir="5400000" sy="-100000" algn="bl" rotWithShape="0"/>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920035"/>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20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wipe(down)">
                                      <p:cBhvr>
                                        <p:cTn id="12" dur="2000"/>
                                        <p:tgtEl>
                                          <p:spTgt spid="102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xit" presetSubtype="21" fill="hold" grpId="1" nodeType="clickEffect">
                                  <p:stCondLst>
                                    <p:cond delay="0"/>
                                  </p:stCondLst>
                                  <p:childTnLst>
                                    <p:animEffect transition="out" filter="barn(inVertical)">
                                      <p:cBhvr>
                                        <p:cTn id="16" dur="2000"/>
                                        <p:tgtEl>
                                          <p:spTgt spid="34"/>
                                        </p:tgtEl>
                                      </p:cBhvr>
                                    </p:animEffect>
                                    <p:set>
                                      <p:cBhvr>
                                        <p:cTn id="17" dur="1" fill="hold">
                                          <p:stCondLst>
                                            <p:cond delay="1999"/>
                                          </p:stCondLst>
                                        </p:cTn>
                                        <p:tgtEl>
                                          <p:spTgt spid="34"/>
                                        </p:tgtEl>
                                        <p:attrNameLst>
                                          <p:attrName>style.visibility</p:attrName>
                                        </p:attrNameLst>
                                      </p:cBhvr>
                                      <p:to>
                                        <p:strVal val="hidden"/>
                                      </p:to>
                                    </p:set>
                                  </p:childTnLst>
                                </p:cTn>
                              </p:par>
                              <p:par>
                                <p:cTn id="18" presetID="16" presetClass="exit" presetSubtype="21" fill="hold" nodeType="withEffect">
                                  <p:stCondLst>
                                    <p:cond delay="0"/>
                                  </p:stCondLst>
                                  <p:childTnLst>
                                    <p:animEffect transition="out" filter="barn(inVertical)">
                                      <p:cBhvr>
                                        <p:cTn id="19" dur="2000"/>
                                        <p:tgtEl>
                                          <p:spTgt spid="1026"/>
                                        </p:tgtEl>
                                      </p:cBhvr>
                                    </p:animEffect>
                                    <p:set>
                                      <p:cBhvr>
                                        <p:cTn id="20" dur="1" fill="hold">
                                          <p:stCondLst>
                                            <p:cond delay="1999"/>
                                          </p:stCondLst>
                                        </p:cTn>
                                        <p:tgtEl>
                                          <p:spTgt spid="102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additive="base">
                                        <p:cTn id="29" dur="500" fill="hold"/>
                                        <p:tgtEl>
                                          <p:spTgt spid="6"/>
                                        </p:tgtEl>
                                        <p:attrNameLst>
                                          <p:attrName>ppt_x</p:attrName>
                                        </p:attrNameLst>
                                      </p:cBhvr>
                                      <p:tavLst>
                                        <p:tav tm="0">
                                          <p:val>
                                            <p:strVal val="#ppt_x"/>
                                          </p:val>
                                        </p:tav>
                                        <p:tav tm="100000">
                                          <p:val>
                                            <p:strVal val="#ppt_x"/>
                                          </p:val>
                                        </p:tav>
                                      </p:tavLst>
                                    </p:anim>
                                    <p:anim calcmode="lin" valueType="num">
                                      <p:cBhvr additive="base">
                                        <p:cTn id="3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anim calcmode="lin" valueType="num">
                                      <p:cBhvr>
                                        <p:cTn id="35" dur="1000" fill="hold"/>
                                        <p:tgtEl>
                                          <p:spTgt spid="19"/>
                                        </p:tgtEl>
                                        <p:attrNameLst>
                                          <p:attrName>ppt_w</p:attrName>
                                        </p:attrNameLst>
                                      </p:cBhvr>
                                      <p:tavLst>
                                        <p:tav tm="0">
                                          <p:val>
                                            <p:fltVal val="0"/>
                                          </p:val>
                                        </p:tav>
                                        <p:tav tm="100000">
                                          <p:val>
                                            <p:strVal val="#ppt_w"/>
                                          </p:val>
                                        </p:tav>
                                      </p:tavLst>
                                    </p:anim>
                                    <p:anim calcmode="lin" valueType="num">
                                      <p:cBhvr>
                                        <p:cTn id="36" dur="1000" fill="hold"/>
                                        <p:tgtEl>
                                          <p:spTgt spid="19"/>
                                        </p:tgtEl>
                                        <p:attrNameLst>
                                          <p:attrName>ppt_h</p:attrName>
                                        </p:attrNameLst>
                                      </p:cBhvr>
                                      <p:tavLst>
                                        <p:tav tm="0">
                                          <p:val>
                                            <p:fltVal val="0"/>
                                          </p:val>
                                        </p:tav>
                                        <p:tav tm="100000">
                                          <p:val>
                                            <p:strVal val="#ppt_h"/>
                                          </p:val>
                                        </p:tav>
                                      </p:tavLst>
                                    </p:anim>
                                    <p:anim calcmode="lin" valueType="num">
                                      <p:cBhvr>
                                        <p:cTn id="37" dur="1000" fill="hold"/>
                                        <p:tgtEl>
                                          <p:spTgt spid="19"/>
                                        </p:tgtEl>
                                        <p:attrNameLst>
                                          <p:attrName>style.rotation</p:attrName>
                                        </p:attrNameLst>
                                      </p:cBhvr>
                                      <p:tavLst>
                                        <p:tav tm="0">
                                          <p:val>
                                            <p:fltVal val="90"/>
                                          </p:val>
                                        </p:tav>
                                        <p:tav tm="100000">
                                          <p:val>
                                            <p:fltVal val="0"/>
                                          </p:val>
                                        </p:tav>
                                      </p:tavLst>
                                    </p:anim>
                                    <p:animEffect transition="in" filter="fade">
                                      <p:cBhvr>
                                        <p:cTn id="38" dur="1000"/>
                                        <p:tgtEl>
                                          <p:spTgt spid="19"/>
                                        </p:tgtEl>
                                      </p:cBhvr>
                                    </p:animEffect>
                                  </p:childTnLst>
                                </p:cTn>
                              </p:par>
                              <p:par>
                                <p:cTn id="39" presetID="31" presetClass="entr" presetSubtype="0"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 calcmode="lin" valueType="num">
                                      <p:cBhvr>
                                        <p:cTn id="41" dur="1000" fill="hold"/>
                                        <p:tgtEl>
                                          <p:spTgt spid="25"/>
                                        </p:tgtEl>
                                        <p:attrNameLst>
                                          <p:attrName>ppt_w</p:attrName>
                                        </p:attrNameLst>
                                      </p:cBhvr>
                                      <p:tavLst>
                                        <p:tav tm="0">
                                          <p:val>
                                            <p:fltVal val="0"/>
                                          </p:val>
                                        </p:tav>
                                        <p:tav tm="100000">
                                          <p:val>
                                            <p:strVal val="#ppt_w"/>
                                          </p:val>
                                        </p:tav>
                                      </p:tavLst>
                                    </p:anim>
                                    <p:anim calcmode="lin" valueType="num">
                                      <p:cBhvr>
                                        <p:cTn id="42" dur="1000" fill="hold"/>
                                        <p:tgtEl>
                                          <p:spTgt spid="25"/>
                                        </p:tgtEl>
                                        <p:attrNameLst>
                                          <p:attrName>ppt_h</p:attrName>
                                        </p:attrNameLst>
                                      </p:cBhvr>
                                      <p:tavLst>
                                        <p:tav tm="0">
                                          <p:val>
                                            <p:fltVal val="0"/>
                                          </p:val>
                                        </p:tav>
                                        <p:tav tm="100000">
                                          <p:val>
                                            <p:strVal val="#ppt_h"/>
                                          </p:val>
                                        </p:tav>
                                      </p:tavLst>
                                    </p:anim>
                                    <p:anim calcmode="lin" valueType="num">
                                      <p:cBhvr>
                                        <p:cTn id="43" dur="1000" fill="hold"/>
                                        <p:tgtEl>
                                          <p:spTgt spid="25"/>
                                        </p:tgtEl>
                                        <p:attrNameLst>
                                          <p:attrName>style.rotation</p:attrName>
                                        </p:attrNameLst>
                                      </p:cBhvr>
                                      <p:tavLst>
                                        <p:tav tm="0">
                                          <p:val>
                                            <p:fltVal val="90"/>
                                          </p:val>
                                        </p:tav>
                                        <p:tav tm="100000">
                                          <p:val>
                                            <p:fltVal val="0"/>
                                          </p:val>
                                        </p:tav>
                                      </p:tavLst>
                                    </p:anim>
                                    <p:animEffect transition="in" filter="fade">
                                      <p:cBhvr>
                                        <p:cTn id="44" dur="1000"/>
                                        <p:tgtEl>
                                          <p:spTgt spid="25"/>
                                        </p:tgtEl>
                                      </p:cBhvr>
                                    </p:animEffect>
                                  </p:childTnLst>
                                </p:cTn>
                              </p:par>
                              <p:par>
                                <p:cTn id="45" presetID="31" presetClass="entr" presetSubtype="0" fill="hold" grpId="0" nodeType="with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p:cTn id="47" dur="1000" fill="hold"/>
                                        <p:tgtEl>
                                          <p:spTgt spid="15"/>
                                        </p:tgtEl>
                                        <p:attrNameLst>
                                          <p:attrName>ppt_w</p:attrName>
                                        </p:attrNameLst>
                                      </p:cBhvr>
                                      <p:tavLst>
                                        <p:tav tm="0">
                                          <p:val>
                                            <p:fltVal val="0"/>
                                          </p:val>
                                        </p:tav>
                                        <p:tav tm="100000">
                                          <p:val>
                                            <p:strVal val="#ppt_w"/>
                                          </p:val>
                                        </p:tav>
                                      </p:tavLst>
                                    </p:anim>
                                    <p:anim calcmode="lin" valueType="num">
                                      <p:cBhvr>
                                        <p:cTn id="48" dur="1000" fill="hold"/>
                                        <p:tgtEl>
                                          <p:spTgt spid="15"/>
                                        </p:tgtEl>
                                        <p:attrNameLst>
                                          <p:attrName>ppt_h</p:attrName>
                                        </p:attrNameLst>
                                      </p:cBhvr>
                                      <p:tavLst>
                                        <p:tav tm="0">
                                          <p:val>
                                            <p:fltVal val="0"/>
                                          </p:val>
                                        </p:tav>
                                        <p:tav tm="100000">
                                          <p:val>
                                            <p:strVal val="#ppt_h"/>
                                          </p:val>
                                        </p:tav>
                                      </p:tavLst>
                                    </p:anim>
                                    <p:anim calcmode="lin" valueType="num">
                                      <p:cBhvr>
                                        <p:cTn id="49" dur="1000" fill="hold"/>
                                        <p:tgtEl>
                                          <p:spTgt spid="15"/>
                                        </p:tgtEl>
                                        <p:attrNameLst>
                                          <p:attrName>style.rotation</p:attrName>
                                        </p:attrNameLst>
                                      </p:cBhvr>
                                      <p:tavLst>
                                        <p:tav tm="0">
                                          <p:val>
                                            <p:fltVal val="90"/>
                                          </p:val>
                                        </p:tav>
                                        <p:tav tm="100000">
                                          <p:val>
                                            <p:fltVal val="0"/>
                                          </p:val>
                                        </p:tav>
                                      </p:tavLst>
                                    </p:anim>
                                    <p:animEffect transition="in" filter="fade">
                                      <p:cBhvr>
                                        <p:cTn id="50" dur="1000"/>
                                        <p:tgtEl>
                                          <p:spTgt spid="15"/>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p:cTn id="55" dur="1000" fill="hold"/>
                                        <p:tgtEl>
                                          <p:spTgt spid="12"/>
                                        </p:tgtEl>
                                        <p:attrNameLst>
                                          <p:attrName>ppt_w</p:attrName>
                                        </p:attrNameLst>
                                      </p:cBhvr>
                                      <p:tavLst>
                                        <p:tav tm="0">
                                          <p:val>
                                            <p:fltVal val="0"/>
                                          </p:val>
                                        </p:tav>
                                        <p:tav tm="100000">
                                          <p:val>
                                            <p:strVal val="#ppt_w"/>
                                          </p:val>
                                        </p:tav>
                                      </p:tavLst>
                                    </p:anim>
                                    <p:anim calcmode="lin" valueType="num">
                                      <p:cBhvr>
                                        <p:cTn id="56" dur="1000" fill="hold"/>
                                        <p:tgtEl>
                                          <p:spTgt spid="12"/>
                                        </p:tgtEl>
                                        <p:attrNameLst>
                                          <p:attrName>ppt_h</p:attrName>
                                        </p:attrNameLst>
                                      </p:cBhvr>
                                      <p:tavLst>
                                        <p:tav tm="0">
                                          <p:val>
                                            <p:fltVal val="0"/>
                                          </p:val>
                                        </p:tav>
                                        <p:tav tm="100000">
                                          <p:val>
                                            <p:strVal val="#ppt_h"/>
                                          </p:val>
                                        </p:tav>
                                      </p:tavLst>
                                    </p:anim>
                                    <p:anim calcmode="lin" valueType="num">
                                      <p:cBhvr>
                                        <p:cTn id="57" dur="1000" fill="hold"/>
                                        <p:tgtEl>
                                          <p:spTgt spid="12"/>
                                        </p:tgtEl>
                                        <p:attrNameLst>
                                          <p:attrName>style.rotation</p:attrName>
                                        </p:attrNameLst>
                                      </p:cBhvr>
                                      <p:tavLst>
                                        <p:tav tm="0">
                                          <p:val>
                                            <p:fltVal val="90"/>
                                          </p:val>
                                        </p:tav>
                                        <p:tav tm="100000">
                                          <p:val>
                                            <p:fltVal val="0"/>
                                          </p:val>
                                        </p:tav>
                                      </p:tavLst>
                                    </p:anim>
                                    <p:animEffect transition="in" filter="fade">
                                      <p:cBhvr>
                                        <p:cTn id="58" dur="1000"/>
                                        <p:tgtEl>
                                          <p:spTgt spid="12"/>
                                        </p:tgtEl>
                                      </p:cBhvr>
                                    </p:animEffect>
                                  </p:childTnLst>
                                </p:cTn>
                              </p:par>
                              <p:par>
                                <p:cTn id="59" presetID="31" presetClass="entr" presetSubtype="0" fill="hold" nodeType="withEffect">
                                  <p:stCondLst>
                                    <p:cond delay="0"/>
                                  </p:stCondLst>
                                  <p:childTnLst>
                                    <p:set>
                                      <p:cBhvr>
                                        <p:cTn id="60" dur="1" fill="hold">
                                          <p:stCondLst>
                                            <p:cond delay="0"/>
                                          </p:stCondLst>
                                        </p:cTn>
                                        <p:tgtEl>
                                          <p:spTgt spid="22"/>
                                        </p:tgtEl>
                                        <p:attrNameLst>
                                          <p:attrName>style.visibility</p:attrName>
                                        </p:attrNameLst>
                                      </p:cBhvr>
                                      <p:to>
                                        <p:strVal val="visible"/>
                                      </p:to>
                                    </p:set>
                                    <p:anim calcmode="lin" valueType="num">
                                      <p:cBhvr>
                                        <p:cTn id="61" dur="1000" fill="hold"/>
                                        <p:tgtEl>
                                          <p:spTgt spid="22"/>
                                        </p:tgtEl>
                                        <p:attrNameLst>
                                          <p:attrName>ppt_w</p:attrName>
                                        </p:attrNameLst>
                                      </p:cBhvr>
                                      <p:tavLst>
                                        <p:tav tm="0">
                                          <p:val>
                                            <p:fltVal val="0"/>
                                          </p:val>
                                        </p:tav>
                                        <p:tav tm="100000">
                                          <p:val>
                                            <p:strVal val="#ppt_w"/>
                                          </p:val>
                                        </p:tav>
                                      </p:tavLst>
                                    </p:anim>
                                    <p:anim calcmode="lin" valueType="num">
                                      <p:cBhvr>
                                        <p:cTn id="62" dur="1000" fill="hold"/>
                                        <p:tgtEl>
                                          <p:spTgt spid="22"/>
                                        </p:tgtEl>
                                        <p:attrNameLst>
                                          <p:attrName>ppt_h</p:attrName>
                                        </p:attrNameLst>
                                      </p:cBhvr>
                                      <p:tavLst>
                                        <p:tav tm="0">
                                          <p:val>
                                            <p:fltVal val="0"/>
                                          </p:val>
                                        </p:tav>
                                        <p:tav tm="100000">
                                          <p:val>
                                            <p:strVal val="#ppt_h"/>
                                          </p:val>
                                        </p:tav>
                                      </p:tavLst>
                                    </p:anim>
                                    <p:anim calcmode="lin" valueType="num">
                                      <p:cBhvr>
                                        <p:cTn id="63" dur="1000" fill="hold"/>
                                        <p:tgtEl>
                                          <p:spTgt spid="22"/>
                                        </p:tgtEl>
                                        <p:attrNameLst>
                                          <p:attrName>style.rotation</p:attrName>
                                        </p:attrNameLst>
                                      </p:cBhvr>
                                      <p:tavLst>
                                        <p:tav tm="0">
                                          <p:val>
                                            <p:fltVal val="90"/>
                                          </p:val>
                                        </p:tav>
                                        <p:tav tm="100000">
                                          <p:val>
                                            <p:fltVal val="0"/>
                                          </p:val>
                                        </p:tav>
                                      </p:tavLst>
                                    </p:anim>
                                    <p:animEffect transition="in" filter="fade">
                                      <p:cBhvr>
                                        <p:cTn id="64" dur="1000"/>
                                        <p:tgtEl>
                                          <p:spTgt spid="22"/>
                                        </p:tgtEl>
                                      </p:cBhvr>
                                    </p:animEffect>
                                  </p:childTnLst>
                                </p:cTn>
                              </p:par>
                              <p:par>
                                <p:cTn id="65" presetID="31" presetClass="entr" presetSubtype="0" fill="hold" grpId="0" nodeType="withEffect">
                                  <p:stCondLst>
                                    <p:cond delay="0"/>
                                  </p:stCondLst>
                                  <p:childTnLst>
                                    <p:set>
                                      <p:cBhvr>
                                        <p:cTn id="66" dur="1" fill="hold">
                                          <p:stCondLst>
                                            <p:cond delay="0"/>
                                          </p:stCondLst>
                                        </p:cTn>
                                        <p:tgtEl>
                                          <p:spTgt spid="11"/>
                                        </p:tgtEl>
                                        <p:attrNameLst>
                                          <p:attrName>style.visibility</p:attrName>
                                        </p:attrNameLst>
                                      </p:cBhvr>
                                      <p:to>
                                        <p:strVal val="visible"/>
                                      </p:to>
                                    </p:set>
                                    <p:anim calcmode="lin" valueType="num">
                                      <p:cBhvr>
                                        <p:cTn id="67" dur="1000" fill="hold"/>
                                        <p:tgtEl>
                                          <p:spTgt spid="11"/>
                                        </p:tgtEl>
                                        <p:attrNameLst>
                                          <p:attrName>ppt_w</p:attrName>
                                        </p:attrNameLst>
                                      </p:cBhvr>
                                      <p:tavLst>
                                        <p:tav tm="0">
                                          <p:val>
                                            <p:fltVal val="0"/>
                                          </p:val>
                                        </p:tav>
                                        <p:tav tm="100000">
                                          <p:val>
                                            <p:strVal val="#ppt_w"/>
                                          </p:val>
                                        </p:tav>
                                      </p:tavLst>
                                    </p:anim>
                                    <p:anim calcmode="lin" valueType="num">
                                      <p:cBhvr>
                                        <p:cTn id="68" dur="1000" fill="hold"/>
                                        <p:tgtEl>
                                          <p:spTgt spid="11"/>
                                        </p:tgtEl>
                                        <p:attrNameLst>
                                          <p:attrName>ppt_h</p:attrName>
                                        </p:attrNameLst>
                                      </p:cBhvr>
                                      <p:tavLst>
                                        <p:tav tm="0">
                                          <p:val>
                                            <p:fltVal val="0"/>
                                          </p:val>
                                        </p:tav>
                                        <p:tav tm="100000">
                                          <p:val>
                                            <p:strVal val="#ppt_h"/>
                                          </p:val>
                                        </p:tav>
                                      </p:tavLst>
                                    </p:anim>
                                    <p:anim calcmode="lin" valueType="num">
                                      <p:cBhvr>
                                        <p:cTn id="69" dur="1000" fill="hold"/>
                                        <p:tgtEl>
                                          <p:spTgt spid="11"/>
                                        </p:tgtEl>
                                        <p:attrNameLst>
                                          <p:attrName>style.rotation</p:attrName>
                                        </p:attrNameLst>
                                      </p:cBhvr>
                                      <p:tavLst>
                                        <p:tav tm="0">
                                          <p:val>
                                            <p:fltVal val="90"/>
                                          </p:val>
                                        </p:tav>
                                        <p:tav tm="100000">
                                          <p:val>
                                            <p:fltVal val="0"/>
                                          </p:val>
                                        </p:tav>
                                      </p:tavLst>
                                    </p:anim>
                                    <p:animEffect transition="in" filter="fade">
                                      <p:cBhvr>
                                        <p:cTn id="70" dur="1000"/>
                                        <p:tgtEl>
                                          <p:spTgt spid="11"/>
                                        </p:tgtEl>
                                      </p:cBhvr>
                                    </p:animEffect>
                                  </p:childTnLst>
                                </p:cTn>
                              </p:par>
                            </p:childTnLst>
                          </p:cTn>
                        </p:par>
                      </p:childTnLst>
                    </p:cTn>
                  </p:par>
                  <p:par>
                    <p:cTn id="71" fill="hold">
                      <p:stCondLst>
                        <p:cond delay="indefinite"/>
                      </p:stCondLst>
                      <p:childTnLst>
                        <p:par>
                          <p:cTn id="72" fill="hold">
                            <p:stCondLst>
                              <p:cond delay="0"/>
                            </p:stCondLst>
                            <p:childTnLst>
                              <p:par>
                                <p:cTn id="73" presetID="31" presetClass="entr" presetSubtype="0" fill="hold" grpId="0" nodeType="clickEffect">
                                  <p:stCondLst>
                                    <p:cond delay="0"/>
                                  </p:stCondLst>
                                  <p:childTnLst>
                                    <p:set>
                                      <p:cBhvr>
                                        <p:cTn id="74" dur="1" fill="hold">
                                          <p:stCondLst>
                                            <p:cond delay="0"/>
                                          </p:stCondLst>
                                        </p:cTn>
                                        <p:tgtEl>
                                          <p:spTgt spid="16"/>
                                        </p:tgtEl>
                                        <p:attrNameLst>
                                          <p:attrName>style.visibility</p:attrName>
                                        </p:attrNameLst>
                                      </p:cBhvr>
                                      <p:to>
                                        <p:strVal val="visible"/>
                                      </p:to>
                                    </p:set>
                                    <p:anim calcmode="lin" valueType="num">
                                      <p:cBhvr>
                                        <p:cTn id="75" dur="1000" fill="hold"/>
                                        <p:tgtEl>
                                          <p:spTgt spid="16"/>
                                        </p:tgtEl>
                                        <p:attrNameLst>
                                          <p:attrName>ppt_w</p:attrName>
                                        </p:attrNameLst>
                                      </p:cBhvr>
                                      <p:tavLst>
                                        <p:tav tm="0">
                                          <p:val>
                                            <p:fltVal val="0"/>
                                          </p:val>
                                        </p:tav>
                                        <p:tav tm="100000">
                                          <p:val>
                                            <p:strVal val="#ppt_w"/>
                                          </p:val>
                                        </p:tav>
                                      </p:tavLst>
                                    </p:anim>
                                    <p:anim calcmode="lin" valueType="num">
                                      <p:cBhvr>
                                        <p:cTn id="76" dur="1000" fill="hold"/>
                                        <p:tgtEl>
                                          <p:spTgt spid="16"/>
                                        </p:tgtEl>
                                        <p:attrNameLst>
                                          <p:attrName>ppt_h</p:attrName>
                                        </p:attrNameLst>
                                      </p:cBhvr>
                                      <p:tavLst>
                                        <p:tav tm="0">
                                          <p:val>
                                            <p:fltVal val="0"/>
                                          </p:val>
                                        </p:tav>
                                        <p:tav tm="100000">
                                          <p:val>
                                            <p:strVal val="#ppt_h"/>
                                          </p:val>
                                        </p:tav>
                                      </p:tavLst>
                                    </p:anim>
                                    <p:anim calcmode="lin" valueType="num">
                                      <p:cBhvr>
                                        <p:cTn id="77" dur="1000" fill="hold"/>
                                        <p:tgtEl>
                                          <p:spTgt spid="16"/>
                                        </p:tgtEl>
                                        <p:attrNameLst>
                                          <p:attrName>style.rotation</p:attrName>
                                        </p:attrNameLst>
                                      </p:cBhvr>
                                      <p:tavLst>
                                        <p:tav tm="0">
                                          <p:val>
                                            <p:fltVal val="90"/>
                                          </p:val>
                                        </p:tav>
                                        <p:tav tm="100000">
                                          <p:val>
                                            <p:fltVal val="0"/>
                                          </p:val>
                                        </p:tav>
                                      </p:tavLst>
                                    </p:anim>
                                    <p:animEffect transition="in" filter="fade">
                                      <p:cBhvr>
                                        <p:cTn id="78" dur="1000"/>
                                        <p:tgtEl>
                                          <p:spTgt spid="16"/>
                                        </p:tgtEl>
                                      </p:cBhvr>
                                    </p:animEffect>
                                  </p:childTnLst>
                                </p:cTn>
                              </p:par>
                              <p:par>
                                <p:cTn id="79" presetID="31" presetClass="entr" presetSubtype="0" fill="hold" nodeType="withEffect">
                                  <p:stCondLst>
                                    <p:cond delay="0"/>
                                  </p:stCondLst>
                                  <p:childTnLst>
                                    <p:set>
                                      <p:cBhvr>
                                        <p:cTn id="80" dur="1" fill="hold">
                                          <p:stCondLst>
                                            <p:cond delay="0"/>
                                          </p:stCondLst>
                                        </p:cTn>
                                        <p:tgtEl>
                                          <p:spTgt spid="21"/>
                                        </p:tgtEl>
                                        <p:attrNameLst>
                                          <p:attrName>style.visibility</p:attrName>
                                        </p:attrNameLst>
                                      </p:cBhvr>
                                      <p:to>
                                        <p:strVal val="visible"/>
                                      </p:to>
                                    </p:set>
                                    <p:anim calcmode="lin" valueType="num">
                                      <p:cBhvr>
                                        <p:cTn id="81" dur="1000" fill="hold"/>
                                        <p:tgtEl>
                                          <p:spTgt spid="21"/>
                                        </p:tgtEl>
                                        <p:attrNameLst>
                                          <p:attrName>ppt_w</p:attrName>
                                        </p:attrNameLst>
                                      </p:cBhvr>
                                      <p:tavLst>
                                        <p:tav tm="0">
                                          <p:val>
                                            <p:fltVal val="0"/>
                                          </p:val>
                                        </p:tav>
                                        <p:tav tm="100000">
                                          <p:val>
                                            <p:strVal val="#ppt_w"/>
                                          </p:val>
                                        </p:tav>
                                      </p:tavLst>
                                    </p:anim>
                                    <p:anim calcmode="lin" valueType="num">
                                      <p:cBhvr>
                                        <p:cTn id="82" dur="1000" fill="hold"/>
                                        <p:tgtEl>
                                          <p:spTgt spid="21"/>
                                        </p:tgtEl>
                                        <p:attrNameLst>
                                          <p:attrName>ppt_h</p:attrName>
                                        </p:attrNameLst>
                                      </p:cBhvr>
                                      <p:tavLst>
                                        <p:tav tm="0">
                                          <p:val>
                                            <p:fltVal val="0"/>
                                          </p:val>
                                        </p:tav>
                                        <p:tav tm="100000">
                                          <p:val>
                                            <p:strVal val="#ppt_h"/>
                                          </p:val>
                                        </p:tav>
                                      </p:tavLst>
                                    </p:anim>
                                    <p:anim calcmode="lin" valueType="num">
                                      <p:cBhvr>
                                        <p:cTn id="83" dur="1000" fill="hold"/>
                                        <p:tgtEl>
                                          <p:spTgt spid="21"/>
                                        </p:tgtEl>
                                        <p:attrNameLst>
                                          <p:attrName>style.rotation</p:attrName>
                                        </p:attrNameLst>
                                      </p:cBhvr>
                                      <p:tavLst>
                                        <p:tav tm="0">
                                          <p:val>
                                            <p:fltVal val="90"/>
                                          </p:val>
                                        </p:tav>
                                        <p:tav tm="100000">
                                          <p:val>
                                            <p:fltVal val="0"/>
                                          </p:val>
                                        </p:tav>
                                      </p:tavLst>
                                    </p:anim>
                                    <p:animEffect transition="in" filter="fade">
                                      <p:cBhvr>
                                        <p:cTn id="84" dur="1000"/>
                                        <p:tgtEl>
                                          <p:spTgt spid="21"/>
                                        </p:tgtEl>
                                      </p:cBhvr>
                                    </p:animEffect>
                                  </p:childTnLst>
                                </p:cTn>
                              </p:par>
                              <p:par>
                                <p:cTn id="85" presetID="31" presetClass="entr" presetSubtype="0" fill="hold" grpId="0" nodeType="withEffect">
                                  <p:stCondLst>
                                    <p:cond delay="0"/>
                                  </p:stCondLst>
                                  <p:childTnLst>
                                    <p:set>
                                      <p:cBhvr>
                                        <p:cTn id="86" dur="1" fill="hold">
                                          <p:stCondLst>
                                            <p:cond delay="0"/>
                                          </p:stCondLst>
                                        </p:cTn>
                                        <p:tgtEl>
                                          <p:spTgt spid="9"/>
                                        </p:tgtEl>
                                        <p:attrNameLst>
                                          <p:attrName>style.visibility</p:attrName>
                                        </p:attrNameLst>
                                      </p:cBhvr>
                                      <p:to>
                                        <p:strVal val="visible"/>
                                      </p:to>
                                    </p:set>
                                    <p:anim calcmode="lin" valueType="num">
                                      <p:cBhvr>
                                        <p:cTn id="87" dur="1000" fill="hold"/>
                                        <p:tgtEl>
                                          <p:spTgt spid="9"/>
                                        </p:tgtEl>
                                        <p:attrNameLst>
                                          <p:attrName>ppt_w</p:attrName>
                                        </p:attrNameLst>
                                      </p:cBhvr>
                                      <p:tavLst>
                                        <p:tav tm="0">
                                          <p:val>
                                            <p:fltVal val="0"/>
                                          </p:val>
                                        </p:tav>
                                        <p:tav tm="100000">
                                          <p:val>
                                            <p:strVal val="#ppt_w"/>
                                          </p:val>
                                        </p:tav>
                                      </p:tavLst>
                                    </p:anim>
                                    <p:anim calcmode="lin" valueType="num">
                                      <p:cBhvr>
                                        <p:cTn id="88" dur="1000" fill="hold"/>
                                        <p:tgtEl>
                                          <p:spTgt spid="9"/>
                                        </p:tgtEl>
                                        <p:attrNameLst>
                                          <p:attrName>ppt_h</p:attrName>
                                        </p:attrNameLst>
                                      </p:cBhvr>
                                      <p:tavLst>
                                        <p:tav tm="0">
                                          <p:val>
                                            <p:fltVal val="0"/>
                                          </p:val>
                                        </p:tav>
                                        <p:tav tm="100000">
                                          <p:val>
                                            <p:strVal val="#ppt_h"/>
                                          </p:val>
                                        </p:tav>
                                      </p:tavLst>
                                    </p:anim>
                                    <p:anim calcmode="lin" valueType="num">
                                      <p:cBhvr>
                                        <p:cTn id="89" dur="1000" fill="hold"/>
                                        <p:tgtEl>
                                          <p:spTgt spid="9"/>
                                        </p:tgtEl>
                                        <p:attrNameLst>
                                          <p:attrName>style.rotation</p:attrName>
                                        </p:attrNameLst>
                                      </p:cBhvr>
                                      <p:tavLst>
                                        <p:tav tm="0">
                                          <p:val>
                                            <p:fltVal val="90"/>
                                          </p:val>
                                        </p:tav>
                                        <p:tav tm="100000">
                                          <p:val>
                                            <p:fltVal val="0"/>
                                          </p:val>
                                        </p:tav>
                                      </p:tavLst>
                                    </p:anim>
                                    <p:animEffect transition="in" filter="fade">
                                      <p:cBhvr>
                                        <p:cTn id="90" dur="1000"/>
                                        <p:tgtEl>
                                          <p:spTgt spid="9"/>
                                        </p:tgtEl>
                                      </p:cBhvr>
                                    </p:animEffect>
                                  </p:childTnLst>
                                </p:cTn>
                              </p:par>
                            </p:childTnLst>
                          </p:cTn>
                        </p:par>
                      </p:childTnLst>
                    </p:cTn>
                  </p:par>
                  <p:par>
                    <p:cTn id="91" fill="hold">
                      <p:stCondLst>
                        <p:cond delay="indefinite"/>
                      </p:stCondLst>
                      <p:childTnLst>
                        <p:par>
                          <p:cTn id="92" fill="hold">
                            <p:stCondLst>
                              <p:cond delay="0"/>
                            </p:stCondLst>
                            <p:childTnLst>
                              <p:par>
                                <p:cTn id="93" presetID="31" presetClass="entr" presetSubtype="0" fill="hold" nodeType="clickEffect">
                                  <p:stCondLst>
                                    <p:cond delay="0"/>
                                  </p:stCondLst>
                                  <p:childTnLst>
                                    <p:set>
                                      <p:cBhvr>
                                        <p:cTn id="94" dur="1" fill="hold">
                                          <p:stCondLst>
                                            <p:cond delay="0"/>
                                          </p:stCondLst>
                                        </p:cTn>
                                        <p:tgtEl>
                                          <p:spTgt spid="20"/>
                                        </p:tgtEl>
                                        <p:attrNameLst>
                                          <p:attrName>style.visibility</p:attrName>
                                        </p:attrNameLst>
                                      </p:cBhvr>
                                      <p:to>
                                        <p:strVal val="visible"/>
                                      </p:to>
                                    </p:set>
                                    <p:anim calcmode="lin" valueType="num">
                                      <p:cBhvr>
                                        <p:cTn id="95" dur="1000" fill="hold"/>
                                        <p:tgtEl>
                                          <p:spTgt spid="20"/>
                                        </p:tgtEl>
                                        <p:attrNameLst>
                                          <p:attrName>ppt_w</p:attrName>
                                        </p:attrNameLst>
                                      </p:cBhvr>
                                      <p:tavLst>
                                        <p:tav tm="0">
                                          <p:val>
                                            <p:fltVal val="0"/>
                                          </p:val>
                                        </p:tav>
                                        <p:tav tm="100000">
                                          <p:val>
                                            <p:strVal val="#ppt_w"/>
                                          </p:val>
                                        </p:tav>
                                      </p:tavLst>
                                    </p:anim>
                                    <p:anim calcmode="lin" valueType="num">
                                      <p:cBhvr>
                                        <p:cTn id="96" dur="1000" fill="hold"/>
                                        <p:tgtEl>
                                          <p:spTgt spid="20"/>
                                        </p:tgtEl>
                                        <p:attrNameLst>
                                          <p:attrName>ppt_h</p:attrName>
                                        </p:attrNameLst>
                                      </p:cBhvr>
                                      <p:tavLst>
                                        <p:tav tm="0">
                                          <p:val>
                                            <p:fltVal val="0"/>
                                          </p:val>
                                        </p:tav>
                                        <p:tav tm="100000">
                                          <p:val>
                                            <p:strVal val="#ppt_h"/>
                                          </p:val>
                                        </p:tav>
                                      </p:tavLst>
                                    </p:anim>
                                    <p:anim calcmode="lin" valueType="num">
                                      <p:cBhvr>
                                        <p:cTn id="97" dur="1000" fill="hold"/>
                                        <p:tgtEl>
                                          <p:spTgt spid="20"/>
                                        </p:tgtEl>
                                        <p:attrNameLst>
                                          <p:attrName>style.rotation</p:attrName>
                                        </p:attrNameLst>
                                      </p:cBhvr>
                                      <p:tavLst>
                                        <p:tav tm="0">
                                          <p:val>
                                            <p:fltVal val="90"/>
                                          </p:val>
                                        </p:tav>
                                        <p:tav tm="100000">
                                          <p:val>
                                            <p:fltVal val="0"/>
                                          </p:val>
                                        </p:tav>
                                      </p:tavLst>
                                    </p:anim>
                                    <p:animEffect transition="in" filter="fade">
                                      <p:cBhvr>
                                        <p:cTn id="98" dur="1000"/>
                                        <p:tgtEl>
                                          <p:spTgt spid="20"/>
                                        </p:tgtEl>
                                      </p:cBhvr>
                                    </p:animEffect>
                                  </p:childTnLst>
                                </p:cTn>
                              </p:par>
                              <p:par>
                                <p:cTn id="99" presetID="31" presetClass="entr" presetSubtype="0" fill="hold" grpId="0" nodeType="withEffect">
                                  <p:stCondLst>
                                    <p:cond delay="0"/>
                                  </p:stCondLst>
                                  <p:childTnLst>
                                    <p:set>
                                      <p:cBhvr>
                                        <p:cTn id="100" dur="1" fill="hold">
                                          <p:stCondLst>
                                            <p:cond delay="0"/>
                                          </p:stCondLst>
                                        </p:cTn>
                                        <p:tgtEl>
                                          <p:spTgt spid="14"/>
                                        </p:tgtEl>
                                        <p:attrNameLst>
                                          <p:attrName>style.visibility</p:attrName>
                                        </p:attrNameLst>
                                      </p:cBhvr>
                                      <p:to>
                                        <p:strVal val="visible"/>
                                      </p:to>
                                    </p:set>
                                    <p:anim calcmode="lin" valueType="num">
                                      <p:cBhvr>
                                        <p:cTn id="101" dur="1000" fill="hold"/>
                                        <p:tgtEl>
                                          <p:spTgt spid="14"/>
                                        </p:tgtEl>
                                        <p:attrNameLst>
                                          <p:attrName>ppt_w</p:attrName>
                                        </p:attrNameLst>
                                      </p:cBhvr>
                                      <p:tavLst>
                                        <p:tav tm="0">
                                          <p:val>
                                            <p:fltVal val="0"/>
                                          </p:val>
                                        </p:tav>
                                        <p:tav tm="100000">
                                          <p:val>
                                            <p:strVal val="#ppt_w"/>
                                          </p:val>
                                        </p:tav>
                                      </p:tavLst>
                                    </p:anim>
                                    <p:anim calcmode="lin" valueType="num">
                                      <p:cBhvr>
                                        <p:cTn id="102" dur="1000" fill="hold"/>
                                        <p:tgtEl>
                                          <p:spTgt spid="14"/>
                                        </p:tgtEl>
                                        <p:attrNameLst>
                                          <p:attrName>ppt_h</p:attrName>
                                        </p:attrNameLst>
                                      </p:cBhvr>
                                      <p:tavLst>
                                        <p:tav tm="0">
                                          <p:val>
                                            <p:fltVal val="0"/>
                                          </p:val>
                                        </p:tav>
                                        <p:tav tm="100000">
                                          <p:val>
                                            <p:strVal val="#ppt_h"/>
                                          </p:val>
                                        </p:tav>
                                      </p:tavLst>
                                    </p:anim>
                                    <p:anim calcmode="lin" valueType="num">
                                      <p:cBhvr>
                                        <p:cTn id="103" dur="1000" fill="hold"/>
                                        <p:tgtEl>
                                          <p:spTgt spid="14"/>
                                        </p:tgtEl>
                                        <p:attrNameLst>
                                          <p:attrName>style.rotation</p:attrName>
                                        </p:attrNameLst>
                                      </p:cBhvr>
                                      <p:tavLst>
                                        <p:tav tm="0">
                                          <p:val>
                                            <p:fltVal val="90"/>
                                          </p:val>
                                        </p:tav>
                                        <p:tav tm="100000">
                                          <p:val>
                                            <p:fltVal val="0"/>
                                          </p:val>
                                        </p:tav>
                                      </p:tavLst>
                                    </p:anim>
                                    <p:animEffect transition="in" filter="fade">
                                      <p:cBhvr>
                                        <p:cTn id="104" dur="1000"/>
                                        <p:tgtEl>
                                          <p:spTgt spid="14"/>
                                        </p:tgtEl>
                                      </p:cBhvr>
                                    </p:animEffect>
                                  </p:childTnLst>
                                </p:cTn>
                              </p:par>
                              <p:par>
                                <p:cTn id="105" presetID="31" presetClass="entr" presetSubtype="0" fill="hold" grpId="0" nodeType="withEffect">
                                  <p:stCondLst>
                                    <p:cond delay="0"/>
                                  </p:stCondLst>
                                  <p:childTnLst>
                                    <p:set>
                                      <p:cBhvr>
                                        <p:cTn id="106" dur="1" fill="hold">
                                          <p:stCondLst>
                                            <p:cond delay="0"/>
                                          </p:stCondLst>
                                        </p:cTn>
                                        <p:tgtEl>
                                          <p:spTgt spid="13"/>
                                        </p:tgtEl>
                                        <p:attrNameLst>
                                          <p:attrName>style.visibility</p:attrName>
                                        </p:attrNameLst>
                                      </p:cBhvr>
                                      <p:to>
                                        <p:strVal val="visible"/>
                                      </p:to>
                                    </p:set>
                                    <p:anim calcmode="lin" valueType="num">
                                      <p:cBhvr>
                                        <p:cTn id="107" dur="1000" fill="hold"/>
                                        <p:tgtEl>
                                          <p:spTgt spid="13"/>
                                        </p:tgtEl>
                                        <p:attrNameLst>
                                          <p:attrName>ppt_w</p:attrName>
                                        </p:attrNameLst>
                                      </p:cBhvr>
                                      <p:tavLst>
                                        <p:tav tm="0">
                                          <p:val>
                                            <p:fltVal val="0"/>
                                          </p:val>
                                        </p:tav>
                                        <p:tav tm="100000">
                                          <p:val>
                                            <p:strVal val="#ppt_w"/>
                                          </p:val>
                                        </p:tav>
                                      </p:tavLst>
                                    </p:anim>
                                    <p:anim calcmode="lin" valueType="num">
                                      <p:cBhvr>
                                        <p:cTn id="108" dur="1000" fill="hold"/>
                                        <p:tgtEl>
                                          <p:spTgt spid="13"/>
                                        </p:tgtEl>
                                        <p:attrNameLst>
                                          <p:attrName>ppt_h</p:attrName>
                                        </p:attrNameLst>
                                      </p:cBhvr>
                                      <p:tavLst>
                                        <p:tav tm="0">
                                          <p:val>
                                            <p:fltVal val="0"/>
                                          </p:val>
                                        </p:tav>
                                        <p:tav tm="100000">
                                          <p:val>
                                            <p:strVal val="#ppt_h"/>
                                          </p:val>
                                        </p:tav>
                                      </p:tavLst>
                                    </p:anim>
                                    <p:anim calcmode="lin" valueType="num">
                                      <p:cBhvr>
                                        <p:cTn id="109" dur="1000" fill="hold"/>
                                        <p:tgtEl>
                                          <p:spTgt spid="13"/>
                                        </p:tgtEl>
                                        <p:attrNameLst>
                                          <p:attrName>style.rotation</p:attrName>
                                        </p:attrNameLst>
                                      </p:cBhvr>
                                      <p:tavLst>
                                        <p:tav tm="0">
                                          <p:val>
                                            <p:fltVal val="90"/>
                                          </p:val>
                                        </p:tav>
                                        <p:tav tm="100000">
                                          <p:val>
                                            <p:fltVal val="0"/>
                                          </p:val>
                                        </p:tav>
                                      </p:tavLst>
                                    </p:anim>
                                    <p:animEffect transition="in" filter="fade">
                                      <p:cBhvr>
                                        <p:cTn id="110"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9" grpId="0" animBg="1"/>
      <p:bldP spid="11" grpId="0" animBg="1"/>
      <p:bldP spid="12" grpId="0"/>
      <p:bldP spid="13" grpId="0" animBg="1"/>
      <p:bldP spid="14" grpId="0"/>
      <p:bldP spid="15" grpId="0" animBg="1"/>
      <p:bldP spid="16" grpId="0"/>
      <p:bldP spid="25" grpId="0"/>
      <p:bldP spid="34" grpId="0"/>
      <p:bldP spid="34" grpId="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55420D-3C1E-442A-A31B-153AD36B1658}"/>
              </a:ext>
            </a:extLst>
          </p:cNvPr>
          <p:cNvSpPr>
            <a:spLocks noGrp="1"/>
          </p:cNvSpPr>
          <p:nvPr>
            <p:ph idx="1"/>
          </p:nvPr>
        </p:nvSpPr>
        <p:spPr>
          <a:xfrm>
            <a:off x="142876" y="2030891"/>
            <a:ext cx="5088692" cy="4663440"/>
          </a:xfrm>
        </p:spPr>
        <p:txBody>
          <a:bodyPr>
            <a:normAutofit fontScale="77500" lnSpcReduction="20000"/>
          </a:bodyPr>
          <a:lstStyle/>
          <a:p>
            <a:pPr>
              <a:buFont typeface="Wingdings" panose="05000000000000000000" pitchFamily="2" charset="2"/>
              <a:buChar char="q"/>
            </a:pPr>
            <a:r>
              <a:rPr lang="en-GB" sz="1900" dirty="0">
                <a:solidFill>
                  <a:srgbClr val="FF0000"/>
                </a:solidFill>
              </a:rPr>
              <a:t>Their outfit is vast as they began so early on</a:t>
            </a:r>
          </a:p>
          <a:p>
            <a:pPr>
              <a:buFont typeface="Wingdings" panose="05000000000000000000" pitchFamily="2" charset="2"/>
              <a:buChar char="q"/>
            </a:pPr>
            <a:r>
              <a:rPr lang="en-GB" sz="1900" dirty="0">
                <a:solidFill>
                  <a:srgbClr val="FF0000"/>
                </a:solidFill>
              </a:rPr>
              <a:t>Their consumer loyalty with over 10 million UK customers</a:t>
            </a:r>
          </a:p>
          <a:p>
            <a:pPr>
              <a:buFont typeface="Wingdings" panose="05000000000000000000" pitchFamily="2" charset="2"/>
              <a:buChar char="q"/>
            </a:pPr>
            <a:r>
              <a:rPr lang="en-GB" sz="1900" dirty="0">
                <a:solidFill>
                  <a:srgbClr val="FF0000"/>
                </a:solidFill>
              </a:rPr>
              <a:t>Masters of synergy</a:t>
            </a:r>
          </a:p>
          <a:p>
            <a:pPr>
              <a:buFont typeface="Wingdings" panose="05000000000000000000" pitchFamily="2" charset="2"/>
              <a:buChar char="q"/>
            </a:pPr>
            <a:r>
              <a:rPr lang="en-GB" sz="1900" dirty="0">
                <a:solidFill>
                  <a:srgbClr val="FF0000"/>
                </a:solidFill>
              </a:rPr>
              <a:t>Huge household name</a:t>
            </a:r>
          </a:p>
          <a:p>
            <a:pPr>
              <a:buFont typeface="Wingdings" panose="05000000000000000000" pitchFamily="2" charset="2"/>
              <a:buChar char="q"/>
            </a:pPr>
            <a:r>
              <a:rPr lang="en-GB" sz="1900" dirty="0">
                <a:solidFill>
                  <a:srgbClr val="FF0000"/>
                </a:solidFill>
              </a:rPr>
              <a:t>“Water-tight” management structure</a:t>
            </a:r>
          </a:p>
          <a:p>
            <a:pPr>
              <a:buFont typeface="Wingdings" panose="05000000000000000000" pitchFamily="2" charset="2"/>
              <a:buChar char="q"/>
            </a:pPr>
            <a:r>
              <a:rPr lang="en-GB" sz="1900" dirty="0">
                <a:solidFill>
                  <a:srgbClr val="FF0000"/>
                </a:solidFill>
              </a:rPr>
              <a:t>Uncompetitive services</a:t>
            </a:r>
          </a:p>
          <a:p>
            <a:pPr>
              <a:buFont typeface="Wingdings" panose="05000000000000000000" pitchFamily="2" charset="2"/>
              <a:buChar char="q"/>
            </a:pPr>
            <a:r>
              <a:rPr lang="en-GB" sz="1900" dirty="0">
                <a:solidFill>
                  <a:srgbClr val="FF0000"/>
                </a:solidFill>
              </a:rPr>
              <a:t>High Quality content</a:t>
            </a:r>
          </a:p>
          <a:p>
            <a:pPr>
              <a:buFont typeface="Wingdings" panose="05000000000000000000" pitchFamily="2" charset="2"/>
              <a:buChar char="q"/>
            </a:pPr>
            <a:r>
              <a:rPr lang="en-GB" sz="1900" dirty="0">
                <a:solidFill>
                  <a:srgbClr val="FF0000"/>
                </a:solidFill>
              </a:rPr>
              <a:t>Exclusive sports channels due to contracts</a:t>
            </a:r>
          </a:p>
          <a:p>
            <a:pPr>
              <a:buFont typeface="Wingdings" panose="05000000000000000000" pitchFamily="2" charset="2"/>
              <a:buChar char="q"/>
            </a:pPr>
            <a:r>
              <a:rPr lang="en-GB" sz="1900" dirty="0">
                <a:solidFill>
                  <a:srgbClr val="FF0000"/>
                </a:solidFill>
              </a:rPr>
              <a:t>Notorious in supporting their employees; consumers and the planet</a:t>
            </a:r>
          </a:p>
          <a:p>
            <a:pPr>
              <a:buFont typeface="Wingdings" panose="05000000000000000000" pitchFamily="2" charset="2"/>
              <a:buChar char="q"/>
            </a:pPr>
            <a:r>
              <a:rPr lang="en-GB" sz="1900" dirty="0">
                <a:solidFill>
                  <a:srgbClr val="FF0000"/>
                </a:solidFill>
              </a:rPr>
              <a:t>They provide evidence of their goals and claims making them credible and not ‘green-washers’</a:t>
            </a:r>
          </a:p>
          <a:p>
            <a:pPr>
              <a:buFont typeface="Wingdings" panose="05000000000000000000" pitchFamily="2" charset="2"/>
              <a:buChar char="q"/>
            </a:pPr>
            <a:r>
              <a:rPr lang="en-GB" sz="1900" dirty="0">
                <a:solidFill>
                  <a:srgbClr val="FF0000"/>
                </a:solidFill>
              </a:rPr>
              <a:t>They are pioneers of technology</a:t>
            </a:r>
          </a:p>
          <a:p>
            <a:pPr>
              <a:buFont typeface="Wingdings" panose="05000000000000000000" pitchFamily="2" charset="2"/>
              <a:buChar char="q"/>
            </a:pPr>
            <a:r>
              <a:rPr lang="en-GB" sz="1900" dirty="0">
                <a:solidFill>
                  <a:srgbClr val="FF0000"/>
                </a:solidFill>
              </a:rPr>
              <a:t>Their services are comprehensive</a:t>
            </a:r>
          </a:p>
          <a:p>
            <a:pPr>
              <a:buFont typeface="Wingdings" panose="05000000000000000000" pitchFamily="2" charset="2"/>
              <a:buChar char="q"/>
            </a:pPr>
            <a:r>
              <a:rPr lang="en-GB" sz="1900" dirty="0">
                <a:solidFill>
                  <a:srgbClr val="FF0000"/>
                </a:solidFill>
              </a:rPr>
              <a:t>Their customer service agents go “above and </a:t>
            </a:r>
            <a:r>
              <a:rPr lang="en-GB" sz="2100" dirty="0">
                <a:solidFill>
                  <a:srgbClr val="FF0000"/>
                </a:solidFill>
              </a:rPr>
              <a:t>beyond” to help over a million customers a week</a:t>
            </a:r>
          </a:p>
        </p:txBody>
      </p:sp>
      <p:pic>
        <p:nvPicPr>
          <p:cNvPr id="4" name="Picture 3">
            <a:extLst>
              <a:ext uri="{FF2B5EF4-FFF2-40B4-BE49-F238E27FC236}">
                <a16:creationId xmlns:a16="http://schemas.microsoft.com/office/drawing/2014/main" id="{440068D9-5E25-4A10-B4A7-EE553F78E42E}"/>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
        <p:nvSpPr>
          <p:cNvPr id="5" name="Rectangle 4">
            <a:extLst>
              <a:ext uri="{FF2B5EF4-FFF2-40B4-BE49-F238E27FC236}">
                <a16:creationId xmlns:a16="http://schemas.microsoft.com/office/drawing/2014/main" id="{E7A9C20C-4910-4ECF-BA16-835F211808DF}"/>
              </a:ext>
            </a:extLst>
          </p:cNvPr>
          <p:cNvSpPr/>
          <p:nvPr/>
        </p:nvSpPr>
        <p:spPr>
          <a:xfrm>
            <a:off x="142876" y="1293396"/>
            <a:ext cx="4329075" cy="646331"/>
          </a:xfrm>
          <a:prstGeom prst="rect">
            <a:avLst/>
          </a:prstGeom>
        </p:spPr>
        <p:txBody>
          <a:bodyPr wrap="square">
            <a:spAutoFit/>
          </a:bodyPr>
          <a:lstStyle/>
          <a:p>
            <a:r>
              <a:rPr lang="en-GB" sz="3600" b="1" u="sng" dirty="0">
                <a:solidFill>
                  <a:srgbClr val="FF0000"/>
                </a:solidFill>
                <a:latin typeface="Imprint MT Shadow" panose="04020605060303030202" pitchFamily="82" charset="0"/>
              </a:rPr>
              <a:t>Sky Plc’s Strengths</a:t>
            </a:r>
            <a:endParaRPr lang="en-GB" sz="3600" u="sng" dirty="0"/>
          </a:p>
        </p:txBody>
      </p:sp>
      <p:sp>
        <p:nvSpPr>
          <p:cNvPr id="8" name="Rectangle 7">
            <a:extLst>
              <a:ext uri="{FF2B5EF4-FFF2-40B4-BE49-F238E27FC236}">
                <a16:creationId xmlns:a16="http://schemas.microsoft.com/office/drawing/2014/main" id="{4D6C873A-9337-4BC3-A0DB-03765D6F9A3B}"/>
              </a:ext>
            </a:extLst>
          </p:cNvPr>
          <p:cNvSpPr/>
          <p:nvPr/>
        </p:nvSpPr>
        <p:spPr>
          <a:xfrm>
            <a:off x="6325849" y="218716"/>
            <a:ext cx="4711305" cy="646331"/>
          </a:xfrm>
          <a:prstGeom prst="rect">
            <a:avLst/>
          </a:prstGeom>
        </p:spPr>
        <p:txBody>
          <a:bodyPr wrap="square">
            <a:spAutoFit/>
          </a:bodyPr>
          <a:lstStyle/>
          <a:p>
            <a:r>
              <a:rPr lang="en-GB" sz="3600" b="1" u="sng" dirty="0">
                <a:solidFill>
                  <a:srgbClr val="FFFF00"/>
                </a:solidFill>
                <a:latin typeface="Imprint MT Shadow" panose="04020605060303030202" pitchFamily="82" charset="0"/>
              </a:rPr>
              <a:t>Sky Plc’s Weaknesses</a:t>
            </a:r>
            <a:endParaRPr lang="en-GB" sz="3600" u="sng" dirty="0">
              <a:solidFill>
                <a:srgbClr val="FFFF00"/>
              </a:solidFill>
            </a:endParaRPr>
          </a:p>
        </p:txBody>
      </p:sp>
      <p:cxnSp>
        <p:nvCxnSpPr>
          <p:cNvPr id="9" name="Straight Connector 8">
            <a:extLst>
              <a:ext uri="{FF2B5EF4-FFF2-40B4-BE49-F238E27FC236}">
                <a16:creationId xmlns:a16="http://schemas.microsoft.com/office/drawing/2014/main" id="{A3CCEAF3-412E-4CEB-88D3-BF06B72F1E78}"/>
              </a:ext>
            </a:extLst>
          </p:cNvPr>
          <p:cNvCxnSpPr>
            <a:cxnSpLocks/>
          </p:cNvCxnSpPr>
          <p:nvPr/>
        </p:nvCxnSpPr>
        <p:spPr>
          <a:xfrm>
            <a:off x="5366479" y="3597639"/>
            <a:ext cx="0" cy="2829362"/>
          </a:xfrm>
          <a:prstGeom prst="line">
            <a:avLst/>
          </a:prstGeom>
          <a:ln w="76200">
            <a:solidFill>
              <a:srgbClr val="FFFF00"/>
            </a:solidFill>
          </a:ln>
        </p:spPr>
        <p:style>
          <a:lnRef idx="1">
            <a:schemeClr val="accent2"/>
          </a:lnRef>
          <a:fillRef idx="0">
            <a:schemeClr val="accent2"/>
          </a:fillRef>
          <a:effectRef idx="0">
            <a:schemeClr val="accent2"/>
          </a:effectRef>
          <a:fontRef idx="minor">
            <a:schemeClr val="tx1"/>
          </a:fontRef>
        </p:style>
      </p:cxnSp>
      <p:cxnSp>
        <p:nvCxnSpPr>
          <p:cNvPr id="10" name="Straight Connector 9">
            <a:extLst>
              <a:ext uri="{FF2B5EF4-FFF2-40B4-BE49-F238E27FC236}">
                <a16:creationId xmlns:a16="http://schemas.microsoft.com/office/drawing/2014/main" id="{F0AC1700-6E60-4668-B778-49CCA6E6D162}"/>
              </a:ext>
            </a:extLst>
          </p:cNvPr>
          <p:cNvCxnSpPr>
            <a:cxnSpLocks/>
          </p:cNvCxnSpPr>
          <p:nvPr/>
        </p:nvCxnSpPr>
        <p:spPr>
          <a:xfrm>
            <a:off x="5366479" y="865047"/>
            <a:ext cx="0" cy="2829362"/>
          </a:xfrm>
          <a:prstGeom prst="line">
            <a:avLst/>
          </a:prstGeom>
          <a:ln w="76200">
            <a:solidFill>
              <a:srgbClr val="FF0000"/>
            </a:solidFill>
          </a:ln>
        </p:spPr>
        <p:style>
          <a:lnRef idx="1">
            <a:schemeClr val="accent2"/>
          </a:lnRef>
          <a:fillRef idx="0">
            <a:schemeClr val="accent2"/>
          </a:fillRef>
          <a:effectRef idx="0">
            <a:schemeClr val="accent2"/>
          </a:effectRef>
          <a:fontRef idx="minor">
            <a:schemeClr val="tx1"/>
          </a:fontRef>
        </p:style>
      </p:cxnSp>
      <p:sp>
        <p:nvSpPr>
          <p:cNvPr id="11" name="TextBox 10">
            <a:extLst>
              <a:ext uri="{FF2B5EF4-FFF2-40B4-BE49-F238E27FC236}">
                <a16:creationId xmlns:a16="http://schemas.microsoft.com/office/drawing/2014/main" id="{FFF5E055-457B-4146-B560-46D1391A492E}"/>
              </a:ext>
            </a:extLst>
          </p:cNvPr>
          <p:cNvSpPr txBox="1"/>
          <p:nvPr/>
        </p:nvSpPr>
        <p:spPr>
          <a:xfrm>
            <a:off x="6460761" y="2638269"/>
            <a:ext cx="4017361" cy="1477328"/>
          </a:xfrm>
          <a:prstGeom prst="rect">
            <a:avLst/>
          </a:prstGeom>
          <a:noFill/>
        </p:spPr>
        <p:txBody>
          <a:bodyPr wrap="square" rtlCol="0">
            <a:spAutoFit/>
          </a:bodyPr>
          <a:lstStyle/>
          <a:p>
            <a:pPr marL="285750" indent="-285750">
              <a:buFont typeface="Wingdings" panose="05000000000000000000" pitchFamily="2" charset="2"/>
              <a:buChar char="q"/>
            </a:pPr>
            <a:r>
              <a:rPr lang="en-GB" b="1" dirty="0">
                <a:solidFill>
                  <a:srgbClr val="FFFF00"/>
                </a:solidFill>
              </a:rPr>
              <a:t>“huge staff turnover”</a:t>
            </a:r>
          </a:p>
          <a:p>
            <a:pPr marL="285750" indent="-285750">
              <a:buFont typeface="Wingdings" panose="05000000000000000000" pitchFamily="2" charset="2"/>
              <a:buChar char="q"/>
            </a:pPr>
            <a:endParaRPr lang="en-GB" b="1" dirty="0">
              <a:solidFill>
                <a:srgbClr val="FFFF00"/>
              </a:solidFill>
            </a:endParaRPr>
          </a:p>
          <a:p>
            <a:pPr marL="285750" indent="-285750">
              <a:buFont typeface="Wingdings" panose="05000000000000000000" pitchFamily="2" charset="2"/>
              <a:buChar char="q"/>
            </a:pPr>
            <a:endParaRPr lang="en-GB" b="1" dirty="0">
              <a:solidFill>
                <a:srgbClr val="FFFF00"/>
              </a:solidFill>
            </a:endParaRPr>
          </a:p>
          <a:p>
            <a:pPr marL="285750" indent="-285750">
              <a:buFont typeface="Wingdings" panose="05000000000000000000" pitchFamily="2" charset="2"/>
              <a:buChar char="q"/>
            </a:pPr>
            <a:r>
              <a:rPr lang="en-GB" b="1" dirty="0">
                <a:solidFill>
                  <a:srgbClr val="FFFF00"/>
                </a:solidFill>
              </a:rPr>
              <a:t>Margins have become tighter due to competition</a:t>
            </a:r>
          </a:p>
        </p:txBody>
      </p:sp>
    </p:spTree>
    <p:extLst>
      <p:ext uri="{BB962C8B-B14F-4D97-AF65-F5344CB8AC3E}">
        <p14:creationId xmlns:p14="http://schemas.microsoft.com/office/powerpoint/2010/main" val="3875700227"/>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wipe(down)">
                                      <p:cBhvr>
                                        <p:cTn id="23" dur="580">
                                          <p:stCondLst>
                                            <p:cond delay="0"/>
                                          </p:stCondLst>
                                        </p:cTn>
                                        <p:tgtEl>
                                          <p:spTgt spid="10"/>
                                        </p:tgtEl>
                                      </p:cBhvr>
                                    </p:animEffect>
                                    <p:anim calcmode="lin" valueType="num">
                                      <p:cBhvr>
                                        <p:cTn id="2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29" dur="26">
                                          <p:stCondLst>
                                            <p:cond delay="650"/>
                                          </p:stCondLst>
                                        </p:cTn>
                                        <p:tgtEl>
                                          <p:spTgt spid="10"/>
                                        </p:tgtEl>
                                      </p:cBhvr>
                                      <p:to x="100000" y="60000"/>
                                    </p:animScale>
                                    <p:animScale>
                                      <p:cBhvr>
                                        <p:cTn id="30" dur="166" decel="50000">
                                          <p:stCondLst>
                                            <p:cond delay="676"/>
                                          </p:stCondLst>
                                        </p:cTn>
                                        <p:tgtEl>
                                          <p:spTgt spid="10"/>
                                        </p:tgtEl>
                                      </p:cBhvr>
                                      <p:to x="100000" y="100000"/>
                                    </p:animScale>
                                    <p:animScale>
                                      <p:cBhvr>
                                        <p:cTn id="31" dur="26">
                                          <p:stCondLst>
                                            <p:cond delay="1312"/>
                                          </p:stCondLst>
                                        </p:cTn>
                                        <p:tgtEl>
                                          <p:spTgt spid="10"/>
                                        </p:tgtEl>
                                      </p:cBhvr>
                                      <p:to x="100000" y="80000"/>
                                    </p:animScale>
                                    <p:animScale>
                                      <p:cBhvr>
                                        <p:cTn id="32" dur="166" decel="50000">
                                          <p:stCondLst>
                                            <p:cond delay="1338"/>
                                          </p:stCondLst>
                                        </p:cTn>
                                        <p:tgtEl>
                                          <p:spTgt spid="10"/>
                                        </p:tgtEl>
                                      </p:cBhvr>
                                      <p:to x="100000" y="100000"/>
                                    </p:animScale>
                                    <p:animScale>
                                      <p:cBhvr>
                                        <p:cTn id="33" dur="26">
                                          <p:stCondLst>
                                            <p:cond delay="1642"/>
                                          </p:stCondLst>
                                        </p:cTn>
                                        <p:tgtEl>
                                          <p:spTgt spid="10"/>
                                        </p:tgtEl>
                                      </p:cBhvr>
                                      <p:to x="100000" y="90000"/>
                                    </p:animScale>
                                    <p:animScale>
                                      <p:cBhvr>
                                        <p:cTn id="34" dur="166" decel="50000">
                                          <p:stCondLst>
                                            <p:cond delay="1668"/>
                                          </p:stCondLst>
                                        </p:cTn>
                                        <p:tgtEl>
                                          <p:spTgt spid="10"/>
                                        </p:tgtEl>
                                      </p:cBhvr>
                                      <p:to x="100000" y="100000"/>
                                    </p:animScale>
                                    <p:animScale>
                                      <p:cBhvr>
                                        <p:cTn id="35" dur="26">
                                          <p:stCondLst>
                                            <p:cond delay="1808"/>
                                          </p:stCondLst>
                                        </p:cTn>
                                        <p:tgtEl>
                                          <p:spTgt spid="10"/>
                                        </p:tgtEl>
                                      </p:cBhvr>
                                      <p:to x="100000" y="95000"/>
                                    </p:animScale>
                                    <p:animScale>
                                      <p:cBhvr>
                                        <p:cTn id="36" dur="166" decel="50000">
                                          <p:stCondLst>
                                            <p:cond delay="1834"/>
                                          </p:stCondLst>
                                        </p:cTn>
                                        <p:tgtEl>
                                          <p:spTgt spid="10"/>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12" presetClass="entr" presetSubtype="4" fill="hold" nodeType="clickEffect">
                                  <p:stCondLst>
                                    <p:cond delay="0"/>
                                  </p:stCondLst>
                                  <p:childTnLst>
                                    <p:set>
                                      <p:cBhvr>
                                        <p:cTn id="40" dur="1" fill="hold">
                                          <p:stCondLst>
                                            <p:cond delay="0"/>
                                          </p:stCondLst>
                                        </p:cTn>
                                        <p:tgtEl>
                                          <p:spTgt spid="3">
                                            <p:txEl>
                                              <p:pRg st="0" end="0"/>
                                            </p:txEl>
                                          </p:spTgt>
                                        </p:tgtEl>
                                        <p:attrNameLst>
                                          <p:attrName>style.visibility</p:attrName>
                                        </p:attrNameLst>
                                      </p:cBhvr>
                                      <p:to>
                                        <p:strVal val="visible"/>
                                      </p:to>
                                    </p:set>
                                    <p:anim calcmode="lin" valueType="num">
                                      <p:cBhvr additive="base">
                                        <p:cTn id="41" dur="20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42" dur="2000"/>
                                        <p:tgtEl>
                                          <p:spTgt spid="3">
                                            <p:txEl>
                                              <p:pRg st="0" end="0"/>
                                            </p:txEl>
                                          </p:spTgt>
                                        </p:tgtEl>
                                      </p:cBhvr>
                                    </p:animEffect>
                                  </p:childTnLst>
                                </p:cTn>
                              </p:par>
                              <p:par>
                                <p:cTn id="43" presetID="12" presetClass="entr" presetSubtype="4" fill="hold" nodeType="withEffect">
                                  <p:stCondLst>
                                    <p:cond delay="0"/>
                                  </p:stCondLst>
                                  <p:childTnLst>
                                    <p:set>
                                      <p:cBhvr>
                                        <p:cTn id="44" dur="1" fill="hold">
                                          <p:stCondLst>
                                            <p:cond delay="0"/>
                                          </p:stCondLst>
                                        </p:cTn>
                                        <p:tgtEl>
                                          <p:spTgt spid="3">
                                            <p:txEl>
                                              <p:pRg st="1" end="1"/>
                                            </p:txEl>
                                          </p:spTgt>
                                        </p:tgtEl>
                                        <p:attrNameLst>
                                          <p:attrName>style.visibility</p:attrName>
                                        </p:attrNameLst>
                                      </p:cBhvr>
                                      <p:to>
                                        <p:strVal val="visible"/>
                                      </p:to>
                                    </p:set>
                                    <p:anim calcmode="lin" valueType="num">
                                      <p:cBhvr additive="base">
                                        <p:cTn id="45" dur="20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46" dur="2000"/>
                                        <p:tgtEl>
                                          <p:spTgt spid="3">
                                            <p:txEl>
                                              <p:pRg st="1" end="1"/>
                                            </p:txEl>
                                          </p:spTgt>
                                        </p:tgtEl>
                                      </p:cBhvr>
                                    </p:animEffect>
                                  </p:childTnLst>
                                </p:cTn>
                              </p:par>
                              <p:par>
                                <p:cTn id="47" presetID="12" presetClass="entr" presetSubtype="4" fill="hold" nodeType="withEffect">
                                  <p:stCondLst>
                                    <p:cond delay="0"/>
                                  </p:stCondLst>
                                  <p:childTnLst>
                                    <p:set>
                                      <p:cBhvr>
                                        <p:cTn id="48" dur="1" fill="hold">
                                          <p:stCondLst>
                                            <p:cond delay="0"/>
                                          </p:stCondLst>
                                        </p:cTn>
                                        <p:tgtEl>
                                          <p:spTgt spid="3">
                                            <p:txEl>
                                              <p:pRg st="2" end="2"/>
                                            </p:txEl>
                                          </p:spTgt>
                                        </p:tgtEl>
                                        <p:attrNameLst>
                                          <p:attrName>style.visibility</p:attrName>
                                        </p:attrNameLst>
                                      </p:cBhvr>
                                      <p:to>
                                        <p:strVal val="visible"/>
                                      </p:to>
                                    </p:set>
                                    <p:anim calcmode="lin" valueType="num">
                                      <p:cBhvr additive="base">
                                        <p:cTn id="49" dur="20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50" dur="2000"/>
                                        <p:tgtEl>
                                          <p:spTgt spid="3">
                                            <p:txEl>
                                              <p:pRg st="2" end="2"/>
                                            </p:txEl>
                                          </p:spTgt>
                                        </p:tgtEl>
                                      </p:cBhvr>
                                    </p:animEffect>
                                  </p:childTnLst>
                                </p:cTn>
                              </p:par>
                              <p:par>
                                <p:cTn id="51" presetID="12" presetClass="entr" presetSubtype="4" fill="hold" nodeType="withEffect">
                                  <p:stCondLst>
                                    <p:cond delay="0"/>
                                  </p:stCondLst>
                                  <p:childTnLst>
                                    <p:set>
                                      <p:cBhvr>
                                        <p:cTn id="52" dur="1" fill="hold">
                                          <p:stCondLst>
                                            <p:cond delay="0"/>
                                          </p:stCondLst>
                                        </p:cTn>
                                        <p:tgtEl>
                                          <p:spTgt spid="3">
                                            <p:txEl>
                                              <p:pRg st="3" end="3"/>
                                            </p:txEl>
                                          </p:spTgt>
                                        </p:tgtEl>
                                        <p:attrNameLst>
                                          <p:attrName>style.visibility</p:attrName>
                                        </p:attrNameLst>
                                      </p:cBhvr>
                                      <p:to>
                                        <p:strVal val="visible"/>
                                      </p:to>
                                    </p:set>
                                    <p:anim calcmode="lin" valueType="num">
                                      <p:cBhvr additive="base">
                                        <p:cTn id="53" dur="20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54" dur="2000"/>
                                        <p:tgtEl>
                                          <p:spTgt spid="3">
                                            <p:txEl>
                                              <p:pRg st="3" end="3"/>
                                            </p:txEl>
                                          </p:spTgt>
                                        </p:tgtEl>
                                      </p:cBhvr>
                                    </p:animEffect>
                                  </p:childTnLst>
                                </p:cTn>
                              </p:par>
                              <p:par>
                                <p:cTn id="55" presetID="12" presetClass="entr" presetSubtype="4" fill="hold" nodeType="withEffect">
                                  <p:stCondLst>
                                    <p:cond delay="0"/>
                                  </p:stCondLst>
                                  <p:childTnLst>
                                    <p:set>
                                      <p:cBhvr>
                                        <p:cTn id="56" dur="1" fill="hold">
                                          <p:stCondLst>
                                            <p:cond delay="0"/>
                                          </p:stCondLst>
                                        </p:cTn>
                                        <p:tgtEl>
                                          <p:spTgt spid="3">
                                            <p:txEl>
                                              <p:pRg st="4" end="4"/>
                                            </p:txEl>
                                          </p:spTgt>
                                        </p:tgtEl>
                                        <p:attrNameLst>
                                          <p:attrName>style.visibility</p:attrName>
                                        </p:attrNameLst>
                                      </p:cBhvr>
                                      <p:to>
                                        <p:strVal val="visible"/>
                                      </p:to>
                                    </p:set>
                                    <p:anim calcmode="lin" valueType="num">
                                      <p:cBhvr additive="base">
                                        <p:cTn id="57" dur="20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58" dur="2000"/>
                                        <p:tgtEl>
                                          <p:spTgt spid="3">
                                            <p:txEl>
                                              <p:pRg st="4" end="4"/>
                                            </p:txEl>
                                          </p:spTgt>
                                        </p:tgtEl>
                                      </p:cBhvr>
                                    </p:animEffect>
                                  </p:childTnLst>
                                </p:cTn>
                              </p:par>
                              <p:par>
                                <p:cTn id="59" presetID="12" presetClass="entr" presetSubtype="4" fill="hold" nodeType="withEffect">
                                  <p:stCondLst>
                                    <p:cond delay="0"/>
                                  </p:stCondLst>
                                  <p:childTnLst>
                                    <p:set>
                                      <p:cBhvr>
                                        <p:cTn id="60" dur="1" fill="hold">
                                          <p:stCondLst>
                                            <p:cond delay="0"/>
                                          </p:stCondLst>
                                        </p:cTn>
                                        <p:tgtEl>
                                          <p:spTgt spid="3">
                                            <p:txEl>
                                              <p:pRg st="5" end="5"/>
                                            </p:txEl>
                                          </p:spTgt>
                                        </p:tgtEl>
                                        <p:attrNameLst>
                                          <p:attrName>style.visibility</p:attrName>
                                        </p:attrNameLst>
                                      </p:cBhvr>
                                      <p:to>
                                        <p:strVal val="visible"/>
                                      </p:to>
                                    </p:set>
                                    <p:anim calcmode="lin" valueType="num">
                                      <p:cBhvr additive="base">
                                        <p:cTn id="61" dur="20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62" dur="2000"/>
                                        <p:tgtEl>
                                          <p:spTgt spid="3">
                                            <p:txEl>
                                              <p:pRg st="5" end="5"/>
                                            </p:txEl>
                                          </p:spTgt>
                                        </p:tgtEl>
                                      </p:cBhvr>
                                    </p:animEffect>
                                  </p:childTnLst>
                                </p:cTn>
                              </p:par>
                              <p:par>
                                <p:cTn id="63" presetID="12" presetClass="entr" presetSubtype="4" fill="hold" nodeType="withEffect">
                                  <p:stCondLst>
                                    <p:cond delay="0"/>
                                  </p:stCondLst>
                                  <p:childTnLst>
                                    <p:set>
                                      <p:cBhvr>
                                        <p:cTn id="64" dur="1" fill="hold">
                                          <p:stCondLst>
                                            <p:cond delay="0"/>
                                          </p:stCondLst>
                                        </p:cTn>
                                        <p:tgtEl>
                                          <p:spTgt spid="3">
                                            <p:txEl>
                                              <p:pRg st="6" end="6"/>
                                            </p:txEl>
                                          </p:spTgt>
                                        </p:tgtEl>
                                        <p:attrNameLst>
                                          <p:attrName>style.visibility</p:attrName>
                                        </p:attrNameLst>
                                      </p:cBhvr>
                                      <p:to>
                                        <p:strVal val="visible"/>
                                      </p:to>
                                    </p:set>
                                    <p:anim calcmode="lin" valueType="num">
                                      <p:cBhvr additive="base">
                                        <p:cTn id="65" dur="20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66" dur="2000"/>
                                        <p:tgtEl>
                                          <p:spTgt spid="3">
                                            <p:txEl>
                                              <p:pRg st="6" end="6"/>
                                            </p:txEl>
                                          </p:spTgt>
                                        </p:tgtEl>
                                      </p:cBhvr>
                                    </p:animEffect>
                                  </p:childTnLst>
                                </p:cTn>
                              </p:par>
                              <p:par>
                                <p:cTn id="67" presetID="12" presetClass="entr" presetSubtype="4" fill="hold" nodeType="withEffect">
                                  <p:stCondLst>
                                    <p:cond delay="0"/>
                                  </p:stCondLst>
                                  <p:childTnLst>
                                    <p:set>
                                      <p:cBhvr>
                                        <p:cTn id="68" dur="1" fill="hold">
                                          <p:stCondLst>
                                            <p:cond delay="0"/>
                                          </p:stCondLst>
                                        </p:cTn>
                                        <p:tgtEl>
                                          <p:spTgt spid="3">
                                            <p:txEl>
                                              <p:pRg st="7" end="7"/>
                                            </p:txEl>
                                          </p:spTgt>
                                        </p:tgtEl>
                                        <p:attrNameLst>
                                          <p:attrName>style.visibility</p:attrName>
                                        </p:attrNameLst>
                                      </p:cBhvr>
                                      <p:to>
                                        <p:strVal val="visible"/>
                                      </p:to>
                                    </p:set>
                                    <p:anim calcmode="lin" valueType="num">
                                      <p:cBhvr additive="base">
                                        <p:cTn id="69" dur="2000"/>
                                        <p:tgtEl>
                                          <p:spTgt spid="3">
                                            <p:txEl>
                                              <p:pRg st="7" end="7"/>
                                            </p:txEl>
                                          </p:spTgt>
                                        </p:tgtEl>
                                        <p:attrNameLst>
                                          <p:attrName>ppt_y</p:attrName>
                                        </p:attrNameLst>
                                      </p:cBhvr>
                                      <p:tavLst>
                                        <p:tav tm="0">
                                          <p:val>
                                            <p:strVal val="#ppt_y+#ppt_h*1.125000"/>
                                          </p:val>
                                        </p:tav>
                                        <p:tav tm="100000">
                                          <p:val>
                                            <p:strVal val="#ppt_y"/>
                                          </p:val>
                                        </p:tav>
                                      </p:tavLst>
                                    </p:anim>
                                    <p:animEffect transition="in" filter="wipe(up)">
                                      <p:cBhvr>
                                        <p:cTn id="70" dur="2000"/>
                                        <p:tgtEl>
                                          <p:spTgt spid="3">
                                            <p:txEl>
                                              <p:pRg st="7" end="7"/>
                                            </p:txEl>
                                          </p:spTgt>
                                        </p:tgtEl>
                                      </p:cBhvr>
                                    </p:animEffect>
                                  </p:childTnLst>
                                </p:cTn>
                              </p:par>
                              <p:par>
                                <p:cTn id="71" presetID="12" presetClass="entr" presetSubtype="4" fill="hold" nodeType="with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 calcmode="lin" valueType="num">
                                      <p:cBhvr additive="base">
                                        <p:cTn id="73" dur="2000"/>
                                        <p:tgtEl>
                                          <p:spTgt spid="3">
                                            <p:txEl>
                                              <p:pRg st="8" end="8"/>
                                            </p:txEl>
                                          </p:spTgt>
                                        </p:tgtEl>
                                        <p:attrNameLst>
                                          <p:attrName>ppt_y</p:attrName>
                                        </p:attrNameLst>
                                      </p:cBhvr>
                                      <p:tavLst>
                                        <p:tav tm="0">
                                          <p:val>
                                            <p:strVal val="#ppt_y+#ppt_h*1.125000"/>
                                          </p:val>
                                        </p:tav>
                                        <p:tav tm="100000">
                                          <p:val>
                                            <p:strVal val="#ppt_y"/>
                                          </p:val>
                                        </p:tav>
                                      </p:tavLst>
                                    </p:anim>
                                    <p:animEffect transition="in" filter="wipe(up)">
                                      <p:cBhvr>
                                        <p:cTn id="74" dur="2000"/>
                                        <p:tgtEl>
                                          <p:spTgt spid="3">
                                            <p:txEl>
                                              <p:pRg st="8" end="8"/>
                                            </p:txEl>
                                          </p:spTgt>
                                        </p:tgtEl>
                                      </p:cBhvr>
                                    </p:animEffect>
                                  </p:childTnLst>
                                </p:cTn>
                              </p:par>
                              <p:par>
                                <p:cTn id="75" presetID="12" presetClass="entr" presetSubtype="4" fill="hold" nodeType="with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 calcmode="lin" valueType="num">
                                      <p:cBhvr additive="base">
                                        <p:cTn id="77" dur="2000"/>
                                        <p:tgtEl>
                                          <p:spTgt spid="3">
                                            <p:txEl>
                                              <p:pRg st="9" end="9"/>
                                            </p:txEl>
                                          </p:spTgt>
                                        </p:tgtEl>
                                        <p:attrNameLst>
                                          <p:attrName>ppt_y</p:attrName>
                                        </p:attrNameLst>
                                      </p:cBhvr>
                                      <p:tavLst>
                                        <p:tav tm="0">
                                          <p:val>
                                            <p:strVal val="#ppt_y+#ppt_h*1.125000"/>
                                          </p:val>
                                        </p:tav>
                                        <p:tav tm="100000">
                                          <p:val>
                                            <p:strVal val="#ppt_y"/>
                                          </p:val>
                                        </p:tav>
                                      </p:tavLst>
                                    </p:anim>
                                    <p:animEffect transition="in" filter="wipe(up)">
                                      <p:cBhvr>
                                        <p:cTn id="78" dur="2000"/>
                                        <p:tgtEl>
                                          <p:spTgt spid="3">
                                            <p:txEl>
                                              <p:pRg st="9" end="9"/>
                                            </p:txEl>
                                          </p:spTgt>
                                        </p:tgtEl>
                                      </p:cBhvr>
                                    </p:animEffect>
                                  </p:childTnLst>
                                </p:cTn>
                              </p:par>
                              <p:par>
                                <p:cTn id="79" presetID="12" presetClass="entr" presetSubtype="4" fill="hold" nodeType="withEffect">
                                  <p:stCondLst>
                                    <p:cond delay="0"/>
                                  </p:stCondLst>
                                  <p:childTnLst>
                                    <p:set>
                                      <p:cBhvr>
                                        <p:cTn id="80" dur="1" fill="hold">
                                          <p:stCondLst>
                                            <p:cond delay="0"/>
                                          </p:stCondLst>
                                        </p:cTn>
                                        <p:tgtEl>
                                          <p:spTgt spid="3">
                                            <p:txEl>
                                              <p:pRg st="10" end="10"/>
                                            </p:txEl>
                                          </p:spTgt>
                                        </p:tgtEl>
                                        <p:attrNameLst>
                                          <p:attrName>style.visibility</p:attrName>
                                        </p:attrNameLst>
                                      </p:cBhvr>
                                      <p:to>
                                        <p:strVal val="visible"/>
                                      </p:to>
                                    </p:set>
                                    <p:anim calcmode="lin" valueType="num">
                                      <p:cBhvr additive="base">
                                        <p:cTn id="81" dur="2000"/>
                                        <p:tgtEl>
                                          <p:spTgt spid="3">
                                            <p:txEl>
                                              <p:pRg st="10" end="10"/>
                                            </p:txEl>
                                          </p:spTgt>
                                        </p:tgtEl>
                                        <p:attrNameLst>
                                          <p:attrName>ppt_y</p:attrName>
                                        </p:attrNameLst>
                                      </p:cBhvr>
                                      <p:tavLst>
                                        <p:tav tm="0">
                                          <p:val>
                                            <p:strVal val="#ppt_y+#ppt_h*1.125000"/>
                                          </p:val>
                                        </p:tav>
                                        <p:tav tm="100000">
                                          <p:val>
                                            <p:strVal val="#ppt_y"/>
                                          </p:val>
                                        </p:tav>
                                      </p:tavLst>
                                    </p:anim>
                                    <p:animEffect transition="in" filter="wipe(up)">
                                      <p:cBhvr>
                                        <p:cTn id="82" dur="2000"/>
                                        <p:tgtEl>
                                          <p:spTgt spid="3">
                                            <p:txEl>
                                              <p:pRg st="10" end="10"/>
                                            </p:txEl>
                                          </p:spTgt>
                                        </p:tgtEl>
                                      </p:cBhvr>
                                    </p:animEffect>
                                  </p:childTnLst>
                                </p:cTn>
                              </p:par>
                              <p:par>
                                <p:cTn id="83" presetID="12" presetClass="entr" presetSubtype="4" fill="hold" nodeType="withEffect">
                                  <p:stCondLst>
                                    <p:cond delay="0"/>
                                  </p:stCondLst>
                                  <p:childTnLst>
                                    <p:set>
                                      <p:cBhvr>
                                        <p:cTn id="84" dur="1" fill="hold">
                                          <p:stCondLst>
                                            <p:cond delay="0"/>
                                          </p:stCondLst>
                                        </p:cTn>
                                        <p:tgtEl>
                                          <p:spTgt spid="3">
                                            <p:txEl>
                                              <p:pRg st="11" end="11"/>
                                            </p:txEl>
                                          </p:spTgt>
                                        </p:tgtEl>
                                        <p:attrNameLst>
                                          <p:attrName>style.visibility</p:attrName>
                                        </p:attrNameLst>
                                      </p:cBhvr>
                                      <p:to>
                                        <p:strVal val="visible"/>
                                      </p:to>
                                    </p:set>
                                    <p:anim calcmode="lin" valueType="num">
                                      <p:cBhvr additive="base">
                                        <p:cTn id="85" dur="2000"/>
                                        <p:tgtEl>
                                          <p:spTgt spid="3">
                                            <p:txEl>
                                              <p:pRg st="11" end="11"/>
                                            </p:txEl>
                                          </p:spTgt>
                                        </p:tgtEl>
                                        <p:attrNameLst>
                                          <p:attrName>ppt_y</p:attrName>
                                        </p:attrNameLst>
                                      </p:cBhvr>
                                      <p:tavLst>
                                        <p:tav tm="0">
                                          <p:val>
                                            <p:strVal val="#ppt_y+#ppt_h*1.125000"/>
                                          </p:val>
                                        </p:tav>
                                        <p:tav tm="100000">
                                          <p:val>
                                            <p:strVal val="#ppt_y"/>
                                          </p:val>
                                        </p:tav>
                                      </p:tavLst>
                                    </p:anim>
                                    <p:animEffect transition="in" filter="wipe(up)">
                                      <p:cBhvr>
                                        <p:cTn id="86" dur="2000"/>
                                        <p:tgtEl>
                                          <p:spTgt spid="3">
                                            <p:txEl>
                                              <p:pRg st="11" end="11"/>
                                            </p:txEl>
                                          </p:spTgt>
                                        </p:tgtEl>
                                      </p:cBhvr>
                                    </p:animEffect>
                                  </p:childTnLst>
                                </p:cTn>
                              </p:par>
                              <p:par>
                                <p:cTn id="87" presetID="12" presetClass="entr" presetSubtype="4" fill="hold" nodeType="withEffect">
                                  <p:stCondLst>
                                    <p:cond delay="0"/>
                                  </p:stCondLst>
                                  <p:childTnLst>
                                    <p:set>
                                      <p:cBhvr>
                                        <p:cTn id="88" dur="1" fill="hold">
                                          <p:stCondLst>
                                            <p:cond delay="0"/>
                                          </p:stCondLst>
                                        </p:cTn>
                                        <p:tgtEl>
                                          <p:spTgt spid="3">
                                            <p:txEl>
                                              <p:pRg st="12" end="12"/>
                                            </p:txEl>
                                          </p:spTgt>
                                        </p:tgtEl>
                                        <p:attrNameLst>
                                          <p:attrName>style.visibility</p:attrName>
                                        </p:attrNameLst>
                                      </p:cBhvr>
                                      <p:to>
                                        <p:strVal val="visible"/>
                                      </p:to>
                                    </p:set>
                                    <p:anim calcmode="lin" valueType="num">
                                      <p:cBhvr additive="base">
                                        <p:cTn id="89" dur="2000"/>
                                        <p:tgtEl>
                                          <p:spTgt spid="3">
                                            <p:txEl>
                                              <p:pRg st="12" end="12"/>
                                            </p:txEl>
                                          </p:spTgt>
                                        </p:tgtEl>
                                        <p:attrNameLst>
                                          <p:attrName>ppt_y</p:attrName>
                                        </p:attrNameLst>
                                      </p:cBhvr>
                                      <p:tavLst>
                                        <p:tav tm="0">
                                          <p:val>
                                            <p:strVal val="#ppt_y+#ppt_h*1.125000"/>
                                          </p:val>
                                        </p:tav>
                                        <p:tav tm="100000">
                                          <p:val>
                                            <p:strVal val="#ppt_y"/>
                                          </p:val>
                                        </p:tav>
                                      </p:tavLst>
                                    </p:anim>
                                    <p:animEffect transition="in" filter="wipe(up)">
                                      <p:cBhvr>
                                        <p:cTn id="90" dur="2000"/>
                                        <p:tgtEl>
                                          <p:spTgt spid="3">
                                            <p:txEl>
                                              <p:pRg st="12" end="12"/>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21" presetClass="entr" presetSubtype="1" fill="hold" grpId="0" nodeType="clickEffect">
                                  <p:stCondLst>
                                    <p:cond delay="0"/>
                                  </p:stCondLst>
                                  <p:childTnLst>
                                    <p:set>
                                      <p:cBhvr>
                                        <p:cTn id="94" dur="1" fill="hold">
                                          <p:stCondLst>
                                            <p:cond delay="0"/>
                                          </p:stCondLst>
                                        </p:cTn>
                                        <p:tgtEl>
                                          <p:spTgt spid="8"/>
                                        </p:tgtEl>
                                        <p:attrNameLst>
                                          <p:attrName>style.visibility</p:attrName>
                                        </p:attrNameLst>
                                      </p:cBhvr>
                                      <p:to>
                                        <p:strVal val="visible"/>
                                      </p:to>
                                    </p:set>
                                    <p:animEffect transition="in" filter="wheel(1)">
                                      <p:cBhvr>
                                        <p:cTn id="95" dur="2000"/>
                                        <p:tgtEl>
                                          <p:spTgt spid="8"/>
                                        </p:tgtEl>
                                      </p:cBhvr>
                                    </p:animEffect>
                                  </p:childTnLst>
                                </p:cTn>
                              </p:par>
                              <p:par>
                                <p:cTn id="96" presetID="21" presetClass="entr" presetSubtype="1" fill="hold" nodeType="withEffect">
                                  <p:stCondLst>
                                    <p:cond delay="0"/>
                                  </p:stCondLst>
                                  <p:childTnLst>
                                    <p:set>
                                      <p:cBhvr>
                                        <p:cTn id="97" dur="1" fill="hold">
                                          <p:stCondLst>
                                            <p:cond delay="0"/>
                                          </p:stCondLst>
                                        </p:cTn>
                                        <p:tgtEl>
                                          <p:spTgt spid="9"/>
                                        </p:tgtEl>
                                        <p:attrNameLst>
                                          <p:attrName>style.visibility</p:attrName>
                                        </p:attrNameLst>
                                      </p:cBhvr>
                                      <p:to>
                                        <p:strVal val="visible"/>
                                      </p:to>
                                    </p:set>
                                    <p:animEffect transition="in" filter="wheel(1)">
                                      <p:cBhvr>
                                        <p:cTn id="98" dur="2000"/>
                                        <p:tgtEl>
                                          <p:spTgt spid="9"/>
                                        </p:tgtEl>
                                      </p:cBhvr>
                                    </p:animEffect>
                                  </p:childTnLst>
                                </p:cTn>
                              </p:par>
                            </p:childTnLst>
                          </p:cTn>
                        </p:par>
                      </p:childTnLst>
                    </p:cTn>
                  </p:par>
                  <p:par>
                    <p:cTn id="99" fill="hold">
                      <p:stCondLst>
                        <p:cond delay="indefinite"/>
                      </p:stCondLst>
                      <p:childTnLst>
                        <p:par>
                          <p:cTn id="100" fill="hold">
                            <p:stCondLst>
                              <p:cond delay="0"/>
                            </p:stCondLst>
                            <p:childTnLst>
                              <p:par>
                                <p:cTn id="101" presetID="21" presetClass="entr" presetSubtype="1" fill="hold" grpId="0" nodeType="clickEffect">
                                  <p:stCondLst>
                                    <p:cond delay="0"/>
                                  </p:stCondLst>
                                  <p:childTnLst>
                                    <p:set>
                                      <p:cBhvr>
                                        <p:cTn id="102" dur="1" fill="hold">
                                          <p:stCondLst>
                                            <p:cond delay="0"/>
                                          </p:stCondLst>
                                        </p:cTn>
                                        <p:tgtEl>
                                          <p:spTgt spid="11"/>
                                        </p:tgtEl>
                                        <p:attrNameLst>
                                          <p:attrName>style.visibility</p:attrName>
                                        </p:attrNameLst>
                                      </p:cBhvr>
                                      <p:to>
                                        <p:strVal val="visible"/>
                                      </p:to>
                                    </p:set>
                                    <p:animEffect transition="in" filter="wheel(1)">
                                      <p:cBhvr>
                                        <p:cTn id="103"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11"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CE5D9F5-42CF-46C4-9A2A-DBCF44CB9381}"/>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
        <p:nvSpPr>
          <p:cNvPr id="5" name="Rectangle 4">
            <a:extLst>
              <a:ext uri="{FF2B5EF4-FFF2-40B4-BE49-F238E27FC236}">
                <a16:creationId xmlns:a16="http://schemas.microsoft.com/office/drawing/2014/main" id="{244D731D-30AB-4108-9282-B0415E63302D}"/>
              </a:ext>
            </a:extLst>
          </p:cNvPr>
          <p:cNvSpPr/>
          <p:nvPr/>
        </p:nvSpPr>
        <p:spPr>
          <a:xfrm>
            <a:off x="142876" y="1548229"/>
            <a:ext cx="5373504" cy="646331"/>
          </a:xfrm>
          <a:prstGeom prst="rect">
            <a:avLst/>
          </a:prstGeom>
        </p:spPr>
        <p:txBody>
          <a:bodyPr wrap="square">
            <a:spAutoFit/>
          </a:bodyPr>
          <a:lstStyle/>
          <a:p>
            <a:r>
              <a:rPr lang="en-GB" sz="3600" b="1" u="sng" dirty="0">
                <a:solidFill>
                  <a:srgbClr val="00B0F0"/>
                </a:solidFill>
                <a:latin typeface="Imprint MT Shadow" panose="04020605060303030202" pitchFamily="82" charset="0"/>
              </a:rPr>
              <a:t>Sky Plc’s Opportunities</a:t>
            </a:r>
            <a:endParaRPr lang="en-GB" sz="3600" u="sng" dirty="0">
              <a:solidFill>
                <a:srgbClr val="00B0F0"/>
              </a:solidFill>
            </a:endParaRPr>
          </a:p>
        </p:txBody>
      </p:sp>
      <p:sp>
        <p:nvSpPr>
          <p:cNvPr id="6" name="Rectangle 5">
            <a:extLst>
              <a:ext uri="{FF2B5EF4-FFF2-40B4-BE49-F238E27FC236}">
                <a16:creationId xmlns:a16="http://schemas.microsoft.com/office/drawing/2014/main" id="{7F26F364-9C74-497E-8BF2-73AC402679D3}"/>
              </a:ext>
            </a:extLst>
          </p:cNvPr>
          <p:cNvSpPr/>
          <p:nvPr/>
        </p:nvSpPr>
        <p:spPr>
          <a:xfrm>
            <a:off x="6325849" y="218716"/>
            <a:ext cx="4711305" cy="646331"/>
          </a:xfrm>
          <a:prstGeom prst="rect">
            <a:avLst/>
          </a:prstGeom>
        </p:spPr>
        <p:txBody>
          <a:bodyPr wrap="square">
            <a:spAutoFit/>
          </a:bodyPr>
          <a:lstStyle/>
          <a:p>
            <a:r>
              <a:rPr lang="en-GB" sz="3600" b="1" u="sng" dirty="0">
                <a:solidFill>
                  <a:srgbClr val="CC00FF"/>
                </a:solidFill>
                <a:latin typeface="Imprint MT Shadow" panose="04020605060303030202" pitchFamily="82" charset="0"/>
              </a:rPr>
              <a:t>Sky Plc’s Threats</a:t>
            </a:r>
            <a:endParaRPr lang="en-GB" sz="3600" u="sng" dirty="0">
              <a:solidFill>
                <a:srgbClr val="CC00FF"/>
              </a:solidFill>
            </a:endParaRPr>
          </a:p>
        </p:txBody>
      </p:sp>
      <p:sp>
        <p:nvSpPr>
          <p:cNvPr id="7" name="TextBox 6">
            <a:extLst>
              <a:ext uri="{FF2B5EF4-FFF2-40B4-BE49-F238E27FC236}">
                <a16:creationId xmlns:a16="http://schemas.microsoft.com/office/drawing/2014/main" id="{3E30C581-5111-45FD-91F4-65A9838CCFEB}"/>
              </a:ext>
            </a:extLst>
          </p:cNvPr>
          <p:cNvSpPr txBox="1"/>
          <p:nvPr/>
        </p:nvSpPr>
        <p:spPr>
          <a:xfrm>
            <a:off x="6325851" y="2009894"/>
            <a:ext cx="4711303" cy="1200329"/>
          </a:xfrm>
          <a:prstGeom prst="rect">
            <a:avLst/>
          </a:prstGeom>
          <a:noFill/>
        </p:spPr>
        <p:txBody>
          <a:bodyPr wrap="square" rtlCol="0">
            <a:spAutoFit/>
          </a:bodyPr>
          <a:lstStyle/>
          <a:p>
            <a:pPr marL="285750" indent="-285750">
              <a:buFont typeface="Wingdings" panose="05000000000000000000" pitchFamily="2" charset="2"/>
              <a:buChar char="q"/>
            </a:pPr>
            <a:r>
              <a:rPr lang="en-GB" dirty="0">
                <a:solidFill>
                  <a:srgbClr val="CC00FF"/>
                </a:solidFill>
              </a:rPr>
              <a:t>Government regulations and legislations</a:t>
            </a:r>
          </a:p>
          <a:p>
            <a:pPr marL="285750" indent="-285750">
              <a:buFont typeface="Wingdings" panose="05000000000000000000" pitchFamily="2" charset="2"/>
              <a:buChar char="q"/>
            </a:pPr>
            <a:endParaRPr lang="en-GB" dirty="0">
              <a:solidFill>
                <a:srgbClr val="CC00FF"/>
              </a:solidFill>
            </a:endParaRPr>
          </a:p>
          <a:p>
            <a:pPr marL="285750" indent="-285750">
              <a:buFont typeface="Wingdings" panose="05000000000000000000" pitchFamily="2" charset="2"/>
              <a:buChar char="q"/>
            </a:pPr>
            <a:r>
              <a:rPr lang="en-GB" dirty="0">
                <a:solidFill>
                  <a:srgbClr val="CC00FF"/>
                </a:solidFill>
              </a:rPr>
              <a:t>BREXIT</a:t>
            </a:r>
          </a:p>
        </p:txBody>
      </p:sp>
      <p:sp>
        <p:nvSpPr>
          <p:cNvPr id="11" name="TextBox 10">
            <a:extLst>
              <a:ext uri="{FF2B5EF4-FFF2-40B4-BE49-F238E27FC236}">
                <a16:creationId xmlns:a16="http://schemas.microsoft.com/office/drawing/2014/main" id="{77214E34-BFD8-4E41-9F62-3AB84AF2D4A1}"/>
              </a:ext>
            </a:extLst>
          </p:cNvPr>
          <p:cNvSpPr txBox="1"/>
          <p:nvPr/>
        </p:nvSpPr>
        <p:spPr>
          <a:xfrm>
            <a:off x="6325849" y="3504957"/>
            <a:ext cx="3927423" cy="1200329"/>
          </a:xfrm>
          <a:prstGeom prst="rect">
            <a:avLst/>
          </a:prstGeom>
          <a:noFill/>
        </p:spPr>
        <p:txBody>
          <a:bodyPr wrap="square" rtlCol="0">
            <a:spAutoFit/>
          </a:bodyPr>
          <a:lstStyle/>
          <a:p>
            <a:pPr marL="285750" indent="-285750">
              <a:buFont typeface="Wingdings" panose="05000000000000000000" pitchFamily="2" charset="2"/>
              <a:buChar char="q"/>
            </a:pPr>
            <a:r>
              <a:rPr lang="en-GB" dirty="0">
                <a:solidFill>
                  <a:srgbClr val="CC00FF"/>
                </a:solidFill>
              </a:rPr>
              <a:t>Technology</a:t>
            </a:r>
          </a:p>
          <a:p>
            <a:pPr marL="285750" indent="-285750">
              <a:buFont typeface="Wingdings" panose="05000000000000000000" pitchFamily="2" charset="2"/>
              <a:buChar char="q"/>
            </a:pPr>
            <a:endParaRPr lang="en-GB" dirty="0">
              <a:solidFill>
                <a:srgbClr val="CC00FF"/>
              </a:solidFill>
            </a:endParaRPr>
          </a:p>
          <a:p>
            <a:pPr marL="285750" indent="-285750">
              <a:buFont typeface="Wingdings" panose="05000000000000000000" pitchFamily="2" charset="2"/>
              <a:buChar char="q"/>
            </a:pPr>
            <a:r>
              <a:rPr lang="en-GB" dirty="0">
                <a:solidFill>
                  <a:srgbClr val="CC00FF"/>
                </a:solidFill>
              </a:rPr>
              <a:t>Can’t price match competitors such as </a:t>
            </a:r>
            <a:r>
              <a:rPr lang="en-GB" u="sng" dirty="0">
                <a:solidFill>
                  <a:srgbClr val="CC00FF"/>
                </a:solidFill>
              </a:rPr>
              <a:t>Free</a:t>
            </a:r>
            <a:r>
              <a:rPr lang="en-GB" dirty="0">
                <a:solidFill>
                  <a:srgbClr val="CC00FF"/>
                </a:solidFill>
              </a:rPr>
              <a:t>view</a:t>
            </a:r>
          </a:p>
        </p:txBody>
      </p:sp>
      <p:cxnSp>
        <p:nvCxnSpPr>
          <p:cNvPr id="13" name="Straight Connector 12">
            <a:extLst>
              <a:ext uri="{FF2B5EF4-FFF2-40B4-BE49-F238E27FC236}">
                <a16:creationId xmlns:a16="http://schemas.microsoft.com/office/drawing/2014/main" id="{53452EA4-3B68-4BE0-B997-07595CC76EB4}"/>
              </a:ext>
            </a:extLst>
          </p:cNvPr>
          <p:cNvCxnSpPr>
            <a:cxnSpLocks/>
          </p:cNvCxnSpPr>
          <p:nvPr/>
        </p:nvCxnSpPr>
        <p:spPr>
          <a:xfrm>
            <a:off x="5366479" y="3597639"/>
            <a:ext cx="0" cy="2829362"/>
          </a:xfrm>
          <a:prstGeom prst="line">
            <a:avLst/>
          </a:prstGeom>
          <a:ln w="76200">
            <a:solidFill>
              <a:srgbClr val="CC00FF"/>
            </a:solidFill>
          </a:ln>
        </p:spPr>
        <p:style>
          <a:lnRef idx="1">
            <a:schemeClr val="accent2"/>
          </a:lnRef>
          <a:fillRef idx="0">
            <a:schemeClr val="accent2"/>
          </a:fillRef>
          <a:effectRef idx="0">
            <a:schemeClr val="accent2"/>
          </a:effectRef>
          <a:fontRef idx="minor">
            <a:schemeClr val="tx1"/>
          </a:fontRef>
        </p:style>
      </p:cxnSp>
      <p:cxnSp>
        <p:nvCxnSpPr>
          <p:cNvPr id="15" name="Straight Connector 14">
            <a:extLst>
              <a:ext uri="{FF2B5EF4-FFF2-40B4-BE49-F238E27FC236}">
                <a16:creationId xmlns:a16="http://schemas.microsoft.com/office/drawing/2014/main" id="{58AB3FC8-103B-4451-994B-08B0BB28188C}"/>
              </a:ext>
            </a:extLst>
          </p:cNvPr>
          <p:cNvCxnSpPr>
            <a:cxnSpLocks/>
          </p:cNvCxnSpPr>
          <p:nvPr/>
        </p:nvCxnSpPr>
        <p:spPr>
          <a:xfrm>
            <a:off x="5366479" y="779879"/>
            <a:ext cx="0" cy="2829362"/>
          </a:xfrm>
          <a:prstGeom prst="line">
            <a:avLst/>
          </a:prstGeom>
          <a:ln w="76200">
            <a:solidFill>
              <a:srgbClr val="00B0F0"/>
            </a:solidFill>
          </a:ln>
        </p:spPr>
        <p:style>
          <a:lnRef idx="1">
            <a:schemeClr val="accent2"/>
          </a:lnRef>
          <a:fillRef idx="0">
            <a:schemeClr val="accent2"/>
          </a:fillRef>
          <a:effectRef idx="0">
            <a:schemeClr val="accent2"/>
          </a:effectRef>
          <a:fontRef idx="minor">
            <a:schemeClr val="tx1"/>
          </a:fontRef>
        </p:style>
      </p:cxnSp>
      <p:sp>
        <p:nvSpPr>
          <p:cNvPr id="16" name="TextBox 15">
            <a:extLst>
              <a:ext uri="{FF2B5EF4-FFF2-40B4-BE49-F238E27FC236}">
                <a16:creationId xmlns:a16="http://schemas.microsoft.com/office/drawing/2014/main" id="{9FE46453-D1F0-4E6F-B81A-7C7DF52F3F61}"/>
              </a:ext>
            </a:extLst>
          </p:cNvPr>
          <p:cNvSpPr txBox="1"/>
          <p:nvPr/>
        </p:nvSpPr>
        <p:spPr>
          <a:xfrm>
            <a:off x="142876" y="2488367"/>
            <a:ext cx="5073703" cy="2308324"/>
          </a:xfrm>
          <a:prstGeom prst="rect">
            <a:avLst/>
          </a:prstGeom>
          <a:noFill/>
        </p:spPr>
        <p:txBody>
          <a:bodyPr wrap="square" rtlCol="0">
            <a:spAutoFit/>
          </a:bodyPr>
          <a:lstStyle/>
          <a:p>
            <a:pPr marL="285750" indent="-285750">
              <a:buFont typeface="Wingdings" panose="05000000000000000000" pitchFamily="2" charset="2"/>
              <a:buChar char="q"/>
            </a:pPr>
            <a:r>
              <a:rPr lang="en-GB" dirty="0">
                <a:solidFill>
                  <a:srgbClr val="00B0F0"/>
                </a:solidFill>
              </a:rPr>
              <a:t>Prospect of ‘triple - play’</a:t>
            </a:r>
          </a:p>
          <a:p>
            <a:pPr marL="285750" indent="-285750">
              <a:buFont typeface="Wingdings" panose="05000000000000000000" pitchFamily="2" charset="2"/>
              <a:buChar char="q"/>
            </a:pPr>
            <a:endParaRPr lang="en-GB" dirty="0">
              <a:solidFill>
                <a:srgbClr val="00B0F0"/>
              </a:solidFill>
            </a:endParaRPr>
          </a:p>
          <a:p>
            <a:pPr marL="285750" indent="-285750">
              <a:buFont typeface="Wingdings" panose="05000000000000000000" pitchFamily="2" charset="2"/>
              <a:buChar char="q"/>
            </a:pPr>
            <a:r>
              <a:rPr lang="en-GB" dirty="0">
                <a:solidFill>
                  <a:srgbClr val="00B0F0"/>
                </a:solidFill>
              </a:rPr>
              <a:t>Secure more international partnerships</a:t>
            </a:r>
          </a:p>
          <a:p>
            <a:pPr marL="285750" indent="-285750">
              <a:buFont typeface="Wingdings" panose="05000000000000000000" pitchFamily="2" charset="2"/>
              <a:buChar char="q"/>
            </a:pPr>
            <a:endParaRPr lang="en-GB" dirty="0">
              <a:solidFill>
                <a:srgbClr val="00B0F0"/>
              </a:solidFill>
            </a:endParaRPr>
          </a:p>
          <a:p>
            <a:pPr marL="285750" indent="-285750">
              <a:buFont typeface="Wingdings" panose="05000000000000000000" pitchFamily="2" charset="2"/>
              <a:buChar char="q"/>
            </a:pPr>
            <a:r>
              <a:rPr lang="en-GB" dirty="0">
                <a:solidFill>
                  <a:srgbClr val="00B0F0"/>
                </a:solidFill>
              </a:rPr>
              <a:t>Make </a:t>
            </a:r>
            <a:r>
              <a:rPr lang="en-GB" dirty="0" err="1">
                <a:solidFill>
                  <a:srgbClr val="00B0F0"/>
                </a:solidFill>
              </a:rPr>
              <a:t>SkyGo</a:t>
            </a:r>
            <a:r>
              <a:rPr lang="en-GB" dirty="0">
                <a:solidFill>
                  <a:srgbClr val="00B0F0"/>
                </a:solidFill>
              </a:rPr>
              <a:t> compatible with more devices</a:t>
            </a:r>
          </a:p>
          <a:p>
            <a:pPr marL="285750" indent="-285750">
              <a:buFont typeface="Wingdings" panose="05000000000000000000" pitchFamily="2" charset="2"/>
              <a:buChar char="q"/>
            </a:pPr>
            <a:endParaRPr lang="en-GB" dirty="0"/>
          </a:p>
          <a:p>
            <a:pPr marL="285750" indent="-285750">
              <a:buFont typeface="Wingdings" panose="05000000000000000000" pitchFamily="2" charset="2"/>
              <a:buChar char="q"/>
            </a:pPr>
            <a:endParaRPr lang="en-GB" dirty="0"/>
          </a:p>
        </p:txBody>
      </p:sp>
    </p:spTree>
    <p:extLst>
      <p:ext uri="{BB962C8B-B14F-4D97-AF65-F5344CB8AC3E}">
        <p14:creationId xmlns:p14="http://schemas.microsoft.com/office/powerpoint/2010/main" val="3869823249"/>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par>
                                <p:cTn id="8" presetID="14" presetClass="entr" presetSubtype="10" fill="hold"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randombar(horizontal)">
                                      <p:cBhvr>
                                        <p:cTn id="10" dur="500"/>
                                        <p:tgtEl>
                                          <p:spTgt spid="15"/>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1000"/>
                                        <p:tgtEl>
                                          <p:spTgt spid="16"/>
                                        </p:tgtEl>
                                      </p:cBhvr>
                                    </p:animEffect>
                                    <p:anim calcmode="lin" valueType="num">
                                      <p:cBhvr>
                                        <p:cTn id="16" dur="1000" fill="hold"/>
                                        <p:tgtEl>
                                          <p:spTgt spid="16"/>
                                        </p:tgtEl>
                                        <p:attrNameLst>
                                          <p:attrName>ppt_x</p:attrName>
                                        </p:attrNameLst>
                                      </p:cBhvr>
                                      <p:tavLst>
                                        <p:tav tm="0">
                                          <p:val>
                                            <p:strVal val="#ppt_x"/>
                                          </p:val>
                                        </p:tav>
                                        <p:tav tm="100000">
                                          <p:val>
                                            <p:strVal val="#ppt_x"/>
                                          </p:val>
                                        </p:tav>
                                      </p:tavLst>
                                    </p:anim>
                                    <p:anim calcmode="lin" valueType="num">
                                      <p:cBhvr>
                                        <p:cTn id="17"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randombar(horizontal)">
                                      <p:cBhvr>
                                        <p:cTn id="22" dur="500"/>
                                        <p:tgtEl>
                                          <p:spTgt spid="6"/>
                                        </p:tgtEl>
                                      </p:cBhvr>
                                    </p:animEffect>
                                  </p:childTnLst>
                                </p:cTn>
                              </p:par>
                              <p:par>
                                <p:cTn id="23" presetID="14" presetClass="entr" presetSubtype="1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randombar(horizontal)">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1000"/>
                                        <p:tgtEl>
                                          <p:spTgt spid="7"/>
                                        </p:tgtEl>
                                      </p:cBhvr>
                                    </p:animEffect>
                                    <p:anim calcmode="lin" valueType="num">
                                      <p:cBhvr>
                                        <p:cTn id="31" dur="1000" fill="hold"/>
                                        <p:tgtEl>
                                          <p:spTgt spid="7"/>
                                        </p:tgtEl>
                                        <p:attrNameLst>
                                          <p:attrName>ppt_x</p:attrName>
                                        </p:attrNameLst>
                                      </p:cBhvr>
                                      <p:tavLst>
                                        <p:tav tm="0">
                                          <p:val>
                                            <p:strVal val="#ppt_x"/>
                                          </p:val>
                                        </p:tav>
                                        <p:tav tm="100000">
                                          <p:val>
                                            <p:strVal val="#ppt_x"/>
                                          </p:val>
                                        </p:tav>
                                      </p:tavLst>
                                    </p:anim>
                                    <p:anim calcmode="lin" valueType="num">
                                      <p:cBhvr>
                                        <p:cTn id="32" dur="1000" fill="hold"/>
                                        <p:tgtEl>
                                          <p:spTgt spid="7"/>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1" grpId="0"/>
      <p:bldP spid="1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D26E0B3-0505-4FD6-979B-ADB68941AABD}"/>
              </a:ext>
            </a:extLst>
          </p:cNvPr>
          <p:cNvSpPr>
            <a:spLocks noGrp="1"/>
          </p:cNvSpPr>
          <p:nvPr>
            <p:ph type="title"/>
          </p:nvPr>
        </p:nvSpPr>
        <p:spPr>
          <a:xfrm>
            <a:off x="6096000" y="1085120"/>
            <a:ext cx="5806188" cy="4329641"/>
          </a:xfrm>
        </p:spPr>
        <p:txBody>
          <a:bodyPr vert="horz" lIns="91440" tIns="45720" rIns="91440" bIns="45720" rtlCol="0" anchor="ctr">
            <a:normAutofit/>
          </a:bodyPr>
          <a:lstStyle/>
          <a:p>
            <a:pPr algn="l"/>
            <a:r>
              <a:rPr lang="en-GB" dirty="0">
                <a:latin typeface="Imprint MT Shadow" panose="04020605060303030202" pitchFamily="82" charset="0"/>
              </a:rPr>
              <a:t>What are sky plc’s approaches to organisation and management? </a:t>
            </a:r>
            <a:endParaRPr lang="en-US" dirty="0">
              <a:latin typeface="Imprint MT Shadow" panose="04020605060303030202" pitchFamily="82" charset="0"/>
            </a:endParaRPr>
          </a:p>
        </p:txBody>
      </p:sp>
      <p:pic>
        <p:nvPicPr>
          <p:cNvPr id="7" name="Picture 6">
            <a:extLst>
              <a:ext uri="{FF2B5EF4-FFF2-40B4-BE49-F238E27FC236}">
                <a16:creationId xmlns:a16="http://schemas.microsoft.com/office/drawing/2014/main" id="{970AB03E-594C-4CC7-8242-0F508D6B8F0D}"/>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cxnSp>
        <p:nvCxnSpPr>
          <p:cNvPr id="5" name="Straight Connector 4">
            <a:extLst>
              <a:ext uri="{FF2B5EF4-FFF2-40B4-BE49-F238E27FC236}">
                <a16:creationId xmlns:a16="http://schemas.microsoft.com/office/drawing/2014/main" id="{CAB1A801-6D54-4547-A97C-023486C0C80E}"/>
              </a:ext>
            </a:extLst>
          </p:cNvPr>
          <p:cNvCxnSpPr/>
          <p:nvPr/>
        </p:nvCxnSpPr>
        <p:spPr>
          <a:xfrm>
            <a:off x="5711252" y="1622685"/>
            <a:ext cx="0" cy="361262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3068723"/>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1000"/>
                                        <p:tgtEl>
                                          <p:spTgt spid="5"/>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down)">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C43E1DB-1128-438B-B7A1-3D44A0E08918}"/>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pic>
        <p:nvPicPr>
          <p:cNvPr id="4" name="Picture 3" descr="C:\Users\se046\AppData\Local\Microsoft\Windows\Temporary Internet Files\Content.Word\New Picture (11).bmp">
            <a:extLst>
              <a:ext uri="{FF2B5EF4-FFF2-40B4-BE49-F238E27FC236}">
                <a16:creationId xmlns:a16="http://schemas.microsoft.com/office/drawing/2014/main" id="{912EEAAF-F222-40E5-A1C1-66142F9CC6BB}"/>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246728" y="-98604"/>
            <a:ext cx="6744326" cy="3373552"/>
          </a:xfrm>
          <a:prstGeom prst="rect">
            <a:avLst/>
          </a:prstGeom>
          <a:noFill/>
          <a:ln>
            <a:noFill/>
          </a:ln>
          <a:effectLst>
            <a:softEdge rad="127000"/>
          </a:effectLst>
        </p:spPr>
      </p:pic>
      <p:pic>
        <p:nvPicPr>
          <p:cNvPr id="3" name="Picture 2">
            <a:extLst>
              <a:ext uri="{FF2B5EF4-FFF2-40B4-BE49-F238E27FC236}">
                <a16:creationId xmlns:a16="http://schemas.microsoft.com/office/drawing/2014/main" id="{88CA58C3-21CD-41D4-A0E2-BD39EAE8F2BB}"/>
              </a:ext>
            </a:extLst>
          </p:cNvPr>
          <p:cNvPicPr>
            <a:picLocks noChangeAspect="1"/>
          </p:cNvPicPr>
          <p:nvPr/>
        </p:nvPicPr>
        <p:blipFill>
          <a:blip r:embed="rId5"/>
          <a:stretch>
            <a:fillRect/>
          </a:stretch>
        </p:blipFill>
        <p:spPr>
          <a:xfrm>
            <a:off x="215171" y="3261578"/>
            <a:ext cx="5031557" cy="2832048"/>
          </a:xfrm>
          <a:prstGeom prst="rect">
            <a:avLst/>
          </a:prstGeom>
          <a:effectLst>
            <a:softEdge rad="317500"/>
          </a:effectLst>
        </p:spPr>
      </p:pic>
      <p:sp>
        <p:nvSpPr>
          <p:cNvPr id="7" name="Rectangle 6">
            <a:extLst>
              <a:ext uri="{FF2B5EF4-FFF2-40B4-BE49-F238E27FC236}">
                <a16:creationId xmlns:a16="http://schemas.microsoft.com/office/drawing/2014/main" id="{BA80CA9F-627F-4CFA-B224-EB88A0082C90}"/>
              </a:ext>
            </a:extLst>
          </p:cNvPr>
          <p:cNvSpPr/>
          <p:nvPr/>
        </p:nvSpPr>
        <p:spPr>
          <a:xfrm>
            <a:off x="5246728" y="3804551"/>
            <a:ext cx="4341510" cy="1015663"/>
          </a:xfrm>
          <a:prstGeom prst="rect">
            <a:avLst/>
          </a:prstGeom>
        </p:spPr>
        <p:txBody>
          <a:bodyPr wrap="none">
            <a:spAutoFit/>
          </a:bodyPr>
          <a:lstStyle/>
          <a:p>
            <a:pPr marL="342900" indent="-342900">
              <a:buFont typeface="Wingdings" panose="05000000000000000000" pitchFamily="2" charset="2"/>
              <a:buChar char="Ø"/>
            </a:pPr>
            <a:r>
              <a:rPr lang="en-GB" sz="2000" dirty="0">
                <a:solidFill>
                  <a:srgbClr val="FF0000"/>
                </a:solidFill>
                <a:latin typeface="MetricWeb"/>
              </a:rPr>
              <a:t>“Happy workers are more </a:t>
            </a:r>
          </a:p>
          <a:p>
            <a:r>
              <a:rPr lang="en-GB" sz="2000" dirty="0">
                <a:solidFill>
                  <a:srgbClr val="FF0000"/>
                </a:solidFill>
                <a:latin typeface="MetricWeb"/>
              </a:rPr>
              <a:t>productive workers.” – Jeremy </a:t>
            </a:r>
            <a:r>
              <a:rPr lang="en-GB" sz="2000" dirty="0" err="1">
                <a:solidFill>
                  <a:srgbClr val="FF0000"/>
                </a:solidFill>
                <a:latin typeface="MetricWeb"/>
              </a:rPr>
              <a:t>Darroch</a:t>
            </a:r>
            <a:r>
              <a:rPr lang="en-GB" sz="2000" dirty="0">
                <a:solidFill>
                  <a:srgbClr val="FF0000"/>
                </a:solidFill>
                <a:latin typeface="MetricWeb"/>
              </a:rPr>
              <a:t>, </a:t>
            </a:r>
          </a:p>
          <a:p>
            <a:r>
              <a:rPr lang="en-GB" sz="2000" dirty="0">
                <a:solidFill>
                  <a:srgbClr val="FF0000"/>
                </a:solidFill>
                <a:latin typeface="MetricWeb"/>
              </a:rPr>
              <a:t>Sky’s CEO</a:t>
            </a:r>
            <a:endParaRPr lang="en-GB" sz="2000" dirty="0">
              <a:solidFill>
                <a:srgbClr val="FF0000"/>
              </a:solidFill>
            </a:endParaRPr>
          </a:p>
        </p:txBody>
      </p:sp>
      <p:pic>
        <p:nvPicPr>
          <p:cNvPr id="8" name="Picture 7">
            <a:extLst>
              <a:ext uri="{FF2B5EF4-FFF2-40B4-BE49-F238E27FC236}">
                <a16:creationId xmlns:a16="http://schemas.microsoft.com/office/drawing/2014/main" id="{ACE1F236-A251-447C-8332-D2F68960465C}"/>
              </a:ext>
            </a:extLst>
          </p:cNvPr>
          <p:cNvPicPr>
            <a:picLocks noChangeAspect="1"/>
          </p:cNvPicPr>
          <p:nvPr/>
        </p:nvPicPr>
        <p:blipFill rotWithShape="1">
          <a:blip r:embed="rId6"/>
          <a:srcRect l="8729" t="15940" r="10078" b="21735"/>
          <a:stretch/>
        </p:blipFill>
        <p:spPr>
          <a:xfrm>
            <a:off x="200946" y="780966"/>
            <a:ext cx="6562051" cy="2832049"/>
          </a:xfrm>
          <a:prstGeom prst="rect">
            <a:avLst/>
          </a:prstGeom>
        </p:spPr>
      </p:pic>
      <p:pic>
        <p:nvPicPr>
          <p:cNvPr id="10" name="Picture 9">
            <a:extLst>
              <a:ext uri="{FF2B5EF4-FFF2-40B4-BE49-F238E27FC236}">
                <a16:creationId xmlns:a16="http://schemas.microsoft.com/office/drawing/2014/main" id="{E4599E55-B8C6-4085-91E7-2FDCF2CC359E}"/>
              </a:ext>
            </a:extLst>
          </p:cNvPr>
          <p:cNvPicPr>
            <a:picLocks noChangeAspect="1"/>
          </p:cNvPicPr>
          <p:nvPr/>
        </p:nvPicPr>
        <p:blipFill rotWithShape="1">
          <a:blip r:embed="rId7"/>
          <a:srcRect l="12050" t="19657" r="10078" b="23912"/>
          <a:stretch/>
        </p:blipFill>
        <p:spPr>
          <a:xfrm>
            <a:off x="1469036" y="1934858"/>
            <a:ext cx="9494239" cy="3868164"/>
          </a:xfrm>
          <a:prstGeom prst="rect">
            <a:avLst/>
          </a:prstGeom>
        </p:spPr>
      </p:pic>
      <p:pic>
        <p:nvPicPr>
          <p:cNvPr id="11" name="Picture 10">
            <a:extLst>
              <a:ext uri="{FF2B5EF4-FFF2-40B4-BE49-F238E27FC236}">
                <a16:creationId xmlns:a16="http://schemas.microsoft.com/office/drawing/2014/main" id="{FD1E9687-9104-43A7-BD06-9FEB53D467A8}"/>
              </a:ext>
            </a:extLst>
          </p:cNvPr>
          <p:cNvPicPr>
            <a:picLocks noChangeAspect="1"/>
          </p:cNvPicPr>
          <p:nvPr/>
        </p:nvPicPr>
        <p:blipFill rotWithShape="1">
          <a:blip r:embed="rId8"/>
          <a:srcRect l="16844" t="38683" r="13565" b="24542"/>
          <a:stretch/>
        </p:blipFill>
        <p:spPr>
          <a:xfrm>
            <a:off x="215171" y="2667586"/>
            <a:ext cx="8484433" cy="2520782"/>
          </a:xfrm>
          <a:prstGeom prst="rect">
            <a:avLst/>
          </a:prstGeom>
        </p:spPr>
      </p:pic>
    </p:spTree>
    <p:extLst>
      <p:ext uri="{BB962C8B-B14F-4D97-AF65-F5344CB8AC3E}">
        <p14:creationId xmlns:p14="http://schemas.microsoft.com/office/powerpoint/2010/main" val="503092784"/>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1" nodeType="clickEffect">
                                  <p:stCondLst>
                                    <p:cond delay="0"/>
                                  </p:stCondLst>
                                  <p:childTnLst>
                                    <p:animEffect transition="out" filter="fade">
                                      <p:cBhvr>
                                        <p:cTn id="14" dur="500"/>
                                        <p:tgtEl>
                                          <p:spTgt spid="7"/>
                                        </p:tgtEl>
                                      </p:cBhvr>
                                    </p:animEffect>
                                    <p:set>
                                      <p:cBhvr>
                                        <p:cTn id="15" dur="1" fill="hold">
                                          <p:stCondLst>
                                            <p:cond delay="499"/>
                                          </p:stCondLst>
                                        </p:cTn>
                                        <p:tgtEl>
                                          <p:spTgt spid="7"/>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gtEl>
                                      </p:cBhvr>
                                    </p:animEffect>
                                    <p:set>
                                      <p:cBhvr>
                                        <p:cTn id="18" dur="1" fill="hold">
                                          <p:stCondLst>
                                            <p:cond delay="499"/>
                                          </p:stCondLst>
                                        </p:cTn>
                                        <p:tgtEl>
                                          <p:spTgt spid="3"/>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10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11"/>
                                        </p:tgtEl>
                                      </p:cBhvr>
                                    </p:animEffect>
                                    <p:set>
                                      <p:cBhvr>
                                        <p:cTn id="28" dur="1" fill="hold">
                                          <p:stCondLst>
                                            <p:cond delay="499"/>
                                          </p:stCondLst>
                                        </p:cTn>
                                        <p:tgtEl>
                                          <p:spTgt spid="11"/>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10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nodeType="clickEffect">
                                  <p:stCondLst>
                                    <p:cond delay="0"/>
                                  </p:stCondLst>
                                  <p:childTnLst>
                                    <p:animEffect transition="out" filter="fade">
                                      <p:cBhvr>
                                        <p:cTn id="37" dur="1000"/>
                                        <p:tgtEl>
                                          <p:spTgt spid="10"/>
                                        </p:tgtEl>
                                      </p:cBhvr>
                                    </p:animEffect>
                                    <p:set>
                                      <p:cBhvr>
                                        <p:cTn id="38" dur="1" fill="hold">
                                          <p:stCondLst>
                                            <p:cond delay="999"/>
                                          </p:stCondLst>
                                        </p:cTn>
                                        <p:tgtEl>
                                          <p:spTgt spid="10"/>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1000"/>
                                        <p:tgtEl>
                                          <p:spTgt spid="8"/>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nodeType="clickEffect">
                                  <p:stCondLst>
                                    <p:cond delay="0"/>
                                  </p:stCondLst>
                                  <p:childTnLst>
                                    <p:animEffect transition="out" filter="fade">
                                      <p:cBhvr>
                                        <p:cTn id="47" dur="1000"/>
                                        <p:tgtEl>
                                          <p:spTgt spid="8"/>
                                        </p:tgtEl>
                                      </p:cBhvr>
                                    </p:animEffect>
                                    <p:set>
                                      <p:cBhvr>
                                        <p:cTn id="48" dur="1" fill="hold">
                                          <p:stCondLst>
                                            <p:cond delay="999"/>
                                          </p:stCondLst>
                                        </p:cTn>
                                        <p:tgtEl>
                                          <p:spTgt spid="8"/>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4"/>
                                        </p:tgtEl>
                                        <p:attrNameLst>
                                          <p:attrName>style.visibility</p:attrName>
                                        </p:attrNameLst>
                                      </p:cBhvr>
                                      <p:to>
                                        <p:strVal val="visible"/>
                                      </p:to>
                                    </p:set>
                                    <p:animEffect transition="in" filter="fade">
                                      <p:cBhvr>
                                        <p:cTn id="53" dur="1000"/>
                                        <p:tgtEl>
                                          <p:spTgt spid="4"/>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xit" presetSubtype="0" fill="hold" nodeType="clickEffect">
                                  <p:stCondLst>
                                    <p:cond delay="0"/>
                                  </p:stCondLst>
                                  <p:childTnLst>
                                    <p:animEffect transition="out" filter="fade">
                                      <p:cBhvr>
                                        <p:cTn id="57" dur="1000"/>
                                        <p:tgtEl>
                                          <p:spTgt spid="4"/>
                                        </p:tgtEl>
                                      </p:cBhvr>
                                    </p:animEffect>
                                    <p:set>
                                      <p:cBhvr>
                                        <p:cTn id="58"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7" grpId="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05E41-6C0F-4E77-80AA-C1D7D6F00786}"/>
              </a:ext>
            </a:extLst>
          </p:cNvPr>
          <p:cNvSpPr>
            <a:spLocks noGrp="1"/>
          </p:cNvSpPr>
          <p:nvPr>
            <p:ph type="title"/>
          </p:nvPr>
        </p:nvSpPr>
        <p:spPr>
          <a:xfrm>
            <a:off x="3269407" y="764494"/>
            <a:ext cx="8610600" cy="1293028"/>
          </a:xfrm>
        </p:spPr>
        <p:txBody>
          <a:bodyPr>
            <a:normAutofit/>
          </a:bodyPr>
          <a:lstStyle/>
          <a:p>
            <a:r>
              <a:rPr lang="en-GB" sz="4400" dirty="0">
                <a:latin typeface="Imprint MT Shadow" panose="04020605060303030202" pitchFamily="82" charset="0"/>
              </a:rPr>
              <a:t>Hierarchy</a:t>
            </a:r>
          </a:p>
        </p:txBody>
      </p:sp>
      <p:pic>
        <p:nvPicPr>
          <p:cNvPr id="1026" name="Picture 2" descr="https://images.contentstack.io/v3/assets/bltdc2476c7b6b194dd/blt92ddcf108e4623f7/5bf7e7df0df41c16214df16d/download">
            <a:extLst>
              <a:ext uri="{FF2B5EF4-FFF2-40B4-BE49-F238E27FC236}">
                <a16:creationId xmlns:a16="http://schemas.microsoft.com/office/drawing/2014/main" id="{1C4ACDD1-7C12-4A4E-8361-E71EAC0EFF45}"/>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1104" r="31751"/>
          <a:stretch/>
        </p:blipFill>
        <p:spPr bwMode="auto">
          <a:xfrm>
            <a:off x="257332" y="822241"/>
            <a:ext cx="1371600" cy="19395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4012299-751E-4440-9A0F-EEAE535E1F0A}"/>
              </a:ext>
            </a:extLst>
          </p:cNvPr>
          <p:cNvSpPr txBox="1"/>
          <p:nvPr/>
        </p:nvSpPr>
        <p:spPr>
          <a:xfrm>
            <a:off x="1628932" y="1480474"/>
            <a:ext cx="2953063" cy="1200329"/>
          </a:xfrm>
          <a:prstGeom prst="rect">
            <a:avLst/>
          </a:prstGeom>
          <a:noFill/>
        </p:spPr>
        <p:txBody>
          <a:bodyPr wrap="square" rtlCol="0">
            <a:spAutoFit/>
          </a:bodyPr>
          <a:lstStyle/>
          <a:p>
            <a:r>
              <a:rPr lang="en-GB" dirty="0">
                <a:latin typeface="Imprint MT Shadow" panose="04020605060303030202" pitchFamily="82" charset="0"/>
              </a:rPr>
              <a:t>Arthur R Block:</a:t>
            </a:r>
          </a:p>
          <a:p>
            <a:pPr marL="285750" indent="-285750">
              <a:buFont typeface="Wingdings" panose="05000000000000000000" pitchFamily="2" charset="2"/>
              <a:buChar char="Ø"/>
            </a:pPr>
            <a:r>
              <a:rPr lang="en-GB" dirty="0">
                <a:solidFill>
                  <a:srgbClr val="00B0F0"/>
                </a:solidFill>
                <a:latin typeface="Imprint MT Shadow" panose="04020605060303030202" pitchFamily="82" charset="0"/>
              </a:rPr>
              <a:t>Executive Vice President</a:t>
            </a:r>
          </a:p>
          <a:p>
            <a:pPr marL="285750" indent="-285750">
              <a:buFont typeface="Wingdings" panose="05000000000000000000" pitchFamily="2" charset="2"/>
              <a:buChar char="Ø"/>
            </a:pPr>
            <a:r>
              <a:rPr lang="en-GB" dirty="0">
                <a:solidFill>
                  <a:srgbClr val="00B0F0"/>
                </a:solidFill>
                <a:latin typeface="Imprint MT Shadow" panose="04020605060303030202" pitchFamily="82" charset="0"/>
              </a:rPr>
              <a:t>Counsel </a:t>
            </a:r>
          </a:p>
          <a:p>
            <a:pPr marL="285750" indent="-285750">
              <a:buFont typeface="Wingdings" panose="05000000000000000000" pitchFamily="2" charset="2"/>
              <a:buChar char="Ø"/>
            </a:pPr>
            <a:r>
              <a:rPr lang="en-GB" dirty="0">
                <a:solidFill>
                  <a:srgbClr val="00B0F0"/>
                </a:solidFill>
                <a:latin typeface="Imprint MT Shadow" panose="04020605060303030202" pitchFamily="82" charset="0"/>
              </a:rPr>
              <a:t>Comcast’s Secretary</a:t>
            </a:r>
          </a:p>
        </p:txBody>
      </p:sp>
      <p:pic>
        <p:nvPicPr>
          <p:cNvPr id="1028" name="Picture 4" descr="https://images.contentstack.io/v3/assets/bltdc2476c7b6b194dd/blt7a36916de7ad052e/5bf7e7c1fda3c8961f68261d/download">
            <a:extLst>
              <a:ext uri="{FF2B5EF4-FFF2-40B4-BE49-F238E27FC236}">
                <a16:creationId xmlns:a16="http://schemas.microsoft.com/office/drawing/2014/main" id="{98C94CA7-B5EB-4125-9BF1-0CA33009ED7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675" r="30385"/>
          <a:stretch/>
        </p:blipFill>
        <p:spPr bwMode="auto">
          <a:xfrm>
            <a:off x="257332" y="2717294"/>
            <a:ext cx="1371600" cy="203476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s://images.contentstack.io/v3/assets/bltdc2476c7b6b194dd/blt6bbfa60f6b93c8cd/5bf7e7b3d460bcb02194e9a7/download">
            <a:extLst>
              <a:ext uri="{FF2B5EF4-FFF2-40B4-BE49-F238E27FC236}">
                <a16:creationId xmlns:a16="http://schemas.microsoft.com/office/drawing/2014/main" id="{A2225658-C1D4-4A47-8DF0-6BA2F5F1CE6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50000"/>
          <a:stretch/>
        </p:blipFill>
        <p:spPr bwMode="auto">
          <a:xfrm>
            <a:off x="257332" y="4752060"/>
            <a:ext cx="1371600" cy="174764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EBC74770-37D4-4B22-B969-74DDE1EABA10}"/>
              </a:ext>
            </a:extLst>
          </p:cNvPr>
          <p:cNvSpPr/>
          <p:nvPr/>
        </p:nvSpPr>
        <p:spPr>
          <a:xfrm>
            <a:off x="1628932" y="2867873"/>
            <a:ext cx="2159566" cy="369332"/>
          </a:xfrm>
          <a:prstGeom prst="rect">
            <a:avLst/>
          </a:prstGeom>
        </p:spPr>
        <p:txBody>
          <a:bodyPr wrap="none">
            <a:spAutoFit/>
          </a:bodyPr>
          <a:lstStyle/>
          <a:p>
            <a:r>
              <a:rPr lang="en-GB" dirty="0">
                <a:latin typeface="Imprint MT Shadow" panose="04020605060303030202" pitchFamily="82" charset="0"/>
              </a:rPr>
              <a:t>Michael J Cavanagh</a:t>
            </a:r>
          </a:p>
        </p:txBody>
      </p:sp>
      <p:sp>
        <p:nvSpPr>
          <p:cNvPr id="3" name="Rectangle 2">
            <a:extLst>
              <a:ext uri="{FF2B5EF4-FFF2-40B4-BE49-F238E27FC236}">
                <a16:creationId xmlns:a16="http://schemas.microsoft.com/office/drawing/2014/main" id="{49060E0F-90B4-496F-9180-979610001FE9}"/>
              </a:ext>
            </a:extLst>
          </p:cNvPr>
          <p:cNvSpPr/>
          <p:nvPr/>
        </p:nvSpPr>
        <p:spPr>
          <a:xfrm>
            <a:off x="1628932" y="3429000"/>
            <a:ext cx="6096000" cy="923330"/>
          </a:xfrm>
          <a:prstGeom prst="rect">
            <a:avLst/>
          </a:prstGeom>
        </p:spPr>
        <p:txBody>
          <a:bodyPr>
            <a:spAutoFit/>
          </a:bodyPr>
          <a:lstStyle/>
          <a:p>
            <a:pPr marL="285750" indent="-285750">
              <a:buFont typeface="Wingdings" panose="05000000000000000000" pitchFamily="2" charset="2"/>
              <a:buChar char="Ø"/>
            </a:pPr>
            <a:r>
              <a:rPr lang="en-GB" dirty="0">
                <a:solidFill>
                  <a:srgbClr val="00B0F0"/>
                </a:solidFill>
                <a:latin typeface="Imprint MT Shadow" panose="04020605060303030202" pitchFamily="82" charset="0"/>
              </a:rPr>
              <a:t>Executive Vice President</a:t>
            </a:r>
          </a:p>
          <a:p>
            <a:pPr marL="285750" indent="-285750">
              <a:buFont typeface="Wingdings" panose="05000000000000000000" pitchFamily="2" charset="2"/>
              <a:buChar char="Ø"/>
            </a:pPr>
            <a:r>
              <a:rPr lang="en-GB" dirty="0">
                <a:solidFill>
                  <a:srgbClr val="00B0F0"/>
                </a:solidFill>
                <a:latin typeface="Imprint MT Shadow" panose="04020605060303030202" pitchFamily="82" charset="0"/>
              </a:rPr>
              <a:t>Chief Financial Officer</a:t>
            </a:r>
          </a:p>
          <a:p>
            <a:pPr marL="285750" indent="-285750">
              <a:buFont typeface="Wingdings" panose="05000000000000000000" pitchFamily="2" charset="2"/>
              <a:buChar char="Ø"/>
            </a:pPr>
            <a:r>
              <a:rPr lang="en-GB" dirty="0">
                <a:solidFill>
                  <a:srgbClr val="00B0F0"/>
                </a:solidFill>
                <a:latin typeface="Imprint MT Shadow" panose="04020605060303030202" pitchFamily="82" charset="0"/>
              </a:rPr>
              <a:t>Comcast Corporation</a:t>
            </a:r>
          </a:p>
        </p:txBody>
      </p:sp>
      <p:sp>
        <p:nvSpPr>
          <p:cNvPr id="5" name="TextBox 4">
            <a:extLst>
              <a:ext uri="{FF2B5EF4-FFF2-40B4-BE49-F238E27FC236}">
                <a16:creationId xmlns:a16="http://schemas.microsoft.com/office/drawing/2014/main" id="{4B0D6BB9-0E52-44CD-ADC0-32EFFF2A9126}"/>
              </a:ext>
            </a:extLst>
          </p:cNvPr>
          <p:cNvSpPr txBox="1"/>
          <p:nvPr/>
        </p:nvSpPr>
        <p:spPr>
          <a:xfrm>
            <a:off x="1628932" y="4892393"/>
            <a:ext cx="2663254" cy="369332"/>
          </a:xfrm>
          <a:prstGeom prst="rect">
            <a:avLst/>
          </a:prstGeom>
          <a:noFill/>
        </p:spPr>
        <p:txBody>
          <a:bodyPr wrap="square" rtlCol="0">
            <a:spAutoFit/>
          </a:bodyPr>
          <a:lstStyle/>
          <a:p>
            <a:r>
              <a:rPr lang="en-GB" dirty="0">
                <a:latin typeface="Imprint MT Shadow" panose="04020605060303030202" pitchFamily="82" charset="0"/>
              </a:rPr>
              <a:t>David L Cohen</a:t>
            </a:r>
          </a:p>
        </p:txBody>
      </p:sp>
      <p:sp>
        <p:nvSpPr>
          <p:cNvPr id="7" name="TextBox 6">
            <a:extLst>
              <a:ext uri="{FF2B5EF4-FFF2-40B4-BE49-F238E27FC236}">
                <a16:creationId xmlns:a16="http://schemas.microsoft.com/office/drawing/2014/main" id="{60CCA4CE-A354-4E06-A6B3-F8C41928F753}"/>
              </a:ext>
            </a:extLst>
          </p:cNvPr>
          <p:cNvSpPr txBox="1"/>
          <p:nvPr/>
        </p:nvSpPr>
        <p:spPr>
          <a:xfrm>
            <a:off x="1798820" y="5426439"/>
            <a:ext cx="3687580"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solidFill>
                  <a:srgbClr val="00B0F0"/>
                </a:solidFill>
                <a:latin typeface="Imprint MT Shadow" panose="04020605060303030202" pitchFamily="82" charset="0"/>
              </a:rPr>
              <a:t>Senior Executive </a:t>
            </a:r>
          </a:p>
          <a:p>
            <a:pPr marL="285750" indent="-285750">
              <a:buFont typeface="Wingdings" panose="05000000000000000000" pitchFamily="2" charset="2"/>
              <a:buChar char="Ø"/>
            </a:pPr>
            <a:r>
              <a:rPr lang="en-GB" dirty="0">
                <a:solidFill>
                  <a:srgbClr val="00B0F0"/>
                </a:solidFill>
                <a:latin typeface="Imprint MT Shadow" panose="04020605060303030202" pitchFamily="82" charset="0"/>
              </a:rPr>
              <a:t>Vice President</a:t>
            </a:r>
          </a:p>
          <a:p>
            <a:pPr marL="285750" indent="-285750">
              <a:buFont typeface="Wingdings" panose="05000000000000000000" pitchFamily="2" charset="2"/>
              <a:buChar char="Ø"/>
            </a:pPr>
            <a:r>
              <a:rPr lang="en-GB" dirty="0">
                <a:solidFill>
                  <a:srgbClr val="00B0F0"/>
                </a:solidFill>
                <a:latin typeface="Imprint MT Shadow" panose="04020605060303030202" pitchFamily="82" charset="0"/>
              </a:rPr>
              <a:t>Chief Diversity Officer</a:t>
            </a:r>
          </a:p>
        </p:txBody>
      </p:sp>
      <p:sp>
        <p:nvSpPr>
          <p:cNvPr id="8" name="TextBox 7">
            <a:extLst>
              <a:ext uri="{FF2B5EF4-FFF2-40B4-BE49-F238E27FC236}">
                <a16:creationId xmlns:a16="http://schemas.microsoft.com/office/drawing/2014/main" id="{D9BEC11F-EEF9-416A-9C09-67842835B9B7}"/>
              </a:ext>
            </a:extLst>
          </p:cNvPr>
          <p:cNvSpPr txBox="1"/>
          <p:nvPr/>
        </p:nvSpPr>
        <p:spPr>
          <a:xfrm>
            <a:off x="257332" y="192949"/>
            <a:ext cx="3822491" cy="584775"/>
          </a:xfrm>
          <a:prstGeom prst="rect">
            <a:avLst/>
          </a:prstGeom>
          <a:noFill/>
          <a:ln w="76200">
            <a:solidFill>
              <a:schemeClr val="tx1"/>
            </a:solidFill>
            <a:prstDash val="solid"/>
          </a:ln>
        </p:spPr>
        <p:txBody>
          <a:bodyPr wrap="square" rtlCol="0">
            <a:spAutoFit/>
          </a:bodyPr>
          <a:lstStyle/>
          <a:p>
            <a:pPr algn="ctr"/>
            <a:r>
              <a:rPr lang="en-GB" sz="3200" b="1" u="sng" dirty="0">
                <a:latin typeface="Imprint MT Shadow" panose="04020605060303030202" pitchFamily="82" charset="0"/>
              </a:rPr>
              <a:t>Sky Plc’s Board</a:t>
            </a:r>
          </a:p>
        </p:txBody>
      </p:sp>
      <p:sp>
        <p:nvSpPr>
          <p:cNvPr id="14" name="TextBox 13">
            <a:extLst>
              <a:ext uri="{FF2B5EF4-FFF2-40B4-BE49-F238E27FC236}">
                <a16:creationId xmlns:a16="http://schemas.microsoft.com/office/drawing/2014/main" id="{37D71755-F0AF-42EE-912A-41F784E7C6A8}"/>
              </a:ext>
            </a:extLst>
          </p:cNvPr>
          <p:cNvSpPr txBox="1"/>
          <p:nvPr/>
        </p:nvSpPr>
        <p:spPr>
          <a:xfrm rot="20209836">
            <a:off x="4631397" y="1055537"/>
            <a:ext cx="3192172" cy="1077218"/>
          </a:xfrm>
          <a:prstGeom prst="rect">
            <a:avLst/>
          </a:prstGeom>
          <a:noFill/>
          <a:ln w="76200">
            <a:solidFill>
              <a:schemeClr val="tx1"/>
            </a:solidFill>
            <a:prstDash val="solid"/>
          </a:ln>
        </p:spPr>
        <p:txBody>
          <a:bodyPr wrap="square" rtlCol="0">
            <a:spAutoFit/>
          </a:bodyPr>
          <a:lstStyle/>
          <a:p>
            <a:pPr algn="ctr"/>
            <a:r>
              <a:rPr lang="en-GB" sz="3200" b="1" u="sng" dirty="0">
                <a:latin typeface="Imprint MT Shadow" panose="04020605060303030202" pitchFamily="82" charset="0"/>
              </a:rPr>
              <a:t>Sky Plc’s Group Executive Team</a:t>
            </a:r>
          </a:p>
        </p:txBody>
      </p:sp>
      <p:cxnSp>
        <p:nvCxnSpPr>
          <p:cNvPr id="15" name="Connector: Elbow 14">
            <a:extLst>
              <a:ext uri="{FF2B5EF4-FFF2-40B4-BE49-F238E27FC236}">
                <a16:creationId xmlns:a16="http://schemas.microsoft.com/office/drawing/2014/main" id="{380A6FD8-0AAF-41A2-B574-421894B75FE1}"/>
              </a:ext>
            </a:extLst>
          </p:cNvPr>
          <p:cNvCxnSpPr>
            <a:cxnSpLocks/>
          </p:cNvCxnSpPr>
          <p:nvPr/>
        </p:nvCxnSpPr>
        <p:spPr>
          <a:xfrm>
            <a:off x="4081356" y="784723"/>
            <a:ext cx="1001278" cy="547971"/>
          </a:xfrm>
          <a:prstGeom prst="bentConnector3">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27F2D692-27F0-4F56-92BB-08010EA9C230}"/>
              </a:ext>
            </a:extLst>
          </p:cNvPr>
          <p:cNvSpPr txBox="1"/>
          <p:nvPr/>
        </p:nvSpPr>
        <p:spPr>
          <a:xfrm rot="20209836">
            <a:off x="5544166" y="2841829"/>
            <a:ext cx="3822491" cy="1077218"/>
          </a:xfrm>
          <a:prstGeom prst="rect">
            <a:avLst/>
          </a:prstGeom>
          <a:noFill/>
          <a:ln w="76200">
            <a:solidFill>
              <a:schemeClr val="tx1"/>
            </a:solidFill>
            <a:prstDash val="solid"/>
          </a:ln>
        </p:spPr>
        <p:txBody>
          <a:bodyPr wrap="square" rtlCol="0">
            <a:spAutoFit/>
          </a:bodyPr>
          <a:lstStyle/>
          <a:p>
            <a:pPr algn="ctr"/>
            <a:r>
              <a:rPr lang="en-GB" sz="3200" b="1" u="sng" dirty="0">
                <a:latin typeface="Imprint MT Shadow" panose="04020605060303030202" pitchFamily="82" charset="0"/>
              </a:rPr>
              <a:t>Sky Plc’s Local Executive Team</a:t>
            </a:r>
          </a:p>
        </p:txBody>
      </p:sp>
      <p:sp>
        <p:nvSpPr>
          <p:cNvPr id="22" name="TextBox 21">
            <a:extLst>
              <a:ext uri="{FF2B5EF4-FFF2-40B4-BE49-F238E27FC236}">
                <a16:creationId xmlns:a16="http://schemas.microsoft.com/office/drawing/2014/main" id="{B9779DFE-9B25-489B-BD4C-736E0874DC15}"/>
              </a:ext>
            </a:extLst>
          </p:cNvPr>
          <p:cNvSpPr txBox="1"/>
          <p:nvPr/>
        </p:nvSpPr>
        <p:spPr>
          <a:xfrm rot="20209836">
            <a:off x="6324058" y="4471530"/>
            <a:ext cx="5334729" cy="1077218"/>
          </a:xfrm>
          <a:prstGeom prst="rect">
            <a:avLst/>
          </a:prstGeom>
          <a:noFill/>
          <a:ln w="76200">
            <a:solidFill>
              <a:schemeClr val="tx1"/>
            </a:solidFill>
            <a:prstDash val="solid"/>
          </a:ln>
        </p:spPr>
        <p:txBody>
          <a:bodyPr wrap="square" rtlCol="0">
            <a:spAutoFit/>
          </a:bodyPr>
          <a:lstStyle/>
          <a:p>
            <a:pPr algn="ctr"/>
            <a:r>
              <a:rPr lang="en-GB" sz="3200" b="1" u="sng" dirty="0">
                <a:latin typeface="Imprint MT Shadow" panose="04020605060303030202" pitchFamily="82" charset="0"/>
              </a:rPr>
              <a:t>Sky Plc’s Groundworkers/ Operatives</a:t>
            </a:r>
          </a:p>
        </p:txBody>
      </p:sp>
      <p:cxnSp>
        <p:nvCxnSpPr>
          <p:cNvPr id="23" name="Connector: Elbow 22">
            <a:extLst>
              <a:ext uri="{FF2B5EF4-FFF2-40B4-BE49-F238E27FC236}">
                <a16:creationId xmlns:a16="http://schemas.microsoft.com/office/drawing/2014/main" id="{5D1B1280-9EE8-4BA0-A4DD-35E8BA71613E}"/>
              </a:ext>
            </a:extLst>
          </p:cNvPr>
          <p:cNvCxnSpPr>
            <a:cxnSpLocks/>
          </p:cNvCxnSpPr>
          <p:nvPr/>
        </p:nvCxnSpPr>
        <p:spPr>
          <a:xfrm>
            <a:off x="4963240" y="2723625"/>
            <a:ext cx="1001278" cy="547971"/>
          </a:xfrm>
          <a:prstGeom prst="bentConnector3">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Connector: Elbow 24">
            <a:extLst>
              <a:ext uri="{FF2B5EF4-FFF2-40B4-BE49-F238E27FC236}">
                <a16:creationId xmlns:a16="http://schemas.microsoft.com/office/drawing/2014/main" id="{8C0C0FF2-7712-4414-A80F-19998FD42414}"/>
              </a:ext>
            </a:extLst>
          </p:cNvPr>
          <p:cNvCxnSpPr>
            <a:cxnSpLocks/>
          </p:cNvCxnSpPr>
          <p:nvPr/>
        </p:nvCxnSpPr>
        <p:spPr>
          <a:xfrm>
            <a:off x="5890166" y="4633917"/>
            <a:ext cx="1001278" cy="547971"/>
          </a:xfrm>
          <a:prstGeom prst="bentConnector3">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C260BEF9-73AE-4696-9440-11C54CA9A03F}"/>
              </a:ext>
            </a:extLst>
          </p:cNvPr>
          <p:cNvPicPr>
            <a:picLocks noChangeAspect="1"/>
          </p:cNvPicPr>
          <p:nvPr/>
        </p:nvPicPr>
        <p:blipFill>
          <a:blip r:embed="rId6"/>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Tree>
    <p:extLst>
      <p:ext uri="{BB962C8B-B14F-4D97-AF65-F5344CB8AC3E}">
        <p14:creationId xmlns:p14="http://schemas.microsoft.com/office/powerpoint/2010/main" val="1794433642"/>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26"/>
                                        </p:tgtEl>
                                        <p:attrNameLst>
                                          <p:attrName>style.visibility</p:attrName>
                                        </p:attrNameLst>
                                      </p:cBhvr>
                                      <p:to>
                                        <p:strVal val="visible"/>
                                      </p:to>
                                    </p:set>
                                    <p:animEffect transition="in" filter="fade">
                                      <p:cBhvr>
                                        <p:cTn id="21" dur="1000"/>
                                        <p:tgtEl>
                                          <p:spTgt spid="1026"/>
                                        </p:tgtEl>
                                      </p:cBhvr>
                                    </p:animEffect>
                                    <p:anim calcmode="lin" valueType="num">
                                      <p:cBhvr>
                                        <p:cTn id="22" dur="1000" fill="hold"/>
                                        <p:tgtEl>
                                          <p:spTgt spid="1026"/>
                                        </p:tgtEl>
                                        <p:attrNameLst>
                                          <p:attrName>ppt_x</p:attrName>
                                        </p:attrNameLst>
                                      </p:cBhvr>
                                      <p:tavLst>
                                        <p:tav tm="0">
                                          <p:val>
                                            <p:strVal val="#ppt_x"/>
                                          </p:val>
                                        </p:tav>
                                        <p:tav tm="100000">
                                          <p:val>
                                            <p:strVal val="#ppt_x"/>
                                          </p:val>
                                        </p:tav>
                                      </p:tavLst>
                                    </p:anim>
                                    <p:anim calcmode="lin" valueType="num">
                                      <p:cBhvr>
                                        <p:cTn id="23" dur="1000" fill="hold"/>
                                        <p:tgtEl>
                                          <p:spTgt spid="1026"/>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028"/>
                                        </p:tgtEl>
                                        <p:attrNameLst>
                                          <p:attrName>style.visibility</p:attrName>
                                        </p:attrNameLst>
                                      </p:cBhvr>
                                      <p:to>
                                        <p:strVal val="visible"/>
                                      </p:to>
                                    </p:set>
                                    <p:animEffect transition="in" filter="fade">
                                      <p:cBhvr>
                                        <p:cTn id="33" dur="1000"/>
                                        <p:tgtEl>
                                          <p:spTgt spid="1028"/>
                                        </p:tgtEl>
                                      </p:cBhvr>
                                    </p:animEffect>
                                    <p:anim calcmode="lin" valueType="num">
                                      <p:cBhvr>
                                        <p:cTn id="34" dur="1000" fill="hold"/>
                                        <p:tgtEl>
                                          <p:spTgt spid="1028"/>
                                        </p:tgtEl>
                                        <p:attrNameLst>
                                          <p:attrName>ppt_x</p:attrName>
                                        </p:attrNameLst>
                                      </p:cBhvr>
                                      <p:tavLst>
                                        <p:tav tm="0">
                                          <p:val>
                                            <p:strVal val="#ppt_x"/>
                                          </p:val>
                                        </p:tav>
                                        <p:tav tm="100000">
                                          <p:val>
                                            <p:strVal val="#ppt_x"/>
                                          </p:val>
                                        </p:tav>
                                      </p:tavLst>
                                    </p:anim>
                                    <p:anim calcmode="lin" valueType="num">
                                      <p:cBhvr>
                                        <p:cTn id="35" dur="1000" fill="hold"/>
                                        <p:tgtEl>
                                          <p:spTgt spid="1028"/>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gtEl>
                                        <p:attrNameLst>
                                          <p:attrName>style.visibility</p:attrName>
                                        </p:attrNameLst>
                                      </p:cBhvr>
                                      <p:to>
                                        <p:strVal val="visible"/>
                                      </p:to>
                                    </p:set>
                                    <p:animEffect transition="in" filter="fade">
                                      <p:cBhvr>
                                        <p:cTn id="38" dur="1000"/>
                                        <p:tgtEl>
                                          <p:spTgt spid="3"/>
                                        </p:tgtEl>
                                      </p:cBhvr>
                                    </p:animEffect>
                                    <p:anim calcmode="lin" valueType="num">
                                      <p:cBhvr>
                                        <p:cTn id="39" dur="1000" fill="hold"/>
                                        <p:tgtEl>
                                          <p:spTgt spid="3"/>
                                        </p:tgtEl>
                                        <p:attrNameLst>
                                          <p:attrName>ppt_x</p:attrName>
                                        </p:attrNameLst>
                                      </p:cBhvr>
                                      <p:tavLst>
                                        <p:tav tm="0">
                                          <p:val>
                                            <p:strVal val="#ppt_x"/>
                                          </p:val>
                                        </p:tav>
                                        <p:tav tm="100000">
                                          <p:val>
                                            <p:strVal val="#ppt_x"/>
                                          </p:val>
                                        </p:tav>
                                      </p:tavLst>
                                    </p:anim>
                                    <p:anim calcmode="lin" valueType="num">
                                      <p:cBhvr>
                                        <p:cTn id="40" dur="1000" fill="hold"/>
                                        <p:tgtEl>
                                          <p:spTgt spid="3"/>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fade">
                                      <p:cBhvr>
                                        <p:cTn id="43" dur="1000"/>
                                        <p:tgtEl>
                                          <p:spTgt spid="6"/>
                                        </p:tgtEl>
                                      </p:cBhvr>
                                    </p:animEffect>
                                    <p:anim calcmode="lin" valueType="num">
                                      <p:cBhvr>
                                        <p:cTn id="44" dur="1000" fill="hold"/>
                                        <p:tgtEl>
                                          <p:spTgt spid="6"/>
                                        </p:tgtEl>
                                        <p:attrNameLst>
                                          <p:attrName>ppt_x</p:attrName>
                                        </p:attrNameLst>
                                      </p:cBhvr>
                                      <p:tavLst>
                                        <p:tav tm="0">
                                          <p:val>
                                            <p:strVal val="#ppt_x"/>
                                          </p:val>
                                        </p:tav>
                                        <p:tav tm="100000">
                                          <p:val>
                                            <p:strVal val="#ppt_x"/>
                                          </p:val>
                                        </p:tav>
                                      </p:tavLst>
                                    </p:anim>
                                    <p:anim calcmode="lin" valueType="num">
                                      <p:cBhvr>
                                        <p:cTn id="4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1030"/>
                                        </p:tgtEl>
                                        <p:attrNameLst>
                                          <p:attrName>style.visibility</p:attrName>
                                        </p:attrNameLst>
                                      </p:cBhvr>
                                      <p:to>
                                        <p:strVal val="visible"/>
                                      </p:to>
                                    </p:set>
                                    <p:animEffect transition="in" filter="fade">
                                      <p:cBhvr>
                                        <p:cTn id="50" dur="1000"/>
                                        <p:tgtEl>
                                          <p:spTgt spid="1030"/>
                                        </p:tgtEl>
                                      </p:cBhvr>
                                    </p:animEffect>
                                    <p:anim calcmode="lin" valueType="num">
                                      <p:cBhvr>
                                        <p:cTn id="51" dur="1000" fill="hold"/>
                                        <p:tgtEl>
                                          <p:spTgt spid="1030"/>
                                        </p:tgtEl>
                                        <p:attrNameLst>
                                          <p:attrName>ppt_x</p:attrName>
                                        </p:attrNameLst>
                                      </p:cBhvr>
                                      <p:tavLst>
                                        <p:tav tm="0">
                                          <p:val>
                                            <p:strVal val="#ppt_x"/>
                                          </p:val>
                                        </p:tav>
                                        <p:tav tm="100000">
                                          <p:val>
                                            <p:strVal val="#ppt_x"/>
                                          </p:val>
                                        </p:tav>
                                      </p:tavLst>
                                    </p:anim>
                                    <p:anim calcmode="lin" valueType="num">
                                      <p:cBhvr>
                                        <p:cTn id="52" dur="1000" fill="hold"/>
                                        <p:tgtEl>
                                          <p:spTgt spid="1030"/>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5"/>
                                        </p:tgtEl>
                                        <p:attrNameLst>
                                          <p:attrName>style.visibility</p:attrName>
                                        </p:attrNameLst>
                                      </p:cBhvr>
                                      <p:to>
                                        <p:strVal val="visible"/>
                                      </p:to>
                                    </p:set>
                                    <p:animEffect transition="in" filter="fade">
                                      <p:cBhvr>
                                        <p:cTn id="55" dur="1000"/>
                                        <p:tgtEl>
                                          <p:spTgt spid="5"/>
                                        </p:tgtEl>
                                      </p:cBhvr>
                                    </p:animEffect>
                                    <p:anim calcmode="lin" valueType="num">
                                      <p:cBhvr>
                                        <p:cTn id="56" dur="1000" fill="hold"/>
                                        <p:tgtEl>
                                          <p:spTgt spid="5"/>
                                        </p:tgtEl>
                                        <p:attrNameLst>
                                          <p:attrName>ppt_x</p:attrName>
                                        </p:attrNameLst>
                                      </p:cBhvr>
                                      <p:tavLst>
                                        <p:tav tm="0">
                                          <p:val>
                                            <p:strVal val="#ppt_x"/>
                                          </p:val>
                                        </p:tav>
                                        <p:tav tm="100000">
                                          <p:val>
                                            <p:strVal val="#ppt_x"/>
                                          </p:val>
                                        </p:tav>
                                      </p:tavLst>
                                    </p:anim>
                                    <p:anim calcmode="lin" valueType="num">
                                      <p:cBhvr>
                                        <p:cTn id="57" dur="1000" fill="hold"/>
                                        <p:tgtEl>
                                          <p:spTgt spid="5"/>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7"/>
                                        </p:tgtEl>
                                        <p:attrNameLst>
                                          <p:attrName>style.visibility</p:attrName>
                                        </p:attrNameLst>
                                      </p:cBhvr>
                                      <p:to>
                                        <p:strVal val="visible"/>
                                      </p:to>
                                    </p:set>
                                    <p:animEffect transition="in" filter="fade">
                                      <p:cBhvr>
                                        <p:cTn id="60" dur="1000"/>
                                        <p:tgtEl>
                                          <p:spTgt spid="7"/>
                                        </p:tgtEl>
                                      </p:cBhvr>
                                    </p:animEffect>
                                    <p:anim calcmode="lin" valueType="num">
                                      <p:cBhvr>
                                        <p:cTn id="61" dur="1000" fill="hold"/>
                                        <p:tgtEl>
                                          <p:spTgt spid="7"/>
                                        </p:tgtEl>
                                        <p:attrNameLst>
                                          <p:attrName>ppt_x</p:attrName>
                                        </p:attrNameLst>
                                      </p:cBhvr>
                                      <p:tavLst>
                                        <p:tav tm="0">
                                          <p:val>
                                            <p:strVal val="#ppt_x"/>
                                          </p:val>
                                        </p:tav>
                                        <p:tav tm="100000">
                                          <p:val>
                                            <p:strVal val="#ppt_x"/>
                                          </p:val>
                                        </p:tav>
                                      </p:tavLst>
                                    </p:anim>
                                    <p:anim calcmode="lin" valueType="num">
                                      <p:cBhvr>
                                        <p:cTn id="6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0"/>
                                  </p:stCondLst>
                                  <p:childTnLst>
                                    <p:set>
                                      <p:cBhvr>
                                        <p:cTn id="66" dur="1" fill="hold">
                                          <p:stCondLst>
                                            <p:cond delay="0"/>
                                          </p:stCondLst>
                                        </p:cTn>
                                        <p:tgtEl>
                                          <p:spTgt spid="15"/>
                                        </p:tgtEl>
                                        <p:attrNameLst>
                                          <p:attrName>style.visibility</p:attrName>
                                        </p:attrNameLst>
                                      </p:cBhvr>
                                      <p:to>
                                        <p:strVal val="visible"/>
                                      </p:to>
                                    </p:set>
                                    <p:animEffect transition="in" filter="fade">
                                      <p:cBhvr>
                                        <p:cTn id="67" dur="1000"/>
                                        <p:tgtEl>
                                          <p:spTgt spid="15"/>
                                        </p:tgtEl>
                                      </p:cBhvr>
                                    </p:animEffect>
                                    <p:anim calcmode="lin" valueType="num">
                                      <p:cBhvr>
                                        <p:cTn id="68" dur="1000" fill="hold"/>
                                        <p:tgtEl>
                                          <p:spTgt spid="15"/>
                                        </p:tgtEl>
                                        <p:attrNameLst>
                                          <p:attrName>ppt_x</p:attrName>
                                        </p:attrNameLst>
                                      </p:cBhvr>
                                      <p:tavLst>
                                        <p:tav tm="0">
                                          <p:val>
                                            <p:strVal val="#ppt_x"/>
                                          </p:val>
                                        </p:tav>
                                        <p:tav tm="100000">
                                          <p:val>
                                            <p:strVal val="#ppt_x"/>
                                          </p:val>
                                        </p:tav>
                                      </p:tavLst>
                                    </p:anim>
                                    <p:anim calcmode="lin" valueType="num">
                                      <p:cBhvr>
                                        <p:cTn id="6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grpId="0" nodeType="clickEffect">
                                  <p:stCondLst>
                                    <p:cond delay="0"/>
                                  </p:stCondLst>
                                  <p:childTnLst>
                                    <p:set>
                                      <p:cBhvr>
                                        <p:cTn id="73" dur="1" fill="hold">
                                          <p:stCondLst>
                                            <p:cond delay="0"/>
                                          </p:stCondLst>
                                        </p:cTn>
                                        <p:tgtEl>
                                          <p:spTgt spid="14"/>
                                        </p:tgtEl>
                                        <p:attrNameLst>
                                          <p:attrName>style.visibility</p:attrName>
                                        </p:attrNameLst>
                                      </p:cBhvr>
                                      <p:to>
                                        <p:strVal val="visible"/>
                                      </p:to>
                                    </p:set>
                                    <p:animEffect transition="in" filter="fade">
                                      <p:cBhvr>
                                        <p:cTn id="74" dur="1000"/>
                                        <p:tgtEl>
                                          <p:spTgt spid="14"/>
                                        </p:tgtEl>
                                      </p:cBhvr>
                                    </p:animEffect>
                                    <p:anim calcmode="lin" valueType="num">
                                      <p:cBhvr>
                                        <p:cTn id="75" dur="1000" fill="hold"/>
                                        <p:tgtEl>
                                          <p:spTgt spid="14"/>
                                        </p:tgtEl>
                                        <p:attrNameLst>
                                          <p:attrName>ppt_x</p:attrName>
                                        </p:attrNameLst>
                                      </p:cBhvr>
                                      <p:tavLst>
                                        <p:tav tm="0">
                                          <p:val>
                                            <p:strVal val="#ppt_x"/>
                                          </p:val>
                                        </p:tav>
                                        <p:tav tm="100000">
                                          <p:val>
                                            <p:strVal val="#ppt_x"/>
                                          </p:val>
                                        </p:tav>
                                      </p:tavLst>
                                    </p:anim>
                                    <p:anim calcmode="lin" valueType="num">
                                      <p:cBhvr>
                                        <p:cTn id="76" dur="1000" fill="hold"/>
                                        <p:tgtEl>
                                          <p:spTgt spid="14"/>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23"/>
                                        </p:tgtEl>
                                        <p:attrNameLst>
                                          <p:attrName>style.visibility</p:attrName>
                                        </p:attrNameLst>
                                      </p:cBhvr>
                                      <p:to>
                                        <p:strVal val="visible"/>
                                      </p:to>
                                    </p:set>
                                    <p:animEffect transition="in" filter="fade">
                                      <p:cBhvr>
                                        <p:cTn id="79" dur="1000"/>
                                        <p:tgtEl>
                                          <p:spTgt spid="23"/>
                                        </p:tgtEl>
                                      </p:cBhvr>
                                    </p:animEffect>
                                    <p:anim calcmode="lin" valueType="num">
                                      <p:cBhvr>
                                        <p:cTn id="80" dur="1000" fill="hold"/>
                                        <p:tgtEl>
                                          <p:spTgt spid="23"/>
                                        </p:tgtEl>
                                        <p:attrNameLst>
                                          <p:attrName>ppt_x</p:attrName>
                                        </p:attrNameLst>
                                      </p:cBhvr>
                                      <p:tavLst>
                                        <p:tav tm="0">
                                          <p:val>
                                            <p:strVal val="#ppt_x"/>
                                          </p:val>
                                        </p:tav>
                                        <p:tav tm="100000">
                                          <p:val>
                                            <p:strVal val="#ppt_x"/>
                                          </p:val>
                                        </p:tav>
                                      </p:tavLst>
                                    </p:anim>
                                    <p:anim calcmode="lin" valueType="num">
                                      <p:cBhvr>
                                        <p:cTn id="81"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42" presetClass="entr" presetSubtype="0" fill="hold" grpId="0" nodeType="clickEffect">
                                  <p:stCondLst>
                                    <p:cond delay="0"/>
                                  </p:stCondLst>
                                  <p:childTnLst>
                                    <p:set>
                                      <p:cBhvr>
                                        <p:cTn id="85" dur="1" fill="hold">
                                          <p:stCondLst>
                                            <p:cond delay="0"/>
                                          </p:stCondLst>
                                        </p:cTn>
                                        <p:tgtEl>
                                          <p:spTgt spid="21"/>
                                        </p:tgtEl>
                                        <p:attrNameLst>
                                          <p:attrName>style.visibility</p:attrName>
                                        </p:attrNameLst>
                                      </p:cBhvr>
                                      <p:to>
                                        <p:strVal val="visible"/>
                                      </p:to>
                                    </p:set>
                                    <p:animEffect transition="in" filter="fade">
                                      <p:cBhvr>
                                        <p:cTn id="86" dur="1000"/>
                                        <p:tgtEl>
                                          <p:spTgt spid="21"/>
                                        </p:tgtEl>
                                      </p:cBhvr>
                                    </p:animEffect>
                                    <p:anim calcmode="lin" valueType="num">
                                      <p:cBhvr>
                                        <p:cTn id="87" dur="1000" fill="hold"/>
                                        <p:tgtEl>
                                          <p:spTgt spid="21"/>
                                        </p:tgtEl>
                                        <p:attrNameLst>
                                          <p:attrName>ppt_x</p:attrName>
                                        </p:attrNameLst>
                                      </p:cBhvr>
                                      <p:tavLst>
                                        <p:tav tm="0">
                                          <p:val>
                                            <p:strVal val="#ppt_x"/>
                                          </p:val>
                                        </p:tav>
                                        <p:tav tm="100000">
                                          <p:val>
                                            <p:strVal val="#ppt_x"/>
                                          </p:val>
                                        </p:tav>
                                      </p:tavLst>
                                    </p:anim>
                                    <p:anim calcmode="lin" valueType="num">
                                      <p:cBhvr>
                                        <p:cTn id="88" dur="1000" fill="hold"/>
                                        <p:tgtEl>
                                          <p:spTgt spid="21"/>
                                        </p:tgtEl>
                                        <p:attrNameLst>
                                          <p:attrName>ppt_y</p:attrName>
                                        </p:attrNameLst>
                                      </p:cBhvr>
                                      <p:tavLst>
                                        <p:tav tm="0">
                                          <p:val>
                                            <p:strVal val="#ppt_y+.1"/>
                                          </p:val>
                                        </p:tav>
                                        <p:tav tm="100000">
                                          <p:val>
                                            <p:strVal val="#ppt_y"/>
                                          </p:val>
                                        </p:tav>
                                      </p:tavLst>
                                    </p:anim>
                                  </p:childTnLst>
                                </p:cTn>
                              </p:par>
                              <p:par>
                                <p:cTn id="89" presetID="42" presetClass="entr" presetSubtype="0" fill="hold" nodeType="withEffect">
                                  <p:stCondLst>
                                    <p:cond delay="0"/>
                                  </p:stCondLst>
                                  <p:childTnLst>
                                    <p:set>
                                      <p:cBhvr>
                                        <p:cTn id="90" dur="1" fill="hold">
                                          <p:stCondLst>
                                            <p:cond delay="0"/>
                                          </p:stCondLst>
                                        </p:cTn>
                                        <p:tgtEl>
                                          <p:spTgt spid="25"/>
                                        </p:tgtEl>
                                        <p:attrNameLst>
                                          <p:attrName>style.visibility</p:attrName>
                                        </p:attrNameLst>
                                      </p:cBhvr>
                                      <p:to>
                                        <p:strVal val="visible"/>
                                      </p:to>
                                    </p:set>
                                    <p:animEffect transition="in" filter="fade">
                                      <p:cBhvr>
                                        <p:cTn id="91" dur="1000"/>
                                        <p:tgtEl>
                                          <p:spTgt spid="25"/>
                                        </p:tgtEl>
                                      </p:cBhvr>
                                    </p:animEffect>
                                    <p:anim calcmode="lin" valueType="num">
                                      <p:cBhvr>
                                        <p:cTn id="92" dur="1000" fill="hold"/>
                                        <p:tgtEl>
                                          <p:spTgt spid="25"/>
                                        </p:tgtEl>
                                        <p:attrNameLst>
                                          <p:attrName>ppt_x</p:attrName>
                                        </p:attrNameLst>
                                      </p:cBhvr>
                                      <p:tavLst>
                                        <p:tav tm="0">
                                          <p:val>
                                            <p:strVal val="#ppt_x"/>
                                          </p:val>
                                        </p:tav>
                                        <p:tav tm="100000">
                                          <p:val>
                                            <p:strVal val="#ppt_x"/>
                                          </p:val>
                                        </p:tav>
                                      </p:tavLst>
                                    </p:anim>
                                    <p:anim calcmode="lin" valueType="num">
                                      <p:cBhvr>
                                        <p:cTn id="93"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22"/>
                                        </p:tgtEl>
                                        <p:attrNameLst>
                                          <p:attrName>style.visibility</p:attrName>
                                        </p:attrNameLst>
                                      </p:cBhvr>
                                      <p:to>
                                        <p:strVal val="visible"/>
                                      </p:to>
                                    </p:set>
                                    <p:animEffect transition="in" filter="fade">
                                      <p:cBhvr>
                                        <p:cTn id="98" dur="1000"/>
                                        <p:tgtEl>
                                          <p:spTgt spid="22"/>
                                        </p:tgtEl>
                                      </p:cBhvr>
                                    </p:animEffect>
                                    <p:anim calcmode="lin" valueType="num">
                                      <p:cBhvr>
                                        <p:cTn id="99" dur="1000" fill="hold"/>
                                        <p:tgtEl>
                                          <p:spTgt spid="22"/>
                                        </p:tgtEl>
                                        <p:attrNameLst>
                                          <p:attrName>ppt_x</p:attrName>
                                        </p:attrNameLst>
                                      </p:cBhvr>
                                      <p:tavLst>
                                        <p:tav tm="0">
                                          <p:val>
                                            <p:strVal val="#ppt_x"/>
                                          </p:val>
                                        </p:tav>
                                        <p:tav tm="100000">
                                          <p:val>
                                            <p:strVal val="#ppt_x"/>
                                          </p:val>
                                        </p:tav>
                                      </p:tavLst>
                                    </p:anim>
                                    <p:anim calcmode="lin" valueType="num">
                                      <p:cBhvr>
                                        <p:cTn id="100"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3" grpId="0"/>
      <p:bldP spid="5" grpId="0"/>
      <p:bldP spid="7" grpId="0"/>
      <p:bldP spid="8" grpId="0" animBg="1"/>
      <p:bldP spid="14" grpId="0" animBg="1"/>
      <p:bldP spid="21" grpId="0" animBg="1"/>
      <p:bldP spid="2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09EAA86-A8B6-4CAE-A03A-F139251FCA7B}"/>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pic>
        <p:nvPicPr>
          <p:cNvPr id="9218" name="Picture 2" descr="Related image">
            <a:extLst>
              <a:ext uri="{FF2B5EF4-FFF2-40B4-BE49-F238E27FC236}">
                <a16:creationId xmlns:a16="http://schemas.microsoft.com/office/drawing/2014/main" id="{ED50AFAA-BA97-4CB7-A1D8-EE37CDC43B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0399" y="4359069"/>
            <a:ext cx="2347991" cy="216536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07F8A073-8AA8-4491-9D0E-CE0411F10435}"/>
              </a:ext>
            </a:extLst>
          </p:cNvPr>
          <p:cNvPicPr>
            <a:picLocks noChangeAspect="1"/>
          </p:cNvPicPr>
          <p:nvPr/>
        </p:nvPicPr>
        <p:blipFill>
          <a:blip r:embed="rId5"/>
          <a:stretch>
            <a:fillRect/>
          </a:stretch>
        </p:blipFill>
        <p:spPr>
          <a:xfrm>
            <a:off x="154074" y="1533584"/>
            <a:ext cx="4642778" cy="3095185"/>
          </a:xfrm>
          <a:prstGeom prst="rect">
            <a:avLst/>
          </a:prstGeom>
          <a:effectLst>
            <a:glow rad="63500">
              <a:schemeClr val="bg1"/>
            </a:glow>
            <a:reflection blurRad="127000" endPos="23000" dist="50800" dir="5400000" sy="-100000" algn="bl" rotWithShape="0"/>
            <a:softEdge rad="406400"/>
          </a:effectLst>
        </p:spPr>
      </p:pic>
      <p:pic>
        <p:nvPicPr>
          <p:cNvPr id="10" name="Picture 9">
            <a:extLst>
              <a:ext uri="{FF2B5EF4-FFF2-40B4-BE49-F238E27FC236}">
                <a16:creationId xmlns:a16="http://schemas.microsoft.com/office/drawing/2014/main" id="{687163A2-420C-4A02-92CD-A5D74D96AEDB}"/>
              </a:ext>
            </a:extLst>
          </p:cNvPr>
          <p:cNvPicPr>
            <a:picLocks noChangeAspect="1"/>
          </p:cNvPicPr>
          <p:nvPr/>
        </p:nvPicPr>
        <p:blipFill>
          <a:blip r:embed="rId6"/>
          <a:stretch>
            <a:fillRect/>
          </a:stretch>
        </p:blipFill>
        <p:spPr>
          <a:xfrm>
            <a:off x="4572000" y="-239147"/>
            <a:ext cx="7620000" cy="3152775"/>
          </a:xfrm>
          <a:prstGeom prst="rect">
            <a:avLst/>
          </a:prstGeom>
          <a:effectLst>
            <a:glow>
              <a:schemeClr val="bg1">
                <a:alpha val="83000"/>
              </a:schemeClr>
            </a:glow>
            <a:reflection blurRad="330200" stA="45000" endPos="65000" dist="50800" dir="5400000" sy="-100000" algn="bl" rotWithShape="0"/>
            <a:softEdge rad="647700"/>
          </a:effectLst>
        </p:spPr>
      </p:pic>
      <p:sp>
        <p:nvSpPr>
          <p:cNvPr id="11" name="Title 1">
            <a:extLst>
              <a:ext uri="{FF2B5EF4-FFF2-40B4-BE49-F238E27FC236}">
                <a16:creationId xmlns:a16="http://schemas.microsoft.com/office/drawing/2014/main" id="{25CBDDA4-B690-4735-BA88-FCB9B6CD2AC9}"/>
              </a:ext>
            </a:extLst>
          </p:cNvPr>
          <p:cNvSpPr txBox="1">
            <a:spLocks/>
          </p:cNvSpPr>
          <p:nvPr/>
        </p:nvSpPr>
        <p:spPr>
          <a:xfrm>
            <a:off x="4886793" y="1608636"/>
            <a:ext cx="5806188" cy="4329641"/>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r>
              <a:rPr lang="en-GB" dirty="0">
                <a:latin typeface="Imprint MT Shadow" panose="04020605060303030202" pitchFamily="82" charset="0"/>
              </a:rPr>
              <a:t>Teamwork and groups </a:t>
            </a:r>
            <a:endParaRPr lang="en-US" dirty="0">
              <a:latin typeface="Imprint MT Shadow" panose="04020605060303030202" pitchFamily="82" charset="0"/>
            </a:endParaRPr>
          </a:p>
        </p:txBody>
      </p:sp>
      <p:cxnSp>
        <p:nvCxnSpPr>
          <p:cNvPr id="12" name="Straight Connector 11">
            <a:extLst>
              <a:ext uri="{FF2B5EF4-FFF2-40B4-BE49-F238E27FC236}">
                <a16:creationId xmlns:a16="http://schemas.microsoft.com/office/drawing/2014/main" id="{52A5662D-D9E4-4E0D-A433-EF4797D8D94C}"/>
              </a:ext>
            </a:extLst>
          </p:cNvPr>
          <p:cNvCxnSpPr/>
          <p:nvPr/>
        </p:nvCxnSpPr>
        <p:spPr>
          <a:xfrm>
            <a:off x="4841822" y="1768839"/>
            <a:ext cx="0" cy="361262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127278"/>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2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218"/>
                                        </p:tgtEl>
                                        <p:attrNameLst>
                                          <p:attrName>style.visibility</p:attrName>
                                        </p:attrNameLst>
                                      </p:cBhvr>
                                      <p:to>
                                        <p:strVal val="visible"/>
                                      </p:to>
                                    </p:set>
                                    <p:animEffect transition="in" filter="fade">
                                      <p:cBhvr>
                                        <p:cTn id="15" dur="2000"/>
                                        <p:tgtEl>
                                          <p:spTgt spid="9218"/>
                                        </p:tgtEl>
                                      </p:cBhvr>
                                    </p:animEffect>
                                  </p:childTnLst>
                                </p:cTn>
                              </p:par>
                              <p:par>
                                <p:cTn id="16" presetID="10" presetClass="entr" presetSubtype="0"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2000"/>
                                        <p:tgtEl>
                                          <p:spTgt spid="9"/>
                                        </p:tgtEl>
                                      </p:cBhvr>
                                    </p:animEffect>
                                  </p:childTnLst>
                                </p:cTn>
                              </p:par>
                              <p:par>
                                <p:cTn id="19" presetID="10" presetClass="entr" presetSubtype="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987B8D0-529A-46CF-94B6-DB93D4856127}"/>
              </a:ext>
            </a:extLst>
          </p:cNvPr>
          <p:cNvPicPr>
            <a:picLocks noChangeAspect="1"/>
          </p:cNvPicPr>
          <p:nvPr/>
        </p:nvPicPr>
        <p:blipFill rotWithShape="1">
          <a:blip r:embed="rId3"/>
          <a:srcRect r="38410" b="4359"/>
          <a:stretch/>
        </p:blipFill>
        <p:spPr>
          <a:xfrm>
            <a:off x="0" y="3578470"/>
            <a:ext cx="2815883" cy="3279530"/>
          </a:xfrm>
          <a:prstGeom prst="rect">
            <a:avLst/>
          </a:prstGeom>
          <a:effectLst>
            <a:glow rad="127000">
              <a:schemeClr val="bg1">
                <a:alpha val="16000"/>
              </a:schemeClr>
            </a:glow>
            <a:outerShdw blurRad="1270000" dist="50800" algn="ctr" rotWithShape="0">
              <a:srgbClr val="000000">
                <a:alpha val="21000"/>
              </a:srgbClr>
            </a:outerShdw>
            <a:reflection blurRad="38100" stA="16000" endPos="65000" dist="50800" dir="5400000" sy="-100000" algn="bl" rotWithShape="0"/>
            <a:softEdge rad="381000"/>
          </a:effectLst>
        </p:spPr>
      </p:pic>
      <p:pic>
        <p:nvPicPr>
          <p:cNvPr id="7" name="Picture 6">
            <a:extLst>
              <a:ext uri="{FF2B5EF4-FFF2-40B4-BE49-F238E27FC236}">
                <a16:creationId xmlns:a16="http://schemas.microsoft.com/office/drawing/2014/main" id="{6CA5A499-D2A0-49A5-93FF-360128A111B3}"/>
              </a:ext>
            </a:extLst>
          </p:cNvPr>
          <p:cNvPicPr>
            <a:picLocks noChangeAspect="1"/>
          </p:cNvPicPr>
          <p:nvPr/>
        </p:nvPicPr>
        <p:blipFill>
          <a:blip r:embed="rId4"/>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
        <p:nvSpPr>
          <p:cNvPr id="4" name="Title 1">
            <a:extLst>
              <a:ext uri="{FF2B5EF4-FFF2-40B4-BE49-F238E27FC236}">
                <a16:creationId xmlns:a16="http://schemas.microsoft.com/office/drawing/2014/main" id="{A1ABBE2A-4071-4F77-8AFD-E6074560C176}"/>
              </a:ext>
            </a:extLst>
          </p:cNvPr>
          <p:cNvSpPr txBox="1">
            <a:spLocks/>
          </p:cNvSpPr>
          <p:nvPr/>
        </p:nvSpPr>
        <p:spPr>
          <a:xfrm>
            <a:off x="-155705" y="-171416"/>
            <a:ext cx="5806188" cy="4329641"/>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US" dirty="0">
                <a:solidFill>
                  <a:srgbClr val="FF0000"/>
                </a:solidFill>
                <a:latin typeface="Imprint MT Shadow" panose="04020605060303030202" pitchFamily="82" charset="0"/>
              </a:rPr>
              <a:t>Sky PLC’s group teamwork </a:t>
            </a:r>
          </a:p>
        </p:txBody>
      </p:sp>
      <p:pic>
        <p:nvPicPr>
          <p:cNvPr id="6" name="Picture 4" descr="Related image">
            <a:extLst>
              <a:ext uri="{FF2B5EF4-FFF2-40B4-BE49-F238E27FC236}">
                <a16:creationId xmlns:a16="http://schemas.microsoft.com/office/drawing/2014/main" id="{E97AAE29-831F-4453-9F71-D7CE489941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29661" y="430999"/>
            <a:ext cx="3319463" cy="2083708"/>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75E59D37-1DA4-4538-8BF6-F4394EC48B8A}"/>
              </a:ext>
            </a:extLst>
          </p:cNvPr>
          <p:cNvPicPr>
            <a:picLocks noChangeAspect="1"/>
          </p:cNvPicPr>
          <p:nvPr/>
        </p:nvPicPr>
        <p:blipFill rotWithShape="1">
          <a:blip r:embed="rId6"/>
          <a:srcRect l="9152" t="14898" r="10078" b="15990"/>
          <a:stretch/>
        </p:blipFill>
        <p:spPr>
          <a:xfrm>
            <a:off x="1703040" y="957647"/>
            <a:ext cx="9847397" cy="4737364"/>
          </a:xfrm>
          <a:prstGeom prst="rect">
            <a:avLst/>
          </a:prstGeom>
        </p:spPr>
      </p:pic>
      <p:pic>
        <p:nvPicPr>
          <p:cNvPr id="3" name="Picture 2">
            <a:extLst>
              <a:ext uri="{FF2B5EF4-FFF2-40B4-BE49-F238E27FC236}">
                <a16:creationId xmlns:a16="http://schemas.microsoft.com/office/drawing/2014/main" id="{A970EBAB-EC9B-462A-BB81-23CD9EBE78D8}"/>
              </a:ext>
            </a:extLst>
          </p:cNvPr>
          <p:cNvPicPr>
            <a:picLocks noChangeAspect="1"/>
          </p:cNvPicPr>
          <p:nvPr/>
        </p:nvPicPr>
        <p:blipFill rotWithShape="1">
          <a:blip r:embed="rId7"/>
          <a:srcRect l="8136" t="20970" r="25615" b="14898"/>
          <a:stretch/>
        </p:blipFill>
        <p:spPr>
          <a:xfrm>
            <a:off x="2104057" y="2219523"/>
            <a:ext cx="8077157" cy="4396056"/>
          </a:xfrm>
          <a:prstGeom prst="rect">
            <a:avLst/>
          </a:prstGeom>
        </p:spPr>
      </p:pic>
      <p:pic>
        <p:nvPicPr>
          <p:cNvPr id="8" name="Picture 7">
            <a:extLst>
              <a:ext uri="{FF2B5EF4-FFF2-40B4-BE49-F238E27FC236}">
                <a16:creationId xmlns:a16="http://schemas.microsoft.com/office/drawing/2014/main" id="{5E6EE389-F120-4710-9B02-4D44F23E8121}"/>
              </a:ext>
            </a:extLst>
          </p:cNvPr>
          <p:cNvPicPr>
            <a:picLocks noChangeAspect="1"/>
          </p:cNvPicPr>
          <p:nvPr/>
        </p:nvPicPr>
        <p:blipFill rotWithShape="1">
          <a:blip r:embed="rId8"/>
          <a:srcRect l="19231" t="14898" r="21926" b="24796"/>
          <a:stretch/>
        </p:blipFill>
        <p:spPr>
          <a:xfrm>
            <a:off x="3215240" y="1442482"/>
            <a:ext cx="7174152" cy="4133728"/>
          </a:xfrm>
          <a:prstGeom prst="rect">
            <a:avLst/>
          </a:prstGeom>
        </p:spPr>
      </p:pic>
      <p:pic>
        <p:nvPicPr>
          <p:cNvPr id="9" name="Picture 8">
            <a:extLst>
              <a:ext uri="{FF2B5EF4-FFF2-40B4-BE49-F238E27FC236}">
                <a16:creationId xmlns:a16="http://schemas.microsoft.com/office/drawing/2014/main" id="{81D24DE0-8FF6-492B-8F37-C951D68B7285}"/>
              </a:ext>
            </a:extLst>
          </p:cNvPr>
          <p:cNvPicPr>
            <a:picLocks noChangeAspect="1"/>
          </p:cNvPicPr>
          <p:nvPr/>
        </p:nvPicPr>
        <p:blipFill rotWithShape="1">
          <a:blip r:embed="rId9"/>
          <a:srcRect l="33174" t="36837" r="15337" b="21938"/>
          <a:stretch/>
        </p:blipFill>
        <p:spPr>
          <a:xfrm>
            <a:off x="4044608" y="2526686"/>
            <a:ext cx="6277468" cy="2825844"/>
          </a:xfrm>
          <a:prstGeom prst="rect">
            <a:avLst/>
          </a:prstGeom>
        </p:spPr>
      </p:pic>
      <p:pic>
        <p:nvPicPr>
          <p:cNvPr id="11" name="Picture 10">
            <a:extLst>
              <a:ext uri="{FF2B5EF4-FFF2-40B4-BE49-F238E27FC236}">
                <a16:creationId xmlns:a16="http://schemas.microsoft.com/office/drawing/2014/main" id="{AA0048E9-C4FE-4394-9803-FDCD6ECE86B2}"/>
              </a:ext>
            </a:extLst>
          </p:cNvPr>
          <p:cNvPicPr>
            <a:picLocks noChangeAspect="1"/>
          </p:cNvPicPr>
          <p:nvPr/>
        </p:nvPicPr>
        <p:blipFill rotWithShape="1">
          <a:blip r:embed="rId9"/>
          <a:srcRect l="31232" t="42733" r="28264" b="18726"/>
          <a:stretch/>
        </p:blipFill>
        <p:spPr>
          <a:xfrm>
            <a:off x="6626739" y="44772"/>
            <a:ext cx="4938282" cy="2641909"/>
          </a:xfrm>
          <a:prstGeom prst="rect">
            <a:avLst/>
          </a:prstGeom>
        </p:spPr>
      </p:pic>
      <p:pic>
        <p:nvPicPr>
          <p:cNvPr id="12" name="Picture 11">
            <a:extLst>
              <a:ext uri="{FF2B5EF4-FFF2-40B4-BE49-F238E27FC236}">
                <a16:creationId xmlns:a16="http://schemas.microsoft.com/office/drawing/2014/main" id="{D3363A55-8E4E-4215-933E-4075A4C2581A}"/>
              </a:ext>
            </a:extLst>
          </p:cNvPr>
          <p:cNvPicPr>
            <a:picLocks noChangeAspect="1"/>
          </p:cNvPicPr>
          <p:nvPr/>
        </p:nvPicPr>
        <p:blipFill rotWithShape="1">
          <a:blip r:embed="rId10"/>
          <a:srcRect l="25696" t="13314" r="24733" b="17573"/>
          <a:stretch/>
        </p:blipFill>
        <p:spPr>
          <a:xfrm>
            <a:off x="193369" y="2111636"/>
            <a:ext cx="6043695" cy="4737364"/>
          </a:xfrm>
          <a:prstGeom prst="rect">
            <a:avLst/>
          </a:prstGeom>
        </p:spPr>
      </p:pic>
      <p:pic>
        <p:nvPicPr>
          <p:cNvPr id="13" name="Picture 12">
            <a:extLst>
              <a:ext uri="{FF2B5EF4-FFF2-40B4-BE49-F238E27FC236}">
                <a16:creationId xmlns:a16="http://schemas.microsoft.com/office/drawing/2014/main" id="{8A6F73B1-7762-4FEB-AA6F-1A8F851C7EB9}"/>
              </a:ext>
            </a:extLst>
          </p:cNvPr>
          <p:cNvPicPr>
            <a:picLocks noChangeAspect="1"/>
          </p:cNvPicPr>
          <p:nvPr/>
        </p:nvPicPr>
        <p:blipFill rotWithShape="1">
          <a:blip r:embed="rId11"/>
          <a:srcRect l="23096" t="17756" r="25615" b="21938"/>
          <a:stretch/>
        </p:blipFill>
        <p:spPr>
          <a:xfrm>
            <a:off x="79443" y="44772"/>
            <a:ext cx="6253166" cy="4133728"/>
          </a:xfrm>
          <a:prstGeom prst="rect">
            <a:avLst/>
          </a:prstGeom>
        </p:spPr>
      </p:pic>
    </p:spTree>
    <p:extLst>
      <p:ext uri="{BB962C8B-B14F-4D97-AF65-F5344CB8AC3E}">
        <p14:creationId xmlns:p14="http://schemas.microsoft.com/office/powerpoint/2010/main" val="3895860155"/>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par>
                                <p:cTn id="8" presetID="6" presetClass="entr" presetSubtype="16"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circle(in)">
                                      <p:cBhvr>
                                        <p:cTn id="10" dur="2000"/>
                                        <p:tgtEl>
                                          <p:spTgt spid="10"/>
                                        </p:tgtEl>
                                      </p:cBhvr>
                                    </p:animEffect>
                                  </p:childTnLst>
                                </p:cTn>
                              </p:par>
                              <p:par>
                                <p:cTn id="11" presetID="6" presetClass="entr" presetSubtype="16"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ircle(in)">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1000"/>
                                        <p:tgtEl>
                                          <p:spTgt spid="13"/>
                                        </p:tgtEl>
                                      </p:cBhvr>
                                    </p:animEffect>
                                    <p:anim calcmode="lin" valueType="num">
                                      <p:cBhvr>
                                        <p:cTn id="19" dur="1000" fill="hold"/>
                                        <p:tgtEl>
                                          <p:spTgt spid="13"/>
                                        </p:tgtEl>
                                        <p:attrNameLst>
                                          <p:attrName>ppt_x</p:attrName>
                                        </p:attrNameLst>
                                      </p:cBhvr>
                                      <p:tavLst>
                                        <p:tav tm="0">
                                          <p:val>
                                            <p:strVal val="#ppt_x"/>
                                          </p:val>
                                        </p:tav>
                                        <p:tav tm="100000">
                                          <p:val>
                                            <p:strVal val="#ppt_x"/>
                                          </p:val>
                                        </p:tav>
                                      </p:tavLst>
                                    </p:anim>
                                    <p:anim calcmode="lin" valueType="num">
                                      <p:cBhvr>
                                        <p:cTn id="2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53" presetClass="exit" presetSubtype="32" fill="hold" nodeType="clickEffect">
                                  <p:stCondLst>
                                    <p:cond delay="0"/>
                                  </p:stCondLst>
                                  <p:childTnLst>
                                    <p:anim calcmode="lin" valueType="num">
                                      <p:cBhvr>
                                        <p:cTn id="24" dur="500"/>
                                        <p:tgtEl>
                                          <p:spTgt spid="13"/>
                                        </p:tgtEl>
                                        <p:attrNameLst>
                                          <p:attrName>ppt_w</p:attrName>
                                        </p:attrNameLst>
                                      </p:cBhvr>
                                      <p:tavLst>
                                        <p:tav tm="0">
                                          <p:val>
                                            <p:strVal val="ppt_w"/>
                                          </p:val>
                                        </p:tav>
                                        <p:tav tm="100000">
                                          <p:val>
                                            <p:fltVal val="0"/>
                                          </p:val>
                                        </p:tav>
                                      </p:tavLst>
                                    </p:anim>
                                    <p:anim calcmode="lin" valueType="num">
                                      <p:cBhvr>
                                        <p:cTn id="25" dur="500"/>
                                        <p:tgtEl>
                                          <p:spTgt spid="13"/>
                                        </p:tgtEl>
                                        <p:attrNameLst>
                                          <p:attrName>ppt_h</p:attrName>
                                        </p:attrNameLst>
                                      </p:cBhvr>
                                      <p:tavLst>
                                        <p:tav tm="0">
                                          <p:val>
                                            <p:strVal val="ppt_h"/>
                                          </p:val>
                                        </p:tav>
                                        <p:tav tm="100000">
                                          <p:val>
                                            <p:fltVal val="0"/>
                                          </p:val>
                                        </p:tav>
                                      </p:tavLst>
                                    </p:anim>
                                    <p:animEffect transition="out" filter="fade">
                                      <p:cBhvr>
                                        <p:cTn id="26" dur="500"/>
                                        <p:tgtEl>
                                          <p:spTgt spid="13"/>
                                        </p:tgtEl>
                                      </p:cBhvr>
                                    </p:animEffect>
                                    <p:set>
                                      <p:cBhvr>
                                        <p:cTn id="27" dur="1" fill="hold">
                                          <p:stCondLst>
                                            <p:cond delay="499"/>
                                          </p:stCondLst>
                                        </p:cTn>
                                        <p:tgtEl>
                                          <p:spTgt spid="13"/>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 calcmode="lin" valueType="num">
                                      <p:cBhvr>
                                        <p:cTn id="32" dur="500" fill="hold"/>
                                        <p:tgtEl>
                                          <p:spTgt spid="12"/>
                                        </p:tgtEl>
                                        <p:attrNameLst>
                                          <p:attrName>ppt_w</p:attrName>
                                        </p:attrNameLst>
                                      </p:cBhvr>
                                      <p:tavLst>
                                        <p:tav tm="0">
                                          <p:val>
                                            <p:fltVal val="0"/>
                                          </p:val>
                                        </p:tav>
                                        <p:tav tm="100000">
                                          <p:val>
                                            <p:strVal val="#ppt_w"/>
                                          </p:val>
                                        </p:tav>
                                      </p:tavLst>
                                    </p:anim>
                                    <p:anim calcmode="lin" valueType="num">
                                      <p:cBhvr>
                                        <p:cTn id="33" dur="500" fill="hold"/>
                                        <p:tgtEl>
                                          <p:spTgt spid="12"/>
                                        </p:tgtEl>
                                        <p:attrNameLst>
                                          <p:attrName>ppt_h</p:attrName>
                                        </p:attrNameLst>
                                      </p:cBhvr>
                                      <p:tavLst>
                                        <p:tav tm="0">
                                          <p:val>
                                            <p:fltVal val="0"/>
                                          </p:val>
                                        </p:tav>
                                        <p:tav tm="100000">
                                          <p:val>
                                            <p:strVal val="#ppt_h"/>
                                          </p:val>
                                        </p:tav>
                                      </p:tavLst>
                                    </p:anim>
                                    <p:animEffect transition="in" filter="fade">
                                      <p:cBhvr>
                                        <p:cTn id="34" dur="500"/>
                                        <p:tgtEl>
                                          <p:spTgt spid="12"/>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xit" presetSubtype="32" fill="hold" nodeType="clickEffect">
                                  <p:stCondLst>
                                    <p:cond delay="0"/>
                                  </p:stCondLst>
                                  <p:childTnLst>
                                    <p:anim calcmode="lin" valueType="num">
                                      <p:cBhvr>
                                        <p:cTn id="38" dur="1000"/>
                                        <p:tgtEl>
                                          <p:spTgt spid="12"/>
                                        </p:tgtEl>
                                        <p:attrNameLst>
                                          <p:attrName>ppt_w</p:attrName>
                                        </p:attrNameLst>
                                      </p:cBhvr>
                                      <p:tavLst>
                                        <p:tav tm="0">
                                          <p:val>
                                            <p:strVal val="ppt_w"/>
                                          </p:val>
                                        </p:tav>
                                        <p:tav tm="100000">
                                          <p:val>
                                            <p:fltVal val="0"/>
                                          </p:val>
                                        </p:tav>
                                      </p:tavLst>
                                    </p:anim>
                                    <p:anim calcmode="lin" valueType="num">
                                      <p:cBhvr>
                                        <p:cTn id="39" dur="1000"/>
                                        <p:tgtEl>
                                          <p:spTgt spid="12"/>
                                        </p:tgtEl>
                                        <p:attrNameLst>
                                          <p:attrName>ppt_h</p:attrName>
                                        </p:attrNameLst>
                                      </p:cBhvr>
                                      <p:tavLst>
                                        <p:tav tm="0">
                                          <p:val>
                                            <p:strVal val="ppt_h"/>
                                          </p:val>
                                        </p:tav>
                                        <p:tav tm="100000">
                                          <p:val>
                                            <p:fltVal val="0"/>
                                          </p:val>
                                        </p:tav>
                                      </p:tavLst>
                                    </p:anim>
                                    <p:animEffect transition="out" filter="fade">
                                      <p:cBhvr>
                                        <p:cTn id="40" dur="1000"/>
                                        <p:tgtEl>
                                          <p:spTgt spid="12"/>
                                        </p:tgtEl>
                                      </p:cBhvr>
                                    </p:animEffect>
                                    <p:set>
                                      <p:cBhvr>
                                        <p:cTn id="41" dur="1" fill="hold">
                                          <p:stCondLst>
                                            <p:cond delay="999"/>
                                          </p:stCondLst>
                                        </p:cTn>
                                        <p:tgtEl>
                                          <p:spTgt spid="12"/>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1000"/>
                                        <p:tgtEl>
                                          <p:spTgt spid="11"/>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xit" presetSubtype="0" fill="hold" nodeType="clickEffect">
                                  <p:stCondLst>
                                    <p:cond delay="0"/>
                                  </p:stCondLst>
                                  <p:childTnLst>
                                    <p:animEffect transition="out" filter="fade">
                                      <p:cBhvr>
                                        <p:cTn id="50" dur="500"/>
                                        <p:tgtEl>
                                          <p:spTgt spid="11"/>
                                        </p:tgtEl>
                                      </p:cBhvr>
                                    </p:animEffect>
                                    <p:set>
                                      <p:cBhvr>
                                        <p:cTn id="51" dur="1" fill="hold">
                                          <p:stCondLst>
                                            <p:cond delay="499"/>
                                          </p:stCondLst>
                                        </p:cTn>
                                        <p:tgtEl>
                                          <p:spTgt spid="11"/>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9"/>
                                        </p:tgtEl>
                                        <p:attrNameLst>
                                          <p:attrName>style.visibility</p:attrName>
                                        </p:attrNameLst>
                                      </p:cBhvr>
                                      <p:to>
                                        <p:strVal val="visible"/>
                                      </p:to>
                                    </p:set>
                                    <p:animEffect transition="in" filter="fade">
                                      <p:cBhvr>
                                        <p:cTn id="56" dur="1000"/>
                                        <p:tgtEl>
                                          <p:spTgt spid="9"/>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xit" presetSubtype="0" fill="hold" nodeType="clickEffect">
                                  <p:stCondLst>
                                    <p:cond delay="0"/>
                                  </p:stCondLst>
                                  <p:childTnLst>
                                    <p:animEffect transition="out" filter="fade">
                                      <p:cBhvr>
                                        <p:cTn id="60" dur="1000"/>
                                        <p:tgtEl>
                                          <p:spTgt spid="9"/>
                                        </p:tgtEl>
                                      </p:cBhvr>
                                    </p:animEffect>
                                    <p:set>
                                      <p:cBhvr>
                                        <p:cTn id="61" dur="1" fill="hold">
                                          <p:stCondLst>
                                            <p:cond delay="999"/>
                                          </p:stCondLst>
                                        </p:cTn>
                                        <p:tgtEl>
                                          <p:spTgt spid="9"/>
                                        </p:tgtEl>
                                        <p:attrNameLst>
                                          <p:attrName>style.visibility</p:attrName>
                                        </p:attrNameLst>
                                      </p:cBhvr>
                                      <p:to>
                                        <p:strVal val="hidden"/>
                                      </p:to>
                                    </p:se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8"/>
                                        </p:tgtEl>
                                        <p:attrNameLst>
                                          <p:attrName>style.visibility</p:attrName>
                                        </p:attrNameLst>
                                      </p:cBhvr>
                                      <p:to>
                                        <p:strVal val="visible"/>
                                      </p:to>
                                    </p:set>
                                    <p:animEffect transition="in" filter="fade">
                                      <p:cBhvr>
                                        <p:cTn id="66" dur="1000"/>
                                        <p:tgtEl>
                                          <p:spTgt spid="8"/>
                                        </p:tgtEl>
                                      </p:cBhvr>
                                    </p:animEffect>
                                  </p:childTnLst>
                                </p:cTn>
                              </p:par>
                            </p:childTnLst>
                          </p:cTn>
                        </p:par>
                      </p:childTnLst>
                    </p:cTn>
                  </p:par>
                  <p:par>
                    <p:cTn id="67" fill="hold">
                      <p:stCondLst>
                        <p:cond delay="indefinite"/>
                      </p:stCondLst>
                      <p:childTnLst>
                        <p:par>
                          <p:cTn id="68" fill="hold">
                            <p:stCondLst>
                              <p:cond delay="0"/>
                            </p:stCondLst>
                            <p:childTnLst>
                              <p:par>
                                <p:cTn id="69" presetID="17" presetClass="exit" presetSubtype="10" fill="hold" nodeType="clickEffect">
                                  <p:stCondLst>
                                    <p:cond delay="0"/>
                                  </p:stCondLst>
                                  <p:childTnLst>
                                    <p:anim calcmode="lin" valueType="num">
                                      <p:cBhvr>
                                        <p:cTn id="70" dur="1000"/>
                                        <p:tgtEl>
                                          <p:spTgt spid="8"/>
                                        </p:tgtEl>
                                        <p:attrNameLst>
                                          <p:attrName>ppt_w</p:attrName>
                                        </p:attrNameLst>
                                      </p:cBhvr>
                                      <p:tavLst>
                                        <p:tav tm="0">
                                          <p:val>
                                            <p:strVal val="ppt_w"/>
                                          </p:val>
                                        </p:tav>
                                        <p:tav tm="100000">
                                          <p:val>
                                            <p:fltVal val="0"/>
                                          </p:val>
                                        </p:tav>
                                      </p:tavLst>
                                    </p:anim>
                                    <p:anim calcmode="lin" valueType="num">
                                      <p:cBhvr>
                                        <p:cTn id="71" dur="1000"/>
                                        <p:tgtEl>
                                          <p:spTgt spid="8"/>
                                        </p:tgtEl>
                                        <p:attrNameLst>
                                          <p:attrName>ppt_h</p:attrName>
                                        </p:attrNameLst>
                                      </p:cBhvr>
                                      <p:tavLst>
                                        <p:tav tm="0">
                                          <p:val>
                                            <p:strVal val="ppt_h"/>
                                          </p:val>
                                        </p:tav>
                                        <p:tav tm="100000">
                                          <p:val>
                                            <p:strVal val="ppt_h"/>
                                          </p:val>
                                        </p:tav>
                                      </p:tavLst>
                                    </p:anim>
                                    <p:set>
                                      <p:cBhvr>
                                        <p:cTn id="72" dur="1" fill="hold">
                                          <p:stCondLst>
                                            <p:cond delay="999"/>
                                          </p:stCondLst>
                                        </p:cTn>
                                        <p:tgtEl>
                                          <p:spTgt spid="8"/>
                                        </p:tgtEl>
                                        <p:attrNameLst>
                                          <p:attrName>style.visibility</p:attrName>
                                        </p:attrNameLst>
                                      </p:cBhvr>
                                      <p:to>
                                        <p:strVal val="hidden"/>
                                      </p:to>
                                    </p:se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2"/>
                                        </p:tgtEl>
                                        <p:attrNameLst>
                                          <p:attrName>style.visibility</p:attrName>
                                        </p:attrNameLst>
                                      </p:cBhvr>
                                      <p:to>
                                        <p:strVal val="visible"/>
                                      </p:to>
                                    </p:set>
                                    <p:animEffect transition="in" filter="fade">
                                      <p:cBhvr>
                                        <p:cTn id="77" dur="500"/>
                                        <p:tgtEl>
                                          <p:spTgt spid="2"/>
                                        </p:tgtEl>
                                      </p:cBhvr>
                                    </p:animEffect>
                                  </p:childTnLst>
                                </p:cTn>
                              </p:par>
                            </p:childTnLst>
                          </p:cTn>
                        </p:par>
                      </p:childTnLst>
                    </p:cTn>
                  </p:par>
                  <p:par>
                    <p:cTn id="78" fill="hold">
                      <p:stCondLst>
                        <p:cond delay="indefinite"/>
                      </p:stCondLst>
                      <p:childTnLst>
                        <p:par>
                          <p:cTn id="79" fill="hold">
                            <p:stCondLst>
                              <p:cond delay="0"/>
                            </p:stCondLst>
                            <p:childTnLst>
                              <p:par>
                                <p:cTn id="80" presetID="50" presetClass="exit" presetSubtype="0" accel="100000" fill="hold" nodeType="clickEffect">
                                  <p:stCondLst>
                                    <p:cond delay="0"/>
                                  </p:stCondLst>
                                  <p:childTnLst>
                                    <p:anim calcmode="lin" valueType="num">
                                      <p:cBhvr>
                                        <p:cTn id="81" dur="1000"/>
                                        <p:tgtEl>
                                          <p:spTgt spid="2"/>
                                        </p:tgtEl>
                                        <p:attrNameLst>
                                          <p:attrName>ppt_w</p:attrName>
                                        </p:attrNameLst>
                                      </p:cBhvr>
                                      <p:tavLst>
                                        <p:tav tm="0">
                                          <p:val>
                                            <p:strVal val="ppt_w"/>
                                          </p:val>
                                        </p:tav>
                                        <p:tav tm="100000">
                                          <p:val>
                                            <p:strVal val="ppt_w+.3"/>
                                          </p:val>
                                        </p:tav>
                                      </p:tavLst>
                                    </p:anim>
                                    <p:anim calcmode="lin" valueType="num">
                                      <p:cBhvr>
                                        <p:cTn id="82" dur="1000"/>
                                        <p:tgtEl>
                                          <p:spTgt spid="2"/>
                                        </p:tgtEl>
                                        <p:attrNameLst>
                                          <p:attrName>ppt_h</p:attrName>
                                        </p:attrNameLst>
                                      </p:cBhvr>
                                      <p:tavLst>
                                        <p:tav tm="0">
                                          <p:val>
                                            <p:strVal val="ppt_h"/>
                                          </p:val>
                                        </p:tav>
                                        <p:tav tm="100000">
                                          <p:val>
                                            <p:strVal val="ppt_h"/>
                                          </p:val>
                                        </p:tav>
                                      </p:tavLst>
                                    </p:anim>
                                    <p:animEffect transition="out" filter="fade">
                                      <p:cBhvr>
                                        <p:cTn id="83" dur="1000"/>
                                        <p:tgtEl>
                                          <p:spTgt spid="2"/>
                                        </p:tgtEl>
                                      </p:cBhvr>
                                    </p:animEffect>
                                    <p:set>
                                      <p:cBhvr>
                                        <p:cTn id="84" dur="1" fill="hold">
                                          <p:stCondLst>
                                            <p:cond delay="999"/>
                                          </p:stCondLst>
                                        </p:cTn>
                                        <p:tgtEl>
                                          <p:spTgt spid="2"/>
                                        </p:tgtEl>
                                        <p:attrNameLst>
                                          <p:attrName>style.visibility</p:attrName>
                                        </p:attrNameLst>
                                      </p:cBhvr>
                                      <p:to>
                                        <p:strVal val="hidden"/>
                                      </p:to>
                                    </p:set>
                                  </p:childTnLst>
                                </p:cTn>
                              </p:par>
                            </p:childTnLst>
                          </p:cTn>
                        </p:par>
                      </p:childTnLst>
                    </p:cTn>
                  </p:par>
                  <p:par>
                    <p:cTn id="85" fill="hold">
                      <p:stCondLst>
                        <p:cond delay="indefinite"/>
                      </p:stCondLst>
                      <p:childTnLst>
                        <p:par>
                          <p:cTn id="86" fill="hold">
                            <p:stCondLst>
                              <p:cond delay="0"/>
                            </p:stCondLst>
                            <p:childTnLst>
                              <p:par>
                                <p:cTn id="87" presetID="10" presetClass="entr" presetSubtype="0" fill="hold" nodeType="clickEffect">
                                  <p:stCondLst>
                                    <p:cond delay="0"/>
                                  </p:stCondLst>
                                  <p:childTnLst>
                                    <p:set>
                                      <p:cBhvr>
                                        <p:cTn id="88" dur="1" fill="hold">
                                          <p:stCondLst>
                                            <p:cond delay="0"/>
                                          </p:stCondLst>
                                        </p:cTn>
                                        <p:tgtEl>
                                          <p:spTgt spid="3"/>
                                        </p:tgtEl>
                                        <p:attrNameLst>
                                          <p:attrName>style.visibility</p:attrName>
                                        </p:attrNameLst>
                                      </p:cBhvr>
                                      <p:to>
                                        <p:strVal val="visible"/>
                                      </p:to>
                                    </p:set>
                                    <p:animEffect transition="in" filter="fade">
                                      <p:cBhvr>
                                        <p:cTn id="89" dur="1000"/>
                                        <p:tgtEl>
                                          <p:spTgt spid="3"/>
                                        </p:tgtEl>
                                      </p:cBhvr>
                                    </p:animEffect>
                                  </p:childTnLst>
                                </p:cTn>
                              </p:par>
                            </p:childTnLst>
                          </p:cTn>
                        </p:par>
                      </p:childTnLst>
                    </p:cTn>
                  </p:par>
                  <p:par>
                    <p:cTn id="90" fill="hold">
                      <p:stCondLst>
                        <p:cond delay="indefinite"/>
                      </p:stCondLst>
                      <p:childTnLst>
                        <p:par>
                          <p:cTn id="91" fill="hold">
                            <p:stCondLst>
                              <p:cond delay="0"/>
                            </p:stCondLst>
                            <p:childTnLst>
                              <p:par>
                                <p:cTn id="92" presetID="31" presetClass="exit" presetSubtype="0" fill="hold" nodeType="clickEffect">
                                  <p:stCondLst>
                                    <p:cond delay="0"/>
                                  </p:stCondLst>
                                  <p:childTnLst>
                                    <p:anim calcmode="lin" valueType="num">
                                      <p:cBhvr>
                                        <p:cTn id="93" dur="1000"/>
                                        <p:tgtEl>
                                          <p:spTgt spid="3"/>
                                        </p:tgtEl>
                                        <p:attrNameLst>
                                          <p:attrName>ppt_w</p:attrName>
                                        </p:attrNameLst>
                                      </p:cBhvr>
                                      <p:tavLst>
                                        <p:tav tm="0">
                                          <p:val>
                                            <p:strVal val="ppt_w"/>
                                          </p:val>
                                        </p:tav>
                                        <p:tav tm="100000">
                                          <p:val>
                                            <p:fltVal val="0"/>
                                          </p:val>
                                        </p:tav>
                                      </p:tavLst>
                                    </p:anim>
                                    <p:anim calcmode="lin" valueType="num">
                                      <p:cBhvr>
                                        <p:cTn id="94" dur="1000"/>
                                        <p:tgtEl>
                                          <p:spTgt spid="3"/>
                                        </p:tgtEl>
                                        <p:attrNameLst>
                                          <p:attrName>ppt_h</p:attrName>
                                        </p:attrNameLst>
                                      </p:cBhvr>
                                      <p:tavLst>
                                        <p:tav tm="0">
                                          <p:val>
                                            <p:strVal val="ppt_h"/>
                                          </p:val>
                                        </p:tav>
                                        <p:tav tm="100000">
                                          <p:val>
                                            <p:fltVal val="0"/>
                                          </p:val>
                                        </p:tav>
                                      </p:tavLst>
                                    </p:anim>
                                    <p:anim calcmode="lin" valueType="num">
                                      <p:cBhvr>
                                        <p:cTn id="95" dur="1000"/>
                                        <p:tgtEl>
                                          <p:spTgt spid="3"/>
                                        </p:tgtEl>
                                        <p:attrNameLst>
                                          <p:attrName>style.rotation</p:attrName>
                                        </p:attrNameLst>
                                      </p:cBhvr>
                                      <p:tavLst>
                                        <p:tav tm="0">
                                          <p:val>
                                            <p:fltVal val="0"/>
                                          </p:val>
                                        </p:tav>
                                        <p:tav tm="100000">
                                          <p:val>
                                            <p:fltVal val="90"/>
                                          </p:val>
                                        </p:tav>
                                      </p:tavLst>
                                    </p:anim>
                                    <p:animEffect transition="out" filter="fade">
                                      <p:cBhvr>
                                        <p:cTn id="96" dur="1000"/>
                                        <p:tgtEl>
                                          <p:spTgt spid="3"/>
                                        </p:tgtEl>
                                      </p:cBhvr>
                                    </p:animEffect>
                                    <p:set>
                                      <p:cBhvr>
                                        <p:cTn id="97" dur="1" fill="hold">
                                          <p:stCondLst>
                                            <p:cond delay="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48312B4-6E1C-498E-AA51-0E124EFE0F3A}"/>
              </a:ext>
            </a:extLst>
          </p:cNvPr>
          <p:cNvPicPr>
            <a:picLocks noChangeAspect="1"/>
          </p:cNvPicPr>
          <p:nvPr/>
        </p:nvPicPr>
        <p:blipFill>
          <a:blip r:embed="rId3"/>
          <a:stretch>
            <a:fillRect/>
          </a:stretch>
        </p:blipFill>
        <p:spPr>
          <a:xfrm>
            <a:off x="1613424" y="4705735"/>
            <a:ext cx="3228398" cy="2152265"/>
          </a:xfrm>
          <a:prstGeom prst="rect">
            <a:avLst/>
          </a:prstGeom>
          <a:effectLst>
            <a:glow>
              <a:schemeClr val="bg1">
                <a:alpha val="0"/>
              </a:schemeClr>
            </a:glow>
            <a:outerShdw dist="50800" dir="5400000" algn="ctr" rotWithShape="0">
              <a:srgbClr val="000000"/>
            </a:outerShdw>
            <a:reflection blurRad="381000" stA="25000" endPos="55000" dist="50800" dir="5400000" sy="-100000" algn="bl" rotWithShape="0"/>
            <a:softEdge rad="254000"/>
          </a:effectLst>
        </p:spPr>
      </p:pic>
      <p:pic>
        <p:nvPicPr>
          <p:cNvPr id="11" name="Picture 10">
            <a:extLst>
              <a:ext uri="{FF2B5EF4-FFF2-40B4-BE49-F238E27FC236}">
                <a16:creationId xmlns:a16="http://schemas.microsoft.com/office/drawing/2014/main" id="{63AD72D7-852E-41BF-B938-199A40130D59}"/>
              </a:ext>
            </a:extLst>
          </p:cNvPr>
          <p:cNvPicPr>
            <a:picLocks noChangeAspect="1"/>
          </p:cNvPicPr>
          <p:nvPr/>
        </p:nvPicPr>
        <p:blipFill rotWithShape="1">
          <a:blip r:embed="rId4"/>
          <a:srcRect l="11182" t="6246" r="7473" b="232"/>
          <a:stretch/>
        </p:blipFill>
        <p:spPr>
          <a:xfrm>
            <a:off x="-463520" y="902774"/>
            <a:ext cx="4579173" cy="5344757"/>
          </a:xfrm>
          <a:prstGeom prst="rect">
            <a:avLst/>
          </a:prstGeom>
          <a:effectLst>
            <a:glow>
              <a:schemeClr val="accent1">
                <a:alpha val="40000"/>
              </a:schemeClr>
            </a:glow>
            <a:softEdge rad="774700"/>
          </a:effectLst>
        </p:spPr>
      </p:pic>
      <p:pic>
        <p:nvPicPr>
          <p:cNvPr id="8" name="Picture 7">
            <a:extLst>
              <a:ext uri="{FF2B5EF4-FFF2-40B4-BE49-F238E27FC236}">
                <a16:creationId xmlns:a16="http://schemas.microsoft.com/office/drawing/2014/main" id="{F4C60D0B-225E-4F73-B4F4-B74F18606AE6}"/>
              </a:ext>
            </a:extLst>
          </p:cNvPr>
          <p:cNvPicPr>
            <a:picLocks noChangeAspect="1"/>
          </p:cNvPicPr>
          <p:nvPr/>
        </p:nvPicPr>
        <p:blipFill>
          <a:blip r:embed="rId5"/>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
        <p:nvSpPr>
          <p:cNvPr id="5" name="Title 1">
            <a:extLst>
              <a:ext uri="{FF2B5EF4-FFF2-40B4-BE49-F238E27FC236}">
                <a16:creationId xmlns:a16="http://schemas.microsoft.com/office/drawing/2014/main" id="{798E84FA-4994-4728-B1CA-F5E5C2EEB474}"/>
              </a:ext>
            </a:extLst>
          </p:cNvPr>
          <p:cNvSpPr txBox="1">
            <a:spLocks/>
          </p:cNvSpPr>
          <p:nvPr/>
        </p:nvSpPr>
        <p:spPr>
          <a:xfrm>
            <a:off x="4886793" y="1608636"/>
            <a:ext cx="5806188" cy="4329641"/>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r>
              <a:rPr lang="en-US" dirty="0">
                <a:latin typeface="Imprint MT Shadow" panose="04020605060303030202" pitchFamily="82" charset="0"/>
              </a:rPr>
              <a:t>Sky Plc’s CSP</a:t>
            </a:r>
          </a:p>
        </p:txBody>
      </p:sp>
      <p:cxnSp>
        <p:nvCxnSpPr>
          <p:cNvPr id="6" name="Straight Connector 5">
            <a:extLst>
              <a:ext uri="{FF2B5EF4-FFF2-40B4-BE49-F238E27FC236}">
                <a16:creationId xmlns:a16="http://schemas.microsoft.com/office/drawing/2014/main" id="{B572B3FE-3DBC-4A07-9C60-AE5B2B6A86F0}"/>
              </a:ext>
            </a:extLst>
          </p:cNvPr>
          <p:cNvCxnSpPr/>
          <p:nvPr/>
        </p:nvCxnSpPr>
        <p:spPr>
          <a:xfrm>
            <a:off x="4841822" y="1768839"/>
            <a:ext cx="0" cy="361262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990FB188-6114-4AEB-A7F9-DA73088651F7}"/>
              </a:ext>
            </a:extLst>
          </p:cNvPr>
          <p:cNvPicPr>
            <a:picLocks noChangeAspect="1"/>
          </p:cNvPicPr>
          <p:nvPr/>
        </p:nvPicPr>
        <p:blipFill>
          <a:blip r:embed="rId6"/>
          <a:stretch>
            <a:fillRect/>
          </a:stretch>
        </p:blipFill>
        <p:spPr>
          <a:xfrm>
            <a:off x="1633925" y="1220855"/>
            <a:ext cx="2902539" cy="1608636"/>
          </a:xfrm>
          <a:prstGeom prst="rect">
            <a:avLst/>
          </a:prstGeom>
          <a:effectLst>
            <a:reflection endPos="1000" dist="50800" dir="5400000" sy="-100000" algn="bl" rotWithShape="0"/>
            <a:softEdge rad="558800"/>
          </a:effectLst>
        </p:spPr>
      </p:pic>
      <p:pic>
        <p:nvPicPr>
          <p:cNvPr id="9" name="Picture 2" descr="Image result for wwf">
            <a:extLst>
              <a:ext uri="{FF2B5EF4-FFF2-40B4-BE49-F238E27FC236}">
                <a16:creationId xmlns:a16="http://schemas.microsoft.com/office/drawing/2014/main" id="{C4F77C4E-D7A6-40A4-B94A-2831C9604BC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58623" y="4474586"/>
            <a:ext cx="1053005" cy="1053005"/>
          </a:xfrm>
          <a:prstGeom prst="rect">
            <a:avLst/>
          </a:prstGeom>
          <a:noFill/>
          <a:ln>
            <a:solidFill>
              <a:srgbClr val="FFFFFF"/>
            </a:solidFill>
            <a:prstDash val="lgDashDotDot"/>
          </a:ln>
          <a:effectLst>
            <a:glow>
              <a:schemeClr val="bg1"/>
            </a:glow>
            <a:outerShdw blurRad="12700" dist="50800" dir="5400000" algn="ctr" rotWithShape="0">
              <a:srgbClr val="000000">
                <a:alpha val="0"/>
              </a:srgbClr>
            </a:outerShdw>
            <a:reflection stA="77000" endPos="65000" dist="50800" dir="5400000" sy="-100000" algn="bl" rotWithShape="0"/>
            <a:softEdge rad="279400"/>
          </a:effectLst>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2541C22D-0A13-414C-B4C2-B337DE3AB0DA}"/>
              </a:ext>
            </a:extLst>
          </p:cNvPr>
          <p:cNvPicPr>
            <a:picLocks noChangeAspect="1"/>
          </p:cNvPicPr>
          <p:nvPr/>
        </p:nvPicPr>
        <p:blipFill>
          <a:blip r:embed="rId8"/>
          <a:stretch>
            <a:fillRect/>
          </a:stretch>
        </p:blipFill>
        <p:spPr>
          <a:xfrm>
            <a:off x="0" y="5527590"/>
            <a:ext cx="2360403" cy="1330409"/>
          </a:xfrm>
          <a:prstGeom prst="rect">
            <a:avLst/>
          </a:prstGeom>
          <a:effectLst>
            <a:reflection stA="45000" endPos="65000" dist="50800" dir="5400000" sy="-100000" algn="bl" rotWithShape="0"/>
            <a:softEdge rad="558800"/>
          </a:effectLst>
        </p:spPr>
      </p:pic>
    </p:spTree>
    <p:extLst>
      <p:ext uri="{BB962C8B-B14F-4D97-AF65-F5344CB8AC3E}">
        <p14:creationId xmlns:p14="http://schemas.microsoft.com/office/powerpoint/2010/main" val="81303800"/>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2000" fill="hold"/>
                                        <p:tgtEl>
                                          <p:spTgt spid="10"/>
                                        </p:tgtEl>
                                        <p:attrNameLst>
                                          <p:attrName>ppt_w</p:attrName>
                                        </p:attrNameLst>
                                      </p:cBhvr>
                                      <p:tavLst>
                                        <p:tav tm="0">
                                          <p:val>
                                            <p:strVal val="#ppt_w*0.70"/>
                                          </p:val>
                                        </p:tav>
                                        <p:tav tm="100000">
                                          <p:val>
                                            <p:strVal val="#ppt_w"/>
                                          </p:val>
                                        </p:tav>
                                      </p:tavLst>
                                    </p:anim>
                                    <p:anim calcmode="lin" valueType="num">
                                      <p:cBhvr>
                                        <p:cTn id="8" dur="2000" fill="hold"/>
                                        <p:tgtEl>
                                          <p:spTgt spid="10"/>
                                        </p:tgtEl>
                                        <p:attrNameLst>
                                          <p:attrName>ppt_h</p:attrName>
                                        </p:attrNameLst>
                                      </p:cBhvr>
                                      <p:tavLst>
                                        <p:tav tm="0">
                                          <p:val>
                                            <p:strVal val="#ppt_h"/>
                                          </p:val>
                                        </p:tav>
                                        <p:tav tm="100000">
                                          <p:val>
                                            <p:strVal val="#ppt_h"/>
                                          </p:val>
                                        </p:tav>
                                      </p:tavLst>
                                    </p:anim>
                                    <p:animEffect transition="in" filter="fade">
                                      <p:cBhvr>
                                        <p:cTn id="9" dur="2000"/>
                                        <p:tgtEl>
                                          <p:spTgt spid="10"/>
                                        </p:tgtEl>
                                      </p:cBhvr>
                                    </p:animEffect>
                                  </p:childTnLst>
                                </p:cTn>
                              </p:par>
                              <p:par>
                                <p:cTn id="10" presetID="55" presetClass="entr" presetSubtype="0"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2000" fill="hold"/>
                                        <p:tgtEl>
                                          <p:spTgt spid="11"/>
                                        </p:tgtEl>
                                        <p:attrNameLst>
                                          <p:attrName>ppt_w</p:attrName>
                                        </p:attrNameLst>
                                      </p:cBhvr>
                                      <p:tavLst>
                                        <p:tav tm="0">
                                          <p:val>
                                            <p:strVal val="#ppt_w*0.70"/>
                                          </p:val>
                                        </p:tav>
                                        <p:tav tm="100000">
                                          <p:val>
                                            <p:strVal val="#ppt_w"/>
                                          </p:val>
                                        </p:tav>
                                      </p:tavLst>
                                    </p:anim>
                                    <p:anim calcmode="lin" valueType="num">
                                      <p:cBhvr>
                                        <p:cTn id="13" dur="2000" fill="hold"/>
                                        <p:tgtEl>
                                          <p:spTgt spid="11"/>
                                        </p:tgtEl>
                                        <p:attrNameLst>
                                          <p:attrName>ppt_h</p:attrName>
                                        </p:attrNameLst>
                                      </p:cBhvr>
                                      <p:tavLst>
                                        <p:tav tm="0">
                                          <p:val>
                                            <p:strVal val="#ppt_h"/>
                                          </p:val>
                                        </p:tav>
                                        <p:tav tm="100000">
                                          <p:val>
                                            <p:strVal val="#ppt_h"/>
                                          </p:val>
                                        </p:tav>
                                      </p:tavLst>
                                    </p:anim>
                                    <p:animEffect transition="in" filter="fade">
                                      <p:cBhvr>
                                        <p:cTn id="14" dur="2000"/>
                                        <p:tgtEl>
                                          <p:spTgt spid="11"/>
                                        </p:tgtEl>
                                      </p:cBhvr>
                                    </p:animEffect>
                                  </p:childTnLst>
                                </p:cTn>
                              </p:par>
                              <p:par>
                                <p:cTn id="15" presetID="55"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2000" fill="hold"/>
                                        <p:tgtEl>
                                          <p:spTgt spid="7"/>
                                        </p:tgtEl>
                                        <p:attrNameLst>
                                          <p:attrName>ppt_w</p:attrName>
                                        </p:attrNameLst>
                                      </p:cBhvr>
                                      <p:tavLst>
                                        <p:tav tm="0">
                                          <p:val>
                                            <p:strVal val="#ppt_w*0.70"/>
                                          </p:val>
                                        </p:tav>
                                        <p:tav tm="100000">
                                          <p:val>
                                            <p:strVal val="#ppt_w"/>
                                          </p:val>
                                        </p:tav>
                                      </p:tavLst>
                                    </p:anim>
                                    <p:anim calcmode="lin" valueType="num">
                                      <p:cBhvr>
                                        <p:cTn id="18" dur="2000" fill="hold"/>
                                        <p:tgtEl>
                                          <p:spTgt spid="7"/>
                                        </p:tgtEl>
                                        <p:attrNameLst>
                                          <p:attrName>ppt_h</p:attrName>
                                        </p:attrNameLst>
                                      </p:cBhvr>
                                      <p:tavLst>
                                        <p:tav tm="0">
                                          <p:val>
                                            <p:strVal val="#ppt_h"/>
                                          </p:val>
                                        </p:tav>
                                        <p:tav tm="100000">
                                          <p:val>
                                            <p:strVal val="#ppt_h"/>
                                          </p:val>
                                        </p:tav>
                                      </p:tavLst>
                                    </p:anim>
                                    <p:animEffect transition="in" filter="fade">
                                      <p:cBhvr>
                                        <p:cTn id="19" dur="2000"/>
                                        <p:tgtEl>
                                          <p:spTgt spid="7"/>
                                        </p:tgtEl>
                                      </p:cBhvr>
                                    </p:animEffect>
                                  </p:childTnLst>
                                </p:cTn>
                              </p:par>
                              <p:par>
                                <p:cTn id="20" presetID="55" presetClass="entr" presetSubtype="0"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2000" fill="hold"/>
                                        <p:tgtEl>
                                          <p:spTgt spid="9"/>
                                        </p:tgtEl>
                                        <p:attrNameLst>
                                          <p:attrName>ppt_w</p:attrName>
                                        </p:attrNameLst>
                                      </p:cBhvr>
                                      <p:tavLst>
                                        <p:tav tm="0">
                                          <p:val>
                                            <p:strVal val="#ppt_w*0.70"/>
                                          </p:val>
                                        </p:tav>
                                        <p:tav tm="100000">
                                          <p:val>
                                            <p:strVal val="#ppt_w"/>
                                          </p:val>
                                        </p:tav>
                                      </p:tavLst>
                                    </p:anim>
                                    <p:anim calcmode="lin" valueType="num">
                                      <p:cBhvr>
                                        <p:cTn id="23" dur="2000" fill="hold"/>
                                        <p:tgtEl>
                                          <p:spTgt spid="9"/>
                                        </p:tgtEl>
                                        <p:attrNameLst>
                                          <p:attrName>ppt_h</p:attrName>
                                        </p:attrNameLst>
                                      </p:cBhvr>
                                      <p:tavLst>
                                        <p:tav tm="0">
                                          <p:val>
                                            <p:strVal val="#ppt_h"/>
                                          </p:val>
                                        </p:tav>
                                        <p:tav tm="100000">
                                          <p:val>
                                            <p:strVal val="#ppt_h"/>
                                          </p:val>
                                        </p:tav>
                                      </p:tavLst>
                                    </p:anim>
                                    <p:animEffect transition="in" filter="fade">
                                      <p:cBhvr>
                                        <p:cTn id="24" dur="2000"/>
                                        <p:tgtEl>
                                          <p:spTgt spid="9"/>
                                        </p:tgtEl>
                                      </p:cBhvr>
                                    </p:animEffect>
                                  </p:childTnLst>
                                </p:cTn>
                              </p:par>
                              <p:par>
                                <p:cTn id="25" presetID="55" presetClass="entr" presetSubtype="0"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p:cTn id="27" dur="2000" fill="hold"/>
                                        <p:tgtEl>
                                          <p:spTgt spid="12"/>
                                        </p:tgtEl>
                                        <p:attrNameLst>
                                          <p:attrName>ppt_w</p:attrName>
                                        </p:attrNameLst>
                                      </p:cBhvr>
                                      <p:tavLst>
                                        <p:tav tm="0">
                                          <p:val>
                                            <p:strVal val="#ppt_w*0.70"/>
                                          </p:val>
                                        </p:tav>
                                        <p:tav tm="100000">
                                          <p:val>
                                            <p:strVal val="#ppt_w"/>
                                          </p:val>
                                        </p:tav>
                                      </p:tavLst>
                                    </p:anim>
                                    <p:anim calcmode="lin" valueType="num">
                                      <p:cBhvr>
                                        <p:cTn id="28" dur="2000" fill="hold"/>
                                        <p:tgtEl>
                                          <p:spTgt spid="12"/>
                                        </p:tgtEl>
                                        <p:attrNameLst>
                                          <p:attrName>ppt_h</p:attrName>
                                        </p:attrNameLst>
                                      </p:cBhvr>
                                      <p:tavLst>
                                        <p:tav tm="0">
                                          <p:val>
                                            <p:strVal val="#ppt_h"/>
                                          </p:val>
                                        </p:tav>
                                        <p:tav tm="100000">
                                          <p:val>
                                            <p:strVal val="#ppt_h"/>
                                          </p:val>
                                        </p:tav>
                                      </p:tavLst>
                                    </p:anim>
                                    <p:animEffect transition="in" filter="fade">
                                      <p:cBhvr>
                                        <p:cTn id="29" dur="2000"/>
                                        <p:tgtEl>
                                          <p:spTgt spid="12"/>
                                        </p:tgtEl>
                                      </p:cBhvr>
                                    </p:animEffect>
                                  </p:childTnLst>
                                </p:cTn>
                              </p:par>
                              <p:par>
                                <p:cTn id="30" presetID="55" presetClass="entr" presetSubtype="0" fill="hold" nodeType="withEffect">
                                  <p:stCondLst>
                                    <p:cond delay="0"/>
                                  </p:stCondLst>
                                  <p:childTnLst>
                                    <p:set>
                                      <p:cBhvr>
                                        <p:cTn id="31" dur="1" fill="hold">
                                          <p:stCondLst>
                                            <p:cond delay="0"/>
                                          </p:stCondLst>
                                        </p:cTn>
                                        <p:tgtEl>
                                          <p:spTgt spid="6"/>
                                        </p:tgtEl>
                                        <p:attrNameLst>
                                          <p:attrName>style.visibility</p:attrName>
                                        </p:attrNameLst>
                                      </p:cBhvr>
                                      <p:to>
                                        <p:strVal val="visible"/>
                                      </p:to>
                                    </p:set>
                                    <p:anim calcmode="lin" valueType="num">
                                      <p:cBhvr>
                                        <p:cTn id="32" dur="2000" fill="hold"/>
                                        <p:tgtEl>
                                          <p:spTgt spid="6"/>
                                        </p:tgtEl>
                                        <p:attrNameLst>
                                          <p:attrName>ppt_w</p:attrName>
                                        </p:attrNameLst>
                                      </p:cBhvr>
                                      <p:tavLst>
                                        <p:tav tm="0">
                                          <p:val>
                                            <p:strVal val="#ppt_w*0.70"/>
                                          </p:val>
                                        </p:tav>
                                        <p:tav tm="100000">
                                          <p:val>
                                            <p:strVal val="#ppt_w"/>
                                          </p:val>
                                        </p:tav>
                                      </p:tavLst>
                                    </p:anim>
                                    <p:anim calcmode="lin" valueType="num">
                                      <p:cBhvr>
                                        <p:cTn id="33" dur="2000" fill="hold"/>
                                        <p:tgtEl>
                                          <p:spTgt spid="6"/>
                                        </p:tgtEl>
                                        <p:attrNameLst>
                                          <p:attrName>ppt_h</p:attrName>
                                        </p:attrNameLst>
                                      </p:cBhvr>
                                      <p:tavLst>
                                        <p:tav tm="0">
                                          <p:val>
                                            <p:strVal val="#ppt_h"/>
                                          </p:val>
                                        </p:tav>
                                        <p:tav tm="100000">
                                          <p:val>
                                            <p:strVal val="#ppt_h"/>
                                          </p:val>
                                        </p:tav>
                                      </p:tavLst>
                                    </p:anim>
                                    <p:animEffect transition="in" filter="fade">
                                      <p:cBhvr>
                                        <p:cTn id="34" dur="2000"/>
                                        <p:tgtEl>
                                          <p:spTgt spid="6"/>
                                        </p:tgtEl>
                                      </p:cBhvr>
                                    </p:animEffect>
                                  </p:childTnLst>
                                </p:cTn>
                              </p:par>
                              <p:par>
                                <p:cTn id="35" presetID="55" presetClass="entr" presetSubtype="0" fill="hold" grpId="0" nodeType="with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p:cTn id="37" dur="2000" fill="hold"/>
                                        <p:tgtEl>
                                          <p:spTgt spid="5"/>
                                        </p:tgtEl>
                                        <p:attrNameLst>
                                          <p:attrName>ppt_w</p:attrName>
                                        </p:attrNameLst>
                                      </p:cBhvr>
                                      <p:tavLst>
                                        <p:tav tm="0">
                                          <p:val>
                                            <p:strVal val="#ppt_w*0.70"/>
                                          </p:val>
                                        </p:tav>
                                        <p:tav tm="100000">
                                          <p:val>
                                            <p:strVal val="#ppt_w"/>
                                          </p:val>
                                        </p:tav>
                                      </p:tavLst>
                                    </p:anim>
                                    <p:anim calcmode="lin" valueType="num">
                                      <p:cBhvr>
                                        <p:cTn id="38" dur="2000" fill="hold"/>
                                        <p:tgtEl>
                                          <p:spTgt spid="5"/>
                                        </p:tgtEl>
                                        <p:attrNameLst>
                                          <p:attrName>ppt_h</p:attrName>
                                        </p:attrNameLst>
                                      </p:cBhvr>
                                      <p:tavLst>
                                        <p:tav tm="0">
                                          <p:val>
                                            <p:strVal val="#ppt_h"/>
                                          </p:val>
                                        </p:tav>
                                        <p:tav tm="100000">
                                          <p:val>
                                            <p:strVal val="#ppt_h"/>
                                          </p:val>
                                        </p:tav>
                                      </p:tavLst>
                                    </p:anim>
                                    <p:animEffect transition="in" filter="fade">
                                      <p:cBhvr>
                                        <p:cTn id="39" dur="2000"/>
                                        <p:tgtEl>
                                          <p:spTgt spid="5"/>
                                        </p:tgtEl>
                                      </p:cBhvr>
                                    </p:animEffect>
                                  </p:childTnLst>
                                </p:cTn>
                              </p:par>
                            </p:childTnLst>
                          </p:cTn>
                        </p:par>
                      </p:childTnLst>
                    </p:cTn>
                  </p:par>
                  <p:par>
                    <p:cTn id="40" fill="hold">
                      <p:stCondLst>
                        <p:cond delay="indefinite"/>
                      </p:stCondLst>
                      <p:childTnLst>
                        <p:par>
                          <p:cTn id="41" fill="hold">
                            <p:stCondLst>
                              <p:cond delay="0"/>
                            </p:stCondLst>
                            <p:childTnLst>
                              <p:par>
                                <p:cTn id="42" presetID="45" presetClass="path" presetSubtype="0" accel="50000" decel="50000" fill="hold" nodeType="clickEffect">
                                  <p:stCondLst>
                                    <p:cond delay="0"/>
                                  </p:stCondLst>
                                  <p:childTnLst>
                                    <p:animMotion origin="layout" path="M 0 0 L 0.017 0 C 0.025 0 0.034 -0.014 0.042 -0.016 C 0.048 -0.016 0.059 -0.003 0.064 -0.003 C 0.071 -0.003 0.078 -0.007 0.091 -0.007 L 0.1 -0.162 L 0.11 0.025 L 0.122 0 L 0.132 -0.007 L 0.156 -0.001 C 0.167 -0.004 0.176 -0.017 0.187 -0.022 C 0.191 -0.023 0.2 -0.024 0.206 -0.022 C 0.212 -0.02 0.217 -0.006 0.219 -0.005 C 0.222 -0.001 0.229 -0.005 0.233 -0.003 L 0.239 0 L 0.25 0 E" pathEditMode="relative" ptsTypes="">
                                      <p:cBhvr>
                                        <p:cTn id="43" dur="2000" fill="hold"/>
                                        <p:tgtEl>
                                          <p:spTgt spid="10"/>
                                        </p:tgtEl>
                                        <p:attrNameLst>
                                          <p:attrName>ppt_x</p:attrName>
                                          <p:attrName>ppt_y</p:attrName>
                                        </p:attrNameLst>
                                      </p:cBhvr>
                                    </p:animMotion>
                                  </p:childTnLst>
                                </p:cTn>
                              </p:par>
                              <p:par>
                                <p:cTn id="44" presetID="45" presetClass="path" presetSubtype="0" accel="50000" decel="50000" fill="hold" nodeType="withEffect">
                                  <p:stCondLst>
                                    <p:cond delay="0"/>
                                  </p:stCondLst>
                                  <p:childTnLst>
                                    <p:animMotion origin="layout" path="M 0 0 L 0.017 0 C 0.025 0 0.034 -0.014 0.042 -0.016 C 0.048 -0.016 0.059 -0.003 0.064 -0.003 C 0.071 -0.003 0.078 -0.007 0.091 -0.007 L 0.1 -0.162 L 0.11 0.025 L 0.122 0 L 0.132 -0.007 L 0.156 -0.001 C 0.167 -0.004 0.176 -0.017 0.187 -0.022 C 0.191 -0.023 0.2 -0.024 0.206 -0.022 C 0.212 -0.02 0.217 -0.006 0.219 -0.005 C 0.222 -0.001 0.229 -0.005 0.233 -0.003 L 0.239 0 L 0.25 0 E" pathEditMode="relative" ptsTypes="">
                                      <p:cBhvr>
                                        <p:cTn id="45" dur="2000" fill="hold"/>
                                        <p:tgtEl>
                                          <p:spTgt spid="11"/>
                                        </p:tgtEl>
                                        <p:attrNameLst>
                                          <p:attrName>ppt_x</p:attrName>
                                          <p:attrName>ppt_y</p:attrName>
                                        </p:attrNameLst>
                                      </p:cBhvr>
                                    </p:animMotion>
                                  </p:childTnLst>
                                </p:cTn>
                              </p:par>
                              <p:par>
                                <p:cTn id="46" presetID="45" presetClass="path" presetSubtype="0" accel="50000" decel="50000" fill="hold" nodeType="withEffect">
                                  <p:stCondLst>
                                    <p:cond delay="0"/>
                                  </p:stCondLst>
                                  <p:childTnLst>
                                    <p:animMotion origin="layout" path="M 0 0 L 0.017 0 C 0.025 0 0.034 -0.014 0.042 -0.016 C 0.048 -0.016 0.059 -0.003 0.064 -0.003 C 0.071 -0.003 0.078 -0.007 0.091 -0.007 L 0.1 -0.162 L 0.11 0.025 L 0.122 0 L 0.132 -0.007 L 0.156 -0.001 C 0.167 -0.004 0.176 -0.017 0.187 -0.022 C 0.191 -0.023 0.2 -0.024 0.206 -0.022 C 0.212 -0.02 0.217 -0.006 0.219 -0.005 C 0.222 -0.001 0.229 -0.005 0.233 -0.003 L 0.239 0 L 0.25 0 E" pathEditMode="relative" ptsTypes="">
                                      <p:cBhvr>
                                        <p:cTn id="47" dur="2000" fill="hold"/>
                                        <p:tgtEl>
                                          <p:spTgt spid="7"/>
                                        </p:tgtEl>
                                        <p:attrNameLst>
                                          <p:attrName>ppt_x</p:attrName>
                                          <p:attrName>ppt_y</p:attrName>
                                        </p:attrNameLst>
                                      </p:cBhvr>
                                    </p:animMotion>
                                  </p:childTnLst>
                                </p:cTn>
                              </p:par>
                              <p:par>
                                <p:cTn id="48" presetID="45" presetClass="path" presetSubtype="0" accel="50000" decel="50000" fill="hold" nodeType="withEffect">
                                  <p:stCondLst>
                                    <p:cond delay="0"/>
                                  </p:stCondLst>
                                  <p:childTnLst>
                                    <p:animMotion origin="layout" path="M 0 0 L 0.017 0 C 0.025 0 0.034 -0.014 0.042 -0.016 C 0.048 -0.016 0.059 -0.003 0.064 -0.003 C 0.071 -0.003 0.078 -0.007 0.091 -0.007 L 0.1 -0.162 L 0.11 0.025 L 0.122 0 L 0.132 -0.007 L 0.156 -0.001 C 0.167 -0.004 0.176 -0.017 0.187 -0.022 C 0.191 -0.023 0.2 -0.024 0.206 -0.022 C 0.212 -0.02 0.217 -0.006 0.219 -0.005 C 0.222 -0.001 0.229 -0.005 0.233 -0.003 L 0.239 0 L 0.25 0 E" pathEditMode="relative" ptsTypes="">
                                      <p:cBhvr>
                                        <p:cTn id="49" dur="2000" fill="hold"/>
                                        <p:tgtEl>
                                          <p:spTgt spid="9"/>
                                        </p:tgtEl>
                                        <p:attrNameLst>
                                          <p:attrName>ppt_x</p:attrName>
                                          <p:attrName>ppt_y</p:attrName>
                                        </p:attrNameLst>
                                      </p:cBhvr>
                                    </p:animMotion>
                                  </p:childTnLst>
                                </p:cTn>
                              </p:par>
                              <p:par>
                                <p:cTn id="50" presetID="45" presetClass="path" presetSubtype="0" accel="50000" decel="50000" fill="hold" nodeType="withEffect">
                                  <p:stCondLst>
                                    <p:cond delay="0"/>
                                  </p:stCondLst>
                                  <p:childTnLst>
                                    <p:animMotion origin="layout" path="M 0 0 L 0.017 0 C 0.025 0 0.034 -0.014 0.042 -0.016 C 0.048 -0.016 0.059 -0.003 0.064 -0.003 C 0.071 -0.003 0.078 -0.007 0.091 -0.007 L 0.1 -0.162 L 0.11 0.025 L 0.122 0 L 0.132 -0.007 L 0.156 -0.001 C 0.167 -0.004 0.176 -0.017 0.187 -0.022 C 0.191 -0.023 0.2 -0.024 0.206 -0.022 C 0.212 -0.02 0.217 -0.006 0.219 -0.005 C 0.222 -0.001 0.229 -0.005 0.233 -0.003 L 0.239 0 L 0.25 0 E" pathEditMode="relative" ptsTypes="">
                                      <p:cBhvr>
                                        <p:cTn id="51" dur="2000" fill="hold"/>
                                        <p:tgtEl>
                                          <p:spTgt spid="12"/>
                                        </p:tgtEl>
                                        <p:attrNameLst>
                                          <p:attrName>ppt_x</p:attrName>
                                          <p:attrName>ppt_y</p:attrName>
                                        </p:attrNameLst>
                                      </p:cBhvr>
                                    </p:animMotion>
                                  </p:childTnLst>
                                </p:cTn>
                              </p:par>
                              <p:par>
                                <p:cTn id="52" presetID="45" presetClass="path" presetSubtype="0" accel="50000" decel="50000" fill="hold" nodeType="withEffect">
                                  <p:stCondLst>
                                    <p:cond delay="0"/>
                                  </p:stCondLst>
                                  <p:childTnLst>
                                    <p:animMotion origin="layout" path="M 0 0 L 0.017 0 C 0.025 0 0.034 -0.014 0.042 -0.016 C 0.048 -0.016 0.059 -0.003 0.064 -0.003 C 0.071 -0.003 0.078 -0.007 0.091 -0.007 L 0.1 -0.162 L 0.11 0.025 L 0.122 0 L 0.132 -0.007 L 0.156 -0.001 C 0.167 -0.004 0.176 -0.017 0.187 -0.022 C 0.191 -0.023 0.2 -0.024 0.206 -0.022 C 0.212 -0.02 0.217 -0.006 0.219 -0.005 C 0.222 -0.001 0.229 -0.005 0.233 -0.003 L 0.239 0 L 0.25 0 E" pathEditMode="relative" ptsTypes="">
                                      <p:cBhvr>
                                        <p:cTn id="53" dur="2000" fill="hold"/>
                                        <p:tgtEl>
                                          <p:spTgt spid="6"/>
                                        </p:tgtEl>
                                        <p:attrNameLst>
                                          <p:attrName>ppt_x</p:attrName>
                                          <p:attrName>ppt_y</p:attrName>
                                        </p:attrNameLst>
                                      </p:cBhvr>
                                    </p:animMotion>
                                  </p:childTnLst>
                                </p:cTn>
                              </p:par>
                              <p:par>
                                <p:cTn id="54" presetID="45" presetClass="path" presetSubtype="0" accel="50000" decel="50000" fill="hold" grpId="1" nodeType="withEffect">
                                  <p:stCondLst>
                                    <p:cond delay="0"/>
                                  </p:stCondLst>
                                  <p:childTnLst>
                                    <p:animMotion origin="layout" path="M 0 0 L 0.017 0 C 0.025 0 0.034 -0.014 0.042 -0.016 C 0.048 -0.016 0.059 -0.003 0.064 -0.003 C 0.071 -0.003 0.078 -0.007 0.091 -0.007 L 0.1 -0.162 L 0.11 0.025 L 0.122 0 L 0.132 -0.007 L 0.156 -0.001 C 0.167 -0.004 0.176 -0.017 0.187 -0.022 C 0.191 -0.023 0.2 -0.024 0.206 -0.022 C 0.212 -0.02 0.217 -0.006 0.219 -0.005 C 0.222 -0.001 0.229 -0.005 0.233 -0.003 L 0.239 0 L 0.25 0 E" pathEditMode="relative" ptsTypes="">
                                      <p:cBhvr>
                                        <p:cTn id="55" dur="2000" fill="hold"/>
                                        <p:tgtEl>
                                          <p:spTgt spid="5"/>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494893-7312-4F6C-8635-E587AFBFE28D}"/>
              </a:ext>
            </a:extLst>
          </p:cNvPr>
          <p:cNvSpPr>
            <a:spLocks noGrp="1"/>
          </p:cNvSpPr>
          <p:nvPr>
            <p:ph idx="1"/>
          </p:nvPr>
        </p:nvSpPr>
        <p:spPr>
          <a:xfrm>
            <a:off x="281065" y="599607"/>
            <a:ext cx="10820400" cy="5827394"/>
          </a:xfrm>
        </p:spPr>
        <p:txBody>
          <a:bodyPr>
            <a:normAutofit lnSpcReduction="10000"/>
          </a:bodyPr>
          <a:lstStyle/>
          <a:p>
            <a:pPr marL="0" indent="0">
              <a:buNone/>
            </a:pPr>
            <a:r>
              <a:rPr lang="en-GB" b="1" dirty="0">
                <a:solidFill>
                  <a:srgbClr val="00B0F0"/>
                </a:solidFill>
                <a:latin typeface="Imprint MT Shadow" panose="04020605060303030202" pitchFamily="82" charset="0"/>
              </a:rPr>
              <a:t>Graham McWilliam argues that:-</a:t>
            </a:r>
          </a:p>
          <a:p>
            <a:r>
              <a:rPr lang="en-GB" dirty="0">
                <a:solidFill>
                  <a:srgbClr val="FF0000"/>
                </a:solidFill>
                <a:latin typeface="Imprint MT Shadow" panose="04020605060303030202" pitchFamily="82" charset="0"/>
              </a:rPr>
              <a:t>“CSR is good for brands”. </a:t>
            </a:r>
          </a:p>
          <a:p>
            <a:r>
              <a:rPr lang="en-GB" dirty="0">
                <a:solidFill>
                  <a:srgbClr val="FF0000"/>
                </a:solidFill>
                <a:latin typeface="Imprint MT Shadow" panose="04020605060303030202" pitchFamily="82" charset="0"/>
              </a:rPr>
              <a:t>“Don’t just say it, do it.”</a:t>
            </a:r>
          </a:p>
          <a:p>
            <a:r>
              <a:rPr lang="en-GB" dirty="0">
                <a:solidFill>
                  <a:srgbClr val="FF0000"/>
                </a:solidFill>
                <a:latin typeface="Imprint MT Shadow" panose="04020605060303030202" pitchFamily="82" charset="0"/>
              </a:rPr>
              <a:t>“CSR creates opportunities.”</a:t>
            </a:r>
          </a:p>
          <a:p>
            <a:endParaRPr lang="en-GB" dirty="0">
              <a:solidFill>
                <a:srgbClr val="FF0000"/>
              </a:solidFill>
              <a:latin typeface="Imprint MT Shadow" panose="04020605060303030202" pitchFamily="82" charset="0"/>
            </a:endParaRPr>
          </a:p>
          <a:p>
            <a:pPr marL="0" indent="0">
              <a:buNone/>
            </a:pPr>
            <a:r>
              <a:rPr lang="en-GB" dirty="0">
                <a:solidFill>
                  <a:srgbClr val="00B0F0"/>
                </a:solidFill>
                <a:latin typeface="Imprint MT Shadow" panose="04020605060303030202" pitchFamily="82" charset="0"/>
              </a:rPr>
              <a:t>CLIMATE CHANGE</a:t>
            </a:r>
          </a:p>
          <a:p>
            <a:r>
              <a:rPr lang="en-GB" sz="1600" dirty="0">
                <a:solidFill>
                  <a:srgbClr val="FF0000"/>
                </a:solidFill>
                <a:latin typeface="Imprint MT Shadow" panose="04020605060303030202" pitchFamily="82" charset="0"/>
              </a:rPr>
              <a:t>Focusing their attention of travel, water energy and waste</a:t>
            </a:r>
          </a:p>
          <a:p>
            <a:r>
              <a:rPr lang="en-GB" sz="1600" dirty="0">
                <a:solidFill>
                  <a:srgbClr val="FF0000"/>
                </a:solidFill>
                <a:latin typeface="Imprint MT Shadow" panose="04020605060303030202" pitchFamily="82" charset="0"/>
              </a:rPr>
              <a:t>Setting carbon emission targets</a:t>
            </a:r>
          </a:p>
          <a:p>
            <a:pPr marL="0" indent="0">
              <a:buNone/>
            </a:pPr>
            <a:endParaRPr lang="en-GB" dirty="0">
              <a:solidFill>
                <a:srgbClr val="FF0000"/>
              </a:solidFill>
              <a:latin typeface="Imprint MT Shadow" panose="04020605060303030202" pitchFamily="82" charset="0"/>
            </a:endParaRPr>
          </a:p>
          <a:p>
            <a:pPr marL="0" indent="0">
              <a:buNone/>
            </a:pPr>
            <a:r>
              <a:rPr lang="en-GB" dirty="0">
                <a:solidFill>
                  <a:srgbClr val="00B0F0"/>
                </a:solidFill>
                <a:latin typeface="Imprint MT Shadow" panose="04020605060303030202" pitchFamily="82" charset="0"/>
              </a:rPr>
              <a:t>SPORT</a:t>
            </a:r>
          </a:p>
          <a:p>
            <a:r>
              <a:rPr lang="en-GB" sz="1600" dirty="0">
                <a:solidFill>
                  <a:srgbClr val="FF0000"/>
                </a:solidFill>
                <a:latin typeface="Imprint MT Shadow" panose="04020605060303030202" pitchFamily="82" charset="0"/>
              </a:rPr>
              <a:t>Support and promotion of the British Cycling Team via the three prolonged approach – support for the GB cycling team; commencement of Team Sky and Sky Ride with 200,000 – 250,000 participants per year</a:t>
            </a:r>
          </a:p>
          <a:p>
            <a:pPr marL="0" indent="0">
              <a:buNone/>
            </a:pPr>
            <a:endParaRPr lang="en-GB" dirty="0">
              <a:solidFill>
                <a:srgbClr val="FF0000"/>
              </a:solidFill>
              <a:latin typeface="Imprint MT Shadow" panose="04020605060303030202" pitchFamily="82" charset="0"/>
            </a:endParaRPr>
          </a:p>
          <a:p>
            <a:pPr marL="0" indent="0">
              <a:buNone/>
            </a:pPr>
            <a:r>
              <a:rPr lang="en-GB" dirty="0">
                <a:solidFill>
                  <a:srgbClr val="00B0F0"/>
                </a:solidFill>
                <a:latin typeface="Imprint MT Shadow" panose="04020605060303030202" pitchFamily="82" charset="0"/>
              </a:rPr>
              <a:t>INSPIRING PEOPLE TO FULLFILL THEIR POTENTIAL</a:t>
            </a:r>
          </a:p>
          <a:p>
            <a:r>
              <a:rPr lang="en-GB" sz="2000" dirty="0">
                <a:solidFill>
                  <a:srgbClr val="FF0000"/>
                </a:solidFill>
                <a:latin typeface="Imprint MT Shadow" panose="04020605060303030202" pitchFamily="82" charset="0"/>
              </a:rPr>
              <a:t>An array of scholarships and charities to raise awareness</a:t>
            </a:r>
          </a:p>
          <a:p>
            <a:endParaRPr lang="en-GB" dirty="0">
              <a:solidFill>
                <a:srgbClr val="FF0000"/>
              </a:solidFill>
            </a:endParaRPr>
          </a:p>
          <a:p>
            <a:endParaRPr lang="en-GB" dirty="0">
              <a:solidFill>
                <a:srgbClr val="FF0000"/>
              </a:solidFill>
            </a:endParaRPr>
          </a:p>
        </p:txBody>
      </p:sp>
      <p:pic>
        <p:nvPicPr>
          <p:cNvPr id="5" name="Picture 4">
            <a:extLst>
              <a:ext uri="{FF2B5EF4-FFF2-40B4-BE49-F238E27FC236}">
                <a16:creationId xmlns:a16="http://schemas.microsoft.com/office/drawing/2014/main" id="{81C79FA3-6B9C-4B5C-BE36-26E4A63C1E94}"/>
              </a:ext>
            </a:extLst>
          </p:cNvPr>
          <p:cNvPicPr>
            <a:picLocks noChangeAspect="1"/>
          </p:cNvPicPr>
          <p:nvPr/>
        </p:nvPicPr>
        <p:blipFill>
          <a:blip r:embed="rId3"/>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pic>
        <p:nvPicPr>
          <p:cNvPr id="6" name="Picture 5">
            <a:extLst>
              <a:ext uri="{FF2B5EF4-FFF2-40B4-BE49-F238E27FC236}">
                <a16:creationId xmlns:a16="http://schemas.microsoft.com/office/drawing/2014/main" id="{BE95E0A1-1A95-46C8-A4C8-D090FAF716D7}"/>
              </a:ext>
            </a:extLst>
          </p:cNvPr>
          <p:cNvPicPr>
            <a:picLocks noChangeAspect="1"/>
          </p:cNvPicPr>
          <p:nvPr/>
        </p:nvPicPr>
        <p:blipFill>
          <a:blip r:embed="rId4"/>
          <a:stretch>
            <a:fillRect/>
          </a:stretch>
        </p:blipFill>
        <p:spPr>
          <a:xfrm>
            <a:off x="7134183" y="-599607"/>
            <a:ext cx="6023370" cy="3432748"/>
          </a:xfrm>
          <a:prstGeom prst="rect">
            <a:avLst/>
          </a:prstGeom>
        </p:spPr>
      </p:pic>
      <p:pic>
        <p:nvPicPr>
          <p:cNvPr id="7" name="Picture 2" descr="TOMORROWâS TABOO: SINGLE-USE PLASTIC">
            <a:extLst>
              <a:ext uri="{FF2B5EF4-FFF2-40B4-BE49-F238E27FC236}">
                <a16:creationId xmlns:a16="http://schemas.microsoft.com/office/drawing/2014/main" id="{4EF58854-B0D6-4796-80E9-A28C93B8EF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40981" y="1393609"/>
            <a:ext cx="4660484" cy="2879064"/>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339847"/>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anim calcmode="lin" valueType="num">
                                      <p:cBhvr>
                                        <p:cTn id="8" dur="2000" fill="hold"/>
                                        <p:tgtEl>
                                          <p:spTgt spid="6"/>
                                        </p:tgtEl>
                                        <p:attrNameLst>
                                          <p:attrName>ppt_w</p:attrName>
                                        </p:attrNameLst>
                                      </p:cBhvr>
                                      <p:tavLst>
                                        <p:tav tm="0" fmla="#ppt_w*sin(2.5*pi*$)">
                                          <p:val>
                                            <p:fltVal val="0"/>
                                          </p:val>
                                        </p:tav>
                                        <p:tav tm="100000">
                                          <p:val>
                                            <p:fltVal val="1"/>
                                          </p:val>
                                        </p:tav>
                                      </p:tavLst>
                                    </p:anim>
                                    <p:anim calcmode="lin" valueType="num">
                                      <p:cBhvr>
                                        <p:cTn id="9" dur="2000" fill="hold"/>
                                        <p:tgtEl>
                                          <p:spTgt spid="6"/>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000"/>
                                        <p:tgtEl>
                                          <p:spTgt spid="7"/>
                                        </p:tgtEl>
                                      </p:cBhvr>
                                    </p:animEffect>
                                    <p:anim calcmode="lin" valueType="num">
                                      <p:cBhvr>
                                        <p:cTn id="13" dur="2000" fill="hold"/>
                                        <p:tgtEl>
                                          <p:spTgt spid="7"/>
                                        </p:tgtEl>
                                        <p:attrNameLst>
                                          <p:attrName>ppt_w</p:attrName>
                                        </p:attrNameLst>
                                      </p:cBhvr>
                                      <p:tavLst>
                                        <p:tav tm="0" fmla="#ppt_w*sin(2.5*pi*$)">
                                          <p:val>
                                            <p:fltVal val="0"/>
                                          </p:val>
                                        </p:tav>
                                        <p:tav tm="100000">
                                          <p:val>
                                            <p:fltVal val="1"/>
                                          </p:val>
                                        </p:tav>
                                      </p:tavLst>
                                    </p:anim>
                                    <p:anim calcmode="lin" valueType="num">
                                      <p:cBhvr>
                                        <p:cTn id="14"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10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1000"/>
                                        <p:tgtEl>
                                          <p:spTgt spid="3">
                                            <p:txEl>
                                              <p:pRg st="6" end="6"/>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fade">
                                      <p:cBhvr>
                                        <p:cTn id="46" dur="1000"/>
                                        <p:tgtEl>
                                          <p:spTgt spid="3">
                                            <p:txEl>
                                              <p:pRg st="9" end="9"/>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fade">
                                      <p:cBhvr>
                                        <p:cTn id="49" dur="1000"/>
                                        <p:tgtEl>
                                          <p:spTgt spid="3">
                                            <p:txEl>
                                              <p:pRg st="10" end="1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3">
                                            <p:txEl>
                                              <p:pRg st="12" end="12"/>
                                            </p:txEl>
                                          </p:spTgt>
                                        </p:tgtEl>
                                        <p:attrNameLst>
                                          <p:attrName>style.visibility</p:attrName>
                                        </p:attrNameLst>
                                      </p:cBhvr>
                                      <p:to>
                                        <p:strVal val="visible"/>
                                      </p:to>
                                    </p:set>
                                    <p:animEffect transition="in" filter="fade">
                                      <p:cBhvr>
                                        <p:cTn id="54" dur="1000"/>
                                        <p:tgtEl>
                                          <p:spTgt spid="3">
                                            <p:txEl>
                                              <p:pRg st="12" end="12"/>
                                            </p:txEl>
                                          </p:spTgt>
                                        </p:tgtEl>
                                      </p:cBhvr>
                                    </p:animEffect>
                                  </p:childTnLst>
                                </p:cTn>
                              </p:par>
                              <p:par>
                                <p:cTn id="55" presetID="10" presetClass="entr" presetSubtype="0" fill="hold" nodeType="withEffect">
                                  <p:stCondLst>
                                    <p:cond delay="0"/>
                                  </p:stCondLst>
                                  <p:childTnLst>
                                    <p:set>
                                      <p:cBhvr>
                                        <p:cTn id="56" dur="1" fill="hold">
                                          <p:stCondLst>
                                            <p:cond delay="0"/>
                                          </p:stCondLst>
                                        </p:cTn>
                                        <p:tgtEl>
                                          <p:spTgt spid="3">
                                            <p:txEl>
                                              <p:pRg st="13" end="13"/>
                                            </p:txEl>
                                          </p:spTgt>
                                        </p:tgtEl>
                                        <p:attrNameLst>
                                          <p:attrName>style.visibility</p:attrName>
                                        </p:attrNameLst>
                                      </p:cBhvr>
                                      <p:to>
                                        <p:strVal val="visible"/>
                                      </p:to>
                                    </p:set>
                                    <p:animEffect transition="in" filter="fade">
                                      <p:cBhvr>
                                        <p:cTn id="57" dur="10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1F8E-8EBE-4F41-AC6B-C67A3DF309E9}"/>
              </a:ext>
            </a:extLst>
          </p:cNvPr>
          <p:cNvSpPr>
            <a:spLocks noGrp="1"/>
          </p:cNvSpPr>
          <p:nvPr>
            <p:ph type="title"/>
          </p:nvPr>
        </p:nvSpPr>
        <p:spPr>
          <a:xfrm>
            <a:off x="3438524" y="1339730"/>
            <a:ext cx="8610600" cy="1293028"/>
          </a:xfrm>
        </p:spPr>
        <p:txBody>
          <a:bodyPr/>
          <a:lstStyle/>
          <a:p>
            <a:r>
              <a:rPr lang="en-GB" b="1" dirty="0">
                <a:solidFill>
                  <a:srgbClr val="FF0000"/>
                </a:solidFill>
                <a:latin typeface="Imprint MT Shadow" panose="04020605060303030202" pitchFamily="82" charset="0"/>
              </a:rPr>
              <a:t>references</a:t>
            </a:r>
          </a:p>
        </p:txBody>
      </p:sp>
      <p:sp>
        <p:nvSpPr>
          <p:cNvPr id="3" name="Content Placeholder 2">
            <a:extLst>
              <a:ext uri="{FF2B5EF4-FFF2-40B4-BE49-F238E27FC236}">
                <a16:creationId xmlns:a16="http://schemas.microsoft.com/office/drawing/2014/main" id="{88FA9CCB-1637-43FB-AD6B-3FB0091988D4}"/>
              </a:ext>
            </a:extLst>
          </p:cNvPr>
          <p:cNvSpPr>
            <a:spLocks noGrp="1"/>
          </p:cNvSpPr>
          <p:nvPr>
            <p:ph idx="1"/>
          </p:nvPr>
        </p:nvSpPr>
        <p:spPr/>
        <p:txBody>
          <a:bodyPr>
            <a:normAutofit fontScale="77500" lnSpcReduction="20000"/>
          </a:bodyPr>
          <a:lstStyle/>
          <a:p>
            <a:r>
              <a:rPr lang="en-GB" dirty="0"/>
              <a:t>capita.com</a:t>
            </a:r>
          </a:p>
          <a:p>
            <a:r>
              <a:rPr lang="en-GB" dirty="0"/>
              <a:t>Graham McWilliams</a:t>
            </a:r>
          </a:p>
          <a:p>
            <a:r>
              <a:rPr lang="en-GB" dirty="0" err="1"/>
              <a:t>Youtube</a:t>
            </a:r>
            <a:endParaRPr lang="en-GB" dirty="0"/>
          </a:p>
          <a:p>
            <a:r>
              <a:rPr lang="en-GB" dirty="0"/>
              <a:t>Glassdoor</a:t>
            </a:r>
          </a:p>
          <a:p>
            <a:r>
              <a:rPr lang="en-GB" dirty="0"/>
              <a:t>Laurie J Mullins, 11</a:t>
            </a:r>
            <a:r>
              <a:rPr lang="en-GB" baseline="30000" dirty="0"/>
              <a:t>th</a:t>
            </a:r>
            <a:r>
              <a:rPr lang="en-GB" dirty="0"/>
              <a:t> Edition</a:t>
            </a:r>
          </a:p>
          <a:p>
            <a:r>
              <a:rPr lang="en-GB" dirty="0"/>
              <a:t>www.theguardian.com</a:t>
            </a:r>
          </a:p>
          <a:p>
            <a:r>
              <a:rPr lang="en-GB" dirty="0" err="1"/>
              <a:t>omBelbin</a:t>
            </a:r>
            <a:r>
              <a:rPr lang="en-GB" dirty="0"/>
              <a:t>, Management Teams</a:t>
            </a:r>
          </a:p>
          <a:p>
            <a:r>
              <a:rPr lang="en-GB" dirty="0"/>
              <a:t>www.sky.com</a:t>
            </a:r>
          </a:p>
          <a:p>
            <a:r>
              <a:rPr lang="en-GB" dirty="0"/>
              <a:t>Bloomberg</a:t>
            </a:r>
          </a:p>
          <a:p>
            <a:r>
              <a:rPr lang="en-GB" dirty="0"/>
              <a:t>Albert Humphries</a:t>
            </a:r>
          </a:p>
          <a:p>
            <a:r>
              <a:rPr lang="en-GB" dirty="0"/>
              <a:t>Jeremy </a:t>
            </a:r>
            <a:r>
              <a:rPr lang="en-GB" dirty="0" err="1"/>
              <a:t>Darroch</a:t>
            </a:r>
            <a:r>
              <a:rPr lang="en-GB" dirty="0"/>
              <a:t>, Sky Plc</a:t>
            </a:r>
          </a:p>
          <a:p>
            <a:r>
              <a:rPr lang="en-GB" dirty="0" err="1"/>
              <a:t>Skyay</a:t>
            </a:r>
            <a:endParaRPr lang="en-GB" dirty="0"/>
          </a:p>
          <a:p>
            <a:r>
              <a:rPr lang="en-GB" dirty="0"/>
              <a:t>Andrew Griffin, Sly Plc</a:t>
            </a:r>
          </a:p>
        </p:txBody>
      </p:sp>
      <p:pic>
        <p:nvPicPr>
          <p:cNvPr id="4" name="Picture 3">
            <a:extLst>
              <a:ext uri="{FF2B5EF4-FFF2-40B4-BE49-F238E27FC236}">
                <a16:creationId xmlns:a16="http://schemas.microsoft.com/office/drawing/2014/main" id="{E41FB062-16B1-4B13-9D2B-F255DDA44370}"/>
              </a:ext>
            </a:extLst>
          </p:cNvPr>
          <p:cNvPicPr>
            <a:picLocks noChangeAspect="1"/>
          </p:cNvPicPr>
          <p:nvPr/>
        </p:nvPicPr>
        <p:blipFill rotWithShape="1">
          <a:blip r:embed="rId3"/>
          <a:srcRect t="64142" b="11142"/>
          <a:stretch/>
        </p:blipFill>
        <p:spPr>
          <a:xfrm>
            <a:off x="-200796" y="-221368"/>
            <a:ext cx="12717583" cy="1842484"/>
          </a:xfrm>
          <a:prstGeom prst="rect">
            <a:avLst/>
          </a:prstGeom>
          <a:effectLst>
            <a:softEdge rad="215900"/>
          </a:effectLst>
        </p:spPr>
      </p:pic>
      <p:pic>
        <p:nvPicPr>
          <p:cNvPr id="6" name="Picture 5">
            <a:extLst>
              <a:ext uri="{FF2B5EF4-FFF2-40B4-BE49-F238E27FC236}">
                <a16:creationId xmlns:a16="http://schemas.microsoft.com/office/drawing/2014/main" id="{97C3134F-6C40-476F-946E-B975DA900B87}"/>
              </a:ext>
            </a:extLst>
          </p:cNvPr>
          <p:cNvPicPr>
            <a:picLocks noChangeAspect="1"/>
          </p:cNvPicPr>
          <p:nvPr/>
        </p:nvPicPr>
        <p:blipFill>
          <a:blip r:embed="rId4"/>
          <a:stretch>
            <a:fillRect/>
          </a:stretch>
        </p:blipFill>
        <p:spPr>
          <a:xfrm>
            <a:off x="10963275" y="5760252"/>
            <a:ext cx="1085849" cy="666749"/>
          </a:xfrm>
          <a:prstGeom prst="rect">
            <a:avLst/>
          </a:prstGeom>
          <a:effectLst>
            <a:glow rad="165100">
              <a:schemeClr val="bg1">
                <a:alpha val="24000"/>
              </a:schemeClr>
            </a:glow>
            <a:reflection blurRad="25400" stA="51000" endPos="65000" dist="50800" dir="5400000" sy="-100000" algn="bl" rotWithShape="0"/>
            <a:softEdge rad="0"/>
          </a:effectLst>
        </p:spPr>
      </p:pic>
    </p:spTree>
    <p:extLst>
      <p:ext uri="{BB962C8B-B14F-4D97-AF65-F5344CB8AC3E}">
        <p14:creationId xmlns:p14="http://schemas.microsoft.com/office/powerpoint/2010/main" val="251237381"/>
      </p:ext>
    </p:extLst>
  </p:cSld>
  <p:clrMapOvr>
    <a:masterClrMapping/>
  </p:clrMapOvr>
  <mc:AlternateContent xmlns:mc="http://schemas.openxmlformats.org/markup-compatibility/2006">
    <mc:Choice xmlns:p14="http://schemas.microsoft.com/office/powerpoint/2010/main" Requires="p14">
      <p:transition spd="slow" p14:dur="2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8"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5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5000" fill="hold"/>
                                        <p:tgtEl>
                                          <p:spTgt spid="3">
                                            <p:txEl>
                                              <p:pRg st="0" end="0"/>
                                            </p:txEl>
                                          </p:spTgt>
                                        </p:tgtEl>
                                        <p:attrNameLst>
                                          <p:attrName>ppt_y</p:attrName>
                                        </p:attrNameLst>
                                      </p:cBhvr>
                                      <p:tavLst>
                                        <p:tav tm="0">
                                          <p:val>
                                            <p:strVal val="#ppt_y+1"/>
                                          </p:val>
                                        </p:tav>
                                        <p:tav tm="100000">
                                          <p:val>
                                            <p:strVal val="#ppt_y-1"/>
                                          </p:val>
                                        </p:tav>
                                      </p:tavLst>
                                    </p:anim>
                                  </p:childTnLst>
                                </p:cTn>
                              </p:par>
                              <p:par>
                                <p:cTn id="14" presetID="28" presetClass="entr" presetSubtype="0"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p:cTn id="16" dur="15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7" dur="15000" fill="hold"/>
                                        <p:tgtEl>
                                          <p:spTgt spid="3">
                                            <p:txEl>
                                              <p:pRg st="1" end="1"/>
                                            </p:txEl>
                                          </p:spTgt>
                                        </p:tgtEl>
                                        <p:attrNameLst>
                                          <p:attrName>ppt_y</p:attrName>
                                        </p:attrNameLst>
                                      </p:cBhvr>
                                      <p:tavLst>
                                        <p:tav tm="0">
                                          <p:val>
                                            <p:strVal val="#ppt_y+1"/>
                                          </p:val>
                                        </p:tav>
                                        <p:tav tm="100000">
                                          <p:val>
                                            <p:strVal val="#ppt_y-1"/>
                                          </p:val>
                                        </p:tav>
                                      </p:tavLst>
                                    </p:anim>
                                  </p:childTnLst>
                                </p:cTn>
                              </p:par>
                              <p:par>
                                <p:cTn id="18" presetID="28" presetClass="entr" presetSubtype="0"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p:cTn id="20" dur="15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5000" fill="hold"/>
                                        <p:tgtEl>
                                          <p:spTgt spid="3">
                                            <p:txEl>
                                              <p:pRg st="2" end="2"/>
                                            </p:txEl>
                                          </p:spTgt>
                                        </p:tgtEl>
                                        <p:attrNameLst>
                                          <p:attrName>ppt_y</p:attrName>
                                        </p:attrNameLst>
                                      </p:cBhvr>
                                      <p:tavLst>
                                        <p:tav tm="0">
                                          <p:val>
                                            <p:strVal val="#ppt_y+1"/>
                                          </p:val>
                                        </p:tav>
                                        <p:tav tm="100000">
                                          <p:val>
                                            <p:strVal val="#ppt_y-1"/>
                                          </p:val>
                                        </p:tav>
                                      </p:tavLst>
                                    </p:anim>
                                  </p:childTnLst>
                                </p:cTn>
                              </p:par>
                              <p:par>
                                <p:cTn id="22" presetID="28"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p:cTn id="24" dur="15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5" dur="15000" fill="hold"/>
                                        <p:tgtEl>
                                          <p:spTgt spid="3">
                                            <p:txEl>
                                              <p:pRg st="3" end="3"/>
                                            </p:txEl>
                                          </p:spTgt>
                                        </p:tgtEl>
                                        <p:attrNameLst>
                                          <p:attrName>ppt_y</p:attrName>
                                        </p:attrNameLst>
                                      </p:cBhvr>
                                      <p:tavLst>
                                        <p:tav tm="0">
                                          <p:val>
                                            <p:strVal val="#ppt_y+1"/>
                                          </p:val>
                                        </p:tav>
                                        <p:tav tm="100000">
                                          <p:val>
                                            <p:strVal val="#ppt_y-1"/>
                                          </p:val>
                                        </p:tav>
                                      </p:tavLst>
                                    </p:anim>
                                  </p:childTnLst>
                                </p:cTn>
                              </p:par>
                              <p:par>
                                <p:cTn id="26" presetID="28" presetClass="entr" presetSubtype="0" fill="hold" grpId="0"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15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5000" fill="hold"/>
                                        <p:tgtEl>
                                          <p:spTgt spid="3">
                                            <p:txEl>
                                              <p:pRg st="4" end="4"/>
                                            </p:txEl>
                                          </p:spTgt>
                                        </p:tgtEl>
                                        <p:attrNameLst>
                                          <p:attrName>ppt_y</p:attrName>
                                        </p:attrNameLst>
                                      </p:cBhvr>
                                      <p:tavLst>
                                        <p:tav tm="0">
                                          <p:val>
                                            <p:strVal val="#ppt_y+1"/>
                                          </p:val>
                                        </p:tav>
                                        <p:tav tm="100000">
                                          <p:val>
                                            <p:strVal val="#ppt_y-1"/>
                                          </p:val>
                                        </p:tav>
                                      </p:tavLst>
                                    </p:anim>
                                  </p:childTnLst>
                                </p:cTn>
                              </p:par>
                              <p:par>
                                <p:cTn id="30" presetID="28" presetClass="entr" presetSubtype="0"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p:cTn id="32" dur="15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3" dur="15000" fill="hold"/>
                                        <p:tgtEl>
                                          <p:spTgt spid="3">
                                            <p:txEl>
                                              <p:pRg st="5" end="5"/>
                                            </p:txEl>
                                          </p:spTgt>
                                        </p:tgtEl>
                                        <p:attrNameLst>
                                          <p:attrName>ppt_y</p:attrName>
                                        </p:attrNameLst>
                                      </p:cBhvr>
                                      <p:tavLst>
                                        <p:tav tm="0">
                                          <p:val>
                                            <p:strVal val="#ppt_y+1"/>
                                          </p:val>
                                        </p:tav>
                                        <p:tav tm="100000">
                                          <p:val>
                                            <p:strVal val="#ppt_y-1"/>
                                          </p:val>
                                        </p:tav>
                                      </p:tavLst>
                                    </p:anim>
                                  </p:childTnLst>
                                </p:cTn>
                              </p:par>
                              <p:par>
                                <p:cTn id="34" presetID="28" presetClass="entr" presetSubtype="0"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p:cTn id="36" dur="15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5000" fill="hold"/>
                                        <p:tgtEl>
                                          <p:spTgt spid="3">
                                            <p:txEl>
                                              <p:pRg st="6" end="6"/>
                                            </p:txEl>
                                          </p:spTgt>
                                        </p:tgtEl>
                                        <p:attrNameLst>
                                          <p:attrName>ppt_y</p:attrName>
                                        </p:attrNameLst>
                                      </p:cBhvr>
                                      <p:tavLst>
                                        <p:tav tm="0">
                                          <p:val>
                                            <p:strVal val="#ppt_y+1"/>
                                          </p:val>
                                        </p:tav>
                                        <p:tav tm="100000">
                                          <p:val>
                                            <p:strVal val="#ppt_y-1"/>
                                          </p:val>
                                        </p:tav>
                                      </p:tavLst>
                                    </p:anim>
                                  </p:childTnLst>
                                </p:cTn>
                              </p:par>
                              <p:par>
                                <p:cTn id="38" presetID="28" presetClass="entr" presetSubtype="0" fill="hold" grpId="0"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 calcmode="lin" valueType="num">
                                      <p:cBhvr>
                                        <p:cTn id="40" dur="15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5000" fill="hold"/>
                                        <p:tgtEl>
                                          <p:spTgt spid="3">
                                            <p:txEl>
                                              <p:pRg st="7" end="7"/>
                                            </p:txEl>
                                          </p:spTgt>
                                        </p:tgtEl>
                                        <p:attrNameLst>
                                          <p:attrName>ppt_y</p:attrName>
                                        </p:attrNameLst>
                                      </p:cBhvr>
                                      <p:tavLst>
                                        <p:tav tm="0">
                                          <p:val>
                                            <p:strVal val="#ppt_y+1"/>
                                          </p:val>
                                        </p:tav>
                                        <p:tav tm="100000">
                                          <p:val>
                                            <p:strVal val="#ppt_y-1"/>
                                          </p:val>
                                        </p:tav>
                                      </p:tavLst>
                                    </p:anim>
                                  </p:childTnLst>
                                </p:cTn>
                              </p:par>
                              <p:par>
                                <p:cTn id="42" presetID="28"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 calcmode="lin" valueType="num">
                                      <p:cBhvr>
                                        <p:cTn id="44" dur="15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5" dur="15000" fill="hold"/>
                                        <p:tgtEl>
                                          <p:spTgt spid="3">
                                            <p:txEl>
                                              <p:pRg st="8" end="8"/>
                                            </p:txEl>
                                          </p:spTgt>
                                        </p:tgtEl>
                                        <p:attrNameLst>
                                          <p:attrName>ppt_y</p:attrName>
                                        </p:attrNameLst>
                                      </p:cBhvr>
                                      <p:tavLst>
                                        <p:tav tm="0">
                                          <p:val>
                                            <p:strVal val="#ppt_y+1"/>
                                          </p:val>
                                        </p:tav>
                                        <p:tav tm="100000">
                                          <p:val>
                                            <p:strVal val="#ppt_y-1"/>
                                          </p:val>
                                        </p:tav>
                                      </p:tavLst>
                                    </p:anim>
                                  </p:childTnLst>
                                </p:cTn>
                              </p:par>
                              <p:par>
                                <p:cTn id="46" presetID="28" presetClass="entr" presetSubtype="0" fill="hold" grpId="0" nodeType="with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 calcmode="lin" valueType="num">
                                      <p:cBhvr>
                                        <p:cTn id="48" dur="15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9" dur="15000" fill="hold"/>
                                        <p:tgtEl>
                                          <p:spTgt spid="3">
                                            <p:txEl>
                                              <p:pRg st="9" end="9"/>
                                            </p:txEl>
                                          </p:spTgt>
                                        </p:tgtEl>
                                        <p:attrNameLst>
                                          <p:attrName>ppt_y</p:attrName>
                                        </p:attrNameLst>
                                      </p:cBhvr>
                                      <p:tavLst>
                                        <p:tav tm="0">
                                          <p:val>
                                            <p:strVal val="#ppt_y+1"/>
                                          </p:val>
                                        </p:tav>
                                        <p:tav tm="100000">
                                          <p:val>
                                            <p:strVal val="#ppt_y-1"/>
                                          </p:val>
                                        </p:tav>
                                      </p:tavLst>
                                    </p:anim>
                                  </p:childTnLst>
                                </p:cTn>
                              </p:par>
                              <p:par>
                                <p:cTn id="50" presetID="28" presetClass="entr" presetSubtype="0" fill="hold" grpId="0" nodeType="with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 calcmode="lin" valueType="num">
                                      <p:cBhvr>
                                        <p:cTn id="52" dur="15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3" dur="15000" fill="hold"/>
                                        <p:tgtEl>
                                          <p:spTgt spid="3">
                                            <p:txEl>
                                              <p:pRg st="10" end="10"/>
                                            </p:txEl>
                                          </p:spTgt>
                                        </p:tgtEl>
                                        <p:attrNameLst>
                                          <p:attrName>ppt_y</p:attrName>
                                        </p:attrNameLst>
                                      </p:cBhvr>
                                      <p:tavLst>
                                        <p:tav tm="0">
                                          <p:val>
                                            <p:strVal val="#ppt_y+1"/>
                                          </p:val>
                                        </p:tav>
                                        <p:tav tm="100000">
                                          <p:val>
                                            <p:strVal val="#ppt_y-1"/>
                                          </p:val>
                                        </p:tav>
                                      </p:tavLst>
                                    </p:anim>
                                  </p:childTnLst>
                                </p:cTn>
                              </p:par>
                              <p:par>
                                <p:cTn id="54" presetID="28" presetClass="entr" presetSubtype="0" fill="hold" grpId="0" nodeType="withEffect">
                                  <p:stCondLst>
                                    <p:cond delay="0"/>
                                  </p:stCondLst>
                                  <p:childTnLst>
                                    <p:set>
                                      <p:cBhvr>
                                        <p:cTn id="55" dur="1" fill="hold">
                                          <p:stCondLst>
                                            <p:cond delay="0"/>
                                          </p:stCondLst>
                                        </p:cTn>
                                        <p:tgtEl>
                                          <p:spTgt spid="3">
                                            <p:txEl>
                                              <p:pRg st="11" end="11"/>
                                            </p:txEl>
                                          </p:spTgt>
                                        </p:tgtEl>
                                        <p:attrNameLst>
                                          <p:attrName>style.visibility</p:attrName>
                                        </p:attrNameLst>
                                      </p:cBhvr>
                                      <p:to>
                                        <p:strVal val="visible"/>
                                      </p:to>
                                    </p:set>
                                    <p:anim calcmode="lin" valueType="num">
                                      <p:cBhvr>
                                        <p:cTn id="56" dur="15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57" dur="15000" fill="hold"/>
                                        <p:tgtEl>
                                          <p:spTgt spid="3">
                                            <p:txEl>
                                              <p:pRg st="11" end="11"/>
                                            </p:txEl>
                                          </p:spTgt>
                                        </p:tgtEl>
                                        <p:attrNameLst>
                                          <p:attrName>ppt_y</p:attrName>
                                        </p:attrNameLst>
                                      </p:cBhvr>
                                      <p:tavLst>
                                        <p:tav tm="0">
                                          <p:val>
                                            <p:strVal val="#ppt_y+1"/>
                                          </p:val>
                                        </p:tav>
                                        <p:tav tm="100000">
                                          <p:val>
                                            <p:strVal val="#ppt_y-1"/>
                                          </p:val>
                                        </p:tav>
                                      </p:tavLst>
                                    </p:anim>
                                  </p:childTnLst>
                                </p:cTn>
                              </p:par>
                              <p:par>
                                <p:cTn id="58" presetID="28" presetClass="entr" presetSubtype="0" fill="hold" grpId="0" nodeType="withEffect">
                                  <p:stCondLst>
                                    <p:cond delay="0"/>
                                  </p:stCondLst>
                                  <p:childTnLst>
                                    <p:set>
                                      <p:cBhvr>
                                        <p:cTn id="59" dur="1" fill="hold">
                                          <p:stCondLst>
                                            <p:cond delay="0"/>
                                          </p:stCondLst>
                                        </p:cTn>
                                        <p:tgtEl>
                                          <p:spTgt spid="3">
                                            <p:txEl>
                                              <p:pRg st="12" end="12"/>
                                            </p:txEl>
                                          </p:spTgt>
                                        </p:tgtEl>
                                        <p:attrNameLst>
                                          <p:attrName>style.visibility</p:attrName>
                                        </p:attrNameLst>
                                      </p:cBhvr>
                                      <p:to>
                                        <p:strVal val="visible"/>
                                      </p:to>
                                    </p:set>
                                    <p:anim calcmode="lin" valueType="num">
                                      <p:cBhvr>
                                        <p:cTn id="60" dur="15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61" dur="15000" fill="hold"/>
                                        <p:tgtEl>
                                          <p:spTgt spid="3">
                                            <p:txEl>
                                              <p:pRg st="12" end="12"/>
                                            </p:txEl>
                                          </p:spTgt>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844</TotalTime>
  <Words>2660</Words>
  <Application>Microsoft Office PowerPoint</Application>
  <PresentationFormat>Widescreen</PresentationFormat>
  <Paragraphs>287</Paragraphs>
  <Slides>26</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Century Gothic</vt:lpstr>
      <vt:lpstr>Colonna MT</vt:lpstr>
      <vt:lpstr>Imprint MT Shadow</vt:lpstr>
      <vt:lpstr>MetricWeb</vt:lpstr>
      <vt:lpstr>Wingdings</vt:lpstr>
      <vt:lpstr>Vapor Trail</vt:lpstr>
      <vt:lpstr>Contemporary Management Approaches (BMSP4002) Assignment two  Jessica ellis (1807462) </vt:lpstr>
      <vt:lpstr>PowerPoint Presentation</vt:lpstr>
      <vt:lpstr>PowerPoint Presentation</vt:lpstr>
      <vt:lpstr>PowerPoint Presentation</vt:lpstr>
      <vt:lpstr>PowerPoint Presentation</vt:lpstr>
      <vt:lpstr>PowerPoint Presentation</vt:lpstr>
      <vt:lpstr>What are their approaches to strategy?  </vt:lpstr>
      <vt:lpstr>What are sky plc’s approaches to strategy?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sky plc’s approaches to organisation and management? </vt:lpstr>
      <vt:lpstr>PowerPoint Presentation</vt:lpstr>
      <vt:lpstr>Hierarchy</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 (BMSP4002) Assignment two  Jessica ellis (1807462) </dc:title>
  <dc:creator>Diana</dc:creator>
  <cp:lastModifiedBy>Diana</cp:lastModifiedBy>
  <cp:revision>91</cp:revision>
  <dcterms:created xsi:type="dcterms:W3CDTF">2018-12-24T13:48:20Z</dcterms:created>
  <dcterms:modified xsi:type="dcterms:W3CDTF">2019-01-04T15:26:45Z</dcterms:modified>
</cp:coreProperties>
</file>