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63" r:id="rId3"/>
    <p:sldId id="262" r:id="rId4"/>
    <p:sldId id="257" r:id="rId5"/>
    <p:sldId id="265" r:id="rId6"/>
    <p:sldId id="258" r:id="rId7"/>
    <p:sldId id="266" r:id="rId8"/>
    <p:sldId id="260" r:id="rId9"/>
    <p:sldId id="268" r:id="rId10"/>
    <p:sldId id="259" r:id="rId11"/>
    <p:sldId id="267"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4018"/>
  </p:normalViewPr>
  <p:slideViewPr>
    <p:cSldViewPr snapToGrid="0">
      <p:cViewPr varScale="1">
        <p:scale>
          <a:sx n="94" d="100"/>
          <a:sy n="94" d="100"/>
        </p:scale>
        <p:origin x="127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41EAF2-5DF3-4528-B348-D4D32557874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09518DD-E9AD-4C59-A316-B1AF4F880241}">
      <dgm:prSet/>
      <dgm:spPr/>
      <dgm:t>
        <a:bodyPr/>
        <a:lstStyle/>
        <a:p>
          <a:r>
            <a:rPr lang="en-US"/>
            <a:t>Main findings I found </a:t>
          </a:r>
        </a:p>
      </dgm:t>
    </dgm:pt>
    <dgm:pt modelId="{E46756D1-8FFA-42C3-8CAC-56CDE15B9538}" type="parTrans" cxnId="{46F680FC-E1CD-41E7-B172-01D8A65C3334}">
      <dgm:prSet/>
      <dgm:spPr/>
      <dgm:t>
        <a:bodyPr/>
        <a:lstStyle/>
        <a:p>
          <a:endParaRPr lang="en-US"/>
        </a:p>
      </dgm:t>
    </dgm:pt>
    <dgm:pt modelId="{6B7B4E14-667B-4619-91F5-1AA2929A6476}" type="sibTrans" cxnId="{46F680FC-E1CD-41E7-B172-01D8A65C3334}">
      <dgm:prSet/>
      <dgm:spPr/>
      <dgm:t>
        <a:bodyPr/>
        <a:lstStyle/>
        <a:p>
          <a:endParaRPr lang="en-US"/>
        </a:p>
      </dgm:t>
    </dgm:pt>
    <dgm:pt modelId="{2F534B0D-9807-4578-9F2C-45DFE85694A7}">
      <dgm:prSet/>
      <dgm:spPr/>
      <dgm:t>
        <a:bodyPr/>
        <a:lstStyle/>
        <a:p>
          <a:r>
            <a:rPr lang="en-US"/>
            <a:t>Running </a:t>
          </a:r>
        </a:p>
      </dgm:t>
    </dgm:pt>
    <dgm:pt modelId="{2DB92155-791C-49A7-AF84-0CD6B52E0832}" type="parTrans" cxnId="{56EE6896-49CE-46E5-AF31-D2B9AFF14FFD}">
      <dgm:prSet/>
      <dgm:spPr/>
      <dgm:t>
        <a:bodyPr/>
        <a:lstStyle/>
        <a:p>
          <a:endParaRPr lang="en-US"/>
        </a:p>
      </dgm:t>
    </dgm:pt>
    <dgm:pt modelId="{3105BEE6-0D66-4E20-BFD1-DADC27183CBA}" type="sibTrans" cxnId="{56EE6896-49CE-46E5-AF31-D2B9AFF14FFD}">
      <dgm:prSet/>
      <dgm:spPr/>
      <dgm:t>
        <a:bodyPr/>
        <a:lstStyle/>
        <a:p>
          <a:endParaRPr lang="en-US"/>
        </a:p>
      </dgm:t>
    </dgm:pt>
    <dgm:pt modelId="{6CBE5685-0AA3-455B-98AB-A0A6E3FC892E}">
      <dgm:prSet/>
      <dgm:spPr/>
      <dgm:t>
        <a:bodyPr/>
        <a:lstStyle/>
        <a:p>
          <a:r>
            <a:rPr lang="en-US"/>
            <a:t>Jumping</a:t>
          </a:r>
        </a:p>
      </dgm:t>
    </dgm:pt>
    <dgm:pt modelId="{B56A446C-6834-4B05-AB4A-DEB0326528DD}" type="parTrans" cxnId="{BCBEBC93-A5FC-4075-AF9F-A0032A0237C9}">
      <dgm:prSet/>
      <dgm:spPr/>
      <dgm:t>
        <a:bodyPr/>
        <a:lstStyle/>
        <a:p>
          <a:endParaRPr lang="en-US"/>
        </a:p>
      </dgm:t>
    </dgm:pt>
    <dgm:pt modelId="{62BEFAF4-5E12-4D30-A4A8-DEA90AC3092D}" type="sibTrans" cxnId="{BCBEBC93-A5FC-4075-AF9F-A0032A0237C9}">
      <dgm:prSet/>
      <dgm:spPr/>
      <dgm:t>
        <a:bodyPr/>
        <a:lstStyle/>
        <a:p>
          <a:endParaRPr lang="en-US"/>
        </a:p>
      </dgm:t>
    </dgm:pt>
    <dgm:pt modelId="{0D960331-779E-457B-A221-A297F4C80B76}">
      <dgm:prSet/>
      <dgm:spPr/>
      <dgm:t>
        <a:bodyPr/>
        <a:lstStyle/>
        <a:p>
          <a:r>
            <a:rPr lang="en-US"/>
            <a:t>Walking </a:t>
          </a:r>
        </a:p>
      </dgm:t>
    </dgm:pt>
    <dgm:pt modelId="{E6305263-34D0-4499-8C6C-24F8CC898FBC}" type="parTrans" cxnId="{57934142-9D4D-41E6-915D-7EE8E6DA297E}">
      <dgm:prSet/>
      <dgm:spPr/>
      <dgm:t>
        <a:bodyPr/>
        <a:lstStyle/>
        <a:p>
          <a:endParaRPr lang="en-US"/>
        </a:p>
      </dgm:t>
    </dgm:pt>
    <dgm:pt modelId="{E40243C4-1825-425A-9D22-3D4208C9DBE3}" type="sibTrans" cxnId="{57934142-9D4D-41E6-915D-7EE8E6DA297E}">
      <dgm:prSet/>
      <dgm:spPr/>
      <dgm:t>
        <a:bodyPr/>
        <a:lstStyle/>
        <a:p>
          <a:endParaRPr lang="en-US"/>
        </a:p>
      </dgm:t>
    </dgm:pt>
    <dgm:pt modelId="{873C3EF4-A40A-4311-9656-8676D6E7CC06}">
      <dgm:prSet/>
      <dgm:spPr/>
      <dgm:t>
        <a:bodyPr/>
        <a:lstStyle/>
        <a:p>
          <a:r>
            <a:rPr lang="en-US"/>
            <a:t>Balancing</a:t>
          </a:r>
        </a:p>
      </dgm:t>
    </dgm:pt>
    <dgm:pt modelId="{0C83501F-D3FA-440A-881D-0A961A5E7E1E}" type="parTrans" cxnId="{A8C85E21-51C9-4926-929E-AB1C651FBCAB}">
      <dgm:prSet/>
      <dgm:spPr/>
      <dgm:t>
        <a:bodyPr/>
        <a:lstStyle/>
        <a:p>
          <a:endParaRPr lang="en-US"/>
        </a:p>
      </dgm:t>
    </dgm:pt>
    <dgm:pt modelId="{B1600999-D415-4BD8-BFE6-8C037C51EF2D}" type="sibTrans" cxnId="{A8C85E21-51C9-4926-929E-AB1C651FBCAB}">
      <dgm:prSet/>
      <dgm:spPr/>
      <dgm:t>
        <a:bodyPr/>
        <a:lstStyle/>
        <a:p>
          <a:endParaRPr lang="en-US"/>
        </a:p>
      </dgm:t>
    </dgm:pt>
    <dgm:pt modelId="{186CEB11-F41D-4891-9F74-BCF81DF0DD92}">
      <dgm:prSet/>
      <dgm:spPr/>
      <dgm:t>
        <a:bodyPr/>
        <a:lstStyle/>
        <a:p>
          <a:r>
            <a:rPr lang="en-US"/>
            <a:t>Hopping </a:t>
          </a:r>
        </a:p>
      </dgm:t>
    </dgm:pt>
    <dgm:pt modelId="{908ABDFC-450E-4B8B-B9E3-62AB76CE4F5A}" type="parTrans" cxnId="{D454909D-E164-438B-8B45-4E6FE1972B40}">
      <dgm:prSet/>
      <dgm:spPr/>
      <dgm:t>
        <a:bodyPr/>
        <a:lstStyle/>
        <a:p>
          <a:endParaRPr lang="en-US"/>
        </a:p>
      </dgm:t>
    </dgm:pt>
    <dgm:pt modelId="{C55CA9FC-A015-4D98-B641-CD27404BC3EA}" type="sibTrans" cxnId="{D454909D-E164-438B-8B45-4E6FE1972B40}">
      <dgm:prSet/>
      <dgm:spPr/>
      <dgm:t>
        <a:bodyPr/>
        <a:lstStyle/>
        <a:p>
          <a:endParaRPr lang="en-US"/>
        </a:p>
      </dgm:t>
    </dgm:pt>
    <dgm:pt modelId="{B930024A-99B8-49C9-B2E6-C031FB02D04B}">
      <dgm:prSet/>
      <dgm:spPr/>
      <dgm:t>
        <a:bodyPr/>
        <a:lstStyle/>
        <a:p>
          <a:r>
            <a:rPr lang="en-US"/>
            <a:t>Skipping </a:t>
          </a:r>
        </a:p>
      </dgm:t>
    </dgm:pt>
    <dgm:pt modelId="{28A063E2-FC48-43C5-A611-CEE7848B3C6D}" type="parTrans" cxnId="{C935217B-58E6-40FE-B956-65268604B5B0}">
      <dgm:prSet/>
      <dgm:spPr/>
      <dgm:t>
        <a:bodyPr/>
        <a:lstStyle/>
        <a:p>
          <a:endParaRPr lang="en-US"/>
        </a:p>
      </dgm:t>
    </dgm:pt>
    <dgm:pt modelId="{2FB2EB32-95F9-4B40-802F-F2006AEC3466}" type="sibTrans" cxnId="{C935217B-58E6-40FE-B956-65268604B5B0}">
      <dgm:prSet/>
      <dgm:spPr/>
      <dgm:t>
        <a:bodyPr/>
        <a:lstStyle/>
        <a:p>
          <a:endParaRPr lang="en-US"/>
        </a:p>
      </dgm:t>
    </dgm:pt>
    <dgm:pt modelId="{598C9BC9-C12A-7444-AB5B-CF74A6731A0B}" type="pres">
      <dgm:prSet presAssocID="{A641EAF2-5DF3-4528-B348-D4D325578748}" presName="linear" presStyleCnt="0">
        <dgm:presLayoutVars>
          <dgm:animLvl val="lvl"/>
          <dgm:resizeHandles val="exact"/>
        </dgm:presLayoutVars>
      </dgm:prSet>
      <dgm:spPr/>
    </dgm:pt>
    <dgm:pt modelId="{9D47E9BC-846D-6242-BDE4-7BF8CC12102F}" type="pres">
      <dgm:prSet presAssocID="{209518DD-E9AD-4C59-A316-B1AF4F880241}" presName="parentText" presStyleLbl="node1" presStyleIdx="0" presStyleCnt="7">
        <dgm:presLayoutVars>
          <dgm:chMax val="0"/>
          <dgm:bulletEnabled val="1"/>
        </dgm:presLayoutVars>
      </dgm:prSet>
      <dgm:spPr/>
    </dgm:pt>
    <dgm:pt modelId="{E8F9CAB5-24A6-1C42-9416-AC65153F76DB}" type="pres">
      <dgm:prSet presAssocID="{6B7B4E14-667B-4619-91F5-1AA2929A6476}" presName="spacer" presStyleCnt="0"/>
      <dgm:spPr/>
    </dgm:pt>
    <dgm:pt modelId="{433AF287-6F44-E045-B1AF-0A1E5E59E5B7}" type="pres">
      <dgm:prSet presAssocID="{2F534B0D-9807-4578-9F2C-45DFE85694A7}" presName="parentText" presStyleLbl="node1" presStyleIdx="1" presStyleCnt="7">
        <dgm:presLayoutVars>
          <dgm:chMax val="0"/>
          <dgm:bulletEnabled val="1"/>
        </dgm:presLayoutVars>
      </dgm:prSet>
      <dgm:spPr/>
    </dgm:pt>
    <dgm:pt modelId="{8DAC64C3-7552-BC46-828D-D0AF98D6419D}" type="pres">
      <dgm:prSet presAssocID="{3105BEE6-0D66-4E20-BFD1-DADC27183CBA}" presName="spacer" presStyleCnt="0"/>
      <dgm:spPr/>
    </dgm:pt>
    <dgm:pt modelId="{8F387BE1-9C65-5A47-B910-2D9FC8BA7323}" type="pres">
      <dgm:prSet presAssocID="{6CBE5685-0AA3-455B-98AB-A0A6E3FC892E}" presName="parentText" presStyleLbl="node1" presStyleIdx="2" presStyleCnt="7">
        <dgm:presLayoutVars>
          <dgm:chMax val="0"/>
          <dgm:bulletEnabled val="1"/>
        </dgm:presLayoutVars>
      </dgm:prSet>
      <dgm:spPr/>
    </dgm:pt>
    <dgm:pt modelId="{96CE946C-84B1-B54D-ADCD-172AFC9D1C30}" type="pres">
      <dgm:prSet presAssocID="{62BEFAF4-5E12-4D30-A4A8-DEA90AC3092D}" presName="spacer" presStyleCnt="0"/>
      <dgm:spPr/>
    </dgm:pt>
    <dgm:pt modelId="{AF3278BB-57B3-0546-8DD7-F8044F4DB1E5}" type="pres">
      <dgm:prSet presAssocID="{0D960331-779E-457B-A221-A297F4C80B76}" presName="parentText" presStyleLbl="node1" presStyleIdx="3" presStyleCnt="7">
        <dgm:presLayoutVars>
          <dgm:chMax val="0"/>
          <dgm:bulletEnabled val="1"/>
        </dgm:presLayoutVars>
      </dgm:prSet>
      <dgm:spPr/>
    </dgm:pt>
    <dgm:pt modelId="{3BAFBE86-DB71-6340-913F-17AAC5F9236F}" type="pres">
      <dgm:prSet presAssocID="{E40243C4-1825-425A-9D22-3D4208C9DBE3}" presName="spacer" presStyleCnt="0"/>
      <dgm:spPr/>
    </dgm:pt>
    <dgm:pt modelId="{C17EC8DD-2627-EE4D-9950-7829BC9B8C01}" type="pres">
      <dgm:prSet presAssocID="{873C3EF4-A40A-4311-9656-8676D6E7CC06}" presName="parentText" presStyleLbl="node1" presStyleIdx="4" presStyleCnt="7">
        <dgm:presLayoutVars>
          <dgm:chMax val="0"/>
          <dgm:bulletEnabled val="1"/>
        </dgm:presLayoutVars>
      </dgm:prSet>
      <dgm:spPr/>
    </dgm:pt>
    <dgm:pt modelId="{0798532A-2745-014C-84DA-B184CCEDAE43}" type="pres">
      <dgm:prSet presAssocID="{B1600999-D415-4BD8-BFE6-8C037C51EF2D}" presName="spacer" presStyleCnt="0"/>
      <dgm:spPr/>
    </dgm:pt>
    <dgm:pt modelId="{AAFC42CA-472E-0542-A794-7A87657A9333}" type="pres">
      <dgm:prSet presAssocID="{186CEB11-F41D-4891-9F74-BCF81DF0DD92}" presName="parentText" presStyleLbl="node1" presStyleIdx="5" presStyleCnt="7">
        <dgm:presLayoutVars>
          <dgm:chMax val="0"/>
          <dgm:bulletEnabled val="1"/>
        </dgm:presLayoutVars>
      </dgm:prSet>
      <dgm:spPr/>
    </dgm:pt>
    <dgm:pt modelId="{BF885535-2C37-134E-87B4-D69D2DB13602}" type="pres">
      <dgm:prSet presAssocID="{C55CA9FC-A015-4D98-B641-CD27404BC3EA}" presName="spacer" presStyleCnt="0"/>
      <dgm:spPr/>
    </dgm:pt>
    <dgm:pt modelId="{926D64BF-BCCC-D245-9961-5707E1CA8BC2}" type="pres">
      <dgm:prSet presAssocID="{B930024A-99B8-49C9-B2E6-C031FB02D04B}" presName="parentText" presStyleLbl="node1" presStyleIdx="6" presStyleCnt="7">
        <dgm:presLayoutVars>
          <dgm:chMax val="0"/>
          <dgm:bulletEnabled val="1"/>
        </dgm:presLayoutVars>
      </dgm:prSet>
      <dgm:spPr/>
    </dgm:pt>
  </dgm:ptLst>
  <dgm:cxnLst>
    <dgm:cxn modelId="{2252E40D-9EDE-9046-9BDB-EA2D1904B65A}" type="presOf" srcId="{2F534B0D-9807-4578-9F2C-45DFE85694A7}" destId="{433AF287-6F44-E045-B1AF-0A1E5E59E5B7}" srcOrd="0" destOrd="0" presId="urn:microsoft.com/office/officeart/2005/8/layout/vList2"/>
    <dgm:cxn modelId="{9A9C891C-A904-D74B-91D8-8AEC92131643}" type="presOf" srcId="{209518DD-E9AD-4C59-A316-B1AF4F880241}" destId="{9D47E9BC-846D-6242-BDE4-7BF8CC12102F}" srcOrd="0" destOrd="0" presId="urn:microsoft.com/office/officeart/2005/8/layout/vList2"/>
    <dgm:cxn modelId="{A8C85E21-51C9-4926-929E-AB1C651FBCAB}" srcId="{A641EAF2-5DF3-4528-B348-D4D325578748}" destId="{873C3EF4-A40A-4311-9656-8676D6E7CC06}" srcOrd="4" destOrd="0" parTransId="{0C83501F-D3FA-440A-881D-0A961A5E7E1E}" sibTransId="{B1600999-D415-4BD8-BFE6-8C037C51EF2D}"/>
    <dgm:cxn modelId="{57934142-9D4D-41E6-915D-7EE8E6DA297E}" srcId="{A641EAF2-5DF3-4528-B348-D4D325578748}" destId="{0D960331-779E-457B-A221-A297F4C80B76}" srcOrd="3" destOrd="0" parTransId="{E6305263-34D0-4499-8C6C-24F8CC898FBC}" sibTransId="{E40243C4-1825-425A-9D22-3D4208C9DBE3}"/>
    <dgm:cxn modelId="{70072557-EB70-BD4E-B5FF-538DEDBE9646}" type="presOf" srcId="{0D960331-779E-457B-A221-A297F4C80B76}" destId="{AF3278BB-57B3-0546-8DD7-F8044F4DB1E5}" srcOrd="0" destOrd="0" presId="urn:microsoft.com/office/officeart/2005/8/layout/vList2"/>
    <dgm:cxn modelId="{29270074-3B17-3143-9D38-1EA9716FC7E2}" type="presOf" srcId="{B930024A-99B8-49C9-B2E6-C031FB02D04B}" destId="{926D64BF-BCCC-D245-9961-5707E1CA8BC2}" srcOrd="0" destOrd="0" presId="urn:microsoft.com/office/officeart/2005/8/layout/vList2"/>
    <dgm:cxn modelId="{20F8227A-9B1D-124A-AAB2-C083C0C8A0D6}" type="presOf" srcId="{186CEB11-F41D-4891-9F74-BCF81DF0DD92}" destId="{AAFC42CA-472E-0542-A794-7A87657A9333}" srcOrd="0" destOrd="0" presId="urn:microsoft.com/office/officeart/2005/8/layout/vList2"/>
    <dgm:cxn modelId="{C935217B-58E6-40FE-B956-65268604B5B0}" srcId="{A641EAF2-5DF3-4528-B348-D4D325578748}" destId="{B930024A-99B8-49C9-B2E6-C031FB02D04B}" srcOrd="6" destOrd="0" parTransId="{28A063E2-FC48-43C5-A611-CEE7848B3C6D}" sibTransId="{2FB2EB32-95F9-4B40-802F-F2006AEC3466}"/>
    <dgm:cxn modelId="{1131E485-9508-9E40-9279-2E75696A9534}" type="presOf" srcId="{6CBE5685-0AA3-455B-98AB-A0A6E3FC892E}" destId="{8F387BE1-9C65-5A47-B910-2D9FC8BA7323}" srcOrd="0" destOrd="0" presId="urn:microsoft.com/office/officeart/2005/8/layout/vList2"/>
    <dgm:cxn modelId="{BCBEBC93-A5FC-4075-AF9F-A0032A0237C9}" srcId="{A641EAF2-5DF3-4528-B348-D4D325578748}" destId="{6CBE5685-0AA3-455B-98AB-A0A6E3FC892E}" srcOrd="2" destOrd="0" parTransId="{B56A446C-6834-4B05-AB4A-DEB0326528DD}" sibTransId="{62BEFAF4-5E12-4D30-A4A8-DEA90AC3092D}"/>
    <dgm:cxn modelId="{75F9EE95-9A5F-E047-9158-15FE3AC777A2}" type="presOf" srcId="{873C3EF4-A40A-4311-9656-8676D6E7CC06}" destId="{C17EC8DD-2627-EE4D-9950-7829BC9B8C01}" srcOrd="0" destOrd="0" presId="urn:microsoft.com/office/officeart/2005/8/layout/vList2"/>
    <dgm:cxn modelId="{56EE6896-49CE-46E5-AF31-D2B9AFF14FFD}" srcId="{A641EAF2-5DF3-4528-B348-D4D325578748}" destId="{2F534B0D-9807-4578-9F2C-45DFE85694A7}" srcOrd="1" destOrd="0" parTransId="{2DB92155-791C-49A7-AF84-0CD6B52E0832}" sibTransId="{3105BEE6-0D66-4E20-BFD1-DADC27183CBA}"/>
    <dgm:cxn modelId="{7488A296-C0B4-E645-881E-F47CED28F8B5}" type="presOf" srcId="{A641EAF2-5DF3-4528-B348-D4D325578748}" destId="{598C9BC9-C12A-7444-AB5B-CF74A6731A0B}" srcOrd="0" destOrd="0" presId="urn:microsoft.com/office/officeart/2005/8/layout/vList2"/>
    <dgm:cxn modelId="{D454909D-E164-438B-8B45-4E6FE1972B40}" srcId="{A641EAF2-5DF3-4528-B348-D4D325578748}" destId="{186CEB11-F41D-4891-9F74-BCF81DF0DD92}" srcOrd="5" destOrd="0" parTransId="{908ABDFC-450E-4B8B-B9E3-62AB76CE4F5A}" sibTransId="{C55CA9FC-A015-4D98-B641-CD27404BC3EA}"/>
    <dgm:cxn modelId="{46F680FC-E1CD-41E7-B172-01D8A65C3334}" srcId="{A641EAF2-5DF3-4528-B348-D4D325578748}" destId="{209518DD-E9AD-4C59-A316-B1AF4F880241}" srcOrd="0" destOrd="0" parTransId="{E46756D1-8FFA-42C3-8CAC-56CDE15B9538}" sibTransId="{6B7B4E14-667B-4619-91F5-1AA2929A6476}"/>
    <dgm:cxn modelId="{230D281A-3C95-C94C-ABAC-16D2B3A752B5}" type="presParOf" srcId="{598C9BC9-C12A-7444-AB5B-CF74A6731A0B}" destId="{9D47E9BC-846D-6242-BDE4-7BF8CC12102F}" srcOrd="0" destOrd="0" presId="urn:microsoft.com/office/officeart/2005/8/layout/vList2"/>
    <dgm:cxn modelId="{9B90A82D-F60A-0744-8A48-FAF779E469BF}" type="presParOf" srcId="{598C9BC9-C12A-7444-AB5B-CF74A6731A0B}" destId="{E8F9CAB5-24A6-1C42-9416-AC65153F76DB}" srcOrd="1" destOrd="0" presId="urn:microsoft.com/office/officeart/2005/8/layout/vList2"/>
    <dgm:cxn modelId="{4706384F-74D6-C744-BABA-52D92FC41271}" type="presParOf" srcId="{598C9BC9-C12A-7444-AB5B-CF74A6731A0B}" destId="{433AF287-6F44-E045-B1AF-0A1E5E59E5B7}" srcOrd="2" destOrd="0" presId="urn:microsoft.com/office/officeart/2005/8/layout/vList2"/>
    <dgm:cxn modelId="{B229ABAB-249F-A841-80DC-8AA041582936}" type="presParOf" srcId="{598C9BC9-C12A-7444-AB5B-CF74A6731A0B}" destId="{8DAC64C3-7552-BC46-828D-D0AF98D6419D}" srcOrd="3" destOrd="0" presId="urn:microsoft.com/office/officeart/2005/8/layout/vList2"/>
    <dgm:cxn modelId="{54C2C34C-63A1-BD49-803D-0155B1C9C811}" type="presParOf" srcId="{598C9BC9-C12A-7444-AB5B-CF74A6731A0B}" destId="{8F387BE1-9C65-5A47-B910-2D9FC8BA7323}" srcOrd="4" destOrd="0" presId="urn:microsoft.com/office/officeart/2005/8/layout/vList2"/>
    <dgm:cxn modelId="{A72BB9F9-1433-5841-A040-92BF786BD3CC}" type="presParOf" srcId="{598C9BC9-C12A-7444-AB5B-CF74A6731A0B}" destId="{96CE946C-84B1-B54D-ADCD-172AFC9D1C30}" srcOrd="5" destOrd="0" presId="urn:microsoft.com/office/officeart/2005/8/layout/vList2"/>
    <dgm:cxn modelId="{44A6ECB3-BF0F-084C-BCDF-3EB46B6DA72D}" type="presParOf" srcId="{598C9BC9-C12A-7444-AB5B-CF74A6731A0B}" destId="{AF3278BB-57B3-0546-8DD7-F8044F4DB1E5}" srcOrd="6" destOrd="0" presId="urn:microsoft.com/office/officeart/2005/8/layout/vList2"/>
    <dgm:cxn modelId="{8DD077C8-8E1F-E042-8711-D939E2969731}" type="presParOf" srcId="{598C9BC9-C12A-7444-AB5B-CF74A6731A0B}" destId="{3BAFBE86-DB71-6340-913F-17AAC5F9236F}" srcOrd="7" destOrd="0" presId="urn:microsoft.com/office/officeart/2005/8/layout/vList2"/>
    <dgm:cxn modelId="{90AE9E2F-C22D-BF47-A1EF-1DE41BA2E097}" type="presParOf" srcId="{598C9BC9-C12A-7444-AB5B-CF74A6731A0B}" destId="{C17EC8DD-2627-EE4D-9950-7829BC9B8C01}" srcOrd="8" destOrd="0" presId="urn:microsoft.com/office/officeart/2005/8/layout/vList2"/>
    <dgm:cxn modelId="{FE99CF25-00AE-0D4D-8C48-56B3B530258B}" type="presParOf" srcId="{598C9BC9-C12A-7444-AB5B-CF74A6731A0B}" destId="{0798532A-2745-014C-84DA-B184CCEDAE43}" srcOrd="9" destOrd="0" presId="urn:microsoft.com/office/officeart/2005/8/layout/vList2"/>
    <dgm:cxn modelId="{E8DD5E79-773C-9D45-93DF-8B0C5FDEE999}" type="presParOf" srcId="{598C9BC9-C12A-7444-AB5B-CF74A6731A0B}" destId="{AAFC42CA-472E-0542-A794-7A87657A9333}" srcOrd="10" destOrd="0" presId="urn:microsoft.com/office/officeart/2005/8/layout/vList2"/>
    <dgm:cxn modelId="{9242DEFA-D02B-E141-83FD-E741B8F85F5A}" type="presParOf" srcId="{598C9BC9-C12A-7444-AB5B-CF74A6731A0B}" destId="{BF885535-2C37-134E-87B4-D69D2DB13602}" srcOrd="11" destOrd="0" presId="urn:microsoft.com/office/officeart/2005/8/layout/vList2"/>
    <dgm:cxn modelId="{E48E11B6-054B-704A-B889-16DD65FA7955}" type="presParOf" srcId="{598C9BC9-C12A-7444-AB5B-CF74A6731A0B}" destId="{926D64BF-BCCC-D245-9961-5707E1CA8BC2}"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E23378-E72F-4E1D-9D80-EC0CF54D9564}"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39664398-3AE1-47BD-B4E4-7C6A930290D1}">
      <dgm:prSet/>
      <dgm:spPr/>
      <dgm:t>
        <a:bodyPr/>
        <a:lstStyle/>
        <a:p>
          <a:r>
            <a:rPr lang="en-US"/>
            <a:t>Overall observing the children in their school was a positive way to go and collet data, we learnt a lot and understood how children move in an outdoor setting.</a:t>
          </a:r>
        </a:p>
      </dgm:t>
    </dgm:pt>
    <dgm:pt modelId="{C323E5DA-D38C-427F-943A-3301E186C2CC}" type="parTrans" cxnId="{53F9BA9B-BFA9-42A1-A450-1AF8ECBC4EE2}">
      <dgm:prSet/>
      <dgm:spPr/>
      <dgm:t>
        <a:bodyPr/>
        <a:lstStyle/>
        <a:p>
          <a:endParaRPr lang="en-US"/>
        </a:p>
      </dgm:t>
    </dgm:pt>
    <dgm:pt modelId="{CB313C38-A35C-40C0-81BB-3C88ADD5AFA4}" type="sibTrans" cxnId="{53F9BA9B-BFA9-42A1-A450-1AF8ECBC4EE2}">
      <dgm:prSet/>
      <dgm:spPr/>
      <dgm:t>
        <a:bodyPr/>
        <a:lstStyle/>
        <a:p>
          <a:endParaRPr lang="en-US"/>
        </a:p>
      </dgm:t>
    </dgm:pt>
    <dgm:pt modelId="{F58B85BB-55BE-4273-AE68-1BB664E9AD30}">
      <dgm:prSet/>
      <dgm:spPr/>
      <dgm:t>
        <a:bodyPr/>
        <a:lstStyle/>
        <a:p>
          <a:r>
            <a:rPr lang="en-US"/>
            <a:t>Giving children a larger safe space will encourage them more and more to move and learn the FMS the best possible way </a:t>
          </a:r>
        </a:p>
      </dgm:t>
    </dgm:pt>
    <dgm:pt modelId="{C07BCA17-AB51-478E-BCDE-522467CDDDBC}" type="parTrans" cxnId="{EB1BF1B4-8892-4112-B3CE-0E8AEEE29D69}">
      <dgm:prSet/>
      <dgm:spPr/>
      <dgm:t>
        <a:bodyPr/>
        <a:lstStyle/>
        <a:p>
          <a:endParaRPr lang="en-US"/>
        </a:p>
      </dgm:t>
    </dgm:pt>
    <dgm:pt modelId="{E49F974A-E3BC-420E-A062-41F67B91540A}" type="sibTrans" cxnId="{EB1BF1B4-8892-4112-B3CE-0E8AEEE29D69}">
      <dgm:prSet/>
      <dgm:spPr/>
      <dgm:t>
        <a:bodyPr/>
        <a:lstStyle/>
        <a:p>
          <a:endParaRPr lang="en-US"/>
        </a:p>
      </dgm:t>
    </dgm:pt>
    <dgm:pt modelId="{27AEBEB4-8A84-EF44-BABE-9B4827699982}" type="pres">
      <dgm:prSet presAssocID="{D8E23378-E72F-4E1D-9D80-EC0CF54D9564}" presName="hierChild1" presStyleCnt="0">
        <dgm:presLayoutVars>
          <dgm:chPref val="1"/>
          <dgm:dir/>
          <dgm:animOne val="branch"/>
          <dgm:animLvl val="lvl"/>
          <dgm:resizeHandles/>
        </dgm:presLayoutVars>
      </dgm:prSet>
      <dgm:spPr/>
    </dgm:pt>
    <dgm:pt modelId="{649C9E3A-3D02-7649-9B8C-22955788DB6F}" type="pres">
      <dgm:prSet presAssocID="{39664398-3AE1-47BD-B4E4-7C6A930290D1}" presName="hierRoot1" presStyleCnt="0"/>
      <dgm:spPr/>
    </dgm:pt>
    <dgm:pt modelId="{78E82079-657D-8C4E-8696-2910D061249E}" type="pres">
      <dgm:prSet presAssocID="{39664398-3AE1-47BD-B4E4-7C6A930290D1}" presName="composite" presStyleCnt="0"/>
      <dgm:spPr/>
    </dgm:pt>
    <dgm:pt modelId="{BBB43CBB-FB76-C64D-8D66-AAC629D9FEF8}" type="pres">
      <dgm:prSet presAssocID="{39664398-3AE1-47BD-B4E4-7C6A930290D1}" presName="background" presStyleLbl="node0" presStyleIdx="0" presStyleCnt="2"/>
      <dgm:spPr/>
    </dgm:pt>
    <dgm:pt modelId="{127CF0DC-66C2-E94A-9A80-8B1D47338583}" type="pres">
      <dgm:prSet presAssocID="{39664398-3AE1-47BD-B4E4-7C6A930290D1}" presName="text" presStyleLbl="fgAcc0" presStyleIdx="0" presStyleCnt="2">
        <dgm:presLayoutVars>
          <dgm:chPref val="3"/>
        </dgm:presLayoutVars>
      </dgm:prSet>
      <dgm:spPr/>
    </dgm:pt>
    <dgm:pt modelId="{C6AB91BD-4292-7147-A4A5-8ABE8D005ED2}" type="pres">
      <dgm:prSet presAssocID="{39664398-3AE1-47BD-B4E4-7C6A930290D1}" presName="hierChild2" presStyleCnt="0"/>
      <dgm:spPr/>
    </dgm:pt>
    <dgm:pt modelId="{B43E858A-9110-7D49-9F0D-4A4169401994}" type="pres">
      <dgm:prSet presAssocID="{F58B85BB-55BE-4273-AE68-1BB664E9AD30}" presName="hierRoot1" presStyleCnt="0"/>
      <dgm:spPr/>
    </dgm:pt>
    <dgm:pt modelId="{3B291BA6-7D62-584C-81D6-2F2B529AE3EF}" type="pres">
      <dgm:prSet presAssocID="{F58B85BB-55BE-4273-AE68-1BB664E9AD30}" presName="composite" presStyleCnt="0"/>
      <dgm:spPr/>
    </dgm:pt>
    <dgm:pt modelId="{B37A3D16-000B-BC4B-AE25-C19CB865CE54}" type="pres">
      <dgm:prSet presAssocID="{F58B85BB-55BE-4273-AE68-1BB664E9AD30}" presName="background" presStyleLbl="node0" presStyleIdx="1" presStyleCnt="2"/>
      <dgm:spPr/>
    </dgm:pt>
    <dgm:pt modelId="{F5296446-A2B1-F44B-905C-C1D8FCED37DC}" type="pres">
      <dgm:prSet presAssocID="{F58B85BB-55BE-4273-AE68-1BB664E9AD30}" presName="text" presStyleLbl="fgAcc0" presStyleIdx="1" presStyleCnt="2">
        <dgm:presLayoutVars>
          <dgm:chPref val="3"/>
        </dgm:presLayoutVars>
      </dgm:prSet>
      <dgm:spPr/>
    </dgm:pt>
    <dgm:pt modelId="{5715755E-FB0C-7D45-B223-01DDC88BC706}" type="pres">
      <dgm:prSet presAssocID="{F58B85BB-55BE-4273-AE68-1BB664E9AD30}" presName="hierChild2" presStyleCnt="0"/>
      <dgm:spPr/>
    </dgm:pt>
  </dgm:ptLst>
  <dgm:cxnLst>
    <dgm:cxn modelId="{94D62C55-18D4-634B-8B28-29004AC7F139}" type="presOf" srcId="{F58B85BB-55BE-4273-AE68-1BB664E9AD30}" destId="{F5296446-A2B1-F44B-905C-C1D8FCED37DC}" srcOrd="0" destOrd="0" presId="urn:microsoft.com/office/officeart/2005/8/layout/hierarchy1"/>
    <dgm:cxn modelId="{21ED4B63-A722-F241-81A4-18E0289A1E6E}" type="presOf" srcId="{D8E23378-E72F-4E1D-9D80-EC0CF54D9564}" destId="{27AEBEB4-8A84-EF44-BABE-9B4827699982}" srcOrd="0" destOrd="0" presId="urn:microsoft.com/office/officeart/2005/8/layout/hierarchy1"/>
    <dgm:cxn modelId="{53F9BA9B-BFA9-42A1-A450-1AF8ECBC4EE2}" srcId="{D8E23378-E72F-4E1D-9D80-EC0CF54D9564}" destId="{39664398-3AE1-47BD-B4E4-7C6A930290D1}" srcOrd="0" destOrd="0" parTransId="{C323E5DA-D38C-427F-943A-3301E186C2CC}" sibTransId="{CB313C38-A35C-40C0-81BB-3C88ADD5AFA4}"/>
    <dgm:cxn modelId="{EB1BF1B4-8892-4112-B3CE-0E8AEEE29D69}" srcId="{D8E23378-E72F-4E1D-9D80-EC0CF54D9564}" destId="{F58B85BB-55BE-4273-AE68-1BB664E9AD30}" srcOrd="1" destOrd="0" parTransId="{C07BCA17-AB51-478E-BCDE-522467CDDDBC}" sibTransId="{E49F974A-E3BC-420E-A062-41F67B91540A}"/>
    <dgm:cxn modelId="{FD32EAB6-6E20-F44F-AD6A-9F9C3F09DAFC}" type="presOf" srcId="{39664398-3AE1-47BD-B4E4-7C6A930290D1}" destId="{127CF0DC-66C2-E94A-9A80-8B1D47338583}" srcOrd="0" destOrd="0" presId="urn:microsoft.com/office/officeart/2005/8/layout/hierarchy1"/>
    <dgm:cxn modelId="{70C392AD-A8EB-2240-A72C-195DCB644EA9}" type="presParOf" srcId="{27AEBEB4-8A84-EF44-BABE-9B4827699982}" destId="{649C9E3A-3D02-7649-9B8C-22955788DB6F}" srcOrd="0" destOrd="0" presId="urn:microsoft.com/office/officeart/2005/8/layout/hierarchy1"/>
    <dgm:cxn modelId="{4C2F2506-C47D-3741-800B-9BFDCE7A0B4A}" type="presParOf" srcId="{649C9E3A-3D02-7649-9B8C-22955788DB6F}" destId="{78E82079-657D-8C4E-8696-2910D061249E}" srcOrd="0" destOrd="0" presId="urn:microsoft.com/office/officeart/2005/8/layout/hierarchy1"/>
    <dgm:cxn modelId="{D0C283D7-F363-FE4E-BCDA-A93412588678}" type="presParOf" srcId="{78E82079-657D-8C4E-8696-2910D061249E}" destId="{BBB43CBB-FB76-C64D-8D66-AAC629D9FEF8}" srcOrd="0" destOrd="0" presId="urn:microsoft.com/office/officeart/2005/8/layout/hierarchy1"/>
    <dgm:cxn modelId="{A0A61446-B57A-2745-BD73-446D0D7AAB82}" type="presParOf" srcId="{78E82079-657D-8C4E-8696-2910D061249E}" destId="{127CF0DC-66C2-E94A-9A80-8B1D47338583}" srcOrd="1" destOrd="0" presId="urn:microsoft.com/office/officeart/2005/8/layout/hierarchy1"/>
    <dgm:cxn modelId="{28C76105-EC20-1343-909C-65DE46E61DB6}" type="presParOf" srcId="{649C9E3A-3D02-7649-9B8C-22955788DB6F}" destId="{C6AB91BD-4292-7147-A4A5-8ABE8D005ED2}" srcOrd="1" destOrd="0" presId="urn:microsoft.com/office/officeart/2005/8/layout/hierarchy1"/>
    <dgm:cxn modelId="{8DE2DBA2-7B22-0E48-B1BF-4EEC3BC500EF}" type="presParOf" srcId="{27AEBEB4-8A84-EF44-BABE-9B4827699982}" destId="{B43E858A-9110-7D49-9F0D-4A4169401994}" srcOrd="1" destOrd="0" presId="urn:microsoft.com/office/officeart/2005/8/layout/hierarchy1"/>
    <dgm:cxn modelId="{7C496C9D-413A-1443-A94D-B71250C58BD1}" type="presParOf" srcId="{B43E858A-9110-7D49-9F0D-4A4169401994}" destId="{3B291BA6-7D62-584C-81D6-2F2B529AE3EF}" srcOrd="0" destOrd="0" presId="urn:microsoft.com/office/officeart/2005/8/layout/hierarchy1"/>
    <dgm:cxn modelId="{79C5DDB6-8FCF-8141-839D-95D94444945E}" type="presParOf" srcId="{3B291BA6-7D62-584C-81D6-2F2B529AE3EF}" destId="{B37A3D16-000B-BC4B-AE25-C19CB865CE54}" srcOrd="0" destOrd="0" presId="urn:microsoft.com/office/officeart/2005/8/layout/hierarchy1"/>
    <dgm:cxn modelId="{64028F4D-8C4A-454E-B285-B86C6DAB9EA6}" type="presParOf" srcId="{3B291BA6-7D62-584C-81D6-2F2B529AE3EF}" destId="{F5296446-A2B1-F44B-905C-C1D8FCED37DC}" srcOrd="1" destOrd="0" presId="urn:microsoft.com/office/officeart/2005/8/layout/hierarchy1"/>
    <dgm:cxn modelId="{755B599E-9D5A-B546-968D-000D73259FF9}" type="presParOf" srcId="{B43E858A-9110-7D49-9F0D-4A4169401994}" destId="{5715755E-FB0C-7D45-B223-01DDC88BC70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7E9BC-846D-6242-BDE4-7BF8CC12102F}">
      <dsp:nvSpPr>
        <dsp:cNvPr id="0" name=""/>
        <dsp:cNvSpPr/>
      </dsp:nvSpPr>
      <dsp:spPr>
        <a:xfrm>
          <a:off x="0" y="86035"/>
          <a:ext cx="4960442" cy="444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Main findings I found </a:t>
          </a:r>
        </a:p>
      </dsp:txBody>
      <dsp:txXfrm>
        <a:off x="21704" y="107739"/>
        <a:ext cx="4917034" cy="401192"/>
      </dsp:txXfrm>
    </dsp:sp>
    <dsp:sp modelId="{433AF287-6F44-E045-B1AF-0A1E5E59E5B7}">
      <dsp:nvSpPr>
        <dsp:cNvPr id="0" name=""/>
        <dsp:cNvSpPr/>
      </dsp:nvSpPr>
      <dsp:spPr>
        <a:xfrm>
          <a:off x="0" y="585355"/>
          <a:ext cx="4960442" cy="444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Running </a:t>
          </a:r>
        </a:p>
      </dsp:txBody>
      <dsp:txXfrm>
        <a:off x="21704" y="607059"/>
        <a:ext cx="4917034" cy="401192"/>
      </dsp:txXfrm>
    </dsp:sp>
    <dsp:sp modelId="{8F387BE1-9C65-5A47-B910-2D9FC8BA7323}">
      <dsp:nvSpPr>
        <dsp:cNvPr id="0" name=""/>
        <dsp:cNvSpPr/>
      </dsp:nvSpPr>
      <dsp:spPr>
        <a:xfrm>
          <a:off x="0" y="1084675"/>
          <a:ext cx="4960442" cy="444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Jumping</a:t>
          </a:r>
        </a:p>
      </dsp:txBody>
      <dsp:txXfrm>
        <a:off x="21704" y="1106379"/>
        <a:ext cx="4917034" cy="401192"/>
      </dsp:txXfrm>
    </dsp:sp>
    <dsp:sp modelId="{AF3278BB-57B3-0546-8DD7-F8044F4DB1E5}">
      <dsp:nvSpPr>
        <dsp:cNvPr id="0" name=""/>
        <dsp:cNvSpPr/>
      </dsp:nvSpPr>
      <dsp:spPr>
        <a:xfrm>
          <a:off x="0" y="1583995"/>
          <a:ext cx="4960442" cy="444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Walking </a:t>
          </a:r>
        </a:p>
      </dsp:txBody>
      <dsp:txXfrm>
        <a:off x="21704" y="1605699"/>
        <a:ext cx="4917034" cy="401192"/>
      </dsp:txXfrm>
    </dsp:sp>
    <dsp:sp modelId="{C17EC8DD-2627-EE4D-9950-7829BC9B8C01}">
      <dsp:nvSpPr>
        <dsp:cNvPr id="0" name=""/>
        <dsp:cNvSpPr/>
      </dsp:nvSpPr>
      <dsp:spPr>
        <a:xfrm>
          <a:off x="0" y="2083315"/>
          <a:ext cx="4960442" cy="444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Balancing</a:t>
          </a:r>
        </a:p>
      </dsp:txBody>
      <dsp:txXfrm>
        <a:off x="21704" y="2105019"/>
        <a:ext cx="4917034" cy="401192"/>
      </dsp:txXfrm>
    </dsp:sp>
    <dsp:sp modelId="{AAFC42CA-472E-0542-A794-7A87657A9333}">
      <dsp:nvSpPr>
        <dsp:cNvPr id="0" name=""/>
        <dsp:cNvSpPr/>
      </dsp:nvSpPr>
      <dsp:spPr>
        <a:xfrm>
          <a:off x="0" y="2582635"/>
          <a:ext cx="4960442" cy="444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Hopping </a:t>
          </a:r>
        </a:p>
      </dsp:txBody>
      <dsp:txXfrm>
        <a:off x="21704" y="2604339"/>
        <a:ext cx="4917034" cy="401192"/>
      </dsp:txXfrm>
    </dsp:sp>
    <dsp:sp modelId="{926D64BF-BCCC-D245-9961-5707E1CA8BC2}">
      <dsp:nvSpPr>
        <dsp:cNvPr id="0" name=""/>
        <dsp:cNvSpPr/>
      </dsp:nvSpPr>
      <dsp:spPr>
        <a:xfrm>
          <a:off x="0" y="3081955"/>
          <a:ext cx="4960442" cy="444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Skipping </a:t>
          </a:r>
        </a:p>
      </dsp:txBody>
      <dsp:txXfrm>
        <a:off x="21704" y="3103659"/>
        <a:ext cx="4917034" cy="401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B43CBB-FB76-C64D-8D66-AAC629D9FEF8}">
      <dsp:nvSpPr>
        <dsp:cNvPr id="0" name=""/>
        <dsp:cNvSpPr/>
      </dsp:nvSpPr>
      <dsp:spPr>
        <a:xfrm>
          <a:off x="1172" y="138496"/>
          <a:ext cx="4115155" cy="2613123"/>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27CF0DC-66C2-E94A-9A80-8B1D47338583}">
      <dsp:nvSpPr>
        <dsp:cNvPr id="0" name=""/>
        <dsp:cNvSpPr/>
      </dsp:nvSpPr>
      <dsp:spPr>
        <a:xfrm>
          <a:off x="458411" y="572873"/>
          <a:ext cx="4115155" cy="2613123"/>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Overall observing the children in their school was a positive way to go and collet data, we learnt a lot and understood how children move in an outdoor setting.</a:t>
          </a:r>
        </a:p>
      </dsp:txBody>
      <dsp:txXfrm>
        <a:off x="534947" y="649409"/>
        <a:ext cx="3962083" cy="2460051"/>
      </dsp:txXfrm>
    </dsp:sp>
    <dsp:sp modelId="{B37A3D16-000B-BC4B-AE25-C19CB865CE54}">
      <dsp:nvSpPr>
        <dsp:cNvPr id="0" name=""/>
        <dsp:cNvSpPr/>
      </dsp:nvSpPr>
      <dsp:spPr>
        <a:xfrm>
          <a:off x="5030807" y="138496"/>
          <a:ext cx="4115155" cy="2613123"/>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5296446-A2B1-F44B-905C-C1D8FCED37DC}">
      <dsp:nvSpPr>
        <dsp:cNvPr id="0" name=""/>
        <dsp:cNvSpPr/>
      </dsp:nvSpPr>
      <dsp:spPr>
        <a:xfrm>
          <a:off x="5488046" y="572873"/>
          <a:ext cx="4115155" cy="2613123"/>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Giving children a larger safe space will encourage them more and more to move and learn the FMS the best possible way </a:t>
          </a:r>
        </a:p>
      </dsp:txBody>
      <dsp:txXfrm>
        <a:off x="5564582" y="649409"/>
        <a:ext cx="3962083" cy="24600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B68ACF-D63B-6F45-A186-3168D3AEB389}" type="datetimeFigureOut">
              <a:rPr lang="en-US" smtClean="0"/>
              <a:t>11/13/25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8C4D1D-958E-8C45-B0B3-B7A5D8594568}" type="slidenum">
              <a:rPr lang="en-US" smtClean="0"/>
              <a:t>‹#›</a:t>
            </a:fld>
            <a:endParaRPr lang="en-US"/>
          </a:p>
        </p:txBody>
      </p:sp>
    </p:spTree>
    <p:extLst>
      <p:ext uri="{BB962C8B-B14F-4D97-AF65-F5344CB8AC3E}">
        <p14:creationId xmlns:p14="http://schemas.microsoft.com/office/powerpoint/2010/main" val="2205942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I will be discussing Mager findings that were observed at school a and school b and following an analysis of 3 videos. </a:t>
            </a:r>
          </a:p>
          <a:p>
            <a:r>
              <a:rPr lang="en-US" dirty="0"/>
              <a:t>From the analysis I will provide you with 2 recommendation's which ill be supported by research </a:t>
            </a:r>
          </a:p>
        </p:txBody>
      </p:sp>
      <p:sp>
        <p:nvSpPr>
          <p:cNvPr id="4" name="Slide Number Placeholder 3"/>
          <p:cNvSpPr>
            <a:spLocks noGrp="1"/>
          </p:cNvSpPr>
          <p:nvPr>
            <p:ph type="sldNum" sz="quarter" idx="5"/>
          </p:nvPr>
        </p:nvSpPr>
        <p:spPr/>
        <p:txBody>
          <a:bodyPr/>
          <a:lstStyle/>
          <a:p>
            <a:fld id="{358C4D1D-958E-8C45-B0B3-B7A5D8594568}" type="slidenum">
              <a:rPr lang="en-US" smtClean="0"/>
              <a:t>2</a:t>
            </a:fld>
            <a:endParaRPr lang="en-US"/>
          </a:p>
        </p:txBody>
      </p:sp>
    </p:spTree>
    <p:extLst>
      <p:ext uri="{BB962C8B-B14F-4D97-AF65-F5344CB8AC3E}">
        <p14:creationId xmlns:p14="http://schemas.microsoft.com/office/powerpoint/2010/main" val="71292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result of the analysis,  I will be focusing  on fundamental motor skills and the benefits of teaching outdoors.</a:t>
            </a:r>
          </a:p>
          <a:p>
            <a:r>
              <a:rPr lang="en-US" dirty="0"/>
              <a:t> The ability to have a range of  fundamental motor skills are essential for children to have. The skills include running, jumping, walking, hopping, skipping, and understand how these skills improve their physical literacy.</a:t>
            </a:r>
          </a:p>
          <a:p>
            <a:r>
              <a:rPr lang="en-US" dirty="0"/>
              <a:t>Having these skills are important to helping in physical literacy- as ( talk about the reference) states having good FM motor skills is crucial for gaining motivation and confidence is what physical literacy brings.  </a:t>
            </a:r>
          </a:p>
          <a:p>
            <a:r>
              <a:rPr lang="en-US" dirty="0"/>
              <a:t>Teaching outdoors gives a lot of benefits for teachers and children.</a:t>
            </a:r>
          </a:p>
          <a:p>
            <a:r>
              <a:rPr lang="en-US" dirty="0"/>
              <a:t>, Such as having so much space to move and show off their skills. For teachers they can develop   session plans for all ages with a load of space to set around with </a:t>
            </a:r>
          </a:p>
          <a:p>
            <a:r>
              <a:rPr lang="en-US" dirty="0"/>
              <a:t> </a:t>
            </a:r>
          </a:p>
        </p:txBody>
      </p:sp>
      <p:sp>
        <p:nvSpPr>
          <p:cNvPr id="4" name="Slide Number Placeholder 3"/>
          <p:cNvSpPr>
            <a:spLocks noGrp="1"/>
          </p:cNvSpPr>
          <p:nvPr>
            <p:ph type="sldNum" sz="quarter" idx="5"/>
          </p:nvPr>
        </p:nvSpPr>
        <p:spPr/>
        <p:txBody>
          <a:bodyPr/>
          <a:lstStyle/>
          <a:p>
            <a:fld id="{358C4D1D-958E-8C45-B0B3-B7A5D8594568}" type="slidenum">
              <a:rPr lang="en-US" smtClean="0"/>
              <a:t>3</a:t>
            </a:fld>
            <a:endParaRPr lang="en-US"/>
          </a:p>
        </p:txBody>
      </p:sp>
    </p:spTree>
    <p:extLst>
      <p:ext uri="{BB962C8B-B14F-4D97-AF65-F5344CB8AC3E}">
        <p14:creationId xmlns:p14="http://schemas.microsoft.com/office/powerpoint/2010/main" val="2682142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methodology we used  to collect the data was a quality method such as observation, the advantage of these for collecting data meant that the children were unaffected  The children continued  to play normally in their outdoor environment- The disadvantage of observing is that you could be in a situation where you can miss out as you can’t see every child at once, maybe a way to go about this is filming to get every child's prospective</a:t>
            </a:r>
          </a:p>
          <a:p>
            <a:r>
              <a:rPr lang="en-US" dirty="0"/>
              <a:t>A different technique  that we did was  observed a child for 30 seconds to see what kind of movements the child were doing in that 30 seconds. After observing Child A, we looked at child B for another 30 seconds to see if they do the same or see what they did differently. I  gained and saw  a  lot of movements  from the both children and different movements such as running , balancing, jumping, but didn't see much of object control- not much striking, kicking </a:t>
            </a:r>
          </a:p>
        </p:txBody>
      </p:sp>
      <p:sp>
        <p:nvSpPr>
          <p:cNvPr id="4" name="Slide Number Placeholder 3"/>
          <p:cNvSpPr>
            <a:spLocks noGrp="1"/>
          </p:cNvSpPr>
          <p:nvPr>
            <p:ph type="sldNum" sz="quarter" idx="5"/>
          </p:nvPr>
        </p:nvSpPr>
        <p:spPr/>
        <p:txBody>
          <a:bodyPr/>
          <a:lstStyle/>
          <a:p>
            <a:fld id="{358C4D1D-958E-8C45-B0B3-B7A5D8594568}" type="slidenum">
              <a:rPr lang="en-US" smtClean="0"/>
              <a:t>4</a:t>
            </a:fld>
            <a:endParaRPr lang="en-US"/>
          </a:p>
        </p:txBody>
      </p:sp>
    </p:spTree>
    <p:extLst>
      <p:ext uri="{BB962C8B-B14F-4D97-AF65-F5344CB8AC3E}">
        <p14:creationId xmlns:p14="http://schemas.microsoft.com/office/powerpoint/2010/main" val="786116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mountain of motor development is something that gives out a lot of  positives</a:t>
            </a:r>
          </a:p>
          <a:p>
            <a:pPr marL="171450" indent="-171450">
              <a:buFont typeface="Arial" panose="020B0604020202020204" pitchFamily="34" charset="0"/>
              <a:buChar char="•"/>
            </a:pPr>
            <a:r>
              <a:rPr lang="en-US" dirty="0"/>
              <a:t>Gives lifelong physical activity and gains confidence </a:t>
            </a:r>
          </a:p>
          <a:p>
            <a:pPr marL="171450" indent="-171450">
              <a:buFont typeface="Arial" panose="020B0604020202020204" pitchFamily="34" charset="0"/>
              <a:buChar char="•"/>
            </a:pPr>
            <a:r>
              <a:rPr lang="en-US" dirty="0"/>
              <a:t>Gives a true example to build a strong fundamental skills early</a:t>
            </a:r>
          </a:p>
          <a:p>
            <a:pPr marL="171450" indent="-171450">
              <a:buFont typeface="Arial" panose="020B0604020202020204" pitchFamily="34" charset="0"/>
              <a:buChar char="•"/>
            </a:pPr>
            <a:r>
              <a:rPr lang="en-US" dirty="0"/>
              <a:t>Gives examples how children’s movement skills grow and grow</a:t>
            </a:r>
          </a:p>
          <a:p>
            <a:pPr marL="171450" indent="-171450">
              <a:buFont typeface="Arial" panose="020B0604020202020204" pitchFamily="34" charset="0"/>
              <a:buChar char="•"/>
            </a:pPr>
            <a:r>
              <a:rPr lang="en-US" dirty="0"/>
              <a:t>Helps children and teachers plan appropriate  physical activities </a:t>
            </a:r>
          </a:p>
        </p:txBody>
      </p:sp>
      <p:sp>
        <p:nvSpPr>
          <p:cNvPr id="4" name="Slide Number Placeholder 3"/>
          <p:cNvSpPr>
            <a:spLocks noGrp="1"/>
          </p:cNvSpPr>
          <p:nvPr>
            <p:ph type="sldNum" sz="quarter" idx="5"/>
          </p:nvPr>
        </p:nvSpPr>
        <p:spPr/>
        <p:txBody>
          <a:bodyPr/>
          <a:lstStyle/>
          <a:p>
            <a:fld id="{358C4D1D-958E-8C45-B0B3-B7A5D8594568}" type="slidenum">
              <a:rPr lang="en-US" smtClean="0"/>
              <a:t>5</a:t>
            </a:fld>
            <a:endParaRPr lang="en-US"/>
          </a:p>
        </p:txBody>
      </p:sp>
    </p:spTree>
    <p:extLst>
      <p:ext uri="{BB962C8B-B14F-4D97-AF65-F5344CB8AC3E}">
        <p14:creationId xmlns:p14="http://schemas.microsoft.com/office/powerpoint/2010/main" val="3205243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A3A3A"/>
                </a:solidFill>
                <a:effectLst/>
                <a:latin typeface="Source Sans 3"/>
              </a:rPr>
              <a:t>‘’ Fundamental motor skills (FMS) are foundational for lifelong physical activity and talent development.’’ (</a:t>
            </a:r>
            <a:r>
              <a:rPr lang="en-GB" b="0" i="0" u="none" strike="noStrike" dirty="0" err="1">
                <a:solidFill>
                  <a:srgbClr val="3A3A3A"/>
                </a:solidFill>
                <a:effectLst/>
                <a:latin typeface="Source Sans 3"/>
              </a:rPr>
              <a:t>Makaruk</a:t>
            </a:r>
            <a:r>
              <a:rPr lang="en-GB" b="0" i="0" u="none" strike="noStrike" dirty="0">
                <a:solidFill>
                  <a:srgbClr val="3A3A3A"/>
                </a:solidFill>
                <a:effectLst/>
                <a:latin typeface="Source Sans 3"/>
              </a:rPr>
              <a:t> et al,  2025)</a:t>
            </a:r>
          </a:p>
          <a:p>
            <a:r>
              <a:rPr lang="en-GB" b="0" i="0" u="none" strike="noStrike" dirty="0">
                <a:solidFill>
                  <a:srgbClr val="3A3A3A"/>
                </a:solidFill>
                <a:effectLst/>
                <a:latin typeface="Source Sans 3"/>
              </a:rPr>
              <a:t>Quite similar in both schools with the way the children were moving</a:t>
            </a:r>
          </a:p>
          <a:p>
            <a:r>
              <a:rPr lang="en-GB" b="0" i="0" u="none" strike="noStrike" dirty="0">
                <a:solidFill>
                  <a:srgbClr val="3A3A3A"/>
                </a:solidFill>
                <a:effectLst/>
                <a:latin typeface="Source Sans 3"/>
              </a:rPr>
              <a:t>School b were a bit older so there movement were a bit more advanced- for example jumping high to get a leaf from a tree</a:t>
            </a:r>
            <a:endParaRPr lang="en-US" dirty="0"/>
          </a:p>
        </p:txBody>
      </p:sp>
      <p:sp>
        <p:nvSpPr>
          <p:cNvPr id="4" name="Slide Number Placeholder 3"/>
          <p:cNvSpPr>
            <a:spLocks noGrp="1"/>
          </p:cNvSpPr>
          <p:nvPr>
            <p:ph type="sldNum" sz="quarter" idx="5"/>
          </p:nvPr>
        </p:nvSpPr>
        <p:spPr/>
        <p:txBody>
          <a:bodyPr/>
          <a:lstStyle/>
          <a:p>
            <a:fld id="{358C4D1D-958E-8C45-B0B3-B7A5D8594568}" type="slidenum">
              <a:rPr lang="en-US" smtClean="0"/>
              <a:t>6</a:t>
            </a:fld>
            <a:endParaRPr lang="en-US"/>
          </a:p>
        </p:txBody>
      </p:sp>
    </p:spTree>
    <p:extLst>
      <p:ext uri="{BB962C8B-B14F-4D97-AF65-F5344CB8AC3E}">
        <p14:creationId xmlns:p14="http://schemas.microsoft.com/office/powerpoint/2010/main" val="21195163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A3A3A"/>
                </a:solidFill>
                <a:effectLst/>
                <a:latin typeface="Source Sans 3"/>
              </a:rPr>
              <a:t>Outdoor learning appears to offer a successful vehicle for experiential learning </a:t>
            </a:r>
          </a:p>
          <a:p>
            <a:r>
              <a:rPr lang="en-GB" b="0" i="0" u="none" strike="noStrike" dirty="0">
                <a:solidFill>
                  <a:srgbClr val="3A3A3A"/>
                </a:solidFill>
                <a:effectLst/>
                <a:latin typeface="Source Sans 3"/>
              </a:rPr>
              <a:t>School b lessons were around outdoor- can see the children were enjoying as they could travel in a large space while working together </a:t>
            </a:r>
          </a:p>
          <a:p>
            <a:r>
              <a:rPr lang="en-GB" b="0" i="0" u="none" strike="noStrike" dirty="0">
                <a:solidFill>
                  <a:srgbClr val="3A3A3A"/>
                </a:solidFill>
                <a:effectLst/>
                <a:latin typeface="Source Sans 3"/>
              </a:rPr>
              <a:t>School a lot of good equipment for there outdoor play </a:t>
            </a:r>
          </a:p>
        </p:txBody>
      </p:sp>
      <p:sp>
        <p:nvSpPr>
          <p:cNvPr id="4" name="Slide Number Placeholder 3"/>
          <p:cNvSpPr>
            <a:spLocks noGrp="1"/>
          </p:cNvSpPr>
          <p:nvPr>
            <p:ph type="sldNum" sz="quarter" idx="5"/>
          </p:nvPr>
        </p:nvSpPr>
        <p:spPr/>
        <p:txBody>
          <a:bodyPr/>
          <a:lstStyle/>
          <a:p>
            <a:fld id="{358C4D1D-958E-8C45-B0B3-B7A5D8594568}" type="slidenum">
              <a:rPr lang="en-US" smtClean="0"/>
              <a:t>7</a:t>
            </a:fld>
            <a:endParaRPr lang="en-US"/>
          </a:p>
        </p:txBody>
      </p:sp>
    </p:spTree>
    <p:extLst>
      <p:ext uri="{BB962C8B-B14F-4D97-AF65-F5344CB8AC3E}">
        <p14:creationId xmlns:p14="http://schemas.microsoft.com/office/powerpoint/2010/main" val="1708313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We observed good practices through teaching- however through this annalist we realized  how important it is to have different equipment for example cones to set barriers around the area, hoops- ropes to get the children to engage more in their locomotor and fundamental skills.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Also, it will be important for the teachers to have an outdoor qualification which is called ‘forest schools’, A benefit would also be if schools could get man made mound across the school which could be  hills for example because they could show their skills like rolling</a:t>
            </a:r>
          </a:p>
          <a:p>
            <a:r>
              <a:rPr lang="en-US" dirty="0"/>
              <a:t>Safe and outdoor space </a:t>
            </a:r>
          </a:p>
          <a:p>
            <a:endParaRPr lang="en-US" dirty="0"/>
          </a:p>
          <a:p>
            <a:pPr marL="171450" indent="-171450">
              <a:buFont typeface="Arial" panose="020B0604020202020204" pitchFamily="34" charset="0"/>
              <a:buChar char="•"/>
            </a:pPr>
            <a:r>
              <a:rPr lang="en-US" dirty="0"/>
              <a:t>Cross curricular- Get all teachers to try combine all lessons together for example adding a  bit of math's, science in an outdoor environment, Encourages creativity- helps explore and think of different ideas in new ways- again doing cross curricular could help improve problem solving and teamwork which we know is vital important.</a:t>
            </a:r>
          </a:p>
          <a:p>
            <a:endParaRPr lang="en-US" dirty="0"/>
          </a:p>
        </p:txBody>
      </p:sp>
      <p:sp>
        <p:nvSpPr>
          <p:cNvPr id="4" name="Slide Number Placeholder 3"/>
          <p:cNvSpPr>
            <a:spLocks noGrp="1"/>
          </p:cNvSpPr>
          <p:nvPr>
            <p:ph type="sldNum" sz="quarter" idx="5"/>
          </p:nvPr>
        </p:nvSpPr>
        <p:spPr/>
        <p:txBody>
          <a:bodyPr/>
          <a:lstStyle/>
          <a:p>
            <a:fld id="{358C4D1D-958E-8C45-B0B3-B7A5D8594568}" type="slidenum">
              <a:rPr lang="en-US" smtClean="0"/>
              <a:t>8</a:t>
            </a:fld>
            <a:endParaRPr lang="en-US"/>
          </a:p>
        </p:txBody>
      </p:sp>
    </p:spTree>
    <p:extLst>
      <p:ext uri="{BB962C8B-B14F-4D97-AF65-F5344CB8AC3E}">
        <p14:creationId xmlns:p14="http://schemas.microsoft.com/office/powerpoint/2010/main" val="3288863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While we were observing the children one of the main skills, we saw them use was the locomotor skills, we witnessed from the both schools the children running, jumping, balancing were the main locomotor we saw.</a:t>
            </a:r>
          </a:p>
          <a:p>
            <a:pPr marL="171450" indent="-171450">
              <a:buFont typeface="Arial" panose="020B0604020202020204" pitchFamily="34" charset="0"/>
              <a:buChar char="•"/>
            </a:pPr>
            <a:r>
              <a:rPr lang="en-US" dirty="0"/>
              <a:t>Safe open space- Giving out a safe space for the children </a:t>
            </a:r>
            <a:r>
              <a:rPr lang="en-US" dirty="0" err="1"/>
              <a:t>esurues</a:t>
            </a:r>
            <a:r>
              <a:rPr lang="en-US" dirty="0"/>
              <a:t> that they can move freely and confident while staying away from the hazards- clear boundaries help students know how to move safely</a:t>
            </a:r>
          </a:p>
          <a:p>
            <a:pPr marL="171450" indent="-171450">
              <a:buFont typeface="Arial" panose="020B0604020202020204" pitchFamily="34" charset="0"/>
              <a:buChar char="•"/>
            </a:pPr>
            <a:r>
              <a:rPr lang="en-US" dirty="0"/>
              <a:t>Fun obstacles courses- Creating more of these around the schools will get the children to practice there balancing and coordination while keeping it under control</a:t>
            </a:r>
          </a:p>
          <a:p>
            <a:pPr marL="171450" indent="-171450">
              <a:buFont typeface="Arial" panose="020B0604020202020204" pitchFamily="34" charset="0"/>
              <a:buChar char="•"/>
            </a:pPr>
            <a:r>
              <a:rPr lang="en-US" dirty="0"/>
              <a:t>Nature based activities- examples jumping over logs, balancing on tree stumps and logs- doing these activities will get the children used to doing things that they might have to do in their daily life routines</a:t>
            </a:r>
          </a:p>
          <a:p>
            <a:pPr marL="171450" indent="-171450">
              <a:buFont typeface="Arial" panose="020B0604020202020204" pitchFamily="34" charset="0"/>
              <a:buChar char="•"/>
            </a:pPr>
            <a:r>
              <a:rPr lang="en-US" dirty="0"/>
              <a:t>Equipment- having basic equipment like =- cones ,hoops, beanbags, skipping ropes </a:t>
            </a:r>
          </a:p>
          <a:p>
            <a:pPr marL="171450" indent="-171450">
              <a:buFont typeface="Arial" panose="020B0604020202020204" pitchFamily="34" charset="0"/>
              <a:buChar char="•"/>
            </a:pPr>
            <a:r>
              <a:rPr lang="en-US" dirty="0"/>
              <a:t>Also can use more nature based equipment such as chalk to draw movement patters, parachutes- can many different games to relays on movement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358C4D1D-958E-8C45-B0B3-B7A5D8594568}" type="slidenum">
              <a:rPr lang="en-US" smtClean="0"/>
              <a:t>9</a:t>
            </a:fld>
            <a:endParaRPr lang="en-US"/>
          </a:p>
        </p:txBody>
      </p:sp>
    </p:spTree>
    <p:extLst>
      <p:ext uri="{BB962C8B-B14F-4D97-AF65-F5344CB8AC3E}">
        <p14:creationId xmlns:p14="http://schemas.microsoft.com/office/powerpoint/2010/main" val="26632626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We understand that teaching children outdoor is a big advantage (Jucker &amp; Von, 2022)., Going out to schools seeing children get taught and play in an outdoor environment made me realize  how much space the children must practice there FMS in a real- life setting- such as having uneven grounds, obstacles they must get around this will bring out their balancing skills and strength.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Things we didn't see much was climbing as there wasn't many  climbing frames in both schools, one thing that could be improved is getting different equipment for the children to show their movements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Also, we didn't see much rolling skills from the children- whys this? The both schools' surface were flat and rough which could make it uncomfortable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dirty="0">
                <a:solidFill>
                  <a:srgbClr val="3A3A3A"/>
                </a:solidFill>
                <a:effectLst/>
                <a:latin typeface="Source Sans 3"/>
              </a:rPr>
              <a:t>The basic movement concepts associated with falling and rolling are needed for many dynamic adult activities (</a:t>
            </a:r>
            <a:r>
              <a:rPr lang="en-GB" b="0" i="0" u="none" strike="noStrike" dirty="0" err="1">
                <a:solidFill>
                  <a:srgbClr val="3A3A3A"/>
                </a:solidFill>
                <a:effectLst/>
                <a:latin typeface="Source Sans 3"/>
              </a:rPr>
              <a:t>Kozub</a:t>
            </a:r>
            <a:r>
              <a:rPr lang="en-GB" b="0" i="0" u="none" strike="noStrike" dirty="0">
                <a:solidFill>
                  <a:srgbClr val="3A3A3A"/>
                </a:solidFill>
                <a:effectLst/>
                <a:latin typeface="Source Sans 3"/>
              </a:rPr>
              <a:t> &amp; Hogan, 2013)</a:t>
            </a:r>
            <a:endParaRPr lang="en-US" sz="120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dirty="0"/>
          </a:p>
          <a:p>
            <a:endParaRPr lang="en-US" dirty="0"/>
          </a:p>
        </p:txBody>
      </p:sp>
      <p:sp>
        <p:nvSpPr>
          <p:cNvPr id="4" name="Slide Number Placeholder 3"/>
          <p:cNvSpPr>
            <a:spLocks noGrp="1"/>
          </p:cNvSpPr>
          <p:nvPr>
            <p:ph type="sldNum" sz="quarter" idx="5"/>
          </p:nvPr>
        </p:nvSpPr>
        <p:spPr/>
        <p:txBody>
          <a:bodyPr/>
          <a:lstStyle/>
          <a:p>
            <a:fld id="{358C4D1D-958E-8C45-B0B3-B7A5D8594568}" type="slidenum">
              <a:rPr lang="en-US" smtClean="0"/>
              <a:t>10</a:t>
            </a:fld>
            <a:endParaRPr lang="en-US"/>
          </a:p>
        </p:txBody>
      </p:sp>
    </p:spTree>
    <p:extLst>
      <p:ext uri="{BB962C8B-B14F-4D97-AF65-F5344CB8AC3E}">
        <p14:creationId xmlns:p14="http://schemas.microsoft.com/office/powerpoint/2010/main" val="1264231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8C4D1D-958E-8C45-B0B3-B7A5D8594568}" type="slidenum">
              <a:rPr lang="en-US" smtClean="0"/>
              <a:t>11</a:t>
            </a:fld>
            <a:endParaRPr lang="en-US"/>
          </a:p>
        </p:txBody>
      </p:sp>
    </p:spTree>
    <p:extLst>
      <p:ext uri="{BB962C8B-B14F-4D97-AF65-F5344CB8AC3E}">
        <p14:creationId xmlns:p14="http://schemas.microsoft.com/office/powerpoint/2010/main" val="7684840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8C4D1D-958E-8C45-B0B3-B7A5D8594568}" type="slidenum">
              <a:rPr lang="en-US" smtClean="0"/>
              <a:t>12</a:t>
            </a:fld>
            <a:endParaRPr lang="en-US"/>
          </a:p>
        </p:txBody>
      </p:sp>
    </p:spTree>
    <p:extLst>
      <p:ext uri="{BB962C8B-B14F-4D97-AF65-F5344CB8AC3E}">
        <p14:creationId xmlns:p14="http://schemas.microsoft.com/office/powerpoint/2010/main" val="1997208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11/13/25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11/13/25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11/13/25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11/13/25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jp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07/978-3-031-04108-2"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doi.org/10.3389/frai.2025.16115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Rectangle 13">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B040ABF-201F-51FC-13CA-981A12F3F411}"/>
              </a:ext>
            </a:extLst>
          </p:cNvPr>
          <p:cNvSpPr>
            <a:spLocks noGrp="1"/>
          </p:cNvSpPr>
          <p:nvPr>
            <p:ph type="ctrTitle"/>
          </p:nvPr>
        </p:nvSpPr>
        <p:spPr>
          <a:xfrm>
            <a:off x="1557071" y="1584552"/>
            <a:ext cx="9099255" cy="2537251"/>
          </a:xfrm>
        </p:spPr>
        <p:txBody>
          <a:bodyPr anchor="ctr">
            <a:normAutofit/>
          </a:bodyPr>
          <a:lstStyle/>
          <a:p>
            <a:pPr algn="ctr"/>
            <a:r>
              <a:rPr lang="en-GB" sz="2900" dirty="0">
                <a:solidFill>
                  <a:srgbClr val="454545"/>
                </a:solidFill>
                <a:effectLst/>
                <a:latin typeface="Arial" panose="020B0604020202020204" pitchFamily="34" charset="0"/>
                <a:ea typeface="Times New Roman" panose="02020603050405020304" pitchFamily="18" charset="0"/>
              </a:rPr>
              <a:t>Using your observations of children working outdoors, carry out an in-depth analysis of their interaction with the outdoor environment in their learning and play. </a:t>
            </a:r>
            <a:endParaRPr lang="en-US" sz="2900" dirty="0">
              <a:solidFill>
                <a:srgbClr val="454545"/>
              </a:solidFill>
            </a:endParaRPr>
          </a:p>
        </p:txBody>
      </p:sp>
      <p:pic>
        <p:nvPicPr>
          <p:cNvPr id="20" name="Picture 19">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5584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026" name="Picture 2" descr="Morgan Sindall Construction builds education buildings for primary and pre- school pupils | Morgan Sindall Construction">
            <a:extLst>
              <a:ext uri="{FF2B5EF4-FFF2-40B4-BE49-F238E27FC236}">
                <a16:creationId xmlns:a16="http://schemas.microsoft.com/office/drawing/2014/main" id="{AD7FE66E-9120-7E55-2E6B-5E0D2C9058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5039" r="9090" b="6777"/>
          <a:stretch>
            <a:fillRect/>
          </a:stretch>
        </p:blipFill>
        <p:spPr bwMode="auto">
          <a:xfrm>
            <a:off x="2"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10123-4C9F-A3B2-B0CD-D7961919FC65}"/>
              </a:ext>
            </a:extLst>
          </p:cNvPr>
          <p:cNvSpPr>
            <a:spLocks noGrp="1"/>
          </p:cNvSpPr>
          <p:nvPr>
            <p:ph type="title"/>
          </p:nvPr>
        </p:nvSpPr>
        <p:spPr>
          <a:xfrm>
            <a:off x="1304017" y="804520"/>
            <a:ext cx="6815731" cy="1049235"/>
          </a:xfrm>
        </p:spPr>
        <p:txBody>
          <a:bodyPr>
            <a:normAutofit/>
          </a:bodyPr>
          <a:lstStyle/>
          <a:p>
            <a:r>
              <a:rPr lang="en-US">
                <a:solidFill>
                  <a:srgbClr val="FFFFFE"/>
                </a:solidFill>
              </a:rPr>
              <a:t>summary </a:t>
            </a:r>
          </a:p>
        </p:txBody>
      </p:sp>
      <p:cxnSp>
        <p:nvCxnSpPr>
          <p:cNvPr id="1033" name="Straight Connector 1032">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1F77DB"/>
            </a:solidFill>
          </a:ln>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86E0CA60-64B6-E86B-ADB3-41A8C99340A7}"/>
              </a:ext>
            </a:extLst>
          </p:cNvPr>
          <p:cNvSpPr>
            <a:spLocks noGrp="1"/>
          </p:cNvSpPr>
          <p:nvPr>
            <p:ph idx="1"/>
          </p:nvPr>
        </p:nvSpPr>
        <p:spPr>
          <a:xfrm>
            <a:off x="1304017" y="2015733"/>
            <a:ext cx="6815731" cy="4021267"/>
          </a:xfrm>
        </p:spPr>
        <p:txBody>
          <a:bodyPr>
            <a:normAutofit/>
          </a:bodyPr>
          <a:lstStyle/>
          <a:p>
            <a:pPr>
              <a:buClr>
                <a:srgbClr val="1F77DB"/>
              </a:buClr>
            </a:pPr>
            <a:r>
              <a:rPr lang="en-US">
                <a:solidFill>
                  <a:srgbClr val="FFFFFE"/>
                </a:solidFill>
              </a:rPr>
              <a:t>Findings from school A and B </a:t>
            </a:r>
          </a:p>
          <a:p>
            <a:pPr>
              <a:buClr>
                <a:srgbClr val="1F77DB"/>
              </a:buClr>
            </a:pPr>
            <a:r>
              <a:rPr lang="en-US">
                <a:solidFill>
                  <a:srgbClr val="FFFFFE"/>
                </a:solidFill>
              </a:rPr>
              <a:t>Analysis of 3 videos </a:t>
            </a:r>
          </a:p>
          <a:p>
            <a:pPr>
              <a:buClr>
                <a:srgbClr val="1F77DB"/>
              </a:buClr>
            </a:pPr>
            <a:r>
              <a:rPr lang="en-US">
                <a:solidFill>
                  <a:srgbClr val="FFFFFE"/>
                </a:solidFill>
              </a:rPr>
              <a:t>Provide 2 recommendations </a:t>
            </a:r>
          </a:p>
          <a:p>
            <a:pPr>
              <a:buClr>
                <a:srgbClr val="1F77DB"/>
              </a:buClr>
            </a:pPr>
            <a:endParaRPr lang="en-US">
              <a:solidFill>
                <a:srgbClr val="FFFFFE"/>
              </a:solidFill>
            </a:endParaRPr>
          </a:p>
          <a:p>
            <a:pPr>
              <a:buClr>
                <a:srgbClr val="1F77DB"/>
              </a:buClr>
            </a:pPr>
            <a:endParaRPr lang="en-US">
              <a:solidFill>
                <a:srgbClr val="FFFFFE"/>
              </a:solidFill>
            </a:endParaRPr>
          </a:p>
          <a:p>
            <a:pPr>
              <a:buClr>
                <a:srgbClr val="1F77DB"/>
              </a:buClr>
            </a:pPr>
            <a:r>
              <a:rPr lang="en-US">
                <a:solidFill>
                  <a:srgbClr val="FFFFFE"/>
                </a:solidFill>
              </a:rPr>
              <a:t>        </a:t>
            </a:r>
          </a:p>
        </p:txBody>
      </p:sp>
    </p:spTree>
    <p:extLst>
      <p:ext uri="{BB962C8B-B14F-4D97-AF65-F5344CB8AC3E}">
        <p14:creationId xmlns:p14="http://schemas.microsoft.com/office/powerpoint/2010/main" val="2422651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438D83-55AE-263B-9FA8-30948667B715}"/>
              </a:ext>
            </a:extLst>
          </p:cNvPr>
          <p:cNvSpPr>
            <a:spLocks noGrp="1"/>
          </p:cNvSpPr>
          <p:nvPr>
            <p:ph type="title"/>
          </p:nvPr>
        </p:nvSpPr>
        <p:spPr>
          <a:xfrm>
            <a:off x="849683" y="1240076"/>
            <a:ext cx="2727813" cy="4584527"/>
          </a:xfrm>
        </p:spPr>
        <p:txBody>
          <a:bodyPr>
            <a:normAutofit/>
          </a:bodyPr>
          <a:lstStyle/>
          <a:p>
            <a:r>
              <a:rPr lang="en-US" sz="2500">
                <a:solidFill>
                  <a:srgbClr val="FFFFFF"/>
                </a:solidFill>
              </a:rPr>
              <a:t>Introduction </a:t>
            </a:r>
          </a:p>
        </p:txBody>
      </p:sp>
      <p:sp>
        <p:nvSpPr>
          <p:cNvPr id="3" name="Content Placeholder 2">
            <a:extLst>
              <a:ext uri="{FF2B5EF4-FFF2-40B4-BE49-F238E27FC236}">
                <a16:creationId xmlns:a16="http://schemas.microsoft.com/office/drawing/2014/main" id="{634E1DA5-B34D-FC79-92B5-30DDE5E97528}"/>
              </a:ext>
            </a:extLst>
          </p:cNvPr>
          <p:cNvSpPr>
            <a:spLocks noGrp="1"/>
          </p:cNvSpPr>
          <p:nvPr>
            <p:ph idx="1"/>
          </p:nvPr>
        </p:nvSpPr>
        <p:spPr>
          <a:xfrm>
            <a:off x="4705594" y="1240077"/>
            <a:ext cx="6034827" cy="4916465"/>
          </a:xfrm>
        </p:spPr>
        <p:txBody>
          <a:bodyPr anchor="t">
            <a:normAutofit/>
          </a:bodyPr>
          <a:lstStyle/>
          <a:p>
            <a:r>
              <a:rPr lang="en-US" dirty="0"/>
              <a:t>The importance of physical literacy</a:t>
            </a:r>
          </a:p>
          <a:p>
            <a:r>
              <a:rPr lang="en-US" dirty="0"/>
              <a:t>‘’</a:t>
            </a:r>
            <a:r>
              <a:rPr lang="en-GB">
                <a:effectLst/>
                <a:latin typeface="Calibri" panose="020F0502020204030204" pitchFamily="34" charset="0"/>
                <a:ea typeface="Calibri" panose="020F0502020204030204" pitchFamily="34" charset="0"/>
                <a:cs typeface="Times New Roman" panose="02020603050405020304" pitchFamily="18" charset="0"/>
              </a:rPr>
              <a:t> ’ </a:t>
            </a:r>
            <a:r>
              <a:rPr lang="en-GB" dirty="0">
                <a:effectLst/>
                <a:ea typeface="Calibri" panose="020F0502020204030204" pitchFamily="34" charset="0"/>
                <a:cs typeface="Times New Roman" panose="02020603050405020304" pitchFamily="18" charset="0"/>
              </a:rPr>
              <a:t>physical literacy can be described as the motivation, confidence, physical competence, knowledge and understanding to value and take responsibility for engagement in physical activities for life’’</a:t>
            </a:r>
            <a:r>
              <a:rPr lang="en-GB" dirty="0">
                <a:effectLst/>
              </a:rPr>
              <a:t>  </a:t>
            </a:r>
            <a:r>
              <a:rPr lang="en-US" dirty="0"/>
              <a:t>Whitehead (2016)</a:t>
            </a:r>
          </a:p>
          <a:p>
            <a:r>
              <a:rPr lang="en-US"/>
              <a:t>Children developing FMS such as running, jumping, catching is crucial for  Motivation, confidence,  physical, cognitive and social development. ( Cools, Wouter, De </a:t>
            </a:r>
            <a:r>
              <a:rPr lang="en-US" err="1"/>
              <a:t>Martelar</a:t>
            </a:r>
            <a:r>
              <a:rPr lang="en-US"/>
              <a:t>,  2009</a:t>
            </a:r>
            <a:endParaRPr lang="en-US" dirty="0"/>
          </a:p>
          <a:p>
            <a:endParaRPr lang="en-US" dirty="0"/>
          </a:p>
        </p:txBody>
      </p:sp>
    </p:spTree>
    <p:extLst>
      <p:ext uri="{BB962C8B-B14F-4D97-AF65-F5344CB8AC3E}">
        <p14:creationId xmlns:p14="http://schemas.microsoft.com/office/powerpoint/2010/main" val="1806726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142" name="Rectangle 3141">
            <a:extLst>
              <a:ext uri="{FF2B5EF4-FFF2-40B4-BE49-F238E27FC236}">
                <a16:creationId xmlns:a16="http://schemas.microsoft.com/office/drawing/2014/main" id="{2810100C-B2E3-4BD2-B42B-F78F0239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44" name="Straight Connector 3143">
            <a:extLst>
              <a:ext uri="{FF2B5EF4-FFF2-40B4-BE49-F238E27FC236}">
                <a16:creationId xmlns:a16="http://schemas.microsoft.com/office/drawing/2014/main" id="{ABDA076A-A426-4BA4-91D7-2194025E1E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3317" y="1847088"/>
            <a:ext cx="498508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2D23750C-DC82-A663-E9DC-AC7D78C32716}"/>
              </a:ext>
            </a:extLst>
          </p:cNvPr>
          <p:cNvSpPr>
            <a:spLocks noGrp="1"/>
          </p:cNvSpPr>
          <p:nvPr>
            <p:ph type="title"/>
          </p:nvPr>
        </p:nvSpPr>
        <p:spPr>
          <a:xfrm>
            <a:off x="5753318" y="804520"/>
            <a:ext cx="4985079" cy="1049235"/>
          </a:xfrm>
        </p:spPr>
        <p:txBody>
          <a:bodyPr vert="horz" lIns="91440" tIns="45720" rIns="91440" bIns="0" rtlCol="0">
            <a:normAutofit/>
          </a:bodyPr>
          <a:lstStyle/>
          <a:p>
            <a:r>
              <a:rPr lang="en-US"/>
              <a:t>Methodology </a:t>
            </a:r>
          </a:p>
        </p:txBody>
      </p:sp>
      <p:sp>
        <p:nvSpPr>
          <p:cNvPr id="3146" name="Rectangle 3145">
            <a:extLst>
              <a:ext uri="{FF2B5EF4-FFF2-40B4-BE49-F238E27FC236}">
                <a16:creationId xmlns:a16="http://schemas.microsoft.com/office/drawing/2014/main" id="{06FE94E2-EB97-4BF3-ADFD-1D6ECE62B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3148" name="Group 3147">
            <a:extLst>
              <a:ext uri="{FF2B5EF4-FFF2-40B4-BE49-F238E27FC236}">
                <a16:creationId xmlns:a16="http://schemas.microsoft.com/office/drawing/2014/main" id="{E19263DE-9849-4BA8-8990-4AFC76B95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8" y="482171"/>
            <a:ext cx="4641751" cy="5149101"/>
            <a:chOff x="7463259" y="583365"/>
            <a:chExt cx="4641750" cy="5181928"/>
          </a:xfrm>
        </p:grpSpPr>
        <p:sp>
          <p:nvSpPr>
            <p:cNvPr id="3149" name="Rectangle 3148">
              <a:extLst>
                <a:ext uri="{FF2B5EF4-FFF2-40B4-BE49-F238E27FC236}">
                  <a16:creationId xmlns:a16="http://schemas.microsoft.com/office/drawing/2014/main" id="{20925473-E783-403A-8BDE-D1EBDAEDA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64175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50" name="Rectangle 3149">
              <a:extLst>
                <a:ext uri="{FF2B5EF4-FFF2-40B4-BE49-F238E27FC236}">
                  <a16:creationId xmlns:a16="http://schemas.microsoft.com/office/drawing/2014/main" id="{EABD99F7-1E3E-4B98-A113-A2DAA96D1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4001651"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074" name="Picture 2" descr="Generated image">
            <a:extLst>
              <a:ext uri="{FF2B5EF4-FFF2-40B4-BE49-F238E27FC236}">
                <a16:creationId xmlns:a16="http://schemas.microsoft.com/office/drawing/2014/main" id="{59E88BF2-62C3-80F9-DB9B-ABE9D94B77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431" r="25521"/>
          <a:stretch>
            <a:fillRect/>
          </a:stretch>
        </p:blipFill>
        <p:spPr bwMode="auto">
          <a:xfrm>
            <a:off x="1271223" y="1116345"/>
            <a:ext cx="3362141" cy="3866172"/>
          </a:xfrm>
          <a:prstGeom prst="rect">
            <a:avLst/>
          </a:prstGeom>
          <a:noFill/>
          <a:extLst>
            <a:ext uri="{909E8E84-426E-40DD-AFC4-6F175D3DCCD1}">
              <a14:hiddenFill xmlns:a14="http://schemas.microsoft.com/office/drawing/2010/main">
                <a:solidFill>
                  <a:srgbClr val="FFFFFF"/>
                </a:solidFill>
              </a14:hiddenFill>
            </a:ext>
          </a:extLst>
        </p:spPr>
      </p:pic>
      <p:sp>
        <p:nvSpPr>
          <p:cNvPr id="3112" name="Content Placeholder 3092">
            <a:extLst>
              <a:ext uri="{FF2B5EF4-FFF2-40B4-BE49-F238E27FC236}">
                <a16:creationId xmlns:a16="http://schemas.microsoft.com/office/drawing/2014/main" id="{C567D01F-1569-072E-5473-1DA5CFE94FB8}"/>
              </a:ext>
            </a:extLst>
          </p:cNvPr>
          <p:cNvSpPr>
            <a:spLocks noGrp="1"/>
          </p:cNvSpPr>
          <p:nvPr>
            <p:ph idx="1"/>
          </p:nvPr>
        </p:nvSpPr>
        <p:spPr>
          <a:xfrm>
            <a:off x="5753317" y="2015732"/>
            <a:ext cx="4985080" cy="3450613"/>
          </a:xfrm>
        </p:spPr>
        <p:txBody>
          <a:bodyPr vert="horz" lIns="91440" tIns="91440" rIns="91440" bIns="91440" rtlCol="0">
            <a:normAutofit/>
          </a:bodyPr>
          <a:lstStyle/>
          <a:p>
            <a:pPr marL="0" indent="0">
              <a:buNone/>
            </a:pPr>
            <a:r>
              <a:rPr lang="en-US" cap="all"/>
              <a:t> Loebach &amp; cox ( 2020) Benefits of observation  </a:t>
            </a:r>
            <a:endParaRPr lang="en-US" cap="all" dirty="0"/>
          </a:p>
        </p:txBody>
      </p:sp>
      <p:pic>
        <p:nvPicPr>
          <p:cNvPr id="3152" name="Picture 3151">
            <a:extLst>
              <a:ext uri="{FF2B5EF4-FFF2-40B4-BE49-F238E27FC236}">
                <a16:creationId xmlns:a16="http://schemas.microsoft.com/office/drawing/2014/main" id="{463556DA-E50F-49FC-B9C5-16746A9372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54" name="Straight Connector 3153">
            <a:extLst>
              <a:ext uri="{FF2B5EF4-FFF2-40B4-BE49-F238E27FC236}">
                <a16:creationId xmlns:a16="http://schemas.microsoft.com/office/drawing/2014/main" id="{C2D4E8CC-A5F3-49D3-A830-647340CFFD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7371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5" name="Straight Connector 1034">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1CD32B6-CD06-5DAC-4B58-C93A5CBCF55E}"/>
              </a:ext>
            </a:extLst>
          </p:cNvPr>
          <p:cNvSpPr>
            <a:spLocks noGrp="1"/>
          </p:cNvSpPr>
          <p:nvPr>
            <p:ph type="title"/>
          </p:nvPr>
        </p:nvSpPr>
        <p:spPr>
          <a:xfrm>
            <a:off x="1451580" y="804520"/>
            <a:ext cx="4176511" cy="1049235"/>
          </a:xfrm>
        </p:spPr>
        <p:txBody>
          <a:bodyPr>
            <a:normAutofit/>
          </a:bodyPr>
          <a:lstStyle/>
          <a:p>
            <a:r>
              <a:rPr lang="en-US" sz="2700"/>
              <a:t>The mountain of motor development </a:t>
            </a:r>
          </a:p>
        </p:txBody>
      </p:sp>
      <p:sp>
        <p:nvSpPr>
          <p:cNvPr id="1037" name="Rectangle 1036">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30" name="Content Placeholder 1029">
            <a:extLst>
              <a:ext uri="{FF2B5EF4-FFF2-40B4-BE49-F238E27FC236}">
                <a16:creationId xmlns:a16="http://schemas.microsoft.com/office/drawing/2014/main" id="{A39CB83D-26D9-9FE2-C72F-68BC13CD577A}"/>
              </a:ext>
            </a:extLst>
          </p:cNvPr>
          <p:cNvSpPr>
            <a:spLocks noGrp="1"/>
          </p:cNvSpPr>
          <p:nvPr>
            <p:ph idx="1"/>
          </p:nvPr>
        </p:nvSpPr>
        <p:spPr>
          <a:xfrm>
            <a:off x="1451581" y="2015732"/>
            <a:ext cx="4172212" cy="3450613"/>
          </a:xfrm>
        </p:spPr>
        <p:txBody>
          <a:bodyPr>
            <a:normAutofit/>
          </a:bodyPr>
          <a:lstStyle/>
          <a:p>
            <a:r>
              <a:rPr lang="en-US" altLang="en-US" sz="2000" dirty="0">
                <a:latin typeface="Calibri"/>
                <a:ea typeface="Calibri"/>
                <a:cs typeface="Calibri"/>
              </a:rPr>
              <a:t>Motor skills  are the “base camp” to the Mountain of Motor Development. Each child needs to develop motor competence to travel up the mountain to skillfulness.</a:t>
            </a:r>
          </a:p>
          <a:p>
            <a:pPr marL="0" indent="0">
              <a:buNone/>
            </a:pPr>
            <a:r>
              <a:rPr lang="en-US" dirty="0">
                <a:latin typeface="Calibri"/>
                <a:ea typeface="Calibri"/>
                <a:cs typeface="Calibri"/>
              </a:rPr>
              <a:t>(Clarke, Metcalfe, 2002)</a:t>
            </a:r>
            <a:endParaRPr lang="en-US" sz="3600" dirty="0">
              <a:latin typeface="Calibri"/>
              <a:ea typeface="Calibri"/>
              <a:cs typeface="Calibri"/>
            </a:endParaRPr>
          </a:p>
          <a:p>
            <a:endParaRPr lang="en-US" dirty="0"/>
          </a:p>
        </p:txBody>
      </p:sp>
      <p:pic>
        <p:nvPicPr>
          <p:cNvPr id="1026" name="Picture 2" descr="Figur2. The Mountain of Motor Development | Download Scientific Diagram">
            <a:extLst>
              <a:ext uri="{FF2B5EF4-FFF2-40B4-BE49-F238E27FC236}">
                <a16:creationId xmlns:a16="http://schemas.microsoft.com/office/drawing/2014/main" id="{A89E3ACF-5BAD-CE31-156A-97A19E1502E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20632" y="805583"/>
            <a:ext cx="4707999" cy="4660762"/>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038">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41" name="Straight Connector 1040">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4460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92" name="Rectangle 1091">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94" name="Straight Connector 1093">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FFAC4A0-68CC-B7AE-3199-C13773697130}"/>
              </a:ext>
            </a:extLst>
          </p:cNvPr>
          <p:cNvSpPr>
            <a:spLocks noGrp="1"/>
          </p:cNvSpPr>
          <p:nvPr>
            <p:ph type="title"/>
          </p:nvPr>
        </p:nvSpPr>
        <p:spPr>
          <a:xfrm>
            <a:off x="1451580" y="804520"/>
            <a:ext cx="4176511" cy="1049235"/>
          </a:xfrm>
        </p:spPr>
        <p:txBody>
          <a:bodyPr>
            <a:normAutofit/>
          </a:bodyPr>
          <a:lstStyle/>
          <a:p>
            <a:r>
              <a:rPr lang="en-US" sz="2200" dirty="0"/>
              <a:t>Main findings</a:t>
            </a:r>
            <a:br>
              <a:rPr lang="en-US" sz="2200" dirty="0"/>
            </a:br>
            <a:r>
              <a:rPr lang="en-US" sz="2200" dirty="0"/>
              <a:t> LOCOMOTOR Fundamental skills (FMS) </a:t>
            </a:r>
          </a:p>
        </p:txBody>
      </p:sp>
      <p:sp>
        <p:nvSpPr>
          <p:cNvPr id="1096" name="Rectangle 1095">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1113" name="Content Placeholder 2">
            <a:extLst>
              <a:ext uri="{FF2B5EF4-FFF2-40B4-BE49-F238E27FC236}">
                <a16:creationId xmlns:a16="http://schemas.microsoft.com/office/drawing/2014/main" id="{5884D3B9-2AB8-5EDD-ABA2-329CDBC81C01}"/>
              </a:ext>
            </a:extLst>
          </p:cNvPr>
          <p:cNvGraphicFramePr>
            <a:graphicFrameLocks noGrp="1"/>
          </p:cNvGraphicFramePr>
          <p:nvPr>
            <p:ph idx="1"/>
          </p:nvPr>
        </p:nvGraphicFramePr>
        <p:xfrm>
          <a:off x="663351" y="1853756"/>
          <a:ext cx="4960442" cy="36125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Fundamental Movement Skills - Madison's e-Portfolio">
            <a:extLst>
              <a:ext uri="{FF2B5EF4-FFF2-40B4-BE49-F238E27FC236}">
                <a16:creationId xmlns:a16="http://schemas.microsoft.com/office/drawing/2014/main" id="{05BA50F3-CA77-1F24-D83C-D2022D7F4DA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r="5413"/>
          <a:stretch>
            <a:fillRect/>
          </a:stretch>
        </p:blipFill>
        <p:spPr bwMode="auto">
          <a:xfrm>
            <a:off x="6094411" y="1740801"/>
            <a:ext cx="4960442" cy="2790325"/>
          </a:xfrm>
          <a:prstGeom prst="rect">
            <a:avLst/>
          </a:prstGeom>
          <a:noFill/>
          <a:extLst>
            <a:ext uri="{909E8E84-426E-40DD-AFC4-6F175D3DCCD1}">
              <a14:hiddenFill xmlns:a14="http://schemas.microsoft.com/office/drawing/2010/main">
                <a:solidFill>
                  <a:srgbClr val="FFFFFF"/>
                </a:solidFill>
              </a14:hiddenFill>
            </a:ext>
          </a:extLst>
        </p:spPr>
      </p:pic>
      <p:pic>
        <p:nvPicPr>
          <p:cNvPr id="1098" name="Picture 1097">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00" name="Straight Connector 1099">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2186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FEA79-FA73-F80B-6C3D-E6577F511092}"/>
              </a:ext>
            </a:extLst>
          </p:cNvPr>
          <p:cNvSpPr>
            <a:spLocks noGrp="1"/>
          </p:cNvSpPr>
          <p:nvPr>
            <p:ph type="title"/>
          </p:nvPr>
        </p:nvSpPr>
        <p:spPr>
          <a:xfrm>
            <a:off x="1451579" y="804519"/>
            <a:ext cx="9603275" cy="1049235"/>
          </a:xfrm>
        </p:spPr>
        <p:txBody>
          <a:bodyPr>
            <a:normAutofit/>
          </a:bodyPr>
          <a:lstStyle/>
          <a:p>
            <a:r>
              <a:rPr lang="en-US"/>
              <a:t> Main findings - Advantage of teaching in the outdoor environment </a:t>
            </a:r>
          </a:p>
        </p:txBody>
      </p:sp>
      <p:sp>
        <p:nvSpPr>
          <p:cNvPr id="3" name="Content Placeholder 2">
            <a:extLst>
              <a:ext uri="{FF2B5EF4-FFF2-40B4-BE49-F238E27FC236}">
                <a16:creationId xmlns:a16="http://schemas.microsoft.com/office/drawing/2014/main" id="{FC1D80F7-9DA3-1B44-D04A-A5AE05210E07}"/>
              </a:ext>
            </a:extLst>
          </p:cNvPr>
          <p:cNvSpPr>
            <a:spLocks noGrp="1"/>
          </p:cNvSpPr>
          <p:nvPr>
            <p:ph idx="1"/>
          </p:nvPr>
        </p:nvSpPr>
        <p:spPr>
          <a:xfrm>
            <a:off x="1451579" y="2015734"/>
            <a:ext cx="4158849" cy="3450613"/>
          </a:xfrm>
        </p:spPr>
        <p:txBody>
          <a:bodyPr>
            <a:normAutofit/>
          </a:bodyPr>
          <a:lstStyle/>
          <a:p>
            <a:pPr>
              <a:lnSpc>
                <a:spcPct val="110000"/>
              </a:lnSpc>
            </a:pPr>
            <a:r>
              <a:rPr lang="en-US" sz="1600" dirty="0"/>
              <a:t>Student engagement</a:t>
            </a:r>
          </a:p>
          <a:p>
            <a:pPr>
              <a:lnSpc>
                <a:spcPct val="110000"/>
              </a:lnSpc>
            </a:pPr>
            <a:r>
              <a:rPr lang="en-US" sz="1600" dirty="0"/>
              <a:t>Teamwork</a:t>
            </a:r>
          </a:p>
          <a:p>
            <a:pPr>
              <a:lnSpc>
                <a:spcPct val="110000"/>
              </a:lnSpc>
            </a:pPr>
            <a:r>
              <a:rPr lang="en-US" sz="1600" dirty="0"/>
              <a:t>Problem solving </a:t>
            </a:r>
          </a:p>
          <a:p>
            <a:pPr>
              <a:lnSpc>
                <a:spcPct val="110000"/>
              </a:lnSpc>
            </a:pPr>
            <a:r>
              <a:rPr lang="en-US" sz="1600" dirty="0"/>
              <a:t>More space and freedom to move around                                                           </a:t>
            </a:r>
          </a:p>
          <a:p>
            <a:pPr>
              <a:lnSpc>
                <a:spcPct val="110000"/>
              </a:lnSpc>
            </a:pPr>
            <a:r>
              <a:rPr lang="en-US" sz="1600" dirty="0"/>
              <a:t>Supporting physical development and creativity </a:t>
            </a:r>
          </a:p>
          <a:p>
            <a:pPr marL="0" indent="0">
              <a:lnSpc>
                <a:spcPct val="110000"/>
              </a:lnSpc>
              <a:buNone/>
            </a:pPr>
            <a:endParaRPr lang="en-US" sz="1600" dirty="0"/>
          </a:p>
          <a:p>
            <a:pPr>
              <a:lnSpc>
                <a:spcPct val="110000"/>
              </a:lnSpc>
            </a:pPr>
            <a:endParaRPr lang="en-US" sz="1600" dirty="0"/>
          </a:p>
          <a:p>
            <a:pPr marL="0" indent="0">
              <a:lnSpc>
                <a:spcPct val="110000"/>
              </a:lnSpc>
              <a:buNone/>
            </a:pPr>
            <a:r>
              <a:rPr lang="en-US" dirty="0"/>
              <a:t>(</a:t>
            </a:r>
            <a:r>
              <a:rPr lang="en-US" dirty="0" err="1"/>
              <a:t>Fjortoft</a:t>
            </a:r>
            <a:r>
              <a:rPr lang="en-US" dirty="0"/>
              <a:t> , 2001)</a:t>
            </a:r>
          </a:p>
        </p:txBody>
      </p:sp>
      <p:grpSp>
        <p:nvGrpSpPr>
          <p:cNvPr id="4112" name="Group 4111">
            <a:extLst>
              <a:ext uri="{FF2B5EF4-FFF2-40B4-BE49-F238E27FC236}">
                <a16:creationId xmlns:a16="http://schemas.microsoft.com/office/drawing/2014/main" id="{93401815-9C3D-43EE-B4E4-2504090CEF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9823" y="2012810"/>
            <a:ext cx="4948659" cy="3453535"/>
            <a:chOff x="7807230" y="2012810"/>
            <a:chExt cx="3251252" cy="3459865"/>
          </a:xfrm>
        </p:grpSpPr>
        <p:sp>
          <p:nvSpPr>
            <p:cNvPr id="4113" name="Rectangle 4112">
              <a:extLst>
                <a:ext uri="{FF2B5EF4-FFF2-40B4-BE49-F238E27FC236}">
                  <a16:creationId xmlns:a16="http://schemas.microsoft.com/office/drawing/2014/main" id="{CDC52205-72B7-41BE-99DF-6B24F25E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14" name="Rectangle 4113">
              <a:extLst>
                <a:ext uri="{FF2B5EF4-FFF2-40B4-BE49-F238E27FC236}">
                  <a16:creationId xmlns:a16="http://schemas.microsoft.com/office/drawing/2014/main" id="{298BFFC9-C8B3-41FE-B9CC-C492B0794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098" name="Picture 2" descr="Outdoor Classroom ...">
            <a:extLst>
              <a:ext uri="{FF2B5EF4-FFF2-40B4-BE49-F238E27FC236}">
                <a16:creationId xmlns:a16="http://schemas.microsoft.com/office/drawing/2014/main" id="{D8234FB3-4CA6-F418-EFDD-C04F23AE21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026" r="-2" b="-2"/>
          <a:stretch>
            <a:fillRect/>
          </a:stretch>
        </p:blipFill>
        <p:spPr bwMode="auto">
          <a:xfrm>
            <a:off x="6277257" y="2174242"/>
            <a:ext cx="4613872" cy="312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2262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AF94E-04B7-D76A-20C1-39EB38E8305F}"/>
              </a:ext>
            </a:extLst>
          </p:cNvPr>
          <p:cNvSpPr>
            <a:spLocks noGrp="1"/>
          </p:cNvSpPr>
          <p:nvPr>
            <p:ph type="title"/>
          </p:nvPr>
        </p:nvSpPr>
        <p:spPr>
          <a:xfrm>
            <a:off x="1451579" y="804519"/>
            <a:ext cx="9603275" cy="1049235"/>
          </a:xfrm>
        </p:spPr>
        <p:txBody>
          <a:bodyPr>
            <a:normAutofit/>
          </a:bodyPr>
          <a:lstStyle/>
          <a:p>
            <a:r>
              <a:rPr lang="en-US"/>
              <a:t>Recommendations- Teaching outdoors </a:t>
            </a:r>
            <a:endParaRPr lang="en-US" dirty="0"/>
          </a:p>
        </p:txBody>
      </p:sp>
      <p:sp>
        <p:nvSpPr>
          <p:cNvPr id="3" name="Content Placeholder 2">
            <a:extLst>
              <a:ext uri="{FF2B5EF4-FFF2-40B4-BE49-F238E27FC236}">
                <a16:creationId xmlns:a16="http://schemas.microsoft.com/office/drawing/2014/main" id="{E7224482-F687-9D8B-C1B7-DE2C8293B6DD}"/>
              </a:ext>
            </a:extLst>
          </p:cNvPr>
          <p:cNvSpPr>
            <a:spLocks noGrp="1"/>
          </p:cNvSpPr>
          <p:nvPr>
            <p:ph idx="1"/>
          </p:nvPr>
        </p:nvSpPr>
        <p:spPr>
          <a:xfrm>
            <a:off x="1451580" y="2015734"/>
            <a:ext cx="5707937" cy="3450613"/>
          </a:xfrm>
        </p:spPr>
        <p:txBody>
          <a:bodyPr>
            <a:normAutofit/>
          </a:bodyPr>
          <a:lstStyle/>
          <a:p>
            <a:r>
              <a:rPr lang="en-US"/>
              <a:t> Safe and simulating outdoor space- that will encourage safety play and exploration </a:t>
            </a:r>
          </a:p>
          <a:p>
            <a:r>
              <a:rPr lang="en-US"/>
              <a:t>The right equipment- cones- hoops,- ropes</a:t>
            </a:r>
          </a:p>
          <a:p>
            <a:r>
              <a:rPr lang="en-US"/>
              <a:t>Teacher training </a:t>
            </a:r>
          </a:p>
          <a:p>
            <a:r>
              <a:rPr lang="en-US"/>
              <a:t>Man made mound across the schools </a:t>
            </a:r>
          </a:p>
          <a:p>
            <a:r>
              <a:rPr lang="en-US"/>
              <a:t>Encourage having a cross curricular point of view</a:t>
            </a:r>
          </a:p>
          <a:p>
            <a:endParaRPr lang="en-US" dirty="0"/>
          </a:p>
        </p:txBody>
      </p:sp>
      <p:grpSp>
        <p:nvGrpSpPr>
          <p:cNvPr id="5147" name="Group 5146">
            <a:extLst>
              <a:ext uri="{FF2B5EF4-FFF2-40B4-BE49-F238E27FC236}">
                <a16:creationId xmlns:a16="http://schemas.microsoft.com/office/drawing/2014/main" id="{E006F341-EF16-491A-BBCF-B4A810AC6E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4975" y="2012810"/>
            <a:ext cx="3413507" cy="3459865"/>
            <a:chOff x="7630846" y="2123762"/>
            <a:chExt cx="3413507" cy="3481923"/>
          </a:xfrm>
        </p:grpSpPr>
        <p:sp>
          <p:nvSpPr>
            <p:cNvPr id="5128" name="Rectangle 5127">
              <a:extLst>
                <a:ext uri="{FF2B5EF4-FFF2-40B4-BE49-F238E27FC236}">
                  <a16:creationId xmlns:a16="http://schemas.microsoft.com/office/drawing/2014/main" id="{C1FA2985-DF76-4E75-A269-CF4A710056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30846" y="2123762"/>
              <a:ext cx="3413507" cy="34819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48" name="Rectangle 5147">
              <a:extLst>
                <a:ext uri="{FF2B5EF4-FFF2-40B4-BE49-F238E27FC236}">
                  <a16:creationId xmlns:a16="http://schemas.microsoft.com/office/drawing/2014/main" id="{559FB99A-F3C2-47CF-9609-4331E3443C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9809" y="2294169"/>
              <a:ext cx="3100817" cy="3149963"/>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122" name="Picture 2" descr="Teacher confidence: How to develop outdoor learning at your school">
            <a:extLst>
              <a:ext uri="{FF2B5EF4-FFF2-40B4-BE49-F238E27FC236}">
                <a16:creationId xmlns:a16="http://schemas.microsoft.com/office/drawing/2014/main" id="{340A6384-0BB3-E6E3-3479-4396995E71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8448" r="6077" b="2"/>
          <a:stretch>
            <a:fillRect/>
          </a:stretch>
        </p:blipFill>
        <p:spPr bwMode="auto">
          <a:xfrm>
            <a:off x="8119841" y="2491733"/>
            <a:ext cx="2453183" cy="2500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210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050" name="Picture 2" descr="Best Outdoor Activities for Kids: Get Them Moving and Exploring!">
            <a:extLst>
              <a:ext uri="{FF2B5EF4-FFF2-40B4-BE49-F238E27FC236}">
                <a16:creationId xmlns:a16="http://schemas.microsoft.com/office/drawing/2014/main" id="{00936F55-26E8-E586-03F0-0562898C09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091" r="9093"/>
          <a:stretch>
            <a:fillRect/>
          </a:stretch>
        </p:blipFill>
        <p:spPr bwMode="auto">
          <a:xfrm>
            <a:off x="2"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246CFB-96F2-8C31-0DB4-417E0EE22CF5}"/>
              </a:ext>
            </a:extLst>
          </p:cNvPr>
          <p:cNvSpPr>
            <a:spLocks noGrp="1"/>
          </p:cNvSpPr>
          <p:nvPr>
            <p:ph type="title"/>
          </p:nvPr>
        </p:nvSpPr>
        <p:spPr>
          <a:xfrm>
            <a:off x="1304017" y="804520"/>
            <a:ext cx="6815731" cy="1049235"/>
          </a:xfrm>
        </p:spPr>
        <p:txBody>
          <a:bodyPr>
            <a:normAutofit/>
          </a:bodyPr>
          <a:lstStyle/>
          <a:p>
            <a:r>
              <a:rPr lang="en-US" sz="3000">
                <a:solidFill>
                  <a:srgbClr val="FFFFFE"/>
                </a:solidFill>
              </a:rPr>
              <a:t>Recommendations- Fundamental locomotor skills</a:t>
            </a:r>
          </a:p>
        </p:txBody>
      </p:sp>
      <p:cxnSp>
        <p:nvCxnSpPr>
          <p:cNvPr id="2057" name="Straight Connector 2056">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BF5A7F"/>
            </a:solidFill>
          </a:ln>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9827CA65-AC4B-0F74-06BB-CE041A128019}"/>
              </a:ext>
            </a:extLst>
          </p:cNvPr>
          <p:cNvSpPr>
            <a:spLocks noGrp="1"/>
          </p:cNvSpPr>
          <p:nvPr>
            <p:ph idx="1"/>
          </p:nvPr>
        </p:nvSpPr>
        <p:spPr>
          <a:xfrm>
            <a:off x="1304017" y="2015733"/>
            <a:ext cx="6815731" cy="4021267"/>
          </a:xfrm>
        </p:spPr>
        <p:txBody>
          <a:bodyPr>
            <a:normAutofit/>
          </a:bodyPr>
          <a:lstStyle/>
          <a:p>
            <a:pPr>
              <a:buClr>
                <a:srgbClr val="BF5A7F"/>
              </a:buClr>
            </a:pPr>
            <a:r>
              <a:rPr lang="en-US">
                <a:solidFill>
                  <a:srgbClr val="FFFFFE"/>
                </a:solidFill>
              </a:rPr>
              <a:t>Provide safe, open space with boundaries for active play and exploration</a:t>
            </a:r>
          </a:p>
          <a:p>
            <a:pPr>
              <a:buClr>
                <a:srgbClr val="BF5A7F"/>
              </a:buClr>
            </a:pPr>
            <a:r>
              <a:rPr lang="en-US">
                <a:solidFill>
                  <a:srgbClr val="FFFFFE"/>
                </a:solidFill>
              </a:rPr>
              <a:t>Design fun obstacles courses </a:t>
            </a:r>
          </a:p>
          <a:p>
            <a:pPr>
              <a:buClr>
                <a:srgbClr val="BF5A7F"/>
              </a:buClr>
            </a:pPr>
            <a:r>
              <a:rPr lang="en-US">
                <a:solidFill>
                  <a:srgbClr val="FFFFFE"/>
                </a:solidFill>
              </a:rPr>
              <a:t>Natural based activities </a:t>
            </a:r>
          </a:p>
          <a:p>
            <a:pPr>
              <a:buClr>
                <a:srgbClr val="BF5A7F"/>
              </a:buClr>
            </a:pPr>
            <a:r>
              <a:rPr lang="en-US">
                <a:solidFill>
                  <a:srgbClr val="FFFFFE"/>
                </a:solidFill>
              </a:rPr>
              <a:t>Different equipment </a:t>
            </a:r>
          </a:p>
          <a:p>
            <a:pPr>
              <a:buClr>
                <a:srgbClr val="BF5A7F"/>
              </a:buClr>
            </a:pPr>
            <a:endParaRPr lang="en-US">
              <a:solidFill>
                <a:srgbClr val="FFFFFE"/>
              </a:solidFill>
            </a:endParaRPr>
          </a:p>
        </p:txBody>
      </p:sp>
    </p:spTree>
    <p:extLst>
      <p:ext uri="{BB962C8B-B14F-4D97-AF65-F5344CB8AC3E}">
        <p14:creationId xmlns:p14="http://schemas.microsoft.com/office/powerpoint/2010/main" val="18684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Group Discussion">
            <a:extLst>
              <a:ext uri="{FF2B5EF4-FFF2-40B4-BE49-F238E27FC236}">
                <a16:creationId xmlns:a16="http://schemas.microsoft.com/office/drawing/2014/main" id="{87E171C9-4A82-ABFC-942C-C55D0534AC76}"/>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r="6224" b="-1"/>
          <a:stretch>
            <a:fillRect/>
          </a:stretch>
        </p:blipFill>
        <p:spPr bwMode="auto">
          <a:xfrm>
            <a:off x="305"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8"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3090"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092" name="Rectangle 3091">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BFEF4514-EB5D-B0BB-15D2-9EC930E7860C}"/>
              </a:ext>
            </a:extLst>
          </p:cNvPr>
          <p:cNvSpPr>
            <a:spLocks noGrp="1"/>
          </p:cNvSpPr>
          <p:nvPr>
            <p:ph type="title"/>
          </p:nvPr>
        </p:nvSpPr>
        <p:spPr>
          <a:xfrm>
            <a:off x="1130271" y="1193800"/>
            <a:ext cx="3193050" cy="4699000"/>
          </a:xfrm>
        </p:spPr>
        <p:txBody>
          <a:bodyPr anchor="ctr">
            <a:normAutofit/>
          </a:bodyPr>
          <a:lstStyle/>
          <a:p>
            <a:r>
              <a:rPr lang="en-US"/>
              <a:t>Discussion </a:t>
            </a:r>
          </a:p>
        </p:txBody>
      </p:sp>
      <p:cxnSp>
        <p:nvCxnSpPr>
          <p:cNvPr id="3094" name="Straight Connector 3093">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D9A29D7-5ADB-F740-82A4-51756E0E6DD4}"/>
              </a:ext>
            </a:extLst>
          </p:cNvPr>
          <p:cNvSpPr>
            <a:spLocks noGrp="1"/>
          </p:cNvSpPr>
          <p:nvPr>
            <p:ph idx="1"/>
          </p:nvPr>
        </p:nvSpPr>
        <p:spPr>
          <a:xfrm>
            <a:off x="4976636" y="1193800"/>
            <a:ext cx="6085091" cy="4699000"/>
          </a:xfrm>
        </p:spPr>
        <p:txBody>
          <a:bodyPr anchor="ctr">
            <a:normAutofit/>
          </a:bodyPr>
          <a:lstStyle/>
          <a:p>
            <a:pPr>
              <a:buClr>
                <a:srgbClr val="E9F022"/>
              </a:buClr>
            </a:pPr>
            <a:endParaRPr lang="en-US"/>
          </a:p>
          <a:p>
            <a:pPr>
              <a:buClr>
                <a:srgbClr val="E9F022"/>
              </a:buClr>
            </a:pPr>
            <a:endParaRPr lang="en-US"/>
          </a:p>
        </p:txBody>
      </p:sp>
      <p:sp>
        <p:nvSpPr>
          <p:cNvPr id="3096"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56925158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6CE10-629A-BC0D-78DF-F37B0FD96AD1}"/>
              </a:ext>
            </a:extLst>
          </p:cNvPr>
          <p:cNvSpPr>
            <a:spLocks noGrp="1"/>
          </p:cNvSpPr>
          <p:nvPr>
            <p:ph type="title"/>
          </p:nvPr>
        </p:nvSpPr>
        <p:spPr>
          <a:xfrm>
            <a:off x="1451579" y="804519"/>
            <a:ext cx="9603275" cy="1049235"/>
          </a:xfrm>
        </p:spPr>
        <p:txBody>
          <a:bodyPr>
            <a:normAutofit/>
          </a:bodyPr>
          <a:lstStyle/>
          <a:p>
            <a:r>
              <a:rPr lang="en-US" dirty="0"/>
              <a:t>Conclusion </a:t>
            </a:r>
          </a:p>
        </p:txBody>
      </p:sp>
      <p:sp>
        <p:nvSpPr>
          <p:cNvPr id="4" name="AutoShape 2" descr="Final thoughts, conclusion or summary of all study topics, thinking about  solutions, result, outcome or opinion from business case study concept,  businessman with lightbulb idea of final thoughts. 4669652 Vector Art at">
            <a:extLst>
              <a:ext uri="{FF2B5EF4-FFF2-40B4-BE49-F238E27FC236}">
                <a16:creationId xmlns:a16="http://schemas.microsoft.com/office/drawing/2014/main" id="{2702A42F-0DA5-0093-D549-B021D53F4AC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4" descr="Final thoughts, conclusion or summary of all study topics, thinking about  solutions, result, outcome or opinion from business case study concept,  businessman with lightbulb idea of final thoughts. 4669652 Vector Art at">
            <a:extLst>
              <a:ext uri="{FF2B5EF4-FFF2-40B4-BE49-F238E27FC236}">
                <a16:creationId xmlns:a16="http://schemas.microsoft.com/office/drawing/2014/main" id="{670A88A4-9D91-354B-4141-5484520BCCA8}"/>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aphicFrame>
        <p:nvGraphicFramePr>
          <p:cNvPr id="8" name="Content Placeholder 2">
            <a:extLst>
              <a:ext uri="{FF2B5EF4-FFF2-40B4-BE49-F238E27FC236}">
                <a16:creationId xmlns:a16="http://schemas.microsoft.com/office/drawing/2014/main" id="{5E2F2DE5-6092-157B-D8F6-3D7546D90007}"/>
              </a:ext>
            </a:extLst>
          </p:cNvPr>
          <p:cNvGraphicFramePr>
            <a:graphicFrameLocks noGrp="1"/>
          </p:cNvGraphicFramePr>
          <p:nvPr>
            <p:ph idx="1"/>
            <p:extLst>
              <p:ext uri="{D42A27DB-BD31-4B8C-83A1-F6EECF244321}">
                <p14:modId xmlns:p14="http://schemas.microsoft.com/office/powerpoint/2010/main" val="856721354"/>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7558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E3A3C-3F49-29D4-2C38-CBDD797A3BCB}"/>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51157D55-4D8E-4DBA-7922-FE382993BDD6}"/>
              </a:ext>
            </a:extLst>
          </p:cNvPr>
          <p:cNvSpPr>
            <a:spLocks noGrp="1"/>
          </p:cNvSpPr>
          <p:nvPr>
            <p:ph idx="1"/>
          </p:nvPr>
        </p:nvSpPr>
        <p:spPr>
          <a:xfrm>
            <a:off x="477672" y="2015732"/>
            <a:ext cx="11614243" cy="4842268"/>
          </a:xfrm>
        </p:spPr>
        <p:txBody>
          <a:bodyPr>
            <a:normAutofit fontScale="70000" lnSpcReduction="20000"/>
          </a:bodyPr>
          <a:lstStyle/>
          <a:p>
            <a:r>
              <a:rPr lang="en-GB" sz="1900" i="0" u="none" strike="noStrike" dirty="0">
                <a:effectLst/>
              </a:rPr>
              <a:t>COOLS, W., DE MARTELAER, K., SAMAEY, C. and ANDRIES, C., 2009. Movement Skill Assessment of Typically Developing Preschool Children: A Review of Seven Movement Skill Assessment Tools. </a:t>
            </a:r>
            <a:r>
              <a:rPr lang="en-GB" sz="1900" i="1" u="none" strike="noStrike" dirty="0">
                <a:effectLst/>
              </a:rPr>
              <a:t>Journal of Sports Science &amp; Medicine, </a:t>
            </a:r>
            <a:r>
              <a:rPr lang="en-GB" sz="1900" i="0" u="none" strike="noStrike" dirty="0">
                <a:effectLst/>
              </a:rPr>
              <a:t>8(2), pp. 154-168.</a:t>
            </a:r>
          </a:p>
          <a:p>
            <a:r>
              <a:rPr lang="en-US" sz="1900" dirty="0">
                <a:cs typeface="Calibri"/>
              </a:rPr>
              <a:t>I. </a:t>
            </a:r>
            <a:r>
              <a:rPr lang="en-US" sz="1900" dirty="0" err="1">
                <a:cs typeface="Calibri"/>
              </a:rPr>
              <a:t>Fjortoft</a:t>
            </a:r>
            <a:r>
              <a:rPr lang="en-US" sz="1900" dirty="0">
                <a:cs typeface="Calibri"/>
              </a:rPr>
              <a:t>., (2001). Early  Childhood Education Journal, Vol. 29, No. 2 Winter </a:t>
            </a:r>
          </a:p>
          <a:p>
            <a:r>
              <a:rPr lang="en-GB" sz="1900" b="0" i="0" u="none" strike="noStrike" dirty="0">
                <a:effectLst/>
                <a:latin typeface="Source Sans Pro" panose="020B0503030403020204" pitchFamily="34" charset="0"/>
              </a:rPr>
              <a:t>. Jucker, R. and von Au, J. (2022) </a:t>
            </a:r>
            <a:r>
              <a:rPr lang="en-GB" sz="1900" b="0" i="1" u="none" strike="noStrike" dirty="0">
                <a:effectLst/>
                <a:latin typeface="Source Sans Pro" panose="020B0503030403020204" pitchFamily="34" charset="0"/>
              </a:rPr>
              <a:t>High-Quality Outdoor Learning: Evidence-based Education Outside the Classroom for Children, Teachers and Society</a:t>
            </a:r>
            <a:r>
              <a:rPr lang="en-GB" sz="1900" b="0" i="0" u="none" strike="noStrike" dirty="0">
                <a:effectLst/>
                <a:latin typeface="Source Sans Pro" panose="020B0503030403020204" pitchFamily="34" charset="0"/>
              </a:rPr>
              <a:t>. 1st Edition 2022. Edited by J. von Au and R. Jucker. Cham: Springer Nature. Available at: </a:t>
            </a:r>
            <a:r>
              <a:rPr lang="en-GB" sz="1900" b="0" i="0" u="none" strike="noStrike" dirty="0">
                <a:effectLst/>
                <a:latin typeface="Source Sans Pro" panose="020B0503030403020204" pitchFamily="34" charset="0"/>
                <a:hlinkClick r:id="rId3"/>
              </a:rPr>
              <a:t>https://doi.org/10.1007/978-3-031-04108-2</a:t>
            </a:r>
            <a:r>
              <a:rPr lang="en-GB" sz="1900" b="0" i="0" u="none" strike="noStrike" dirty="0">
                <a:effectLst/>
                <a:latin typeface="Source Sans Pro" panose="020B0503030403020204" pitchFamily="34" charset="0"/>
              </a:rPr>
              <a:t>.</a:t>
            </a:r>
          </a:p>
          <a:p>
            <a:r>
              <a:rPr lang="en-GB" sz="1900" dirty="0"/>
              <a:t>J. E. Clarke &amp; C. </a:t>
            </a:r>
            <a:r>
              <a:rPr lang="en-US" sz="1900" dirty="0">
                <a:ea typeface="Calibri"/>
                <a:cs typeface="Calibri"/>
              </a:rPr>
              <a:t>Metcalfe., 2002. Motor Development: Research and reviews, Vol 2. (pp. 163-190). NASPE publications: Reston, VA</a:t>
            </a:r>
          </a:p>
          <a:p>
            <a:r>
              <a:rPr lang="en-GB" sz="1900" b="0" i="0" u="none" strike="noStrike" dirty="0">
                <a:effectLst/>
              </a:rPr>
              <a:t>LOEBACH, J. and COX, A., 2020. Tool for Observing Play Outdoors (TOPO): A New Typology for Capturing Children’s Play Behaviour's in Outdoor Environments. </a:t>
            </a:r>
            <a:r>
              <a:rPr lang="en-GB" sz="1900" b="0" i="1" u="none" strike="noStrike" dirty="0">
                <a:effectLst/>
              </a:rPr>
              <a:t>International Journal of Environmental Research and Public Health, </a:t>
            </a:r>
            <a:r>
              <a:rPr lang="en-GB" sz="1900" i="0" u="none" strike="noStrike" dirty="0">
                <a:effectLst/>
              </a:rPr>
              <a:t>17(15), pp. </a:t>
            </a:r>
            <a:r>
              <a:rPr lang="en-GB" sz="1900" b="0" i="0" u="none" strike="noStrike" dirty="0">
                <a:effectLst/>
              </a:rPr>
              <a:t>5611.</a:t>
            </a:r>
          </a:p>
          <a:p>
            <a:r>
              <a:rPr lang="en-GB" sz="1900" i="0" u="none" strike="noStrike" dirty="0">
                <a:effectLst/>
                <a:latin typeface="verdana" panose="020B0604030504040204" pitchFamily="34" charset="0"/>
              </a:rPr>
              <a:t> </a:t>
            </a:r>
            <a:r>
              <a:rPr lang="en-GB" sz="1900" b="0" i="0" u="none" strike="noStrike" dirty="0" err="1">
                <a:effectLst/>
                <a:latin typeface="Source Sans Pro" panose="020B0503030403020204" pitchFamily="34" charset="0"/>
              </a:rPr>
              <a:t>Makaruk</a:t>
            </a:r>
            <a:r>
              <a:rPr lang="en-GB" sz="1900" b="0" i="0" u="none" strike="noStrike" dirty="0">
                <a:effectLst/>
                <a:latin typeface="Source Sans Pro" panose="020B0503030403020204" pitchFamily="34" charset="0"/>
              </a:rPr>
              <a:t>, H. </a:t>
            </a:r>
            <a:r>
              <a:rPr lang="en-GB" sz="1900" b="0" i="1" u="none" strike="noStrike" dirty="0">
                <a:effectLst/>
                <a:latin typeface="Source Sans Pro" panose="020B0503030403020204" pitchFamily="34" charset="0"/>
              </a:rPr>
              <a:t>et al.</a:t>
            </a:r>
            <a:r>
              <a:rPr lang="en-GB" sz="1900" b="0" i="0" u="none" strike="noStrike" dirty="0">
                <a:effectLst/>
                <a:latin typeface="Source Sans Pro" panose="020B0503030403020204" pitchFamily="34" charset="0"/>
              </a:rPr>
              <a:t> (2025) ‘Artificial intelligence-enhanced assessment of fundamental motor skills: validity and reliability of the FUS test for jumping rope performance’, </a:t>
            </a:r>
            <a:r>
              <a:rPr lang="en-GB" sz="1900" b="0" i="1" u="none" strike="noStrike" dirty="0">
                <a:effectLst/>
                <a:latin typeface="Source Sans Pro" panose="020B0503030403020204" pitchFamily="34" charset="0"/>
              </a:rPr>
              <a:t>Frontiers in artificial intelligence</a:t>
            </a:r>
            <a:r>
              <a:rPr lang="en-GB" sz="1900" b="0" i="0" u="none" strike="noStrike" dirty="0">
                <a:effectLst/>
                <a:latin typeface="Source Sans Pro" panose="020B0503030403020204" pitchFamily="34" charset="0"/>
              </a:rPr>
              <a:t>, 8, p. 1611534. Available at: </a:t>
            </a:r>
            <a:r>
              <a:rPr lang="en-GB" sz="1900" b="0" i="0" u="none" strike="noStrike" dirty="0">
                <a:effectLst/>
                <a:latin typeface="Source Sans Pro" panose="020B0503030403020204" pitchFamily="34" charset="0"/>
                <a:hlinkClick r:id="rId4">
                  <a:extLst>
                    <a:ext uri="{A12FA001-AC4F-418D-AE19-62706E023703}">
                      <ahyp:hlinkClr xmlns:ahyp="http://schemas.microsoft.com/office/drawing/2018/hyperlinkcolor" val="tx"/>
                    </a:ext>
                  </a:extLst>
                </a:hlinkClick>
              </a:rPr>
              <a:t>https://doi.org/10.3389/frai.2025.1611534</a:t>
            </a:r>
            <a:endParaRPr lang="en-GB" sz="1900" b="0" i="0" u="none" strike="noStrike" dirty="0">
              <a:effectLst/>
              <a:latin typeface="Source Sans Pro" panose="020B0503030403020204" pitchFamily="34" charset="0"/>
            </a:endParaRPr>
          </a:p>
          <a:p>
            <a:r>
              <a:rPr lang="en-GB" sz="1900" b="0" i="0" u="none" strike="noStrike" dirty="0">
                <a:effectLst/>
                <a:latin typeface="Source Sans Pro" panose="020B0503030403020204" pitchFamily="34" charset="0"/>
              </a:rPr>
              <a:t>T. </a:t>
            </a:r>
            <a:r>
              <a:rPr lang="en-GB" sz="1900" b="0" i="0" u="none" strike="noStrike" dirty="0">
                <a:effectLst/>
              </a:rPr>
              <a:t>McLeish, “What is the point of outdoor learning?  Year 2 pupils’ perspectives on the benefits of outdoor learning,” (2024</a:t>
            </a:r>
            <a:r>
              <a:rPr lang="en-GB" sz="1900" dirty="0"/>
              <a:t>).</a:t>
            </a:r>
          </a:p>
          <a:p>
            <a:r>
              <a:rPr lang="en-GB" sz="1900" dirty="0"/>
              <a:t>WHITEHEAD, M. (2016). Physical literacy. Routledge. </a:t>
            </a:r>
          </a:p>
          <a:p>
            <a:r>
              <a:rPr lang="en-GB" sz="1600" i="0" u="none" strike="noStrike" dirty="0">
                <a:effectLst/>
                <a:latin typeface="verdana" panose="020B0604030504040204" pitchFamily="34" charset="0"/>
              </a:rPr>
              <a:t>KOZUB, F.M. and HOGAN, J.T., 2013. "Pursuing a Lifetime of Healthful Physical Activity" through Falling and Rolling. </a:t>
            </a:r>
            <a:r>
              <a:rPr lang="en-GB" sz="1600" i="1" u="none" strike="noStrike" dirty="0">
                <a:effectLst/>
                <a:latin typeface="verdana" panose="020B0604030504040204" pitchFamily="34" charset="0"/>
              </a:rPr>
              <a:t>Strategies, </a:t>
            </a:r>
            <a:r>
              <a:rPr lang="en-GB" sz="1600" i="0" u="none" strike="noStrike" dirty="0">
                <a:effectLst/>
                <a:latin typeface="verdana" panose="020B0604030504040204" pitchFamily="34" charset="0"/>
              </a:rPr>
              <a:t>26(5), pp. 30-35.</a:t>
            </a:r>
            <a:endParaRPr lang="en-GB" sz="1900" dirty="0"/>
          </a:p>
          <a:p>
            <a:endParaRPr lang="en-GB" sz="1900" dirty="0"/>
          </a:p>
          <a:p>
            <a:endParaRPr lang="en-GB" sz="1500" dirty="0"/>
          </a:p>
          <a:p>
            <a:endParaRPr lang="en-GB" sz="1400" b="0" i="0" u="none" strike="noStrike" dirty="0">
              <a:effectLst/>
              <a:latin typeface="Source Sans Pro" panose="020B0503030403020204" pitchFamily="34" charset="0"/>
            </a:endParaRPr>
          </a:p>
          <a:p>
            <a:r>
              <a:rPr lang="en-GB" sz="1400" b="0" i="0" u="none" strike="noStrike" dirty="0">
                <a:effectLst/>
                <a:latin typeface="Source Sans Pro" panose="020B0503030403020204" pitchFamily="34" charset="0"/>
              </a:rPr>
              <a:t>.</a:t>
            </a:r>
            <a:r>
              <a:rPr lang="en-GB" sz="1200" b="0" i="0" u="none" strike="noStrike" dirty="0">
                <a:effectLst/>
                <a:latin typeface="Source Sans Pro" panose="020B0503030403020204" pitchFamily="34" charset="0"/>
              </a:rPr>
              <a:t> </a:t>
            </a:r>
            <a:endParaRPr lang="en-GB" sz="1800" dirty="0"/>
          </a:p>
          <a:p>
            <a:endParaRPr lang="en-US" sz="1400" dirty="0">
              <a:ea typeface="Calibri"/>
              <a:cs typeface="Calibri"/>
            </a:endParaRPr>
          </a:p>
          <a:p>
            <a:endParaRPr lang="en-GB" sz="1400" dirty="0"/>
          </a:p>
          <a:p>
            <a:endParaRPr lang="en-US" sz="1400" dirty="0">
              <a:cs typeface="Calibri"/>
            </a:endParaRPr>
          </a:p>
          <a:p>
            <a:endParaRPr lang="en-GB" sz="1400" i="0" u="none" strike="noStrike" dirty="0">
              <a:effectLst/>
            </a:endParaRPr>
          </a:p>
          <a:p>
            <a:endParaRPr lang="en-GB" sz="1400" i="0" u="none" strike="noStrike" dirty="0">
              <a:effectLst/>
            </a:endParaRPr>
          </a:p>
          <a:p>
            <a:endParaRPr lang="en-US" dirty="0"/>
          </a:p>
        </p:txBody>
      </p:sp>
    </p:spTree>
    <p:extLst>
      <p:ext uri="{BB962C8B-B14F-4D97-AF65-F5344CB8AC3E}">
        <p14:creationId xmlns:p14="http://schemas.microsoft.com/office/powerpoint/2010/main" val="375475034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2795</TotalTime>
  <Words>1695</Words>
  <Application>Microsoft Macintosh PowerPoint</Application>
  <PresentationFormat>Widescreen</PresentationFormat>
  <Paragraphs>119</Paragraphs>
  <Slides>12</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Arial</vt:lpstr>
      <vt:lpstr>Calibri</vt:lpstr>
      <vt:lpstr>Gill Sans MT</vt:lpstr>
      <vt:lpstr>Source Sans 3</vt:lpstr>
      <vt:lpstr>Source Sans Pro</vt:lpstr>
      <vt:lpstr>verdana</vt:lpstr>
      <vt:lpstr>Gallery</vt:lpstr>
      <vt:lpstr>Using your observations of children working outdoors, carry out an in-depth analysis of their interaction with the outdoor environment in their learning and play. </vt:lpstr>
      <vt:lpstr>summary </vt:lpstr>
      <vt:lpstr>Introduction </vt:lpstr>
      <vt:lpstr>Methodology </vt:lpstr>
      <vt:lpstr>The mountain of motor development </vt:lpstr>
      <vt:lpstr>Main findings  LOCOMOTOR Fundamental skills (FMS) </vt:lpstr>
      <vt:lpstr> Main findings - Advantage of teaching in the outdoor environment </vt:lpstr>
      <vt:lpstr>Recommendations- Teaching outdoors </vt:lpstr>
      <vt:lpstr>Recommendations- Fundamental locomotor skills</vt:lpstr>
      <vt:lpstr>Discussion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Lucian Evans</dc:creator>
  <cp:lastModifiedBy>Lucian Evans</cp:lastModifiedBy>
  <cp:revision>7</cp:revision>
  <dcterms:created xsi:type="dcterms:W3CDTF">2025-11-10T15:22:13Z</dcterms:created>
  <dcterms:modified xsi:type="dcterms:W3CDTF">2025-11-14T12:06:28Z</dcterms:modified>
</cp:coreProperties>
</file>