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72" r:id="rId4"/>
  </p:sldMasterIdLst>
  <p:notesMasterIdLst>
    <p:notesMasterId r:id="rId80"/>
  </p:notesMasterIdLst>
  <p:sldIdLst>
    <p:sldId id="256" r:id="rId5"/>
    <p:sldId id="257" r:id="rId6"/>
    <p:sldId id="264" r:id="rId7"/>
    <p:sldId id="317" r:id="rId8"/>
    <p:sldId id="265" r:id="rId9"/>
    <p:sldId id="266" r:id="rId10"/>
    <p:sldId id="263" r:id="rId11"/>
    <p:sldId id="267" r:id="rId12"/>
    <p:sldId id="258" r:id="rId13"/>
    <p:sldId id="259" r:id="rId14"/>
    <p:sldId id="260" r:id="rId15"/>
    <p:sldId id="261" r:id="rId16"/>
    <p:sldId id="262" r:id="rId17"/>
    <p:sldId id="268" r:id="rId18"/>
    <p:sldId id="269" r:id="rId19"/>
    <p:sldId id="270" r:id="rId20"/>
    <p:sldId id="271" r:id="rId21"/>
    <p:sldId id="272" r:id="rId22"/>
    <p:sldId id="273" r:id="rId23"/>
    <p:sldId id="274" r:id="rId24"/>
    <p:sldId id="316"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7" r:id="rId38"/>
    <p:sldId id="288" r:id="rId39"/>
    <p:sldId id="289" r:id="rId40"/>
    <p:sldId id="291" r:id="rId41"/>
    <p:sldId id="318" r:id="rId42"/>
    <p:sldId id="319" r:id="rId43"/>
    <p:sldId id="320" r:id="rId44"/>
    <p:sldId id="292" r:id="rId45"/>
    <p:sldId id="321" r:id="rId46"/>
    <p:sldId id="322" r:id="rId47"/>
    <p:sldId id="323" r:id="rId48"/>
    <p:sldId id="293" r:id="rId49"/>
    <p:sldId id="324" r:id="rId50"/>
    <p:sldId id="294" r:id="rId51"/>
    <p:sldId id="295" r:id="rId52"/>
    <p:sldId id="296" r:id="rId53"/>
    <p:sldId id="325" r:id="rId54"/>
    <p:sldId id="327" r:id="rId55"/>
    <p:sldId id="328" r:id="rId56"/>
    <p:sldId id="329" r:id="rId57"/>
    <p:sldId id="330" r:id="rId58"/>
    <p:sldId id="326" r:id="rId59"/>
    <p:sldId id="331" r:id="rId60"/>
    <p:sldId id="297" r:id="rId61"/>
    <p:sldId id="298" r:id="rId62"/>
    <p:sldId id="299" r:id="rId63"/>
    <p:sldId id="300" r:id="rId64"/>
    <p:sldId id="301" r:id="rId65"/>
    <p:sldId id="302" r:id="rId66"/>
    <p:sldId id="303" r:id="rId67"/>
    <p:sldId id="304" r:id="rId68"/>
    <p:sldId id="305" r:id="rId69"/>
    <p:sldId id="306" r:id="rId70"/>
    <p:sldId id="307" r:id="rId71"/>
    <p:sldId id="308" r:id="rId72"/>
    <p:sldId id="309" r:id="rId73"/>
    <p:sldId id="310" r:id="rId74"/>
    <p:sldId id="311" r:id="rId75"/>
    <p:sldId id="312" r:id="rId76"/>
    <p:sldId id="313" r:id="rId77"/>
    <p:sldId id="314" r:id="rId78"/>
    <p:sldId id="315" r:id="rId7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732" autoAdjust="0"/>
    <p:restoredTop sz="94660"/>
  </p:normalViewPr>
  <p:slideViewPr>
    <p:cSldViewPr snapToGrid="0">
      <p:cViewPr varScale="1">
        <p:scale>
          <a:sx n="113" d="100"/>
          <a:sy n="113" d="100"/>
        </p:scale>
        <p:origin x="183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slide" Target="slides/slide72.xml"/><Relationship Id="rId84" Type="http://schemas.openxmlformats.org/officeDocument/2006/relationships/tableStyles" Target="tableStyles.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488862-0874-462A-8F6D-263D5A59BE0D}" type="datetimeFigureOut">
              <a:rPr lang="en-GB" smtClean="0"/>
              <a:t>09/12/2019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6497C1-D7E3-4986-84E4-F35D2CAD9671}" type="slidenum">
              <a:rPr lang="en-GB" smtClean="0"/>
              <a:t>‹#›</a:t>
            </a:fld>
            <a:endParaRPr lang="en-GB"/>
          </a:p>
        </p:txBody>
      </p:sp>
    </p:spTree>
    <p:extLst>
      <p:ext uri="{BB962C8B-B14F-4D97-AF65-F5344CB8AC3E}">
        <p14:creationId xmlns:p14="http://schemas.microsoft.com/office/powerpoint/2010/main" val="19938603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5132" y="2059012"/>
            <a:ext cx="9146751"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74319" y="2166365"/>
            <a:ext cx="8603674" cy="1739347"/>
          </a:xfrm>
        </p:spPr>
        <p:txBody>
          <a:bodyPr tIns="45720" bIns="45720" anchor="ctr">
            <a:normAutofit/>
          </a:bodyPr>
          <a:lstStyle>
            <a:lvl1pPr algn="ctr">
              <a:lnSpc>
                <a:spcPct val="80000"/>
              </a:lnSpc>
              <a:defRPr sz="6000" spc="0" baseline="0"/>
            </a:lvl1pPr>
          </a:lstStyle>
          <a:p>
            <a:r>
              <a:rPr lang="en-US"/>
              <a:t>Click to edit Master title style</a:t>
            </a:r>
            <a:endParaRPr lang="en-US" dirty="0"/>
          </a:p>
        </p:txBody>
      </p:sp>
      <p:sp>
        <p:nvSpPr>
          <p:cNvPr id="3" name="Subtitle 2"/>
          <p:cNvSpPr>
            <a:spLocks noGrp="1"/>
          </p:cNvSpPr>
          <p:nvPr>
            <p:ph type="subTitle" idx="1"/>
          </p:nvPr>
        </p:nvSpPr>
        <p:spPr>
          <a:xfrm>
            <a:off x="1143000" y="3970315"/>
            <a:ext cx="6858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11799B4-821A-4D12-92FC-37C0DABE8C2D}"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700A7E-F7E2-40C1-A5BD-3C224053782A}" type="slidenum">
              <a:rPr lang="en-GB" smtClean="0"/>
              <a:t>‹#›</a:t>
            </a:fld>
            <a:endParaRPr lang="en-GB"/>
          </a:p>
        </p:txBody>
      </p:sp>
    </p:spTree>
    <p:extLst>
      <p:ext uri="{BB962C8B-B14F-4D97-AF65-F5344CB8AC3E}">
        <p14:creationId xmlns:p14="http://schemas.microsoft.com/office/powerpoint/2010/main" val="1596190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1799B4-821A-4D12-92FC-37C0DABE8C2D}"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700A7E-F7E2-40C1-A5BD-3C224053782A}" type="slidenum">
              <a:rPr lang="en-GB" smtClean="0"/>
              <a:t>‹#›</a:t>
            </a:fld>
            <a:endParaRPr lang="en-GB"/>
          </a:p>
        </p:txBody>
      </p:sp>
    </p:spTree>
    <p:extLst>
      <p:ext uri="{BB962C8B-B14F-4D97-AF65-F5344CB8AC3E}">
        <p14:creationId xmlns:p14="http://schemas.microsoft.com/office/powerpoint/2010/main" val="5285099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5132" y="2059012"/>
            <a:ext cx="9146751"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24893" y="2208879"/>
            <a:ext cx="7886700" cy="1676400"/>
          </a:xfrm>
        </p:spPr>
        <p:txBody>
          <a:bodyPr anchor="ctr">
            <a:noAutofit/>
          </a:bodyPr>
          <a:lstStyle>
            <a:lvl1pPr algn="ctr">
              <a:lnSpc>
                <a:spcPct val="80000"/>
              </a:lnSpc>
              <a:defRPr sz="6000" b="0" spc="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24893" y="3984400"/>
            <a:ext cx="78867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711799B4-821A-4D12-92FC-37C0DABE8C2D}" type="datetimeFigureOut">
              <a:rPr lang="en-GB" smtClean="0"/>
              <a:t>09/12/2019</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2B700A7E-F7E2-40C1-A5BD-3C224053782A}" type="slidenum">
              <a:rPr lang="en-GB" smtClean="0"/>
              <a:t>‹#›</a:t>
            </a:fld>
            <a:endParaRPr lang="en-GB"/>
          </a:p>
        </p:txBody>
      </p:sp>
    </p:spTree>
    <p:extLst>
      <p:ext uri="{BB962C8B-B14F-4D97-AF65-F5344CB8AC3E}">
        <p14:creationId xmlns:p14="http://schemas.microsoft.com/office/powerpoint/2010/main" val="77852158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797" y="2011680"/>
            <a:ext cx="365760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00600" y="2011680"/>
            <a:ext cx="365760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1799B4-821A-4D12-92FC-37C0DABE8C2D}" type="datetimeFigureOut">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700A7E-F7E2-40C1-A5BD-3C224053782A}" type="slidenum">
              <a:rPr lang="en-GB" smtClean="0"/>
              <a:t>‹#›</a:t>
            </a:fld>
            <a:endParaRPr lang="en-GB"/>
          </a:p>
        </p:txBody>
      </p:sp>
    </p:spTree>
    <p:extLst>
      <p:ext uri="{BB962C8B-B14F-4D97-AF65-F5344CB8AC3E}">
        <p14:creationId xmlns:p14="http://schemas.microsoft.com/office/powerpoint/2010/main" val="8991470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85800" y="1913470"/>
            <a:ext cx="3657600" cy="743094"/>
          </a:xfrm>
        </p:spPr>
        <p:txBody>
          <a:bodyPr anchor="ctr">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2656566"/>
            <a:ext cx="365760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00428" y="1913470"/>
            <a:ext cx="3657600" cy="743094"/>
          </a:xfrm>
        </p:spPr>
        <p:txBody>
          <a:bodyPr anchor="ctr">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800428" y="2656564"/>
            <a:ext cx="365760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1799B4-821A-4D12-92FC-37C0DABE8C2D}" type="datetimeFigureOut">
              <a:rPr lang="en-GB" smtClean="0"/>
              <a:t>09/12/2019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B700A7E-F7E2-40C1-A5BD-3C224053782A}" type="slidenum">
              <a:rPr lang="en-GB" smtClean="0"/>
              <a:t>‹#›</a:t>
            </a:fld>
            <a:endParaRPr lang="en-GB"/>
          </a:p>
        </p:txBody>
      </p:sp>
    </p:spTree>
    <p:extLst>
      <p:ext uri="{BB962C8B-B14F-4D97-AF65-F5344CB8AC3E}">
        <p14:creationId xmlns:p14="http://schemas.microsoft.com/office/powerpoint/2010/main" val="281134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1799B4-821A-4D12-92FC-37C0DABE8C2D}" type="datetimeFigureOut">
              <a:rPr lang="en-GB" smtClean="0"/>
              <a:t>09/12/2019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B700A7E-F7E2-40C1-A5BD-3C224053782A}" type="slidenum">
              <a:rPr lang="en-GB" smtClean="0"/>
              <a:t>‹#›</a:t>
            </a:fld>
            <a:endParaRPr lang="en-GB"/>
          </a:p>
        </p:txBody>
      </p:sp>
    </p:spTree>
    <p:extLst>
      <p:ext uri="{BB962C8B-B14F-4D97-AF65-F5344CB8AC3E}">
        <p14:creationId xmlns:p14="http://schemas.microsoft.com/office/powerpoint/2010/main" val="38950669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1799B4-821A-4D12-92FC-37C0DABE8C2D}" type="datetimeFigureOut">
              <a:rPr lang="en-GB" smtClean="0"/>
              <a:t>09/12/2019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B700A7E-F7E2-40C1-A5BD-3C224053782A}" type="slidenum">
              <a:rPr lang="en-GB" smtClean="0"/>
              <a:t>‹#›</a:t>
            </a:fld>
            <a:endParaRPr lang="en-GB"/>
          </a:p>
        </p:txBody>
      </p:sp>
    </p:spTree>
    <p:extLst>
      <p:ext uri="{BB962C8B-B14F-4D97-AF65-F5344CB8AC3E}">
        <p14:creationId xmlns:p14="http://schemas.microsoft.com/office/powerpoint/2010/main" val="639613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685800" y="2148840"/>
            <a:ext cx="4572000" cy="38404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892568" y="2147487"/>
            <a:ext cx="2560320" cy="3432319"/>
          </a:xfrm>
        </p:spPr>
        <p:txBody>
          <a:bodyPr>
            <a:normAutofit/>
          </a:bodyPr>
          <a:lstStyle>
            <a:lvl1pPr marL="0" indent="0">
              <a:lnSpc>
                <a:spcPct val="95000"/>
              </a:lnSpc>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11799B4-821A-4D12-92FC-37C0DABE8C2D}" type="datetimeFigureOut">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700A7E-F7E2-40C1-A5BD-3C224053782A}" type="slidenum">
              <a:rPr lang="en-GB" smtClean="0"/>
              <a:t>‹#›</a:t>
            </a:fld>
            <a:endParaRPr lang="en-GB"/>
          </a:p>
        </p:txBody>
      </p:sp>
    </p:spTree>
    <p:extLst>
      <p:ext uri="{BB962C8B-B14F-4D97-AF65-F5344CB8AC3E}">
        <p14:creationId xmlns:p14="http://schemas.microsoft.com/office/powerpoint/2010/main" val="12187202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685800" y="2211494"/>
            <a:ext cx="4754880" cy="384048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885351" y="2150621"/>
            <a:ext cx="2560320" cy="3429000"/>
          </a:xfrm>
        </p:spPr>
        <p:txBody>
          <a:bodyPr>
            <a:normAutofit/>
          </a:bodyPr>
          <a:lstStyle>
            <a:lvl1pPr marL="0" indent="0">
              <a:lnSpc>
                <a:spcPct val="95000"/>
              </a:lnSpc>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11799B4-821A-4D12-92FC-37C0DABE8C2D}" type="datetimeFigureOut">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700A7E-F7E2-40C1-A5BD-3C224053782A}" type="slidenum">
              <a:rPr lang="en-GB" smtClean="0"/>
              <a:t>‹#›</a:t>
            </a:fld>
            <a:endParaRPr lang="en-GB"/>
          </a:p>
        </p:txBody>
      </p:sp>
    </p:spTree>
    <p:extLst>
      <p:ext uri="{BB962C8B-B14F-4D97-AF65-F5344CB8AC3E}">
        <p14:creationId xmlns:p14="http://schemas.microsoft.com/office/powerpoint/2010/main" val="1635772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1799B4-821A-4D12-92FC-37C0DABE8C2D}"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700A7E-F7E2-40C1-A5BD-3C224053782A}" type="slidenum">
              <a:rPr lang="en-GB" smtClean="0"/>
              <a:t>‹#›</a:t>
            </a:fld>
            <a:endParaRPr lang="en-GB"/>
          </a:p>
        </p:txBody>
      </p:sp>
    </p:spTree>
    <p:extLst>
      <p:ext uri="{BB962C8B-B14F-4D97-AF65-F5344CB8AC3E}">
        <p14:creationId xmlns:p14="http://schemas.microsoft.com/office/powerpoint/2010/main" val="2649385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6764484" y="0"/>
            <a:ext cx="20574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870468" y="609600"/>
            <a:ext cx="1801785"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609600"/>
            <a:ext cx="5979968" cy="5638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28650" y="6422855"/>
            <a:ext cx="2057397" cy="365125"/>
          </a:xfrm>
        </p:spPr>
        <p:txBody>
          <a:bodyPr/>
          <a:lstStyle/>
          <a:p>
            <a:fld id="{711799B4-821A-4D12-92FC-37C0DABE8C2D}" type="datetimeFigureOut">
              <a:rPr lang="en-GB" smtClean="0"/>
              <a:t>09/12/2019</a:t>
            </a:fld>
            <a:endParaRPr lang="en-GB"/>
          </a:p>
        </p:txBody>
      </p:sp>
      <p:sp>
        <p:nvSpPr>
          <p:cNvPr id="5" name="Footer Placeholder 4"/>
          <p:cNvSpPr>
            <a:spLocks noGrp="1"/>
          </p:cNvSpPr>
          <p:nvPr>
            <p:ph type="ftr" sz="quarter" idx="11"/>
          </p:nvPr>
        </p:nvSpPr>
        <p:spPr>
          <a:xfrm>
            <a:off x="2832102" y="6422855"/>
            <a:ext cx="3209752" cy="365125"/>
          </a:xfrm>
        </p:spPr>
        <p:txBody>
          <a:bodyPr/>
          <a:lstStyle/>
          <a:p>
            <a:endParaRPr lang="en-GB"/>
          </a:p>
        </p:txBody>
      </p:sp>
      <p:sp>
        <p:nvSpPr>
          <p:cNvPr id="6" name="Slide Number Placeholder 5"/>
          <p:cNvSpPr>
            <a:spLocks noGrp="1"/>
          </p:cNvSpPr>
          <p:nvPr>
            <p:ph type="sldNum" sz="quarter" idx="12"/>
          </p:nvPr>
        </p:nvSpPr>
        <p:spPr>
          <a:xfrm>
            <a:off x="6054787" y="6422855"/>
            <a:ext cx="659819" cy="365125"/>
          </a:xfrm>
        </p:spPr>
        <p:txBody>
          <a:bodyPr/>
          <a:lstStyle/>
          <a:p>
            <a:fld id="{2B700A7E-F7E2-40C1-A5BD-3C224053782A}" type="slidenum">
              <a:rPr lang="en-GB" smtClean="0"/>
              <a:t>‹#›</a:t>
            </a:fld>
            <a:endParaRPr lang="en-GB"/>
          </a:p>
        </p:txBody>
      </p:sp>
    </p:spTree>
    <p:extLst>
      <p:ext uri="{BB962C8B-B14F-4D97-AF65-F5344CB8AC3E}">
        <p14:creationId xmlns:p14="http://schemas.microsoft.com/office/powerpoint/2010/main" val="1097700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362" y="176109"/>
            <a:ext cx="9141714"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685019" y="284176"/>
            <a:ext cx="777240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019" y="2011680"/>
            <a:ext cx="7772400" cy="42062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1557" y="6422855"/>
            <a:ext cx="2595043" cy="365125"/>
          </a:xfrm>
          <a:prstGeom prst="rect">
            <a:avLst/>
          </a:prstGeom>
        </p:spPr>
        <p:txBody>
          <a:bodyPr vert="horz" lIns="91440" tIns="45720" rIns="45720" bIns="45720" rtlCol="0" anchor="ctr"/>
          <a:lstStyle>
            <a:lvl1pPr algn="l">
              <a:defRPr sz="1050">
                <a:solidFill>
                  <a:schemeClr val="tx1"/>
                </a:solidFill>
              </a:defRPr>
            </a:lvl1pPr>
          </a:lstStyle>
          <a:p>
            <a:fld id="{711799B4-821A-4D12-92FC-37C0DABE8C2D}" type="datetimeFigureOut">
              <a:rPr lang="en-GB" smtClean="0"/>
              <a:t>09/12/2019</a:t>
            </a:fld>
            <a:endParaRPr lang="en-GB"/>
          </a:p>
        </p:txBody>
      </p:sp>
      <p:sp>
        <p:nvSpPr>
          <p:cNvPr id="5" name="Footer Placeholder 4"/>
          <p:cNvSpPr>
            <a:spLocks noGrp="1"/>
          </p:cNvSpPr>
          <p:nvPr>
            <p:ph type="ftr" sz="quarter" idx="3"/>
          </p:nvPr>
        </p:nvSpPr>
        <p:spPr>
          <a:xfrm>
            <a:off x="4191000" y="6422855"/>
            <a:ext cx="4060627"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8265139" y="6422855"/>
            <a:ext cx="709698" cy="365125"/>
          </a:xfrm>
          <a:prstGeom prst="rect">
            <a:avLst/>
          </a:prstGeom>
        </p:spPr>
        <p:txBody>
          <a:bodyPr vert="horz" lIns="45720" tIns="45720" rIns="91440" bIns="45720" rtlCol="0" anchor="ctr"/>
          <a:lstStyle>
            <a:lvl1pPr algn="l">
              <a:defRPr sz="1200" b="0">
                <a:solidFill>
                  <a:schemeClr val="tx1"/>
                </a:solidFill>
              </a:defRPr>
            </a:lvl1pPr>
          </a:lstStyle>
          <a:p>
            <a:fld id="{2B700A7E-F7E2-40C1-A5BD-3C224053782A}" type="slidenum">
              <a:rPr lang="en-GB" smtClean="0"/>
              <a:t>‹#›</a:t>
            </a:fld>
            <a:endParaRPr lang="en-GB"/>
          </a:p>
        </p:txBody>
      </p:sp>
    </p:spTree>
    <p:extLst>
      <p:ext uri="{BB962C8B-B14F-4D97-AF65-F5344CB8AC3E}">
        <p14:creationId xmlns:p14="http://schemas.microsoft.com/office/powerpoint/2010/main" val="2226341497"/>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Introduction to Lego </a:t>
            </a:r>
            <a:r>
              <a:rPr lang="en-GB" dirty="0" err="1"/>
              <a:t>Mindstorms</a:t>
            </a:r>
            <a:r>
              <a:rPr lang="en-GB" dirty="0"/>
              <a:t>: programming blocks</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6887354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Action Blocks</a:t>
            </a:r>
          </a:p>
        </p:txBody>
      </p:sp>
      <p:pic>
        <p:nvPicPr>
          <p:cNvPr id="6" name="Content Placeholder 5"/>
          <p:cNvPicPr>
            <a:picLocks noGrp="1" noChangeAspect="1"/>
          </p:cNvPicPr>
          <p:nvPr>
            <p:ph idx="1"/>
          </p:nvPr>
        </p:nvPicPr>
        <p:blipFill>
          <a:blip r:embed="rId2"/>
          <a:stretch>
            <a:fillRect/>
          </a:stretch>
        </p:blipFill>
        <p:spPr>
          <a:xfrm>
            <a:off x="0" y="2057338"/>
            <a:ext cx="9144000" cy="2577723"/>
          </a:xfrm>
          <a:prstGeom prst="rect">
            <a:avLst/>
          </a:prstGeom>
        </p:spPr>
      </p:pic>
    </p:spTree>
    <p:extLst>
      <p:ext uri="{BB962C8B-B14F-4D97-AF65-F5344CB8AC3E}">
        <p14:creationId xmlns:p14="http://schemas.microsoft.com/office/powerpoint/2010/main" val="15625977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Medium Motor</a:t>
            </a:r>
          </a:p>
        </p:txBody>
      </p:sp>
      <p:pic>
        <p:nvPicPr>
          <p:cNvPr id="3" name="Picture 2"/>
          <p:cNvPicPr>
            <a:picLocks noChangeAspect="1"/>
          </p:cNvPicPr>
          <p:nvPr/>
        </p:nvPicPr>
        <p:blipFill>
          <a:blip r:embed="rId2"/>
          <a:stretch>
            <a:fillRect/>
          </a:stretch>
        </p:blipFill>
        <p:spPr>
          <a:xfrm>
            <a:off x="5598400" y="2003370"/>
            <a:ext cx="3419475" cy="2409825"/>
          </a:xfrm>
          <a:prstGeom prst="rect">
            <a:avLst/>
          </a:prstGeom>
        </p:spPr>
      </p:pic>
      <p:sp>
        <p:nvSpPr>
          <p:cNvPr id="4" name="Rectangle 3">
            <a:extLst>
              <a:ext uri="{FF2B5EF4-FFF2-40B4-BE49-F238E27FC236}">
                <a16:creationId xmlns:a16="http://schemas.microsoft.com/office/drawing/2014/main" id="{8FFFC96B-2E9A-4B0E-A8FC-01C86960996A}"/>
              </a:ext>
            </a:extLst>
          </p:cNvPr>
          <p:cNvSpPr/>
          <p:nvPr/>
        </p:nvSpPr>
        <p:spPr>
          <a:xfrm>
            <a:off x="575733" y="1907107"/>
            <a:ext cx="4572000" cy="3970318"/>
          </a:xfrm>
          <a:prstGeom prst="rect">
            <a:avLst/>
          </a:prstGeom>
        </p:spPr>
        <p:txBody>
          <a:bodyPr>
            <a:spAutoFit/>
          </a:bodyPr>
          <a:lstStyle/>
          <a:p>
            <a:r>
              <a:rPr lang="en-GB" dirty="0"/>
              <a:t>Select the motor (A, B, C, or D) that you want the Medium Motor block to control by using the Port Selector on the top of the block.</a:t>
            </a:r>
          </a:p>
          <a:p>
            <a:endParaRPr lang="en-GB" dirty="0"/>
          </a:p>
          <a:p>
            <a:r>
              <a:rPr lang="en-GB" dirty="0"/>
              <a:t>Use the Mode Selector to select how you want to control the motor. After selecting the mode, you can choose values for the inputs. The inputs available will change depending on the mode. </a:t>
            </a:r>
          </a:p>
          <a:p>
            <a:endParaRPr lang="en-GB" dirty="0"/>
          </a:p>
          <a:p>
            <a:r>
              <a:rPr lang="en-GB" dirty="0"/>
              <a:t>The modes and inputs are described below.</a:t>
            </a:r>
          </a:p>
          <a:p>
            <a:endParaRPr lang="en-GB" dirty="0"/>
          </a:p>
          <a:p>
            <a:r>
              <a:rPr lang="en-GB" dirty="0"/>
              <a:t>Modes: On, Off, On for seconds, On for Degrees, On for Rotations</a:t>
            </a:r>
          </a:p>
        </p:txBody>
      </p:sp>
    </p:spTree>
    <p:extLst>
      <p:ext uri="{BB962C8B-B14F-4D97-AF65-F5344CB8AC3E}">
        <p14:creationId xmlns:p14="http://schemas.microsoft.com/office/powerpoint/2010/main" val="4215132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Medium Motor</a:t>
            </a:r>
          </a:p>
        </p:txBody>
      </p:sp>
      <p:pic>
        <p:nvPicPr>
          <p:cNvPr id="3" name="Picture 2"/>
          <p:cNvPicPr>
            <a:picLocks noChangeAspect="1"/>
          </p:cNvPicPr>
          <p:nvPr/>
        </p:nvPicPr>
        <p:blipFill>
          <a:blip r:embed="rId2"/>
          <a:stretch>
            <a:fillRect/>
          </a:stretch>
        </p:blipFill>
        <p:spPr>
          <a:xfrm>
            <a:off x="5598400" y="2003370"/>
            <a:ext cx="3419475" cy="2409825"/>
          </a:xfrm>
          <a:prstGeom prst="rect">
            <a:avLst/>
          </a:prstGeom>
        </p:spPr>
      </p:pic>
      <p:graphicFrame>
        <p:nvGraphicFramePr>
          <p:cNvPr id="5" name="Table 4">
            <a:extLst>
              <a:ext uri="{FF2B5EF4-FFF2-40B4-BE49-F238E27FC236}">
                <a16:creationId xmlns:a16="http://schemas.microsoft.com/office/drawing/2014/main" id="{F260836E-81B5-48D7-8C2C-CC491805B076}"/>
              </a:ext>
            </a:extLst>
          </p:cNvPr>
          <p:cNvGraphicFramePr>
            <a:graphicFrameLocks noGrp="1"/>
          </p:cNvGraphicFramePr>
          <p:nvPr>
            <p:extLst>
              <p:ext uri="{D42A27DB-BD31-4B8C-83A1-F6EECF244321}">
                <p14:modId xmlns:p14="http://schemas.microsoft.com/office/powerpoint/2010/main" val="2510928196"/>
              </p:ext>
            </p:extLst>
          </p:nvPr>
        </p:nvGraphicFramePr>
        <p:xfrm>
          <a:off x="126125" y="2003370"/>
          <a:ext cx="5402608" cy="4429374"/>
        </p:xfrm>
        <a:graphic>
          <a:graphicData uri="http://schemas.openxmlformats.org/drawingml/2006/table">
            <a:tbl>
              <a:tblPr/>
              <a:tblGrid>
                <a:gridCol w="1004450">
                  <a:extLst>
                    <a:ext uri="{9D8B030D-6E8A-4147-A177-3AD203B41FA5}">
                      <a16:colId xmlns:a16="http://schemas.microsoft.com/office/drawing/2014/main" val="2886043701"/>
                    </a:ext>
                  </a:extLst>
                </a:gridCol>
                <a:gridCol w="833692">
                  <a:extLst>
                    <a:ext uri="{9D8B030D-6E8A-4147-A177-3AD203B41FA5}">
                      <a16:colId xmlns:a16="http://schemas.microsoft.com/office/drawing/2014/main" val="70704739"/>
                    </a:ext>
                  </a:extLst>
                </a:gridCol>
                <a:gridCol w="995105">
                  <a:extLst>
                    <a:ext uri="{9D8B030D-6E8A-4147-A177-3AD203B41FA5}">
                      <a16:colId xmlns:a16="http://schemas.microsoft.com/office/drawing/2014/main" val="3439591010"/>
                    </a:ext>
                  </a:extLst>
                </a:gridCol>
                <a:gridCol w="2569361">
                  <a:extLst>
                    <a:ext uri="{9D8B030D-6E8A-4147-A177-3AD203B41FA5}">
                      <a16:colId xmlns:a16="http://schemas.microsoft.com/office/drawing/2014/main" val="970119624"/>
                    </a:ext>
                  </a:extLst>
                </a:gridCol>
              </a:tblGrid>
              <a:tr h="181195">
                <a:tc>
                  <a:txBody>
                    <a:bodyPr/>
                    <a:lstStyle/>
                    <a:p>
                      <a:pPr algn="r" fontAlgn="t"/>
                      <a:r>
                        <a:rPr lang="en-GB" sz="1400" dirty="0">
                          <a:effectLst/>
                        </a:rPr>
                        <a:t>Input</a:t>
                      </a:r>
                    </a:p>
                  </a:txBody>
                  <a:tcPr marL="78780" marR="19695" marT="19695" marB="1969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r" fontAlgn="t"/>
                      <a:r>
                        <a:rPr lang="en-GB" sz="1400">
                          <a:effectLst/>
                        </a:rPr>
                        <a:t>Type</a:t>
                      </a:r>
                    </a:p>
                  </a:txBody>
                  <a:tcPr marL="78780" marR="19695" marT="19695" marB="1969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r" fontAlgn="t"/>
                      <a:r>
                        <a:rPr lang="en-GB" sz="1400">
                          <a:effectLst/>
                        </a:rPr>
                        <a:t>Allowed Values</a:t>
                      </a:r>
                    </a:p>
                  </a:txBody>
                  <a:tcPr marL="78780" marR="19695" marT="19695" marB="1969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r" fontAlgn="t"/>
                      <a:r>
                        <a:rPr lang="en-GB" sz="1400">
                          <a:effectLst/>
                        </a:rPr>
                        <a:t>Notes</a:t>
                      </a:r>
                    </a:p>
                  </a:txBody>
                  <a:tcPr marL="78780" marR="19695" marT="19695" marB="1969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15063167"/>
                  </a:ext>
                </a:extLst>
              </a:tr>
              <a:tr h="321415">
                <a:tc>
                  <a:txBody>
                    <a:bodyPr/>
                    <a:lstStyle/>
                    <a:p>
                      <a:pPr algn="l" fontAlgn="t"/>
                      <a:r>
                        <a:rPr lang="en-GB" sz="1400" dirty="0">
                          <a:effectLst/>
                        </a:rPr>
                        <a:t>Power</a:t>
                      </a:r>
                    </a:p>
                  </a:txBody>
                  <a:tcPr marL="19695" marR="78780" marT="19695" marB="1969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l" fontAlgn="t"/>
                      <a:r>
                        <a:rPr lang="en-GB" sz="1400" dirty="0">
                          <a:effectLst/>
                        </a:rPr>
                        <a:t>Numeric</a:t>
                      </a:r>
                    </a:p>
                  </a:txBody>
                  <a:tcPr marL="19695" marR="78780" marT="19695" marB="1969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l" fontAlgn="t"/>
                      <a:r>
                        <a:rPr lang="en-GB" sz="1400" dirty="0">
                          <a:effectLst/>
                        </a:rPr>
                        <a:t>-100 to 100</a:t>
                      </a:r>
                    </a:p>
                  </a:txBody>
                  <a:tcPr marL="19695" marR="78780" marT="19695" marB="1969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l" fontAlgn="t"/>
                      <a:r>
                        <a:rPr lang="en-GB" sz="1400" dirty="0">
                          <a:effectLst/>
                        </a:rPr>
                        <a:t>Motor power level.</a:t>
                      </a:r>
                      <a:br>
                        <a:rPr lang="en-GB" sz="1400" dirty="0">
                          <a:effectLst/>
                        </a:rPr>
                      </a:br>
                      <a:br>
                        <a:rPr lang="en-GB" sz="1400" dirty="0">
                          <a:effectLst/>
                        </a:rPr>
                      </a:br>
                      <a:endParaRPr lang="en-GB" sz="1400" dirty="0">
                        <a:effectLst/>
                      </a:endParaRPr>
                    </a:p>
                  </a:txBody>
                  <a:tcPr marL="19695" marR="78780" marT="19695" marB="1969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96588235"/>
                  </a:ext>
                </a:extLst>
              </a:tr>
              <a:tr h="1741047">
                <a:tc>
                  <a:txBody>
                    <a:bodyPr/>
                    <a:lstStyle/>
                    <a:p>
                      <a:pPr algn="l" fontAlgn="t"/>
                      <a:r>
                        <a:rPr lang="en-GB" sz="1400">
                          <a:effectLst/>
                        </a:rPr>
                        <a:t>Brake at End</a:t>
                      </a:r>
                    </a:p>
                  </a:txBody>
                  <a:tcPr marL="19695" marR="78780" marT="19695" marB="1969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l" fontAlgn="t"/>
                      <a:r>
                        <a:rPr lang="en-GB" sz="1400" dirty="0">
                          <a:effectLst/>
                        </a:rPr>
                        <a:t>Logic</a:t>
                      </a:r>
                    </a:p>
                  </a:txBody>
                  <a:tcPr marL="19695" marR="78780" marT="19695" marB="1969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l" fontAlgn="t"/>
                      <a:r>
                        <a:rPr lang="en-GB" sz="1400">
                          <a:effectLst/>
                        </a:rPr>
                        <a:t>True/False</a:t>
                      </a:r>
                    </a:p>
                  </a:txBody>
                  <a:tcPr marL="19695" marR="78780" marT="19695" marB="1969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l" fontAlgn="t"/>
                      <a:r>
                        <a:rPr lang="en-GB" sz="1400" dirty="0">
                          <a:effectLst/>
                        </a:rPr>
                        <a:t>Applies when the block finishes.</a:t>
                      </a:r>
                      <a:br>
                        <a:rPr lang="en-GB" sz="1400" dirty="0">
                          <a:effectLst/>
                        </a:rPr>
                      </a:br>
                      <a:br>
                        <a:rPr lang="en-GB" sz="1400" dirty="0">
                          <a:effectLst/>
                        </a:rPr>
                      </a:br>
                      <a:r>
                        <a:rPr lang="en-GB" sz="1400" dirty="0">
                          <a:effectLst/>
                        </a:rPr>
                        <a:t>If True, the motor is stopped immediately and is held in position.</a:t>
                      </a:r>
                      <a:br>
                        <a:rPr lang="en-GB" sz="1400" dirty="0">
                          <a:effectLst/>
                        </a:rPr>
                      </a:br>
                      <a:br>
                        <a:rPr lang="en-GB" sz="1400" dirty="0">
                          <a:effectLst/>
                        </a:rPr>
                      </a:br>
                      <a:r>
                        <a:rPr lang="en-GB" sz="1400" dirty="0">
                          <a:effectLst/>
                        </a:rPr>
                        <a:t>If False, motor power stops and the motor is allowed to coast.</a:t>
                      </a:r>
                    </a:p>
                  </a:txBody>
                  <a:tcPr marL="19695" marR="78780" marT="19695" marB="1969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1707627"/>
                  </a:ext>
                </a:extLst>
              </a:tr>
              <a:tr h="323000">
                <a:tc>
                  <a:txBody>
                    <a:bodyPr/>
                    <a:lstStyle/>
                    <a:p>
                      <a:pPr algn="l" fontAlgn="t"/>
                      <a:r>
                        <a:rPr lang="en-GB" sz="1400">
                          <a:effectLst/>
                        </a:rPr>
                        <a:t>Seconds</a:t>
                      </a:r>
                    </a:p>
                  </a:txBody>
                  <a:tcPr marL="19695" marR="78780" marT="19695" marB="1969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l" fontAlgn="t"/>
                      <a:r>
                        <a:rPr lang="en-GB" sz="1400">
                          <a:effectLst/>
                        </a:rPr>
                        <a:t>Numeric</a:t>
                      </a:r>
                    </a:p>
                  </a:txBody>
                  <a:tcPr marL="19695" marR="78780" marT="19695" marB="1969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l" fontAlgn="t"/>
                      <a:r>
                        <a:rPr lang="en-GB" sz="1400" dirty="0">
                          <a:effectLst/>
                        </a:rPr>
                        <a:t>≥ 0</a:t>
                      </a:r>
                    </a:p>
                  </a:txBody>
                  <a:tcPr marL="19695" marR="78780" marT="19695" marB="1969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l" fontAlgn="t"/>
                      <a:r>
                        <a:rPr lang="en-GB" sz="1400">
                          <a:effectLst/>
                        </a:rPr>
                        <a:t>Movement time in seconds.</a:t>
                      </a:r>
                    </a:p>
                  </a:txBody>
                  <a:tcPr marL="19695" marR="78780" marT="19695" marB="1969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14839868"/>
                  </a:ext>
                </a:extLst>
              </a:tr>
              <a:tr h="748414">
                <a:tc>
                  <a:txBody>
                    <a:bodyPr/>
                    <a:lstStyle/>
                    <a:p>
                      <a:pPr algn="l" fontAlgn="t"/>
                      <a:r>
                        <a:rPr lang="en-GB" sz="1400">
                          <a:effectLst/>
                        </a:rPr>
                        <a:t>Degrees</a:t>
                      </a:r>
                    </a:p>
                  </a:txBody>
                  <a:tcPr marL="19695" marR="78780" marT="19695" marB="1969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l" fontAlgn="t"/>
                      <a:r>
                        <a:rPr lang="en-GB" sz="1400">
                          <a:effectLst/>
                        </a:rPr>
                        <a:t>Numeric</a:t>
                      </a:r>
                    </a:p>
                  </a:txBody>
                  <a:tcPr marL="19695" marR="78780" marT="19695" marB="1969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l" fontAlgn="t"/>
                      <a:r>
                        <a:rPr lang="en-GB" sz="1400" dirty="0">
                          <a:effectLst/>
                        </a:rPr>
                        <a:t>Any Number</a:t>
                      </a:r>
                    </a:p>
                  </a:txBody>
                  <a:tcPr marL="19695" marR="78780" marT="19695" marB="1969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l" fontAlgn="t"/>
                      <a:r>
                        <a:rPr lang="en-GB" sz="1400" dirty="0">
                          <a:effectLst/>
                        </a:rPr>
                        <a:t>Amount of movement in degrees. 360 degrees make a full rotation.</a:t>
                      </a:r>
                    </a:p>
                  </a:txBody>
                  <a:tcPr marL="19695" marR="78780" marT="19695" marB="1969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19824194"/>
                  </a:ext>
                </a:extLst>
              </a:tr>
              <a:tr h="464804">
                <a:tc>
                  <a:txBody>
                    <a:bodyPr/>
                    <a:lstStyle/>
                    <a:p>
                      <a:pPr algn="l" fontAlgn="t"/>
                      <a:r>
                        <a:rPr lang="en-GB" sz="1400" dirty="0">
                          <a:effectLst/>
                        </a:rPr>
                        <a:t>Rotations</a:t>
                      </a:r>
                    </a:p>
                  </a:txBody>
                  <a:tcPr marL="19695" marR="78780" marT="19695" marB="1969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l" fontAlgn="t"/>
                      <a:r>
                        <a:rPr lang="en-GB" sz="1400">
                          <a:effectLst/>
                        </a:rPr>
                        <a:t>Numeric</a:t>
                      </a:r>
                    </a:p>
                  </a:txBody>
                  <a:tcPr marL="19695" marR="78780" marT="19695" marB="1969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l" fontAlgn="t"/>
                      <a:r>
                        <a:rPr lang="en-GB" sz="1400">
                          <a:effectLst/>
                        </a:rPr>
                        <a:t>Any Number</a:t>
                      </a:r>
                    </a:p>
                  </a:txBody>
                  <a:tcPr marL="19695" marR="78780" marT="19695" marB="1969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l" fontAlgn="t"/>
                      <a:r>
                        <a:rPr lang="en-GB" sz="1400" dirty="0">
                          <a:effectLst/>
                        </a:rPr>
                        <a:t>Amount of movement in rotations. </a:t>
                      </a:r>
                    </a:p>
                  </a:txBody>
                  <a:tcPr marL="19695" marR="78780" marT="19695" marB="1969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71747559"/>
                  </a:ext>
                </a:extLst>
              </a:tr>
            </a:tbl>
          </a:graphicData>
        </a:graphic>
      </p:graphicFrame>
    </p:spTree>
    <p:extLst>
      <p:ext uri="{BB962C8B-B14F-4D97-AF65-F5344CB8AC3E}">
        <p14:creationId xmlns:p14="http://schemas.microsoft.com/office/powerpoint/2010/main" val="18536534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Large Motor</a:t>
            </a:r>
          </a:p>
        </p:txBody>
      </p:sp>
      <p:pic>
        <p:nvPicPr>
          <p:cNvPr id="4" name="Picture 3"/>
          <p:cNvPicPr>
            <a:picLocks noChangeAspect="1"/>
          </p:cNvPicPr>
          <p:nvPr/>
        </p:nvPicPr>
        <p:blipFill>
          <a:blip r:embed="rId2"/>
          <a:stretch>
            <a:fillRect/>
          </a:stretch>
        </p:blipFill>
        <p:spPr>
          <a:xfrm>
            <a:off x="5352885" y="2062327"/>
            <a:ext cx="3514725" cy="2228850"/>
          </a:xfrm>
          <a:prstGeom prst="rect">
            <a:avLst/>
          </a:prstGeom>
        </p:spPr>
      </p:pic>
      <p:sp>
        <p:nvSpPr>
          <p:cNvPr id="5" name="Rectangle 4"/>
          <p:cNvSpPr/>
          <p:nvPr/>
        </p:nvSpPr>
        <p:spPr>
          <a:xfrm>
            <a:off x="173422" y="2062327"/>
            <a:ext cx="5502164" cy="3970318"/>
          </a:xfrm>
          <a:prstGeom prst="rect">
            <a:avLst/>
          </a:prstGeom>
        </p:spPr>
        <p:txBody>
          <a:bodyPr wrap="square">
            <a:spAutoFit/>
          </a:bodyPr>
          <a:lstStyle/>
          <a:p>
            <a:r>
              <a:rPr lang="en-GB" sz="2800" dirty="0"/>
              <a:t>Block has capability to turn motor </a:t>
            </a:r>
          </a:p>
          <a:p>
            <a:pPr marL="285750" indent="-285750">
              <a:buFont typeface="Arial" panose="020B0604020202020204" pitchFamily="34" charset="0"/>
              <a:buChar char="•"/>
            </a:pPr>
            <a:r>
              <a:rPr lang="en-GB" sz="2800" dirty="0"/>
              <a:t>On</a:t>
            </a:r>
          </a:p>
          <a:p>
            <a:pPr marL="285750" indent="-285750">
              <a:buFont typeface="Arial" panose="020B0604020202020204" pitchFamily="34" charset="0"/>
              <a:buChar char="•"/>
            </a:pPr>
            <a:r>
              <a:rPr lang="en-GB" sz="2800" dirty="0"/>
              <a:t>Off</a:t>
            </a:r>
          </a:p>
          <a:p>
            <a:pPr marL="285750" indent="-285750">
              <a:buFont typeface="Arial" panose="020B0604020202020204" pitchFamily="34" charset="0"/>
              <a:buChar char="•"/>
            </a:pPr>
            <a:r>
              <a:rPr lang="en-GB" sz="2800" dirty="0"/>
              <a:t>on for a set number of seconds</a:t>
            </a:r>
          </a:p>
          <a:p>
            <a:pPr marL="285750" indent="-285750">
              <a:buFont typeface="Arial" panose="020B0604020202020204" pitchFamily="34" charset="0"/>
              <a:buChar char="•"/>
            </a:pPr>
            <a:r>
              <a:rPr lang="en-GB" sz="2800" dirty="0"/>
              <a:t>on for a set number of degrees</a:t>
            </a:r>
          </a:p>
          <a:p>
            <a:pPr marL="285750" indent="-285750">
              <a:buFont typeface="Arial" panose="020B0604020202020204" pitchFamily="34" charset="0"/>
              <a:buChar char="•"/>
            </a:pPr>
            <a:r>
              <a:rPr lang="en-GB" sz="2800" dirty="0"/>
              <a:t>on for set number of rotations. </a:t>
            </a:r>
          </a:p>
          <a:p>
            <a:endParaRPr lang="en-GB" sz="2800" dirty="0"/>
          </a:p>
          <a:p>
            <a:r>
              <a:rPr lang="en-GB" sz="2800" dirty="0"/>
              <a:t>The default setting we use is degrees.</a:t>
            </a:r>
          </a:p>
        </p:txBody>
      </p:sp>
    </p:spTree>
    <p:extLst>
      <p:ext uri="{BB962C8B-B14F-4D97-AF65-F5344CB8AC3E}">
        <p14:creationId xmlns:p14="http://schemas.microsoft.com/office/powerpoint/2010/main" val="21036967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Large Motor</a:t>
            </a:r>
          </a:p>
        </p:txBody>
      </p:sp>
      <p:pic>
        <p:nvPicPr>
          <p:cNvPr id="4" name="Picture 3"/>
          <p:cNvPicPr>
            <a:picLocks noChangeAspect="1"/>
          </p:cNvPicPr>
          <p:nvPr/>
        </p:nvPicPr>
        <p:blipFill>
          <a:blip r:embed="rId2"/>
          <a:stretch>
            <a:fillRect/>
          </a:stretch>
        </p:blipFill>
        <p:spPr>
          <a:xfrm>
            <a:off x="5352885" y="2062327"/>
            <a:ext cx="3514725" cy="2228850"/>
          </a:xfrm>
          <a:prstGeom prst="rect">
            <a:avLst/>
          </a:prstGeom>
        </p:spPr>
      </p:pic>
      <p:sp>
        <p:nvSpPr>
          <p:cNvPr id="5" name="Rectangle 4"/>
          <p:cNvSpPr/>
          <p:nvPr/>
        </p:nvSpPr>
        <p:spPr>
          <a:xfrm>
            <a:off x="173422" y="2062327"/>
            <a:ext cx="5502164" cy="3970318"/>
          </a:xfrm>
          <a:prstGeom prst="rect">
            <a:avLst/>
          </a:prstGeom>
        </p:spPr>
        <p:txBody>
          <a:bodyPr wrap="square">
            <a:spAutoFit/>
          </a:bodyPr>
          <a:lstStyle/>
          <a:p>
            <a:r>
              <a:rPr lang="en-GB" sz="2800" dirty="0"/>
              <a:t>Port: A, B, C</a:t>
            </a:r>
          </a:p>
          <a:p>
            <a:r>
              <a:rPr lang="en-GB" sz="2800" dirty="0"/>
              <a:t>Power: -100 to 100</a:t>
            </a:r>
          </a:p>
          <a:p>
            <a:r>
              <a:rPr lang="en-GB" sz="2800" dirty="0"/>
              <a:t>Seconds: Positive number</a:t>
            </a:r>
          </a:p>
          <a:p>
            <a:r>
              <a:rPr lang="en-GB" sz="2800" dirty="0"/>
              <a:t>Degree: Number</a:t>
            </a:r>
          </a:p>
          <a:p>
            <a:r>
              <a:rPr lang="en-GB" sz="2800" dirty="0"/>
              <a:t>Rotations: Number</a:t>
            </a:r>
          </a:p>
          <a:p>
            <a:r>
              <a:rPr lang="en-GB" sz="2800" dirty="0"/>
              <a:t>Break at End: Boolean</a:t>
            </a:r>
          </a:p>
          <a:p>
            <a:endParaRPr lang="en-GB" sz="2800" dirty="0"/>
          </a:p>
          <a:p>
            <a:r>
              <a:rPr lang="en-GB" sz="2800" dirty="0"/>
              <a:t>*Negative Power, Degree, or Rotations will reverse the motor.</a:t>
            </a:r>
          </a:p>
        </p:txBody>
      </p:sp>
    </p:spTree>
    <p:extLst>
      <p:ext uri="{BB962C8B-B14F-4D97-AF65-F5344CB8AC3E}">
        <p14:creationId xmlns:p14="http://schemas.microsoft.com/office/powerpoint/2010/main" val="843527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Move Steering Block</a:t>
            </a:r>
          </a:p>
        </p:txBody>
      </p:sp>
      <p:sp>
        <p:nvSpPr>
          <p:cNvPr id="3" name="Content Placeholder 2"/>
          <p:cNvSpPr>
            <a:spLocks noGrp="1"/>
          </p:cNvSpPr>
          <p:nvPr>
            <p:ph idx="1"/>
          </p:nvPr>
        </p:nvSpPr>
        <p:spPr>
          <a:xfrm>
            <a:off x="362607" y="2011680"/>
            <a:ext cx="5076495" cy="4206240"/>
          </a:xfrm>
        </p:spPr>
        <p:txBody>
          <a:bodyPr>
            <a:noAutofit/>
          </a:bodyPr>
          <a:lstStyle/>
          <a:p>
            <a:pPr marL="0" indent="0">
              <a:buNone/>
            </a:pPr>
            <a:r>
              <a:rPr lang="en-GB" sz="2400" dirty="0"/>
              <a:t>Block has capability to turn motor </a:t>
            </a:r>
          </a:p>
          <a:p>
            <a:r>
              <a:rPr lang="en-GB" sz="2400" dirty="0"/>
              <a:t>On</a:t>
            </a:r>
          </a:p>
          <a:p>
            <a:r>
              <a:rPr lang="en-GB" sz="2400" dirty="0"/>
              <a:t>Off</a:t>
            </a:r>
          </a:p>
          <a:p>
            <a:r>
              <a:rPr lang="en-GB" sz="2400" dirty="0"/>
              <a:t>on for a set number of seconds</a:t>
            </a:r>
          </a:p>
          <a:p>
            <a:r>
              <a:rPr lang="en-GB" sz="2400" dirty="0"/>
              <a:t>on for a set number of degrees</a:t>
            </a:r>
          </a:p>
          <a:p>
            <a:r>
              <a:rPr lang="en-GB" sz="2400" dirty="0"/>
              <a:t>or on for set number of rotations. </a:t>
            </a:r>
          </a:p>
          <a:p>
            <a:pPr marL="0" indent="0">
              <a:buNone/>
            </a:pPr>
            <a:r>
              <a:rPr lang="en-GB" sz="2400" dirty="0"/>
              <a:t>The default setting we use is degrees</a:t>
            </a:r>
          </a:p>
        </p:txBody>
      </p:sp>
      <p:pic>
        <p:nvPicPr>
          <p:cNvPr id="5" name="Picture 4"/>
          <p:cNvPicPr>
            <a:picLocks noChangeAspect="1"/>
          </p:cNvPicPr>
          <p:nvPr/>
        </p:nvPicPr>
        <p:blipFill>
          <a:blip r:embed="rId2"/>
          <a:stretch>
            <a:fillRect/>
          </a:stretch>
        </p:blipFill>
        <p:spPr>
          <a:xfrm>
            <a:off x="4873187" y="2011680"/>
            <a:ext cx="4095750" cy="2428875"/>
          </a:xfrm>
          <a:prstGeom prst="rect">
            <a:avLst/>
          </a:prstGeom>
        </p:spPr>
      </p:pic>
    </p:spTree>
    <p:extLst>
      <p:ext uri="{BB962C8B-B14F-4D97-AF65-F5344CB8AC3E}">
        <p14:creationId xmlns:p14="http://schemas.microsoft.com/office/powerpoint/2010/main" val="29119860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Move Steering Block</a:t>
            </a:r>
          </a:p>
        </p:txBody>
      </p:sp>
      <p:sp>
        <p:nvSpPr>
          <p:cNvPr id="3" name="Content Placeholder 2"/>
          <p:cNvSpPr>
            <a:spLocks noGrp="1"/>
          </p:cNvSpPr>
          <p:nvPr>
            <p:ph idx="1"/>
          </p:nvPr>
        </p:nvSpPr>
        <p:spPr>
          <a:xfrm>
            <a:off x="685019" y="2011680"/>
            <a:ext cx="4864443" cy="4206240"/>
          </a:xfrm>
        </p:spPr>
        <p:txBody>
          <a:bodyPr>
            <a:noAutofit/>
          </a:bodyPr>
          <a:lstStyle/>
          <a:p>
            <a:pPr marL="0" indent="0">
              <a:buNone/>
            </a:pPr>
            <a:r>
              <a:rPr lang="en-GB" sz="2400" dirty="0"/>
              <a:t>The Move Steering programming block is used to make your robot drive </a:t>
            </a:r>
          </a:p>
          <a:p>
            <a:r>
              <a:rPr lang="en-GB" sz="2400" dirty="0"/>
              <a:t>Forward</a:t>
            </a:r>
          </a:p>
          <a:p>
            <a:r>
              <a:rPr lang="en-GB" sz="2400" dirty="0"/>
              <a:t>Backward</a:t>
            </a:r>
          </a:p>
          <a:p>
            <a:r>
              <a:rPr lang="en-GB" sz="2400" dirty="0"/>
              <a:t>Turn</a:t>
            </a:r>
          </a:p>
          <a:p>
            <a:r>
              <a:rPr lang="en-GB" sz="2400" dirty="0"/>
              <a:t>Stop</a:t>
            </a:r>
          </a:p>
          <a:p>
            <a:r>
              <a:rPr lang="en-GB" sz="2400" dirty="0"/>
              <a:t>It also adjusts the steering to make your robot go straight, drive in arcs, make tight turns or spin turns</a:t>
            </a:r>
          </a:p>
        </p:txBody>
      </p:sp>
      <p:pic>
        <p:nvPicPr>
          <p:cNvPr id="4" name="Picture 3"/>
          <p:cNvPicPr>
            <a:picLocks noChangeAspect="1"/>
          </p:cNvPicPr>
          <p:nvPr/>
        </p:nvPicPr>
        <p:blipFill>
          <a:blip r:embed="rId2"/>
          <a:stretch>
            <a:fillRect/>
          </a:stretch>
        </p:blipFill>
        <p:spPr>
          <a:xfrm>
            <a:off x="5464983" y="2011679"/>
            <a:ext cx="3490487" cy="3490487"/>
          </a:xfrm>
          <a:prstGeom prst="rect">
            <a:avLst/>
          </a:prstGeom>
        </p:spPr>
      </p:pic>
    </p:spTree>
    <p:extLst>
      <p:ext uri="{BB962C8B-B14F-4D97-AF65-F5344CB8AC3E}">
        <p14:creationId xmlns:p14="http://schemas.microsoft.com/office/powerpoint/2010/main" val="4159066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Move Steering Block</a:t>
            </a:r>
          </a:p>
        </p:txBody>
      </p:sp>
      <p:sp>
        <p:nvSpPr>
          <p:cNvPr id="3" name="Content Placeholder 2"/>
          <p:cNvSpPr>
            <a:spLocks noGrp="1"/>
          </p:cNvSpPr>
          <p:nvPr>
            <p:ph idx="1"/>
          </p:nvPr>
        </p:nvSpPr>
        <p:spPr>
          <a:xfrm>
            <a:off x="685019" y="2011680"/>
            <a:ext cx="7907188" cy="4206240"/>
          </a:xfrm>
        </p:spPr>
        <p:txBody>
          <a:bodyPr>
            <a:noAutofit/>
          </a:bodyPr>
          <a:lstStyle/>
          <a:p>
            <a:pPr marL="0" indent="0" algn="just">
              <a:buNone/>
            </a:pPr>
            <a:r>
              <a:rPr lang="en-GB" sz="3200" dirty="0"/>
              <a:t>The Move Steering block is a green action block from the EV3 visual programming environment and is used to control both left and right drive motors at the same time, to drive your vehicle in the direction that you select</a:t>
            </a:r>
          </a:p>
        </p:txBody>
      </p:sp>
    </p:spTree>
    <p:extLst>
      <p:ext uri="{BB962C8B-B14F-4D97-AF65-F5344CB8AC3E}">
        <p14:creationId xmlns:p14="http://schemas.microsoft.com/office/powerpoint/2010/main" val="42382288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Move Steering Block</a:t>
            </a:r>
          </a:p>
        </p:txBody>
      </p:sp>
      <p:pic>
        <p:nvPicPr>
          <p:cNvPr id="5" name="Content Placeholder 4"/>
          <p:cNvPicPr>
            <a:picLocks noGrp="1" noChangeAspect="1"/>
          </p:cNvPicPr>
          <p:nvPr>
            <p:ph idx="1"/>
          </p:nvPr>
        </p:nvPicPr>
        <p:blipFill>
          <a:blip r:embed="rId2"/>
          <a:stretch>
            <a:fillRect/>
          </a:stretch>
        </p:blipFill>
        <p:spPr>
          <a:xfrm>
            <a:off x="516603" y="1418897"/>
            <a:ext cx="8122900" cy="5439103"/>
          </a:xfrm>
          <a:prstGeom prst="rect">
            <a:avLst/>
          </a:prstGeom>
        </p:spPr>
      </p:pic>
    </p:spTree>
    <p:extLst>
      <p:ext uri="{BB962C8B-B14F-4D97-AF65-F5344CB8AC3E}">
        <p14:creationId xmlns:p14="http://schemas.microsoft.com/office/powerpoint/2010/main" val="3697570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Move Steering Block</a:t>
            </a:r>
          </a:p>
        </p:txBody>
      </p:sp>
      <p:pic>
        <p:nvPicPr>
          <p:cNvPr id="4" name="Content Placeholder 3"/>
          <p:cNvPicPr>
            <a:picLocks noGrp="1" noChangeAspect="1"/>
          </p:cNvPicPr>
          <p:nvPr>
            <p:ph idx="1"/>
          </p:nvPr>
        </p:nvPicPr>
        <p:blipFill>
          <a:blip r:embed="rId2"/>
          <a:stretch>
            <a:fillRect/>
          </a:stretch>
        </p:blipFill>
        <p:spPr>
          <a:xfrm>
            <a:off x="236028" y="1792936"/>
            <a:ext cx="8657742" cy="5065064"/>
          </a:xfrm>
          <a:prstGeom prst="rect">
            <a:avLst/>
          </a:prstGeom>
        </p:spPr>
      </p:pic>
    </p:spTree>
    <p:extLst>
      <p:ext uri="{BB962C8B-B14F-4D97-AF65-F5344CB8AC3E}">
        <p14:creationId xmlns:p14="http://schemas.microsoft.com/office/powerpoint/2010/main" val="24315202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Move Steering Block</a:t>
            </a:r>
          </a:p>
        </p:txBody>
      </p:sp>
      <p:sp>
        <p:nvSpPr>
          <p:cNvPr id="3" name="Content Placeholder 2"/>
          <p:cNvSpPr>
            <a:spLocks noGrp="1"/>
          </p:cNvSpPr>
          <p:nvPr>
            <p:ph idx="1"/>
          </p:nvPr>
        </p:nvSpPr>
        <p:spPr/>
        <p:txBody>
          <a:bodyPr>
            <a:normAutofit/>
          </a:bodyPr>
          <a:lstStyle/>
          <a:p>
            <a:r>
              <a:rPr lang="en-GB" sz="2800" dirty="0"/>
              <a:t>The inputs of the Move Steering block control the details of how the motors will operate. You can enter the input values directly into the block. </a:t>
            </a:r>
          </a:p>
          <a:p>
            <a:r>
              <a:rPr lang="en-GB" sz="2800" dirty="0"/>
              <a:t>Alternatively, the values can be supplied by Data Wires from the outputs of other Programming Blocks. </a:t>
            </a:r>
          </a:p>
          <a:p>
            <a:r>
              <a:rPr lang="en-GB" sz="2800" dirty="0"/>
              <a:t>The inputs available and their functions depend on the control mode you selected.</a:t>
            </a:r>
          </a:p>
        </p:txBody>
      </p:sp>
    </p:spTree>
    <p:extLst>
      <p:ext uri="{BB962C8B-B14F-4D97-AF65-F5344CB8AC3E}">
        <p14:creationId xmlns:p14="http://schemas.microsoft.com/office/powerpoint/2010/main" val="23285438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Move Steering Block</a:t>
            </a:r>
          </a:p>
        </p:txBody>
      </p:sp>
      <p:pic>
        <p:nvPicPr>
          <p:cNvPr id="4" name="Content Placeholder 3"/>
          <p:cNvPicPr>
            <a:picLocks noGrp="1" noChangeAspect="1"/>
          </p:cNvPicPr>
          <p:nvPr>
            <p:ph idx="1"/>
          </p:nvPr>
        </p:nvPicPr>
        <p:blipFill>
          <a:blip r:embed="rId2"/>
          <a:stretch>
            <a:fillRect/>
          </a:stretch>
        </p:blipFill>
        <p:spPr>
          <a:xfrm>
            <a:off x="725303" y="1792936"/>
            <a:ext cx="7732115" cy="5065064"/>
          </a:xfrm>
          <a:prstGeom prst="rect">
            <a:avLst/>
          </a:prstGeom>
        </p:spPr>
      </p:pic>
    </p:spTree>
    <p:extLst>
      <p:ext uri="{BB962C8B-B14F-4D97-AF65-F5344CB8AC3E}">
        <p14:creationId xmlns:p14="http://schemas.microsoft.com/office/powerpoint/2010/main" val="36340337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Move Tank</a:t>
            </a:r>
          </a:p>
        </p:txBody>
      </p:sp>
      <p:pic>
        <p:nvPicPr>
          <p:cNvPr id="5" name="Content Placeholder 4"/>
          <p:cNvPicPr>
            <a:picLocks noGrp="1" noChangeAspect="1"/>
          </p:cNvPicPr>
          <p:nvPr>
            <p:ph idx="1"/>
          </p:nvPr>
        </p:nvPicPr>
        <p:blipFill>
          <a:blip r:embed="rId2"/>
          <a:stretch>
            <a:fillRect/>
          </a:stretch>
        </p:blipFill>
        <p:spPr>
          <a:xfrm>
            <a:off x="4807169" y="1959851"/>
            <a:ext cx="4038600" cy="2228850"/>
          </a:xfrm>
          <a:prstGeom prst="rect">
            <a:avLst/>
          </a:prstGeom>
        </p:spPr>
      </p:pic>
      <p:sp>
        <p:nvSpPr>
          <p:cNvPr id="6" name="Rectangle 5"/>
          <p:cNvSpPr/>
          <p:nvPr/>
        </p:nvSpPr>
        <p:spPr>
          <a:xfrm>
            <a:off x="235169" y="1959851"/>
            <a:ext cx="4572000" cy="4401205"/>
          </a:xfrm>
          <a:prstGeom prst="rect">
            <a:avLst/>
          </a:prstGeom>
        </p:spPr>
        <p:txBody>
          <a:bodyPr>
            <a:spAutoFit/>
          </a:bodyPr>
          <a:lstStyle/>
          <a:p>
            <a:r>
              <a:rPr lang="en-GB" sz="2800" dirty="0"/>
              <a:t>Block has the same functions as Large Motor, while operating two motors. </a:t>
            </a:r>
          </a:p>
          <a:p>
            <a:endParaRPr lang="en-GB" sz="2800" dirty="0"/>
          </a:p>
          <a:p>
            <a:r>
              <a:rPr lang="en-GB" sz="2800" dirty="0"/>
              <a:t>Alternative power of the speeds result in the motors moving at different speeds. </a:t>
            </a:r>
          </a:p>
          <a:p>
            <a:endParaRPr lang="en-GB" sz="2800" dirty="0"/>
          </a:p>
          <a:p>
            <a:r>
              <a:rPr lang="en-GB" sz="2800" dirty="0"/>
              <a:t>The default setting we use is degrees.</a:t>
            </a:r>
          </a:p>
        </p:txBody>
      </p:sp>
    </p:spTree>
    <p:extLst>
      <p:ext uri="{BB962C8B-B14F-4D97-AF65-F5344CB8AC3E}">
        <p14:creationId xmlns:p14="http://schemas.microsoft.com/office/powerpoint/2010/main" val="8155273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Move Tank</a:t>
            </a:r>
          </a:p>
        </p:txBody>
      </p:sp>
      <p:pic>
        <p:nvPicPr>
          <p:cNvPr id="5" name="Content Placeholder 4"/>
          <p:cNvPicPr>
            <a:picLocks noGrp="1" noChangeAspect="1"/>
          </p:cNvPicPr>
          <p:nvPr>
            <p:ph idx="1"/>
          </p:nvPr>
        </p:nvPicPr>
        <p:blipFill>
          <a:blip r:embed="rId2"/>
          <a:stretch>
            <a:fillRect/>
          </a:stretch>
        </p:blipFill>
        <p:spPr>
          <a:xfrm>
            <a:off x="4807169" y="1959851"/>
            <a:ext cx="4038600" cy="2228850"/>
          </a:xfrm>
          <a:prstGeom prst="rect">
            <a:avLst/>
          </a:prstGeom>
        </p:spPr>
      </p:pic>
      <p:sp>
        <p:nvSpPr>
          <p:cNvPr id="6" name="Rectangle 5"/>
          <p:cNvSpPr/>
          <p:nvPr/>
        </p:nvSpPr>
        <p:spPr>
          <a:xfrm>
            <a:off x="235169" y="1959851"/>
            <a:ext cx="4572000" cy="4401205"/>
          </a:xfrm>
          <a:prstGeom prst="rect">
            <a:avLst/>
          </a:prstGeom>
        </p:spPr>
        <p:txBody>
          <a:bodyPr>
            <a:spAutoFit/>
          </a:bodyPr>
          <a:lstStyle/>
          <a:p>
            <a:r>
              <a:rPr lang="en-GB" sz="2800" dirty="0"/>
              <a:t>Port: A, B, C (pick two)</a:t>
            </a:r>
          </a:p>
          <a:p>
            <a:r>
              <a:rPr lang="en-GB" sz="2800" dirty="0"/>
              <a:t>Power: -100 to 100</a:t>
            </a:r>
          </a:p>
          <a:p>
            <a:r>
              <a:rPr lang="en-GB" sz="2800" dirty="0"/>
              <a:t>Seconds: Positive number</a:t>
            </a:r>
          </a:p>
          <a:p>
            <a:r>
              <a:rPr lang="en-GB" sz="2800" dirty="0"/>
              <a:t>Degree: Number</a:t>
            </a:r>
          </a:p>
          <a:p>
            <a:r>
              <a:rPr lang="en-GB" sz="2800" dirty="0"/>
              <a:t>Rotations: Number</a:t>
            </a:r>
          </a:p>
          <a:p>
            <a:r>
              <a:rPr lang="en-GB" sz="2800" dirty="0"/>
              <a:t>Break at End: Boolean</a:t>
            </a:r>
          </a:p>
          <a:p>
            <a:endParaRPr lang="en-GB" sz="2800" dirty="0"/>
          </a:p>
          <a:p>
            <a:r>
              <a:rPr lang="en-GB" sz="2800" dirty="0"/>
              <a:t>*Negative Power, Degree, or Rotations will reverse the motors.</a:t>
            </a:r>
          </a:p>
        </p:txBody>
      </p:sp>
    </p:spTree>
    <p:extLst>
      <p:ext uri="{BB962C8B-B14F-4D97-AF65-F5344CB8AC3E}">
        <p14:creationId xmlns:p14="http://schemas.microsoft.com/office/powerpoint/2010/main" val="19328448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display</a:t>
            </a:r>
          </a:p>
        </p:txBody>
      </p:sp>
      <p:sp>
        <p:nvSpPr>
          <p:cNvPr id="6" name="Rectangle 5"/>
          <p:cNvSpPr/>
          <p:nvPr/>
        </p:nvSpPr>
        <p:spPr>
          <a:xfrm>
            <a:off x="235168" y="1959851"/>
            <a:ext cx="5064179" cy="4401205"/>
          </a:xfrm>
          <a:prstGeom prst="rect">
            <a:avLst/>
          </a:prstGeom>
        </p:spPr>
        <p:txBody>
          <a:bodyPr wrap="square">
            <a:spAutoFit/>
          </a:bodyPr>
          <a:lstStyle/>
          <a:p>
            <a:r>
              <a:rPr lang="en-GB" sz="2800" dirty="0"/>
              <a:t>This block displays information on the brick's screen. Information can be shown as text, shapes, images. This block also has the capability to reset the screen to blank.</a:t>
            </a:r>
          </a:p>
          <a:p>
            <a:endParaRPr lang="en-GB" sz="2800" dirty="0"/>
          </a:p>
          <a:p>
            <a:r>
              <a:rPr lang="en-GB" sz="2800" dirty="0"/>
              <a:t>*The 'Wire' input option allows you to use the output of another block as your input value</a:t>
            </a:r>
          </a:p>
        </p:txBody>
      </p:sp>
      <p:pic>
        <p:nvPicPr>
          <p:cNvPr id="4" name="Content Placeholder 3"/>
          <p:cNvPicPr>
            <a:picLocks noGrp="1" noChangeAspect="1"/>
          </p:cNvPicPr>
          <p:nvPr>
            <p:ph idx="1"/>
          </p:nvPr>
        </p:nvPicPr>
        <p:blipFill>
          <a:blip r:embed="rId2"/>
          <a:stretch>
            <a:fillRect/>
          </a:stretch>
        </p:blipFill>
        <p:spPr>
          <a:xfrm>
            <a:off x="5299348" y="1959851"/>
            <a:ext cx="3495675" cy="2333625"/>
          </a:xfrm>
          <a:prstGeom prst="rect">
            <a:avLst/>
          </a:prstGeom>
        </p:spPr>
      </p:pic>
    </p:spTree>
    <p:extLst>
      <p:ext uri="{BB962C8B-B14F-4D97-AF65-F5344CB8AC3E}">
        <p14:creationId xmlns:p14="http://schemas.microsoft.com/office/powerpoint/2010/main" val="22173901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display</a:t>
            </a:r>
          </a:p>
        </p:txBody>
      </p:sp>
      <p:sp>
        <p:nvSpPr>
          <p:cNvPr id="6" name="Rectangle 5"/>
          <p:cNvSpPr/>
          <p:nvPr/>
        </p:nvSpPr>
        <p:spPr>
          <a:xfrm>
            <a:off x="235168" y="1959851"/>
            <a:ext cx="5064179" cy="3970318"/>
          </a:xfrm>
          <a:prstGeom prst="rect">
            <a:avLst/>
          </a:prstGeom>
        </p:spPr>
        <p:txBody>
          <a:bodyPr wrap="square">
            <a:spAutoFit/>
          </a:bodyPr>
          <a:lstStyle/>
          <a:p>
            <a:r>
              <a:rPr lang="en-GB" sz="3600" dirty="0"/>
              <a:t>Clear Screen: Boolean</a:t>
            </a:r>
          </a:p>
          <a:p>
            <a:r>
              <a:rPr lang="en-GB" sz="3600" dirty="0"/>
              <a:t>X: -177 - 177</a:t>
            </a:r>
          </a:p>
          <a:p>
            <a:r>
              <a:rPr lang="en-GB" sz="3600" dirty="0"/>
              <a:t>Y: -127 - 127</a:t>
            </a:r>
          </a:p>
          <a:p>
            <a:endParaRPr lang="en-GB" sz="3600" dirty="0"/>
          </a:p>
          <a:p>
            <a:r>
              <a:rPr lang="en-GB" sz="3600" dirty="0"/>
              <a:t>* X, Y Coordinates will determine placement of display on screen.</a:t>
            </a:r>
          </a:p>
        </p:txBody>
      </p:sp>
      <p:pic>
        <p:nvPicPr>
          <p:cNvPr id="4" name="Content Placeholder 3"/>
          <p:cNvPicPr>
            <a:picLocks noGrp="1" noChangeAspect="1"/>
          </p:cNvPicPr>
          <p:nvPr>
            <p:ph idx="1"/>
          </p:nvPr>
        </p:nvPicPr>
        <p:blipFill>
          <a:blip r:embed="rId2"/>
          <a:stretch>
            <a:fillRect/>
          </a:stretch>
        </p:blipFill>
        <p:spPr>
          <a:xfrm>
            <a:off x="5299348" y="1959851"/>
            <a:ext cx="3495675" cy="2333625"/>
          </a:xfrm>
          <a:prstGeom prst="rect">
            <a:avLst/>
          </a:prstGeom>
        </p:spPr>
      </p:pic>
    </p:spTree>
    <p:extLst>
      <p:ext uri="{BB962C8B-B14F-4D97-AF65-F5344CB8AC3E}">
        <p14:creationId xmlns:p14="http://schemas.microsoft.com/office/powerpoint/2010/main" val="30837311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sound</a:t>
            </a:r>
          </a:p>
        </p:txBody>
      </p:sp>
      <p:sp>
        <p:nvSpPr>
          <p:cNvPr id="6" name="Rectangle 5"/>
          <p:cNvSpPr/>
          <p:nvPr/>
        </p:nvSpPr>
        <p:spPr>
          <a:xfrm>
            <a:off x="235168" y="1959851"/>
            <a:ext cx="5579515" cy="5078313"/>
          </a:xfrm>
          <a:prstGeom prst="rect">
            <a:avLst/>
          </a:prstGeom>
        </p:spPr>
        <p:txBody>
          <a:bodyPr wrap="square">
            <a:spAutoFit/>
          </a:bodyPr>
          <a:lstStyle/>
          <a:p>
            <a:r>
              <a:rPr lang="en-GB" sz="3600" dirty="0"/>
              <a:t>Block has the capability to play a file, a tone, a note, or just make the sound stop altogether.</a:t>
            </a:r>
          </a:p>
          <a:p>
            <a:endParaRPr lang="en-GB" sz="3600" dirty="0"/>
          </a:p>
          <a:p>
            <a:r>
              <a:rPr lang="en-GB" sz="3600" dirty="0"/>
              <a:t>*The 'Wire' input option allows you to use the output of another block as your input value.</a:t>
            </a:r>
          </a:p>
        </p:txBody>
      </p:sp>
      <p:pic>
        <p:nvPicPr>
          <p:cNvPr id="5" name="Content Placeholder 4"/>
          <p:cNvPicPr>
            <a:picLocks noGrp="1" noChangeAspect="1"/>
          </p:cNvPicPr>
          <p:nvPr>
            <p:ph idx="1"/>
          </p:nvPr>
        </p:nvPicPr>
        <p:blipFill>
          <a:blip r:embed="rId2"/>
          <a:stretch>
            <a:fillRect/>
          </a:stretch>
        </p:blipFill>
        <p:spPr>
          <a:xfrm>
            <a:off x="5814683" y="2083840"/>
            <a:ext cx="3095625" cy="2390775"/>
          </a:xfrm>
          <a:prstGeom prst="rect">
            <a:avLst/>
          </a:prstGeom>
        </p:spPr>
      </p:pic>
    </p:spTree>
    <p:extLst>
      <p:ext uri="{BB962C8B-B14F-4D97-AF65-F5344CB8AC3E}">
        <p14:creationId xmlns:p14="http://schemas.microsoft.com/office/powerpoint/2010/main" val="37187114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sound</a:t>
            </a:r>
          </a:p>
        </p:txBody>
      </p:sp>
      <p:sp>
        <p:nvSpPr>
          <p:cNvPr id="6" name="Rectangle 5"/>
          <p:cNvSpPr/>
          <p:nvPr/>
        </p:nvSpPr>
        <p:spPr>
          <a:xfrm>
            <a:off x="235168" y="1959851"/>
            <a:ext cx="5579515" cy="3416320"/>
          </a:xfrm>
          <a:prstGeom prst="rect">
            <a:avLst/>
          </a:prstGeom>
        </p:spPr>
        <p:txBody>
          <a:bodyPr wrap="square">
            <a:spAutoFit/>
          </a:bodyPr>
          <a:lstStyle/>
          <a:p>
            <a:r>
              <a:rPr lang="en-GB" sz="3600" dirty="0"/>
              <a:t>File Name: Wired, Project Sounds, Lego Sound Files</a:t>
            </a:r>
          </a:p>
          <a:p>
            <a:r>
              <a:rPr lang="en-GB" sz="3600" dirty="0"/>
              <a:t>Volume: 0 to 100</a:t>
            </a:r>
          </a:p>
          <a:p>
            <a:r>
              <a:rPr lang="en-GB" sz="3600" dirty="0"/>
              <a:t>Play Type: Wait for Completion, Play Once, Repeat</a:t>
            </a:r>
          </a:p>
        </p:txBody>
      </p:sp>
      <p:pic>
        <p:nvPicPr>
          <p:cNvPr id="5" name="Content Placeholder 4"/>
          <p:cNvPicPr>
            <a:picLocks noGrp="1" noChangeAspect="1"/>
          </p:cNvPicPr>
          <p:nvPr>
            <p:ph idx="1"/>
          </p:nvPr>
        </p:nvPicPr>
        <p:blipFill>
          <a:blip r:embed="rId2"/>
          <a:stretch>
            <a:fillRect/>
          </a:stretch>
        </p:blipFill>
        <p:spPr>
          <a:xfrm>
            <a:off x="5814683" y="2083840"/>
            <a:ext cx="3095625" cy="2390775"/>
          </a:xfrm>
          <a:prstGeom prst="rect">
            <a:avLst/>
          </a:prstGeom>
        </p:spPr>
      </p:pic>
    </p:spTree>
    <p:extLst>
      <p:ext uri="{BB962C8B-B14F-4D97-AF65-F5344CB8AC3E}">
        <p14:creationId xmlns:p14="http://schemas.microsoft.com/office/powerpoint/2010/main" val="25778962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Brick Status Light:</a:t>
            </a:r>
          </a:p>
        </p:txBody>
      </p:sp>
      <p:pic>
        <p:nvPicPr>
          <p:cNvPr id="4" name="Content Placeholder 3">
            <a:extLst>
              <a:ext uri="{FF2B5EF4-FFF2-40B4-BE49-F238E27FC236}">
                <a16:creationId xmlns:a16="http://schemas.microsoft.com/office/drawing/2014/main" id="{08D0AE88-311E-4F7E-B0B3-5DE0C441E11B}"/>
              </a:ext>
            </a:extLst>
          </p:cNvPr>
          <p:cNvPicPr>
            <a:picLocks noGrp="1" noChangeAspect="1"/>
          </p:cNvPicPr>
          <p:nvPr>
            <p:ph idx="1"/>
          </p:nvPr>
        </p:nvPicPr>
        <p:blipFill rotWithShape="1">
          <a:blip r:embed="rId2"/>
          <a:srcRect t="17312" r="50000"/>
          <a:stretch/>
        </p:blipFill>
        <p:spPr>
          <a:xfrm>
            <a:off x="6544734" y="2030305"/>
            <a:ext cx="2345266" cy="1977533"/>
          </a:xfrm>
          <a:prstGeom prst="rect">
            <a:avLst/>
          </a:prstGeom>
        </p:spPr>
      </p:pic>
      <p:sp>
        <p:nvSpPr>
          <p:cNvPr id="5" name="Rectangle 4">
            <a:extLst>
              <a:ext uri="{FF2B5EF4-FFF2-40B4-BE49-F238E27FC236}">
                <a16:creationId xmlns:a16="http://schemas.microsoft.com/office/drawing/2014/main" id="{4FB92729-BC56-40B9-B58F-B43489A242B9}"/>
              </a:ext>
            </a:extLst>
          </p:cNvPr>
          <p:cNvSpPr/>
          <p:nvPr/>
        </p:nvSpPr>
        <p:spPr>
          <a:xfrm>
            <a:off x="253999" y="2030305"/>
            <a:ext cx="6053667" cy="3139321"/>
          </a:xfrm>
          <a:prstGeom prst="rect">
            <a:avLst/>
          </a:prstGeom>
        </p:spPr>
        <p:txBody>
          <a:bodyPr wrap="square">
            <a:spAutoFit/>
          </a:bodyPr>
          <a:lstStyle/>
          <a:p>
            <a:r>
              <a:rPr lang="en-GB" dirty="0"/>
              <a:t> 1 Mode Selector</a:t>
            </a:r>
          </a:p>
          <a:p>
            <a:r>
              <a:rPr lang="en-GB" dirty="0"/>
              <a:t> 2 Inputs</a:t>
            </a:r>
          </a:p>
          <a:p>
            <a:endParaRPr lang="en-GB" dirty="0"/>
          </a:p>
          <a:p>
            <a:r>
              <a:rPr lang="en-GB" dirty="0"/>
              <a:t>Use the Mode Selector to choose how you want to control the Brick Status Light. </a:t>
            </a:r>
          </a:p>
          <a:p>
            <a:endParaRPr lang="en-GB" dirty="0"/>
          </a:p>
          <a:p>
            <a:r>
              <a:rPr lang="en-GB" dirty="0"/>
              <a:t>If you select the On mode, you can choose the colour and the pulse option using the Inputs. </a:t>
            </a:r>
          </a:p>
          <a:p>
            <a:endParaRPr lang="en-GB" dirty="0"/>
          </a:p>
          <a:p>
            <a:r>
              <a:rPr lang="en-GB" dirty="0"/>
              <a:t>The modes and inputs are described below.</a:t>
            </a:r>
          </a:p>
          <a:p>
            <a:r>
              <a:rPr lang="en-GB" dirty="0"/>
              <a:t>Modes: On, Off, Reset</a:t>
            </a:r>
          </a:p>
        </p:txBody>
      </p:sp>
    </p:spTree>
    <p:extLst>
      <p:ext uri="{BB962C8B-B14F-4D97-AF65-F5344CB8AC3E}">
        <p14:creationId xmlns:p14="http://schemas.microsoft.com/office/powerpoint/2010/main" val="24587097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Brick Status Light:</a:t>
            </a:r>
          </a:p>
        </p:txBody>
      </p:sp>
      <p:pic>
        <p:nvPicPr>
          <p:cNvPr id="7" name="Picture 6">
            <a:extLst>
              <a:ext uri="{FF2B5EF4-FFF2-40B4-BE49-F238E27FC236}">
                <a16:creationId xmlns:a16="http://schemas.microsoft.com/office/drawing/2014/main" id="{9286AF6E-A0A6-4521-A502-17503A934FED}"/>
              </a:ext>
            </a:extLst>
          </p:cNvPr>
          <p:cNvPicPr>
            <a:picLocks noChangeAspect="1"/>
          </p:cNvPicPr>
          <p:nvPr/>
        </p:nvPicPr>
        <p:blipFill>
          <a:blip r:embed="rId2"/>
          <a:stretch>
            <a:fillRect/>
          </a:stretch>
        </p:blipFill>
        <p:spPr>
          <a:xfrm>
            <a:off x="685018" y="2173287"/>
            <a:ext cx="7566519" cy="1441980"/>
          </a:xfrm>
          <a:prstGeom prst="rect">
            <a:avLst/>
          </a:prstGeom>
        </p:spPr>
      </p:pic>
      <p:sp>
        <p:nvSpPr>
          <p:cNvPr id="8" name="Rectangle 7">
            <a:extLst>
              <a:ext uri="{FF2B5EF4-FFF2-40B4-BE49-F238E27FC236}">
                <a16:creationId xmlns:a16="http://schemas.microsoft.com/office/drawing/2014/main" id="{2DA78A72-2EAC-4011-AE39-E7F2DDFF8C05}"/>
              </a:ext>
            </a:extLst>
          </p:cNvPr>
          <p:cNvSpPr/>
          <p:nvPr/>
        </p:nvSpPr>
        <p:spPr>
          <a:xfrm>
            <a:off x="2182277" y="3995618"/>
            <a:ext cx="4572000" cy="923330"/>
          </a:xfrm>
          <a:prstGeom prst="rect">
            <a:avLst/>
          </a:prstGeom>
        </p:spPr>
        <p:txBody>
          <a:bodyPr>
            <a:spAutoFit/>
          </a:bodyPr>
          <a:lstStyle/>
          <a:p>
            <a:r>
              <a:rPr lang="en-GB" dirty="0"/>
              <a:t>This program makes the Brick Status Light pulse orange while the robot is driving backwards, then turns the light off.</a:t>
            </a:r>
          </a:p>
        </p:txBody>
      </p:sp>
    </p:spTree>
    <p:extLst>
      <p:ext uri="{BB962C8B-B14F-4D97-AF65-F5344CB8AC3E}">
        <p14:creationId xmlns:p14="http://schemas.microsoft.com/office/powerpoint/2010/main" val="32189949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Flow control blocks</a:t>
            </a:r>
          </a:p>
        </p:txBody>
      </p:sp>
      <p:pic>
        <p:nvPicPr>
          <p:cNvPr id="4" name="Picture 3"/>
          <p:cNvPicPr>
            <a:picLocks noChangeAspect="1"/>
          </p:cNvPicPr>
          <p:nvPr/>
        </p:nvPicPr>
        <p:blipFill>
          <a:blip r:embed="rId2"/>
          <a:stretch>
            <a:fillRect/>
          </a:stretch>
        </p:blipFill>
        <p:spPr>
          <a:xfrm>
            <a:off x="285750" y="2357437"/>
            <a:ext cx="8572500" cy="2143125"/>
          </a:xfrm>
          <a:prstGeom prst="rect">
            <a:avLst/>
          </a:prstGeom>
        </p:spPr>
      </p:pic>
    </p:spTree>
    <p:extLst>
      <p:ext uri="{BB962C8B-B14F-4D97-AF65-F5344CB8AC3E}">
        <p14:creationId xmlns:p14="http://schemas.microsoft.com/office/powerpoint/2010/main" val="19007809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Start block</a:t>
            </a:r>
          </a:p>
        </p:txBody>
      </p:sp>
      <p:pic>
        <p:nvPicPr>
          <p:cNvPr id="3" name="Picture 2"/>
          <p:cNvPicPr>
            <a:picLocks noChangeAspect="1"/>
          </p:cNvPicPr>
          <p:nvPr/>
        </p:nvPicPr>
        <p:blipFill>
          <a:blip r:embed="rId2"/>
          <a:stretch>
            <a:fillRect/>
          </a:stretch>
        </p:blipFill>
        <p:spPr>
          <a:xfrm>
            <a:off x="136109" y="1929633"/>
            <a:ext cx="2435804" cy="3068035"/>
          </a:xfrm>
          <a:prstGeom prst="rect">
            <a:avLst/>
          </a:prstGeom>
        </p:spPr>
      </p:pic>
      <p:sp>
        <p:nvSpPr>
          <p:cNvPr id="5" name="Rectangle 4"/>
          <p:cNvSpPr/>
          <p:nvPr/>
        </p:nvSpPr>
        <p:spPr>
          <a:xfrm>
            <a:off x="2774731" y="1929633"/>
            <a:ext cx="6053958" cy="4832092"/>
          </a:xfrm>
          <a:prstGeom prst="rect">
            <a:avLst/>
          </a:prstGeom>
        </p:spPr>
        <p:txBody>
          <a:bodyPr wrap="square">
            <a:spAutoFit/>
          </a:bodyPr>
          <a:lstStyle/>
          <a:p>
            <a:r>
              <a:rPr lang="en-GB" sz="2800" dirty="0"/>
              <a:t>The Start block marks the beginning of a programming block sequence in your program. </a:t>
            </a:r>
          </a:p>
          <a:p>
            <a:endParaRPr lang="en-GB" sz="2800" dirty="0"/>
          </a:p>
          <a:p>
            <a:r>
              <a:rPr lang="en-GB" sz="2800" dirty="0"/>
              <a:t>Your program can have more than one sequence. </a:t>
            </a:r>
          </a:p>
          <a:p>
            <a:endParaRPr lang="en-GB" sz="2800" dirty="0"/>
          </a:p>
          <a:p>
            <a:r>
              <a:rPr lang="en-GB" sz="2800" dirty="0"/>
              <a:t>All sequences with a Start block will start automatically when a program is run, and the sequences will run at the same time.</a:t>
            </a:r>
          </a:p>
        </p:txBody>
      </p:sp>
    </p:spTree>
    <p:extLst>
      <p:ext uri="{BB962C8B-B14F-4D97-AF65-F5344CB8AC3E}">
        <p14:creationId xmlns:p14="http://schemas.microsoft.com/office/powerpoint/2010/main" val="8298729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wait block</a:t>
            </a:r>
          </a:p>
        </p:txBody>
      </p:sp>
      <p:sp>
        <p:nvSpPr>
          <p:cNvPr id="5" name="Rectangle 4"/>
          <p:cNvSpPr/>
          <p:nvPr/>
        </p:nvSpPr>
        <p:spPr>
          <a:xfrm>
            <a:off x="3578771" y="1929633"/>
            <a:ext cx="5249917" cy="3539430"/>
          </a:xfrm>
          <a:prstGeom prst="rect">
            <a:avLst/>
          </a:prstGeom>
        </p:spPr>
        <p:txBody>
          <a:bodyPr wrap="square">
            <a:spAutoFit/>
          </a:bodyPr>
          <a:lstStyle/>
          <a:p>
            <a:r>
              <a:rPr lang="en-GB" sz="2800" dirty="0"/>
              <a:t>This block makes your program wait for something before continuing to the next block in the sequence. </a:t>
            </a:r>
          </a:p>
          <a:p>
            <a:endParaRPr lang="en-GB" sz="2800" dirty="0"/>
          </a:p>
          <a:p>
            <a:r>
              <a:rPr lang="en-GB" sz="2800" dirty="0"/>
              <a:t>The block may wait on time, sensor values, or a pressed brick button.</a:t>
            </a:r>
          </a:p>
        </p:txBody>
      </p:sp>
      <p:pic>
        <p:nvPicPr>
          <p:cNvPr id="4" name="Picture 3"/>
          <p:cNvPicPr>
            <a:picLocks noChangeAspect="1"/>
          </p:cNvPicPr>
          <p:nvPr/>
        </p:nvPicPr>
        <p:blipFill>
          <a:blip r:embed="rId2"/>
          <a:stretch>
            <a:fillRect/>
          </a:stretch>
        </p:blipFill>
        <p:spPr>
          <a:xfrm>
            <a:off x="244608" y="1929633"/>
            <a:ext cx="2810617" cy="2485861"/>
          </a:xfrm>
          <a:prstGeom prst="rect">
            <a:avLst/>
          </a:prstGeom>
        </p:spPr>
      </p:pic>
    </p:spTree>
    <p:extLst>
      <p:ext uri="{BB962C8B-B14F-4D97-AF65-F5344CB8AC3E}">
        <p14:creationId xmlns:p14="http://schemas.microsoft.com/office/powerpoint/2010/main" val="32443819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wait block -inputs</a:t>
            </a:r>
          </a:p>
        </p:txBody>
      </p:sp>
      <p:sp>
        <p:nvSpPr>
          <p:cNvPr id="5" name="Rectangle 4"/>
          <p:cNvSpPr/>
          <p:nvPr/>
        </p:nvSpPr>
        <p:spPr>
          <a:xfrm>
            <a:off x="3578771" y="1929633"/>
            <a:ext cx="5249917" cy="4216539"/>
          </a:xfrm>
          <a:prstGeom prst="rect">
            <a:avLst/>
          </a:prstGeom>
        </p:spPr>
        <p:txBody>
          <a:bodyPr wrap="square">
            <a:spAutoFit/>
          </a:bodyPr>
          <a:lstStyle/>
          <a:p>
            <a:r>
              <a:rPr lang="en-GB" sz="2000" b="1" dirty="0"/>
              <a:t>Seconds: </a:t>
            </a:r>
            <a:r>
              <a:rPr lang="en-GB" sz="2000" dirty="0"/>
              <a:t>Positive Number</a:t>
            </a:r>
          </a:p>
          <a:p>
            <a:br>
              <a:rPr lang="en-GB" sz="3200" dirty="0"/>
            </a:br>
            <a:r>
              <a:rPr lang="en-GB" sz="2000" b="1" dirty="0"/>
              <a:t>Compare Type</a:t>
            </a:r>
            <a:r>
              <a:rPr lang="en-GB" sz="2000" dirty="0"/>
              <a:t>: Equal(0), Not Equal(1), Greater Than (2), Greater Than or Equal To (3), Less Than(4), Less Than or Equal To (5)</a:t>
            </a:r>
            <a:br>
              <a:rPr lang="en-GB" sz="3200" dirty="0"/>
            </a:br>
            <a:endParaRPr lang="en-GB" sz="3200" dirty="0"/>
          </a:p>
          <a:p>
            <a:r>
              <a:rPr lang="en-GB" sz="2000" b="1" dirty="0"/>
              <a:t>Threshold Value:</a:t>
            </a:r>
            <a:r>
              <a:rPr lang="en-GB" sz="2000" dirty="0"/>
              <a:t> Number</a:t>
            </a:r>
            <a:br>
              <a:rPr lang="en-GB" sz="3200" dirty="0"/>
            </a:br>
            <a:endParaRPr lang="en-GB" sz="3200" dirty="0"/>
          </a:p>
          <a:p>
            <a:r>
              <a:rPr lang="en-GB" sz="2000" b="1" dirty="0"/>
              <a:t>Direction</a:t>
            </a:r>
            <a:r>
              <a:rPr lang="en-GB" sz="2000" dirty="0"/>
              <a:t>: Number</a:t>
            </a:r>
            <a:br>
              <a:rPr lang="en-GB" sz="3200" dirty="0"/>
            </a:br>
            <a:endParaRPr lang="en-GB" sz="3200" dirty="0"/>
          </a:p>
          <a:p>
            <a:r>
              <a:rPr lang="en-GB" sz="2000" b="1" dirty="0"/>
              <a:t>Amount</a:t>
            </a:r>
            <a:r>
              <a:rPr lang="en-GB" sz="2000" dirty="0"/>
              <a:t>: Number</a:t>
            </a:r>
            <a:endParaRPr lang="en-GB" sz="3200" dirty="0"/>
          </a:p>
        </p:txBody>
      </p:sp>
      <p:pic>
        <p:nvPicPr>
          <p:cNvPr id="4" name="Picture 3"/>
          <p:cNvPicPr>
            <a:picLocks noChangeAspect="1"/>
          </p:cNvPicPr>
          <p:nvPr/>
        </p:nvPicPr>
        <p:blipFill>
          <a:blip r:embed="rId2"/>
          <a:stretch>
            <a:fillRect/>
          </a:stretch>
        </p:blipFill>
        <p:spPr>
          <a:xfrm>
            <a:off x="244608" y="1929633"/>
            <a:ext cx="2810617" cy="2485861"/>
          </a:xfrm>
          <a:prstGeom prst="rect">
            <a:avLst/>
          </a:prstGeom>
        </p:spPr>
      </p:pic>
    </p:spTree>
    <p:extLst>
      <p:ext uri="{BB962C8B-B14F-4D97-AF65-F5344CB8AC3E}">
        <p14:creationId xmlns:p14="http://schemas.microsoft.com/office/powerpoint/2010/main" val="25989747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Loop block</a:t>
            </a:r>
          </a:p>
        </p:txBody>
      </p:sp>
      <p:sp>
        <p:nvSpPr>
          <p:cNvPr id="5" name="Rectangle 4"/>
          <p:cNvSpPr/>
          <p:nvPr/>
        </p:nvSpPr>
        <p:spPr>
          <a:xfrm>
            <a:off x="3578771" y="1929633"/>
            <a:ext cx="5249917" cy="2677656"/>
          </a:xfrm>
          <a:prstGeom prst="rect">
            <a:avLst/>
          </a:prstGeom>
        </p:spPr>
        <p:txBody>
          <a:bodyPr wrap="square">
            <a:spAutoFit/>
          </a:bodyPr>
          <a:lstStyle/>
          <a:p>
            <a:r>
              <a:rPr lang="en-GB" sz="2800" b="1" dirty="0"/>
              <a:t>This block works as a repeat. The code inside the loop will repeat until a certain condition is met. Conditions Include: Unlimited  Once the condition is met, the robot may exit the loop.</a:t>
            </a:r>
            <a:endParaRPr lang="en-GB" sz="4400" dirty="0"/>
          </a:p>
        </p:txBody>
      </p:sp>
      <p:pic>
        <p:nvPicPr>
          <p:cNvPr id="3" name="Picture 2"/>
          <p:cNvPicPr>
            <a:picLocks noChangeAspect="1"/>
          </p:cNvPicPr>
          <p:nvPr/>
        </p:nvPicPr>
        <p:blipFill>
          <a:blip r:embed="rId2"/>
          <a:stretch>
            <a:fillRect/>
          </a:stretch>
        </p:blipFill>
        <p:spPr>
          <a:xfrm>
            <a:off x="278478" y="1929633"/>
            <a:ext cx="3093372" cy="2718730"/>
          </a:xfrm>
          <a:prstGeom prst="rect">
            <a:avLst/>
          </a:prstGeom>
        </p:spPr>
      </p:pic>
    </p:spTree>
    <p:extLst>
      <p:ext uri="{BB962C8B-B14F-4D97-AF65-F5344CB8AC3E}">
        <p14:creationId xmlns:p14="http://schemas.microsoft.com/office/powerpoint/2010/main" val="26957212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Loop block- Inputs</a:t>
            </a:r>
          </a:p>
        </p:txBody>
      </p:sp>
      <p:sp>
        <p:nvSpPr>
          <p:cNvPr id="5" name="Rectangle 4"/>
          <p:cNvSpPr/>
          <p:nvPr/>
        </p:nvSpPr>
        <p:spPr>
          <a:xfrm>
            <a:off x="3578771" y="1929633"/>
            <a:ext cx="5249917" cy="4401205"/>
          </a:xfrm>
          <a:prstGeom prst="rect">
            <a:avLst/>
          </a:prstGeom>
        </p:spPr>
        <p:txBody>
          <a:bodyPr wrap="square">
            <a:spAutoFit/>
          </a:bodyPr>
          <a:lstStyle/>
          <a:p>
            <a:r>
              <a:rPr lang="en-GB" sz="2800" b="1" dirty="0"/>
              <a:t>Count: Number</a:t>
            </a:r>
          </a:p>
          <a:p>
            <a:r>
              <a:rPr lang="en-GB" sz="2800" b="1" dirty="0"/>
              <a:t>Seconds: Number</a:t>
            </a:r>
          </a:p>
          <a:p>
            <a:r>
              <a:rPr lang="en-GB" sz="2800" b="1" dirty="0"/>
              <a:t>Until: Boolean</a:t>
            </a:r>
          </a:p>
          <a:p>
            <a:r>
              <a:rPr lang="en-GB" sz="2800" b="1" dirty="0"/>
              <a:t>Compare Type: Equal (0), Not Equal (1), Greater Than (2), Greater Than or Equal To (3), Less Than (4), Less Than or Equal To (5)</a:t>
            </a:r>
          </a:p>
          <a:p>
            <a:r>
              <a:rPr lang="en-GB" sz="2800" b="1" dirty="0"/>
              <a:t>Threshold Value: Number</a:t>
            </a:r>
          </a:p>
          <a:p>
            <a:r>
              <a:rPr lang="en-GB" sz="2800" b="1" dirty="0"/>
              <a:t>Additional sensor inputs</a:t>
            </a:r>
            <a:endParaRPr lang="en-GB" sz="4400" dirty="0"/>
          </a:p>
        </p:txBody>
      </p:sp>
      <p:pic>
        <p:nvPicPr>
          <p:cNvPr id="3" name="Picture 2"/>
          <p:cNvPicPr>
            <a:picLocks noChangeAspect="1"/>
          </p:cNvPicPr>
          <p:nvPr/>
        </p:nvPicPr>
        <p:blipFill>
          <a:blip r:embed="rId2"/>
          <a:stretch>
            <a:fillRect/>
          </a:stretch>
        </p:blipFill>
        <p:spPr>
          <a:xfrm>
            <a:off x="278478" y="1929633"/>
            <a:ext cx="3093372" cy="2718730"/>
          </a:xfrm>
          <a:prstGeom prst="rect">
            <a:avLst/>
          </a:prstGeom>
        </p:spPr>
      </p:pic>
    </p:spTree>
    <p:extLst>
      <p:ext uri="{BB962C8B-B14F-4D97-AF65-F5344CB8AC3E}">
        <p14:creationId xmlns:p14="http://schemas.microsoft.com/office/powerpoint/2010/main" val="39381316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Loop block- outputs</a:t>
            </a:r>
          </a:p>
        </p:txBody>
      </p:sp>
      <p:sp>
        <p:nvSpPr>
          <p:cNvPr id="5" name="Rectangle 4"/>
          <p:cNvSpPr/>
          <p:nvPr/>
        </p:nvSpPr>
        <p:spPr>
          <a:xfrm>
            <a:off x="3578771" y="1929633"/>
            <a:ext cx="5249917" cy="954107"/>
          </a:xfrm>
          <a:prstGeom prst="rect">
            <a:avLst/>
          </a:prstGeom>
        </p:spPr>
        <p:txBody>
          <a:bodyPr wrap="square">
            <a:spAutoFit/>
          </a:bodyPr>
          <a:lstStyle/>
          <a:p>
            <a:r>
              <a:rPr lang="en-GB" sz="2800" b="1" dirty="0"/>
              <a:t>Count: Number (of times the loop has executed)</a:t>
            </a:r>
            <a:endParaRPr lang="en-GB" sz="4400" dirty="0"/>
          </a:p>
        </p:txBody>
      </p:sp>
      <p:pic>
        <p:nvPicPr>
          <p:cNvPr id="3" name="Picture 2"/>
          <p:cNvPicPr>
            <a:picLocks noChangeAspect="1"/>
          </p:cNvPicPr>
          <p:nvPr/>
        </p:nvPicPr>
        <p:blipFill>
          <a:blip r:embed="rId2"/>
          <a:stretch>
            <a:fillRect/>
          </a:stretch>
        </p:blipFill>
        <p:spPr>
          <a:xfrm>
            <a:off x="278478" y="1929633"/>
            <a:ext cx="3093372" cy="2718730"/>
          </a:xfrm>
          <a:prstGeom prst="rect">
            <a:avLst/>
          </a:prstGeom>
        </p:spPr>
      </p:pic>
    </p:spTree>
    <p:extLst>
      <p:ext uri="{BB962C8B-B14F-4D97-AF65-F5344CB8AC3E}">
        <p14:creationId xmlns:p14="http://schemas.microsoft.com/office/powerpoint/2010/main" val="6076889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Switch block</a:t>
            </a:r>
          </a:p>
        </p:txBody>
      </p:sp>
      <p:sp>
        <p:nvSpPr>
          <p:cNvPr id="5" name="Rectangle 4"/>
          <p:cNvSpPr/>
          <p:nvPr/>
        </p:nvSpPr>
        <p:spPr>
          <a:xfrm>
            <a:off x="3578771" y="1929633"/>
            <a:ext cx="5249917" cy="4401205"/>
          </a:xfrm>
          <a:prstGeom prst="rect">
            <a:avLst/>
          </a:prstGeom>
        </p:spPr>
        <p:txBody>
          <a:bodyPr wrap="square">
            <a:spAutoFit/>
          </a:bodyPr>
          <a:lstStyle/>
          <a:p>
            <a:r>
              <a:rPr lang="en-GB" sz="2800" b="1" dirty="0"/>
              <a:t>The Switch block is a container that can contain two or more sequences of programming blocks. </a:t>
            </a:r>
          </a:p>
          <a:p>
            <a:r>
              <a:rPr lang="en-GB" sz="2800" b="1" dirty="0"/>
              <a:t>Each sequence is called a Case. </a:t>
            </a:r>
          </a:p>
          <a:p>
            <a:r>
              <a:rPr lang="en-GB" sz="2800" b="1" dirty="0"/>
              <a:t>A test at the beginning of the Switch determines which Case will run. </a:t>
            </a:r>
          </a:p>
          <a:p>
            <a:r>
              <a:rPr lang="en-GB" sz="2800" b="1" dirty="0"/>
              <a:t>Only one Case will run each time the Switch is executed.</a:t>
            </a:r>
            <a:endParaRPr lang="en-GB" sz="4400" dirty="0"/>
          </a:p>
        </p:txBody>
      </p:sp>
      <p:pic>
        <p:nvPicPr>
          <p:cNvPr id="4" name="Picture 3"/>
          <p:cNvPicPr>
            <a:picLocks noChangeAspect="1"/>
          </p:cNvPicPr>
          <p:nvPr/>
        </p:nvPicPr>
        <p:blipFill>
          <a:blip r:embed="rId2"/>
          <a:stretch>
            <a:fillRect/>
          </a:stretch>
        </p:blipFill>
        <p:spPr>
          <a:xfrm>
            <a:off x="141890" y="1792936"/>
            <a:ext cx="3242949" cy="5065064"/>
          </a:xfrm>
          <a:prstGeom prst="rect">
            <a:avLst/>
          </a:prstGeom>
        </p:spPr>
      </p:pic>
    </p:spTree>
    <p:extLst>
      <p:ext uri="{BB962C8B-B14F-4D97-AF65-F5344CB8AC3E}">
        <p14:creationId xmlns:p14="http://schemas.microsoft.com/office/powerpoint/2010/main" val="1723623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Switch block- inputs</a:t>
            </a:r>
          </a:p>
        </p:txBody>
      </p:sp>
      <p:sp>
        <p:nvSpPr>
          <p:cNvPr id="5" name="Rectangle 4"/>
          <p:cNvSpPr/>
          <p:nvPr/>
        </p:nvSpPr>
        <p:spPr>
          <a:xfrm>
            <a:off x="3578771" y="1929633"/>
            <a:ext cx="5249917" cy="4524315"/>
          </a:xfrm>
          <a:prstGeom prst="rect">
            <a:avLst/>
          </a:prstGeom>
        </p:spPr>
        <p:txBody>
          <a:bodyPr wrap="square">
            <a:spAutoFit/>
          </a:bodyPr>
          <a:lstStyle/>
          <a:p>
            <a:r>
              <a:rPr lang="en-GB" sz="2800" b="1" dirty="0"/>
              <a:t> Logic: Boolean</a:t>
            </a:r>
          </a:p>
          <a:p>
            <a:r>
              <a:rPr lang="en-GB" sz="2800" b="1" dirty="0"/>
              <a:t>Number: Number</a:t>
            </a:r>
          </a:p>
          <a:p>
            <a:r>
              <a:rPr lang="en-GB" sz="2800" b="1" dirty="0"/>
              <a:t>Text: Text</a:t>
            </a:r>
          </a:p>
          <a:p>
            <a:r>
              <a:rPr lang="en-GB" sz="2800" b="1" dirty="0"/>
              <a:t>Compare Type: Equal (0), Not Equal (1), Greater Than (2), Greater Than or Equal To (3), Less Than (4), Less Than or Equal To (5)</a:t>
            </a:r>
          </a:p>
          <a:p>
            <a:r>
              <a:rPr lang="en-GB" sz="2800" b="1" dirty="0"/>
              <a:t>Threshold Value: Number </a:t>
            </a:r>
          </a:p>
          <a:p>
            <a:r>
              <a:rPr lang="en-GB" sz="2800" b="1" dirty="0"/>
              <a:t>Additional sensor inputs</a:t>
            </a:r>
            <a:endParaRPr lang="en-GB" sz="4400" dirty="0"/>
          </a:p>
        </p:txBody>
      </p:sp>
      <p:pic>
        <p:nvPicPr>
          <p:cNvPr id="4" name="Picture 3"/>
          <p:cNvPicPr>
            <a:picLocks noChangeAspect="1"/>
          </p:cNvPicPr>
          <p:nvPr/>
        </p:nvPicPr>
        <p:blipFill>
          <a:blip r:embed="rId2"/>
          <a:stretch>
            <a:fillRect/>
          </a:stretch>
        </p:blipFill>
        <p:spPr>
          <a:xfrm>
            <a:off x="141890" y="1792936"/>
            <a:ext cx="3242949" cy="5065064"/>
          </a:xfrm>
          <a:prstGeom prst="rect">
            <a:avLst/>
          </a:prstGeom>
        </p:spPr>
      </p:pic>
    </p:spTree>
    <p:extLst>
      <p:ext uri="{BB962C8B-B14F-4D97-AF65-F5344CB8AC3E}">
        <p14:creationId xmlns:p14="http://schemas.microsoft.com/office/powerpoint/2010/main" val="28551408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Loop Interrupt</a:t>
            </a:r>
          </a:p>
        </p:txBody>
      </p:sp>
      <p:sp>
        <p:nvSpPr>
          <p:cNvPr id="5" name="Rectangle 4"/>
          <p:cNvSpPr/>
          <p:nvPr/>
        </p:nvSpPr>
        <p:spPr>
          <a:xfrm>
            <a:off x="3578771" y="1929633"/>
            <a:ext cx="5249917" cy="4832092"/>
          </a:xfrm>
          <a:prstGeom prst="rect">
            <a:avLst/>
          </a:prstGeom>
        </p:spPr>
        <p:txBody>
          <a:bodyPr wrap="square">
            <a:spAutoFit/>
          </a:bodyPr>
          <a:lstStyle/>
          <a:p>
            <a:r>
              <a:rPr lang="en-GB" sz="2800" b="1" dirty="0"/>
              <a:t> The Loop Interrupt block makes a Loop block end. </a:t>
            </a:r>
          </a:p>
          <a:p>
            <a:endParaRPr lang="en-GB" sz="2800" b="1" dirty="0"/>
          </a:p>
          <a:p>
            <a:r>
              <a:rPr lang="en-GB" sz="2800" b="1" dirty="0"/>
              <a:t>No more blocks in the loop sequence will execute, and the program will continue with any blocks that are after the loop. </a:t>
            </a:r>
          </a:p>
          <a:p>
            <a:endParaRPr lang="en-GB" sz="2800" b="1" dirty="0"/>
          </a:p>
          <a:p>
            <a:r>
              <a:rPr lang="en-GB" sz="2800" b="1" dirty="0"/>
              <a:t>You can specify which Loop block to interrupt by using its Loop Name.</a:t>
            </a:r>
            <a:endParaRPr lang="en-GB" sz="4400" dirty="0"/>
          </a:p>
        </p:txBody>
      </p:sp>
      <p:pic>
        <p:nvPicPr>
          <p:cNvPr id="3" name="Picture 2"/>
          <p:cNvPicPr>
            <a:picLocks noChangeAspect="1"/>
          </p:cNvPicPr>
          <p:nvPr/>
        </p:nvPicPr>
        <p:blipFill>
          <a:blip r:embed="rId2"/>
          <a:stretch>
            <a:fillRect/>
          </a:stretch>
        </p:blipFill>
        <p:spPr>
          <a:xfrm>
            <a:off x="268671" y="2171308"/>
            <a:ext cx="2821371" cy="3100408"/>
          </a:xfrm>
          <a:prstGeom prst="rect">
            <a:avLst/>
          </a:prstGeom>
        </p:spPr>
      </p:pic>
    </p:spTree>
    <p:extLst>
      <p:ext uri="{BB962C8B-B14F-4D97-AF65-F5344CB8AC3E}">
        <p14:creationId xmlns:p14="http://schemas.microsoft.com/office/powerpoint/2010/main" val="31116334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Loop Interrupt inputs</a:t>
            </a:r>
          </a:p>
        </p:txBody>
      </p:sp>
      <p:sp>
        <p:nvSpPr>
          <p:cNvPr id="5" name="Rectangle 4"/>
          <p:cNvSpPr/>
          <p:nvPr/>
        </p:nvSpPr>
        <p:spPr>
          <a:xfrm>
            <a:off x="3578771" y="1929633"/>
            <a:ext cx="5249917" cy="523220"/>
          </a:xfrm>
          <a:prstGeom prst="rect">
            <a:avLst/>
          </a:prstGeom>
        </p:spPr>
        <p:txBody>
          <a:bodyPr wrap="square">
            <a:spAutoFit/>
          </a:bodyPr>
          <a:lstStyle/>
          <a:p>
            <a:r>
              <a:rPr lang="en-GB" sz="2800" b="1" dirty="0"/>
              <a:t> Loop Name: Number/Text</a:t>
            </a:r>
            <a:endParaRPr lang="en-GB" sz="4400" dirty="0"/>
          </a:p>
        </p:txBody>
      </p:sp>
      <p:pic>
        <p:nvPicPr>
          <p:cNvPr id="3" name="Picture 2"/>
          <p:cNvPicPr>
            <a:picLocks noChangeAspect="1"/>
          </p:cNvPicPr>
          <p:nvPr/>
        </p:nvPicPr>
        <p:blipFill>
          <a:blip r:embed="rId2"/>
          <a:stretch>
            <a:fillRect/>
          </a:stretch>
        </p:blipFill>
        <p:spPr>
          <a:xfrm>
            <a:off x="268671" y="2171308"/>
            <a:ext cx="2821371" cy="3100408"/>
          </a:xfrm>
          <a:prstGeom prst="rect">
            <a:avLst/>
          </a:prstGeom>
        </p:spPr>
      </p:pic>
    </p:spTree>
    <p:extLst>
      <p:ext uri="{BB962C8B-B14F-4D97-AF65-F5344CB8AC3E}">
        <p14:creationId xmlns:p14="http://schemas.microsoft.com/office/powerpoint/2010/main" val="23673320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Sensor blocks</a:t>
            </a:r>
          </a:p>
        </p:txBody>
      </p:sp>
      <p:pic>
        <p:nvPicPr>
          <p:cNvPr id="4" name="Picture 3"/>
          <p:cNvPicPr>
            <a:picLocks noChangeAspect="1"/>
          </p:cNvPicPr>
          <p:nvPr/>
        </p:nvPicPr>
        <p:blipFill>
          <a:blip r:embed="rId2"/>
          <a:stretch>
            <a:fillRect/>
          </a:stretch>
        </p:blipFill>
        <p:spPr>
          <a:xfrm>
            <a:off x="147801" y="2029154"/>
            <a:ext cx="8705905" cy="2022584"/>
          </a:xfrm>
          <a:prstGeom prst="rect">
            <a:avLst/>
          </a:prstGeom>
        </p:spPr>
      </p:pic>
    </p:spTree>
    <p:extLst>
      <p:ext uri="{BB962C8B-B14F-4D97-AF65-F5344CB8AC3E}">
        <p14:creationId xmlns:p14="http://schemas.microsoft.com/office/powerpoint/2010/main" val="14627482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Brick button</a:t>
            </a:r>
          </a:p>
        </p:txBody>
      </p:sp>
      <p:pic>
        <p:nvPicPr>
          <p:cNvPr id="3" name="Picture 2"/>
          <p:cNvPicPr>
            <a:picLocks noChangeAspect="1"/>
          </p:cNvPicPr>
          <p:nvPr/>
        </p:nvPicPr>
        <p:blipFill>
          <a:blip r:embed="rId2"/>
          <a:stretch>
            <a:fillRect/>
          </a:stretch>
        </p:blipFill>
        <p:spPr>
          <a:xfrm>
            <a:off x="6062169" y="2067418"/>
            <a:ext cx="2829582" cy="2743464"/>
          </a:xfrm>
          <a:prstGeom prst="rect">
            <a:avLst/>
          </a:prstGeom>
        </p:spPr>
      </p:pic>
      <p:sp>
        <p:nvSpPr>
          <p:cNvPr id="5" name="Rectangle 4"/>
          <p:cNvSpPr/>
          <p:nvPr/>
        </p:nvSpPr>
        <p:spPr>
          <a:xfrm>
            <a:off x="228928" y="2067418"/>
            <a:ext cx="4572000" cy="2062103"/>
          </a:xfrm>
          <a:prstGeom prst="rect">
            <a:avLst/>
          </a:prstGeom>
        </p:spPr>
        <p:txBody>
          <a:bodyPr>
            <a:spAutoFit/>
          </a:bodyPr>
          <a:lstStyle/>
          <a:p>
            <a:r>
              <a:rPr lang="en-GB" sz="3200" dirty="0"/>
              <a:t>Block measures or compares the output of a variable when a button is pressed.</a:t>
            </a:r>
          </a:p>
        </p:txBody>
      </p:sp>
    </p:spTree>
    <p:extLst>
      <p:ext uri="{BB962C8B-B14F-4D97-AF65-F5344CB8AC3E}">
        <p14:creationId xmlns:p14="http://schemas.microsoft.com/office/powerpoint/2010/main" val="37622643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Brick button inputs</a:t>
            </a:r>
          </a:p>
        </p:txBody>
      </p:sp>
      <p:pic>
        <p:nvPicPr>
          <p:cNvPr id="3" name="Picture 2"/>
          <p:cNvPicPr>
            <a:picLocks noChangeAspect="1"/>
          </p:cNvPicPr>
          <p:nvPr/>
        </p:nvPicPr>
        <p:blipFill>
          <a:blip r:embed="rId2"/>
          <a:stretch>
            <a:fillRect/>
          </a:stretch>
        </p:blipFill>
        <p:spPr>
          <a:xfrm>
            <a:off x="6172528" y="1957060"/>
            <a:ext cx="2829582" cy="2743464"/>
          </a:xfrm>
          <a:prstGeom prst="rect">
            <a:avLst/>
          </a:prstGeom>
        </p:spPr>
      </p:pic>
      <p:sp>
        <p:nvSpPr>
          <p:cNvPr id="5" name="Rectangle 4"/>
          <p:cNvSpPr/>
          <p:nvPr/>
        </p:nvSpPr>
        <p:spPr>
          <a:xfrm>
            <a:off x="370818" y="1957060"/>
            <a:ext cx="4572000" cy="3046988"/>
          </a:xfrm>
          <a:prstGeom prst="rect">
            <a:avLst/>
          </a:prstGeom>
        </p:spPr>
        <p:txBody>
          <a:bodyPr>
            <a:spAutoFit/>
          </a:bodyPr>
          <a:lstStyle/>
          <a:p>
            <a:r>
              <a:rPr lang="en-GB" sz="3200" dirty="0"/>
              <a:t>Set of Brick Button IDs [2]: Nothing (0), Left (1), </a:t>
            </a:r>
            <a:r>
              <a:rPr lang="en-GB" sz="3200" dirty="0" err="1"/>
              <a:t>Center</a:t>
            </a:r>
            <a:r>
              <a:rPr lang="en-GB" sz="3200" dirty="0"/>
              <a:t> (2), Right (3), Up (4), Down (5).</a:t>
            </a:r>
          </a:p>
          <a:p>
            <a:r>
              <a:rPr lang="en-GB" sz="3200" dirty="0"/>
              <a:t>State: Released (0), Pressed (1), Bumped (3).</a:t>
            </a:r>
          </a:p>
        </p:txBody>
      </p:sp>
    </p:spTree>
    <p:extLst>
      <p:ext uri="{BB962C8B-B14F-4D97-AF65-F5344CB8AC3E}">
        <p14:creationId xmlns:p14="http://schemas.microsoft.com/office/powerpoint/2010/main" val="21571077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Brick button outputs</a:t>
            </a:r>
          </a:p>
        </p:txBody>
      </p:sp>
      <p:pic>
        <p:nvPicPr>
          <p:cNvPr id="3" name="Picture 2"/>
          <p:cNvPicPr>
            <a:picLocks noChangeAspect="1"/>
          </p:cNvPicPr>
          <p:nvPr/>
        </p:nvPicPr>
        <p:blipFill>
          <a:blip r:embed="rId2"/>
          <a:stretch>
            <a:fillRect/>
          </a:stretch>
        </p:blipFill>
        <p:spPr>
          <a:xfrm>
            <a:off x="6062170" y="2053788"/>
            <a:ext cx="2829582" cy="2743464"/>
          </a:xfrm>
          <a:prstGeom prst="rect">
            <a:avLst/>
          </a:prstGeom>
        </p:spPr>
      </p:pic>
      <p:sp>
        <p:nvSpPr>
          <p:cNvPr id="5" name="Rectangle 4"/>
          <p:cNvSpPr/>
          <p:nvPr/>
        </p:nvSpPr>
        <p:spPr>
          <a:xfrm>
            <a:off x="228928" y="2053788"/>
            <a:ext cx="5281449" cy="2062103"/>
          </a:xfrm>
          <a:prstGeom prst="rect">
            <a:avLst/>
          </a:prstGeom>
        </p:spPr>
        <p:txBody>
          <a:bodyPr wrap="square">
            <a:spAutoFit/>
          </a:bodyPr>
          <a:lstStyle/>
          <a:p>
            <a:r>
              <a:rPr lang="en-GB" sz="3200" dirty="0"/>
              <a:t>Button ID: Nothing (0), Left (1), </a:t>
            </a:r>
            <a:r>
              <a:rPr lang="en-GB" sz="3200" dirty="0" err="1"/>
              <a:t>Center</a:t>
            </a:r>
            <a:r>
              <a:rPr lang="en-GB" sz="3200" dirty="0"/>
              <a:t> (2), Right (3), Up (4), Down (5).</a:t>
            </a:r>
          </a:p>
          <a:p>
            <a:r>
              <a:rPr lang="en-GB" sz="3200" dirty="0"/>
              <a:t>Compare Results: Boolean.</a:t>
            </a:r>
          </a:p>
        </p:txBody>
      </p:sp>
    </p:spTree>
    <p:extLst>
      <p:ext uri="{BB962C8B-B14F-4D97-AF65-F5344CB8AC3E}">
        <p14:creationId xmlns:p14="http://schemas.microsoft.com/office/powerpoint/2010/main" val="5494090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Colour sensor</a:t>
            </a:r>
          </a:p>
        </p:txBody>
      </p:sp>
      <p:sp>
        <p:nvSpPr>
          <p:cNvPr id="3" name="Rectangle 2">
            <a:extLst>
              <a:ext uri="{FF2B5EF4-FFF2-40B4-BE49-F238E27FC236}">
                <a16:creationId xmlns:a16="http://schemas.microsoft.com/office/drawing/2014/main" id="{5C6402A8-BFC1-4AB0-BF24-D037F3385BA4}"/>
              </a:ext>
            </a:extLst>
          </p:cNvPr>
          <p:cNvSpPr/>
          <p:nvPr/>
        </p:nvSpPr>
        <p:spPr>
          <a:xfrm>
            <a:off x="745067" y="2060901"/>
            <a:ext cx="4572000" cy="2308324"/>
          </a:xfrm>
          <a:prstGeom prst="rect">
            <a:avLst/>
          </a:prstGeom>
        </p:spPr>
        <p:txBody>
          <a:bodyPr>
            <a:spAutoFit/>
          </a:bodyPr>
          <a:lstStyle/>
          <a:p>
            <a:r>
              <a:rPr lang="en-GB" dirty="0"/>
              <a:t>Use the Port Selector on the top of the block to make sure that the sensor port number (1, 2, 3, or 4) matches the port on the EV3 Brick that the Colour Sensor is connected to.</a:t>
            </a:r>
          </a:p>
          <a:p>
            <a:endParaRPr lang="en-GB" dirty="0"/>
          </a:p>
          <a:p>
            <a:r>
              <a:rPr lang="en-GB" dirty="0"/>
              <a:t>Use the Mode Selector to select the mode for the block. The Inputs and Outputs available will change depending on the mode.</a:t>
            </a:r>
          </a:p>
        </p:txBody>
      </p:sp>
      <p:pic>
        <p:nvPicPr>
          <p:cNvPr id="5" name="Picture 4">
            <a:extLst>
              <a:ext uri="{FF2B5EF4-FFF2-40B4-BE49-F238E27FC236}">
                <a16:creationId xmlns:a16="http://schemas.microsoft.com/office/drawing/2014/main" id="{9585BD37-795C-4382-B528-E72735374EF4}"/>
              </a:ext>
            </a:extLst>
          </p:cNvPr>
          <p:cNvPicPr>
            <a:picLocks noChangeAspect="1"/>
          </p:cNvPicPr>
          <p:nvPr/>
        </p:nvPicPr>
        <p:blipFill>
          <a:blip r:embed="rId2"/>
          <a:stretch>
            <a:fillRect/>
          </a:stretch>
        </p:blipFill>
        <p:spPr>
          <a:xfrm>
            <a:off x="6951662" y="1980516"/>
            <a:ext cx="2047875" cy="2638425"/>
          </a:xfrm>
          <a:prstGeom prst="rect">
            <a:avLst/>
          </a:prstGeom>
        </p:spPr>
      </p:pic>
    </p:spTree>
    <p:extLst>
      <p:ext uri="{BB962C8B-B14F-4D97-AF65-F5344CB8AC3E}">
        <p14:creationId xmlns:p14="http://schemas.microsoft.com/office/powerpoint/2010/main" val="22850698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Colour sensor</a:t>
            </a:r>
          </a:p>
        </p:txBody>
      </p:sp>
      <p:sp>
        <p:nvSpPr>
          <p:cNvPr id="3" name="Rectangle 2">
            <a:extLst>
              <a:ext uri="{FF2B5EF4-FFF2-40B4-BE49-F238E27FC236}">
                <a16:creationId xmlns:a16="http://schemas.microsoft.com/office/drawing/2014/main" id="{5C6402A8-BFC1-4AB0-BF24-D037F3385BA4}"/>
              </a:ext>
            </a:extLst>
          </p:cNvPr>
          <p:cNvSpPr/>
          <p:nvPr/>
        </p:nvSpPr>
        <p:spPr>
          <a:xfrm>
            <a:off x="745067" y="2060901"/>
            <a:ext cx="5850466" cy="1200329"/>
          </a:xfrm>
          <a:prstGeom prst="rect">
            <a:avLst/>
          </a:prstGeom>
        </p:spPr>
        <p:txBody>
          <a:bodyPr wrap="square">
            <a:spAutoFit/>
          </a:bodyPr>
          <a:lstStyle/>
          <a:p>
            <a:r>
              <a:rPr lang="en-GB" dirty="0"/>
              <a:t>Measure - Colour</a:t>
            </a:r>
          </a:p>
          <a:p>
            <a:endParaRPr lang="en-GB" dirty="0"/>
          </a:p>
          <a:p>
            <a:r>
              <a:rPr lang="en-GB" dirty="0"/>
              <a:t>The Measure – Colour mode outputs the detected colour number in Colour.</a:t>
            </a:r>
          </a:p>
        </p:txBody>
      </p:sp>
      <p:pic>
        <p:nvPicPr>
          <p:cNvPr id="4" name="Picture 3">
            <a:extLst>
              <a:ext uri="{FF2B5EF4-FFF2-40B4-BE49-F238E27FC236}">
                <a16:creationId xmlns:a16="http://schemas.microsoft.com/office/drawing/2014/main" id="{A8A2925C-3BCE-49E5-8E2A-64372DAD683E}"/>
              </a:ext>
            </a:extLst>
          </p:cNvPr>
          <p:cNvPicPr>
            <a:picLocks noChangeAspect="1"/>
          </p:cNvPicPr>
          <p:nvPr/>
        </p:nvPicPr>
        <p:blipFill rotWithShape="1">
          <a:blip r:embed="rId2"/>
          <a:srcRect r="55848"/>
          <a:stretch/>
        </p:blipFill>
        <p:spPr>
          <a:xfrm>
            <a:off x="6731000" y="1937023"/>
            <a:ext cx="2235200" cy="1582033"/>
          </a:xfrm>
          <a:prstGeom prst="rect">
            <a:avLst/>
          </a:prstGeom>
        </p:spPr>
      </p:pic>
      <p:sp>
        <p:nvSpPr>
          <p:cNvPr id="6" name="Rectangle 5">
            <a:extLst>
              <a:ext uri="{FF2B5EF4-FFF2-40B4-BE49-F238E27FC236}">
                <a16:creationId xmlns:a16="http://schemas.microsoft.com/office/drawing/2014/main" id="{4DF65EAF-59F3-4D35-B416-D69CD3AFE46F}"/>
              </a:ext>
            </a:extLst>
          </p:cNvPr>
          <p:cNvSpPr/>
          <p:nvPr/>
        </p:nvSpPr>
        <p:spPr>
          <a:xfrm>
            <a:off x="2751667" y="4049402"/>
            <a:ext cx="6391552" cy="1477328"/>
          </a:xfrm>
          <a:prstGeom prst="rect">
            <a:avLst/>
          </a:prstGeom>
        </p:spPr>
        <p:txBody>
          <a:bodyPr wrap="square">
            <a:spAutoFit/>
          </a:bodyPr>
          <a:lstStyle/>
          <a:p>
            <a:r>
              <a:rPr lang="en-GB" dirty="0"/>
              <a:t>Measure – Reflected Light Intensity</a:t>
            </a:r>
          </a:p>
          <a:p>
            <a:endParaRPr lang="en-GB" dirty="0"/>
          </a:p>
          <a:p>
            <a:endParaRPr lang="en-GB" dirty="0"/>
          </a:p>
          <a:p>
            <a:r>
              <a:rPr lang="en-GB" dirty="0"/>
              <a:t>The Measure – Reflected Light Intensity mode outputs the light intensity in Measured Value.</a:t>
            </a:r>
          </a:p>
        </p:txBody>
      </p:sp>
      <p:pic>
        <p:nvPicPr>
          <p:cNvPr id="7" name="Picture 6">
            <a:extLst>
              <a:ext uri="{FF2B5EF4-FFF2-40B4-BE49-F238E27FC236}">
                <a16:creationId xmlns:a16="http://schemas.microsoft.com/office/drawing/2014/main" id="{A186458F-31D5-4EE9-92FD-3A045CC062A0}"/>
              </a:ext>
            </a:extLst>
          </p:cNvPr>
          <p:cNvPicPr>
            <a:picLocks noChangeAspect="1"/>
          </p:cNvPicPr>
          <p:nvPr/>
        </p:nvPicPr>
        <p:blipFill rotWithShape="1">
          <a:blip r:embed="rId3"/>
          <a:srcRect r="59942"/>
          <a:stretch/>
        </p:blipFill>
        <p:spPr>
          <a:xfrm>
            <a:off x="156633" y="4158538"/>
            <a:ext cx="2324100" cy="1813053"/>
          </a:xfrm>
          <a:prstGeom prst="rect">
            <a:avLst/>
          </a:prstGeom>
        </p:spPr>
      </p:pic>
    </p:spTree>
    <p:extLst>
      <p:ext uri="{BB962C8B-B14F-4D97-AF65-F5344CB8AC3E}">
        <p14:creationId xmlns:p14="http://schemas.microsoft.com/office/powerpoint/2010/main" val="30464284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Colour sensor</a:t>
            </a:r>
          </a:p>
        </p:txBody>
      </p:sp>
      <p:sp>
        <p:nvSpPr>
          <p:cNvPr id="3" name="Rectangle 2">
            <a:extLst>
              <a:ext uri="{FF2B5EF4-FFF2-40B4-BE49-F238E27FC236}">
                <a16:creationId xmlns:a16="http://schemas.microsoft.com/office/drawing/2014/main" id="{5C6402A8-BFC1-4AB0-BF24-D037F3385BA4}"/>
              </a:ext>
            </a:extLst>
          </p:cNvPr>
          <p:cNvSpPr/>
          <p:nvPr/>
        </p:nvSpPr>
        <p:spPr>
          <a:xfrm>
            <a:off x="745067" y="2060901"/>
            <a:ext cx="5850466" cy="1200329"/>
          </a:xfrm>
          <a:prstGeom prst="rect">
            <a:avLst/>
          </a:prstGeom>
        </p:spPr>
        <p:txBody>
          <a:bodyPr wrap="square">
            <a:spAutoFit/>
          </a:bodyPr>
          <a:lstStyle/>
          <a:p>
            <a:r>
              <a:rPr lang="en-GB" dirty="0"/>
              <a:t>Measure – Ambient Light Intensity</a:t>
            </a:r>
          </a:p>
          <a:p>
            <a:endParaRPr lang="en-GB" dirty="0"/>
          </a:p>
          <a:p>
            <a:r>
              <a:rPr lang="en-GB" dirty="0"/>
              <a:t>The Measure – Ambient Light Intensity mode outputs the light intensity in Light."</a:t>
            </a:r>
          </a:p>
        </p:txBody>
      </p:sp>
      <p:sp>
        <p:nvSpPr>
          <p:cNvPr id="6" name="Rectangle 5">
            <a:extLst>
              <a:ext uri="{FF2B5EF4-FFF2-40B4-BE49-F238E27FC236}">
                <a16:creationId xmlns:a16="http://schemas.microsoft.com/office/drawing/2014/main" id="{4DF65EAF-59F3-4D35-B416-D69CD3AFE46F}"/>
              </a:ext>
            </a:extLst>
          </p:cNvPr>
          <p:cNvSpPr/>
          <p:nvPr/>
        </p:nvSpPr>
        <p:spPr>
          <a:xfrm>
            <a:off x="2751667" y="4049402"/>
            <a:ext cx="6391552" cy="2031325"/>
          </a:xfrm>
          <a:prstGeom prst="rect">
            <a:avLst/>
          </a:prstGeom>
        </p:spPr>
        <p:txBody>
          <a:bodyPr wrap="square">
            <a:spAutoFit/>
          </a:bodyPr>
          <a:lstStyle/>
          <a:p>
            <a:r>
              <a:rPr lang="en-GB" dirty="0"/>
              <a:t>Compare – Colour</a:t>
            </a:r>
          </a:p>
          <a:p>
            <a:endParaRPr lang="en-GB" dirty="0"/>
          </a:p>
          <a:p>
            <a:r>
              <a:rPr lang="en-GB" dirty="0"/>
              <a:t>In the Compare – Colour mode, you can select one or more colours in the Set of Colours. </a:t>
            </a:r>
          </a:p>
          <a:p>
            <a:r>
              <a:rPr lang="en-GB" dirty="0"/>
              <a:t>The Compare Result output will be True if the detected colour matches any of the selected colours. The detected colour is output to Colour."</a:t>
            </a:r>
          </a:p>
        </p:txBody>
      </p:sp>
      <p:pic>
        <p:nvPicPr>
          <p:cNvPr id="5" name="Picture 4">
            <a:extLst>
              <a:ext uri="{FF2B5EF4-FFF2-40B4-BE49-F238E27FC236}">
                <a16:creationId xmlns:a16="http://schemas.microsoft.com/office/drawing/2014/main" id="{9E8B3A2A-AC70-45C9-81B7-ABDC8DED9239}"/>
              </a:ext>
            </a:extLst>
          </p:cNvPr>
          <p:cNvPicPr>
            <a:picLocks noChangeAspect="1"/>
          </p:cNvPicPr>
          <p:nvPr/>
        </p:nvPicPr>
        <p:blipFill rotWithShape="1">
          <a:blip r:embed="rId2"/>
          <a:srcRect r="53509"/>
          <a:stretch/>
        </p:blipFill>
        <p:spPr>
          <a:xfrm>
            <a:off x="6595533" y="1903723"/>
            <a:ext cx="2370667" cy="1593491"/>
          </a:xfrm>
          <a:prstGeom prst="rect">
            <a:avLst/>
          </a:prstGeom>
        </p:spPr>
      </p:pic>
      <p:pic>
        <p:nvPicPr>
          <p:cNvPr id="8194" name="Picture 2" descr="https://ev3-help-online.api.education.lego.com/nonlocalized/editor/resources/content/Sensor_Palette_ColorSensor_Compare_Color.png">
            <a:extLst>
              <a:ext uri="{FF2B5EF4-FFF2-40B4-BE49-F238E27FC236}">
                <a16:creationId xmlns:a16="http://schemas.microsoft.com/office/drawing/2014/main" id="{13688655-D51A-4F7E-B796-11100502AB9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9474"/>
          <a:stretch/>
        </p:blipFill>
        <p:spPr bwMode="auto">
          <a:xfrm>
            <a:off x="143932" y="4160189"/>
            <a:ext cx="2535865" cy="13092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62215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Colour sensor</a:t>
            </a:r>
          </a:p>
        </p:txBody>
      </p:sp>
      <p:sp>
        <p:nvSpPr>
          <p:cNvPr id="3" name="Rectangle 2">
            <a:extLst>
              <a:ext uri="{FF2B5EF4-FFF2-40B4-BE49-F238E27FC236}">
                <a16:creationId xmlns:a16="http://schemas.microsoft.com/office/drawing/2014/main" id="{5C6402A8-BFC1-4AB0-BF24-D037F3385BA4}"/>
              </a:ext>
            </a:extLst>
          </p:cNvPr>
          <p:cNvSpPr/>
          <p:nvPr/>
        </p:nvSpPr>
        <p:spPr>
          <a:xfrm>
            <a:off x="745067" y="2060901"/>
            <a:ext cx="5096933" cy="4524315"/>
          </a:xfrm>
          <a:prstGeom prst="rect">
            <a:avLst/>
          </a:prstGeom>
        </p:spPr>
        <p:txBody>
          <a:bodyPr wrap="square">
            <a:spAutoFit/>
          </a:bodyPr>
          <a:lstStyle/>
          <a:p>
            <a:r>
              <a:rPr lang="en-GB" sz="2400" dirty="0"/>
              <a:t>Compare – Light Intensity</a:t>
            </a:r>
          </a:p>
          <a:p>
            <a:endParaRPr lang="en-GB" sz="2400" dirty="0"/>
          </a:p>
          <a:p>
            <a:r>
              <a:rPr lang="en-GB" sz="2400" dirty="0"/>
              <a:t>The Compare – Reflected Light Intensity and Compare – Ambient Light Intensity modes compare the detected light intensity to the Threshold Value using the selected Compare Type. </a:t>
            </a:r>
          </a:p>
          <a:p>
            <a:endParaRPr lang="en-GB" sz="2400" dirty="0"/>
          </a:p>
          <a:p>
            <a:r>
              <a:rPr lang="en-GB" sz="2400" dirty="0"/>
              <a:t>The True/False result is output in Compare Result, and the detected light intensity is output in Light."</a:t>
            </a:r>
          </a:p>
        </p:txBody>
      </p:sp>
      <p:pic>
        <p:nvPicPr>
          <p:cNvPr id="4" name="Picture 3">
            <a:extLst>
              <a:ext uri="{FF2B5EF4-FFF2-40B4-BE49-F238E27FC236}">
                <a16:creationId xmlns:a16="http://schemas.microsoft.com/office/drawing/2014/main" id="{773F3239-A9AD-41FC-88EC-9B8D00C8339E}"/>
              </a:ext>
            </a:extLst>
          </p:cNvPr>
          <p:cNvPicPr>
            <a:picLocks noChangeAspect="1"/>
          </p:cNvPicPr>
          <p:nvPr/>
        </p:nvPicPr>
        <p:blipFill rotWithShape="1">
          <a:blip r:embed="rId2"/>
          <a:srcRect l="27" r="30382"/>
          <a:stretch/>
        </p:blipFill>
        <p:spPr>
          <a:xfrm>
            <a:off x="5327512" y="1977495"/>
            <a:ext cx="3647156" cy="1637772"/>
          </a:xfrm>
          <a:prstGeom prst="rect">
            <a:avLst/>
          </a:prstGeom>
        </p:spPr>
      </p:pic>
    </p:spTree>
    <p:extLst>
      <p:ext uri="{BB962C8B-B14F-4D97-AF65-F5344CB8AC3E}">
        <p14:creationId xmlns:p14="http://schemas.microsoft.com/office/powerpoint/2010/main" val="40982337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Colour sensor inputs</a:t>
            </a:r>
          </a:p>
        </p:txBody>
      </p:sp>
      <p:pic>
        <p:nvPicPr>
          <p:cNvPr id="4" name="Picture 3"/>
          <p:cNvPicPr>
            <a:picLocks noChangeAspect="1"/>
          </p:cNvPicPr>
          <p:nvPr/>
        </p:nvPicPr>
        <p:blipFill>
          <a:blip r:embed="rId2"/>
          <a:stretch>
            <a:fillRect/>
          </a:stretch>
        </p:blipFill>
        <p:spPr>
          <a:xfrm>
            <a:off x="6632685" y="2060901"/>
            <a:ext cx="2247900" cy="2047875"/>
          </a:xfrm>
          <a:prstGeom prst="rect">
            <a:avLst/>
          </a:prstGeom>
        </p:spPr>
      </p:pic>
      <p:graphicFrame>
        <p:nvGraphicFramePr>
          <p:cNvPr id="5" name="Table 4">
            <a:extLst>
              <a:ext uri="{FF2B5EF4-FFF2-40B4-BE49-F238E27FC236}">
                <a16:creationId xmlns:a16="http://schemas.microsoft.com/office/drawing/2014/main" id="{0F32AC83-E405-43D9-91D7-65BB887D0925}"/>
              </a:ext>
            </a:extLst>
          </p:cNvPr>
          <p:cNvGraphicFramePr>
            <a:graphicFrameLocks noGrp="1"/>
          </p:cNvGraphicFramePr>
          <p:nvPr>
            <p:extLst>
              <p:ext uri="{D42A27DB-BD31-4B8C-83A1-F6EECF244321}">
                <p14:modId xmlns:p14="http://schemas.microsoft.com/office/powerpoint/2010/main" val="3025920962"/>
              </p:ext>
            </p:extLst>
          </p:nvPr>
        </p:nvGraphicFramePr>
        <p:xfrm>
          <a:off x="425506" y="1951900"/>
          <a:ext cx="5255628" cy="4313752"/>
        </p:xfrm>
        <a:graphic>
          <a:graphicData uri="http://schemas.openxmlformats.org/drawingml/2006/table">
            <a:tbl>
              <a:tblPr/>
              <a:tblGrid>
                <a:gridCol w="1313907">
                  <a:extLst>
                    <a:ext uri="{9D8B030D-6E8A-4147-A177-3AD203B41FA5}">
                      <a16:colId xmlns:a16="http://schemas.microsoft.com/office/drawing/2014/main" val="740217057"/>
                    </a:ext>
                  </a:extLst>
                </a:gridCol>
                <a:gridCol w="1313907">
                  <a:extLst>
                    <a:ext uri="{9D8B030D-6E8A-4147-A177-3AD203B41FA5}">
                      <a16:colId xmlns:a16="http://schemas.microsoft.com/office/drawing/2014/main" val="3910919174"/>
                    </a:ext>
                  </a:extLst>
                </a:gridCol>
                <a:gridCol w="1313907">
                  <a:extLst>
                    <a:ext uri="{9D8B030D-6E8A-4147-A177-3AD203B41FA5}">
                      <a16:colId xmlns:a16="http://schemas.microsoft.com/office/drawing/2014/main" val="554463951"/>
                    </a:ext>
                  </a:extLst>
                </a:gridCol>
                <a:gridCol w="1313907">
                  <a:extLst>
                    <a:ext uri="{9D8B030D-6E8A-4147-A177-3AD203B41FA5}">
                      <a16:colId xmlns:a16="http://schemas.microsoft.com/office/drawing/2014/main" val="2320437990"/>
                    </a:ext>
                  </a:extLst>
                </a:gridCol>
              </a:tblGrid>
              <a:tr h="123797">
                <a:tc>
                  <a:txBody>
                    <a:bodyPr/>
                    <a:lstStyle/>
                    <a:p>
                      <a:pPr algn="r" fontAlgn="t"/>
                      <a:r>
                        <a:rPr lang="en-GB" sz="1100">
                          <a:effectLst/>
                        </a:rPr>
                        <a:t>Input</a:t>
                      </a:r>
                    </a:p>
                  </a:txBody>
                  <a:tcPr marL="88566" marR="22141" marT="22141" marB="2214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r" fontAlgn="t"/>
                      <a:r>
                        <a:rPr lang="en-GB" sz="1100">
                          <a:effectLst/>
                        </a:rPr>
                        <a:t>Type</a:t>
                      </a:r>
                    </a:p>
                  </a:txBody>
                  <a:tcPr marL="88566" marR="22141" marT="22141" marB="2214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r" fontAlgn="t"/>
                      <a:r>
                        <a:rPr lang="en-GB" sz="1100">
                          <a:effectLst/>
                        </a:rPr>
                        <a:t>Allowed Values</a:t>
                      </a:r>
                    </a:p>
                  </a:txBody>
                  <a:tcPr marL="88566" marR="22141" marT="22141" marB="2214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r" fontAlgn="t"/>
                      <a:r>
                        <a:rPr lang="en-GB" sz="1100">
                          <a:effectLst/>
                        </a:rPr>
                        <a:t>Notes</a:t>
                      </a:r>
                    </a:p>
                  </a:txBody>
                  <a:tcPr marL="88566" marR="22141" marT="22141" marB="2214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1956689063"/>
                  </a:ext>
                </a:extLst>
              </a:tr>
              <a:tr h="1957304">
                <a:tc>
                  <a:txBody>
                    <a:bodyPr/>
                    <a:lstStyle/>
                    <a:p>
                      <a:pPr algn="l" fontAlgn="t"/>
                      <a:r>
                        <a:rPr lang="en-GB" sz="1100" dirty="0">
                          <a:effectLst/>
                        </a:rPr>
                        <a:t>Set of </a:t>
                      </a:r>
                      <a:r>
                        <a:rPr lang="en-GB" sz="1100" dirty="0" err="1">
                          <a:effectLst/>
                        </a:rPr>
                        <a:t>Colors</a:t>
                      </a:r>
                      <a:endParaRPr lang="en-GB" sz="1100" dirty="0">
                        <a:effectLst/>
                      </a:endParaRPr>
                    </a:p>
                  </a:txBody>
                  <a:tcPr marL="22141" marR="88566" marT="22141" marB="2214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a:effectLst/>
                        </a:rPr>
                        <a:t>Numeric Array</a:t>
                      </a:r>
                    </a:p>
                  </a:txBody>
                  <a:tcPr marL="22141" marR="88566" marT="22141" marB="2214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a:effectLst/>
                        </a:rPr>
                        <a:t>Each element: 0 – 7</a:t>
                      </a:r>
                    </a:p>
                  </a:txBody>
                  <a:tcPr marL="22141" marR="88566" marT="22141" marB="2214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a:effectLst/>
                        </a:rPr>
                        <a:t>Selected color(s) to test for in Compare – Color mode:</a:t>
                      </a:r>
                      <a:br>
                        <a:rPr lang="en-GB" sz="1100">
                          <a:effectLst/>
                        </a:rPr>
                      </a:br>
                      <a:r>
                        <a:rPr lang="en-GB" sz="1100">
                          <a:effectLst/>
                        </a:rPr>
                        <a:t>0 = No Color</a:t>
                      </a:r>
                      <a:br>
                        <a:rPr lang="en-GB" sz="1100">
                          <a:effectLst/>
                        </a:rPr>
                      </a:br>
                      <a:r>
                        <a:rPr lang="en-GB" sz="1100">
                          <a:effectLst/>
                        </a:rPr>
                        <a:t>1 = Black</a:t>
                      </a:r>
                      <a:br>
                        <a:rPr lang="en-GB" sz="1100">
                          <a:effectLst/>
                        </a:rPr>
                      </a:br>
                      <a:r>
                        <a:rPr lang="en-GB" sz="1100">
                          <a:effectLst/>
                        </a:rPr>
                        <a:t>2 = Blue</a:t>
                      </a:r>
                      <a:br>
                        <a:rPr lang="en-GB" sz="1100">
                          <a:effectLst/>
                        </a:rPr>
                      </a:br>
                      <a:r>
                        <a:rPr lang="en-GB" sz="1100">
                          <a:effectLst/>
                        </a:rPr>
                        <a:t>3 = Green</a:t>
                      </a:r>
                      <a:br>
                        <a:rPr lang="en-GB" sz="1100">
                          <a:effectLst/>
                        </a:rPr>
                      </a:br>
                      <a:r>
                        <a:rPr lang="en-GB" sz="1100">
                          <a:effectLst/>
                        </a:rPr>
                        <a:t>4 = Yellow</a:t>
                      </a:r>
                      <a:br>
                        <a:rPr lang="en-GB" sz="1100">
                          <a:effectLst/>
                        </a:rPr>
                      </a:br>
                      <a:r>
                        <a:rPr lang="en-GB" sz="1100">
                          <a:effectLst/>
                        </a:rPr>
                        <a:t>5 = Red</a:t>
                      </a:r>
                      <a:br>
                        <a:rPr lang="en-GB" sz="1100">
                          <a:effectLst/>
                        </a:rPr>
                      </a:br>
                      <a:r>
                        <a:rPr lang="en-GB" sz="1100">
                          <a:effectLst/>
                        </a:rPr>
                        <a:t>6 = White</a:t>
                      </a:r>
                      <a:br>
                        <a:rPr lang="en-GB" sz="1100">
                          <a:effectLst/>
                        </a:rPr>
                      </a:br>
                      <a:r>
                        <a:rPr lang="en-GB" sz="1100">
                          <a:effectLst/>
                        </a:rPr>
                        <a:t>7 = Brown</a:t>
                      </a:r>
                    </a:p>
                  </a:txBody>
                  <a:tcPr marL="22141" marR="88566" marT="22141" marB="2214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1858438038"/>
                  </a:ext>
                </a:extLst>
              </a:tr>
              <a:tr h="1319630">
                <a:tc>
                  <a:txBody>
                    <a:bodyPr/>
                    <a:lstStyle/>
                    <a:p>
                      <a:pPr algn="l" fontAlgn="t"/>
                      <a:r>
                        <a:rPr lang="en-GB" sz="1100">
                          <a:effectLst/>
                        </a:rPr>
                        <a:t>Compare Type</a:t>
                      </a:r>
                    </a:p>
                  </a:txBody>
                  <a:tcPr marL="22141" marR="88566" marT="22141" marB="2214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a:effectLst/>
                        </a:rPr>
                        <a:t>Numeric</a:t>
                      </a:r>
                    </a:p>
                  </a:txBody>
                  <a:tcPr marL="22141" marR="88566" marT="22141" marB="2214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a:effectLst/>
                        </a:rPr>
                        <a:t>0 - 5</a:t>
                      </a:r>
                    </a:p>
                  </a:txBody>
                  <a:tcPr marL="22141" marR="88566" marT="22141" marB="2214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a:effectLst/>
                        </a:rPr>
                        <a:t>0: = (Equal to)</a:t>
                      </a:r>
                      <a:br>
                        <a:rPr lang="en-GB" sz="1100">
                          <a:effectLst/>
                        </a:rPr>
                      </a:br>
                      <a:r>
                        <a:rPr lang="en-GB" sz="1100">
                          <a:effectLst/>
                        </a:rPr>
                        <a:t>1: ≠ (Not Equal to)</a:t>
                      </a:r>
                      <a:br>
                        <a:rPr lang="en-GB" sz="1100">
                          <a:effectLst/>
                        </a:rPr>
                      </a:br>
                      <a:r>
                        <a:rPr lang="en-GB" sz="1100">
                          <a:effectLst/>
                        </a:rPr>
                        <a:t>2: &gt; (Greater than)</a:t>
                      </a:r>
                      <a:br>
                        <a:rPr lang="en-GB" sz="1100">
                          <a:effectLst/>
                        </a:rPr>
                      </a:br>
                      <a:r>
                        <a:rPr lang="en-GB" sz="1100">
                          <a:effectLst/>
                        </a:rPr>
                        <a:t>3: ≥ (Greater than or Equal to)</a:t>
                      </a:r>
                      <a:br>
                        <a:rPr lang="en-GB" sz="1100">
                          <a:effectLst/>
                        </a:rPr>
                      </a:br>
                      <a:r>
                        <a:rPr lang="en-GB" sz="1100">
                          <a:effectLst/>
                        </a:rPr>
                        <a:t>4: &lt; (Less than)</a:t>
                      </a:r>
                      <a:br>
                        <a:rPr lang="en-GB" sz="1100">
                          <a:effectLst/>
                        </a:rPr>
                      </a:br>
                      <a:r>
                        <a:rPr lang="en-GB" sz="1100">
                          <a:effectLst/>
                        </a:rPr>
                        <a:t>5: ≤ (Less than or Equal to)</a:t>
                      </a:r>
                    </a:p>
                  </a:txBody>
                  <a:tcPr marL="22141" marR="88566" marT="22141" marB="2214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4125612598"/>
                  </a:ext>
                </a:extLst>
              </a:tr>
              <a:tr h="363120">
                <a:tc>
                  <a:txBody>
                    <a:bodyPr/>
                    <a:lstStyle/>
                    <a:p>
                      <a:pPr algn="l" fontAlgn="t"/>
                      <a:r>
                        <a:rPr lang="en-GB" sz="1100">
                          <a:effectLst/>
                        </a:rPr>
                        <a:t>Threshold Value</a:t>
                      </a:r>
                    </a:p>
                  </a:txBody>
                  <a:tcPr marL="22141" marR="88566" marT="22141" marB="2214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a:effectLst/>
                        </a:rPr>
                        <a:t>Numeric</a:t>
                      </a:r>
                    </a:p>
                  </a:txBody>
                  <a:tcPr marL="22141" marR="88566" marT="22141" marB="2214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a:effectLst/>
                        </a:rPr>
                        <a:t>Any number</a:t>
                      </a:r>
                    </a:p>
                  </a:txBody>
                  <a:tcPr marL="22141" marR="88566" marT="22141" marB="2214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a:effectLst/>
                        </a:rPr>
                        <a:t>Value to compare sensor data to</a:t>
                      </a:r>
                    </a:p>
                  </a:txBody>
                  <a:tcPr marL="22141" marR="88566" marT="22141" marB="2214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3511288347"/>
                  </a:ext>
                </a:extLst>
              </a:tr>
              <a:tr h="363120">
                <a:tc>
                  <a:txBody>
                    <a:bodyPr/>
                    <a:lstStyle/>
                    <a:p>
                      <a:pPr algn="l" fontAlgn="t"/>
                      <a:r>
                        <a:rPr lang="en-GB" sz="1100">
                          <a:effectLst/>
                        </a:rPr>
                        <a:t>Value</a:t>
                      </a:r>
                    </a:p>
                  </a:txBody>
                  <a:tcPr marL="22141" marR="88566" marT="22141" marB="2214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a:effectLst/>
                        </a:rPr>
                        <a:t>Numeric</a:t>
                      </a:r>
                    </a:p>
                  </a:txBody>
                  <a:tcPr marL="22141" marR="88566" marT="22141" marB="2214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a:effectLst/>
                        </a:rPr>
                        <a:t>0 – 100</a:t>
                      </a:r>
                    </a:p>
                  </a:txBody>
                  <a:tcPr marL="22141" marR="88566" marT="22141" marB="2214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dirty="0">
                          <a:effectLst/>
                        </a:rPr>
                        <a:t>Light intensity for Calibrate modes</a:t>
                      </a:r>
                    </a:p>
                  </a:txBody>
                  <a:tcPr marL="22141" marR="88566" marT="22141" marB="2214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1161166504"/>
                  </a:ext>
                </a:extLst>
              </a:tr>
            </a:tbl>
          </a:graphicData>
        </a:graphic>
      </p:graphicFrame>
    </p:spTree>
    <p:extLst>
      <p:ext uri="{BB962C8B-B14F-4D97-AF65-F5344CB8AC3E}">
        <p14:creationId xmlns:p14="http://schemas.microsoft.com/office/powerpoint/2010/main" val="411685047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Colour sensor outputs</a:t>
            </a:r>
          </a:p>
        </p:txBody>
      </p:sp>
      <p:pic>
        <p:nvPicPr>
          <p:cNvPr id="4" name="Picture 3"/>
          <p:cNvPicPr>
            <a:picLocks noChangeAspect="1"/>
          </p:cNvPicPr>
          <p:nvPr/>
        </p:nvPicPr>
        <p:blipFill>
          <a:blip r:embed="rId2"/>
          <a:stretch>
            <a:fillRect/>
          </a:stretch>
        </p:blipFill>
        <p:spPr>
          <a:xfrm>
            <a:off x="6632685" y="2060901"/>
            <a:ext cx="2247900" cy="2047875"/>
          </a:xfrm>
          <a:prstGeom prst="rect">
            <a:avLst/>
          </a:prstGeom>
        </p:spPr>
      </p:pic>
      <p:graphicFrame>
        <p:nvGraphicFramePr>
          <p:cNvPr id="3" name="Table 2">
            <a:extLst>
              <a:ext uri="{FF2B5EF4-FFF2-40B4-BE49-F238E27FC236}">
                <a16:creationId xmlns:a16="http://schemas.microsoft.com/office/drawing/2014/main" id="{FF56945F-BA8C-4AC3-A849-7CA3F9A300E9}"/>
              </a:ext>
            </a:extLst>
          </p:cNvPr>
          <p:cNvGraphicFramePr>
            <a:graphicFrameLocks noGrp="1"/>
          </p:cNvGraphicFramePr>
          <p:nvPr>
            <p:extLst>
              <p:ext uri="{D42A27DB-BD31-4B8C-83A1-F6EECF244321}">
                <p14:modId xmlns:p14="http://schemas.microsoft.com/office/powerpoint/2010/main" val="2128851972"/>
              </p:ext>
            </p:extLst>
          </p:nvPr>
        </p:nvGraphicFramePr>
        <p:xfrm>
          <a:off x="685800" y="2042160"/>
          <a:ext cx="5808133" cy="4419600"/>
        </p:xfrm>
        <a:graphic>
          <a:graphicData uri="http://schemas.openxmlformats.org/drawingml/2006/table">
            <a:tbl>
              <a:tblPr/>
              <a:tblGrid>
                <a:gridCol w="1732844">
                  <a:extLst>
                    <a:ext uri="{9D8B030D-6E8A-4147-A177-3AD203B41FA5}">
                      <a16:colId xmlns:a16="http://schemas.microsoft.com/office/drawing/2014/main" val="176222275"/>
                    </a:ext>
                  </a:extLst>
                </a:gridCol>
                <a:gridCol w="1732844">
                  <a:extLst>
                    <a:ext uri="{9D8B030D-6E8A-4147-A177-3AD203B41FA5}">
                      <a16:colId xmlns:a16="http://schemas.microsoft.com/office/drawing/2014/main" val="2913756418"/>
                    </a:ext>
                  </a:extLst>
                </a:gridCol>
                <a:gridCol w="2342445">
                  <a:extLst>
                    <a:ext uri="{9D8B030D-6E8A-4147-A177-3AD203B41FA5}">
                      <a16:colId xmlns:a16="http://schemas.microsoft.com/office/drawing/2014/main" val="1688716678"/>
                    </a:ext>
                  </a:extLst>
                </a:gridCol>
              </a:tblGrid>
              <a:tr h="291957">
                <a:tc>
                  <a:txBody>
                    <a:bodyPr/>
                    <a:lstStyle/>
                    <a:p>
                      <a:pPr algn="r" fontAlgn="t"/>
                      <a:r>
                        <a:rPr lang="en-GB" dirty="0">
                          <a:effectLst/>
                        </a:rPr>
                        <a:t>Output</a:t>
                      </a:r>
                    </a:p>
                  </a:txBody>
                  <a:tcPr marL="152400" marR="381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r" fontAlgn="t"/>
                      <a:r>
                        <a:rPr lang="en-GB">
                          <a:effectLst/>
                        </a:rPr>
                        <a:t>Type</a:t>
                      </a:r>
                    </a:p>
                  </a:txBody>
                  <a:tcPr marL="152400" marR="381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r" fontAlgn="t"/>
                      <a:r>
                        <a:rPr lang="en-GB">
                          <a:effectLst/>
                        </a:rPr>
                        <a:t>Notes</a:t>
                      </a:r>
                    </a:p>
                  </a:txBody>
                  <a:tcPr marL="152400" marR="381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1912107807"/>
                  </a:ext>
                </a:extLst>
              </a:tr>
              <a:tr h="2119861">
                <a:tc>
                  <a:txBody>
                    <a:bodyPr/>
                    <a:lstStyle/>
                    <a:p>
                      <a:pPr algn="l" fontAlgn="t"/>
                      <a:r>
                        <a:rPr lang="en-GB" dirty="0">
                          <a:effectLst/>
                        </a:rPr>
                        <a:t>Colour</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dirty="0">
                          <a:effectLst/>
                        </a:rPr>
                        <a:t>Numeric</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dirty="0">
                          <a:effectLst/>
                        </a:rPr>
                        <a:t>Detected </a:t>
                      </a:r>
                      <a:r>
                        <a:rPr lang="en-GB" dirty="0" err="1">
                          <a:effectLst/>
                        </a:rPr>
                        <a:t>color</a:t>
                      </a:r>
                      <a:r>
                        <a:rPr lang="en-GB" dirty="0">
                          <a:effectLst/>
                        </a:rPr>
                        <a:t> number:</a:t>
                      </a:r>
                      <a:br>
                        <a:rPr lang="en-GB" dirty="0">
                          <a:effectLst/>
                        </a:rPr>
                      </a:br>
                      <a:r>
                        <a:rPr lang="en-GB" dirty="0">
                          <a:effectLst/>
                        </a:rPr>
                        <a:t>0 = No </a:t>
                      </a:r>
                      <a:r>
                        <a:rPr lang="en-GB" dirty="0" err="1">
                          <a:effectLst/>
                        </a:rPr>
                        <a:t>Color</a:t>
                      </a:r>
                      <a:br>
                        <a:rPr lang="en-GB" dirty="0">
                          <a:effectLst/>
                        </a:rPr>
                      </a:br>
                      <a:r>
                        <a:rPr lang="en-GB" dirty="0">
                          <a:effectLst/>
                        </a:rPr>
                        <a:t>1 = Black</a:t>
                      </a:r>
                      <a:br>
                        <a:rPr lang="en-GB" dirty="0">
                          <a:effectLst/>
                        </a:rPr>
                      </a:br>
                      <a:r>
                        <a:rPr lang="en-GB" dirty="0">
                          <a:effectLst/>
                        </a:rPr>
                        <a:t>2 = Blue</a:t>
                      </a:r>
                      <a:br>
                        <a:rPr lang="en-GB" dirty="0">
                          <a:effectLst/>
                        </a:rPr>
                      </a:br>
                      <a:r>
                        <a:rPr lang="en-GB" dirty="0">
                          <a:effectLst/>
                        </a:rPr>
                        <a:t>3 = Green</a:t>
                      </a:r>
                      <a:br>
                        <a:rPr lang="en-GB" dirty="0">
                          <a:effectLst/>
                        </a:rPr>
                      </a:br>
                      <a:r>
                        <a:rPr lang="en-GB" dirty="0">
                          <a:effectLst/>
                        </a:rPr>
                        <a:t>4 = Yellow</a:t>
                      </a:r>
                      <a:br>
                        <a:rPr lang="en-GB" dirty="0">
                          <a:effectLst/>
                        </a:rPr>
                      </a:br>
                      <a:r>
                        <a:rPr lang="en-GB" dirty="0">
                          <a:effectLst/>
                        </a:rPr>
                        <a:t>5 = Red</a:t>
                      </a:r>
                      <a:br>
                        <a:rPr lang="en-GB" dirty="0">
                          <a:effectLst/>
                        </a:rPr>
                      </a:br>
                      <a:r>
                        <a:rPr lang="en-GB" dirty="0">
                          <a:effectLst/>
                        </a:rPr>
                        <a:t>6 = White</a:t>
                      </a:r>
                      <a:br>
                        <a:rPr lang="en-GB" dirty="0">
                          <a:effectLst/>
                        </a:rPr>
                      </a:br>
                      <a:r>
                        <a:rPr lang="en-GB" dirty="0">
                          <a:effectLst/>
                        </a:rPr>
                        <a:t>7 = Brown</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1947410643"/>
                  </a:ext>
                </a:extLst>
              </a:tr>
              <a:tr h="520445">
                <a:tc>
                  <a:txBody>
                    <a:bodyPr/>
                    <a:lstStyle/>
                    <a:p>
                      <a:pPr algn="l" fontAlgn="t"/>
                      <a:r>
                        <a:rPr lang="en-GB">
                          <a:effectLst/>
                        </a:rPr>
                        <a:t>Compare Result</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a:effectLst/>
                        </a:rPr>
                        <a:t>Logic</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dirty="0">
                          <a:effectLst/>
                        </a:rPr>
                        <a:t>True/False result of a Compare mode.</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128815812"/>
                  </a:ext>
                </a:extLst>
              </a:tr>
              <a:tr h="520445">
                <a:tc>
                  <a:txBody>
                    <a:bodyPr/>
                    <a:lstStyle/>
                    <a:p>
                      <a:pPr algn="l" fontAlgn="t"/>
                      <a:r>
                        <a:rPr lang="en-GB">
                          <a:effectLst/>
                        </a:rPr>
                        <a:t>Light</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a:effectLst/>
                        </a:rPr>
                        <a:t>Numeric</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dirty="0">
                          <a:effectLst/>
                        </a:rPr>
                        <a:t>The Light Intensity (0 to 100).</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4262799874"/>
                  </a:ext>
                </a:extLst>
              </a:tr>
            </a:tbl>
          </a:graphicData>
        </a:graphic>
      </p:graphicFrame>
    </p:spTree>
    <p:extLst>
      <p:ext uri="{BB962C8B-B14F-4D97-AF65-F5344CB8AC3E}">
        <p14:creationId xmlns:p14="http://schemas.microsoft.com/office/powerpoint/2010/main" val="421858993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Colour sensor</a:t>
            </a:r>
          </a:p>
        </p:txBody>
      </p:sp>
      <p:pic>
        <p:nvPicPr>
          <p:cNvPr id="5" name="Picture 4">
            <a:extLst>
              <a:ext uri="{FF2B5EF4-FFF2-40B4-BE49-F238E27FC236}">
                <a16:creationId xmlns:a16="http://schemas.microsoft.com/office/drawing/2014/main" id="{0D5A7173-0765-4A34-8A15-05B7156C4973}"/>
              </a:ext>
            </a:extLst>
          </p:cNvPr>
          <p:cNvPicPr>
            <a:picLocks noChangeAspect="1"/>
          </p:cNvPicPr>
          <p:nvPr/>
        </p:nvPicPr>
        <p:blipFill>
          <a:blip r:embed="rId2"/>
          <a:stretch>
            <a:fillRect/>
          </a:stretch>
        </p:blipFill>
        <p:spPr>
          <a:xfrm>
            <a:off x="95527" y="1918758"/>
            <a:ext cx="8951383" cy="2678642"/>
          </a:xfrm>
          <a:prstGeom prst="rect">
            <a:avLst/>
          </a:prstGeom>
        </p:spPr>
      </p:pic>
      <p:sp>
        <p:nvSpPr>
          <p:cNvPr id="6" name="Rectangle 5">
            <a:extLst>
              <a:ext uri="{FF2B5EF4-FFF2-40B4-BE49-F238E27FC236}">
                <a16:creationId xmlns:a16="http://schemas.microsoft.com/office/drawing/2014/main" id="{BB73779D-82ED-4C0F-9602-7BC50A20DE67}"/>
              </a:ext>
            </a:extLst>
          </p:cNvPr>
          <p:cNvSpPr/>
          <p:nvPr/>
        </p:nvSpPr>
        <p:spPr>
          <a:xfrm>
            <a:off x="499533" y="4945503"/>
            <a:ext cx="8475134" cy="646331"/>
          </a:xfrm>
          <a:prstGeom prst="rect">
            <a:avLst/>
          </a:prstGeom>
        </p:spPr>
        <p:txBody>
          <a:bodyPr wrap="square">
            <a:spAutoFit/>
          </a:bodyPr>
          <a:lstStyle/>
          <a:p>
            <a:r>
              <a:rPr lang="en-GB" dirty="0"/>
              <a:t>This program turns the Brick Status Light on in orange, and makes it pulse on and off whenever the Colour Sensor detects an ambient light intensity greater than 50.</a:t>
            </a:r>
          </a:p>
        </p:txBody>
      </p:sp>
    </p:spTree>
    <p:extLst>
      <p:ext uri="{BB962C8B-B14F-4D97-AF65-F5344CB8AC3E}">
        <p14:creationId xmlns:p14="http://schemas.microsoft.com/office/powerpoint/2010/main" val="407387034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Colour sensor</a:t>
            </a:r>
          </a:p>
        </p:txBody>
      </p:sp>
      <p:sp>
        <p:nvSpPr>
          <p:cNvPr id="6" name="Rectangle 5">
            <a:extLst>
              <a:ext uri="{FF2B5EF4-FFF2-40B4-BE49-F238E27FC236}">
                <a16:creationId xmlns:a16="http://schemas.microsoft.com/office/drawing/2014/main" id="{BB73779D-82ED-4C0F-9602-7BC50A20DE67}"/>
              </a:ext>
            </a:extLst>
          </p:cNvPr>
          <p:cNvSpPr/>
          <p:nvPr/>
        </p:nvSpPr>
        <p:spPr>
          <a:xfrm>
            <a:off x="499533" y="4945503"/>
            <a:ext cx="8475134" cy="646331"/>
          </a:xfrm>
          <a:prstGeom prst="rect">
            <a:avLst/>
          </a:prstGeom>
        </p:spPr>
        <p:txBody>
          <a:bodyPr wrap="square">
            <a:spAutoFit/>
          </a:bodyPr>
          <a:lstStyle/>
          <a:p>
            <a:r>
              <a:rPr lang="en-GB" dirty="0"/>
              <a:t>This program makes a robot drive until the </a:t>
            </a:r>
            <a:r>
              <a:rPr lang="en-GB" dirty="0" err="1"/>
              <a:t>Color</a:t>
            </a:r>
            <a:r>
              <a:rPr lang="en-GB" dirty="0"/>
              <a:t> Sensor detects reflected light intensity &lt; 50, or until motor B has turned 2000 degrees, whichever comes first.</a:t>
            </a:r>
          </a:p>
        </p:txBody>
      </p:sp>
      <p:pic>
        <p:nvPicPr>
          <p:cNvPr id="3" name="Picture 2">
            <a:extLst>
              <a:ext uri="{FF2B5EF4-FFF2-40B4-BE49-F238E27FC236}">
                <a16:creationId xmlns:a16="http://schemas.microsoft.com/office/drawing/2014/main" id="{5EDBB3BC-B43A-4AE6-95F4-30B699F0E352}"/>
              </a:ext>
            </a:extLst>
          </p:cNvPr>
          <p:cNvPicPr>
            <a:picLocks noChangeAspect="1"/>
          </p:cNvPicPr>
          <p:nvPr/>
        </p:nvPicPr>
        <p:blipFill>
          <a:blip r:embed="rId2"/>
          <a:stretch>
            <a:fillRect/>
          </a:stretch>
        </p:blipFill>
        <p:spPr>
          <a:xfrm>
            <a:off x="0" y="2273080"/>
            <a:ext cx="9144000" cy="2451319"/>
          </a:xfrm>
          <a:prstGeom prst="rect">
            <a:avLst/>
          </a:prstGeom>
        </p:spPr>
      </p:pic>
    </p:spTree>
    <p:extLst>
      <p:ext uri="{BB962C8B-B14F-4D97-AF65-F5344CB8AC3E}">
        <p14:creationId xmlns:p14="http://schemas.microsoft.com/office/powerpoint/2010/main" val="84271213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Infrared Sensor</a:t>
            </a:r>
          </a:p>
        </p:txBody>
      </p:sp>
      <p:pic>
        <p:nvPicPr>
          <p:cNvPr id="5" name="Picture 4"/>
          <p:cNvPicPr>
            <a:picLocks noChangeAspect="1"/>
          </p:cNvPicPr>
          <p:nvPr/>
        </p:nvPicPr>
        <p:blipFill>
          <a:blip r:embed="rId2"/>
          <a:stretch>
            <a:fillRect/>
          </a:stretch>
        </p:blipFill>
        <p:spPr>
          <a:xfrm>
            <a:off x="5623213" y="2060900"/>
            <a:ext cx="3338169" cy="2069665"/>
          </a:xfrm>
          <a:prstGeom prst="rect">
            <a:avLst/>
          </a:prstGeom>
        </p:spPr>
      </p:pic>
      <p:sp>
        <p:nvSpPr>
          <p:cNvPr id="3" name="Rectangle 2">
            <a:extLst>
              <a:ext uri="{FF2B5EF4-FFF2-40B4-BE49-F238E27FC236}">
                <a16:creationId xmlns:a16="http://schemas.microsoft.com/office/drawing/2014/main" id="{4C336633-B7C0-4923-96EC-F037E6F1B651}"/>
              </a:ext>
            </a:extLst>
          </p:cNvPr>
          <p:cNvSpPr/>
          <p:nvPr/>
        </p:nvSpPr>
        <p:spPr>
          <a:xfrm>
            <a:off x="182617" y="1857570"/>
            <a:ext cx="5312249" cy="3785652"/>
          </a:xfrm>
          <a:prstGeom prst="rect">
            <a:avLst/>
          </a:prstGeom>
        </p:spPr>
        <p:txBody>
          <a:bodyPr wrap="square">
            <a:spAutoFit/>
          </a:bodyPr>
          <a:lstStyle/>
          <a:p>
            <a:r>
              <a:rPr lang="en-GB" sz="2400" dirty="0"/>
              <a:t>The Infrared Sensor block gets data from the Infrared Sensor. </a:t>
            </a:r>
          </a:p>
          <a:p>
            <a:endParaRPr lang="en-GB" sz="2400" dirty="0"/>
          </a:p>
          <a:p>
            <a:r>
              <a:rPr lang="en-GB" sz="2400" dirty="0"/>
              <a:t>You can measure sensor data in the Proximity, Beacon, and Remote modes and get Numeric output. </a:t>
            </a:r>
          </a:p>
          <a:p>
            <a:endParaRPr lang="en-GB" sz="2400" dirty="0"/>
          </a:p>
          <a:p>
            <a:r>
              <a:rPr lang="en-GB" sz="2400" dirty="0"/>
              <a:t>You can also compare sensor data to an input value and get a Logic (True or False) output.</a:t>
            </a:r>
          </a:p>
        </p:txBody>
      </p:sp>
    </p:spTree>
    <p:extLst>
      <p:ext uri="{BB962C8B-B14F-4D97-AF65-F5344CB8AC3E}">
        <p14:creationId xmlns:p14="http://schemas.microsoft.com/office/powerpoint/2010/main" val="284504093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Infrared Sensor inputs</a:t>
            </a:r>
          </a:p>
        </p:txBody>
      </p:sp>
      <p:pic>
        <p:nvPicPr>
          <p:cNvPr id="5" name="Picture 4"/>
          <p:cNvPicPr>
            <a:picLocks noChangeAspect="1"/>
          </p:cNvPicPr>
          <p:nvPr/>
        </p:nvPicPr>
        <p:blipFill>
          <a:blip r:embed="rId2"/>
          <a:stretch>
            <a:fillRect/>
          </a:stretch>
        </p:blipFill>
        <p:spPr>
          <a:xfrm>
            <a:off x="5623213" y="2060900"/>
            <a:ext cx="3338169" cy="2069665"/>
          </a:xfrm>
          <a:prstGeom prst="rect">
            <a:avLst/>
          </a:prstGeom>
        </p:spPr>
      </p:pic>
      <p:graphicFrame>
        <p:nvGraphicFramePr>
          <p:cNvPr id="4" name="Table 3">
            <a:extLst>
              <a:ext uri="{FF2B5EF4-FFF2-40B4-BE49-F238E27FC236}">
                <a16:creationId xmlns:a16="http://schemas.microsoft.com/office/drawing/2014/main" id="{D8F6B0B0-920F-44E0-808C-1286C94633FA}"/>
              </a:ext>
            </a:extLst>
          </p:cNvPr>
          <p:cNvGraphicFramePr>
            <a:graphicFrameLocks noGrp="1"/>
          </p:cNvGraphicFramePr>
          <p:nvPr>
            <p:extLst>
              <p:ext uri="{D42A27DB-BD31-4B8C-83A1-F6EECF244321}">
                <p14:modId xmlns:p14="http://schemas.microsoft.com/office/powerpoint/2010/main" val="3728378873"/>
              </p:ext>
            </p:extLst>
          </p:nvPr>
        </p:nvGraphicFramePr>
        <p:xfrm>
          <a:off x="394284" y="2055195"/>
          <a:ext cx="4956649" cy="4518629"/>
        </p:xfrm>
        <a:graphic>
          <a:graphicData uri="http://schemas.openxmlformats.org/drawingml/2006/table">
            <a:tbl>
              <a:tblPr/>
              <a:tblGrid>
                <a:gridCol w="1461517">
                  <a:extLst>
                    <a:ext uri="{9D8B030D-6E8A-4147-A177-3AD203B41FA5}">
                      <a16:colId xmlns:a16="http://schemas.microsoft.com/office/drawing/2014/main" val="2811078211"/>
                    </a:ext>
                  </a:extLst>
                </a:gridCol>
                <a:gridCol w="794265">
                  <a:extLst>
                    <a:ext uri="{9D8B030D-6E8A-4147-A177-3AD203B41FA5}">
                      <a16:colId xmlns:a16="http://schemas.microsoft.com/office/drawing/2014/main" val="2649329922"/>
                    </a:ext>
                  </a:extLst>
                </a:gridCol>
                <a:gridCol w="1126067">
                  <a:extLst>
                    <a:ext uri="{9D8B030D-6E8A-4147-A177-3AD203B41FA5}">
                      <a16:colId xmlns:a16="http://schemas.microsoft.com/office/drawing/2014/main" val="2751740393"/>
                    </a:ext>
                  </a:extLst>
                </a:gridCol>
                <a:gridCol w="1574800">
                  <a:extLst>
                    <a:ext uri="{9D8B030D-6E8A-4147-A177-3AD203B41FA5}">
                      <a16:colId xmlns:a16="http://schemas.microsoft.com/office/drawing/2014/main" val="671077305"/>
                    </a:ext>
                  </a:extLst>
                </a:gridCol>
              </a:tblGrid>
              <a:tr h="263646">
                <a:tc>
                  <a:txBody>
                    <a:bodyPr/>
                    <a:lstStyle/>
                    <a:p>
                      <a:pPr algn="r" fontAlgn="t"/>
                      <a:r>
                        <a:rPr lang="en-GB" sz="1400" dirty="0">
                          <a:effectLst/>
                        </a:rPr>
                        <a:t>Input</a:t>
                      </a:r>
                    </a:p>
                  </a:txBody>
                  <a:tcPr marL="114629" marR="28657" marT="28657" marB="2865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r" fontAlgn="t"/>
                      <a:r>
                        <a:rPr lang="en-GB" sz="1400">
                          <a:effectLst/>
                        </a:rPr>
                        <a:t>Type</a:t>
                      </a:r>
                    </a:p>
                  </a:txBody>
                  <a:tcPr marL="114629" marR="28657" marT="28657" marB="2865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r" fontAlgn="t"/>
                      <a:r>
                        <a:rPr lang="en-GB" sz="1400">
                          <a:effectLst/>
                        </a:rPr>
                        <a:t>Allowed Values</a:t>
                      </a:r>
                    </a:p>
                  </a:txBody>
                  <a:tcPr marL="114629" marR="28657" marT="28657" marB="2865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r" fontAlgn="t"/>
                      <a:r>
                        <a:rPr lang="en-GB" sz="1400">
                          <a:effectLst/>
                        </a:rPr>
                        <a:t>Notes</a:t>
                      </a:r>
                    </a:p>
                  </a:txBody>
                  <a:tcPr marL="114629" marR="28657" marT="28657" marB="2865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2484340182"/>
                  </a:ext>
                </a:extLst>
              </a:tr>
              <a:tr h="676310">
                <a:tc>
                  <a:txBody>
                    <a:bodyPr/>
                    <a:lstStyle/>
                    <a:p>
                      <a:pPr algn="l" fontAlgn="t"/>
                      <a:r>
                        <a:rPr lang="en-GB" sz="1400" dirty="0">
                          <a:effectLst/>
                        </a:rPr>
                        <a:t>Channel</a:t>
                      </a:r>
                    </a:p>
                  </a:txBody>
                  <a:tcPr marL="28657" marR="114629" marT="28657" marB="2865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400">
                          <a:effectLst/>
                        </a:rPr>
                        <a:t>Numeric</a:t>
                      </a:r>
                    </a:p>
                  </a:txBody>
                  <a:tcPr marL="28657" marR="114629" marT="28657" marB="2865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400">
                          <a:effectLst/>
                        </a:rPr>
                        <a:t>1 - 4</a:t>
                      </a:r>
                    </a:p>
                  </a:txBody>
                  <a:tcPr marL="28657" marR="114629" marT="28657" marB="2865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400">
                          <a:effectLst/>
                        </a:rPr>
                        <a:t>The channel on the IR Beacon to detect.</a:t>
                      </a:r>
                    </a:p>
                  </a:txBody>
                  <a:tcPr marL="28657" marR="114629" marT="28657" marB="2865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443002385"/>
                  </a:ext>
                </a:extLst>
              </a:tr>
              <a:tr h="1707968">
                <a:tc>
                  <a:txBody>
                    <a:bodyPr/>
                    <a:lstStyle/>
                    <a:p>
                      <a:pPr algn="l" fontAlgn="t"/>
                      <a:r>
                        <a:rPr lang="en-GB" sz="1400" dirty="0">
                          <a:effectLst/>
                        </a:rPr>
                        <a:t>Compare Type</a:t>
                      </a:r>
                    </a:p>
                  </a:txBody>
                  <a:tcPr marL="28657" marR="114629" marT="28657" marB="2865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400" dirty="0">
                          <a:effectLst/>
                        </a:rPr>
                        <a:t>Numeric</a:t>
                      </a:r>
                    </a:p>
                  </a:txBody>
                  <a:tcPr marL="28657" marR="114629" marT="28657" marB="2865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400">
                          <a:effectLst/>
                        </a:rPr>
                        <a:t>0 - 5</a:t>
                      </a:r>
                    </a:p>
                  </a:txBody>
                  <a:tcPr marL="28657" marR="114629" marT="28657" marB="2865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400">
                          <a:effectLst/>
                        </a:rPr>
                        <a:t>0: = (Equal to)</a:t>
                      </a:r>
                      <a:br>
                        <a:rPr lang="en-GB" sz="1400">
                          <a:effectLst/>
                        </a:rPr>
                      </a:br>
                      <a:r>
                        <a:rPr lang="en-GB" sz="1400">
                          <a:effectLst/>
                        </a:rPr>
                        <a:t>1: ≠ (Not Equal to)</a:t>
                      </a:r>
                      <a:br>
                        <a:rPr lang="en-GB" sz="1400">
                          <a:effectLst/>
                        </a:rPr>
                      </a:br>
                      <a:r>
                        <a:rPr lang="en-GB" sz="1400">
                          <a:effectLst/>
                        </a:rPr>
                        <a:t>2: &gt; (Greater than)</a:t>
                      </a:r>
                      <a:br>
                        <a:rPr lang="en-GB" sz="1400">
                          <a:effectLst/>
                        </a:rPr>
                      </a:br>
                      <a:r>
                        <a:rPr lang="en-GB" sz="1400">
                          <a:effectLst/>
                        </a:rPr>
                        <a:t>3: ≥ (Greater than or Equal to)</a:t>
                      </a:r>
                      <a:br>
                        <a:rPr lang="en-GB" sz="1400">
                          <a:effectLst/>
                        </a:rPr>
                      </a:br>
                      <a:r>
                        <a:rPr lang="en-GB" sz="1400">
                          <a:effectLst/>
                        </a:rPr>
                        <a:t>4: &lt; (Less than)</a:t>
                      </a:r>
                      <a:br>
                        <a:rPr lang="en-GB" sz="1400">
                          <a:effectLst/>
                        </a:rPr>
                      </a:br>
                      <a:r>
                        <a:rPr lang="en-GB" sz="1400">
                          <a:effectLst/>
                        </a:rPr>
                        <a:t>5: ≤ (Less than or Equal to)</a:t>
                      </a:r>
                    </a:p>
                  </a:txBody>
                  <a:tcPr marL="28657" marR="114629" marT="28657" marB="2865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3318879039"/>
                  </a:ext>
                </a:extLst>
              </a:tr>
              <a:tr h="469978">
                <a:tc>
                  <a:txBody>
                    <a:bodyPr/>
                    <a:lstStyle/>
                    <a:p>
                      <a:pPr algn="l" fontAlgn="t"/>
                      <a:r>
                        <a:rPr lang="en-GB" sz="1400">
                          <a:effectLst/>
                        </a:rPr>
                        <a:t>Threshold Value</a:t>
                      </a:r>
                    </a:p>
                  </a:txBody>
                  <a:tcPr marL="28657" marR="114629" marT="28657" marB="2865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400">
                          <a:effectLst/>
                        </a:rPr>
                        <a:t>Numeric</a:t>
                      </a:r>
                    </a:p>
                  </a:txBody>
                  <a:tcPr marL="28657" marR="114629" marT="28657" marB="2865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400" dirty="0">
                          <a:effectLst/>
                        </a:rPr>
                        <a:t>Any number</a:t>
                      </a:r>
                    </a:p>
                  </a:txBody>
                  <a:tcPr marL="28657" marR="114629" marT="28657" marB="2865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400">
                          <a:effectLst/>
                        </a:rPr>
                        <a:t>Value to compare sensor data to</a:t>
                      </a:r>
                    </a:p>
                  </a:txBody>
                  <a:tcPr marL="28657" marR="114629" marT="28657" marB="2865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3654228155"/>
                  </a:ext>
                </a:extLst>
              </a:tr>
              <a:tr h="1088973">
                <a:tc>
                  <a:txBody>
                    <a:bodyPr/>
                    <a:lstStyle/>
                    <a:p>
                      <a:pPr algn="l" fontAlgn="t"/>
                      <a:r>
                        <a:rPr lang="en-GB" sz="1400" dirty="0">
                          <a:effectLst/>
                        </a:rPr>
                        <a:t>Set of Remote Button IDs</a:t>
                      </a:r>
                    </a:p>
                  </a:txBody>
                  <a:tcPr marL="28657" marR="114629" marT="28657" marB="2865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400" dirty="0">
                          <a:effectLst/>
                        </a:rPr>
                        <a:t>Numeric Array</a:t>
                      </a:r>
                    </a:p>
                  </a:txBody>
                  <a:tcPr marL="28657" marR="114629" marT="28657" marB="2865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400" dirty="0">
                          <a:effectLst/>
                        </a:rPr>
                        <a:t>Each element:</a:t>
                      </a:r>
                      <a:br>
                        <a:rPr lang="en-GB" sz="1400" dirty="0">
                          <a:effectLst/>
                        </a:rPr>
                      </a:br>
                      <a:r>
                        <a:rPr lang="en-GB" sz="1400" dirty="0">
                          <a:effectLst/>
                        </a:rPr>
                        <a:t>0 - 11</a:t>
                      </a:r>
                    </a:p>
                  </a:txBody>
                  <a:tcPr marL="28657" marR="114629" marT="28657" marB="2865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400" dirty="0">
                          <a:effectLst/>
                        </a:rPr>
                        <a:t>Button ID(s) to test.</a:t>
                      </a:r>
                    </a:p>
                  </a:txBody>
                  <a:tcPr marL="28657" marR="114629" marT="28657" marB="2865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2709315878"/>
                  </a:ext>
                </a:extLst>
              </a:tr>
            </a:tbl>
          </a:graphicData>
        </a:graphic>
      </p:graphicFrame>
    </p:spTree>
    <p:extLst>
      <p:ext uri="{BB962C8B-B14F-4D97-AF65-F5344CB8AC3E}">
        <p14:creationId xmlns:p14="http://schemas.microsoft.com/office/powerpoint/2010/main" val="372336933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Infrared Sensor outputs</a:t>
            </a:r>
          </a:p>
        </p:txBody>
      </p:sp>
      <p:pic>
        <p:nvPicPr>
          <p:cNvPr id="5" name="Picture 4"/>
          <p:cNvPicPr>
            <a:picLocks noChangeAspect="1"/>
          </p:cNvPicPr>
          <p:nvPr/>
        </p:nvPicPr>
        <p:blipFill>
          <a:blip r:embed="rId2"/>
          <a:stretch>
            <a:fillRect/>
          </a:stretch>
        </p:blipFill>
        <p:spPr>
          <a:xfrm>
            <a:off x="5623213" y="2060900"/>
            <a:ext cx="3338169" cy="2069665"/>
          </a:xfrm>
          <a:prstGeom prst="rect">
            <a:avLst/>
          </a:prstGeom>
        </p:spPr>
      </p:pic>
      <p:graphicFrame>
        <p:nvGraphicFramePr>
          <p:cNvPr id="4" name="Table 3">
            <a:extLst>
              <a:ext uri="{FF2B5EF4-FFF2-40B4-BE49-F238E27FC236}">
                <a16:creationId xmlns:a16="http://schemas.microsoft.com/office/drawing/2014/main" id="{EE36DEF9-7CE6-4EE1-A434-C90E7824CA3D}"/>
              </a:ext>
            </a:extLst>
          </p:cNvPr>
          <p:cNvGraphicFramePr>
            <a:graphicFrameLocks noGrp="1"/>
          </p:cNvGraphicFramePr>
          <p:nvPr>
            <p:extLst>
              <p:ext uri="{D42A27DB-BD31-4B8C-83A1-F6EECF244321}">
                <p14:modId xmlns:p14="http://schemas.microsoft.com/office/powerpoint/2010/main" val="3931607321"/>
              </p:ext>
            </p:extLst>
          </p:nvPr>
        </p:nvGraphicFramePr>
        <p:xfrm>
          <a:off x="364283" y="1975337"/>
          <a:ext cx="5062852" cy="4047806"/>
        </p:xfrm>
        <a:graphic>
          <a:graphicData uri="http://schemas.openxmlformats.org/drawingml/2006/table">
            <a:tbl>
              <a:tblPr/>
              <a:tblGrid>
                <a:gridCol w="948050">
                  <a:extLst>
                    <a:ext uri="{9D8B030D-6E8A-4147-A177-3AD203B41FA5}">
                      <a16:colId xmlns:a16="http://schemas.microsoft.com/office/drawing/2014/main" val="1983548752"/>
                    </a:ext>
                  </a:extLst>
                </a:gridCol>
                <a:gridCol w="753534">
                  <a:extLst>
                    <a:ext uri="{9D8B030D-6E8A-4147-A177-3AD203B41FA5}">
                      <a16:colId xmlns:a16="http://schemas.microsoft.com/office/drawing/2014/main" val="3854771075"/>
                    </a:ext>
                  </a:extLst>
                </a:gridCol>
                <a:gridCol w="838200">
                  <a:extLst>
                    <a:ext uri="{9D8B030D-6E8A-4147-A177-3AD203B41FA5}">
                      <a16:colId xmlns:a16="http://schemas.microsoft.com/office/drawing/2014/main" val="2019266070"/>
                    </a:ext>
                  </a:extLst>
                </a:gridCol>
                <a:gridCol w="2523068">
                  <a:extLst>
                    <a:ext uri="{9D8B030D-6E8A-4147-A177-3AD203B41FA5}">
                      <a16:colId xmlns:a16="http://schemas.microsoft.com/office/drawing/2014/main" val="2733795359"/>
                    </a:ext>
                  </a:extLst>
                </a:gridCol>
              </a:tblGrid>
              <a:tr h="146603">
                <a:tc>
                  <a:txBody>
                    <a:bodyPr/>
                    <a:lstStyle/>
                    <a:p>
                      <a:pPr algn="r" fontAlgn="t"/>
                      <a:r>
                        <a:rPr lang="en-GB" sz="1400">
                          <a:effectLst/>
                        </a:rPr>
                        <a:t>Output</a:t>
                      </a:r>
                    </a:p>
                  </a:txBody>
                  <a:tcPr marL="63741" marR="15935" marT="15935" marB="1593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r" fontAlgn="t"/>
                      <a:r>
                        <a:rPr lang="en-GB" sz="1400">
                          <a:effectLst/>
                        </a:rPr>
                        <a:t>Type</a:t>
                      </a:r>
                    </a:p>
                  </a:txBody>
                  <a:tcPr marL="63741" marR="15935" marT="15935" marB="1593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r" fontAlgn="t"/>
                      <a:r>
                        <a:rPr lang="en-GB" sz="1400">
                          <a:effectLst/>
                        </a:rPr>
                        <a:t>Values</a:t>
                      </a:r>
                    </a:p>
                  </a:txBody>
                  <a:tcPr marL="63741" marR="15935" marT="15935" marB="1593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r" fontAlgn="t"/>
                      <a:r>
                        <a:rPr lang="en-GB" sz="1400">
                          <a:effectLst/>
                        </a:rPr>
                        <a:t>Notes</a:t>
                      </a:r>
                    </a:p>
                  </a:txBody>
                  <a:tcPr marL="63741" marR="15935" marT="15935" marB="1593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1116073087"/>
                  </a:ext>
                </a:extLst>
              </a:tr>
              <a:tr h="402406">
                <a:tc>
                  <a:txBody>
                    <a:bodyPr/>
                    <a:lstStyle/>
                    <a:p>
                      <a:pPr algn="l" fontAlgn="t"/>
                      <a:r>
                        <a:rPr lang="en-GB" sz="1400">
                          <a:effectLst/>
                        </a:rPr>
                        <a:t>Proximity</a:t>
                      </a:r>
                    </a:p>
                  </a:txBody>
                  <a:tcPr marL="15935" marR="63741" marT="15935" marB="1593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400">
                          <a:effectLst/>
                        </a:rPr>
                        <a:t>Numeric</a:t>
                      </a:r>
                    </a:p>
                  </a:txBody>
                  <a:tcPr marL="15935" marR="63741" marT="15935" marB="1593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400">
                          <a:effectLst/>
                        </a:rPr>
                        <a:t>0 to 100</a:t>
                      </a:r>
                    </a:p>
                  </a:txBody>
                  <a:tcPr marL="15935" marR="63741" marT="15935" marB="1593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400">
                          <a:effectLst/>
                        </a:rPr>
                        <a:t>The beacon or object proximity. 0 means very close, and 100 means far away. The Proximity will be 100 if the beacon or object is not detected at all.</a:t>
                      </a:r>
                    </a:p>
                  </a:txBody>
                  <a:tcPr marL="15935" marR="63741" marT="15935" marB="1593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1735417556"/>
                  </a:ext>
                </a:extLst>
              </a:tr>
              <a:tr h="261336">
                <a:tc>
                  <a:txBody>
                    <a:bodyPr/>
                    <a:lstStyle/>
                    <a:p>
                      <a:pPr algn="l" fontAlgn="t"/>
                      <a:r>
                        <a:rPr lang="en-GB" sz="1400">
                          <a:effectLst/>
                        </a:rPr>
                        <a:t>Detected</a:t>
                      </a:r>
                    </a:p>
                  </a:txBody>
                  <a:tcPr marL="15935" marR="63741" marT="15935" marB="1593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400">
                          <a:effectLst/>
                        </a:rPr>
                        <a:t>Logic</a:t>
                      </a:r>
                    </a:p>
                  </a:txBody>
                  <a:tcPr marL="15935" marR="63741" marT="15935" marB="1593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400">
                          <a:effectLst/>
                        </a:rPr>
                        <a:t>True/False</a:t>
                      </a:r>
                    </a:p>
                  </a:txBody>
                  <a:tcPr marL="15935" marR="63741" marT="15935" marB="1593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400">
                          <a:effectLst/>
                        </a:rPr>
                        <a:t>True if the beacon is detected.</a:t>
                      </a:r>
                    </a:p>
                  </a:txBody>
                  <a:tcPr marL="15935" marR="63741" marT="15935" marB="1593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1495701309"/>
                  </a:ext>
                </a:extLst>
              </a:tr>
              <a:tr h="373664">
                <a:tc>
                  <a:txBody>
                    <a:bodyPr/>
                    <a:lstStyle/>
                    <a:p>
                      <a:pPr algn="l" fontAlgn="t"/>
                      <a:r>
                        <a:rPr lang="en-GB" sz="1400">
                          <a:effectLst/>
                        </a:rPr>
                        <a:t>Heading</a:t>
                      </a:r>
                    </a:p>
                  </a:txBody>
                  <a:tcPr marL="15935" marR="63741" marT="15935" marB="1593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400">
                          <a:effectLst/>
                        </a:rPr>
                        <a:t>Numeric</a:t>
                      </a:r>
                    </a:p>
                  </a:txBody>
                  <a:tcPr marL="15935" marR="63741" marT="15935" marB="1593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400">
                          <a:effectLst/>
                        </a:rPr>
                        <a:t>-25 to 25</a:t>
                      </a:r>
                    </a:p>
                  </a:txBody>
                  <a:tcPr marL="15935" marR="63741" marT="15935" marB="1593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400">
                          <a:effectLst/>
                        </a:rPr>
                        <a:t>The beacon heading. 0 means the beacon is directly in front of the sensor, negative values are to the left, and positive values are to the right.</a:t>
                      </a:r>
                    </a:p>
                  </a:txBody>
                  <a:tcPr marL="15935" marR="63741" marT="15935" marB="1593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212406175"/>
                  </a:ext>
                </a:extLst>
              </a:tr>
              <a:tr h="381000">
                <a:tc>
                  <a:txBody>
                    <a:bodyPr/>
                    <a:lstStyle/>
                    <a:p>
                      <a:pPr algn="l" fontAlgn="t"/>
                      <a:r>
                        <a:rPr lang="en-GB" sz="1400">
                          <a:effectLst/>
                        </a:rPr>
                        <a:t>Button ID</a:t>
                      </a:r>
                    </a:p>
                  </a:txBody>
                  <a:tcPr marL="15935" marR="63741" marT="15935" marB="1593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400">
                          <a:effectLst/>
                        </a:rPr>
                        <a:t>Numeric</a:t>
                      </a:r>
                    </a:p>
                  </a:txBody>
                  <a:tcPr marL="15935" marR="63741" marT="15935" marB="1593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400">
                          <a:effectLst/>
                        </a:rPr>
                        <a:t>0 - 11</a:t>
                      </a:r>
                    </a:p>
                  </a:txBody>
                  <a:tcPr marL="15935" marR="63741" marT="15935" marB="1593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400" dirty="0">
                          <a:effectLst/>
                        </a:rPr>
                        <a:t>Identifies which button, or combination of buttons, is pressed on the IR Beacon.</a:t>
                      </a:r>
                      <a:br>
                        <a:rPr lang="en-GB" sz="1400" dirty="0">
                          <a:effectLst/>
                        </a:rPr>
                      </a:br>
                      <a:endParaRPr lang="en-GB" sz="1400" dirty="0">
                        <a:effectLst/>
                      </a:endParaRPr>
                    </a:p>
                  </a:txBody>
                  <a:tcPr marL="15935" marR="63741" marT="15935" marB="1593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1027631849"/>
                  </a:ext>
                </a:extLst>
              </a:tr>
              <a:tr h="376069">
                <a:tc>
                  <a:txBody>
                    <a:bodyPr/>
                    <a:lstStyle/>
                    <a:p>
                      <a:pPr algn="l" fontAlgn="t"/>
                      <a:r>
                        <a:rPr lang="en-GB" sz="1400">
                          <a:effectLst/>
                        </a:rPr>
                        <a:t>Compare Result</a:t>
                      </a:r>
                    </a:p>
                  </a:txBody>
                  <a:tcPr marL="15935" marR="63741" marT="15935" marB="1593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400">
                          <a:effectLst/>
                        </a:rPr>
                        <a:t>Logic</a:t>
                      </a:r>
                    </a:p>
                  </a:txBody>
                  <a:tcPr marL="15935" marR="63741" marT="15935" marB="1593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400">
                          <a:effectLst/>
                        </a:rPr>
                        <a:t>True/False</a:t>
                      </a:r>
                    </a:p>
                  </a:txBody>
                  <a:tcPr marL="15935" marR="63741" marT="15935" marB="1593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400" dirty="0">
                          <a:effectLst/>
                        </a:rPr>
                        <a:t>True/False result of a Compare mode.</a:t>
                      </a:r>
                    </a:p>
                  </a:txBody>
                  <a:tcPr marL="15935" marR="63741" marT="15935" marB="1593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3951804340"/>
                  </a:ext>
                </a:extLst>
              </a:tr>
            </a:tbl>
          </a:graphicData>
        </a:graphic>
      </p:graphicFrame>
    </p:spTree>
    <p:extLst>
      <p:ext uri="{BB962C8B-B14F-4D97-AF65-F5344CB8AC3E}">
        <p14:creationId xmlns:p14="http://schemas.microsoft.com/office/powerpoint/2010/main" val="97261413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Motor Rotation:</a:t>
            </a:r>
            <a:br>
              <a:rPr lang="en-GB" dirty="0"/>
            </a:br>
            <a:endParaRPr lang="en-GB" dirty="0"/>
          </a:p>
        </p:txBody>
      </p:sp>
      <p:pic>
        <p:nvPicPr>
          <p:cNvPr id="4" name="Picture 3"/>
          <p:cNvPicPr>
            <a:picLocks noChangeAspect="1"/>
          </p:cNvPicPr>
          <p:nvPr/>
        </p:nvPicPr>
        <p:blipFill>
          <a:blip r:embed="rId2"/>
          <a:stretch>
            <a:fillRect/>
          </a:stretch>
        </p:blipFill>
        <p:spPr>
          <a:xfrm>
            <a:off x="5864773" y="2060901"/>
            <a:ext cx="3013020" cy="2664782"/>
          </a:xfrm>
          <a:prstGeom prst="rect">
            <a:avLst/>
          </a:prstGeom>
        </p:spPr>
      </p:pic>
      <p:sp>
        <p:nvSpPr>
          <p:cNvPr id="5" name="Rectangle 4">
            <a:extLst>
              <a:ext uri="{FF2B5EF4-FFF2-40B4-BE49-F238E27FC236}">
                <a16:creationId xmlns:a16="http://schemas.microsoft.com/office/drawing/2014/main" id="{143AEFE2-7641-47C7-81B2-152FC711D67C}"/>
              </a:ext>
            </a:extLst>
          </p:cNvPr>
          <p:cNvSpPr/>
          <p:nvPr/>
        </p:nvSpPr>
        <p:spPr>
          <a:xfrm>
            <a:off x="431800" y="2060901"/>
            <a:ext cx="4572000" cy="3693319"/>
          </a:xfrm>
          <a:prstGeom prst="rect">
            <a:avLst/>
          </a:prstGeom>
        </p:spPr>
        <p:txBody>
          <a:bodyPr>
            <a:spAutoFit/>
          </a:bodyPr>
          <a:lstStyle/>
          <a:p>
            <a:r>
              <a:rPr lang="en-GB" dirty="0"/>
              <a:t>The Motor Rotation block gets data from the Motor Rotation sensor that is built into the Medium Motor, Large Motor, and NXT Motors. </a:t>
            </a:r>
          </a:p>
          <a:p>
            <a:endParaRPr lang="en-GB" dirty="0"/>
          </a:p>
          <a:p>
            <a:r>
              <a:rPr lang="en-GB" dirty="0"/>
              <a:t>You can measure how far a motor has turned in degrees or rotations. You can also get the current power level that a motor is running at.</a:t>
            </a:r>
          </a:p>
          <a:p>
            <a:endParaRPr lang="en-GB" dirty="0"/>
          </a:p>
          <a:p>
            <a:r>
              <a:rPr lang="en-GB" dirty="0"/>
              <a:t>The Motor Rotation block can also compare the rotation amount or power level to a Threshold Value to get a Logic (True or False) output.</a:t>
            </a:r>
          </a:p>
        </p:txBody>
      </p:sp>
    </p:spTree>
    <p:extLst>
      <p:ext uri="{BB962C8B-B14F-4D97-AF65-F5344CB8AC3E}">
        <p14:creationId xmlns:p14="http://schemas.microsoft.com/office/powerpoint/2010/main" val="423980284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Motor </a:t>
            </a:r>
            <a:r>
              <a:rPr lang="en-GB" dirty="0" err="1"/>
              <a:t>Rotation:inputs</a:t>
            </a:r>
            <a:endParaRPr lang="en-GB" dirty="0"/>
          </a:p>
        </p:txBody>
      </p:sp>
      <p:pic>
        <p:nvPicPr>
          <p:cNvPr id="4" name="Picture 3"/>
          <p:cNvPicPr>
            <a:picLocks noChangeAspect="1"/>
          </p:cNvPicPr>
          <p:nvPr/>
        </p:nvPicPr>
        <p:blipFill>
          <a:blip r:embed="rId2"/>
          <a:stretch>
            <a:fillRect/>
          </a:stretch>
        </p:blipFill>
        <p:spPr>
          <a:xfrm>
            <a:off x="5864773" y="2060901"/>
            <a:ext cx="3013020" cy="2664782"/>
          </a:xfrm>
          <a:prstGeom prst="rect">
            <a:avLst/>
          </a:prstGeom>
        </p:spPr>
      </p:pic>
      <p:graphicFrame>
        <p:nvGraphicFramePr>
          <p:cNvPr id="5" name="Table 4">
            <a:extLst>
              <a:ext uri="{FF2B5EF4-FFF2-40B4-BE49-F238E27FC236}">
                <a16:creationId xmlns:a16="http://schemas.microsoft.com/office/drawing/2014/main" id="{9AEDB706-F289-4495-A3BC-65E892111066}"/>
              </a:ext>
            </a:extLst>
          </p:cNvPr>
          <p:cNvGraphicFramePr>
            <a:graphicFrameLocks noGrp="1"/>
          </p:cNvGraphicFramePr>
          <p:nvPr>
            <p:extLst>
              <p:ext uri="{D42A27DB-BD31-4B8C-83A1-F6EECF244321}">
                <p14:modId xmlns:p14="http://schemas.microsoft.com/office/powerpoint/2010/main" val="3631112778"/>
              </p:ext>
            </p:extLst>
          </p:nvPr>
        </p:nvGraphicFramePr>
        <p:xfrm>
          <a:off x="127001" y="2060901"/>
          <a:ext cx="5655734" cy="3520440"/>
        </p:xfrm>
        <a:graphic>
          <a:graphicData uri="http://schemas.openxmlformats.org/drawingml/2006/table">
            <a:tbl>
              <a:tblPr/>
              <a:tblGrid>
                <a:gridCol w="1337732">
                  <a:extLst>
                    <a:ext uri="{9D8B030D-6E8A-4147-A177-3AD203B41FA5}">
                      <a16:colId xmlns:a16="http://schemas.microsoft.com/office/drawing/2014/main" val="1131599099"/>
                    </a:ext>
                  </a:extLst>
                </a:gridCol>
                <a:gridCol w="956734">
                  <a:extLst>
                    <a:ext uri="{9D8B030D-6E8A-4147-A177-3AD203B41FA5}">
                      <a16:colId xmlns:a16="http://schemas.microsoft.com/office/drawing/2014/main" val="26536354"/>
                    </a:ext>
                  </a:extLst>
                </a:gridCol>
                <a:gridCol w="999066">
                  <a:extLst>
                    <a:ext uri="{9D8B030D-6E8A-4147-A177-3AD203B41FA5}">
                      <a16:colId xmlns:a16="http://schemas.microsoft.com/office/drawing/2014/main" val="13448099"/>
                    </a:ext>
                  </a:extLst>
                </a:gridCol>
                <a:gridCol w="2362202">
                  <a:extLst>
                    <a:ext uri="{9D8B030D-6E8A-4147-A177-3AD203B41FA5}">
                      <a16:colId xmlns:a16="http://schemas.microsoft.com/office/drawing/2014/main" val="762515544"/>
                    </a:ext>
                  </a:extLst>
                </a:gridCol>
              </a:tblGrid>
              <a:tr h="0">
                <a:tc>
                  <a:txBody>
                    <a:bodyPr/>
                    <a:lstStyle/>
                    <a:p>
                      <a:pPr algn="r" fontAlgn="t"/>
                      <a:r>
                        <a:rPr lang="en-GB">
                          <a:effectLst/>
                        </a:rPr>
                        <a:t>Input</a:t>
                      </a:r>
                    </a:p>
                  </a:txBody>
                  <a:tcPr marL="152400" marR="381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r" fontAlgn="t"/>
                      <a:r>
                        <a:rPr lang="en-GB">
                          <a:effectLst/>
                        </a:rPr>
                        <a:t>Type</a:t>
                      </a:r>
                    </a:p>
                  </a:txBody>
                  <a:tcPr marL="152400" marR="381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r" fontAlgn="t"/>
                      <a:r>
                        <a:rPr lang="en-GB">
                          <a:effectLst/>
                        </a:rPr>
                        <a:t>Allowed Values</a:t>
                      </a:r>
                    </a:p>
                  </a:txBody>
                  <a:tcPr marL="152400" marR="381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r" fontAlgn="t"/>
                      <a:r>
                        <a:rPr lang="en-GB" dirty="0">
                          <a:effectLst/>
                        </a:rPr>
                        <a:t>Notes</a:t>
                      </a:r>
                    </a:p>
                  </a:txBody>
                  <a:tcPr marL="152400" marR="381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2360037448"/>
                  </a:ext>
                </a:extLst>
              </a:tr>
              <a:tr h="0">
                <a:tc>
                  <a:txBody>
                    <a:bodyPr/>
                    <a:lstStyle/>
                    <a:p>
                      <a:pPr algn="l" fontAlgn="t"/>
                      <a:r>
                        <a:rPr lang="en-GB">
                          <a:effectLst/>
                        </a:rPr>
                        <a:t>Compare Type</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a:effectLst/>
                        </a:rPr>
                        <a:t>Numeric</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a:effectLst/>
                        </a:rPr>
                        <a:t>0 - 5</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a:effectLst/>
                        </a:rPr>
                        <a:t>0: = (Equal to)</a:t>
                      </a:r>
                      <a:br>
                        <a:rPr lang="en-GB">
                          <a:effectLst/>
                        </a:rPr>
                      </a:br>
                      <a:r>
                        <a:rPr lang="en-GB">
                          <a:effectLst/>
                        </a:rPr>
                        <a:t>1: ≠ (Not Equal to)</a:t>
                      </a:r>
                      <a:br>
                        <a:rPr lang="en-GB">
                          <a:effectLst/>
                        </a:rPr>
                      </a:br>
                      <a:r>
                        <a:rPr lang="en-GB">
                          <a:effectLst/>
                        </a:rPr>
                        <a:t>2: &gt; (Greater than)</a:t>
                      </a:r>
                      <a:br>
                        <a:rPr lang="en-GB">
                          <a:effectLst/>
                        </a:rPr>
                      </a:br>
                      <a:r>
                        <a:rPr lang="en-GB">
                          <a:effectLst/>
                        </a:rPr>
                        <a:t>3: ≥ (Greater than or Equal to)</a:t>
                      </a:r>
                      <a:br>
                        <a:rPr lang="en-GB">
                          <a:effectLst/>
                        </a:rPr>
                      </a:br>
                      <a:r>
                        <a:rPr lang="en-GB">
                          <a:effectLst/>
                        </a:rPr>
                        <a:t>4: &lt; (Less than)</a:t>
                      </a:r>
                      <a:br>
                        <a:rPr lang="en-GB">
                          <a:effectLst/>
                        </a:rPr>
                      </a:br>
                      <a:r>
                        <a:rPr lang="en-GB">
                          <a:effectLst/>
                        </a:rPr>
                        <a:t>5: ≤ (Less than or Equal to)</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504809613"/>
                  </a:ext>
                </a:extLst>
              </a:tr>
              <a:tr h="0">
                <a:tc>
                  <a:txBody>
                    <a:bodyPr/>
                    <a:lstStyle/>
                    <a:p>
                      <a:pPr algn="l" fontAlgn="t"/>
                      <a:r>
                        <a:rPr lang="en-GB">
                          <a:effectLst/>
                        </a:rPr>
                        <a:t>Threshold Value</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a:effectLst/>
                        </a:rPr>
                        <a:t>Numeric</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a:effectLst/>
                        </a:rPr>
                        <a:t>Any number</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dirty="0">
                          <a:effectLst/>
                        </a:rPr>
                        <a:t>Value to compare sensor data to</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3104472013"/>
                  </a:ext>
                </a:extLst>
              </a:tr>
            </a:tbl>
          </a:graphicData>
        </a:graphic>
      </p:graphicFrame>
    </p:spTree>
    <p:extLst>
      <p:ext uri="{BB962C8B-B14F-4D97-AF65-F5344CB8AC3E}">
        <p14:creationId xmlns:p14="http://schemas.microsoft.com/office/powerpoint/2010/main" val="258683498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Motor </a:t>
            </a:r>
            <a:r>
              <a:rPr lang="en-GB" dirty="0" err="1"/>
              <a:t>Rotation:outputs</a:t>
            </a:r>
            <a:endParaRPr lang="en-GB" dirty="0"/>
          </a:p>
        </p:txBody>
      </p:sp>
      <p:pic>
        <p:nvPicPr>
          <p:cNvPr id="4" name="Picture 3"/>
          <p:cNvPicPr>
            <a:picLocks noChangeAspect="1"/>
          </p:cNvPicPr>
          <p:nvPr/>
        </p:nvPicPr>
        <p:blipFill>
          <a:blip r:embed="rId2"/>
          <a:stretch>
            <a:fillRect/>
          </a:stretch>
        </p:blipFill>
        <p:spPr>
          <a:xfrm>
            <a:off x="5864773" y="2060901"/>
            <a:ext cx="3013020" cy="2664782"/>
          </a:xfrm>
          <a:prstGeom prst="rect">
            <a:avLst/>
          </a:prstGeom>
        </p:spPr>
      </p:pic>
      <p:graphicFrame>
        <p:nvGraphicFramePr>
          <p:cNvPr id="3" name="Table 2">
            <a:extLst>
              <a:ext uri="{FF2B5EF4-FFF2-40B4-BE49-F238E27FC236}">
                <a16:creationId xmlns:a16="http://schemas.microsoft.com/office/drawing/2014/main" id="{8ED5E42D-B96F-493D-8B69-7A4578EB1125}"/>
              </a:ext>
            </a:extLst>
          </p:cNvPr>
          <p:cNvGraphicFramePr>
            <a:graphicFrameLocks noGrp="1"/>
          </p:cNvGraphicFramePr>
          <p:nvPr>
            <p:extLst>
              <p:ext uri="{D42A27DB-BD31-4B8C-83A1-F6EECF244321}">
                <p14:modId xmlns:p14="http://schemas.microsoft.com/office/powerpoint/2010/main" val="379956945"/>
              </p:ext>
            </p:extLst>
          </p:nvPr>
        </p:nvGraphicFramePr>
        <p:xfrm>
          <a:off x="419082" y="2060901"/>
          <a:ext cx="5075785" cy="4218818"/>
        </p:xfrm>
        <a:graphic>
          <a:graphicData uri="http://schemas.openxmlformats.org/drawingml/2006/table">
            <a:tbl>
              <a:tblPr/>
              <a:tblGrid>
                <a:gridCol w="1096452">
                  <a:extLst>
                    <a:ext uri="{9D8B030D-6E8A-4147-A177-3AD203B41FA5}">
                      <a16:colId xmlns:a16="http://schemas.microsoft.com/office/drawing/2014/main" val="984798186"/>
                    </a:ext>
                  </a:extLst>
                </a:gridCol>
                <a:gridCol w="1083733">
                  <a:extLst>
                    <a:ext uri="{9D8B030D-6E8A-4147-A177-3AD203B41FA5}">
                      <a16:colId xmlns:a16="http://schemas.microsoft.com/office/drawing/2014/main" val="2779737109"/>
                    </a:ext>
                  </a:extLst>
                </a:gridCol>
                <a:gridCol w="2895600">
                  <a:extLst>
                    <a:ext uri="{9D8B030D-6E8A-4147-A177-3AD203B41FA5}">
                      <a16:colId xmlns:a16="http://schemas.microsoft.com/office/drawing/2014/main" val="1511772005"/>
                    </a:ext>
                  </a:extLst>
                </a:gridCol>
              </a:tblGrid>
              <a:tr h="327994">
                <a:tc>
                  <a:txBody>
                    <a:bodyPr/>
                    <a:lstStyle/>
                    <a:p>
                      <a:pPr algn="r" fontAlgn="t"/>
                      <a:r>
                        <a:rPr lang="en-GB" sz="1700">
                          <a:effectLst/>
                        </a:rPr>
                        <a:t>Output</a:t>
                      </a:r>
                    </a:p>
                  </a:txBody>
                  <a:tcPr marL="142606" marR="35651" marT="35651" marB="3565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r" fontAlgn="t"/>
                      <a:r>
                        <a:rPr lang="en-GB" sz="1700">
                          <a:effectLst/>
                        </a:rPr>
                        <a:t>Type</a:t>
                      </a:r>
                    </a:p>
                  </a:txBody>
                  <a:tcPr marL="142606" marR="35651" marT="35651" marB="3565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r" fontAlgn="t"/>
                      <a:r>
                        <a:rPr lang="en-GB" sz="1700">
                          <a:effectLst/>
                        </a:rPr>
                        <a:t>Notes</a:t>
                      </a:r>
                    </a:p>
                  </a:txBody>
                  <a:tcPr marL="142606" marR="35651" marT="35651" marB="3565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375567470"/>
                  </a:ext>
                </a:extLst>
              </a:tr>
              <a:tr h="1354756">
                <a:tc>
                  <a:txBody>
                    <a:bodyPr/>
                    <a:lstStyle/>
                    <a:p>
                      <a:pPr algn="l" fontAlgn="t"/>
                      <a:r>
                        <a:rPr lang="en-GB" sz="1700">
                          <a:effectLst/>
                        </a:rPr>
                        <a:t>Degrees</a:t>
                      </a:r>
                    </a:p>
                  </a:txBody>
                  <a:tcPr marL="35651" marR="142606" marT="35651" marB="3565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700">
                          <a:effectLst/>
                        </a:rPr>
                        <a:t>Numeric</a:t>
                      </a:r>
                    </a:p>
                  </a:txBody>
                  <a:tcPr marL="35651" marR="142606" marT="35651" marB="3565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700">
                          <a:effectLst/>
                        </a:rPr>
                        <a:t>Rotation amount in degrees.</a:t>
                      </a:r>
                      <a:br>
                        <a:rPr lang="en-GB" sz="1700">
                          <a:effectLst/>
                        </a:rPr>
                      </a:br>
                      <a:r>
                        <a:rPr lang="en-GB" sz="1700">
                          <a:effectLst/>
                        </a:rPr>
                        <a:t>Measured from the last reset. Reset with the Reset mode.</a:t>
                      </a:r>
                    </a:p>
                  </a:txBody>
                  <a:tcPr marL="35651" marR="142606" marT="35651" marB="3565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4229787877"/>
                  </a:ext>
                </a:extLst>
              </a:tr>
              <a:tr h="1354756">
                <a:tc>
                  <a:txBody>
                    <a:bodyPr/>
                    <a:lstStyle/>
                    <a:p>
                      <a:pPr algn="l" fontAlgn="t"/>
                      <a:r>
                        <a:rPr lang="en-GB" sz="1700">
                          <a:effectLst/>
                        </a:rPr>
                        <a:t>Rotations</a:t>
                      </a:r>
                    </a:p>
                  </a:txBody>
                  <a:tcPr marL="35651" marR="142606" marT="35651" marB="3565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700">
                          <a:effectLst/>
                        </a:rPr>
                        <a:t>Numeric</a:t>
                      </a:r>
                    </a:p>
                  </a:txBody>
                  <a:tcPr marL="35651" marR="142606" marT="35651" marB="3565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700">
                          <a:effectLst/>
                        </a:rPr>
                        <a:t>Rotation amount in rotations.</a:t>
                      </a:r>
                      <a:br>
                        <a:rPr lang="en-GB" sz="1700">
                          <a:effectLst/>
                        </a:rPr>
                      </a:br>
                      <a:r>
                        <a:rPr lang="en-GB" sz="1700">
                          <a:effectLst/>
                        </a:rPr>
                        <a:t>Measured from the last reset. Reset with the Reset mode.</a:t>
                      </a:r>
                    </a:p>
                  </a:txBody>
                  <a:tcPr marL="35651" marR="142606" marT="35651" marB="3565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3071147788"/>
                  </a:ext>
                </a:extLst>
              </a:tr>
              <a:tr h="584684">
                <a:tc>
                  <a:txBody>
                    <a:bodyPr/>
                    <a:lstStyle/>
                    <a:p>
                      <a:pPr algn="l" fontAlgn="t"/>
                      <a:r>
                        <a:rPr lang="en-GB" sz="1700">
                          <a:effectLst/>
                        </a:rPr>
                        <a:t>Current Power</a:t>
                      </a:r>
                    </a:p>
                  </a:txBody>
                  <a:tcPr marL="35651" marR="142606" marT="35651" marB="3565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700">
                          <a:effectLst/>
                        </a:rPr>
                        <a:t>Numeric</a:t>
                      </a:r>
                    </a:p>
                  </a:txBody>
                  <a:tcPr marL="35651" marR="142606" marT="35651" marB="3565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700">
                          <a:effectLst/>
                        </a:rPr>
                        <a:t>Current motor power level (-100 to 100).</a:t>
                      </a:r>
                    </a:p>
                  </a:txBody>
                  <a:tcPr marL="35651" marR="142606" marT="35651" marB="3565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488882351"/>
                  </a:ext>
                </a:extLst>
              </a:tr>
              <a:tr h="584684">
                <a:tc>
                  <a:txBody>
                    <a:bodyPr/>
                    <a:lstStyle/>
                    <a:p>
                      <a:pPr algn="l" fontAlgn="t"/>
                      <a:r>
                        <a:rPr lang="en-GB" sz="1700">
                          <a:effectLst/>
                        </a:rPr>
                        <a:t>Compare Result</a:t>
                      </a:r>
                    </a:p>
                  </a:txBody>
                  <a:tcPr marL="35651" marR="142606" marT="35651" marB="3565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700">
                          <a:effectLst/>
                        </a:rPr>
                        <a:t>Logic</a:t>
                      </a:r>
                    </a:p>
                  </a:txBody>
                  <a:tcPr marL="35651" marR="142606" marT="35651" marB="3565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700" dirty="0">
                          <a:effectLst/>
                        </a:rPr>
                        <a:t>True/False result of a Compare mode.</a:t>
                      </a:r>
                    </a:p>
                  </a:txBody>
                  <a:tcPr marL="35651" marR="142606" marT="35651" marB="35651">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822202155"/>
                  </a:ext>
                </a:extLst>
              </a:tr>
            </a:tbl>
          </a:graphicData>
        </a:graphic>
      </p:graphicFrame>
    </p:spTree>
    <p:extLst>
      <p:ext uri="{BB962C8B-B14F-4D97-AF65-F5344CB8AC3E}">
        <p14:creationId xmlns:p14="http://schemas.microsoft.com/office/powerpoint/2010/main" val="122115162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Gyro:</a:t>
            </a:r>
          </a:p>
        </p:txBody>
      </p:sp>
      <p:sp>
        <p:nvSpPr>
          <p:cNvPr id="4" name="Rectangle 3">
            <a:extLst>
              <a:ext uri="{FF2B5EF4-FFF2-40B4-BE49-F238E27FC236}">
                <a16:creationId xmlns:a16="http://schemas.microsoft.com/office/drawing/2014/main" id="{AD5B3BAD-4B78-4548-BF79-5C77302810F9}"/>
              </a:ext>
            </a:extLst>
          </p:cNvPr>
          <p:cNvSpPr/>
          <p:nvPr/>
        </p:nvSpPr>
        <p:spPr>
          <a:xfrm>
            <a:off x="592666" y="2060901"/>
            <a:ext cx="4572000" cy="1200329"/>
          </a:xfrm>
          <a:prstGeom prst="rect">
            <a:avLst/>
          </a:prstGeom>
        </p:spPr>
        <p:txBody>
          <a:bodyPr>
            <a:spAutoFit/>
          </a:bodyPr>
          <a:lstStyle/>
          <a:p>
            <a:r>
              <a:rPr lang="en-GB" dirty="0"/>
              <a:t>Use the Port Selector on the top of the block to make sure that the sensor port number (1, 2, 3, or 4) matches the port on the EV3 Brick that the Gyro Sensor is connected to.</a:t>
            </a:r>
          </a:p>
        </p:txBody>
      </p:sp>
      <p:pic>
        <p:nvPicPr>
          <p:cNvPr id="5" name="Picture 4">
            <a:extLst>
              <a:ext uri="{FF2B5EF4-FFF2-40B4-BE49-F238E27FC236}">
                <a16:creationId xmlns:a16="http://schemas.microsoft.com/office/drawing/2014/main" id="{560FD943-2030-417F-B071-7A6CA20A49EF}"/>
              </a:ext>
            </a:extLst>
          </p:cNvPr>
          <p:cNvPicPr>
            <a:picLocks noChangeAspect="1"/>
          </p:cNvPicPr>
          <p:nvPr/>
        </p:nvPicPr>
        <p:blipFill>
          <a:blip r:embed="rId2"/>
          <a:stretch>
            <a:fillRect/>
          </a:stretch>
        </p:blipFill>
        <p:spPr>
          <a:xfrm>
            <a:off x="6733645" y="2060901"/>
            <a:ext cx="2009775" cy="2514600"/>
          </a:xfrm>
          <a:prstGeom prst="rect">
            <a:avLst/>
          </a:prstGeom>
        </p:spPr>
      </p:pic>
    </p:spTree>
    <p:extLst>
      <p:ext uri="{BB962C8B-B14F-4D97-AF65-F5344CB8AC3E}">
        <p14:creationId xmlns:p14="http://schemas.microsoft.com/office/powerpoint/2010/main" val="402011252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Gyro:</a:t>
            </a:r>
          </a:p>
        </p:txBody>
      </p:sp>
      <p:sp>
        <p:nvSpPr>
          <p:cNvPr id="3" name="Rectangle 2">
            <a:extLst>
              <a:ext uri="{FF2B5EF4-FFF2-40B4-BE49-F238E27FC236}">
                <a16:creationId xmlns:a16="http://schemas.microsoft.com/office/drawing/2014/main" id="{C3792889-5418-498A-A69E-2A071586FADA}"/>
              </a:ext>
            </a:extLst>
          </p:cNvPr>
          <p:cNvSpPr/>
          <p:nvPr/>
        </p:nvSpPr>
        <p:spPr>
          <a:xfrm>
            <a:off x="296334" y="1964604"/>
            <a:ext cx="5952066" cy="1477328"/>
          </a:xfrm>
          <a:prstGeom prst="rect">
            <a:avLst/>
          </a:prstGeom>
        </p:spPr>
        <p:txBody>
          <a:bodyPr wrap="square">
            <a:spAutoFit/>
          </a:bodyPr>
          <a:lstStyle/>
          <a:p>
            <a:r>
              <a:rPr lang="en-GB" dirty="0"/>
              <a:t>Measure – Angle</a:t>
            </a:r>
          </a:p>
          <a:p>
            <a:endParaRPr lang="en-GB" dirty="0"/>
          </a:p>
          <a:p>
            <a:r>
              <a:rPr lang="en-GB" dirty="0"/>
              <a:t>The Measure – Angle mode outputs the rotation angle in Angle. The angle is measured relative to the last time the sensor was reset. Use the Reset mode to reset the angle to 0.</a:t>
            </a:r>
          </a:p>
        </p:txBody>
      </p:sp>
      <p:pic>
        <p:nvPicPr>
          <p:cNvPr id="6" name="Picture 5">
            <a:extLst>
              <a:ext uri="{FF2B5EF4-FFF2-40B4-BE49-F238E27FC236}">
                <a16:creationId xmlns:a16="http://schemas.microsoft.com/office/drawing/2014/main" id="{60339E8C-0EF2-42E7-AF1F-239D9941F7C0}"/>
              </a:ext>
            </a:extLst>
          </p:cNvPr>
          <p:cNvPicPr>
            <a:picLocks noChangeAspect="1"/>
          </p:cNvPicPr>
          <p:nvPr/>
        </p:nvPicPr>
        <p:blipFill rotWithShape="1">
          <a:blip r:embed="rId2"/>
          <a:srcRect r="61696"/>
          <a:stretch/>
        </p:blipFill>
        <p:spPr>
          <a:xfrm>
            <a:off x="6248400" y="1964604"/>
            <a:ext cx="2751667" cy="1685417"/>
          </a:xfrm>
          <a:prstGeom prst="rect">
            <a:avLst/>
          </a:prstGeom>
        </p:spPr>
      </p:pic>
      <p:pic>
        <p:nvPicPr>
          <p:cNvPr id="7" name="Picture 6">
            <a:extLst>
              <a:ext uri="{FF2B5EF4-FFF2-40B4-BE49-F238E27FC236}">
                <a16:creationId xmlns:a16="http://schemas.microsoft.com/office/drawing/2014/main" id="{425F4035-E7B3-4645-9069-B3A0E2C3B8DE}"/>
              </a:ext>
            </a:extLst>
          </p:cNvPr>
          <p:cNvPicPr>
            <a:picLocks noChangeAspect="1"/>
          </p:cNvPicPr>
          <p:nvPr/>
        </p:nvPicPr>
        <p:blipFill rotWithShape="1">
          <a:blip r:embed="rId3"/>
          <a:srcRect r="60965"/>
          <a:stretch/>
        </p:blipFill>
        <p:spPr>
          <a:xfrm>
            <a:off x="376766" y="4178828"/>
            <a:ext cx="2442633" cy="1955479"/>
          </a:xfrm>
          <a:prstGeom prst="rect">
            <a:avLst/>
          </a:prstGeom>
        </p:spPr>
      </p:pic>
      <p:sp>
        <p:nvSpPr>
          <p:cNvPr id="8" name="Rectangle 7">
            <a:extLst>
              <a:ext uri="{FF2B5EF4-FFF2-40B4-BE49-F238E27FC236}">
                <a16:creationId xmlns:a16="http://schemas.microsoft.com/office/drawing/2014/main" id="{1A8F1524-5DC8-4188-8915-E49E9087543C}"/>
              </a:ext>
            </a:extLst>
          </p:cNvPr>
          <p:cNvSpPr/>
          <p:nvPr/>
        </p:nvSpPr>
        <p:spPr>
          <a:xfrm>
            <a:off x="3352800" y="4140904"/>
            <a:ext cx="4572000" cy="1754326"/>
          </a:xfrm>
          <a:prstGeom prst="rect">
            <a:avLst/>
          </a:prstGeom>
        </p:spPr>
        <p:txBody>
          <a:bodyPr>
            <a:spAutoFit/>
          </a:bodyPr>
          <a:lstStyle/>
          <a:p>
            <a:r>
              <a:rPr lang="en-GB" dirty="0"/>
              <a:t>Measure – Rate</a:t>
            </a:r>
          </a:p>
          <a:p>
            <a:endParaRPr lang="en-GB" dirty="0"/>
          </a:p>
          <a:p>
            <a:r>
              <a:rPr lang="en-GB" dirty="0"/>
              <a:t>The Measure – Reflected Light Intensity mode outputs the light intensity in Light."</a:t>
            </a:r>
          </a:p>
          <a:p>
            <a:r>
              <a:rPr lang="en-GB" dirty="0"/>
              <a:t>See programming example 2 in Using the Gyro Sensor.</a:t>
            </a:r>
          </a:p>
        </p:txBody>
      </p:sp>
    </p:spTree>
    <p:extLst>
      <p:ext uri="{BB962C8B-B14F-4D97-AF65-F5344CB8AC3E}">
        <p14:creationId xmlns:p14="http://schemas.microsoft.com/office/powerpoint/2010/main" val="1235935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Gyro:</a:t>
            </a:r>
          </a:p>
        </p:txBody>
      </p:sp>
      <p:sp>
        <p:nvSpPr>
          <p:cNvPr id="3" name="Rectangle 2">
            <a:extLst>
              <a:ext uri="{FF2B5EF4-FFF2-40B4-BE49-F238E27FC236}">
                <a16:creationId xmlns:a16="http://schemas.microsoft.com/office/drawing/2014/main" id="{C3792889-5418-498A-A69E-2A071586FADA}"/>
              </a:ext>
            </a:extLst>
          </p:cNvPr>
          <p:cNvSpPr/>
          <p:nvPr/>
        </p:nvSpPr>
        <p:spPr>
          <a:xfrm>
            <a:off x="296334" y="1964604"/>
            <a:ext cx="5952066" cy="1477328"/>
          </a:xfrm>
          <a:prstGeom prst="rect">
            <a:avLst/>
          </a:prstGeom>
        </p:spPr>
        <p:txBody>
          <a:bodyPr wrap="square">
            <a:spAutoFit/>
          </a:bodyPr>
          <a:lstStyle/>
          <a:p>
            <a:r>
              <a:rPr lang="en-GB" dirty="0"/>
              <a:t>Measure – Angle and Rate</a:t>
            </a:r>
          </a:p>
          <a:p>
            <a:endParaRPr lang="en-GB" dirty="0"/>
          </a:p>
          <a:p>
            <a:endParaRPr lang="en-GB" dirty="0"/>
          </a:p>
          <a:p>
            <a:r>
              <a:rPr lang="en-GB" dirty="0"/>
              <a:t>The Measure – Angle and Rate mode outputs the rotation angle in Angle and the rotation rate in Rate.</a:t>
            </a:r>
          </a:p>
        </p:txBody>
      </p:sp>
      <p:sp>
        <p:nvSpPr>
          <p:cNvPr id="8" name="Rectangle 7">
            <a:extLst>
              <a:ext uri="{FF2B5EF4-FFF2-40B4-BE49-F238E27FC236}">
                <a16:creationId xmlns:a16="http://schemas.microsoft.com/office/drawing/2014/main" id="{1A8F1524-5DC8-4188-8915-E49E9087543C}"/>
              </a:ext>
            </a:extLst>
          </p:cNvPr>
          <p:cNvSpPr/>
          <p:nvPr/>
        </p:nvSpPr>
        <p:spPr>
          <a:xfrm>
            <a:off x="3352800" y="4140904"/>
            <a:ext cx="4572000" cy="2031325"/>
          </a:xfrm>
          <a:prstGeom prst="rect">
            <a:avLst/>
          </a:prstGeom>
        </p:spPr>
        <p:txBody>
          <a:bodyPr>
            <a:spAutoFit/>
          </a:bodyPr>
          <a:lstStyle/>
          <a:p>
            <a:r>
              <a:rPr lang="en-GB" dirty="0"/>
              <a:t>Compare – Angle</a:t>
            </a:r>
          </a:p>
          <a:p>
            <a:endParaRPr lang="en-GB" dirty="0"/>
          </a:p>
          <a:p>
            <a:r>
              <a:rPr lang="en-GB" dirty="0"/>
              <a:t>The Compare – Angle mode compares the rotation angle to the Threshold Value using the selected Compare Type. The True/False result is output in Compare Result, and the rotation angle is output in Angle.</a:t>
            </a:r>
          </a:p>
        </p:txBody>
      </p:sp>
      <p:pic>
        <p:nvPicPr>
          <p:cNvPr id="4" name="Picture 3">
            <a:extLst>
              <a:ext uri="{FF2B5EF4-FFF2-40B4-BE49-F238E27FC236}">
                <a16:creationId xmlns:a16="http://schemas.microsoft.com/office/drawing/2014/main" id="{B586FDBA-D00B-4A6F-9ECA-4BEA9E9C5751}"/>
              </a:ext>
            </a:extLst>
          </p:cNvPr>
          <p:cNvPicPr>
            <a:picLocks noChangeAspect="1"/>
          </p:cNvPicPr>
          <p:nvPr/>
        </p:nvPicPr>
        <p:blipFill rotWithShape="1">
          <a:blip r:embed="rId2"/>
          <a:srcRect r="50000"/>
          <a:stretch/>
        </p:blipFill>
        <p:spPr>
          <a:xfrm>
            <a:off x="5994399" y="1964604"/>
            <a:ext cx="2954867" cy="1846792"/>
          </a:xfrm>
          <a:prstGeom prst="rect">
            <a:avLst/>
          </a:prstGeom>
        </p:spPr>
      </p:pic>
      <p:pic>
        <p:nvPicPr>
          <p:cNvPr id="9" name="Picture 8">
            <a:extLst>
              <a:ext uri="{FF2B5EF4-FFF2-40B4-BE49-F238E27FC236}">
                <a16:creationId xmlns:a16="http://schemas.microsoft.com/office/drawing/2014/main" id="{30CFB709-90D0-44D9-A61F-E66444545323}"/>
              </a:ext>
            </a:extLst>
          </p:cNvPr>
          <p:cNvPicPr>
            <a:picLocks noChangeAspect="1"/>
          </p:cNvPicPr>
          <p:nvPr/>
        </p:nvPicPr>
        <p:blipFill>
          <a:blip r:embed="rId3"/>
          <a:stretch>
            <a:fillRect/>
          </a:stretch>
        </p:blipFill>
        <p:spPr>
          <a:xfrm>
            <a:off x="346033" y="4140904"/>
            <a:ext cx="2926334" cy="1304657"/>
          </a:xfrm>
          <a:prstGeom prst="rect">
            <a:avLst/>
          </a:prstGeom>
        </p:spPr>
      </p:pic>
    </p:spTree>
    <p:extLst>
      <p:ext uri="{BB962C8B-B14F-4D97-AF65-F5344CB8AC3E}">
        <p14:creationId xmlns:p14="http://schemas.microsoft.com/office/powerpoint/2010/main" val="23796174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Gyro:</a:t>
            </a:r>
          </a:p>
        </p:txBody>
      </p:sp>
      <p:sp>
        <p:nvSpPr>
          <p:cNvPr id="3" name="Rectangle 2">
            <a:extLst>
              <a:ext uri="{FF2B5EF4-FFF2-40B4-BE49-F238E27FC236}">
                <a16:creationId xmlns:a16="http://schemas.microsoft.com/office/drawing/2014/main" id="{C3792889-5418-498A-A69E-2A071586FADA}"/>
              </a:ext>
            </a:extLst>
          </p:cNvPr>
          <p:cNvSpPr/>
          <p:nvPr/>
        </p:nvSpPr>
        <p:spPr>
          <a:xfrm>
            <a:off x="296335" y="1964604"/>
            <a:ext cx="4682066" cy="2031325"/>
          </a:xfrm>
          <a:prstGeom prst="rect">
            <a:avLst/>
          </a:prstGeom>
        </p:spPr>
        <p:txBody>
          <a:bodyPr wrap="square">
            <a:spAutoFit/>
          </a:bodyPr>
          <a:lstStyle/>
          <a:p>
            <a:r>
              <a:rPr lang="en-GB" dirty="0"/>
              <a:t>Compare – Rate</a:t>
            </a:r>
          </a:p>
          <a:p>
            <a:endParaRPr lang="en-GB" dirty="0"/>
          </a:p>
          <a:p>
            <a:r>
              <a:rPr lang="en-GB" dirty="0"/>
              <a:t>The Compare – Rate mode compares the rotation rate to the Threshold Value using the selected Compare Type. The True/False result is output in Compare Result, and the rotation rate is output in Rate.</a:t>
            </a:r>
          </a:p>
        </p:txBody>
      </p:sp>
      <p:sp>
        <p:nvSpPr>
          <p:cNvPr id="8" name="Rectangle 7">
            <a:extLst>
              <a:ext uri="{FF2B5EF4-FFF2-40B4-BE49-F238E27FC236}">
                <a16:creationId xmlns:a16="http://schemas.microsoft.com/office/drawing/2014/main" id="{1A8F1524-5DC8-4188-8915-E49E9087543C}"/>
              </a:ext>
            </a:extLst>
          </p:cNvPr>
          <p:cNvSpPr/>
          <p:nvPr/>
        </p:nvSpPr>
        <p:spPr>
          <a:xfrm>
            <a:off x="3352800" y="4140904"/>
            <a:ext cx="4572000" cy="1754326"/>
          </a:xfrm>
          <a:prstGeom prst="rect">
            <a:avLst/>
          </a:prstGeom>
        </p:spPr>
        <p:txBody>
          <a:bodyPr>
            <a:spAutoFit/>
          </a:bodyPr>
          <a:lstStyle/>
          <a:p>
            <a:r>
              <a:rPr lang="en-GB" dirty="0"/>
              <a:t>Reset</a:t>
            </a:r>
          </a:p>
          <a:p>
            <a:endParaRPr lang="en-GB" dirty="0"/>
          </a:p>
          <a:p>
            <a:r>
              <a:rPr lang="en-GB" dirty="0"/>
              <a:t>The Reset mode resets the rotation angle of the sensor to 0 (zero). Measurements of the rotation angle measure the motion relative to the last time the sensor was reset.</a:t>
            </a:r>
          </a:p>
        </p:txBody>
      </p:sp>
      <p:pic>
        <p:nvPicPr>
          <p:cNvPr id="6" name="Picture 5">
            <a:extLst>
              <a:ext uri="{FF2B5EF4-FFF2-40B4-BE49-F238E27FC236}">
                <a16:creationId xmlns:a16="http://schemas.microsoft.com/office/drawing/2014/main" id="{9272304C-75F1-4F4C-A14E-CF754DD23C6D}"/>
              </a:ext>
            </a:extLst>
          </p:cNvPr>
          <p:cNvPicPr>
            <a:picLocks noChangeAspect="1"/>
          </p:cNvPicPr>
          <p:nvPr/>
        </p:nvPicPr>
        <p:blipFill rotWithShape="1">
          <a:blip r:embed="rId2"/>
          <a:srcRect l="27" t="-409" r="29213" b="409"/>
          <a:stretch/>
        </p:blipFill>
        <p:spPr>
          <a:xfrm>
            <a:off x="4978401" y="1964604"/>
            <a:ext cx="3986866" cy="1760729"/>
          </a:xfrm>
          <a:prstGeom prst="rect">
            <a:avLst/>
          </a:prstGeom>
        </p:spPr>
      </p:pic>
      <p:pic>
        <p:nvPicPr>
          <p:cNvPr id="7" name="Picture 6">
            <a:extLst>
              <a:ext uri="{FF2B5EF4-FFF2-40B4-BE49-F238E27FC236}">
                <a16:creationId xmlns:a16="http://schemas.microsoft.com/office/drawing/2014/main" id="{1D2BA539-5C42-4B8E-ABFD-9F48C843D3E9}"/>
              </a:ext>
            </a:extLst>
          </p:cNvPr>
          <p:cNvPicPr>
            <a:picLocks noChangeAspect="1"/>
          </p:cNvPicPr>
          <p:nvPr/>
        </p:nvPicPr>
        <p:blipFill rotWithShape="1">
          <a:blip r:embed="rId3"/>
          <a:srcRect r="70175"/>
          <a:stretch/>
        </p:blipFill>
        <p:spPr>
          <a:xfrm>
            <a:off x="381002" y="4140904"/>
            <a:ext cx="1921932" cy="2013794"/>
          </a:xfrm>
          <a:prstGeom prst="rect">
            <a:avLst/>
          </a:prstGeom>
        </p:spPr>
      </p:pic>
    </p:spTree>
    <p:extLst>
      <p:ext uri="{BB962C8B-B14F-4D97-AF65-F5344CB8AC3E}">
        <p14:creationId xmlns:p14="http://schemas.microsoft.com/office/powerpoint/2010/main" val="355236114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Gyro:inputs</a:t>
            </a:r>
            <a:endParaRPr lang="en-GB" dirty="0"/>
          </a:p>
        </p:txBody>
      </p:sp>
      <p:pic>
        <p:nvPicPr>
          <p:cNvPr id="17410" name="Picture 2" descr="https://ev3-help-online.api.education.lego.com/nonlocalized/editor/resources/content/Sensor_Palette_Gyro_128x128.png">
            <a:extLst>
              <a:ext uri="{FF2B5EF4-FFF2-40B4-BE49-F238E27FC236}">
                <a16:creationId xmlns:a16="http://schemas.microsoft.com/office/drawing/2014/main" id="{46E5C73A-19BA-4DD1-985F-60A58ADA8B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66467" y="2060901"/>
            <a:ext cx="2200552" cy="220055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Table 4">
            <a:extLst>
              <a:ext uri="{FF2B5EF4-FFF2-40B4-BE49-F238E27FC236}">
                <a16:creationId xmlns:a16="http://schemas.microsoft.com/office/drawing/2014/main" id="{4BDF097A-35C3-41B6-9035-B551BB44C068}"/>
              </a:ext>
            </a:extLst>
          </p:cNvPr>
          <p:cNvGraphicFramePr>
            <a:graphicFrameLocks noGrp="1"/>
          </p:cNvGraphicFramePr>
          <p:nvPr>
            <p:extLst>
              <p:ext uri="{D42A27DB-BD31-4B8C-83A1-F6EECF244321}">
                <p14:modId xmlns:p14="http://schemas.microsoft.com/office/powerpoint/2010/main" val="1317587545"/>
              </p:ext>
            </p:extLst>
          </p:nvPr>
        </p:nvGraphicFramePr>
        <p:xfrm>
          <a:off x="76981" y="2093265"/>
          <a:ext cx="6425418" cy="2971800"/>
        </p:xfrm>
        <a:graphic>
          <a:graphicData uri="http://schemas.openxmlformats.org/drawingml/2006/table">
            <a:tbl>
              <a:tblPr/>
              <a:tblGrid>
                <a:gridCol w="1184552">
                  <a:extLst>
                    <a:ext uri="{9D8B030D-6E8A-4147-A177-3AD203B41FA5}">
                      <a16:colId xmlns:a16="http://schemas.microsoft.com/office/drawing/2014/main" val="373089271"/>
                    </a:ext>
                  </a:extLst>
                </a:gridCol>
                <a:gridCol w="1049867">
                  <a:extLst>
                    <a:ext uri="{9D8B030D-6E8A-4147-A177-3AD203B41FA5}">
                      <a16:colId xmlns:a16="http://schemas.microsoft.com/office/drawing/2014/main" val="3406406676"/>
                    </a:ext>
                  </a:extLst>
                </a:gridCol>
                <a:gridCol w="1041284">
                  <a:extLst>
                    <a:ext uri="{9D8B030D-6E8A-4147-A177-3AD203B41FA5}">
                      <a16:colId xmlns:a16="http://schemas.microsoft.com/office/drawing/2014/main" val="1581144083"/>
                    </a:ext>
                  </a:extLst>
                </a:gridCol>
                <a:gridCol w="3149715">
                  <a:extLst>
                    <a:ext uri="{9D8B030D-6E8A-4147-A177-3AD203B41FA5}">
                      <a16:colId xmlns:a16="http://schemas.microsoft.com/office/drawing/2014/main" val="3315012896"/>
                    </a:ext>
                  </a:extLst>
                </a:gridCol>
              </a:tblGrid>
              <a:tr h="0">
                <a:tc>
                  <a:txBody>
                    <a:bodyPr/>
                    <a:lstStyle/>
                    <a:p>
                      <a:pPr algn="r" fontAlgn="t"/>
                      <a:r>
                        <a:rPr lang="en-GB">
                          <a:effectLst/>
                        </a:rPr>
                        <a:t>Input</a:t>
                      </a:r>
                    </a:p>
                  </a:txBody>
                  <a:tcPr marL="152400" marR="381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r" fontAlgn="t"/>
                      <a:r>
                        <a:rPr lang="en-GB">
                          <a:effectLst/>
                        </a:rPr>
                        <a:t>Type</a:t>
                      </a:r>
                    </a:p>
                  </a:txBody>
                  <a:tcPr marL="152400" marR="381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r" fontAlgn="t"/>
                      <a:r>
                        <a:rPr lang="en-GB">
                          <a:effectLst/>
                        </a:rPr>
                        <a:t>Allowed Values</a:t>
                      </a:r>
                    </a:p>
                  </a:txBody>
                  <a:tcPr marL="152400" marR="381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r" fontAlgn="t"/>
                      <a:r>
                        <a:rPr lang="en-GB">
                          <a:effectLst/>
                        </a:rPr>
                        <a:t>Notes</a:t>
                      </a:r>
                    </a:p>
                  </a:txBody>
                  <a:tcPr marL="152400" marR="381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3876126166"/>
                  </a:ext>
                </a:extLst>
              </a:tr>
              <a:tr h="0">
                <a:tc>
                  <a:txBody>
                    <a:bodyPr/>
                    <a:lstStyle/>
                    <a:p>
                      <a:pPr algn="l" fontAlgn="t"/>
                      <a:r>
                        <a:rPr lang="en-GB">
                          <a:effectLst/>
                        </a:rPr>
                        <a:t>Compare Type</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dirty="0">
                          <a:effectLst/>
                        </a:rPr>
                        <a:t>Numeric</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dirty="0">
                          <a:effectLst/>
                        </a:rPr>
                        <a:t>0 - 5</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a:effectLst/>
                        </a:rPr>
                        <a:t>0: = (Equal to)</a:t>
                      </a:r>
                      <a:br>
                        <a:rPr lang="en-GB">
                          <a:effectLst/>
                        </a:rPr>
                      </a:br>
                      <a:r>
                        <a:rPr lang="en-GB">
                          <a:effectLst/>
                        </a:rPr>
                        <a:t>1: ≠ (Not Equal to)</a:t>
                      </a:r>
                      <a:br>
                        <a:rPr lang="en-GB">
                          <a:effectLst/>
                        </a:rPr>
                      </a:br>
                      <a:r>
                        <a:rPr lang="en-GB">
                          <a:effectLst/>
                        </a:rPr>
                        <a:t>2: &gt; (Greater than)</a:t>
                      </a:r>
                      <a:br>
                        <a:rPr lang="en-GB">
                          <a:effectLst/>
                        </a:rPr>
                      </a:br>
                      <a:r>
                        <a:rPr lang="en-GB">
                          <a:effectLst/>
                        </a:rPr>
                        <a:t>3: ≥ (Greater than or Equal to)</a:t>
                      </a:r>
                      <a:br>
                        <a:rPr lang="en-GB">
                          <a:effectLst/>
                        </a:rPr>
                      </a:br>
                      <a:r>
                        <a:rPr lang="en-GB">
                          <a:effectLst/>
                        </a:rPr>
                        <a:t>4: &lt; (Less than)</a:t>
                      </a:r>
                      <a:br>
                        <a:rPr lang="en-GB">
                          <a:effectLst/>
                        </a:rPr>
                      </a:br>
                      <a:r>
                        <a:rPr lang="en-GB">
                          <a:effectLst/>
                        </a:rPr>
                        <a:t>5: ≤ (Less than or Equal to)</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3117131900"/>
                  </a:ext>
                </a:extLst>
              </a:tr>
              <a:tr h="0">
                <a:tc>
                  <a:txBody>
                    <a:bodyPr/>
                    <a:lstStyle/>
                    <a:p>
                      <a:pPr algn="l" fontAlgn="t"/>
                      <a:r>
                        <a:rPr lang="en-GB">
                          <a:effectLst/>
                        </a:rPr>
                        <a:t>Threshold Value</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a:effectLst/>
                        </a:rPr>
                        <a:t>Numeric</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a:effectLst/>
                        </a:rPr>
                        <a:t>Any number</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dirty="0">
                          <a:effectLst/>
                        </a:rPr>
                        <a:t>Value to compare sensor data to</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4097402090"/>
                  </a:ext>
                </a:extLst>
              </a:tr>
            </a:tbl>
          </a:graphicData>
        </a:graphic>
      </p:graphicFrame>
    </p:spTree>
    <p:extLst>
      <p:ext uri="{BB962C8B-B14F-4D97-AF65-F5344CB8AC3E}">
        <p14:creationId xmlns:p14="http://schemas.microsoft.com/office/powerpoint/2010/main" val="305811758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Gyro:outputs</a:t>
            </a:r>
            <a:endParaRPr lang="en-GB" dirty="0"/>
          </a:p>
        </p:txBody>
      </p:sp>
      <p:pic>
        <p:nvPicPr>
          <p:cNvPr id="17410" name="Picture 2" descr="https://ev3-help-online.api.education.lego.com/nonlocalized/editor/resources/content/Sensor_Palette_Gyro_128x128.png">
            <a:extLst>
              <a:ext uri="{FF2B5EF4-FFF2-40B4-BE49-F238E27FC236}">
                <a16:creationId xmlns:a16="http://schemas.microsoft.com/office/drawing/2014/main" id="{46E5C73A-19BA-4DD1-985F-60A58ADA8B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66467" y="2060901"/>
            <a:ext cx="2200552" cy="220055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Table 3">
            <a:extLst>
              <a:ext uri="{FF2B5EF4-FFF2-40B4-BE49-F238E27FC236}">
                <a16:creationId xmlns:a16="http://schemas.microsoft.com/office/drawing/2014/main" id="{AC1EA96B-296D-479E-A7F3-6BA5FE4B57E9}"/>
              </a:ext>
            </a:extLst>
          </p:cNvPr>
          <p:cNvGraphicFramePr>
            <a:graphicFrameLocks noGrp="1"/>
          </p:cNvGraphicFramePr>
          <p:nvPr>
            <p:extLst>
              <p:ext uri="{D42A27DB-BD31-4B8C-83A1-F6EECF244321}">
                <p14:modId xmlns:p14="http://schemas.microsoft.com/office/powerpoint/2010/main" val="1580271744"/>
              </p:ext>
            </p:extLst>
          </p:nvPr>
        </p:nvGraphicFramePr>
        <p:xfrm>
          <a:off x="76981" y="2033808"/>
          <a:ext cx="6722533" cy="2225040"/>
        </p:xfrm>
        <a:graphic>
          <a:graphicData uri="http://schemas.openxmlformats.org/drawingml/2006/table">
            <a:tbl>
              <a:tblPr/>
              <a:tblGrid>
                <a:gridCol w="1515533">
                  <a:extLst>
                    <a:ext uri="{9D8B030D-6E8A-4147-A177-3AD203B41FA5}">
                      <a16:colId xmlns:a16="http://schemas.microsoft.com/office/drawing/2014/main" val="1893458928"/>
                    </a:ext>
                  </a:extLst>
                </a:gridCol>
                <a:gridCol w="1481667">
                  <a:extLst>
                    <a:ext uri="{9D8B030D-6E8A-4147-A177-3AD203B41FA5}">
                      <a16:colId xmlns:a16="http://schemas.microsoft.com/office/drawing/2014/main" val="1017554993"/>
                    </a:ext>
                  </a:extLst>
                </a:gridCol>
                <a:gridCol w="3725333">
                  <a:extLst>
                    <a:ext uri="{9D8B030D-6E8A-4147-A177-3AD203B41FA5}">
                      <a16:colId xmlns:a16="http://schemas.microsoft.com/office/drawing/2014/main" val="2009727438"/>
                    </a:ext>
                  </a:extLst>
                </a:gridCol>
              </a:tblGrid>
              <a:tr h="0">
                <a:tc>
                  <a:txBody>
                    <a:bodyPr/>
                    <a:lstStyle/>
                    <a:p>
                      <a:pPr algn="r" fontAlgn="t"/>
                      <a:r>
                        <a:rPr lang="en-GB">
                          <a:effectLst/>
                        </a:rPr>
                        <a:t>Output</a:t>
                      </a:r>
                    </a:p>
                  </a:txBody>
                  <a:tcPr marL="152400" marR="381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r" fontAlgn="t"/>
                      <a:r>
                        <a:rPr lang="en-GB">
                          <a:effectLst/>
                        </a:rPr>
                        <a:t>Type</a:t>
                      </a:r>
                    </a:p>
                  </a:txBody>
                  <a:tcPr marL="152400" marR="381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r" fontAlgn="t"/>
                      <a:r>
                        <a:rPr lang="en-GB">
                          <a:effectLst/>
                        </a:rPr>
                        <a:t>Notes</a:t>
                      </a:r>
                    </a:p>
                  </a:txBody>
                  <a:tcPr marL="152400" marR="381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1084860437"/>
                  </a:ext>
                </a:extLst>
              </a:tr>
              <a:tr h="0">
                <a:tc>
                  <a:txBody>
                    <a:bodyPr/>
                    <a:lstStyle/>
                    <a:p>
                      <a:pPr algn="l" fontAlgn="t"/>
                      <a:r>
                        <a:rPr lang="en-GB">
                          <a:effectLst/>
                        </a:rPr>
                        <a:t>Angle</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a:effectLst/>
                        </a:rPr>
                        <a:t>Numeric</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a:effectLst/>
                        </a:rPr>
                        <a:t>Rotation angle in degrees.</a:t>
                      </a:r>
                      <a:br>
                        <a:rPr lang="en-GB">
                          <a:effectLst/>
                        </a:rPr>
                      </a:br>
                      <a:r>
                        <a:rPr lang="en-GB">
                          <a:effectLst/>
                        </a:rPr>
                        <a:t>Measured from the last reset.</a:t>
                      </a:r>
                      <a:br>
                        <a:rPr lang="en-GB">
                          <a:effectLst/>
                        </a:rPr>
                      </a:br>
                      <a:r>
                        <a:rPr lang="en-GB">
                          <a:effectLst/>
                        </a:rPr>
                        <a:t>Reset with the Reset mode.</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165149819"/>
                  </a:ext>
                </a:extLst>
              </a:tr>
              <a:tr h="0">
                <a:tc>
                  <a:txBody>
                    <a:bodyPr/>
                    <a:lstStyle/>
                    <a:p>
                      <a:pPr algn="l" fontAlgn="t"/>
                      <a:r>
                        <a:rPr lang="en-GB">
                          <a:effectLst/>
                        </a:rPr>
                        <a:t>Rate</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a:effectLst/>
                        </a:rPr>
                        <a:t>Numeric</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a:effectLst/>
                        </a:rPr>
                        <a:t>Rotation rate in degrees per second.</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3344415513"/>
                  </a:ext>
                </a:extLst>
              </a:tr>
              <a:tr h="0">
                <a:tc>
                  <a:txBody>
                    <a:bodyPr/>
                    <a:lstStyle/>
                    <a:p>
                      <a:pPr algn="l" fontAlgn="t"/>
                      <a:r>
                        <a:rPr lang="en-GB">
                          <a:effectLst/>
                        </a:rPr>
                        <a:t>Compare Result</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a:effectLst/>
                        </a:rPr>
                        <a:t>Logic</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tc>
                  <a:txBody>
                    <a:bodyPr/>
                    <a:lstStyle/>
                    <a:p>
                      <a:pPr algn="l" fontAlgn="t"/>
                      <a:r>
                        <a:rPr lang="en-GB" dirty="0">
                          <a:effectLst/>
                        </a:rPr>
                        <a:t>True/False result of a Compare mode.</a:t>
                      </a:r>
                    </a:p>
                  </a:txBody>
                  <a:tcPr marL="38100" marR="152400" marT="38100" marB="3810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2669918729"/>
                  </a:ext>
                </a:extLst>
              </a:tr>
            </a:tbl>
          </a:graphicData>
        </a:graphic>
      </p:graphicFrame>
    </p:spTree>
    <p:extLst>
      <p:ext uri="{BB962C8B-B14F-4D97-AF65-F5344CB8AC3E}">
        <p14:creationId xmlns:p14="http://schemas.microsoft.com/office/powerpoint/2010/main" val="299994865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timer</a:t>
            </a:r>
          </a:p>
        </p:txBody>
      </p:sp>
      <p:sp>
        <p:nvSpPr>
          <p:cNvPr id="3" name="Rectangle 2"/>
          <p:cNvSpPr/>
          <p:nvPr/>
        </p:nvSpPr>
        <p:spPr>
          <a:xfrm>
            <a:off x="685020" y="2060901"/>
            <a:ext cx="4654424" cy="1754326"/>
          </a:xfrm>
          <a:prstGeom prst="rect">
            <a:avLst/>
          </a:prstGeom>
        </p:spPr>
        <p:txBody>
          <a:bodyPr wrap="square">
            <a:spAutoFit/>
          </a:bodyPr>
          <a:lstStyle/>
          <a:p>
            <a:r>
              <a:rPr lang="en-GB" sz="3600" dirty="0"/>
              <a:t>Block measures, compares, or resets a timer in the program.</a:t>
            </a:r>
          </a:p>
        </p:txBody>
      </p:sp>
      <p:pic>
        <p:nvPicPr>
          <p:cNvPr id="5" name="Picture 4"/>
          <p:cNvPicPr>
            <a:picLocks noChangeAspect="1"/>
          </p:cNvPicPr>
          <p:nvPr/>
        </p:nvPicPr>
        <p:blipFill>
          <a:blip r:embed="rId2"/>
          <a:stretch>
            <a:fillRect/>
          </a:stretch>
        </p:blipFill>
        <p:spPr>
          <a:xfrm>
            <a:off x="5880538" y="1964281"/>
            <a:ext cx="3143907" cy="2452247"/>
          </a:xfrm>
          <a:prstGeom prst="rect">
            <a:avLst/>
          </a:prstGeom>
        </p:spPr>
      </p:pic>
    </p:spTree>
    <p:extLst>
      <p:ext uri="{BB962C8B-B14F-4D97-AF65-F5344CB8AC3E}">
        <p14:creationId xmlns:p14="http://schemas.microsoft.com/office/powerpoint/2010/main" val="35104749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timer: inputs</a:t>
            </a:r>
          </a:p>
        </p:txBody>
      </p:sp>
      <p:sp>
        <p:nvSpPr>
          <p:cNvPr id="3" name="Rectangle 2"/>
          <p:cNvSpPr/>
          <p:nvPr/>
        </p:nvSpPr>
        <p:spPr>
          <a:xfrm>
            <a:off x="315310" y="2060901"/>
            <a:ext cx="5024134" cy="4585871"/>
          </a:xfrm>
          <a:prstGeom prst="rect">
            <a:avLst/>
          </a:prstGeom>
        </p:spPr>
        <p:txBody>
          <a:bodyPr wrap="square">
            <a:spAutoFit/>
          </a:bodyPr>
          <a:lstStyle/>
          <a:p>
            <a:r>
              <a:rPr lang="en-GB" sz="2800" b="1" dirty="0"/>
              <a:t>Timer ID: 1: </a:t>
            </a:r>
            <a:r>
              <a:rPr lang="en-GB" sz="2800" dirty="0"/>
              <a:t>1 - 8.</a:t>
            </a:r>
          </a:p>
          <a:p>
            <a:br>
              <a:rPr lang="en-GB" sz="4800" dirty="0"/>
            </a:br>
            <a:r>
              <a:rPr lang="en-GB" sz="2800" b="1" dirty="0"/>
              <a:t>Compare Type:</a:t>
            </a:r>
            <a:r>
              <a:rPr lang="en-GB" sz="2800" dirty="0"/>
              <a:t> Equal To (0), Not Equal To (1), Greater Than (2), Greater Than or Equal To (3), Lesser Than (4), Lesser Than or Equal To (5).</a:t>
            </a:r>
            <a:br>
              <a:rPr lang="en-GB" sz="4800" dirty="0"/>
            </a:br>
            <a:endParaRPr lang="en-GB" sz="4800" dirty="0"/>
          </a:p>
          <a:p>
            <a:r>
              <a:rPr lang="en-GB" sz="2800" b="1" dirty="0"/>
              <a:t>Threshold Value:</a:t>
            </a:r>
            <a:r>
              <a:rPr lang="en-GB" sz="2800" dirty="0"/>
              <a:t> Any number.</a:t>
            </a:r>
            <a:endParaRPr lang="en-GB" sz="4800" dirty="0"/>
          </a:p>
        </p:txBody>
      </p:sp>
      <p:pic>
        <p:nvPicPr>
          <p:cNvPr id="5" name="Picture 4"/>
          <p:cNvPicPr>
            <a:picLocks noChangeAspect="1"/>
          </p:cNvPicPr>
          <p:nvPr/>
        </p:nvPicPr>
        <p:blipFill>
          <a:blip r:embed="rId2"/>
          <a:stretch>
            <a:fillRect/>
          </a:stretch>
        </p:blipFill>
        <p:spPr>
          <a:xfrm>
            <a:off x="5880538" y="1964281"/>
            <a:ext cx="3143907" cy="2452247"/>
          </a:xfrm>
          <a:prstGeom prst="rect">
            <a:avLst/>
          </a:prstGeom>
        </p:spPr>
      </p:pic>
    </p:spTree>
    <p:extLst>
      <p:ext uri="{BB962C8B-B14F-4D97-AF65-F5344CB8AC3E}">
        <p14:creationId xmlns:p14="http://schemas.microsoft.com/office/powerpoint/2010/main" val="336685280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timer: outputs</a:t>
            </a:r>
          </a:p>
        </p:txBody>
      </p:sp>
      <p:sp>
        <p:nvSpPr>
          <p:cNvPr id="3" name="Rectangle 2"/>
          <p:cNvSpPr/>
          <p:nvPr/>
        </p:nvSpPr>
        <p:spPr>
          <a:xfrm>
            <a:off x="685020" y="2060901"/>
            <a:ext cx="5195518" cy="1754326"/>
          </a:xfrm>
          <a:prstGeom prst="rect">
            <a:avLst/>
          </a:prstGeom>
        </p:spPr>
        <p:txBody>
          <a:bodyPr wrap="square">
            <a:spAutoFit/>
          </a:bodyPr>
          <a:lstStyle/>
          <a:p>
            <a:r>
              <a:rPr lang="en-GB" sz="3600" dirty="0"/>
              <a:t>Elapsed Time: Any variable.</a:t>
            </a:r>
          </a:p>
          <a:p>
            <a:r>
              <a:rPr lang="en-GB" sz="3600" dirty="0"/>
              <a:t>Compare Result: Boolean.</a:t>
            </a:r>
          </a:p>
        </p:txBody>
      </p:sp>
      <p:pic>
        <p:nvPicPr>
          <p:cNvPr id="5" name="Picture 4"/>
          <p:cNvPicPr>
            <a:picLocks noChangeAspect="1"/>
          </p:cNvPicPr>
          <p:nvPr/>
        </p:nvPicPr>
        <p:blipFill>
          <a:blip r:embed="rId2"/>
          <a:stretch>
            <a:fillRect/>
          </a:stretch>
        </p:blipFill>
        <p:spPr>
          <a:xfrm>
            <a:off x="5880538" y="1964281"/>
            <a:ext cx="3143907" cy="2452247"/>
          </a:xfrm>
          <a:prstGeom prst="rect">
            <a:avLst/>
          </a:prstGeom>
        </p:spPr>
      </p:pic>
    </p:spTree>
    <p:extLst>
      <p:ext uri="{BB962C8B-B14F-4D97-AF65-F5344CB8AC3E}">
        <p14:creationId xmlns:p14="http://schemas.microsoft.com/office/powerpoint/2010/main" val="11449590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Touch Sensor</a:t>
            </a:r>
          </a:p>
        </p:txBody>
      </p:sp>
      <p:sp>
        <p:nvSpPr>
          <p:cNvPr id="3" name="Rectangle 2"/>
          <p:cNvSpPr/>
          <p:nvPr/>
        </p:nvSpPr>
        <p:spPr>
          <a:xfrm>
            <a:off x="685020" y="2060901"/>
            <a:ext cx="5195518" cy="2862322"/>
          </a:xfrm>
          <a:prstGeom prst="rect">
            <a:avLst/>
          </a:prstGeom>
        </p:spPr>
        <p:txBody>
          <a:bodyPr wrap="square">
            <a:spAutoFit/>
          </a:bodyPr>
          <a:lstStyle/>
          <a:p>
            <a:r>
              <a:rPr lang="en-GB" sz="3600" dirty="0"/>
              <a:t>Block must be used with touch sensor. </a:t>
            </a:r>
          </a:p>
          <a:p>
            <a:endParaRPr lang="en-GB" sz="3600" dirty="0"/>
          </a:p>
          <a:p>
            <a:r>
              <a:rPr lang="en-GB" sz="3600" dirty="0"/>
              <a:t>This makes the brick react if the touch sensor is hit.</a:t>
            </a:r>
          </a:p>
        </p:txBody>
      </p:sp>
      <p:pic>
        <p:nvPicPr>
          <p:cNvPr id="4" name="Picture 3"/>
          <p:cNvPicPr>
            <a:picLocks noChangeAspect="1"/>
          </p:cNvPicPr>
          <p:nvPr/>
        </p:nvPicPr>
        <p:blipFill>
          <a:blip r:embed="rId2"/>
          <a:stretch>
            <a:fillRect/>
          </a:stretch>
        </p:blipFill>
        <p:spPr>
          <a:xfrm>
            <a:off x="5738649" y="2060900"/>
            <a:ext cx="3200564" cy="3004611"/>
          </a:xfrm>
          <a:prstGeom prst="rect">
            <a:avLst/>
          </a:prstGeom>
        </p:spPr>
      </p:pic>
    </p:spTree>
    <p:extLst>
      <p:ext uri="{BB962C8B-B14F-4D97-AF65-F5344CB8AC3E}">
        <p14:creationId xmlns:p14="http://schemas.microsoft.com/office/powerpoint/2010/main" val="299372121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Touch Sensor: inputs</a:t>
            </a:r>
          </a:p>
        </p:txBody>
      </p:sp>
      <p:sp>
        <p:nvSpPr>
          <p:cNvPr id="3" name="Rectangle 2"/>
          <p:cNvSpPr/>
          <p:nvPr/>
        </p:nvSpPr>
        <p:spPr>
          <a:xfrm>
            <a:off x="685020" y="2060901"/>
            <a:ext cx="5195518" cy="1754326"/>
          </a:xfrm>
          <a:prstGeom prst="rect">
            <a:avLst/>
          </a:prstGeom>
        </p:spPr>
        <p:txBody>
          <a:bodyPr wrap="square">
            <a:spAutoFit/>
          </a:bodyPr>
          <a:lstStyle/>
          <a:p>
            <a:r>
              <a:rPr lang="en-GB" sz="3600" dirty="0"/>
              <a:t>Port: 1, 2, 3, 4, Wired.</a:t>
            </a:r>
          </a:p>
          <a:p>
            <a:r>
              <a:rPr lang="en-GB" sz="3600" dirty="0"/>
              <a:t>State: Released (0), Pressed (1), Bumped (3).</a:t>
            </a:r>
          </a:p>
        </p:txBody>
      </p:sp>
      <p:pic>
        <p:nvPicPr>
          <p:cNvPr id="4" name="Picture 3"/>
          <p:cNvPicPr>
            <a:picLocks noChangeAspect="1"/>
          </p:cNvPicPr>
          <p:nvPr/>
        </p:nvPicPr>
        <p:blipFill>
          <a:blip r:embed="rId2"/>
          <a:stretch>
            <a:fillRect/>
          </a:stretch>
        </p:blipFill>
        <p:spPr>
          <a:xfrm>
            <a:off x="5738649" y="2060900"/>
            <a:ext cx="3200564" cy="3004611"/>
          </a:xfrm>
          <a:prstGeom prst="rect">
            <a:avLst/>
          </a:prstGeom>
        </p:spPr>
      </p:pic>
    </p:spTree>
    <p:extLst>
      <p:ext uri="{BB962C8B-B14F-4D97-AF65-F5344CB8AC3E}">
        <p14:creationId xmlns:p14="http://schemas.microsoft.com/office/powerpoint/2010/main" val="421748076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Touch Sensor: outputs</a:t>
            </a:r>
          </a:p>
        </p:txBody>
      </p:sp>
      <p:sp>
        <p:nvSpPr>
          <p:cNvPr id="3" name="Rectangle 2"/>
          <p:cNvSpPr/>
          <p:nvPr/>
        </p:nvSpPr>
        <p:spPr>
          <a:xfrm>
            <a:off x="157655" y="2060901"/>
            <a:ext cx="5722883" cy="2308324"/>
          </a:xfrm>
          <a:prstGeom prst="rect">
            <a:avLst/>
          </a:prstGeom>
        </p:spPr>
        <p:txBody>
          <a:bodyPr wrap="square">
            <a:spAutoFit/>
          </a:bodyPr>
          <a:lstStyle/>
          <a:p>
            <a:r>
              <a:rPr lang="en-GB" sz="3600" dirty="0"/>
              <a:t>State: Boolean.</a:t>
            </a:r>
          </a:p>
          <a:p>
            <a:r>
              <a:rPr lang="en-GB" sz="3600" dirty="0"/>
              <a:t>Compare Result: Logic.</a:t>
            </a:r>
          </a:p>
          <a:p>
            <a:r>
              <a:rPr lang="en-GB" sz="3600" dirty="0"/>
              <a:t>Measured Value: Released (0), Pressed (1), Bumped (2).</a:t>
            </a:r>
          </a:p>
        </p:txBody>
      </p:sp>
      <p:pic>
        <p:nvPicPr>
          <p:cNvPr id="4" name="Picture 3"/>
          <p:cNvPicPr>
            <a:picLocks noChangeAspect="1"/>
          </p:cNvPicPr>
          <p:nvPr/>
        </p:nvPicPr>
        <p:blipFill>
          <a:blip r:embed="rId2"/>
          <a:stretch>
            <a:fillRect/>
          </a:stretch>
        </p:blipFill>
        <p:spPr>
          <a:xfrm>
            <a:off x="5738649" y="2060900"/>
            <a:ext cx="3200564" cy="3004611"/>
          </a:xfrm>
          <a:prstGeom prst="rect">
            <a:avLst/>
          </a:prstGeom>
        </p:spPr>
      </p:pic>
    </p:spTree>
    <p:extLst>
      <p:ext uri="{BB962C8B-B14F-4D97-AF65-F5344CB8AC3E}">
        <p14:creationId xmlns:p14="http://schemas.microsoft.com/office/powerpoint/2010/main" val="25903475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Ultrasonic Sensor</a:t>
            </a:r>
          </a:p>
        </p:txBody>
      </p:sp>
      <p:sp>
        <p:nvSpPr>
          <p:cNvPr id="3" name="Rectangle 2"/>
          <p:cNvSpPr/>
          <p:nvPr/>
        </p:nvSpPr>
        <p:spPr>
          <a:xfrm>
            <a:off x="157655" y="2060901"/>
            <a:ext cx="5722883" cy="3970318"/>
          </a:xfrm>
          <a:prstGeom prst="rect">
            <a:avLst/>
          </a:prstGeom>
        </p:spPr>
        <p:txBody>
          <a:bodyPr wrap="square">
            <a:spAutoFit/>
          </a:bodyPr>
          <a:lstStyle/>
          <a:p>
            <a:r>
              <a:rPr lang="en-GB" sz="3600" dirty="0"/>
              <a:t>Ultrasonic Sensor:</a:t>
            </a:r>
          </a:p>
          <a:p>
            <a:r>
              <a:rPr lang="en-GB" sz="3600" dirty="0"/>
              <a:t>Block must be used with an ultrasonic sensor. </a:t>
            </a:r>
          </a:p>
          <a:p>
            <a:endParaRPr lang="en-GB" sz="3600" dirty="0"/>
          </a:p>
          <a:p>
            <a:r>
              <a:rPr lang="en-GB" sz="3600" dirty="0"/>
              <a:t>This makes the brick aware of distances and what is around it</a:t>
            </a:r>
          </a:p>
        </p:txBody>
      </p:sp>
      <p:pic>
        <p:nvPicPr>
          <p:cNvPr id="5" name="Picture 4"/>
          <p:cNvPicPr>
            <a:picLocks noChangeAspect="1"/>
          </p:cNvPicPr>
          <p:nvPr/>
        </p:nvPicPr>
        <p:blipFill>
          <a:blip r:embed="rId2"/>
          <a:stretch>
            <a:fillRect/>
          </a:stretch>
        </p:blipFill>
        <p:spPr>
          <a:xfrm>
            <a:off x="5517931" y="2060900"/>
            <a:ext cx="3407157" cy="2910637"/>
          </a:xfrm>
          <a:prstGeom prst="rect">
            <a:avLst/>
          </a:prstGeom>
        </p:spPr>
      </p:pic>
    </p:spTree>
    <p:extLst>
      <p:ext uri="{BB962C8B-B14F-4D97-AF65-F5344CB8AC3E}">
        <p14:creationId xmlns:p14="http://schemas.microsoft.com/office/powerpoint/2010/main" val="178846026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Ultrasonic Sensor: inputs</a:t>
            </a:r>
          </a:p>
        </p:txBody>
      </p:sp>
      <p:sp>
        <p:nvSpPr>
          <p:cNvPr id="3" name="Rectangle 2"/>
          <p:cNvSpPr/>
          <p:nvPr/>
        </p:nvSpPr>
        <p:spPr>
          <a:xfrm>
            <a:off x="157655" y="2060901"/>
            <a:ext cx="6164317" cy="4524315"/>
          </a:xfrm>
          <a:prstGeom prst="rect">
            <a:avLst/>
          </a:prstGeom>
        </p:spPr>
        <p:txBody>
          <a:bodyPr wrap="square">
            <a:spAutoFit/>
          </a:bodyPr>
          <a:lstStyle/>
          <a:p>
            <a:r>
              <a:rPr lang="en-GB" sz="3600" dirty="0"/>
              <a:t>Measuring Mode: Ping (0), Continuous (1).</a:t>
            </a:r>
          </a:p>
          <a:p>
            <a:r>
              <a:rPr lang="en-GB" sz="3600" dirty="0"/>
              <a:t>Compare Type: Equal To (0), Not Equal To (1), Greater Than (2), Greater Than or Equal To (3), Lesser Than (4), Lesser Than or Equal To (5).</a:t>
            </a:r>
          </a:p>
          <a:p>
            <a:r>
              <a:rPr lang="en-GB" sz="3600" dirty="0"/>
              <a:t>Threshold Value: Any number</a:t>
            </a:r>
          </a:p>
        </p:txBody>
      </p:sp>
      <p:pic>
        <p:nvPicPr>
          <p:cNvPr id="5" name="Picture 4"/>
          <p:cNvPicPr>
            <a:picLocks noChangeAspect="1"/>
          </p:cNvPicPr>
          <p:nvPr/>
        </p:nvPicPr>
        <p:blipFill>
          <a:blip r:embed="rId2"/>
          <a:stretch>
            <a:fillRect/>
          </a:stretch>
        </p:blipFill>
        <p:spPr>
          <a:xfrm>
            <a:off x="6188629" y="2060900"/>
            <a:ext cx="2736459" cy="2337679"/>
          </a:xfrm>
          <a:prstGeom prst="rect">
            <a:avLst/>
          </a:prstGeom>
        </p:spPr>
      </p:pic>
    </p:spTree>
    <p:extLst>
      <p:ext uri="{BB962C8B-B14F-4D97-AF65-F5344CB8AC3E}">
        <p14:creationId xmlns:p14="http://schemas.microsoft.com/office/powerpoint/2010/main" val="410768892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Ultrasonic Sensor: outputs</a:t>
            </a:r>
          </a:p>
        </p:txBody>
      </p:sp>
      <p:sp>
        <p:nvSpPr>
          <p:cNvPr id="3" name="Rectangle 2"/>
          <p:cNvSpPr/>
          <p:nvPr/>
        </p:nvSpPr>
        <p:spPr>
          <a:xfrm>
            <a:off x="157656" y="2060901"/>
            <a:ext cx="5218386" cy="3970318"/>
          </a:xfrm>
          <a:prstGeom prst="rect">
            <a:avLst/>
          </a:prstGeom>
        </p:spPr>
        <p:txBody>
          <a:bodyPr wrap="square">
            <a:spAutoFit/>
          </a:bodyPr>
          <a:lstStyle/>
          <a:p>
            <a:r>
              <a:rPr lang="en-GB" sz="3600" dirty="0"/>
              <a:t>Distance in Inches: Any variable.</a:t>
            </a:r>
          </a:p>
          <a:p>
            <a:r>
              <a:rPr lang="en-GB" sz="3600" dirty="0"/>
              <a:t>Distance in </a:t>
            </a:r>
            <a:r>
              <a:rPr lang="en-GB" sz="3600" dirty="0" err="1"/>
              <a:t>Centimeters</a:t>
            </a:r>
            <a:r>
              <a:rPr lang="en-GB" sz="3600" dirty="0"/>
              <a:t>: Any variable.</a:t>
            </a:r>
          </a:p>
          <a:p>
            <a:r>
              <a:rPr lang="en-GB" sz="3600" dirty="0"/>
              <a:t>Ultrasound Detected: Boolean.</a:t>
            </a:r>
          </a:p>
          <a:p>
            <a:r>
              <a:rPr lang="en-GB" sz="3600" dirty="0"/>
              <a:t>Compare Result: Boolean.</a:t>
            </a:r>
          </a:p>
        </p:txBody>
      </p:sp>
      <p:pic>
        <p:nvPicPr>
          <p:cNvPr id="5" name="Picture 4"/>
          <p:cNvPicPr>
            <a:picLocks noChangeAspect="1"/>
          </p:cNvPicPr>
          <p:nvPr/>
        </p:nvPicPr>
        <p:blipFill>
          <a:blip r:embed="rId2"/>
          <a:stretch>
            <a:fillRect/>
          </a:stretch>
        </p:blipFill>
        <p:spPr>
          <a:xfrm>
            <a:off x="5517931" y="2060900"/>
            <a:ext cx="3407157" cy="2910637"/>
          </a:xfrm>
          <a:prstGeom prst="rect">
            <a:avLst/>
          </a:prstGeom>
        </p:spPr>
      </p:pic>
    </p:spTree>
    <p:extLst>
      <p:ext uri="{BB962C8B-B14F-4D97-AF65-F5344CB8AC3E}">
        <p14:creationId xmlns:p14="http://schemas.microsoft.com/office/powerpoint/2010/main" val="349448010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operation blocks</a:t>
            </a:r>
          </a:p>
        </p:txBody>
      </p:sp>
      <p:pic>
        <p:nvPicPr>
          <p:cNvPr id="4" name="Picture 3"/>
          <p:cNvPicPr>
            <a:picLocks noChangeAspect="1"/>
          </p:cNvPicPr>
          <p:nvPr/>
        </p:nvPicPr>
        <p:blipFill>
          <a:blip r:embed="rId2"/>
          <a:stretch>
            <a:fillRect/>
          </a:stretch>
        </p:blipFill>
        <p:spPr>
          <a:xfrm>
            <a:off x="0" y="2216369"/>
            <a:ext cx="9187046" cy="1929962"/>
          </a:xfrm>
          <a:prstGeom prst="rect">
            <a:avLst/>
          </a:prstGeom>
        </p:spPr>
      </p:pic>
    </p:spTree>
    <p:extLst>
      <p:ext uri="{BB962C8B-B14F-4D97-AF65-F5344CB8AC3E}">
        <p14:creationId xmlns:p14="http://schemas.microsoft.com/office/powerpoint/2010/main" val="45364372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a:t>
            </a:r>
          </a:p>
        </p:txBody>
      </p:sp>
      <p:pic>
        <p:nvPicPr>
          <p:cNvPr id="3" name="Picture 2"/>
          <p:cNvPicPr>
            <a:picLocks noChangeAspect="1"/>
          </p:cNvPicPr>
          <p:nvPr/>
        </p:nvPicPr>
        <p:blipFill>
          <a:blip r:embed="rId2"/>
          <a:stretch>
            <a:fillRect/>
          </a:stretch>
        </p:blipFill>
        <p:spPr>
          <a:xfrm>
            <a:off x="119554" y="1920930"/>
            <a:ext cx="2828597" cy="2418450"/>
          </a:xfrm>
          <a:prstGeom prst="rect">
            <a:avLst/>
          </a:prstGeom>
        </p:spPr>
      </p:pic>
      <p:sp>
        <p:nvSpPr>
          <p:cNvPr id="5" name="Rectangle 4"/>
          <p:cNvSpPr/>
          <p:nvPr/>
        </p:nvSpPr>
        <p:spPr>
          <a:xfrm>
            <a:off x="3310759" y="1792936"/>
            <a:ext cx="4572000" cy="3539430"/>
          </a:xfrm>
          <a:prstGeom prst="rect">
            <a:avLst/>
          </a:prstGeom>
        </p:spPr>
        <p:txBody>
          <a:bodyPr>
            <a:spAutoFit/>
          </a:bodyPr>
          <a:lstStyle/>
          <a:p>
            <a:r>
              <a:rPr lang="en-GB" sz="3200" dirty="0"/>
              <a:t>Block allows you to read or write a variable in the program. </a:t>
            </a:r>
          </a:p>
          <a:p>
            <a:endParaRPr lang="en-GB" sz="3200" dirty="0"/>
          </a:p>
          <a:p>
            <a:r>
              <a:rPr lang="en-GB" sz="3200" dirty="0"/>
              <a:t>The variable with the data is stored in the brick if you want to use it again.</a:t>
            </a:r>
          </a:p>
        </p:txBody>
      </p:sp>
    </p:spTree>
    <p:extLst>
      <p:ext uri="{BB962C8B-B14F-4D97-AF65-F5344CB8AC3E}">
        <p14:creationId xmlns:p14="http://schemas.microsoft.com/office/powerpoint/2010/main" val="335616290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Constant:</a:t>
            </a:r>
          </a:p>
        </p:txBody>
      </p:sp>
      <p:sp>
        <p:nvSpPr>
          <p:cNvPr id="5" name="Rectangle 4"/>
          <p:cNvSpPr/>
          <p:nvPr/>
        </p:nvSpPr>
        <p:spPr>
          <a:xfrm>
            <a:off x="3310759" y="1792936"/>
            <a:ext cx="4572000" cy="4031873"/>
          </a:xfrm>
          <a:prstGeom prst="rect">
            <a:avLst/>
          </a:prstGeom>
        </p:spPr>
        <p:txBody>
          <a:bodyPr>
            <a:spAutoFit/>
          </a:bodyPr>
          <a:lstStyle/>
          <a:p>
            <a:r>
              <a:rPr lang="en-GB" sz="3200" dirty="0"/>
              <a:t>A value that you can use throughout your program. </a:t>
            </a:r>
          </a:p>
          <a:p>
            <a:endParaRPr lang="en-GB" sz="3200" dirty="0"/>
          </a:p>
          <a:p>
            <a:r>
              <a:rPr lang="en-GB" sz="3200" dirty="0"/>
              <a:t>Once you change the value, the variable will change through the entire program!</a:t>
            </a:r>
          </a:p>
        </p:txBody>
      </p:sp>
      <p:pic>
        <p:nvPicPr>
          <p:cNvPr id="4" name="Picture 3"/>
          <p:cNvPicPr>
            <a:picLocks noChangeAspect="1"/>
          </p:cNvPicPr>
          <p:nvPr/>
        </p:nvPicPr>
        <p:blipFill>
          <a:blip r:embed="rId2"/>
          <a:stretch>
            <a:fillRect/>
          </a:stretch>
        </p:blipFill>
        <p:spPr>
          <a:xfrm>
            <a:off x="92889" y="1968226"/>
            <a:ext cx="3137546" cy="2682602"/>
          </a:xfrm>
          <a:prstGeom prst="rect">
            <a:avLst/>
          </a:prstGeom>
        </p:spPr>
      </p:pic>
    </p:spTree>
    <p:extLst>
      <p:ext uri="{BB962C8B-B14F-4D97-AF65-F5344CB8AC3E}">
        <p14:creationId xmlns:p14="http://schemas.microsoft.com/office/powerpoint/2010/main" val="286953707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Array Operations: </a:t>
            </a:r>
            <a:endParaRPr lang="en-GB" dirty="0"/>
          </a:p>
        </p:txBody>
      </p:sp>
      <p:sp>
        <p:nvSpPr>
          <p:cNvPr id="5" name="Rectangle 4"/>
          <p:cNvSpPr/>
          <p:nvPr/>
        </p:nvSpPr>
        <p:spPr>
          <a:xfrm>
            <a:off x="3310759" y="1792936"/>
            <a:ext cx="4572000" cy="2308324"/>
          </a:xfrm>
          <a:prstGeom prst="rect">
            <a:avLst/>
          </a:prstGeom>
        </p:spPr>
        <p:txBody>
          <a:bodyPr>
            <a:spAutoFit/>
          </a:bodyPr>
          <a:lstStyle/>
          <a:p>
            <a:r>
              <a:rPr lang="en-GB" sz="3600" dirty="0"/>
              <a:t>Block does operations on the Numeric Array and Logic Array data types.</a:t>
            </a:r>
            <a:endParaRPr lang="en-GB" sz="5400" dirty="0"/>
          </a:p>
        </p:txBody>
      </p:sp>
      <p:pic>
        <p:nvPicPr>
          <p:cNvPr id="1026" name="Picture 2" descr="https://sites.google.com/site/sienasaturdayseminars/_/rsrc/1436892994611/ev3-robotics/training/block-guide-4/arrayoperations.png?height=114&amp;width=20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414" y="1989191"/>
            <a:ext cx="3105041" cy="17787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584248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Logic Operations:</a:t>
            </a:r>
          </a:p>
        </p:txBody>
      </p:sp>
      <p:sp>
        <p:nvSpPr>
          <p:cNvPr id="5" name="Rectangle 4"/>
          <p:cNvSpPr/>
          <p:nvPr/>
        </p:nvSpPr>
        <p:spPr>
          <a:xfrm>
            <a:off x="3310759" y="1792936"/>
            <a:ext cx="4572000" cy="2308324"/>
          </a:xfrm>
          <a:prstGeom prst="rect">
            <a:avLst/>
          </a:prstGeom>
        </p:spPr>
        <p:txBody>
          <a:bodyPr>
            <a:spAutoFit/>
          </a:bodyPr>
          <a:lstStyle/>
          <a:p>
            <a:r>
              <a:rPr lang="en-GB" sz="3600" dirty="0"/>
              <a:t>Block takes the inputs that are True / False and produces a True / False output</a:t>
            </a:r>
            <a:endParaRPr lang="en-GB" sz="5400" dirty="0"/>
          </a:p>
        </p:txBody>
      </p:sp>
      <p:pic>
        <p:nvPicPr>
          <p:cNvPr id="3" name="Picture 2"/>
          <p:cNvPicPr>
            <a:picLocks noChangeAspect="1"/>
          </p:cNvPicPr>
          <p:nvPr/>
        </p:nvPicPr>
        <p:blipFill>
          <a:blip r:embed="rId2"/>
          <a:stretch>
            <a:fillRect/>
          </a:stretch>
        </p:blipFill>
        <p:spPr>
          <a:xfrm>
            <a:off x="245678" y="2050502"/>
            <a:ext cx="2957765" cy="1685926"/>
          </a:xfrm>
          <a:prstGeom prst="rect">
            <a:avLst/>
          </a:prstGeom>
        </p:spPr>
      </p:pic>
    </p:spTree>
    <p:extLst>
      <p:ext uri="{BB962C8B-B14F-4D97-AF65-F5344CB8AC3E}">
        <p14:creationId xmlns:p14="http://schemas.microsoft.com/office/powerpoint/2010/main" val="349600918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Math Operations:</a:t>
            </a:r>
          </a:p>
        </p:txBody>
      </p:sp>
      <p:sp>
        <p:nvSpPr>
          <p:cNvPr id="5" name="Rectangle 4"/>
          <p:cNvSpPr/>
          <p:nvPr/>
        </p:nvSpPr>
        <p:spPr>
          <a:xfrm>
            <a:off x="3885419" y="1860670"/>
            <a:ext cx="4572000" cy="2308324"/>
          </a:xfrm>
          <a:prstGeom prst="rect">
            <a:avLst/>
          </a:prstGeom>
        </p:spPr>
        <p:txBody>
          <a:bodyPr>
            <a:spAutoFit/>
          </a:bodyPr>
          <a:lstStyle/>
          <a:p>
            <a:r>
              <a:rPr lang="en-GB" sz="3600" dirty="0"/>
              <a:t>Performs a math calculation on its inputs, and outputs the result.</a:t>
            </a:r>
            <a:endParaRPr lang="en-GB" sz="5400" dirty="0"/>
          </a:p>
        </p:txBody>
      </p:sp>
      <p:pic>
        <p:nvPicPr>
          <p:cNvPr id="1026" name="Picture 2" descr="https://sites.google.com/site/sienasaturdayseminars/_/rsrc/1436895872181/ev3-robotics/training/block-guide-4/math.png?height=118&amp;width=200">
            <a:extLst>
              <a:ext uri="{FF2B5EF4-FFF2-40B4-BE49-F238E27FC236}">
                <a16:creationId xmlns:a16="http://schemas.microsoft.com/office/drawing/2014/main" id="{DB8B1F29-979E-4588-98B6-58AFDE2F71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0356" y="2096559"/>
            <a:ext cx="3003844" cy="17811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932729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Round Operations:</a:t>
            </a:r>
          </a:p>
        </p:txBody>
      </p:sp>
      <p:sp>
        <p:nvSpPr>
          <p:cNvPr id="5" name="Rectangle 4"/>
          <p:cNvSpPr/>
          <p:nvPr/>
        </p:nvSpPr>
        <p:spPr>
          <a:xfrm>
            <a:off x="3885419" y="1860670"/>
            <a:ext cx="4572000" cy="5078313"/>
          </a:xfrm>
          <a:prstGeom prst="rect">
            <a:avLst/>
          </a:prstGeom>
        </p:spPr>
        <p:txBody>
          <a:bodyPr>
            <a:spAutoFit/>
          </a:bodyPr>
          <a:lstStyle/>
          <a:p>
            <a:r>
              <a:rPr lang="en-GB" sz="3600" dirty="0"/>
              <a:t>Rounds a decimal number up, down, or to the nearest integer value. </a:t>
            </a:r>
          </a:p>
          <a:p>
            <a:endParaRPr lang="en-GB" sz="3600" dirty="0"/>
          </a:p>
          <a:p>
            <a:r>
              <a:rPr lang="en-GB" sz="3600" dirty="0"/>
              <a:t>You can also truncate a number to a certain number of decimal places.</a:t>
            </a:r>
            <a:endParaRPr lang="en-GB" sz="5400" dirty="0"/>
          </a:p>
        </p:txBody>
      </p:sp>
      <p:pic>
        <p:nvPicPr>
          <p:cNvPr id="3" name="Picture 2">
            <a:extLst>
              <a:ext uri="{FF2B5EF4-FFF2-40B4-BE49-F238E27FC236}">
                <a16:creationId xmlns:a16="http://schemas.microsoft.com/office/drawing/2014/main" id="{2FCB3D03-82CB-4FB3-918E-819840E3B63D}"/>
              </a:ext>
            </a:extLst>
          </p:cNvPr>
          <p:cNvPicPr>
            <a:picLocks noChangeAspect="1"/>
          </p:cNvPicPr>
          <p:nvPr/>
        </p:nvPicPr>
        <p:blipFill>
          <a:blip r:embed="rId2"/>
          <a:stretch>
            <a:fillRect/>
          </a:stretch>
        </p:blipFill>
        <p:spPr>
          <a:xfrm>
            <a:off x="275167" y="2019299"/>
            <a:ext cx="3170766" cy="2346367"/>
          </a:xfrm>
          <a:prstGeom prst="rect">
            <a:avLst/>
          </a:prstGeom>
        </p:spPr>
      </p:pic>
    </p:spTree>
    <p:extLst>
      <p:ext uri="{BB962C8B-B14F-4D97-AF65-F5344CB8AC3E}">
        <p14:creationId xmlns:p14="http://schemas.microsoft.com/office/powerpoint/2010/main" val="194408931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compare Operations:</a:t>
            </a:r>
          </a:p>
        </p:txBody>
      </p:sp>
      <p:sp>
        <p:nvSpPr>
          <p:cNvPr id="5" name="Rectangle 4"/>
          <p:cNvSpPr/>
          <p:nvPr/>
        </p:nvSpPr>
        <p:spPr>
          <a:xfrm>
            <a:off x="3885419" y="1860670"/>
            <a:ext cx="4572000" cy="3416320"/>
          </a:xfrm>
          <a:prstGeom prst="rect">
            <a:avLst/>
          </a:prstGeom>
        </p:spPr>
        <p:txBody>
          <a:bodyPr>
            <a:spAutoFit/>
          </a:bodyPr>
          <a:lstStyle/>
          <a:p>
            <a:r>
              <a:rPr lang="en-GB" sz="3600" dirty="0"/>
              <a:t>The Compare block compares two numbers to find out whether they are equal, or which number is greater.</a:t>
            </a:r>
            <a:endParaRPr lang="en-GB" sz="5400" dirty="0"/>
          </a:p>
        </p:txBody>
      </p:sp>
      <p:pic>
        <p:nvPicPr>
          <p:cNvPr id="4" name="Picture 3">
            <a:extLst>
              <a:ext uri="{FF2B5EF4-FFF2-40B4-BE49-F238E27FC236}">
                <a16:creationId xmlns:a16="http://schemas.microsoft.com/office/drawing/2014/main" id="{F9387185-BB19-4D1D-8355-F16EF28CE2EC}"/>
              </a:ext>
            </a:extLst>
          </p:cNvPr>
          <p:cNvPicPr>
            <a:picLocks noChangeAspect="1"/>
          </p:cNvPicPr>
          <p:nvPr/>
        </p:nvPicPr>
        <p:blipFill>
          <a:blip r:embed="rId2"/>
          <a:stretch>
            <a:fillRect/>
          </a:stretch>
        </p:blipFill>
        <p:spPr>
          <a:xfrm>
            <a:off x="190499" y="1997075"/>
            <a:ext cx="3462793" cy="1973792"/>
          </a:xfrm>
          <a:prstGeom prst="rect">
            <a:avLst/>
          </a:prstGeom>
        </p:spPr>
      </p:pic>
    </p:spTree>
    <p:extLst>
      <p:ext uri="{BB962C8B-B14F-4D97-AF65-F5344CB8AC3E}">
        <p14:creationId xmlns:p14="http://schemas.microsoft.com/office/powerpoint/2010/main" val="395082110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Range Operations:</a:t>
            </a:r>
          </a:p>
        </p:txBody>
      </p:sp>
      <p:sp>
        <p:nvSpPr>
          <p:cNvPr id="5" name="Rectangle 4"/>
          <p:cNvSpPr/>
          <p:nvPr/>
        </p:nvSpPr>
        <p:spPr>
          <a:xfrm>
            <a:off x="3885419" y="1860670"/>
            <a:ext cx="4572000" cy="2308324"/>
          </a:xfrm>
          <a:prstGeom prst="rect">
            <a:avLst/>
          </a:prstGeom>
        </p:spPr>
        <p:txBody>
          <a:bodyPr>
            <a:spAutoFit/>
          </a:bodyPr>
          <a:lstStyle/>
          <a:p>
            <a:r>
              <a:rPr lang="en-GB" sz="3600" dirty="0"/>
              <a:t>The Text block can combine up to three text strings into one text string.</a:t>
            </a:r>
            <a:endParaRPr lang="en-GB" sz="5400" dirty="0"/>
          </a:p>
        </p:txBody>
      </p:sp>
      <p:pic>
        <p:nvPicPr>
          <p:cNvPr id="3" name="Picture 2">
            <a:extLst>
              <a:ext uri="{FF2B5EF4-FFF2-40B4-BE49-F238E27FC236}">
                <a16:creationId xmlns:a16="http://schemas.microsoft.com/office/drawing/2014/main" id="{DD69ADE7-396C-4F2D-917B-D51981FA9EA7}"/>
              </a:ext>
            </a:extLst>
          </p:cNvPr>
          <p:cNvPicPr>
            <a:picLocks noChangeAspect="1"/>
          </p:cNvPicPr>
          <p:nvPr/>
        </p:nvPicPr>
        <p:blipFill>
          <a:blip r:embed="rId2"/>
          <a:stretch>
            <a:fillRect/>
          </a:stretch>
        </p:blipFill>
        <p:spPr>
          <a:xfrm>
            <a:off x="179917" y="2020887"/>
            <a:ext cx="3384550" cy="1800225"/>
          </a:xfrm>
          <a:prstGeom prst="rect">
            <a:avLst/>
          </a:prstGeom>
        </p:spPr>
      </p:pic>
    </p:spTree>
    <p:extLst>
      <p:ext uri="{BB962C8B-B14F-4D97-AF65-F5344CB8AC3E}">
        <p14:creationId xmlns:p14="http://schemas.microsoft.com/office/powerpoint/2010/main" val="312209372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Range Operations:</a:t>
            </a:r>
          </a:p>
        </p:txBody>
      </p:sp>
      <p:sp>
        <p:nvSpPr>
          <p:cNvPr id="5" name="Rectangle 4"/>
          <p:cNvSpPr/>
          <p:nvPr/>
        </p:nvSpPr>
        <p:spPr>
          <a:xfrm>
            <a:off x="3885419" y="1860670"/>
            <a:ext cx="4572000" cy="2308324"/>
          </a:xfrm>
          <a:prstGeom prst="rect">
            <a:avLst/>
          </a:prstGeom>
        </p:spPr>
        <p:txBody>
          <a:bodyPr>
            <a:spAutoFit/>
          </a:bodyPr>
          <a:lstStyle/>
          <a:p>
            <a:r>
              <a:rPr lang="en-GB" sz="3600" dirty="0"/>
              <a:t>The Random block can output a random Numeric or Logic value.</a:t>
            </a:r>
            <a:endParaRPr lang="en-GB" sz="5400" dirty="0"/>
          </a:p>
        </p:txBody>
      </p:sp>
      <p:pic>
        <p:nvPicPr>
          <p:cNvPr id="4" name="Picture 3">
            <a:extLst>
              <a:ext uri="{FF2B5EF4-FFF2-40B4-BE49-F238E27FC236}">
                <a16:creationId xmlns:a16="http://schemas.microsoft.com/office/drawing/2014/main" id="{B3C819C3-35BC-483D-B24F-40A3DC756180}"/>
              </a:ext>
            </a:extLst>
          </p:cNvPr>
          <p:cNvPicPr>
            <a:picLocks noChangeAspect="1"/>
          </p:cNvPicPr>
          <p:nvPr/>
        </p:nvPicPr>
        <p:blipFill>
          <a:blip r:embed="rId2"/>
          <a:stretch>
            <a:fillRect/>
          </a:stretch>
        </p:blipFill>
        <p:spPr>
          <a:xfrm>
            <a:off x="275166" y="2092325"/>
            <a:ext cx="3246196" cy="1785408"/>
          </a:xfrm>
          <a:prstGeom prst="rect">
            <a:avLst/>
          </a:prstGeom>
        </p:spPr>
      </p:pic>
    </p:spTree>
    <p:extLst>
      <p:ext uri="{BB962C8B-B14F-4D97-AF65-F5344CB8AC3E}">
        <p14:creationId xmlns:p14="http://schemas.microsoft.com/office/powerpoint/2010/main" val="11830878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0" ma:contentTypeDescription="Create a new document." ma:contentTypeScope="" ma:versionID="ed781e92eee46f4a8b2f5176b431f2d0">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c7f1ed9aaf8f8e0bdadf829829be77c9"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A8929A5-E677-449E-868D-C1C7976F73F0}">
  <ds:schemaRefs>
    <ds:schemaRef ds:uri="http://schemas.microsoft.com/office/2006/documentManagement/types"/>
    <ds:schemaRef ds:uri="19514574-b5d9-49eb-9678-28308461b4ba"/>
    <ds:schemaRef ds:uri="http://purl.org/dc/elements/1.1/"/>
    <ds:schemaRef ds:uri="http://schemas.microsoft.com/office/2006/metadata/properties"/>
    <ds:schemaRef ds:uri="4f627824-a7cf-4e54-9661-934e5f85792b"/>
    <ds:schemaRef ds:uri="http://schemas.microsoft.com/office/infopath/2007/PartnerControls"/>
    <ds:schemaRef ds:uri="http://purl.org/dc/term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B0FEA231-D429-46E3-A371-FD1EF00C2A1B}">
  <ds:schemaRefs>
    <ds:schemaRef ds:uri="http://schemas.microsoft.com/sharepoint/v3/contenttype/forms"/>
  </ds:schemaRefs>
</ds:datastoreItem>
</file>

<file path=customXml/itemProps3.xml><?xml version="1.0" encoding="utf-8"?>
<ds:datastoreItem xmlns:ds="http://schemas.openxmlformats.org/officeDocument/2006/customXml" ds:itemID="{60839A1D-38DE-427E-8423-ED0BF3125D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TM03090430[[fn=Banded]]</Template>
  <TotalTime>1583</TotalTime>
  <Words>2789</Words>
  <Application>Microsoft Office PowerPoint</Application>
  <PresentationFormat>On-screen Show (4:3)</PresentationFormat>
  <Paragraphs>440</Paragraphs>
  <Slides>75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75</vt:i4>
      </vt:variant>
    </vt:vector>
  </HeadingPairs>
  <TitlesOfParts>
    <vt:vector size="80" baseType="lpstr">
      <vt:lpstr>Arial</vt:lpstr>
      <vt:lpstr>Calibri</vt:lpstr>
      <vt:lpstr>Corbel</vt:lpstr>
      <vt:lpstr>Wingdings</vt:lpstr>
      <vt:lpstr>Banded</vt:lpstr>
      <vt:lpstr>Introduction to Lego Mindstorms: programming blocks</vt:lpstr>
      <vt:lpstr>Action Blocks</vt:lpstr>
      <vt:lpstr>Medium Motor</vt:lpstr>
      <vt:lpstr>Medium Motor</vt:lpstr>
      <vt:lpstr>Large Motor</vt:lpstr>
      <vt:lpstr>Large Motor</vt:lpstr>
      <vt:lpstr>Move Steering Block</vt:lpstr>
      <vt:lpstr>Move Steering Block</vt:lpstr>
      <vt:lpstr>Move Steering Block</vt:lpstr>
      <vt:lpstr>Move Steering Block</vt:lpstr>
      <vt:lpstr>Move Steering Block</vt:lpstr>
      <vt:lpstr>Move Steering Block</vt:lpstr>
      <vt:lpstr>Move Steering Block</vt:lpstr>
      <vt:lpstr>Move Tank</vt:lpstr>
      <vt:lpstr>Move Tank</vt:lpstr>
      <vt:lpstr>display</vt:lpstr>
      <vt:lpstr>display</vt:lpstr>
      <vt:lpstr>sound</vt:lpstr>
      <vt:lpstr>sound</vt:lpstr>
      <vt:lpstr>Brick Status Light:</vt:lpstr>
      <vt:lpstr>Brick Status Light:</vt:lpstr>
      <vt:lpstr>Flow control blocks</vt:lpstr>
      <vt:lpstr>Start block</vt:lpstr>
      <vt:lpstr>wait block</vt:lpstr>
      <vt:lpstr>wait block -inputs</vt:lpstr>
      <vt:lpstr>Loop block</vt:lpstr>
      <vt:lpstr>Loop block- Inputs</vt:lpstr>
      <vt:lpstr>Loop block- outputs</vt:lpstr>
      <vt:lpstr>Switch block</vt:lpstr>
      <vt:lpstr>Switch block- inputs</vt:lpstr>
      <vt:lpstr>Loop Interrupt</vt:lpstr>
      <vt:lpstr>Loop Interrupt inputs</vt:lpstr>
      <vt:lpstr>Sensor blocks</vt:lpstr>
      <vt:lpstr>Brick button</vt:lpstr>
      <vt:lpstr>Brick button inputs</vt:lpstr>
      <vt:lpstr>Brick button outputs</vt:lpstr>
      <vt:lpstr>Colour sensor</vt:lpstr>
      <vt:lpstr>Colour sensor</vt:lpstr>
      <vt:lpstr>Colour sensor</vt:lpstr>
      <vt:lpstr>Colour sensor</vt:lpstr>
      <vt:lpstr>Colour sensor inputs</vt:lpstr>
      <vt:lpstr>Colour sensor outputs</vt:lpstr>
      <vt:lpstr>Colour sensor</vt:lpstr>
      <vt:lpstr>Colour sensor</vt:lpstr>
      <vt:lpstr>Infrared Sensor</vt:lpstr>
      <vt:lpstr>Infrared Sensor inputs</vt:lpstr>
      <vt:lpstr>Infrared Sensor outputs</vt:lpstr>
      <vt:lpstr>Motor Rotation: </vt:lpstr>
      <vt:lpstr>Motor Rotation:inputs</vt:lpstr>
      <vt:lpstr>Motor Rotation:outputs</vt:lpstr>
      <vt:lpstr>Gyro:</vt:lpstr>
      <vt:lpstr>Gyro:</vt:lpstr>
      <vt:lpstr>Gyro:</vt:lpstr>
      <vt:lpstr>Gyro:</vt:lpstr>
      <vt:lpstr>Gyro:inputs</vt:lpstr>
      <vt:lpstr>Gyro:outputs</vt:lpstr>
      <vt:lpstr>timer</vt:lpstr>
      <vt:lpstr>timer: inputs</vt:lpstr>
      <vt:lpstr>timer: outputs</vt:lpstr>
      <vt:lpstr>Touch Sensor</vt:lpstr>
      <vt:lpstr>Touch Sensor: inputs</vt:lpstr>
      <vt:lpstr>Touch Sensor: outputs</vt:lpstr>
      <vt:lpstr>Ultrasonic Sensor</vt:lpstr>
      <vt:lpstr>Ultrasonic Sensor: inputs</vt:lpstr>
      <vt:lpstr>Ultrasonic Sensor: outputs</vt:lpstr>
      <vt:lpstr>Data operation blocks</vt:lpstr>
      <vt:lpstr>Variable:</vt:lpstr>
      <vt:lpstr>Constant:</vt:lpstr>
      <vt:lpstr>Array Operations: </vt:lpstr>
      <vt:lpstr>Logic Operations:</vt:lpstr>
      <vt:lpstr>Math Operations:</vt:lpstr>
      <vt:lpstr>Round Operations:</vt:lpstr>
      <vt:lpstr>compare Operations:</vt:lpstr>
      <vt:lpstr>Range Operations:</vt:lpstr>
      <vt:lpstr>Range Operations: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Williams (SOAC)</dc:creator>
  <cp:lastModifiedBy>David Williams (SOAC)</cp:lastModifiedBy>
  <cp:revision>39</cp:revision>
  <dcterms:created xsi:type="dcterms:W3CDTF">2019-12-01T12:19:19Z</dcterms:created>
  <dcterms:modified xsi:type="dcterms:W3CDTF">2019-12-09T10:36:28Z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