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2"/>
  </p:notesMasterIdLst>
  <p:sldIdLst>
    <p:sldId id="270" r:id="rId2"/>
    <p:sldId id="269" r:id="rId3"/>
    <p:sldId id="265" r:id="rId4"/>
    <p:sldId id="258" r:id="rId5"/>
    <p:sldId id="259" r:id="rId6"/>
    <p:sldId id="260" r:id="rId7"/>
    <p:sldId id="266" r:id="rId8"/>
    <p:sldId id="267"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01" autoAdjust="0"/>
    <p:restoredTop sz="94660"/>
  </p:normalViewPr>
  <p:slideViewPr>
    <p:cSldViewPr snapToGrid="0">
      <p:cViewPr varScale="1">
        <p:scale>
          <a:sx n="78" d="100"/>
          <a:sy n="78" d="100"/>
        </p:scale>
        <p:origin x="1123"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dalina Iordache" userId="600de82d436d4151" providerId="LiveId" clId="{28CBE501-0110-45BF-AD09-107A79649B17}"/>
    <pc:docChg chg="custSel modSld">
      <pc:chgData name="Madalina Iordache" userId="600de82d436d4151" providerId="LiveId" clId="{28CBE501-0110-45BF-AD09-107A79649B17}" dt="2024-11-07T17:44:22.047" v="327" actId="20577"/>
      <pc:docMkLst>
        <pc:docMk/>
      </pc:docMkLst>
      <pc:sldChg chg="modSp mod">
        <pc:chgData name="Madalina Iordache" userId="600de82d436d4151" providerId="LiveId" clId="{28CBE501-0110-45BF-AD09-107A79649B17}" dt="2024-11-07T17:44:22.047" v="327" actId="20577"/>
        <pc:sldMkLst>
          <pc:docMk/>
          <pc:sldMk cId="1880540210" sldId="256"/>
        </pc:sldMkLst>
        <pc:spChg chg="mod">
          <ac:chgData name="Madalina Iordache" userId="600de82d436d4151" providerId="LiveId" clId="{28CBE501-0110-45BF-AD09-107A79649B17}" dt="2024-11-07T17:44:22.047" v="327" actId="20577"/>
          <ac:spMkLst>
            <pc:docMk/>
            <pc:sldMk cId="1880540210" sldId="256"/>
            <ac:spMk id="2" creationId="{152D4BF6-448C-78A8-378F-EBE5BBD46ADA}"/>
          </ac:spMkLst>
        </pc:spChg>
      </pc:sldChg>
      <pc:sldChg chg="modSp mod">
        <pc:chgData name="Madalina Iordache" userId="600de82d436d4151" providerId="LiveId" clId="{28CBE501-0110-45BF-AD09-107A79649B17}" dt="2024-10-31T01:32:51" v="83" actId="20577"/>
        <pc:sldMkLst>
          <pc:docMk/>
          <pc:sldMk cId="4208675931" sldId="258"/>
        </pc:sldMkLst>
        <pc:spChg chg="mod">
          <ac:chgData name="Madalina Iordache" userId="600de82d436d4151" providerId="LiveId" clId="{28CBE501-0110-45BF-AD09-107A79649B17}" dt="2024-10-31T01:32:51" v="83" actId="20577"/>
          <ac:spMkLst>
            <pc:docMk/>
            <pc:sldMk cId="4208675931" sldId="258"/>
            <ac:spMk id="3" creationId="{E6C0871A-7DCB-92E4-F008-C94743CB89C6}"/>
          </ac:spMkLst>
        </pc:spChg>
      </pc:sldChg>
      <pc:sldChg chg="modSp mod modNotesTx">
        <pc:chgData name="Madalina Iordache" userId="600de82d436d4151" providerId="LiveId" clId="{28CBE501-0110-45BF-AD09-107A79649B17}" dt="2024-10-31T01:33:22.648" v="128" actId="20577"/>
        <pc:sldMkLst>
          <pc:docMk/>
          <pc:sldMk cId="1810542718" sldId="259"/>
        </pc:sldMkLst>
        <pc:spChg chg="mod">
          <ac:chgData name="Madalina Iordache" userId="600de82d436d4151" providerId="LiveId" clId="{28CBE501-0110-45BF-AD09-107A79649B17}" dt="2024-10-31T01:33:22.648" v="128" actId="20577"/>
          <ac:spMkLst>
            <pc:docMk/>
            <pc:sldMk cId="1810542718" sldId="259"/>
            <ac:spMk id="3" creationId="{580D6EE7-D003-8ED6-758D-CC5ED8212476}"/>
          </ac:spMkLst>
        </pc:spChg>
      </pc:sldChg>
      <pc:sldChg chg="modSp mod">
        <pc:chgData name="Madalina Iordache" userId="600de82d436d4151" providerId="LiveId" clId="{28CBE501-0110-45BF-AD09-107A79649B17}" dt="2024-10-31T01:43:02.270" v="201" actId="20577"/>
        <pc:sldMkLst>
          <pc:docMk/>
          <pc:sldMk cId="418209396" sldId="260"/>
        </pc:sldMkLst>
        <pc:spChg chg="mod">
          <ac:chgData name="Madalina Iordache" userId="600de82d436d4151" providerId="LiveId" clId="{28CBE501-0110-45BF-AD09-107A79649B17}" dt="2024-10-31T01:43:02.270" v="201" actId="20577"/>
          <ac:spMkLst>
            <pc:docMk/>
            <pc:sldMk cId="418209396" sldId="260"/>
            <ac:spMk id="2" creationId="{14B51F1A-F80B-F1DE-9278-7A011FD83B2A}"/>
          </ac:spMkLst>
        </pc:spChg>
        <pc:spChg chg="mod">
          <ac:chgData name="Madalina Iordache" userId="600de82d436d4151" providerId="LiveId" clId="{28CBE501-0110-45BF-AD09-107A79649B17}" dt="2024-10-31T01:33:46.783" v="146" actId="20577"/>
          <ac:spMkLst>
            <pc:docMk/>
            <pc:sldMk cId="418209396" sldId="260"/>
            <ac:spMk id="3" creationId="{A012935D-4AE4-814B-8B82-11AEC4629D44}"/>
          </ac:spMkLst>
        </pc:spChg>
      </pc:sldChg>
      <pc:sldChg chg="modSp mod">
        <pc:chgData name="Madalina Iordache" userId="600de82d436d4151" providerId="LiveId" clId="{28CBE501-0110-45BF-AD09-107A79649B17}" dt="2024-10-31T01:34:36.890" v="160" actId="20577"/>
        <pc:sldMkLst>
          <pc:docMk/>
          <pc:sldMk cId="1571553943" sldId="263"/>
        </pc:sldMkLst>
        <pc:spChg chg="mod">
          <ac:chgData name="Madalina Iordache" userId="600de82d436d4151" providerId="LiveId" clId="{28CBE501-0110-45BF-AD09-107A79649B17}" dt="2024-10-31T01:34:36.890" v="160" actId="20577"/>
          <ac:spMkLst>
            <pc:docMk/>
            <pc:sldMk cId="1571553943" sldId="263"/>
            <ac:spMk id="3" creationId="{CA46D6FE-5737-C2A6-F911-135F0E77DD54}"/>
          </ac:spMkLst>
        </pc:spChg>
      </pc:sldChg>
      <pc:sldChg chg="modSp mod">
        <pc:chgData name="Madalina Iordache" userId="600de82d436d4151" providerId="LiveId" clId="{28CBE501-0110-45BF-AD09-107A79649B17}" dt="2024-11-07T17:40:14.484" v="218" actId="20577"/>
        <pc:sldMkLst>
          <pc:docMk/>
          <pc:sldMk cId="487364393" sldId="265"/>
        </pc:sldMkLst>
        <pc:spChg chg="mod">
          <ac:chgData name="Madalina Iordache" userId="600de82d436d4151" providerId="LiveId" clId="{28CBE501-0110-45BF-AD09-107A79649B17}" dt="2024-11-07T17:40:14.484" v="218" actId="20577"/>
          <ac:spMkLst>
            <pc:docMk/>
            <pc:sldMk cId="487364393" sldId="265"/>
            <ac:spMk id="3" creationId="{77287F3E-AB1D-54A8-9268-EC92AD9EE4A0}"/>
          </ac:spMkLst>
        </pc:spChg>
      </pc:sldChg>
      <pc:sldChg chg="modSp mod">
        <pc:chgData name="Madalina Iordache" userId="600de82d436d4151" providerId="LiveId" clId="{28CBE501-0110-45BF-AD09-107A79649B17}" dt="2024-10-31T01:34:08.659" v="150" actId="20577"/>
        <pc:sldMkLst>
          <pc:docMk/>
          <pc:sldMk cId="3944980010" sldId="266"/>
        </pc:sldMkLst>
        <pc:spChg chg="mod">
          <ac:chgData name="Madalina Iordache" userId="600de82d436d4151" providerId="LiveId" clId="{28CBE501-0110-45BF-AD09-107A79649B17}" dt="2024-10-31T01:34:08.659" v="150" actId="20577"/>
          <ac:spMkLst>
            <pc:docMk/>
            <pc:sldMk cId="3944980010" sldId="266"/>
            <ac:spMk id="3" creationId="{CF20A750-1B36-80BC-DC27-D496EF2B93F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6EF023-1278-428D-A5A7-FCB950709061}" type="datetimeFigureOut">
              <a:rPr lang="en-GB" smtClean="0"/>
              <a:t>03/02/2025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B6A1F8-7A22-4C7E-9CE2-A4986F7DEB16}" type="slidenum">
              <a:rPr lang="en-GB" smtClean="0"/>
              <a:t>‹#›</a:t>
            </a:fld>
            <a:endParaRPr lang="en-GB"/>
          </a:p>
        </p:txBody>
      </p:sp>
    </p:spTree>
    <p:extLst>
      <p:ext uri="{BB962C8B-B14F-4D97-AF65-F5344CB8AC3E}">
        <p14:creationId xmlns:p14="http://schemas.microsoft.com/office/powerpoint/2010/main" val="18410714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seen that digital transformation ensures implementing changes in the business activities to achieve business success through the use of digital technology. A group of the significance and benefits of the contemporary theme on the sector of hotel and hospitality have included offering best guest services is possible in the hospitality sector and the hotel sector and it becomes convenient to promote effective management of the activities of the business. It is evident that the detail background of the selected sector has indicated hospitality sector and hotel sector is a sector which provides maximum level of efficient services to the consumers and focus is generated towards promoting economic development and growth. It is seen that some of the reasons of justification of the benefits of the contemporary theme is that the contemporary theme is significant for enhancing the growth level and the development level of the economy.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3</a:t>
            </a:fld>
            <a:endParaRPr lang="en-GB"/>
          </a:p>
        </p:txBody>
      </p:sp>
    </p:spTree>
    <p:extLst>
      <p:ext uri="{BB962C8B-B14F-4D97-AF65-F5344CB8AC3E}">
        <p14:creationId xmlns:p14="http://schemas.microsoft.com/office/powerpoint/2010/main" val="10964056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overview of digital marketing as a specific area in the selected theme have indicated that digital marketing is the online marketing method where connection with the audience is generated through the help of the Digital network. Visibility indicates that digital marketing ensures promoting efficiency and effectiveness in the marketing activities and the concept is very much beneficial in terms of using customisation in the hospitality and hotel industry. Some of the impact generated by digital transformation as the selected theme have highlighted that a proper improvement is observed in the experience of the consumers through digital transformation, digital transformation is significant for enhancing the brand reputation and digital transformation promotes effectiveness in data driven decision making. </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4</a:t>
            </a:fld>
            <a:endParaRPr lang="en-GB"/>
          </a:p>
        </p:txBody>
      </p:sp>
    </p:spTree>
    <p:extLst>
      <p:ext uri="{BB962C8B-B14F-4D97-AF65-F5344CB8AC3E}">
        <p14:creationId xmlns:p14="http://schemas.microsoft.com/office/powerpoint/2010/main" val="26892708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application of PESTLE Analysis has highlighted that the political factors comprise the political stability promoting transformation within the organisation through the use of digital network, economic factors indicate global pandemic leading to effective use of digital marketing over traditional methods of marketing, social factor of fluctuations in the consumer preferences have indicated the benefits of digital transformation, technological factor indicates the use of technology promoting transformation in the business activities, legal factor of legal regulations of the UK government has promoted economic development and growth and environmental factor indicates sustainability practices implemented through the use of energy efficient methods of digital transformation.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5</a:t>
            </a:fld>
            <a:endParaRPr lang="en-GB"/>
          </a:p>
        </p:txBody>
      </p:sp>
    </p:spTree>
    <p:extLst>
      <p:ext uri="{BB962C8B-B14F-4D97-AF65-F5344CB8AC3E}">
        <p14:creationId xmlns:p14="http://schemas.microsoft.com/office/powerpoint/2010/main" val="5262970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list of the examples related to the industry response to the contemporary issue with the help of academic learnings, research and industry knowledge have included that Premier Inn has been able to provide satisfaction to the audience through digital marketing and Hays Travel has been able to promote improvement in the brand reputation through digital transformation. An effective level of evaluation of the factors of strength and limitations of the influence created on the hospitality and the hotel industry by the contemporary theme is presented. It is evident that the factor of strength is taking decisions on a real time basis and another effective strength factors comprises of enjoying the facilities of customisation in marketing activities. On the other hand, the factor of limitation is the complexity in using digital technology and another effective limitation factor is the excessive expenses in promoting digital transformation.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6</a:t>
            </a:fld>
            <a:endParaRPr lang="en-GB"/>
          </a:p>
        </p:txBody>
      </p:sp>
    </p:spTree>
    <p:extLst>
      <p:ext uri="{BB962C8B-B14F-4D97-AF65-F5344CB8AC3E}">
        <p14:creationId xmlns:p14="http://schemas.microsoft.com/office/powerpoint/2010/main" val="34678167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focus about the future recommendations for the hotel and hospitality industry in association with the evaluation of the chosen theme has been given in the best possible manner. The first recommendation is introduction of innovation policy and creativity policies within the organisation is promoted. The second recommendation is focus to be provided in association with arranging training opportunities for the employees. The third recommendation is constant emphasis to be given in the arrangement of development facilities for the human resources. The fourth recommendation is associated with the introduction of the data protection policy. The fifth recommendation is focus to be generated in terms of promoting changes in the activities of the management to attack to the changing market situation.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7</a:t>
            </a:fld>
            <a:endParaRPr lang="en-GB"/>
          </a:p>
        </p:txBody>
      </p:sp>
    </p:spTree>
    <p:extLst>
      <p:ext uri="{BB962C8B-B14F-4D97-AF65-F5344CB8AC3E}">
        <p14:creationId xmlns:p14="http://schemas.microsoft.com/office/powerpoint/2010/main" val="8785776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effective focus about the future recommendations for the hotel and hospitality industry in association with the evaluation of the chosen theme has been given in the best possible manner. The first recommendation is introduction of innovation policy and creativity policies within the organisation is promoted. The second recommendation is focus to be provided in association with arranging training opportunities for the employees. The third recommendation is constant emphasis to be given in the arrangement of development facilities for the human resources. The fourth recommendation is associated with the introduction of the data protection policy. The fifth recommendation is focus to be generated in terms of promoting changes in the activities of the management to attack to the changing market situation.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8</a:t>
            </a:fld>
            <a:endParaRPr lang="en-GB"/>
          </a:p>
        </p:txBody>
      </p:sp>
    </p:spTree>
    <p:extLst>
      <p:ext uri="{BB962C8B-B14F-4D97-AF65-F5344CB8AC3E}">
        <p14:creationId xmlns:p14="http://schemas.microsoft.com/office/powerpoint/2010/main" val="26650866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has been evaluated that significance and benefits of the contemporary theme on the sector of hotel and hospitality has been provided along with the impact generated by digital transformation as the selected theme has been highlighted. It is visible that evaluation of the influence created on the hospitality and the hotel industry by the contemporary theme with the use of PESTLE Analysis has been analysed. Some proper level of evaluation of the factors of strength and limitations of the influence created on the hospitality and the hotel industry by the contemporary theme has been provided. An effective focus about the future recommendations for the hotel and hospitality industry in association with the evaluation of the chosen theme has been given.</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B6A1F8-7A22-4C7E-9CE2-A4986F7DEB16}" type="slidenum">
              <a:rPr lang="en-GB" smtClean="0"/>
              <a:t>9</a:t>
            </a:fld>
            <a:endParaRPr lang="en-GB"/>
          </a:p>
        </p:txBody>
      </p:sp>
    </p:spTree>
    <p:extLst>
      <p:ext uri="{BB962C8B-B14F-4D97-AF65-F5344CB8AC3E}">
        <p14:creationId xmlns:p14="http://schemas.microsoft.com/office/powerpoint/2010/main" val="1466884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261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6636175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D6D3D52-55C0-4E78-81CE-CD3689A3EF9C}"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020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D6D3D52-55C0-4E78-81CE-CD3689A3EF9C}"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2630958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D6D3D52-55C0-4E78-81CE-CD3689A3EF9C}" type="datetimeFigureOut">
              <a:rPr lang="en-GB" smtClean="0"/>
              <a:t>03/02/2025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1777051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6D3D52-55C0-4E78-81CE-CD3689A3EF9C}" type="datetimeFigureOut">
              <a:rPr lang="en-GB" smtClean="0"/>
              <a:t>03/02/2025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8013915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D6D3D52-55C0-4E78-81CE-CD3689A3EF9C}" type="datetimeFigureOut">
              <a:rPr lang="en-GB" smtClean="0"/>
              <a:t>03/02/2025</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357735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D6D3D52-55C0-4E78-81CE-CD3689A3EF9C}" type="datetimeFigureOut">
              <a:rPr lang="en-GB" smtClean="0"/>
              <a:t>03/02/2025</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6D091AC-82BB-4D4F-8390-AF0849B14974}" type="slidenum">
              <a:rPr lang="en-GB" smtClean="0"/>
              <a:t>‹#›</a:t>
            </a:fld>
            <a:endParaRPr lang="en-GB"/>
          </a:p>
        </p:txBody>
      </p:sp>
    </p:spTree>
    <p:extLst>
      <p:ext uri="{BB962C8B-B14F-4D97-AF65-F5344CB8AC3E}">
        <p14:creationId xmlns:p14="http://schemas.microsoft.com/office/powerpoint/2010/main" val="6640790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D6D3D52-55C0-4E78-81CE-CD3689A3EF9C}" type="datetimeFigureOut">
              <a:rPr lang="en-GB" smtClean="0"/>
              <a:t>03/02/2025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40615313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36238466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D6D3D52-55C0-4E78-81CE-CD3689A3EF9C}" type="datetimeFigureOut">
              <a:rPr lang="en-GB" smtClean="0"/>
              <a:t>03/02/2025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6D091AC-82BB-4D4F-8390-AF0849B14974}" type="slidenum">
              <a:rPr lang="en-GB" smtClean="0"/>
              <a:t>‹#›</a:t>
            </a:fld>
            <a:endParaRPr lang="en-GB"/>
          </a:p>
        </p:txBody>
      </p:sp>
    </p:spTree>
    <p:extLst>
      <p:ext uri="{BB962C8B-B14F-4D97-AF65-F5344CB8AC3E}">
        <p14:creationId xmlns:p14="http://schemas.microsoft.com/office/powerpoint/2010/main" val="18418310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D6D3D52-55C0-4E78-81CE-CD3689A3EF9C}" type="datetimeFigureOut">
              <a:rPr lang="en-GB" smtClean="0"/>
              <a:t>03/02/2025</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C6D091AC-82BB-4D4F-8390-AF0849B1497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3608758"/>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freepngimg.com/png/19305-thank-you-png-clipart"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3751B78-15F9-4804-889C-657FCBBC7A40}"/>
              </a:ext>
            </a:extLst>
          </p:cNvPr>
          <p:cNvPicPr>
            <a:picLocks noChangeAspect="1"/>
          </p:cNvPicPr>
          <p:nvPr/>
        </p:nvPicPr>
        <p:blipFill>
          <a:blip r:embed="rId2"/>
          <a:stretch>
            <a:fillRect/>
          </a:stretch>
        </p:blipFill>
        <p:spPr>
          <a:xfrm>
            <a:off x="-1" y="0"/>
            <a:ext cx="12192000" cy="6858000"/>
          </a:xfrm>
          <a:prstGeom prst="rect">
            <a:avLst/>
          </a:prstGeom>
        </p:spPr>
      </p:pic>
    </p:spTree>
    <p:extLst>
      <p:ext uri="{BB962C8B-B14F-4D97-AF65-F5344CB8AC3E}">
        <p14:creationId xmlns:p14="http://schemas.microsoft.com/office/powerpoint/2010/main" val="11860567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04F6700-B0CD-41DD-BCA6-60C3481249B9}"/>
              </a:ext>
            </a:extLst>
          </p:cNvPr>
          <p:cNvSpPr txBox="1"/>
          <p:nvPr/>
        </p:nvSpPr>
        <p:spPr>
          <a:xfrm>
            <a:off x="4434348" y="314632"/>
            <a:ext cx="7509728" cy="5632311"/>
          </a:xfrm>
          <a:prstGeom prst="rect">
            <a:avLst/>
          </a:prstGeom>
          <a:blipFill>
            <a:blip r:embed="rId2"/>
            <a:tile tx="0" ty="0" sx="100000" sy="100000" flip="none" algn="tl"/>
          </a:blipFill>
          <a:scene3d>
            <a:camera prst="orthographicFront"/>
            <a:lightRig rig="threePt" dir="t"/>
          </a:scene3d>
          <a:sp3d>
            <a:bevelT w="101600" prst="riblet"/>
          </a:sp3d>
        </p:spPr>
        <p:txBody>
          <a:bodyPr wrap="square">
            <a:spAutoFit/>
          </a:bodyPr>
          <a:lstStyle/>
          <a:p>
            <a:endParaRPr lang="en-GB" dirty="0">
              <a:solidFill>
                <a:srgbClr val="C00000"/>
              </a:solidFill>
            </a:endParaRPr>
          </a:p>
          <a:p>
            <a:r>
              <a:rPr lang="en-GB" b="1" dirty="0"/>
              <a:t>Introduction </a:t>
            </a:r>
          </a:p>
          <a:p>
            <a:r>
              <a:rPr lang="en-GB" dirty="0"/>
              <a:t>Outlining the Selected Contemporary Theme and Its Importance in the Hospitality and Hotel Sector	</a:t>
            </a:r>
          </a:p>
          <a:p>
            <a:r>
              <a:rPr lang="en-GB" dirty="0"/>
              <a:t>Background of the Hospitality Sector and the Rationale Behind the Emergence of the Contemporary Theme	</a:t>
            </a:r>
          </a:p>
          <a:p>
            <a:r>
              <a:rPr lang="en-GB" b="1" dirty="0"/>
              <a:t>Literature Review</a:t>
            </a:r>
            <a:r>
              <a:rPr lang="en-GB" dirty="0"/>
              <a:t>	</a:t>
            </a:r>
          </a:p>
          <a:p>
            <a:r>
              <a:rPr lang="en-GB" dirty="0"/>
              <a:t>Identification of a Specific Area Within the Chosen Theme: Artificial Intelligence in Hospitality and Tourism	</a:t>
            </a:r>
          </a:p>
          <a:p>
            <a:r>
              <a:rPr lang="en-GB" dirty="0"/>
              <a:t>Evaluation of the Impact of Artificial Intelligence on the Hospitality Industry	</a:t>
            </a:r>
          </a:p>
          <a:p>
            <a:r>
              <a:rPr lang="en-GB" dirty="0"/>
              <a:t>Impact on Customer Experience and Operational Efficiency	</a:t>
            </a:r>
          </a:p>
          <a:p>
            <a:r>
              <a:rPr lang="en-GB" dirty="0"/>
              <a:t>Challenges and Opportunities in AI Adoption in the Hospitality Sector	</a:t>
            </a:r>
          </a:p>
          <a:p>
            <a:r>
              <a:rPr lang="en-GB" b="1" dirty="0"/>
              <a:t>Method	</a:t>
            </a:r>
          </a:p>
          <a:p>
            <a:r>
              <a:rPr lang="en-GB" dirty="0"/>
              <a:t>Theme Impact Analysis: PESTLE Analysis of Artificial Intelligence's Impact on the Hospitality and Hotel Industry	</a:t>
            </a:r>
          </a:p>
          <a:p>
            <a:r>
              <a:rPr lang="en-GB" b="1" dirty="0"/>
              <a:t>Conclusion</a:t>
            </a:r>
            <a:r>
              <a:rPr lang="en-GB" dirty="0"/>
              <a:t>	</a:t>
            </a:r>
          </a:p>
          <a:p>
            <a:r>
              <a:rPr lang="en-GB" dirty="0"/>
              <a:t>Recommendations for Artificial Intelligence in the Hotel and Hospitality Industry	</a:t>
            </a:r>
          </a:p>
          <a:p>
            <a:r>
              <a:rPr lang="en-GB" b="1" dirty="0"/>
              <a:t>References</a:t>
            </a:r>
            <a:r>
              <a:rPr lang="en-GB" dirty="0"/>
              <a:t>	</a:t>
            </a:r>
          </a:p>
          <a:p>
            <a:endParaRPr lang="en-GB" dirty="0"/>
          </a:p>
        </p:txBody>
      </p:sp>
      <p:pic>
        <p:nvPicPr>
          <p:cNvPr id="6" name="Picture 5" descr="Businesswoman holding sign">
            <a:extLst>
              <a:ext uri="{FF2B5EF4-FFF2-40B4-BE49-F238E27FC236}">
                <a16:creationId xmlns:a16="http://schemas.microsoft.com/office/drawing/2014/main" id="{B521D286-8F78-4958-959C-7BCF337702B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47924" y="314632"/>
            <a:ext cx="3920953" cy="5739642"/>
          </a:xfrm>
          <a:prstGeom prst="rect">
            <a:avLst/>
          </a:prstGeom>
          <a:scene3d>
            <a:camera prst="orthographicFront"/>
            <a:lightRig rig="threePt" dir="t"/>
          </a:scene3d>
          <a:sp3d>
            <a:bevelT w="165100" prst="coolSlant"/>
          </a:sp3d>
        </p:spPr>
      </p:pic>
      <p:sp>
        <p:nvSpPr>
          <p:cNvPr id="8" name="TextBox 7">
            <a:extLst>
              <a:ext uri="{FF2B5EF4-FFF2-40B4-BE49-F238E27FC236}">
                <a16:creationId xmlns:a16="http://schemas.microsoft.com/office/drawing/2014/main" id="{FDAD247E-E208-44FE-AC81-551345672C5B}"/>
              </a:ext>
            </a:extLst>
          </p:cNvPr>
          <p:cNvSpPr txBox="1"/>
          <p:nvPr/>
        </p:nvSpPr>
        <p:spPr>
          <a:xfrm>
            <a:off x="1681315" y="1769807"/>
            <a:ext cx="2182761" cy="584775"/>
          </a:xfrm>
          <a:prstGeom prst="rect">
            <a:avLst/>
          </a:prstGeom>
          <a:noFill/>
        </p:spPr>
        <p:txBody>
          <a:bodyPr wrap="square">
            <a:spAutoFit/>
          </a:bodyPr>
          <a:lstStyle/>
          <a:p>
            <a:r>
              <a:rPr lang="en-GB" sz="3200" b="1" dirty="0"/>
              <a:t>Summarize</a:t>
            </a:r>
          </a:p>
        </p:txBody>
      </p:sp>
    </p:spTree>
    <p:extLst>
      <p:ext uri="{BB962C8B-B14F-4D97-AF65-F5344CB8AC3E}">
        <p14:creationId xmlns:p14="http://schemas.microsoft.com/office/powerpoint/2010/main" val="16013326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F56FB-3CBD-9B9D-3B50-E7371B8B3A06}"/>
              </a:ext>
            </a:extLst>
          </p:cNvPr>
          <p:cNvSpPr>
            <a:spLocks noGrp="1"/>
          </p:cNvSpPr>
          <p:nvPr>
            <p:ph type="title"/>
          </p:nvPr>
        </p:nvSpPr>
        <p:spPr>
          <a:xfrm>
            <a:off x="1082040" y="399680"/>
            <a:ext cx="7765242" cy="1320800"/>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7287F3E-AB1D-54A8-9268-EC92AD9EE4A0}"/>
              </a:ext>
            </a:extLst>
          </p:cNvPr>
          <p:cNvSpPr>
            <a:spLocks noGrp="1"/>
          </p:cNvSpPr>
          <p:nvPr>
            <p:ph idx="1"/>
          </p:nvPr>
        </p:nvSpPr>
        <p:spPr>
          <a:xfrm>
            <a:off x="1082040" y="1876228"/>
            <a:ext cx="7315200" cy="3880773"/>
          </a:xfrm>
        </p:spPr>
        <p:txBody>
          <a:bodyPr>
            <a:noAutofit/>
          </a:bodyPr>
          <a:lstStyle/>
          <a:p>
            <a:r>
              <a:rPr lang="en-GB" sz="1600" b="1" dirty="0"/>
              <a:t>AI in the Hospitality Industry: Importance and Impact</a:t>
            </a:r>
            <a:endParaRPr lang="en-GB" sz="1600" dirty="0"/>
          </a:p>
          <a:p>
            <a:pPr>
              <a:buFont typeface="Arial" panose="020B0604020202020204" pitchFamily="34" charset="0"/>
              <a:buChar char="•"/>
            </a:pPr>
            <a:r>
              <a:rPr lang="en-GB" sz="1600" dirty="0"/>
              <a:t> AI is transforming hospitality by optimizing operations, personalizing guest experiences, and driving innovation (</a:t>
            </a:r>
            <a:r>
              <a:rPr lang="en-GB" sz="1600" dirty="0" err="1"/>
              <a:t>Abeba</a:t>
            </a:r>
            <a:r>
              <a:rPr lang="en-GB" sz="1600" dirty="0"/>
              <a:t>, 2024).</a:t>
            </a:r>
          </a:p>
          <a:p>
            <a:pPr>
              <a:buFont typeface="Arial" panose="020B0604020202020204" pitchFamily="34" charset="0"/>
              <a:buChar char="•"/>
            </a:pPr>
            <a:r>
              <a:rPr lang="en-GB" sz="1600" dirty="0"/>
              <a:t> Key applications: chatbots, automated booking, predictive analytics.</a:t>
            </a:r>
          </a:p>
          <a:p>
            <a:pPr>
              <a:buFont typeface="Arial" panose="020B0604020202020204" pitchFamily="34" charset="0"/>
              <a:buChar char="•"/>
            </a:pPr>
            <a:r>
              <a:rPr lang="en-GB" sz="1600" dirty="0"/>
              <a:t> Enhances customer satisfaction, boosts efficiency, and adapts to market changes.</a:t>
            </a:r>
          </a:p>
          <a:p>
            <a:pPr>
              <a:buFont typeface="Arial" panose="020B0604020202020204" pitchFamily="34" charset="0"/>
              <a:buChar char="•"/>
            </a:pPr>
            <a:r>
              <a:rPr lang="en-GB" sz="1600" dirty="0"/>
              <a:t>AI supports business growth by automating tasks and enabling real-time data-driven decisions (</a:t>
            </a:r>
            <a:r>
              <a:rPr lang="en-GB" sz="1600" dirty="0" err="1"/>
              <a:t>Alfehaid</a:t>
            </a:r>
            <a:r>
              <a:rPr lang="en-GB" sz="1600" dirty="0"/>
              <a:t> et al., 2024).</a:t>
            </a:r>
          </a:p>
          <a:p>
            <a:pPr>
              <a:buFont typeface="Arial" panose="020B0604020202020204" pitchFamily="34" charset="0"/>
              <a:buChar char="•"/>
            </a:pPr>
            <a:r>
              <a:rPr lang="en-GB" sz="1600" dirty="0"/>
              <a:t> The hospitality sector increasingly integrates AI to meet rising demands for seamless and personalized services (</a:t>
            </a:r>
            <a:r>
              <a:rPr lang="en-GB" sz="1600" dirty="0" err="1"/>
              <a:t>Buhalis</a:t>
            </a:r>
            <a:r>
              <a:rPr lang="en-GB" sz="1600" dirty="0"/>
              <a:t> et al., 2024).</a:t>
            </a:r>
          </a:p>
          <a:p>
            <a:pPr>
              <a:buFont typeface="Arial" panose="020B0604020202020204" pitchFamily="34" charset="0"/>
              <a:buChar char="•"/>
            </a:pPr>
            <a:r>
              <a:rPr lang="en-GB" sz="1600" dirty="0"/>
              <a:t> Technologies like virtual concierges, facial recognition check-ins, and smart room systems improve service quality and reduce costs.</a:t>
            </a:r>
          </a:p>
          <a:p>
            <a:pPr marL="342900" lvl="0" indent="-342900" algn="just">
              <a:lnSpc>
                <a:spcPct val="100000"/>
              </a:lnSpc>
              <a:spcBef>
                <a:spcPts val="600"/>
              </a:spcBef>
              <a:buFont typeface="Symbol" panose="05050102010706020507" pitchFamily="18" charset="2"/>
              <a:buChar char=""/>
            </a:pP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7DBF859A-2A78-5141-F455-C85363C97A79}"/>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 name="Picture 2" descr="What is digital transformation?">
            <a:extLst>
              <a:ext uri="{FF2B5EF4-FFF2-40B4-BE49-F238E27FC236}">
                <a16:creationId xmlns:a16="http://schemas.microsoft.com/office/drawing/2014/main" id="{8B2760FC-633C-82F2-1B6D-335B2976C2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78228" y="2083064"/>
            <a:ext cx="2638425" cy="23474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73643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5AA40-61EC-6D5C-AA8C-D35D75C22861}"/>
              </a:ext>
            </a:extLst>
          </p:cNvPr>
          <p:cNvSpPr>
            <a:spLocks noGrp="1"/>
          </p:cNvSpPr>
          <p:nvPr>
            <p:ph type="title"/>
          </p:nvPr>
        </p:nvSpPr>
        <p:spPr>
          <a:xfrm>
            <a:off x="1295400" y="337343"/>
            <a:ext cx="10759440" cy="1320800"/>
          </a:xfrm>
        </p:spPr>
        <p:txBody>
          <a:bodyPr>
            <a:no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Literature Review </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6C0871A-7DCB-92E4-F008-C94743CB89C6}"/>
              </a:ext>
            </a:extLst>
          </p:cNvPr>
          <p:cNvSpPr>
            <a:spLocks noGrp="1"/>
          </p:cNvSpPr>
          <p:nvPr>
            <p:ph idx="1"/>
          </p:nvPr>
        </p:nvSpPr>
        <p:spPr>
          <a:xfrm>
            <a:off x="637975" y="1809135"/>
            <a:ext cx="8371108" cy="4434349"/>
          </a:xfrm>
        </p:spPr>
        <p:txBody>
          <a:bodyPr>
            <a:normAutofit fontScale="85000" lnSpcReduction="10000"/>
          </a:bodyPr>
          <a:lstStyle/>
          <a:p>
            <a:r>
              <a:rPr lang="en-GB" sz="1500" b="1" dirty="0"/>
              <a:t>Key Areas of AI Integration:</a:t>
            </a:r>
          </a:p>
          <a:p>
            <a:pPr>
              <a:buFont typeface="Arial" panose="020B0604020202020204" pitchFamily="34" charset="0"/>
              <a:buChar char="•"/>
            </a:pPr>
            <a:r>
              <a:rPr lang="en-GB" sz="1500" b="1" dirty="0"/>
              <a:t> Personalized Guest Services</a:t>
            </a:r>
            <a:r>
              <a:rPr lang="en-GB" sz="1500" dirty="0"/>
              <a:t>: AI chatbots, virtual assistants, and recommendation engines enhance guest experiences and brand loyalty (</a:t>
            </a:r>
            <a:r>
              <a:rPr lang="en-GB" sz="1500" dirty="0" err="1"/>
              <a:t>Abeba</a:t>
            </a:r>
            <a:r>
              <a:rPr lang="en-GB" sz="1500" dirty="0"/>
              <a:t>, 2024).</a:t>
            </a:r>
          </a:p>
          <a:p>
            <a:pPr>
              <a:buFont typeface="Arial" panose="020B0604020202020204" pitchFamily="34" charset="0"/>
              <a:buChar char="•"/>
            </a:pPr>
            <a:r>
              <a:rPr lang="en-GB" sz="1500" b="1" dirty="0"/>
              <a:t> AI in Digital Marketing</a:t>
            </a:r>
            <a:r>
              <a:rPr lang="en-GB" sz="1500" dirty="0"/>
              <a:t>: Predictive analytics and behaviour tracking improve targeted marketing and customer engagement (</a:t>
            </a:r>
            <a:r>
              <a:rPr lang="en-GB" sz="1500" dirty="0" err="1"/>
              <a:t>Elkhwesky</a:t>
            </a:r>
            <a:r>
              <a:rPr lang="en-GB" sz="1500" dirty="0"/>
              <a:t> et al., 2024).</a:t>
            </a:r>
          </a:p>
          <a:p>
            <a:pPr>
              <a:buFont typeface="Arial" panose="020B0604020202020204" pitchFamily="34" charset="0"/>
              <a:buChar char="•"/>
            </a:pPr>
            <a:r>
              <a:rPr lang="en-GB" sz="1500" b="1" dirty="0"/>
              <a:t> Operational Efficiency</a:t>
            </a:r>
            <a:r>
              <a:rPr lang="en-GB" sz="1500" dirty="0"/>
              <a:t>: AI automates check-ins, room assignments, and inventory management, reducing errors and enhancing service quality (Gupta, 2024).</a:t>
            </a:r>
          </a:p>
          <a:p>
            <a:r>
              <a:rPr lang="en-GB" sz="1500" b="1" dirty="0"/>
              <a:t>Impact on Hospitality:</a:t>
            </a:r>
            <a:endParaRPr lang="en-GB" sz="1500" dirty="0"/>
          </a:p>
          <a:p>
            <a:pPr>
              <a:buFont typeface="Arial" panose="020B0604020202020204" pitchFamily="34" charset="0"/>
              <a:buChar char="•"/>
            </a:pPr>
            <a:r>
              <a:rPr lang="en-GB" sz="1500" b="1" dirty="0"/>
              <a:t>Customer Experience</a:t>
            </a:r>
            <a:r>
              <a:rPr lang="en-GB" sz="1500" dirty="0"/>
              <a:t>: AI-driven personalization (room settings, virtual assistants) improves guest satisfaction (</a:t>
            </a:r>
            <a:r>
              <a:rPr lang="en-GB" sz="1500" dirty="0" err="1"/>
              <a:t>Ratna</a:t>
            </a:r>
            <a:r>
              <a:rPr lang="en-GB" sz="1500" dirty="0"/>
              <a:t> et al., 2024).</a:t>
            </a:r>
          </a:p>
          <a:p>
            <a:pPr>
              <a:buFont typeface="Arial" panose="020B0604020202020204" pitchFamily="34" charset="0"/>
              <a:buChar char="•"/>
            </a:pPr>
            <a:r>
              <a:rPr lang="en-GB" sz="1500" b="1" dirty="0"/>
              <a:t> Business Efficiency</a:t>
            </a:r>
            <a:r>
              <a:rPr lang="en-GB" sz="1500" dirty="0"/>
              <a:t>: AI optimizes pricing, resource allocation, and decision-making through data analysis (</a:t>
            </a:r>
            <a:r>
              <a:rPr lang="en-GB" sz="1500" dirty="0" err="1"/>
              <a:t>Periasamy</a:t>
            </a:r>
            <a:r>
              <a:rPr lang="en-GB" sz="1500" dirty="0"/>
              <a:t> &amp; Dinesh, 2024).</a:t>
            </a:r>
          </a:p>
          <a:p>
            <a:pPr>
              <a:buFont typeface="Arial" panose="020B0604020202020204" pitchFamily="34" charset="0"/>
              <a:buChar char="•"/>
            </a:pPr>
            <a:r>
              <a:rPr lang="en-GB" sz="1500" b="1" dirty="0"/>
              <a:t> Cost Reduction</a:t>
            </a:r>
            <a:r>
              <a:rPr lang="en-GB" sz="1500" dirty="0"/>
              <a:t>: AI automation frees staff for higher-value tasks and lowers operational costs (Ndhlovu et al., 2024).</a:t>
            </a:r>
          </a:p>
          <a:p>
            <a:r>
              <a:rPr lang="en-GB" sz="1500" b="1" dirty="0"/>
              <a:t>Challenges &amp; Opportunities:</a:t>
            </a:r>
            <a:endParaRPr lang="en-GB" sz="1500" dirty="0"/>
          </a:p>
          <a:p>
            <a:pPr>
              <a:buFont typeface="Arial" panose="020B0604020202020204" pitchFamily="34" charset="0"/>
              <a:buChar char="•"/>
            </a:pPr>
            <a:r>
              <a:rPr lang="en-GB" sz="1500" b="1" dirty="0"/>
              <a:t> Challenges</a:t>
            </a:r>
            <a:r>
              <a:rPr lang="en-GB" sz="1500" dirty="0"/>
              <a:t>: High implementation costs, staff training, and data privacy concerns (Ye &amp; Chen, 2024).</a:t>
            </a:r>
          </a:p>
          <a:p>
            <a:pPr>
              <a:buFont typeface="Arial" panose="020B0604020202020204" pitchFamily="34" charset="0"/>
              <a:buChar char="•"/>
            </a:pPr>
            <a:r>
              <a:rPr lang="en-GB" sz="1500" b="1" dirty="0"/>
              <a:t> Opportunities</a:t>
            </a:r>
            <a:r>
              <a:rPr lang="en-GB" sz="1500" dirty="0"/>
              <a:t>: AI-driven innovation in service delivery, sustainability, and business growth (Van Der </a:t>
            </a:r>
            <a:r>
              <a:rPr lang="en-GB" sz="1500" dirty="0" err="1"/>
              <a:t>Schaft</a:t>
            </a:r>
            <a:r>
              <a:rPr lang="en-GB" sz="1500" dirty="0"/>
              <a:t> et al., 2024)</a:t>
            </a:r>
          </a:p>
          <a:p>
            <a:pPr marL="342900" lvl="0" indent="-342900" algn="just">
              <a:lnSpc>
                <a:spcPct val="100000"/>
              </a:lnSpc>
              <a:buFont typeface="Symbol" panose="05050102010706020507" pitchFamily="18" charset="2"/>
              <a:buChar char=""/>
            </a:pP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AutoShape 2" descr="7 Examples of Marketing Plan and Why ...">
            <a:extLst>
              <a:ext uri="{FF2B5EF4-FFF2-40B4-BE49-F238E27FC236}">
                <a16:creationId xmlns:a16="http://schemas.microsoft.com/office/drawing/2014/main" id="{AC65CAE3-A8A6-8C31-12E5-FD72A6960CA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5DB9055D-F434-60B9-49F2-BFEA8AEDC3E6}"/>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2050" name="Picture 2" descr="Digital Transformation and Innovation ...">
            <a:extLst>
              <a:ext uri="{FF2B5EF4-FFF2-40B4-BE49-F238E27FC236}">
                <a16:creationId xmlns:a16="http://schemas.microsoft.com/office/drawing/2014/main" id="{B44CFD67-0748-222D-6F61-46426C45A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44086" y="1981200"/>
            <a:ext cx="2377440" cy="24492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86759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5E17-96ED-C35E-F588-BE7D24B76CDF}"/>
              </a:ext>
            </a:extLst>
          </p:cNvPr>
          <p:cNvSpPr>
            <a:spLocks noGrp="1"/>
          </p:cNvSpPr>
          <p:nvPr>
            <p:ph type="title"/>
          </p:nvPr>
        </p:nvSpPr>
        <p:spPr>
          <a:xfrm>
            <a:off x="1143000" y="276134"/>
            <a:ext cx="10828866" cy="650413"/>
          </a:xfrm>
        </p:spPr>
        <p:txBody>
          <a:bodyPr>
            <a:noAutofit/>
          </a:bodyPr>
          <a:lstStyle/>
          <a:p>
            <a:pPr algn="just">
              <a:lnSpc>
                <a:spcPct val="150000"/>
              </a:lnSpc>
              <a:spcBef>
                <a:spcPts val="200"/>
              </a:spcBef>
            </a:pPr>
            <a:r>
              <a:rPr lang="en-GB"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Methodology </a:t>
            </a:r>
            <a:endParaRPr lang="en-IN" sz="28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80D6EE7-D003-8ED6-758D-CC5ED8212476}"/>
              </a:ext>
            </a:extLst>
          </p:cNvPr>
          <p:cNvSpPr>
            <a:spLocks noGrp="1"/>
          </p:cNvSpPr>
          <p:nvPr>
            <p:ph idx="1"/>
          </p:nvPr>
        </p:nvSpPr>
        <p:spPr>
          <a:xfrm>
            <a:off x="637976" y="1465007"/>
            <a:ext cx="11701508" cy="4719484"/>
          </a:xfrm>
        </p:spPr>
        <p:txBody>
          <a:bodyPr>
            <a:noAutofit/>
          </a:bodyPr>
          <a:lstStyle/>
          <a:p>
            <a:r>
              <a:rPr lang="en-GB" sz="1400" b="1" dirty="0"/>
              <a:t>Research Approach:</a:t>
            </a:r>
            <a:endParaRPr lang="en-GB" sz="1400" dirty="0"/>
          </a:p>
          <a:p>
            <a:pPr>
              <a:buFont typeface="Arial" panose="020B0604020202020204" pitchFamily="34" charset="0"/>
              <a:buChar char="•"/>
            </a:pPr>
            <a:r>
              <a:rPr lang="en-GB" sz="1200" b="1" dirty="0"/>
              <a:t> Mixed-Methods Study</a:t>
            </a:r>
            <a:r>
              <a:rPr lang="en-GB" sz="1200" dirty="0"/>
              <a:t>: Combination of qualitative and quantitative data collection.</a:t>
            </a:r>
          </a:p>
          <a:p>
            <a:r>
              <a:rPr lang="en-GB" sz="1200" b="1" dirty="0"/>
              <a:t>Qualitative Data Collection:</a:t>
            </a:r>
            <a:endParaRPr lang="en-GB" sz="1200" dirty="0"/>
          </a:p>
          <a:p>
            <a:pPr>
              <a:buFont typeface="Arial" panose="020B0604020202020204" pitchFamily="34" charset="0"/>
              <a:buChar char="•"/>
            </a:pPr>
            <a:r>
              <a:rPr lang="en-GB" sz="1200" b="1" dirty="0"/>
              <a:t> In-Depth Interviews</a:t>
            </a:r>
            <a:r>
              <a:rPr lang="en-GB" sz="1200" dirty="0"/>
              <a:t>: Conducted with hotel managers, marketing directors, and technology consultants.</a:t>
            </a:r>
          </a:p>
          <a:p>
            <a:pPr>
              <a:buFont typeface="Arial" panose="020B0604020202020204" pitchFamily="34" charset="0"/>
              <a:buChar char="•"/>
            </a:pPr>
            <a:r>
              <a:rPr lang="en-GB" sz="1200" dirty="0"/>
              <a:t> Focus: Real-world AI applications in customer service and automation (Baggio &amp; Del </a:t>
            </a:r>
            <a:r>
              <a:rPr lang="en-GB" sz="1200" dirty="0" err="1"/>
              <a:t>Chiappa</a:t>
            </a:r>
            <a:r>
              <a:rPr lang="en-GB" sz="1200" dirty="0"/>
              <a:t>, 2024).</a:t>
            </a:r>
          </a:p>
          <a:p>
            <a:r>
              <a:rPr lang="en-GB" sz="1400" b="1" dirty="0"/>
              <a:t>Quantitative Data Collection:</a:t>
            </a:r>
            <a:endParaRPr lang="en-GB" sz="1400" dirty="0"/>
          </a:p>
          <a:p>
            <a:pPr>
              <a:buFont typeface="Arial" panose="020B0604020202020204" pitchFamily="34" charset="0"/>
              <a:buChar char="•"/>
            </a:pPr>
            <a:r>
              <a:rPr lang="en-GB" sz="1200" b="1" dirty="0"/>
              <a:t> Survey Distribution</a:t>
            </a:r>
            <a:r>
              <a:rPr lang="en-GB" sz="1200" dirty="0"/>
              <a:t>: Targeted hospitality businesses (hotels, resorts).</a:t>
            </a:r>
          </a:p>
          <a:p>
            <a:pPr>
              <a:buFont typeface="Arial" panose="020B0604020202020204" pitchFamily="34" charset="0"/>
              <a:buChar char="•"/>
            </a:pPr>
            <a:r>
              <a:rPr lang="en-GB" sz="1200" dirty="0"/>
              <a:t> Focus: AI adoption, guest satisfaction, business performance (Bhardwaj &amp; Sharma, 2024).</a:t>
            </a:r>
          </a:p>
          <a:p>
            <a:pPr>
              <a:buFont typeface="Arial" panose="020B0604020202020204" pitchFamily="34" charset="0"/>
              <a:buChar char="•"/>
            </a:pPr>
            <a:r>
              <a:rPr lang="en-GB" sz="1200" b="1" dirty="0"/>
              <a:t> Data Analysis</a:t>
            </a:r>
            <a:r>
              <a:rPr lang="en-GB" sz="1200" dirty="0"/>
              <a:t>: Statistical techniques used to measure trends and correlations.</a:t>
            </a:r>
          </a:p>
          <a:p>
            <a:r>
              <a:rPr lang="en-GB" sz="1400" b="1" dirty="0"/>
              <a:t>Secondary Data Analysis:</a:t>
            </a:r>
            <a:endParaRPr lang="en-GB" sz="1400" dirty="0"/>
          </a:p>
          <a:p>
            <a:pPr>
              <a:buFont typeface="Arial" panose="020B0604020202020204" pitchFamily="34" charset="0"/>
              <a:buChar char="•"/>
            </a:pPr>
            <a:r>
              <a:rPr lang="en-GB" sz="1200" b="1" dirty="0"/>
              <a:t> Literature &amp; Industry Reports</a:t>
            </a:r>
            <a:r>
              <a:rPr lang="en-GB" sz="1200" dirty="0"/>
              <a:t>: Compared findings with global AI trends (</a:t>
            </a:r>
            <a:r>
              <a:rPr lang="en-GB" sz="1200" dirty="0" err="1"/>
              <a:t>Benassi</a:t>
            </a:r>
            <a:r>
              <a:rPr lang="en-GB" sz="1200" dirty="0"/>
              <a:t> &amp; Agostini, 2024; Dube &amp; </a:t>
            </a:r>
            <a:r>
              <a:rPr lang="en-GB" sz="1200" dirty="0" err="1"/>
              <a:t>Tsiotsou</a:t>
            </a:r>
            <a:r>
              <a:rPr lang="en-GB" sz="1200" dirty="0"/>
              <a:t>, 2024).</a:t>
            </a:r>
          </a:p>
          <a:p>
            <a:r>
              <a:rPr lang="en-GB" sz="1400" b="1" dirty="0"/>
              <a:t>Analytical Techniques:</a:t>
            </a:r>
          </a:p>
          <a:p>
            <a:pPr>
              <a:buFont typeface="Arial" panose="020B0604020202020204" pitchFamily="34" charset="0"/>
              <a:buChar char="•"/>
            </a:pPr>
            <a:r>
              <a:rPr lang="en-GB" sz="1200" b="1" dirty="0"/>
              <a:t> Qualitative</a:t>
            </a:r>
            <a:r>
              <a:rPr lang="en-GB" sz="1200" dirty="0"/>
              <a:t>: Thematic analysis to identify AI’s impact (O'Connor &amp; Murphy, 2024).</a:t>
            </a:r>
          </a:p>
          <a:p>
            <a:pPr>
              <a:buFont typeface="Arial" panose="020B0604020202020204" pitchFamily="34" charset="0"/>
              <a:buChar char="•"/>
            </a:pPr>
            <a:r>
              <a:rPr lang="en-GB" sz="1200" b="1" dirty="0"/>
              <a:t> Quantitative</a:t>
            </a:r>
            <a:r>
              <a:rPr lang="en-GB" sz="1200" dirty="0"/>
              <a:t>: Regression analysis to uncover correlations (Wu &amp; Lee, 2024).</a:t>
            </a:r>
          </a:p>
          <a:p>
            <a:pPr marL="342900" lvl="0" indent="-342900" algn="just">
              <a:lnSpc>
                <a:spcPct val="100000"/>
              </a:lnSpc>
              <a:spcBef>
                <a:spcPts val="600"/>
              </a:spcBef>
              <a:buFont typeface="Symbol" panose="05050102010706020507" pitchFamily="18" charset="2"/>
              <a:buChar char=""/>
            </a:pP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AutoShape 2" descr="7 Key Marketing Strategies Designed for ...">
            <a:extLst>
              <a:ext uri="{FF2B5EF4-FFF2-40B4-BE49-F238E27FC236}">
                <a16:creationId xmlns:a16="http://schemas.microsoft.com/office/drawing/2014/main" id="{C9C310D4-A966-9A50-0D21-AE2355F8BDE2}"/>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9C4BB78B-108C-D990-1127-4D41CFF7E6F8}"/>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3074" name="Picture 2" descr="10 Digital Transformation Challenges ...">
            <a:extLst>
              <a:ext uri="{FF2B5EF4-FFF2-40B4-BE49-F238E27FC236}">
                <a16:creationId xmlns:a16="http://schemas.microsoft.com/office/drawing/2014/main" id="{43982FCA-C983-A4C9-9A4E-827A51C7E6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94426" y="1938922"/>
            <a:ext cx="2377440" cy="23774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10542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012935D-4AE4-814B-8B82-11AEC4629D44}"/>
              </a:ext>
            </a:extLst>
          </p:cNvPr>
          <p:cNvSpPr>
            <a:spLocks noGrp="1"/>
          </p:cNvSpPr>
          <p:nvPr>
            <p:ph idx="1"/>
          </p:nvPr>
        </p:nvSpPr>
        <p:spPr>
          <a:xfrm>
            <a:off x="245806" y="1533832"/>
            <a:ext cx="8151434" cy="4140355"/>
          </a:xfrm>
        </p:spPr>
        <p:txBody>
          <a:bodyPr>
            <a:noAutofit/>
          </a:bodyPr>
          <a:lstStyle/>
          <a:p>
            <a:pPr marL="342900" lvl="0" indent="-342900" algn="just">
              <a:lnSpc>
                <a:spcPct val="100000"/>
              </a:lnSpc>
              <a:spcBef>
                <a:spcPts val="600"/>
              </a:spcBef>
              <a:buFont typeface="Symbol" panose="05050102010706020507" pitchFamily="18" charset="2"/>
              <a:buChar char=""/>
            </a:pPr>
            <a:endParaRPr lang="en-GB" sz="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Typical responses from the industry to contemporary concerns that are supported by academic research, findings, and industry knowledge**: "-" To meet the expectations of its guests, Premier Inn has successfully employed digital marketing strategies.  </a:t>
            </a: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Hays Travel's reputation has improved as a result of its digital transformation (</a:t>
            </a:r>
            <a:r>
              <a:rPr lang="en-GB" sz="16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Liyushiana</a:t>
            </a: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2024).  </a:t>
            </a:r>
          </a:p>
          <a:p>
            <a:pPr marL="342900" lvl="0" indent="-342900" algn="just">
              <a:lnSpc>
                <a:spcPct val="100000"/>
              </a:lnSpc>
              <a:spcBef>
                <a:spcPts val="600"/>
              </a:spcBef>
              <a:buFont typeface="Symbol" panose="05050102010706020507" pitchFamily="18" charset="2"/>
              <a:buChar char=""/>
            </a:pP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endPar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 evaluation of the positive and negative effects of recent changes on the hotel and hospitality industries  </a:t>
            </a: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One of its strengths is its ability to make decisions quickly.  </a:t>
            </a: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Personalisation of marketing campaigns is an additional advantage.  </a:t>
            </a: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The complexity of digital technology is a drawback.  </a:t>
            </a:r>
          </a:p>
          <a:p>
            <a:pPr marL="342900" lvl="0" indent="-342900" algn="just">
              <a:lnSpc>
                <a:spcPct val="100000"/>
              </a:lnSpc>
              <a:spcBef>
                <a:spcPts val="600"/>
              </a:spcBef>
              <a:buFont typeface="Symbol" panose="05050102010706020507" pitchFamily="18" charset="2"/>
              <a:buChar char=""/>
            </a:pPr>
            <a:r>
              <a:rPr lang="en-GB" sz="1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According to Morelos-Gómez et al. (2024), the significant costs involved in promoting digital transformation constitute still another significant obstacle. </a:t>
            </a:r>
          </a:p>
        </p:txBody>
      </p:sp>
      <p:sp>
        <p:nvSpPr>
          <p:cNvPr id="7" name="AutoShape 2" descr="What is a Marketing Plan &amp; How to Write ...">
            <a:extLst>
              <a:ext uri="{FF2B5EF4-FFF2-40B4-BE49-F238E27FC236}">
                <a16:creationId xmlns:a16="http://schemas.microsoft.com/office/drawing/2014/main" id="{86C31674-52AB-1322-4728-CEA3D23C758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2" descr="What is Opt-In Marketing? - Bouncer">
            <a:extLst>
              <a:ext uri="{FF2B5EF4-FFF2-40B4-BE49-F238E27FC236}">
                <a16:creationId xmlns:a16="http://schemas.microsoft.com/office/drawing/2014/main" id="{516D2AB8-5E27-8BC3-52D0-5D41BAD256EF}"/>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TextBox 5">
            <a:extLst>
              <a:ext uri="{FF2B5EF4-FFF2-40B4-BE49-F238E27FC236}">
                <a16:creationId xmlns:a16="http://schemas.microsoft.com/office/drawing/2014/main" id="{FDB4DA8D-82E7-18FA-9AF6-13585236DDA3}"/>
              </a:ext>
            </a:extLst>
          </p:cNvPr>
          <p:cNvSpPr txBox="1"/>
          <p:nvPr/>
        </p:nvSpPr>
        <p:spPr>
          <a:xfrm>
            <a:off x="9176584" y="4430486"/>
            <a:ext cx="2377440"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pic>
        <p:nvPicPr>
          <p:cNvPr id="4098" name="Picture 2" descr="5 Digital Transformation Examples ...">
            <a:extLst>
              <a:ext uri="{FF2B5EF4-FFF2-40B4-BE49-F238E27FC236}">
                <a16:creationId xmlns:a16="http://schemas.microsoft.com/office/drawing/2014/main" id="{6AF4414D-7BEF-3725-03C8-77B29C5633E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49640" y="2066924"/>
            <a:ext cx="2752725" cy="236356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5295854E-4B25-4CCF-ADCD-D396D9370CCF}"/>
              </a:ext>
            </a:extLst>
          </p:cNvPr>
          <p:cNvSpPr>
            <a:spLocks noGrp="1" noChangeArrowheads="1"/>
          </p:cNvSpPr>
          <p:nvPr>
            <p:ph type="title"/>
          </p:nvPr>
        </p:nvSpPr>
        <p:spPr bwMode="auto">
          <a:xfrm>
            <a:off x="1082675" y="661343"/>
            <a:ext cx="4921540"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1" i="0" u="none" strike="noStrike" cap="none" normalizeH="0" baseline="0" dirty="0">
                <a:ln>
                  <a:noFill/>
                </a:ln>
                <a:solidFill>
                  <a:schemeClr val="tx1"/>
                </a:solidFill>
                <a:effectLst/>
                <a:latin typeface="Arial" panose="020B0604020202020204" pitchFamily="34" charset="0"/>
              </a:rPr>
              <a:t>Current concerns and constraints</a:t>
            </a:r>
          </a:p>
        </p:txBody>
      </p:sp>
    </p:spTree>
    <p:extLst>
      <p:ext uri="{BB962C8B-B14F-4D97-AF65-F5344CB8AC3E}">
        <p14:creationId xmlns:p14="http://schemas.microsoft.com/office/powerpoint/2010/main" val="4182093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AutoShape 2" descr="How does marketing influence businesses ...">
            <a:extLst>
              <a:ext uri="{FF2B5EF4-FFF2-40B4-BE49-F238E27FC236}">
                <a16:creationId xmlns:a16="http://schemas.microsoft.com/office/drawing/2014/main" id="{5DF49E20-C7FE-A8E3-523E-D171024E549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2" descr="What is B2C Marketing? Strategies ...">
            <a:extLst>
              <a:ext uri="{FF2B5EF4-FFF2-40B4-BE49-F238E27FC236}">
                <a16:creationId xmlns:a16="http://schemas.microsoft.com/office/drawing/2014/main" id="{037B7DD1-716B-37CB-E087-02485AC593D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CF040ACB-CD64-1E45-5415-A19F28FF6C4F}"/>
              </a:ext>
            </a:extLst>
          </p:cNvPr>
          <p:cNvPicPr>
            <a:picLocks noChangeAspect="1"/>
          </p:cNvPicPr>
          <p:nvPr/>
        </p:nvPicPr>
        <p:blipFill>
          <a:blip r:embed="rId3"/>
          <a:stretch>
            <a:fillRect/>
          </a:stretch>
        </p:blipFill>
        <p:spPr>
          <a:xfrm>
            <a:off x="9121600" y="1792514"/>
            <a:ext cx="3016271" cy="2809966"/>
          </a:xfrm>
          <a:prstGeom prst="rect">
            <a:avLst/>
          </a:prstGeom>
        </p:spPr>
      </p:pic>
      <p:sp>
        <p:nvSpPr>
          <p:cNvPr id="6" name="TextBox 5">
            <a:extLst>
              <a:ext uri="{FF2B5EF4-FFF2-40B4-BE49-F238E27FC236}">
                <a16:creationId xmlns:a16="http://schemas.microsoft.com/office/drawing/2014/main" id="{F61EABE2-671C-8324-443A-DB92B72479DB}"/>
              </a:ext>
            </a:extLst>
          </p:cNvPr>
          <p:cNvSpPr txBox="1"/>
          <p:nvPr/>
        </p:nvSpPr>
        <p:spPr>
          <a:xfrm>
            <a:off x="10019071" y="4602480"/>
            <a:ext cx="1799384" cy="376834"/>
          </a:xfrm>
          <a:prstGeom prst="rect">
            <a:avLst/>
          </a:prstGeom>
          <a:noFill/>
        </p:spPr>
        <p:txBody>
          <a:bodyPr wrap="square" rtlCol="0">
            <a:spAutoFit/>
          </a:bodyPr>
          <a:lstStyle/>
          <a:p>
            <a:pPr algn="just">
              <a:lnSpc>
                <a:spcPct val="150000"/>
              </a:lnSpc>
              <a:spcAft>
                <a:spcPts val="800"/>
              </a:spcAft>
            </a:pPr>
            <a:r>
              <a:rPr lang="en-GB"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(Lin, et al., 2024)</a:t>
            </a: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1">
            <a:extLst>
              <a:ext uri="{FF2B5EF4-FFF2-40B4-BE49-F238E27FC236}">
                <a16:creationId xmlns:a16="http://schemas.microsoft.com/office/drawing/2014/main" id="{C3AF1F78-6566-4543-BAAD-B0F576530100}"/>
              </a:ext>
            </a:extLst>
          </p:cNvPr>
          <p:cNvSpPr>
            <a:spLocks noGrp="1" noChangeArrowheads="1"/>
          </p:cNvSpPr>
          <p:nvPr>
            <p:ph type="title"/>
          </p:nvPr>
        </p:nvSpPr>
        <p:spPr bwMode="auto">
          <a:xfrm>
            <a:off x="373545" y="931833"/>
            <a:ext cx="11189190" cy="4001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000" b="1" i="0" u="none" strike="noStrike" cap="none" normalizeH="0" baseline="0" dirty="0">
                <a:ln>
                  <a:noFill/>
                </a:ln>
                <a:solidFill>
                  <a:schemeClr val="tx1"/>
                </a:solidFill>
                <a:effectLst/>
                <a:latin typeface="Arial" panose="020B0604020202020204" pitchFamily="34" charset="0"/>
              </a:rPr>
              <a:t>The research identifies managerial strategies and future policies in respect to the chosen issue</a:t>
            </a:r>
          </a:p>
        </p:txBody>
      </p:sp>
      <p:sp>
        <p:nvSpPr>
          <p:cNvPr id="12" name="Rectangle 4">
            <a:extLst>
              <a:ext uri="{FF2B5EF4-FFF2-40B4-BE49-F238E27FC236}">
                <a16:creationId xmlns:a16="http://schemas.microsoft.com/office/drawing/2014/main" id="{3AE76960-76FA-4C63-BCE8-A8326ABB659D}"/>
              </a:ext>
            </a:extLst>
          </p:cNvPr>
          <p:cNvSpPr>
            <a:spLocks noGrp="1" noChangeArrowheads="1"/>
          </p:cNvSpPr>
          <p:nvPr>
            <p:ph idx="1"/>
          </p:nvPr>
        </p:nvSpPr>
        <p:spPr bwMode="auto">
          <a:xfrm>
            <a:off x="560388" y="2773313"/>
            <a:ext cx="8818504" cy="23083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Future Recommendations for Hotel and Hospitality Industries </a:t>
            </a:r>
            <a:br>
              <a:rPr kumimoji="0" lang="en-US" altLang="en-US" sz="1800" b="0" i="0" u="none" strike="noStrike" cap="none" normalizeH="0" baseline="0" dirty="0">
                <a:ln>
                  <a:noFill/>
                </a:ln>
                <a:solidFill>
                  <a:schemeClr val="tx1"/>
                </a:solidFill>
                <a:effectLst/>
                <a:latin typeface="Arial" panose="020B0604020202020204" pitchFamily="34" charset="0"/>
              </a:rPr>
            </a:b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Implement innovation and creativity policies: Promote policies that foster creativity.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Offer staff training: Schedule training sessions to improve abilities.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Offer growth opportunities: Emphasize staff development.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Implement a data protection policy: Ensure confidentiality and security. </a:t>
            </a:r>
            <a:br>
              <a:rPr kumimoji="0" lang="en-US" altLang="en-US" sz="1800" b="0" i="0" u="none" strike="noStrike" cap="none" normalizeH="0" baseline="0" dirty="0">
                <a:ln>
                  <a:noFill/>
                </a:ln>
                <a:solidFill>
                  <a:schemeClr val="tx1"/>
                </a:solidFill>
                <a:effectLst/>
                <a:latin typeface="Arial" panose="020B0604020202020204" pitchFamily="34" charset="0"/>
              </a:rPr>
            </a:br>
            <a:r>
              <a:rPr kumimoji="0" lang="en-US" altLang="en-US" sz="1800" b="0" i="0" u="none" strike="noStrike" cap="none" normalizeH="0" baseline="0" dirty="0">
                <a:ln>
                  <a:noFill/>
                </a:ln>
                <a:solidFill>
                  <a:schemeClr val="tx1"/>
                </a:solidFill>
                <a:effectLst/>
                <a:latin typeface="Arial" panose="020B0604020202020204" pitchFamily="34" charset="0"/>
              </a:rPr>
              <a:t>• Encourage management to respond to market changes: Adjust activity in response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rPr>
              <a:t>to changing market conditions.</a:t>
            </a:r>
          </a:p>
        </p:txBody>
      </p:sp>
    </p:spTree>
    <p:extLst>
      <p:ext uri="{BB962C8B-B14F-4D97-AF65-F5344CB8AC3E}">
        <p14:creationId xmlns:p14="http://schemas.microsoft.com/office/powerpoint/2010/main" val="39449800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2BF0-CB29-3E32-A6EF-564BEDC59D39}"/>
              </a:ext>
            </a:extLst>
          </p:cNvPr>
          <p:cNvSpPr>
            <a:spLocks noGrp="1"/>
          </p:cNvSpPr>
          <p:nvPr>
            <p:ph type="title"/>
          </p:nvPr>
        </p:nvSpPr>
        <p:spPr>
          <a:xfrm>
            <a:off x="560440" y="275303"/>
            <a:ext cx="11080954" cy="1091381"/>
          </a:xfrm>
        </p:spPr>
        <p:txBody>
          <a:bodyPr>
            <a:noAutofit/>
          </a:bodyPr>
          <a:lstStyle/>
          <a:p>
            <a:pPr marL="91440" marR="0" lvl="0" indent="-91440" defTabSz="914400" rtl="0" eaLnBrk="1" fontAlgn="auto" latinLnBrk="0" hangingPunct="1">
              <a:lnSpc>
                <a:spcPct val="90000"/>
              </a:lnSpc>
              <a:spcBef>
                <a:spcPts val="1200"/>
              </a:spcBef>
              <a:spcAft>
                <a:spcPts val="200"/>
              </a:spcAft>
              <a:tabLst/>
              <a:defRPr/>
            </a:pPr>
            <a:r>
              <a:rPr kumimoji="0" lang="en-GB" sz="20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PESTLE Analysis of AI in Hospitality</a:t>
            </a:r>
            <a:br>
              <a:rPr kumimoji="0" lang="en-GB" sz="20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br>
            <a:endParaRPr lang="en-IN" sz="2000" b="1"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F20A750-1B36-80BC-DC27-D496EF2B93FE}"/>
              </a:ext>
            </a:extLst>
          </p:cNvPr>
          <p:cNvSpPr>
            <a:spLocks noGrp="1"/>
          </p:cNvSpPr>
          <p:nvPr>
            <p:ph idx="1"/>
          </p:nvPr>
        </p:nvSpPr>
        <p:spPr>
          <a:xfrm>
            <a:off x="1170039" y="1759974"/>
            <a:ext cx="10009238" cy="4375353"/>
          </a:xfrm>
        </p:spPr>
        <p:txBody>
          <a:bodyPr numCol="2">
            <a:normAutofit fontScale="40000" lnSpcReduction="20000"/>
          </a:bodyPr>
          <a:lstStyle/>
          <a:p>
            <a:r>
              <a:rPr lang="en-GB" sz="3200" b="1" dirty="0"/>
              <a:t>Political Factors</a:t>
            </a:r>
            <a:endParaRPr lang="en-GB" sz="3200" dirty="0"/>
          </a:p>
          <a:p>
            <a:pPr>
              <a:buFont typeface="Arial" panose="020B0604020202020204" pitchFamily="34" charset="0"/>
              <a:buChar char="•"/>
            </a:pPr>
            <a:r>
              <a:rPr lang="en-GB" sz="3200" dirty="0"/>
              <a:t> Government policies promote AI adoption (</a:t>
            </a:r>
            <a:r>
              <a:rPr lang="en-GB" sz="3200" dirty="0" err="1"/>
              <a:t>Tandafatu</a:t>
            </a:r>
            <a:r>
              <a:rPr lang="en-GB" sz="3200" dirty="0"/>
              <a:t> et al., 2024).</a:t>
            </a:r>
          </a:p>
          <a:p>
            <a:pPr>
              <a:buFont typeface="Arial" panose="020B0604020202020204" pitchFamily="34" charset="0"/>
              <a:buChar char="•"/>
            </a:pPr>
            <a:r>
              <a:rPr lang="en-GB" sz="3200" dirty="0"/>
              <a:t> Political stability supports investment in AI.</a:t>
            </a:r>
          </a:p>
          <a:p>
            <a:pPr>
              <a:buFont typeface="Arial" panose="020B0604020202020204" pitchFamily="34" charset="0"/>
              <a:buChar char="•"/>
            </a:pPr>
            <a:r>
              <a:rPr lang="en-GB" sz="3200" dirty="0"/>
              <a:t> Regulatory changes (e.g., data protection laws) impact AI use (Van Der </a:t>
            </a:r>
            <a:r>
              <a:rPr lang="en-GB" sz="3200" dirty="0" err="1"/>
              <a:t>Schaft</a:t>
            </a:r>
            <a:r>
              <a:rPr lang="en-GB" sz="3200" dirty="0"/>
              <a:t> et al., 2024).</a:t>
            </a:r>
          </a:p>
          <a:p>
            <a:r>
              <a:rPr lang="en-GB" sz="3200" b="1" dirty="0"/>
              <a:t>Economic Factors</a:t>
            </a:r>
            <a:endParaRPr lang="en-GB" sz="3200" dirty="0"/>
          </a:p>
          <a:p>
            <a:pPr>
              <a:buFont typeface="Arial" panose="020B0604020202020204" pitchFamily="34" charset="0"/>
              <a:buChar char="•"/>
            </a:pPr>
            <a:r>
              <a:rPr lang="en-GB" sz="3200" dirty="0"/>
              <a:t> AI reduces costs &amp; enhances efficiency (Bhardwaj &amp; Sharma, 2024).</a:t>
            </a:r>
          </a:p>
          <a:p>
            <a:pPr>
              <a:buFont typeface="Arial" panose="020B0604020202020204" pitchFamily="34" charset="0"/>
              <a:buChar char="•"/>
            </a:pPr>
            <a:r>
              <a:rPr lang="en-GB" sz="3200" dirty="0"/>
              <a:t> High initial investment can be a barrier, especially for small businesses (Mohanty &amp; Yadav, 2024).</a:t>
            </a:r>
          </a:p>
          <a:p>
            <a:pPr>
              <a:buFont typeface="Arial" panose="020B0604020202020204" pitchFamily="34" charset="0"/>
              <a:buChar char="•"/>
            </a:pPr>
            <a:r>
              <a:rPr lang="en-GB" sz="3200" dirty="0"/>
              <a:t> Long-term benefits include revenue growth &amp; customer retention.</a:t>
            </a:r>
          </a:p>
          <a:p>
            <a:r>
              <a:rPr lang="en-GB" sz="3200" b="1" dirty="0"/>
              <a:t>Social Factors</a:t>
            </a:r>
            <a:endParaRPr lang="en-GB" sz="3200" dirty="0"/>
          </a:p>
          <a:p>
            <a:pPr>
              <a:buFont typeface="Arial" panose="020B0604020202020204" pitchFamily="34" charset="0"/>
              <a:buChar char="•"/>
            </a:pPr>
            <a:r>
              <a:rPr lang="en-GB" sz="3200" dirty="0"/>
              <a:t> Consumers expect personalized AI-driven experiences (Dube &amp; </a:t>
            </a:r>
            <a:r>
              <a:rPr lang="en-GB" sz="3200" dirty="0" err="1"/>
              <a:t>Tsiotsou</a:t>
            </a:r>
            <a:r>
              <a:rPr lang="en-GB" sz="3200" dirty="0"/>
              <a:t>, 2024).</a:t>
            </a:r>
          </a:p>
          <a:p>
            <a:pPr>
              <a:buFont typeface="Arial" panose="020B0604020202020204" pitchFamily="34" charset="0"/>
              <a:buChar char="•"/>
            </a:pPr>
            <a:r>
              <a:rPr lang="en-GB" sz="3200" dirty="0"/>
              <a:t> Privacy concerns require ethical AI implementation (</a:t>
            </a:r>
            <a:r>
              <a:rPr lang="en-GB" sz="3200" dirty="0" err="1"/>
              <a:t>Periasamy</a:t>
            </a:r>
            <a:r>
              <a:rPr lang="en-GB" sz="3200" dirty="0"/>
              <a:t> &amp; Dinesh, 2024).</a:t>
            </a:r>
          </a:p>
          <a:p>
            <a:r>
              <a:rPr lang="en-GB" sz="3200" b="1" dirty="0"/>
              <a:t>Technological Factors</a:t>
            </a:r>
            <a:endParaRPr lang="en-GB" sz="3200" dirty="0"/>
          </a:p>
          <a:p>
            <a:pPr>
              <a:buFont typeface="Arial" panose="020B0604020202020204" pitchFamily="34" charset="0"/>
              <a:buChar char="•"/>
            </a:pPr>
            <a:r>
              <a:rPr lang="en-GB" sz="3200" dirty="0"/>
              <a:t> AI enhances automation, customer service &amp; data analytics (Baggio &amp; Del </a:t>
            </a:r>
            <a:r>
              <a:rPr lang="en-GB" sz="3200" dirty="0" err="1"/>
              <a:t>Chiappa</a:t>
            </a:r>
            <a:r>
              <a:rPr lang="en-GB" sz="3200" dirty="0"/>
              <a:t>, 2024).</a:t>
            </a:r>
          </a:p>
          <a:p>
            <a:pPr>
              <a:buFont typeface="Arial" panose="020B0604020202020204" pitchFamily="34" charset="0"/>
              <a:buChar char="•"/>
            </a:pPr>
            <a:r>
              <a:rPr lang="en-GB" sz="3200" dirty="0"/>
              <a:t> Constant updates &amp; investment needed to stay competitive (Wu &amp; Lee, 2024).</a:t>
            </a:r>
          </a:p>
          <a:p>
            <a:r>
              <a:rPr lang="en-GB" sz="3200" b="1" dirty="0"/>
              <a:t>Legal Factors</a:t>
            </a:r>
            <a:endParaRPr lang="en-GB" sz="3200" dirty="0"/>
          </a:p>
          <a:p>
            <a:pPr>
              <a:buFont typeface="Arial" panose="020B0604020202020204" pitchFamily="34" charset="0"/>
              <a:buChar char="•"/>
            </a:pPr>
            <a:r>
              <a:rPr lang="en-GB" sz="3200" dirty="0"/>
              <a:t> AI must comply with data protection laws like GDPR (Kim &amp; Kim, 2024).</a:t>
            </a:r>
          </a:p>
          <a:p>
            <a:pPr>
              <a:buFont typeface="Arial" panose="020B0604020202020204" pitchFamily="34" charset="0"/>
              <a:buChar char="•"/>
            </a:pPr>
            <a:r>
              <a:rPr lang="en-GB" sz="3200" dirty="0"/>
              <a:t> Legal compliance is crucial to avoid fines &amp; reputational risks.</a:t>
            </a:r>
          </a:p>
          <a:p>
            <a:r>
              <a:rPr lang="en-GB" sz="3200" b="1" dirty="0"/>
              <a:t>Environmental Factors</a:t>
            </a:r>
            <a:endParaRPr lang="en-GB" sz="3200" dirty="0"/>
          </a:p>
          <a:p>
            <a:pPr>
              <a:buFont typeface="Arial" panose="020B0604020202020204" pitchFamily="34" charset="0"/>
              <a:buChar char="•"/>
            </a:pPr>
            <a:r>
              <a:rPr lang="en-GB" sz="3200" dirty="0"/>
              <a:t> AI improves sustainability through energy optimization (Shrestha &amp; Patel, 2024).</a:t>
            </a:r>
          </a:p>
          <a:p>
            <a:pPr>
              <a:buFont typeface="Arial" panose="020B0604020202020204" pitchFamily="34" charset="0"/>
              <a:buChar char="•"/>
            </a:pPr>
            <a:r>
              <a:rPr lang="en-GB" sz="3200" dirty="0"/>
              <a:t> Large-scale AI models have high energy demands (Van Der </a:t>
            </a:r>
            <a:r>
              <a:rPr lang="en-GB" sz="3200" dirty="0" err="1"/>
              <a:t>Schaft</a:t>
            </a:r>
            <a:r>
              <a:rPr lang="en-GB" sz="3200" dirty="0"/>
              <a:t> et al., 2024).</a:t>
            </a:r>
          </a:p>
          <a:p>
            <a:r>
              <a:rPr lang="en-GB" sz="3200" b="1" dirty="0"/>
              <a:t>Industry Reflections</a:t>
            </a:r>
            <a:endParaRPr lang="en-GB" sz="3200" dirty="0"/>
          </a:p>
          <a:p>
            <a:pPr>
              <a:buFont typeface="Arial" panose="020B0604020202020204" pitchFamily="34" charset="0"/>
              <a:buChar char="•"/>
            </a:pPr>
            <a:r>
              <a:rPr lang="en-GB" sz="3200" b="1" dirty="0"/>
              <a:t> Successes</a:t>
            </a:r>
            <a:r>
              <a:rPr lang="en-GB" sz="3200" dirty="0"/>
              <a:t>: Premier Inn &amp; Hays Travel improved customer engagement with AI (</a:t>
            </a:r>
            <a:r>
              <a:rPr lang="en-GB" sz="3200" dirty="0" err="1"/>
              <a:t>Benassi</a:t>
            </a:r>
            <a:r>
              <a:rPr lang="en-GB" sz="3200" dirty="0"/>
              <a:t> &amp; Agostini, 2024).</a:t>
            </a:r>
          </a:p>
          <a:p>
            <a:pPr>
              <a:buFont typeface="Arial" panose="020B0604020202020204" pitchFamily="34" charset="0"/>
              <a:buChar char="•"/>
            </a:pPr>
            <a:r>
              <a:rPr lang="en-GB" sz="3200" b="1" dirty="0"/>
              <a:t> Challenges</a:t>
            </a:r>
            <a:r>
              <a:rPr lang="en-GB" sz="3200" dirty="0"/>
              <a:t>: High costs, employee training, &amp; data privacy issues (Martin &amp; de la Torre, 2024).</a:t>
            </a:r>
          </a:p>
          <a:p>
            <a:pPr marL="342900" lvl="0" indent="-342900" algn="just">
              <a:lnSpc>
                <a:spcPct val="100000"/>
              </a:lnSpc>
              <a:buFont typeface="Symbol" panose="05050102010706020507" pitchFamily="18" charset="2"/>
              <a:buChar char=""/>
            </a:pP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7" name="AutoShape 2" descr="How does marketing influence businesses ...">
            <a:extLst>
              <a:ext uri="{FF2B5EF4-FFF2-40B4-BE49-F238E27FC236}">
                <a16:creationId xmlns:a16="http://schemas.microsoft.com/office/drawing/2014/main" id="{5DF49E20-C7FE-A8E3-523E-D171024E549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2" descr="What is B2C Marketing? Strategies ...">
            <a:extLst>
              <a:ext uri="{FF2B5EF4-FFF2-40B4-BE49-F238E27FC236}">
                <a16:creationId xmlns:a16="http://schemas.microsoft.com/office/drawing/2014/main" id="{037B7DD1-716B-37CB-E087-02485AC593D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376653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3A4B2D-6EAF-ABEF-94D9-A3D3F49DA628}"/>
              </a:ext>
            </a:extLst>
          </p:cNvPr>
          <p:cNvSpPr>
            <a:spLocks noGrp="1"/>
          </p:cNvSpPr>
          <p:nvPr>
            <p:ph type="title"/>
          </p:nvPr>
        </p:nvSpPr>
        <p:spPr>
          <a:xfrm>
            <a:off x="1336233" y="259080"/>
            <a:ext cx="8596668" cy="1320800"/>
          </a:xfrm>
        </p:spPr>
        <p:txBody>
          <a:bodyPr>
            <a:normAutofit/>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CA46D6FE-5737-C2A6-F911-135F0E77DD54}"/>
              </a:ext>
            </a:extLst>
          </p:cNvPr>
          <p:cNvSpPr>
            <a:spLocks noGrp="1"/>
          </p:cNvSpPr>
          <p:nvPr>
            <p:ph idx="1"/>
          </p:nvPr>
        </p:nvSpPr>
        <p:spPr>
          <a:xfrm>
            <a:off x="1287780" y="1855789"/>
            <a:ext cx="9616440" cy="3880773"/>
          </a:xfrm>
        </p:spPr>
        <p:txBody>
          <a:bodyPr>
            <a:normAutofit/>
          </a:bodyPr>
          <a:lstStyle/>
          <a:p>
            <a:r>
              <a:rPr lang="en-GB" sz="1800" dirty="0"/>
              <a:t>AI is transforming the hospitality industry through personalization, automation, and marketing optimization. While the benefits are substantial, challenges such as high costs and data privacy must be strategically managed.</a:t>
            </a:r>
          </a:p>
          <a:p>
            <a:r>
              <a:rPr lang="en-GB" sz="1800" dirty="0"/>
              <a:t>🔹 </a:t>
            </a:r>
            <a:r>
              <a:rPr lang="en-GB" sz="1800" b="1" dirty="0"/>
              <a:t>Recommendations:</a:t>
            </a:r>
            <a:br>
              <a:rPr lang="en-GB" sz="1800" dirty="0"/>
            </a:br>
            <a:r>
              <a:rPr lang="en-GB" sz="1800" dirty="0"/>
              <a:t>✅ </a:t>
            </a:r>
            <a:r>
              <a:rPr lang="en-GB" sz="1800" b="1" dirty="0"/>
              <a:t>AI-Driven Personalization:</a:t>
            </a:r>
            <a:r>
              <a:rPr lang="en-GB" sz="1800" dirty="0"/>
              <a:t> Use CRM and data analytics for tailored guest experiences.</a:t>
            </a:r>
            <a:br>
              <a:rPr lang="en-GB" sz="1800" dirty="0"/>
            </a:br>
            <a:r>
              <a:rPr lang="en-GB" sz="1800" dirty="0"/>
              <a:t>✅ </a:t>
            </a:r>
            <a:r>
              <a:rPr lang="en-GB" sz="1800" b="1" dirty="0"/>
              <a:t>Automation:</a:t>
            </a:r>
            <a:r>
              <a:rPr lang="en-GB" sz="1800" dirty="0"/>
              <a:t> Implement self-check-in, voice assistants, and resource optimization.</a:t>
            </a:r>
            <a:br>
              <a:rPr lang="en-GB" sz="1800" dirty="0"/>
            </a:br>
            <a:r>
              <a:rPr lang="en-GB" sz="1800" dirty="0"/>
              <a:t>✅ </a:t>
            </a:r>
            <a:r>
              <a:rPr lang="en-GB" sz="1800" b="1" dirty="0"/>
              <a:t>AI Chatbots:</a:t>
            </a:r>
            <a:r>
              <a:rPr lang="en-GB" sz="1800" dirty="0"/>
              <a:t> Provide 24/7 customer support for bookings and inquiries.</a:t>
            </a:r>
            <a:br>
              <a:rPr lang="en-GB" sz="1800" dirty="0"/>
            </a:br>
            <a:r>
              <a:rPr lang="en-GB" sz="1800" dirty="0"/>
              <a:t>✅ </a:t>
            </a:r>
            <a:r>
              <a:rPr lang="en-GB" sz="1800" b="1" dirty="0"/>
              <a:t>Predictive Analytics:</a:t>
            </a:r>
            <a:r>
              <a:rPr lang="en-GB" sz="1800" dirty="0"/>
              <a:t> Optimize pricing and demand forecasting.</a:t>
            </a:r>
            <a:br>
              <a:rPr lang="en-GB" sz="1800" dirty="0"/>
            </a:br>
            <a:r>
              <a:rPr lang="en-GB" sz="1800" dirty="0"/>
              <a:t>✅ </a:t>
            </a:r>
            <a:r>
              <a:rPr lang="en-GB" sz="1800" b="1" dirty="0"/>
              <a:t>Sustainability:</a:t>
            </a:r>
            <a:r>
              <a:rPr lang="en-GB" sz="1800" dirty="0"/>
              <a:t> Reduce energy and resource consumption through AI.</a:t>
            </a:r>
            <a:br>
              <a:rPr lang="en-GB" sz="1800" dirty="0"/>
            </a:br>
            <a:r>
              <a:rPr lang="en-GB" sz="1800" dirty="0"/>
              <a:t>✅ </a:t>
            </a:r>
            <a:r>
              <a:rPr lang="en-GB" sz="1800" b="1" dirty="0"/>
              <a:t>Security &amp; Ethics:</a:t>
            </a:r>
            <a:r>
              <a:rPr lang="en-GB" sz="1800" dirty="0"/>
              <a:t> Ensure data protection and transparency in AI usage.</a:t>
            </a:r>
            <a:br>
              <a:rPr lang="en-GB" sz="1800" dirty="0"/>
            </a:br>
            <a:r>
              <a:rPr lang="en-GB" sz="1800" dirty="0"/>
              <a:t>✅ </a:t>
            </a:r>
            <a:r>
              <a:rPr lang="en-GB" sz="1800" b="1" dirty="0"/>
              <a:t>Employee Training:</a:t>
            </a:r>
            <a:r>
              <a:rPr lang="en-GB" sz="1800" dirty="0"/>
              <a:t> Equip staff with AI knowledge for seamless integration.</a:t>
            </a:r>
          </a:p>
          <a:p>
            <a:r>
              <a:rPr lang="en-GB" sz="1800" dirty="0"/>
              <a:t>📌 </a:t>
            </a:r>
            <a:r>
              <a:rPr lang="en-GB" sz="1800" b="1" dirty="0"/>
              <a:t>A balanced AI adoption enhances efficiency, improves customer experiences, and ensures long-term competitiveness.</a:t>
            </a:r>
            <a:endParaRPr lang="en-GB" sz="1800" dirty="0"/>
          </a:p>
          <a:p>
            <a:pPr marL="0" lvl="0" indent="0" algn="just">
              <a:lnSpc>
                <a:spcPct val="100000"/>
              </a:lnSpc>
              <a:buNone/>
            </a:pPr>
            <a:endParaRPr lang="en-IN" sz="14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71553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DA93A-FBEB-687C-E4CE-2CCCB9C669B8}"/>
              </a:ext>
            </a:extLst>
          </p:cNvPr>
          <p:cNvSpPr>
            <a:spLocks noGrp="1"/>
          </p:cNvSpPr>
          <p:nvPr>
            <p:ph type="title"/>
          </p:nvPr>
        </p:nvSpPr>
        <p:spPr>
          <a:xfrm>
            <a:off x="983226" y="167148"/>
            <a:ext cx="7803096" cy="293703"/>
          </a:xfrm>
        </p:spPr>
        <p:txBody>
          <a:bodyPr>
            <a:normAutofit fontScale="90000"/>
          </a:bodyPr>
          <a:lstStyle/>
          <a:p>
            <a:pPr algn="just">
              <a:lnSpc>
                <a:spcPct val="150000"/>
              </a:lnSpc>
              <a:spcBef>
                <a:spcPts val="1200"/>
              </a:spcBef>
            </a:pP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 </a:t>
            </a:r>
            <a:endParaRPr lang="en-IN"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0FFF1C-6886-119E-9B8E-293D0B072F2C}"/>
              </a:ext>
            </a:extLst>
          </p:cNvPr>
          <p:cNvSpPr>
            <a:spLocks noGrp="1"/>
          </p:cNvSpPr>
          <p:nvPr>
            <p:ph idx="1"/>
          </p:nvPr>
        </p:nvSpPr>
        <p:spPr>
          <a:xfrm>
            <a:off x="68825" y="383458"/>
            <a:ext cx="12024851" cy="6013691"/>
          </a:xfrm>
        </p:spPr>
        <p:txBody>
          <a:bodyPr numCol="3">
            <a:noAutofit/>
          </a:bodyPr>
          <a:lstStyle/>
          <a:p>
            <a:pPr algn="just">
              <a:lnSpc>
                <a:spcPct val="150000"/>
              </a:lnSpc>
              <a:spcAft>
                <a:spcPts val="800"/>
              </a:spcAft>
            </a:pPr>
            <a:r>
              <a:rPr lang="en-GB" sz="12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Abeba</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 (2024). Role of Digital Transformation and Innovation in Enhancing the Competitiveness and Sustainability of Hospitality and Tourism Businesses in South Africa.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Modern Hospitality and Tourism</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4(1), pp.50-62.</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Alfehaid</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M.M., Hasan, T.H.,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Alfisal</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A.A., Saleh, M.I.,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Bumbak</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S.V.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Helal</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M.Y., (2024). Post-pandemic digital transformation: Mitigating technostress and increasing well-being in the hospitality industry via the person-technology fit model.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Geo Journal of Tourism and </a:t>
            </a:r>
            <a:r>
              <a:rPr lang="en-GB" sz="700" i="1"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Geosites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53(2), pp.388-399.</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Baggio, R., &amp; Del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Chiappa</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G.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Digital innovation in the tourism and hospitality industry: Trends, challenges, and future perspectives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Tourism Management Perspectives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12, pp.45-60.</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Benassi</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M., &amp; Agostini, L.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The role of data-driven marketing in hospitality and tourism: A comprehensive review</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and Tourism Research</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46(3), pp.281-299.</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Buhalis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Efthymiou</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Uzunboylu</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Thrassou</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 (2024). Charting the progress of technology adoption in tourism and hospitality in the era of industry 4.0. </a:t>
            </a:r>
            <a:r>
              <a:rPr lang="en-GB" sz="700" i="1"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EuroMed</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Journal of Business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19(1), pp.1-20.</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Conrady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R., and Buck, M. (2012).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Trends and Issues in Global Tourism</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Springer.</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Darcy, S. Ambrose, J.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Bulhalis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 (2012).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Best Practice in Accessible Tourism: Inclusion, Disability, Ageing Population and Tourism</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Channel View, London.</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Dawson, J.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Lemelin</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H. and Stewart, E. (2012).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Last Chance Tourism: Adapting Tourism Opportunities in a Changing World</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Routledge, London.</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Dube, L., &amp;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Tsiotsou</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R. H.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Digital transformation in customer engagement: Insights from the hospitality sector</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Service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35(4), pp.321-341.</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Elkhwesky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Z., El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Manzani</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Elbayoumi</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Salem, I., (2024). Driving hospitality and tourism to foster sustainable innovation: A systematic review of COVID-19-related studies and practical implications in the digital era.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Tourism and Hospitality Research</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24(1), pp.115-133.</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Gupta, V.P., (2024). Leveraging Digital Transformation in Marketing of Home-Stay Businesses to Promote Tourism in the Hospitality Industry. In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Technology and Luxury Hospitality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(pp. 93-115). Routledge.</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Hu, B., Fan, S. and Zhang, K., (2024). Does digital transformation exacerbate or mitigate maturity mismatch in hospitality and tourism firms?.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123, p.103915.</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Kim, H., &amp; Kim, S.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Blockchain technology in hotel management: A case study approach</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Contemporary Hospitality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36(5), pp.689-708.</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Lin, C.Y., Li, C., Mahmood, S., Guo, F. and Qian, Z., (2024). Integrating culture and tourism: A resilient scale for digital transformation innovation.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the Knowledge Economy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pp.1-34.</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Martin, J., &amp; de la Torre, D.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Adoption of digital technologies in hotel businesses: Barriers and facilitators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and Tourism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43, pp.134-145.</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Mohanty, P., &amp; Yadav, S. K.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Exploring the effects of digital transformation on hotel operations: Evidence from India</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and Tourism Insights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7(2), pp.106-118.</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Ndhlovu, E., Dube, K.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Shereni</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N.C., (2024). Introduction: Historicising and Theorising Digital Transformation and Sustainable Development in the Tourism and Hospitality Industry. In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Tourism and Hospitality for Sustainable Development: Volume One: Technological Innovations and Development Realities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(pp. 1-17). Cham: Springer Nature Switzerland.</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O’Connor, P., &amp; Murphy, J.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Digital transformation and consumer </a:t>
            </a:r>
            <a:r>
              <a:rPr lang="en-GB" sz="700" i="1"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behavior</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in hospitality: A systematic literature review</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and Tourism Research</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47(3), pp.351-368.</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Peng, X., Zhu, J., Lee, S., Zhou, D., Song, W. and Ying, T., (2024). Digital transformation in the hospitality industry: A bibliometric review from 2000 to 2023.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120, p.103761.</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Periasamy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P. and Dinesh, N., (2024). Leveraging Digital Transformation Technologies in the Hospitality Industry. In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Revolutionizing the AI-Digital Landscape</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(pp. 151-165). Productivity Press.</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Ratna</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Saide</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S., Putri, A.M.,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Indrajit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R.E.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Muwardi</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D., (2024). Digital transformation in tourism and hospitality industry: a literature review of blockchain, financial technology, and knowledge management. </a:t>
            </a:r>
            <a:r>
              <a:rPr lang="en-GB" sz="700" i="1"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EuroMed</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Journal of Business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19(1), pp.84-112.</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Shrestha, S., &amp; Patel, A.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Sustainability and digitalization: Transforming the hospitality industry towards green practices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Sustainable Tourism</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32(4), pp.301-319.</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Shekhar and Valeri, M., (2024). Knowledge clusters and impact of digital transformation on tourism and hospitality marketing mix.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Tourism Policy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14(2), pp.173-187.</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Tandafatu</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N.K.,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Ermilinda</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L.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Darkel</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Y.B.M., (2024). Digital Transformation in Tourism: Exploring the Impact of Technology on Travel Experiences.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Multidisciplinary Approach Sciences and Technologies</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1(1), pp.55-64.</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Tribe J (2009).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Philosophical issues in Tourism</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(Aspects of Tourism), Channel View.</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Van Der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Schaft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A.H.,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Lub</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X.D., Van Der Heijden, B. and </a:t>
            </a:r>
            <a:r>
              <a:rPr lang="en-GB" sz="700" dirty="0" err="1">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Solinger</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O.N., (2024). How employees experience digital transformation: A dynamic and multi-layered sensemaking perspective.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&amp; Tourism Research</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48(5), pp.803-820.</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Wu, Y., &amp; Lee, Y. (2024).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Big data analytics in hospitality: Opportunities and challenges for the future</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Journal of Hospitality &amp; Tourism Technology</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10(1), pp.67-79.</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800"/>
              </a:spcAft>
            </a:pP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Ye, Y. and Chen, K.H., (2024). Hospitality employees and digital transformation: The mediating roles of alienation and motivation. </a:t>
            </a:r>
            <a:r>
              <a:rPr lang="en-GB" sz="700" i="1"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International Journal of Hospitality Management</a:t>
            </a:r>
            <a:r>
              <a:rPr lang="en-GB" sz="700" dirty="0">
                <a:solidFill>
                  <a:srgbClr val="000000"/>
                </a:solidFill>
                <a:effectLst/>
                <a:latin typeface="Calibri" panose="020F0502020204030204" pitchFamily="34" charset="0"/>
                <a:ea typeface="Times New Roman" panose="02020603050405020304" pitchFamily="18" charset="0"/>
                <a:cs typeface="Times New Roman" panose="02020603050405020304" pitchFamily="18" charset="0"/>
              </a:rPr>
              <a:t>, 119, p.103731.</a:t>
            </a:r>
            <a:endParaRPr lang="en-GB" sz="1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gn="just">
              <a:lnSpc>
                <a:spcPct val="150000"/>
              </a:lnSpc>
              <a:spcAft>
                <a:spcPts val="800"/>
              </a:spcAft>
              <a:buNone/>
            </a:pPr>
            <a:r>
              <a:rPr lang="en-IN" sz="3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p>
        </p:txBody>
      </p:sp>
      <p:pic>
        <p:nvPicPr>
          <p:cNvPr id="5" name="Picture 4" descr="A rainbow colored paint splatter with black text&#10;&#10;Description automatically generated">
            <a:extLst>
              <a:ext uri="{FF2B5EF4-FFF2-40B4-BE49-F238E27FC236}">
                <a16:creationId xmlns:a16="http://schemas.microsoft.com/office/drawing/2014/main" id="{C6DEEFD1-5EFF-4D6E-B177-BD73F14C926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183329" y="5424418"/>
            <a:ext cx="1848465" cy="1553370"/>
          </a:xfrm>
          <a:prstGeom prst="rect">
            <a:avLst/>
          </a:prstGeom>
        </p:spPr>
      </p:pic>
    </p:spTree>
    <p:extLst>
      <p:ext uri="{BB962C8B-B14F-4D97-AF65-F5344CB8AC3E}">
        <p14:creationId xmlns:p14="http://schemas.microsoft.com/office/powerpoint/2010/main" val="3163213802"/>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3402</Words>
  <Application>Microsoft Office PowerPoint</Application>
  <PresentationFormat>Widescreen</PresentationFormat>
  <Paragraphs>141</Paragraphs>
  <Slides>10</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Symbol</vt:lpstr>
      <vt:lpstr>Times New Roman</vt:lpstr>
      <vt:lpstr>Retrospect</vt:lpstr>
      <vt:lpstr>PowerPoint Presentation</vt:lpstr>
      <vt:lpstr>PowerPoint Presentation</vt:lpstr>
      <vt:lpstr>Introduction</vt:lpstr>
      <vt:lpstr>Literature Review </vt:lpstr>
      <vt:lpstr>Methodology </vt:lpstr>
      <vt:lpstr>Current concerns and constraints</vt:lpstr>
      <vt:lpstr>The research identifies managerial strategies and future policies in respect to the chosen issue</vt:lpstr>
      <vt:lpstr>PESTLE Analysis of AI in Hospitality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&amp; Communication in Digital World</dc:title>
  <dc:creator>Khawaja Usman Rafi</dc:creator>
  <cp:lastModifiedBy>Maria Ana Iordache</cp:lastModifiedBy>
  <cp:revision>25</cp:revision>
  <dcterms:created xsi:type="dcterms:W3CDTF">2024-01-19T13:19:33Z</dcterms:created>
  <dcterms:modified xsi:type="dcterms:W3CDTF">2025-02-03T23:06:58Z</dcterms:modified>
</cp:coreProperties>
</file>