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_rels/slideMaster1.xml.rels" ContentType="application/vnd.openxmlformats-package.relationships+xml"/>
  <Override PartName="/ppt/notesMasters/notesMaster1.xml" ContentType="application/vnd.openxmlformats-officedocument.presentationml.notesMaster+xml"/>
  <Override PartName="/ppt/notesMasters/_rels/notesMaster1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_rels/notesSlide9.xml.rels" ContentType="application/vnd.openxmlformats-package.relationships+xml"/>
  <Override PartName="/ppt/notesSlides/_rels/notesSlide1.xml.rels" ContentType="application/vnd.openxmlformats-package.relationships+xml"/>
  <Override PartName="/ppt/notesSlides/_rels/notesSlide10.xml.rels" ContentType="application/vnd.openxmlformats-package.relationships+xml"/>
  <Override PartName="/ppt/notesSlides/_rels/notesSlide2.xml.rels" ContentType="application/vnd.openxmlformats-package.relationships+xml"/>
  <Override PartName="/ppt/notesSlides/_rels/notesSlide11.xml.rels" ContentType="application/vnd.openxmlformats-package.relationships+xml"/>
  <Override PartName="/ppt/notesSlides/_rels/notesSlide3.xml.rels" ContentType="application/vnd.openxmlformats-package.relationships+xml"/>
  <Override PartName="/ppt/notesSlides/_rels/notesSlide4.xml.rels" ContentType="application/vnd.openxmlformats-package.relationships+xml"/>
  <Override PartName="/ppt/notesSlides/_rels/notesSlide8.xml.rels" ContentType="application/vnd.openxmlformats-package.relationships+xml"/>
  <Override PartName="/ppt/notesSlides/_rels/notesSlide12.xml.rels" ContentType="application/vnd.openxmlformats-package.relationships+xml"/>
  <Override PartName="/ppt/notesSlides/_rels/notesSlide13.xml.rels" ContentType="application/vnd.openxmlformats-package.relationships+xml"/>
  <Override PartName="/ppt/notesSlides/_rels/notesSlide14.xml.rels" ContentType="application/vnd.openxmlformats-package.relationships+xml"/>
  <Override PartName="/ppt/notesSlides/_rels/notesSlide15.xml.rels" ContentType="application/vnd.openxmlformats-package.relationships+xml"/>
  <Override PartName="/ppt/notesSlides/_rels/notesSlide16.xml.rels" ContentType="application/vnd.openxmlformats-package.relationships+xml"/>
  <Override PartName="/ppt/notesSlides/_rels/notesSlide17.xml.rels" ContentType="application/vnd.openxmlformats-package.relationships+xml"/>
  <Override PartName="/ppt/media/image1.png" ContentType="image/png"/>
  <Override PartName="/ppt/media/image2.png" ContentType="image/png"/>
  <Override PartName="/ppt/media/image4.jpeg" ContentType="image/jpeg"/>
  <Override PartName="/ppt/media/image3.jpeg" ContentType="image/jpeg"/>
  <Override PartName="/ppt/media/image5.jpeg" ContentType="image/jpeg"/>
  <Override PartName="/ppt/media/image7.png" ContentType="image/png"/>
  <Override PartName="/ppt/media/image6.jpeg" ContentType="image/jpeg"/>
  <Override PartName="/ppt/media/image8.jpeg" ContentType="image/jpeg"/>
  <Override PartName="/ppt/media/image9.jpeg" ContentType="image/jpeg"/>
  <Override PartName="/ppt/media/image10.png" ContentType="image/png"/>
  <Override PartName="/ppt/media/image11.jpeg" ContentType="image/jpeg"/>
  <Override PartName="/ppt/media/image12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_rels/presentation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</p:sldMasterIdLst>
  <p:notesMasterIdLst>
    <p:notesMasterId r:id="rId3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"/>
          <p:cNvSpPr/>
          <p:nvPr/>
        </p:nvSpPr>
        <p:spPr>
          <a:xfrm>
            <a:off x="0" y="0"/>
            <a:ext cx="7560000" cy="10692000"/>
          </a:xfrm>
          <a:prstGeom prst="rect">
            <a:avLst/>
          </a:prstGeom>
          <a:solidFill>
            <a:srgbClr val="ffffff"/>
          </a:solidFill>
          <a:ln w="9360">
            <a:noFill/>
          </a:ln>
        </p:spPr>
      </p:sp>
      <p:sp>
        <p:nvSpPr>
          <p:cNvPr id="43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7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8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" name="PlaceHolder 1"/>
          <p:cNvSpPr>
            <a:spLocks noGrp="1"/>
          </p:cNvSpPr>
          <p:nvPr>
            <p:ph type="sldImg"/>
          </p:nvPr>
        </p:nvSpPr>
        <p:spPr>
          <a:xfrm>
            <a:off x="720360" y="900000"/>
            <a:ext cx="6108840" cy="3430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Click to move the slide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720360" y="4680000"/>
            <a:ext cx="6108840" cy="502920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Click to edit the notes format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hdr"/>
          </p:nvPr>
        </p:nvSpPr>
        <p:spPr>
          <a:xfrm>
            <a:off x="0" y="-360"/>
            <a:ext cx="3270240" cy="52380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&lt;header&gt;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dt"/>
          </p:nvPr>
        </p:nvSpPr>
        <p:spPr>
          <a:xfrm>
            <a:off x="4278240" y="-360"/>
            <a:ext cx="3270240" cy="52380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 algn="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" name="PlaceHolder 5"/>
          <p:cNvSpPr>
            <a:spLocks noGrp="1"/>
          </p:cNvSpPr>
          <p:nvPr>
            <p:ph type="ftr"/>
          </p:nvPr>
        </p:nvSpPr>
        <p:spPr>
          <a:xfrm>
            <a:off x="0" y="10156680"/>
            <a:ext cx="3270240" cy="52416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pPr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" name="PlaceHolder 6"/>
          <p:cNvSpPr>
            <a:spLocks noGrp="1"/>
          </p:cNvSpPr>
          <p:nvPr>
            <p:ph type="sldNum"/>
          </p:nvPr>
        </p:nvSpPr>
        <p:spPr>
          <a:xfrm>
            <a:off x="4278240" y="10156680"/>
            <a:ext cx="3270240" cy="52416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pPr algn="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fld id="{B6842CE2-C58D-45DB-9916-AAF706C3D1D8}" type="slidenum"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8.xml.rels><?xml version="1.0" encoding="UTF-8"?>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
</Relationships>
</file>

<file path=ppt/notesSlides/_rels/notesSlide9.xml.rels><?xml version="1.0" encoding="UTF-8"?>
<Relationships xmlns="http://schemas.openxmlformats.org/package/2006/relationships"><Relationship Id="rId1" Type="http://schemas.openxmlformats.org/officeDocument/2006/relationships/slide" Target="../slides/slide9.xml"/><Relationship Id="rId2" Type="http://schemas.openxmlformats.org/officeDocument/2006/relationships/notesMaster" Target="../notesMasters/notesMaster1.xml"/>
</Relationships>
</file>

<file path=ppt/notesSlides/_rels/notesSlide10.xml.rels><?xml version="1.0" encoding="UTF-8"?>
<Relationships xmlns="http://schemas.openxmlformats.org/package/2006/relationships"><Relationship Id="rId1" Type="http://schemas.openxmlformats.org/officeDocument/2006/relationships/slide" Target="../slides/slide10.xml"/><Relationship Id="rId2" Type="http://schemas.openxmlformats.org/officeDocument/2006/relationships/notesMaster" Target="../notesMasters/notesMaster1.xml"/>
</Relationships>
</file>

<file path=ppt/notesSlides/_rels/notesSlide11.xml.rels><?xml version="1.0" encoding="UTF-8"?>
<Relationships xmlns="http://schemas.openxmlformats.org/package/2006/relationships"><Relationship Id="rId1" Type="http://schemas.openxmlformats.org/officeDocument/2006/relationships/slide" Target="../slides/slide11.xml"/><Relationship Id="rId2" Type="http://schemas.openxmlformats.org/officeDocument/2006/relationships/notesMaster" Target="../notesMasters/notesMaster1.xml"/>
</Relationships>
</file>

<file path=ppt/notesSlides/_rels/notesSlide12.xml.rels><?xml version="1.0" encoding="UTF-8"?>
<Relationships xmlns="http://schemas.openxmlformats.org/package/2006/relationships"><Relationship Id="rId1" Type="http://schemas.openxmlformats.org/officeDocument/2006/relationships/slide" Target="../slides/slide12.xml"/><Relationship Id="rId2" Type="http://schemas.openxmlformats.org/officeDocument/2006/relationships/notesMaster" Target="../notesMasters/notesMaster1.xml"/>
</Relationships>
</file>

<file path=ppt/notesSlides/_rels/notesSlide13.xml.rels><?xml version="1.0" encoding="UTF-8"?>
<Relationships xmlns="http://schemas.openxmlformats.org/package/2006/relationships"><Relationship Id="rId1" Type="http://schemas.openxmlformats.org/officeDocument/2006/relationships/slide" Target="../slides/slide13.xml"/><Relationship Id="rId2" Type="http://schemas.openxmlformats.org/officeDocument/2006/relationships/notesMaster" Target="../notesMasters/notesMaster1.xml"/>
</Relationships>
</file>

<file path=ppt/notesSlides/_rels/notesSlide14.xml.rels><?xml version="1.0" encoding="UTF-8"?>
<Relationships xmlns="http://schemas.openxmlformats.org/package/2006/relationships"><Relationship Id="rId1" Type="http://schemas.openxmlformats.org/officeDocument/2006/relationships/slide" Target="../slides/slide14.xml"/><Relationship Id="rId2" Type="http://schemas.openxmlformats.org/officeDocument/2006/relationships/notesMaster" Target="../notesMasters/notesMaster1.xml"/>
</Relationships>
</file>

<file path=ppt/notesSlides/_rels/notesSlide15.xml.rels><?xml version="1.0" encoding="UTF-8"?>
<Relationships xmlns="http://schemas.openxmlformats.org/package/2006/relationships"><Relationship Id="rId1" Type="http://schemas.openxmlformats.org/officeDocument/2006/relationships/slide" Target="../slides/slide15.xml"/><Relationship Id="rId2" Type="http://schemas.openxmlformats.org/officeDocument/2006/relationships/notesMaster" Target="../notesMasters/notesMaster1.xml"/>
</Relationships>
</file>

<file path=ppt/notesSlides/_rels/notesSlide16.xml.rels><?xml version="1.0" encoding="UTF-8"?>
<Relationships xmlns="http://schemas.openxmlformats.org/package/2006/relationships"><Relationship Id="rId1" Type="http://schemas.openxmlformats.org/officeDocument/2006/relationships/slide" Target="../slides/slide16.xml"/><Relationship Id="rId2" Type="http://schemas.openxmlformats.org/officeDocument/2006/relationships/notesMaster" Target="../notesMasters/notesMaster1.xml"/>
</Relationships>
</file>

<file path=ppt/notesSlides/_rels/notesSlide17.xml.rels><?xml version="1.0" encoding="UTF-8"?>
<Relationships xmlns="http://schemas.openxmlformats.org/package/2006/relationships"><Relationship Id="rId1" Type="http://schemas.openxmlformats.org/officeDocument/2006/relationships/slide" Target="../slides/slide17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01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03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05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07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09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11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13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15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1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17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1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19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1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21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15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23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16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25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17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27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2920" y="215640"/>
            <a:ext cx="8088120" cy="817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subTitle"/>
          </p:nvPr>
        </p:nvSpPr>
        <p:spPr>
          <a:xfrm>
            <a:off x="502920" y="1368360"/>
            <a:ext cx="9061560" cy="32767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marL="342720" indent="-342720"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502920" y="215640"/>
            <a:ext cx="8088120" cy="817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502920" y="1368360"/>
            <a:ext cx="9061560" cy="327672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502920" y="215640"/>
            <a:ext cx="8088120" cy="817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" name="PlaceHolder 2"/>
          <p:cNvSpPr>
            <a:spLocks noGrp="1"/>
          </p:cNvSpPr>
          <p:nvPr>
            <p:ph type="body"/>
          </p:nvPr>
        </p:nvSpPr>
        <p:spPr>
          <a:xfrm>
            <a:off x="502920" y="1368360"/>
            <a:ext cx="4421880" cy="327672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12" name="PlaceHolder 3"/>
          <p:cNvSpPr>
            <a:spLocks noGrp="1"/>
          </p:cNvSpPr>
          <p:nvPr>
            <p:ph type="body"/>
          </p:nvPr>
        </p:nvSpPr>
        <p:spPr>
          <a:xfrm>
            <a:off x="5146200" y="1368360"/>
            <a:ext cx="4421880" cy="327672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502920" y="215640"/>
            <a:ext cx="8088120" cy="817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subTitle"/>
          </p:nvPr>
        </p:nvSpPr>
        <p:spPr>
          <a:xfrm>
            <a:off x="502920" y="215640"/>
            <a:ext cx="8088120" cy="37911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marL="342720" indent="-342720"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2920" y="215640"/>
            <a:ext cx="8088120" cy="817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2920" y="1368360"/>
            <a:ext cx="442188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46200" y="1368360"/>
            <a:ext cx="4421880" cy="327672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02920" y="3079800"/>
            <a:ext cx="442188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2920" y="215640"/>
            <a:ext cx="8088120" cy="817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2920" y="1368360"/>
            <a:ext cx="4421880" cy="327672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46200" y="1368360"/>
            <a:ext cx="442188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146200" y="3079800"/>
            <a:ext cx="442188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2920" y="215640"/>
            <a:ext cx="8088120" cy="817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2920" y="1368360"/>
            <a:ext cx="442188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146200" y="1368360"/>
            <a:ext cx="442188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26" name="PlaceHolder 4"/>
          <p:cNvSpPr>
            <a:spLocks noGrp="1"/>
          </p:cNvSpPr>
          <p:nvPr>
            <p:ph type="body"/>
          </p:nvPr>
        </p:nvSpPr>
        <p:spPr>
          <a:xfrm>
            <a:off x="502920" y="3079800"/>
            <a:ext cx="906156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502920" y="215640"/>
            <a:ext cx="8088120" cy="817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8" name="PlaceHolder 2"/>
          <p:cNvSpPr>
            <a:spLocks noGrp="1"/>
          </p:cNvSpPr>
          <p:nvPr>
            <p:ph type="body"/>
          </p:nvPr>
        </p:nvSpPr>
        <p:spPr>
          <a:xfrm>
            <a:off x="502920" y="1368360"/>
            <a:ext cx="906156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29" name="PlaceHolder 3"/>
          <p:cNvSpPr>
            <a:spLocks noGrp="1"/>
          </p:cNvSpPr>
          <p:nvPr>
            <p:ph type="body"/>
          </p:nvPr>
        </p:nvSpPr>
        <p:spPr>
          <a:xfrm>
            <a:off x="502920" y="3079800"/>
            <a:ext cx="906156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502920" y="215640"/>
            <a:ext cx="8088120" cy="817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502920" y="1368360"/>
            <a:ext cx="442188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5146200" y="1368360"/>
            <a:ext cx="442188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33" name="PlaceHolder 4"/>
          <p:cNvSpPr>
            <a:spLocks noGrp="1"/>
          </p:cNvSpPr>
          <p:nvPr>
            <p:ph type="body"/>
          </p:nvPr>
        </p:nvSpPr>
        <p:spPr>
          <a:xfrm>
            <a:off x="502920" y="3079800"/>
            <a:ext cx="442188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34" name="PlaceHolder 5"/>
          <p:cNvSpPr>
            <a:spLocks noGrp="1"/>
          </p:cNvSpPr>
          <p:nvPr>
            <p:ph type="body"/>
          </p:nvPr>
        </p:nvSpPr>
        <p:spPr>
          <a:xfrm>
            <a:off x="5146200" y="3079800"/>
            <a:ext cx="442188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502920" y="215640"/>
            <a:ext cx="8088120" cy="817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502920" y="1368360"/>
            <a:ext cx="291744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37" name="PlaceHolder 3"/>
          <p:cNvSpPr>
            <a:spLocks noGrp="1"/>
          </p:cNvSpPr>
          <p:nvPr>
            <p:ph type="body"/>
          </p:nvPr>
        </p:nvSpPr>
        <p:spPr>
          <a:xfrm>
            <a:off x="3566520" y="1368360"/>
            <a:ext cx="291744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38" name="PlaceHolder 4"/>
          <p:cNvSpPr>
            <a:spLocks noGrp="1"/>
          </p:cNvSpPr>
          <p:nvPr>
            <p:ph type="body"/>
          </p:nvPr>
        </p:nvSpPr>
        <p:spPr>
          <a:xfrm>
            <a:off x="6630480" y="1368360"/>
            <a:ext cx="291744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39" name="PlaceHolder 5"/>
          <p:cNvSpPr>
            <a:spLocks noGrp="1"/>
          </p:cNvSpPr>
          <p:nvPr>
            <p:ph type="body"/>
          </p:nvPr>
        </p:nvSpPr>
        <p:spPr>
          <a:xfrm>
            <a:off x="502920" y="3079800"/>
            <a:ext cx="291744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40" name="PlaceHolder 6"/>
          <p:cNvSpPr>
            <a:spLocks noGrp="1"/>
          </p:cNvSpPr>
          <p:nvPr>
            <p:ph type="body"/>
          </p:nvPr>
        </p:nvSpPr>
        <p:spPr>
          <a:xfrm>
            <a:off x="3566520" y="3079800"/>
            <a:ext cx="291744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41" name="PlaceHolder 7"/>
          <p:cNvSpPr>
            <a:spLocks noGrp="1"/>
          </p:cNvSpPr>
          <p:nvPr>
            <p:ph type="body"/>
          </p:nvPr>
        </p:nvSpPr>
        <p:spPr>
          <a:xfrm>
            <a:off x="6630480" y="3079800"/>
            <a:ext cx="2917440" cy="15627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0" name="" descr=""/>
          <p:cNvPicPr/>
          <p:nvPr/>
        </p:nvPicPr>
        <p:blipFill>
          <a:blip r:embed="rId2"/>
          <a:stretch/>
        </p:blipFill>
        <p:spPr>
          <a:xfrm>
            <a:off x="0" y="0"/>
            <a:ext cx="10078920" cy="5667480"/>
          </a:xfrm>
          <a:prstGeom prst="rect">
            <a:avLst/>
          </a:prstGeom>
          <a:ln w="0">
            <a:noFill/>
          </a:ln>
        </p:spPr>
      </p:pic>
      <p:sp>
        <p:nvSpPr>
          <p:cNvPr id="1" name="PlaceHolder 1"/>
          <p:cNvSpPr>
            <a:spLocks noGrp="1"/>
          </p:cNvSpPr>
          <p:nvPr>
            <p:ph type="title"/>
          </p:nvPr>
        </p:nvSpPr>
        <p:spPr>
          <a:xfrm>
            <a:off x="502920" y="215640"/>
            <a:ext cx="8088120" cy="817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Click to edit the title text format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2"/>
          <p:cNvSpPr>
            <a:spLocks noGrp="1"/>
          </p:cNvSpPr>
          <p:nvPr>
            <p:ph type="body"/>
          </p:nvPr>
        </p:nvSpPr>
        <p:spPr>
          <a:xfrm>
            <a:off x="502920" y="1368360"/>
            <a:ext cx="9061560" cy="327672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pPr marL="342720" indent="-342720">
              <a:spcAft>
                <a:spcPts val="1060"/>
              </a:spcAft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10101"/>
                </a:solidFill>
                <a:latin typeface="Times New Roman"/>
              </a:rPr>
              <a:t>Click to edit the outline text format</a:t>
            </a:r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  <a:p>
            <a:pPr lvl="1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–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10101"/>
                </a:solidFill>
                <a:latin typeface="Times New Roman"/>
              </a:rPr>
              <a:t>Second Outline Level</a:t>
            </a:r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  <a:p>
            <a:pPr lvl="2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•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10101"/>
                </a:solidFill>
                <a:latin typeface="Times New Roman"/>
              </a:rPr>
              <a:t>Third Outline Level</a:t>
            </a:r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  <a:p>
            <a:pPr lvl="3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–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10101"/>
                </a:solidFill>
                <a:latin typeface="Times New Roman"/>
              </a:rPr>
              <a:t>Fourth Outline Level</a:t>
            </a:r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  <a:p>
            <a:pPr lvl="4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10101"/>
                </a:solidFill>
                <a:latin typeface="Times New Roman"/>
              </a:rPr>
              <a:t>Fifth Outline Level</a:t>
            </a:r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  <a:p>
            <a:pPr lvl="5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10101"/>
                </a:solidFill>
                <a:latin typeface="Times New Roman"/>
              </a:rPr>
              <a:t>Sixth Outline Level</a:t>
            </a:r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  <a:p>
            <a:pPr lvl="6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10101"/>
                </a:solidFill>
                <a:latin typeface="Times New Roman"/>
              </a:rPr>
              <a:t>Seventh Outline Level</a:t>
            </a:r>
            <a:endParaRPr b="0" lang="en-GB" sz="2400" spc="-1" strike="noStrike">
              <a:solidFill>
                <a:srgbClr val="010101"/>
              </a:solidFill>
              <a:latin typeface="Times New Roman"/>
            </a:endParaRPr>
          </a:p>
        </p:txBody>
      </p:sp>
      <p:sp>
        <p:nvSpPr>
          <p:cNvPr id="3" name="PlaceHolder 3"/>
          <p:cNvSpPr>
            <a:spLocks noGrp="1"/>
          </p:cNvSpPr>
          <p:nvPr>
            <p:ph type="dt"/>
          </p:nvPr>
        </p:nvSpPr>
        <p:spPr>
          <a:xfrm>
            <a:off x="502920" y="5165640"/>
            <a:ext cx="2336760" cy="3794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Arial"/>
              </a:rPr>
              <a:t>&lt;date/time&gt;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4"/>
          <p:cNvSpPr>
            <a:spLocks noGrp="1"/>
          </p:cNvSpPr>
          <p:nvPr>
            <p:ph type="ftr"/>
          </p:nvPr>
        </p:nvSpPr>
        <p:spPr>
          <a:xfrm>
            <a:off x="3448080" y="5165640"/>
            <a:ext cx="3184560" cy="3794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Arial"/>
              </a:rPr>
              <a:t>&lt;footer&gt;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5"/>
          <p:cNvSpPr>
            <a:spLocks noGrp="1"/>
          </p:cNvSpPr>
          <p:nvPr>
            <p:ph type="sldNum"/>
          </p:nvPr>
        </p:nvSpPr>
        <p:spPr>
          <a:xfrm>
            <a:off x="7227720" y="5165640"/>
            <a:ext cx="2337120" cy="3794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fld id="{AD50E095-6231-42AF-BDFC-2111CA73B21C}" type="slidenum">
              <a:rPr b="0" lang="de-DE" sz="18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image" Target="../media/image6.jpeg"/><Relationship Id="rId3" Type="http://schemas.openxmlformats.org/officeDocument/2006/relationships/slideLayout" Target="../slideLayouts/slideLayout3.xml"/><Relationship Id="rId4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slideLayout" Target="../slideLayouts/slideLayout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8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9.jpe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10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12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11.jpeg"/><Relationship Id="rId2" Type="http://schemas.openxmlformats.org/officeDocument/2006/relationships/image" Target="../media/image12.jpeg"/><Relationship Id="rId3" Type="http://schemas.openxmlformats.org/officeDocument/2006/relationships/slideLayout" Target="../slideLayouts/slideLayout3.xml"/><Relationship Id="rId4" Type="http://schemas.openxmlformats.org/officeDocument/2006/relationships/notesSlide" Target="../notesSlides/notesSlide14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Lucan's </a:t>
            </a:r>
            <a:r>
              <a:rPr b="0" i="1" lang="de-DE" sz="3300" spc="-1" strike="noStrike">
                <a:solidFill>
                  <a:srgbClr val="000000"/>
                </a:solidFill>
                <a:latin typeface="Times New Roman"/>
              </a:rPr>
              <a:t>Civil War 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6" name=""/>
          <p:cNvSpPr txBox="1"/>
          <p:nvPr/>
        </p:nvSpPr>
        <p:spPr>
          <a:xfrm>
            <a:off x="502920" y="1413000"/>
            <a:ext cx="9072360" cy="3287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marL="342720" indent="-342720"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57" name="" descr=""/>
          <p:cNvPicPr/>
          <p:nvPr/>
        </p:nvPicPr>
        <p:blipFill>
          <a:blip r:embed="rId1"/>
          <a:stretch/>
        </p:blipFill>
        <p:spPr>
          <a:xfrm>
            <a:off x="1957320" y="1413000"/>
            <a:ext cx="5891400" cy="3409920"/>
          </a:xfrm>
          <a:prstGeom prst="rect">
            <a:avLst/>
          </a:prstGeom>
          <a:ln w="0">
            <a:noFill/>
          </a:ln>
        </p:spPr>
      </p:pic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Background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Marcus Annaeus Lucanus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804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born Corduba in 39 CE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804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joins Nero’s imperial retinue, 60 CE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804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literary triumph awarded for his Praises of Nero (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Laudes Neronis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) 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at the Neronia festival (60 CE)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  <p:pic>
        <p:nvPicPr>
          <p:cNvPr id="60" name="" descr=""/>
          <p:cNvPicPr/>
          <p:nvPr/>
        </p:nvPicPr>
        <p:blipFill>
          <a:blip r:embed="rId1"/>
          <a:stretch/>
        </p:blipFill>
        <p:spPr>
          <a:xfrm>
            <a:off x="7343640" y="1655640"/>
            <a:ext cx="1908360" cy="2657520"/>
          </a:xfrm>
          <a:prstGeom prst="rect">
            <a:avLst/>
          </a:prstGeom>
          <a:ln w="0">
            <a:noFill/>
          </a:ln>
        </p:spPr>
      </p:pic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Background to Lucan and his poem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2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starts work on his epic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Civil War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 (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Bellum Civile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) aka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 Pharsalia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(after the battle of Pharsalus, 48 BCE)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published 3 books by 63 CE; 7 more books (unfinished)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part of failed Pisonian conspiracy of 65 CE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=&gt; suicide (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Civil war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 unfinished: 8000 lines, 10 books)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  <p:pic>
        <p:nvPicPr>
          <p:cNvPr id="63" name="" descr=""/>
          <p:cNvPicPr/>
          <p:nvPr/>
        </p:nvPicPr>
        <p:blipFill>
          <a:blip r:embed="rId1"/>
          <a:stretch/>
        </p:blipFill>
        <p:spPr>
          <a:xfrm>
            <a:off x="7588080" y="1889280"/>
            <a:ext cx="2059200" cy="3222360"/>
          </a:xfrm>
          <a:prstGeom prst="rect">
            <a:avLst/>
          </a:prstGeom>
          <a:ln w="0">
            <a:noFill/>
          </a:ln>
        </p:spPr>
      </p:pic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16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i="1" lang="de-DE" sz="3200" spc="-1" strike="noStrike">
                <a:solidFill>
                  <a:srgbClr val="000000"/>
                </a:solidFill>
                <a:latin typeface="Times New Roman"/>
              </a:rPr>
              <a:t>Civil War</a:t>
            </a:r>
            <a:endParaRPr b="0" lang="en-GB" sz="3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5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on conflict in 49 BC between Julius Caesar (energetic, dynamic, destructive) 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and Pompey (pictured as ageing, though in fact only 6 years older, basking in reputation, weak)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The mere shadow of a </a:t>
            </a:r>
            <a:r>
              <a:rPr b="0" lang="de-DE" sz="1800" spc="-1" strike="noStrike" u="sng">
                <a:solidFill>
                  <a:srgbClr val="010101"/>
                </a:solidFill>
                <a:uFillTx/>
                <a:latin typeface="Times New Roman"/>
                <a:ea typeface="Times New Roman"/>
              </a:rPr>
              <a:t>mighty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 name he stood” (Luc. 1.135: Pompey the </a:t>
            </a:r>
            <a:r>
              <a:rPr b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Great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; then given oak tree simile)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 thunderbolt, without noise or any clouds, gathered fire from the North and smote the capital of Latium” (Luc. 1.534, a portent of civil war, hinting at destruction Caesar will bring; speed, which Caesar was known for, is a characteristic in Lucan. See Leigh 2009: 241)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  <p:pic>
        <p:nvPicPr>
          <p:cNvPr id="66" name="" descr=""/>
          <p:cNvPicPr/>
          <p:nvPr/>
        </p:nvPicPr>
        <p:blipFill>
          <a:blip r:embed="rId1"/>
          <a:stretch/>
        </p:blipFill>
        <p:spPr>
          <a:xfrm>
            <a:off x="14111280" y="627120"/>
            <a:ext cx="1655640" cy="2479680"/>
          </a:xfrm>
          <a:prstGeom prst="rect">
            <a:avLst/>
          </a:prstGeom>
          <a:ln w="0">
            <a:noFill/>
          </a:ln>
        </p:spPr>
      </p:pic>
      <p:pic>
        <p:nvPicPr>
          <p:cNvPr id="67" name="" descr=""/>
          <p:cNvPicPr/>
          <p:nvPr/>
        </p:nvPicPr>
        <p:blipFill>
          <a:blip r:embed="rId2"/>
          <a:stretch/>
        </p:blipFill>
        <p:spPr>
          <a:xfrm>
            <a:off x="14040000" y="627120"/>
            <a:ext cx="1655640" cy="2254320"/>
          </a:xfrm>
          <a:prstGeom prst="rect">
            <a:avLst/>
          </a:prstGeom>
          <a:ln w="0">
            <a:noFill/>
          </a:ln>
        </p:spPr>
      </p:pic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"/>
          <p:cNvSpPr txBox="1"/>
          <p:nvPr/>
        </p:nvSpPr>
        <p:spPr>
          <a:xfrm>
            <a:off x="502920" y="215640"/>
            <a:ext cx="8096040" cy="825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Fate of Pompey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"/>
          <p:cNvSpPr txBox="1"/>
          <p:nvPr/>
        </p:nvSpPr>
        <p:spPr>
          <a:xfrm>
            <a:off x="502920" y="1368360"/>
            <a:ext cx="9069480" cy="328464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4800"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10101"/>
                </a:solidFill>
                <a:latin typeface="Times New Roman"/>
              </a:rPr>
              <a:t>Pompey ends up as a decapitated Priam at the edge of the Roman world (Egypt). In Book 1 a matron prophesies his death: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 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him I recognize, that headless corpse lying on the river sands” (matron prophesying Pompey's death, Luc. 1.685: cf. Priam)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&gt; echoes Vergil’s description of a decapitated Priam lying on the shore: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His tall body was lying headless on the shore, and by it the head hacked from his shoulders: a corpse without a name” (Vergil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Aeneid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 2.557-8, of Priam)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"/>
          <p:cNvSpPr txBox="1"/>
          <p:nvPr/>
        </p:nvSpPr>
        <p:spPr>
          <a:xfrm>
            <a:off x="502920" y="215640"/>
            <a:ext cx="8096040" cy="825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Grove of Massilia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"/>
          <p:cNvSpPr txBox="1"/>
          <p:nvPr/>
        </p:nvSpPr>
        <p:spPr>
          <a:xfrm>
            <a:off x="502920" y="1368360"/>
            <a:ext cx="9069480" cy="328464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4800"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10101"/>
                </a:solidFill>
                <a:latin typeface="Times New Roman"/>
              </a:rPr>
              <a:t>- Caesar chops down grove of Massilia in order to supply materials for his siege of the city (deforestation in sources). Lucan claims that it has never been touched before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10101"/>
                </a:solidFill>
                <a:latin typeface="Times New Roman"/>
              </a:rPr>
              <a:t>“</a:t>
            </a:r>
            <a:r>
              <a:rPr b="0" lang="en-GB" sz="1800" spc="-1" strike="noStrike">
                <a:solidFill>
                  <a:srgbClr val="010101"/>
                </a:solidFill>
                <a:latin typeface="Times New Roman"/>
              </a:rPr>
              <a:t>A grove there was, untouched by men’s hands from ancient times” (Luc. 3.399)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10101"/>
                </a:solidFill>
                <a:latin typeface="Times New Roman"/>
              </a:rPr>
              <a:t>The soldiers are reluctant so Caesar steps in: </a:t>
            </a:r>
            <a:r>
              <a:rPr b="0" lang="en-GB" sz="1800" spc="-1" strike="noStrike">
                <a:solidFill>
                  <a:srgbClr val="010101"/>
                </a:solidFill>
                <a:latin typeface="Times New Roman"/>
              </a:rPr>
              <a:t>“he was the first to snatch an axe and swing it, and dared to cleave a towering oak with the steel” (Luc. 3.433-4)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• </a:t>
            </a:r>
            <a:r>
              <a:rPr b="0" lang="en-GB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what does this suggest about Lucan’s characterisation of Caesar?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"/>
          <p:cNvSpPr txBox="1"/>
          <p:nvPr/>
        </p:nvSpPr>
        <p:spPr>
          <a:xfrm>
            <a:off x="502920" y="215640"/>
            <a:ext cx="8096040" cy="825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Grove of Massilia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3" name=""/>
          <p:cNvSpPr txBox="1"/>
          <p:nvPr/>
        </p:nvSpPr>
        <p:spPr>
          <a:xfrm>
            <a:off x="502920" y="1368360"/>
            <a:ext cx="9069480" cy="328464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4800"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10101"/>
                </a:solidFill>
                <a:latin typeface="Times New Roman"/>
              </a:rPr>
              <a:t>Nb Pompey as oak/Caesar as lightning bolt that will finally destroy the Massilian grove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10101"/>
                </a:solidFill>
                <a:latin typeface="Times New Roman"/>
              </a:rPr>
              <a:t>“</a:t>
            </a:r>
            <a:r>
              <a:rPr b="0" lang="en-GB" sz="1800" spc="-1" strike="noStrike">
                <a:solidFill>
                  <a:srgbClr val="010101"/>
                </a:solidFill>
                <a:latin typeface="Times New Roman"/>
              </a:rPr>
              <a:t>no wind ever bore down upon that wood, nor thunderbolt hurled from black clouds” (Luc. 3.408-10 &gt; destroyed by lightning-like Caesar)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  <p:pic>
        <p:nvPicPr>
          <p:cNvPr id="74" name="" descr=""/>
          <p:cNvPicPr/>
          <p:nvPr/>
        </p:nvPicPr>
        <p:blipFill>
          <a:blip r:embed="rId1"/>
          <a:stretch/>
        </p:blipFill>
        <p:spPr>
          <a:xfrm>
            <a:off x="6119640" y="2411280"/>
            <a:ext cx="1184400" cy="1008360"/>
          </a:xfrm>
          <a:prstGeom prst="rect">
            <a:avLst/>
          </a:prstGeom>
          <a:ln w="0">
            <a:noFill/>
          </a:ln>
        </p:spPr>
      </p:pic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16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2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attitude to Nero? </a:t>
            </a:r>
            <a:endParaRPr b="0" lang="en-GB" sz="3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6" name=""/>
          <p:cNvSpPr txBox="1"/>
          <p:nvPr/>
        </p:nvSpPr>
        <p:spPr>
          <a:xfrm>
            <a:off x="360360" y="1152000"/>
            <a:ext cx="907272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Nero invoked and praised in Book 1 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(circulated when he was in favour with emperor)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804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Veiled criticism in Book 1 (as some critics argue)?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Still, if Fate could find no other way for the advent of Nero; if an everlasting kingdom costs the gods dear and heaven could not be ruled by its sovran, the Thunderer, before the battle of the Giants, - then we complain no more against the gods (Luc. 1.33-6)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  <p:pic>
        <p:nvPicPr>
          <p:cNvPr id="77" name="" descr=""/>
          <p:cNvPicPr/>
          <p:nvPr/>
        </p:nvPicPr>
        <p:blipFill>
          <a:blip r:embed="rId1"/>
          <a:stretch/>
        </p:blipFill>
        <p:spPr>
          <a:xfrm>
            <a:off x="7635960" y="3240000"/>
            <a:ext cx="1363680" cy="1666800"/>
          </a:xfrm>
          <a:prstGeom prst="rect">
            <a:avLst/>
          </a:prstGeom>
          <a:ln w="0">
            <a:noFill/>
          </a:ln>
        </p:spPr>
      </p:pic>
    </p:spTree>
  </p:cSld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16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2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attitude to Nero? </a:t>
            </a:r>
            <a:endParaRPr b="0" lang="en-GB" sz="3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9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Certainly, emperors denounced in later books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And yet, for this disaster, we have all the revenge that Gods can rightly grant to Earth: civil wars will make deified men equal to deities; with thunderbolts, haloes, and stars, Rome will bedizen her dead and, in the Gods’ own temples, swear her oaths by their shades!” (Luc. 7.455-9)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deliberate ambiguity in order to get away with criticism? (Stephen Hinds’ “hermeneutic alibi”?)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Development of epic in Lucan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1" name=""/>
          <p:cNvSpPr txBox="1"/>
          <p:nvPr/>
        </p:nvSpPr>
        <p:spPr>
          <a:xfrm>
            <a:off x="46800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Criticial of principate (contrary to normal epic practice)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Horrors of civil war: 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internal destruction not external expansion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I tell of how an imperial people turned their victorious right hands against their own vitals” (Luc. 1.2-3: suicide/self-cannibalism)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  <p:pic>
        <p:nvPicPr>
          <p:cNvPr id="82" name="" descr=""/>
          <p:cNvPicPr/>
          <p:nvPr/>
        </p:nvPicPr>
        <p:blipFill>
          <a:blip r:embed="rId1"/>
          <a:stretch/>
        </p:blipFill>
        <p:spPr>
          <a:xfrm>
            <a:off x="6523200" y="3419640"/>
            <a:ext cx="2296800" cy="1806480"/>
          </a:xfrm>
          <a:prstGeom prst="rect">
            <a:avLst/>
          </a:prstGeom>
          <a:ln w="0">
            <a:noFill/>
          </a:ln>
        </p:spPr>
      </p:pic>
    </p:spTree>
  </p:cSld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Development of epic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4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Soldiers shown engaged in civil war so that no further Roman conquest of the empire is possible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The soldiers also set to keep the long-haired Cayci away from the Belgae, left the savage banks of the Rhine and </a:t>
            </a:r>
            <a:r>
              <a:rPr b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made for Rome; and the empire was left bare to foreign nations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” (Luc. 1.463-5, Caesar’s catalogue)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That Caesar, favoured by Fortune, might win all at a single cost, Pharsalia presented him the whole world to conquer at once.” (Luc. 3.296-7, Pompey’s catalogue, includes men from Ganges and Africa)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Glory and heroism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6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no glory (killing citizens)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where are the heroes?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warping of heroism (e.g. the soldier Scaeva who defends single-handedly at great personal cost)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Ready for any wickedness, he knew not that valour in civil war is a heinous crime” (Luc. 6.147-8, Scaeva, soldier of Caesar)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804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  <p:pic>
        <p:nvPicPr>
          <p:cNvPr id="87" name="" descr=""/>
          <p:cNvPicPr/>
          <p:nvPr/>
        </p:nvPicPr>
        <p:blipFill>
          <a:blip r:embed="rId1"/>
          <a:stretch/>
        </p:blipFill>
        <p:spPr>
          <a:xfrm>
            <a:off x="5580000" y="3005280"/>
            <a:ext cx="3686400" cy="1314360"/>
          </a:xfrm>
          <a:prstGeom prst="rect">
            <a:avLst/>
          </a:prstGeom>
          <a:ln w="0">
            <a:noFill/>
          </a:ln>
        </p:spPr>
      </p:pic>
    </p:spTree>
  </p:cSld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Glory and heroism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9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the might of the sword will confound all right by main force, unspeakable crimes will go by the name ‘courage’ and this madness will last for years” (Luc. 1.666-9 Nigidius Figulus’ prophecy) 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804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paradoxically civil war better than what will come after (i.e. principate)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Droid Sans Fallback"/>
              </a:rPr>
              <a:t>and it is useless to pray Heaven that it [civil war] may end: when peace comes, a tyrant will come with it” (Luc. 1.669-70, Nigidius Figulus)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Moral chaos and disorder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1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Of wars I sing, </a:t>
            </a:r>
            <a:r>
              <a:rPr b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wars worse than civil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” (Luc. 1.1)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Why? Note this is civil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and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 kin strife (Pompey= Caesar's son-in-law)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  <p:pic>
        <p:nvPicPr>
          <p:cNvPr id="92" name="" descr=""/>
          <p:cNvPicPr/>
          <p:nvPr/>
        </p:nvPicPr>
        <p:blipFill>
          <a:blip r:embed="rId1"/>
          <a:stretch/>
        </p:blipFill>
        <p:spPr>
          <a:xfrm>
            <a:off x="7632720" y="1155600"/>
            <a:ext cx="1655640" cy="2479680"/>
          </a:xfrm>
          <a:prstGeom prst="rect">
            <a:avLst/>
          </a:prstGeom>
          <a:ln w="0">
            <a:noFill/>
          </a:ln>
        </p:spPr>
      </p:pic>
      <p:pic>
        <p:nvPicPr>
          <p:cNvPr id="93" name="" descr=""/>
          <p:cNvPicPr/>
          <p:nvPr/>
        </p:nvPicPr>
        <p:blipFill>
          <a:blip r:embed="rId2"/>
          <a:stretch/>
        </p:blipFill>
        <p:spPr>
          <a:xfrm>
            <a:off x="4967280" y="2592360"/>
            <a:ext cx="1295280" cy="1762200"/>
          </a:xfrm>
          <a:prstGeom prst="rect">
            <a:avLst/>
          </a:prstGeom>
          <a:ln w="0">
            <a:noFill/>
          </a:ln>
        </p:spPr>
      </p:pic>
    </p:spTree>
  </p:cSld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Moral chaos and disorder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5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804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cosmic order upset (&gt;images of chaos)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804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General lack of the decorum and order which is normally typical of epic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Even so, when the framework of the world is dissolved and the final hour, closing so many ages, reverts to primeval chaos..” (Luc. 1.72-4, collapse of Rome like chaos)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Divine machinery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7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804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despite mentions of gods, fate, fortune etc, there is a lack of active divine machinery  and gods appear to favour the forces of wickedness (the witch Erictho, Julius Caesar) 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if the victor had the gods on his side, the vanquished had Cato” (Luc.1.128, Caesar favoured by gods) 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Which of the immortals is hidden here?” (Luc. 5.86, unclear which of gods is at Delphi)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Divine machinery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9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=&gt; bleak, lack of reassurance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marL="342720" indent="-33804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Ignorance and uncertainty from narrator 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(link to Nero as “Muse”?)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if my breast receives you [Nero] to inspire my verse, I would not care to trouble the god who rules mysterious Delphi ...” (Luc. 1.63-5: no superhuman knowledge from Muse)</a:t>
            </a: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8280"/>
                <a:tab algn="l" pos="547560"/>
                <a:tab algn="l" pos="996840"/>
                <a:tab algn="l" pos="1446120"/>
                <a:tab algn="l" pos="1895400"/>
                <a:tab algn="l" pos="2344680"/>
                <a:tab algn="l" pos="2793960"/>
                <a:tab algn="l" pos="3243240"/>
                <a:tab algn="l" pos="3692520"/>
                <a:tab algn="l" pos="4141440"/>
                <a:tab algn="l" pos="4590720"/>
                <a:tab algn="l" pos="5040000"/>
                <a:tab algn="l" pos="5489280"/>
                <a:tab algn="l" pos="5943600"/>
                <a:tab algn="l" pos="6387840"/>
                <a:tab algn="l" pos="6837120"/>
                <a:tab algn="l" pos="7286400"/>
                <a:tab algn="l" pos="7735680"/>
                <a:tab algn="l" pos="8184960"/>
                <a:tab algn="l" pos="863424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10101"/>
              </a:solidFill>
              <a:latin typeface="Times New Roman"/>
            </a:endParaRPr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16481</TotalTime>
  <Application>LibreOffice/7.1.0.3$Windows_X86_64 LibreOffice_project/f6099ecf3d29644b5008cc8f48f42f4a40986e4c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2014-12-08T16:13:43Z</dcterms:created>
  <dc:creator/>
  <dc:description/>
  <dc:language>en-GB</dc:language>
  <cp:lastModifiedBy/>
  <dcterms:modified xsi:type="dcterms:W3CDTF">2026-01-13T14:41:39Z</dcterms:modified>
  <cp:revision>9</cp:revision>
  <dc:subject/>
  <dc:title>Vintage</dc:title>
</cp:coreProperties>
</file>