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8" r:id="rId5"/>
    <p:sldId id="259" r:id="rId6"/>
    <p:sldId id="260" r:id="rId7"/>
    <p:sldId id="261" r:id="rId8"/>
    <p:sldId id="270" r:id="rId9"/>
    <p:sldId id="269" r:id="rId10"/>
    <p:sldId id="263" r:id="rId11"/>
    <p:sldId id="264" r:id="rId12"/>
    <p:sldId id="268"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082C50-83EF-E409-046E-394A792075B1}" v="1705" dt="2026-02-15T01:11:13.461"/>
    <p1510:client id="{D7E6646B-A8D9-9810-CF21-CFE4E7379E04}" v="1" dt="2026-02-15T01:15:52.9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ap.com/" TargetMode="External"/><Relationship Id="rId7" Type="http://schemas.openxmlformats.org/officeDocument/2006/relationships/hyperlink" Target="https://hbr.org/" TargetMode="External"/><Relationship Id="rId2" Type="http://schemas.openxmlformats.org/officeDocument/2006/relationships/hyperlink" Target="https://www.salesforce.com/" TargetMode="External"/><Relationship Id="rId1" Type="http://schemas.openxmlformats.org/officeDocument/2006/relationships/slideLayout" Target="../slideLayouts/slideLayout2.xml"/><Relationship Id="rId6" Type="http://schemas.openxmlformats.org/officeDocument/2006/relationships/hyperlink" Target="https://www.weforum.org/" TargetMode="External"/><Relationship Id="rId5" Type="http://schemas.openxmlformats.org/officeDocument/2006/relationships/hyperlink" Target="https://www.mckinsey.com/" TargetMode="External"/><Relationship Id="rId4" Type="http://schemas.openxmlformats.org/officeDocument/2006/relationships/hyperlink" Target="https://www.ibm.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77E5E9-1470-671F-95E9-C3EC979D1568}"/>
              </a:ext>
            </a:extLst>
          </p:cNvPr>
          <p:cNvSpPr>
            <a:spLocks noGrp="1"/>
          </p:cNvSpPr>
          <p:nvPr>
            <p:ph idx="1"/>
          </p:nvPr>
        </p:nvSpPr>
        <p:spPr>
          <a:xfrm>
            <a:off x="942583" y="593899"/>
            <a:ext cx="10515600" cy="4351338"/>
          </a:xfrm>
        </p:spPr>
        <p:txBody>
          <a:bodyPr vert="horz" lIns="91440" tIns="45720" rIns="91440" bIns="45720" rtlCol="0" anchor="t">
            <a:normAutofit/>
          </a:bodyPr>
          <a:lstStyle/>
          <a:p>
            <a:pPr marL="2743200" lvl="6" indent="0">
              <a:buNone/>
            </a:pPr>
            <a:endParaRPr lang="en-US" sz="1200" dirty="0">
              <a:latin typeface="Arial"/>
              <a:ea typeface="Calibri"/>
              <a:cs typeface="Calibri"/>
            </a:endParaRPr>
          </a:p>
          <a:p>
            <a:pPr marL="2743200" lvl="6" indent="0">
              <a:buNone/>
            </a:pPr>
            <a:r>
              <a:rPr lang="en-US" sz="1200" dirty="0">
                <a:latin typeface="Arial"/>
                <a:ea typeface="Calibri"/>
                <a:cs typeface="Calibri"/>
              </a:rPr>
              <a:t>Module Title: </a:t>
            </a:r>
            <a:r>
              <a:rPr lang="en-US" sz="1200" dirty="0">
                <a:latin typeface="Arial"/>
                <a:ea typeface="Calibri"/>
                <a:cs typeface="Arial"/>
              </a:rPr>
              <a:t>Managing Business Information   </a:t>
            </a:r>
            <a:br>
              <a:rPr lang="en-US" sz="1200" dirty="0">
                <a:latin typeface="Arial"/>
                <a:ea typeface="Calibri"/>
                <a:cs typeface="Calibri"/>
              </a:rPr>
            </a:br>
            <a:br>
              <a:rPr lang="en-US" sz="1200" dirty="0">
                <a:latin typeface="Arial"/>
                <a:ea typeface="Calibri"/>
                <a:cs typeface="Calibri"/>
              </a:rPr>
            </a:br>
            <a:r>
              <a:rPr lang="en-US" sz="1200" dirty="0">
                <a:solidFill>
                  <a:srgbClr val="1D2125"/>
                </a:solidFill>
                <a:latin typeface="Arial"/>
                <a:ea typeface="Calibri"/>
                <a:cs typeface="Calibri"/>
              </a:rPr>
              <a:t>Module Code: LCLM 5004-C 1</a:t>
            </a:r>
            <a:br>
              <a:rPr lang="en-US" sz="1200" dirty="0">
                <a:latin typeface="Arial"/>
                <a:ea typeface="Calibri"/>
                <a:cs typeface="Calibri"/>
              </a:rPr>
            </a:br>
            <a:br>
              <a:rPr lang="en-US" sz="1200" dirty="0">
                <a:latin typeface="Arial"/>
                <a:ea typeface="Calibri"/>
                <a:cs typeface="Calibri"/>
              </a:rPr>
            </a:br>
            <a:r>
              <a:rPr lang="en-US" sz="1200" dirty="0">
                <a:solidFill>
                  <a:srgbClr val="1D2125"/>
                </a:solidFill>
                <a:latin typeface="Arial"/>
                <a:ea typeface="Calibri"/>
                <a:cs typeface="Calibri"/>
              </a:rPr>
              <a:t>Assignment: </a:t>
            </a:r>
            <a:r>
              <a:rPr lang="en-US" sz="1200" dirty="0">
                <a:solidFill>
                  <a:srgbClr val="000000"/>
                </a:solidFill>
                <a:latin typeface="Arial"/>
                <a:ea typeface="Calibri"/>
                <a:cs typeface="Arial"/>
              </a:rPr>
              <a:t>Group Presentation on Different Information Systems </a:t>
            </a:r>
            <a:endParaRPr lang="en-US" sz="1200" dirty="0">
              <a:solidFill>
                <a:srgbClr val="000000"/>
              </a:solidFill>
              <a:latin typeface="Arial"/>
              <a:ea typeface="Calibri"/>
              <a:cs typeface="Calibri"/>
            </a:endParaRPr>
          </a:p>
          <a:p>
            <a:pPr marL="2743200" lvl="6" indent="0">
              <a:buNone/>
            </a:pPr>
            <a:br>
              <a:rPr lang="en-US" sz="1200" dirty="0">
                <a:latin typeface="Arial"/>
                <a:ea typeface="Calibri"/>
                <a:cs typeface="Calibri"/>
              </a:rPr>
            </a:br>
            <a:br>
              <a:rPr lang="en-US" sz="1200" dirty="0">
                <a:latin typeface="Arial"/>
                <a:ea typeface="Calibri"/>
                <a:cs typeface="Calibri"/>
              </a:rPr>
            </a:br>
            <a:r>
              <a:rPr lang="en-US" sz="1200" dirty="0">
                <a:solidFill>
                  <a:srgbClr val="1D2125"/>
                </a:solidFill>
                <a:latin typeface="Arial"/>
                <a:ea typeface="Calibri"/>
                <a:cs typeface="Calibri"/>
              </a:rPr>
              <a:t>Student Name and number :</a:t>
            </a:r>
            <a:endParaRPr lang="en-US" sz="1200" dirty="0">
              <a:solidFill>
                <a:srgbClr val="000000"/>
              </a:solidFill>
              <a:latin typeface="Arial"/>
              <a:ea typeface="Calibri"/>
              <a:cs typeface="Calibri"/>
            </a:endParaRPr>
          </a:p>
          <a:p>
            <a:pPr marL="2743200" lvl="6" indent="0">
              <a:buNone/>
            </a:pPr>
            <a:endParaRPr lang="en-US" sz="1200" dirty="0">
              <a:solidFill>
                <a:srgbClr val="1D2125"/>
              </a:solidFill>
              <a:latin typeface="Arial"/>
              <a:ea typeface="Calibri"/>
              <a:cs typeface="Calibri"/>
            </a:endParaRPr>
          </a:p>
          <a:p>
            <a:pPr marL="2743200" lvl="6" indent="0">
              <a:buNone/>
            </a:pPr>
            <a:r>
              <a:rPr lang="en-US" sz="1200" dirty="0">
                <a:solidFill>
                  <a:srgbClr val="1D2125"/>
                </a:solidFill>
                <a:latin typeface="Arial"/>
                <a:ea typeface="Calibri"/>
                <a:cs typeface="Calibri"/>
              </a:rPr>
              <a:t>1:Kashif Munir 2414977 </a:t>
            </a:r>
            <a:endParaRPr lang="en-US" dirty="0">
              <a:solidFill>
                <a:srgbClr val="000000"/>
              </a:solidFill>
              <a:latin typeface="Aptos" panose="020B0004020202020204"/>
              <a:ea typeface="Calibri"/>
              <a:cs typeface="Calibri"/>
            </a:endParaRPr>
          </a:p>
          <a:p>
            <a:pPr marL="2743200" lvl="6" indent="0">
              <a:buNone/>
            </a:pPr>
            <a:r>
              <a:rPr lang="en-US" sz="1200" dirty="0">
                <a:solidFill>
                  <a:srgbClr val="1D2125"/>
                </a:solidFill>
                <a:latin typeface="Arial"/>
                <a:ea typeface="Calibri"/>
                <a:cs typeface="Calibri"/>
              </a:rPr>
              <a:t>                </a:t>
            </a:r>
            <a:endParaRPr lang="en-US" dirty="0"/>
          </a:p>
          <a:p>
            <a:pPr marL="2743200" lvl="6" indent="0">
              <a:buNone/>
            </a:pPr>
            <a:r>
              <a:rPr lang="en-US" sz="1200" dirty="0">
                <a:solidFill>
                  <a:srgbClr val="1D2125"/>
                </a:solidFill>
                <a:latin typeface="Arial"/>
                <a:ea typeface="Calibri"/>
                <a:cs typeface="Calibri"/>
              </a:rPr>
              <a:t>2: Abdul Kashem 2410901</a:t>
            </a:r>
            <a:endParaRPr lang="en-US" dirty="0">
              <a:solidFill>
                <a:srgbClr val="000000"/>
              </a:solidFill>
              <a:latin typeface="Aptos"/>
              <a:ea typeface="Calibri"/>
              <a:cs typeface="Calibri"/>
            </a:endParaRPr>
          </a:p>
          <a:p>
            <a:pPr marL="2743200" lvl="6" indent="0">
              <a:buNone/>
            </a:pPr>
            <a:r>
              <a:rPr lang="en-US" sz="1200" dirty="0">
                <a:solidFill>
                  <a:srgbClr val="1D2125"/>
                </a:solidFill>
                <a:latin typeface="Arial"/>
                <a:ea typeface="Calibri"/>
                <a:cs typeface="Calibri"/>
              </a:rPr>
              <a:t>                                                                                                                                                                                         3:Muhammad Asif 2414997 </a:t>
            </a:r>
            <a:endParaRPr lang="en-US" dirty="0">
              <a:solidFill>
                <a:srgbClr val="000000"/>
              </a:solidFill>
              <a:latin typeface="Aptos"/>
              <a:ea typeface="Calibri"/>
              <a:cs typeface="Calibri"/>
            </a:endParaRPr>
          </a:p>
          <a:p>
            <a:pPr marL="2743200" lvl="6" indent="0">
              <a:buNone/>
            </a:pPr>
            <a:r>
              <a:rPr lang="en-US" sz="1200" dirty="0">
                <a:solidFill>
                  <a:srgbClr val="1D2125"/>
                </a:solidFill>
                <a:latin typeface="Arial"/>
                <a:ea typeface="Calibri"/>
                <a:cs typeface="Calibri"/>
              </a:rPr>
              <a:t>                                                                                                                                                                                                                                         4:Safia Imtiaz 2410388 </a:t>
            </a:r>
            <a:endParaRPr lang="en-US" dirty="0">
              <a:solidFill>
                <a:srgbClr val="000000"/>
              </a:solidFill>
              <a:latin typeface="Aptos"/>
              <a:ea typeface="Calibri"/>
              <a:cs typeface="Calibri"/>
            </a:endParaRPr>
          </a:p>
          <a:p>
            <a:pPr marL="2743200" lvl="6" indent="0">
              <a:buNone/>
            </a:pPr>
            <a:endParaRPr lang="en-US" sz="1200" dirty="0">
              <a:solidFill>
                <a:srgbClr val="1D2125"/>
              </a:solidFill>
              <a:latin typeface="Arial"/>
              <a:ea typeface="Calibri"/>
              <a:cs typeface="Calibri"/>
            </a:endParaRPr>
          </a:p>
          <a:p>
            <a:pPr marL="2743200" lvl="6" indent="0">
              <a:buNone/>
            </a:pPr>
            <a:r>
              <a:rPr lang="en-US" sz="1200" dirty="0">
                <a:solidFill>
                  <a:srgbClr val="1D2125"/>
                </a:solidFill>
                <a:latin typeface="Arial"/>
                <a:ea typeface="Calibri"/>
                <a:cs typeface="Calibri"/>
              </a:rPr>
              <a:t>5:Durga Bai 2407124</a:t>
            </a:r>
            <a:endParaRPr lang="en-US" sz="1200" dirty="0">
              <a:solidFill>
                <a:srgbClr val="1D2125"/>
              </a:solidFill>
              <a:latin typeface="Arial"/>
              <a:ea typeface="Calibri"/>
              <a:cs typeface="Arial"/>
            </a:endParaRPr>
          </a:p>
          <a:p>
            <a:pPr marL="2743200" lvl="6" indent="0">
              <a:buNone/>
            </a:pPr>
            <a:endParaRPr lang="en-US" sz="1200" dirty="0">
              <a:solidFill>
                <a:srgbClr val="1D2125"/>
              </a:solidFill>
              <a:latin typeface="Arial"/>
              <a:ea typeface="Calibri"/>
              <a:cs typeface="Calibri"/>
            </a:endParaRPr>
          </a:p>
          <a:p>
            <a:pPr marL="2743200" lvl="6" indent="0">
              <a:buNone/>
            </a:pPr>
            <a:r>
              <a:rPr lang="en-US" sz="1200" dirty="0">
                <a:solidFill>
                  <a:srgbClr val="1D2125"/>
                </a:solidFill>
                <a:latin typeface="Arial"/>
                <a:ea typeface="Calibri"/>
                <a:cs typeface="Calibri"/>
              </a:rPr>
              <a:t>Lecturer's Name :</a:t>
            </a:r>
            <a:r>
              <a:rPr lang="en-US" sz="1200" dirty="0">
                <a:solidFill>
                  <a:srgbClr val="242130"/>
                </a:solidFill>
                <a:highlight>
                  <a:srgbClr val="FFFFFF"/>
                </a:highlight>
                <a:latin typeface="Arial"/>
                <a:ea typeface="Source Sans Pro"/>
                <a:cs typeface="Calibri"/>
              </a:rPr>
              <a:t>Kareem Sani</a:t>
            </a:r>
            <a:endParaRPr lang="en-US" sz="1200" dirty="0">
              <a:solidFill>
                <a:srgbClr val="1D2125"/>
              </a:solidFill>
              <a:latin typeface="Arial"/>
              <a:ea typeface="Calibri"/>
              <a:cs typeface="Arial"/>
            </a:endParaRPr>
          </a:p>
        </p:txBody>
      </p:sp>
    </p:spTree>
    <p:extLst>
      <p:ext uri="{BB962C8B-B14F-4D97-AF65-F5344CB8AC3E}">
        <p14:creationId xmlns:p14="http://schemas.microsoft.com/office/powerpoint/2010/main" val="1764240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FCC17-2819-649C-7BE1-182038B5FACB}"/>
              </a:ext>
            </a:extLst>
          </p:cNvPr>
          <p:cNvSpPr>
            <a:spLocks noGrp="1"/>
          </p:cNvSpPr>
          <p:nvPr>
            <p:ph type="title"/>
          </p:nvPr>
        </p:nvSpPr>
        <p:spPr>
          <a:xfrm>
            <a:off x="572493" y="238539"/>
            <a:ext cx="11018520" cy="1434415"/>
          </a:xfrm>
        </p:spPr>
        <p:txBody>
          <a:bodyPr anchor="b">
            <a:normAutofit/>
          </a:bodyPr>
          <a:lstStyle/>
          <a:p>
            <a:r>
              <a:rPr lang="en-US" sz="1200">
                <a:latin typeface="Arial"/>
                <a:ea typeface="+mj-lt"/>
                <a:cs typeface="+mj-lt"/>
              </a:rPr>
              <a:t>Modernizing Business Information Systems</a:t>
            </a:r>
            <a:endParaRPr lang="en-US" sz="1200">
              <a:latin typeface="Arial"/>
              <a:cs typeface="Arial"/>
            </a:endParaRP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68E186-5FB0-9F13-033D-B32B481591EE}"/>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200">
                <a:latin typeface="Arial"/>
                <a:ea typeface="+mn-lt"/>
                <a:cs typeface="+mn-lt"/>
              </a:rPr>
              <a:t>Introduction :</a:t>
            </a:r>
            <a:endParaRPr lang="en-US" sz="1200">
              <a:latin typeface="Arial"/>
              <a:ea typeface="+mn-lt"/>
              <a:cs typeface="Arial"/>
            </a:endParaRPr>
          </a:p>
          <a:p>
            <a:pPr marL="0" indent="0">
              <a:buNone/>
            </a:pPr>
            <a:br>
              <a:rPr lang="en-US" sz="1200" dirty="0">
                <a:latin typeface="Arial"/>
                <a:ea typeface="+mn-lt"/>
                <a:cs typeface="+mn-lt"/>
              </a:rPr>
            </a:br>
            <a:r>
              <a:rPr lang="en-US" sz="1200">
                <a:latin typeface="Arial"/>
                <a:ea typeface="+mn-lt"/>
                <a:cs typeface="+mn-lt"/>
              </a:rPr>
              <a:t>Today we will talk about how modern information systems can help a </a:t>
            </a:r>
            <a:r>
              <a:rPr lang="en-US" sz="1200" dirty="0">
                <a:latin typeface="Arial"/>
                <a:ea typeface="+mn-lt"/>
                <a:cs typeface="+mn-lt"/>
              </a:rPr>
              <a:t>company run more efficiently, make smarter decisions, and create a better customer experience (Laudon &amp; Laudon, 2022).</a:t>
            </a:r>
            <a:endParaRPr lang="en-US" sz="1200" dirty="0">
              <a:latin typeface="Arial"/>
              <a:ea typeface="+mn-lt"/>
              <a:cs typeface="Arial"/>
            </a:endParaRPr>
          </a:p>
          <a:p>
            <a:pPr marL="0" indent="0">
              <a:buNone/>
            </a:pPr>
            <a:br>
              <a:rPr lang="en-US" sz="1200" dirty="0">
                <a:latin typeface="Arial"/>
                <a:ea typeface="+mn-lt"/>
                <a:cs typeface="+mn-lt"/>
              </a:rPr>
            </a:br>
            <a:r>
              <a:rPr lang="en-US" sz="1200">
                <a:latin typeface="Arial"/>
                <a:ea typeface="+mn-lt"/>
                <a:cs typeface="+mn-lt"/>
              </a:rPr>
              <a:t> We will be presenting about </a:t>
            </a:r>
            <a:endParaRPr lang="en-US" sz="1200" dirty="0">
              <a:latin typeface="Arial"/>
              <a:cs typeface="Arial"/>
            </a:endParaRPr>
          </a:p>
          <a:p>
            <a:pPr marL="0" indent="0">
              <a:buNone/>
            </a:pPr>
            <a:endParaRPr lang="en-US" sz="1200" dirty="0">
              <a:latin typeface="Arial"/>
              <a:ea typeface="+mn-lt"/>
              <a:cs typeface="+mn-lt"/>
            </a:endParaRPr>
          </a:p>
          <a:p>
            <a:pPr marL="0" indent="0">
              <a:buNone/>
            </a:pPr>
            <a:r>
              <a:rPr lang="en-US" sz="1200">
                <a:latin typeface="Arial"/>
                <a:ea typeface="+mn-lt"/>
                <a:cs typeface="+mn-lt"/>
              </a:rPr>
              <a:t>   1: What information systems are and why they matter</a:t>
            </a:r>
            <a:endParaRPr lang="en-US" sz="1200" dirty="0">
              <a:latin typeface="Arial"/>
              <a:cs typeface="Arial"/>
            </a:endParaRPr>
          </a:p>
          <a:p>
            <a:pPr marL="0" indent="0">
              <a:buNone/>
            </a:pPr>
            <a:r>
              <a:rPr lang="en-US" sz="1200">
                <a:latin typeface="Arial"/>
                <a:ea typeface="+mn-lt"/>
                <a:cs typeface="+mn-lt"/>
              </a:rPr>
              <a:t>   2: The main types of systems, businesses use</a:t>
            </a:r>
            <a:endParaRPr lang="en-US" sz="1200" dirty="0">
              <a:latin typeface="Arial"/>
              <a:cs typeface="Arial"/>
            </a:endParaRPr>
          </a:p>
          <a:p>
            <a:pPr marL="0" indent="0">
              <a:buNone/>
            </a:pPr>
            <a:r>
              <a:rPr lang="en-US" sz="1200">
                <a:latin typeface="Arial"/>
                <a:ea typeface="+mn-lt"/>
                <a:cs typeface="+mn-lt"/>
              </a:rPr>
              <a:t>   3: How to compare them and pick the right ones</a:t>
            </a:r>
            <a:endParaRPr lang="en-US" sz="1200" dirty="0">
              <a:latin typeface="Arial"/>
              <a:cs typeface="Arial"/>
            </a:endParaRPr>
          </a:p>
          <a:p>
            <a:pPr marL="0" indent="0">
              <a:buNone/>
            </a:pPr>
            <a:r>
              <a:rPr lang="en-US" sz="1200">
                <a:latin typeface="Arial"/>
                <a:ea typeface="+mn-lt"/>
                <a:cs typeface="+mn-lt"/>
              </a:rPr>
              <a:t>  4: Ethical issues and challenges to watch out for</a:t>
            </a:r>
            <a:endParaRPr lang="en-US" sz="1200" dirty="0">
              <a:latin typeface="Arial"/>
              <a:cs typeface="Arial"/>
            </a:endParaRPr>
          </a:p>
          <a:p>
            <a:pPr marL="0" indent="0">
              <a:buNone/>
            </a:pPr>
            <a:r>
              <a:rPr lang="en-US" sz="1200">
                <a:latin typeface="Arial"/>
                <a:ea typeface="+mn-lt"/>
                <a:cs typeface="+mn-lt"/>
              </a:rPr>
              <a:t>  5: Real world examples of companies using these systems</a:t>
            </a:r>
            <a:endParaRPr lang="en-US" sz="1200" dirty="0">
              <a:latin typeface="Arial"/>
              <a:cs typeface="Arial"/>
            </a:endParaRPr>
          </a:p>
          <a:p>
            <a:pPr marL="0" indent="0">
              <a:buNone/>
            </a:pPr>
            <a:r>
              <a:rPr lang="en-US" sz="1200">
                <a:latin typeface="Arial"/>
                <a:ea typeface="+mn-lt"/>
                <a:cs typeface="+mn-lt"/>
              </a:rPr>
              <a:t>  6: Our recommendations for a growing business </a:t>
            </a:r>
            <a:endParaRPr lang="en-US" sz="1200" dirty="0">
              <a:latin typeface="Arial"/>
              <a:cs typeface="Arial"/>
            </a:endParaRPr>
          </a:p>
          <a:p>
            <a:endParaRPr lang="en-US" sz="1200" dirty="0">
              <a:latin typeface="Arial"/>
              <a:cs typeface="Arial"/>
            </a:endParaRPr>
          </a:p>
        </p:txBody>
      </p:sp>
      <p:pic>
        <p:nvPicPr>
          <p:cNvPr id="8" name="Picture 7" descr="A person and person fist bumping&#10;&#10;AI-generated content may be incorrect.">
            <a:extLst>
              <a:ext uri="{FF2B5EF4-FFF2-40B4-BE49-F238E27FC236}">
                <a16:creationId xmlns:a16="http://schemas.microsoft.com/office/drawing/2014/main" id="{EE21E1D8-F2F3-8D68-A0CE-A1810F028F7E}"/>
              </a:ext>
            </a:extLst>
          </p:cNvPr>
          <p:cNvPicPr>
            <a:picLocks noChangeAspect="1"/>
          </p:cNvPicPr>
          <p:nvPr/>
        </p:nvPicPr>
        <p:blipFill>
          <a:blip r:embed="rId2"/>
          <a:srcRect l="1986" r="33798"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796777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980DFAA-449C-FCF0-33B2-F4527EFD176C}"/>
              </a:ext>
            </a:extLst>
          </p:cNvPr>
          <p:cNvSpPr>
            <a:spLocks noGrp="1"/>
          </p:cNvSpPr>
          <p:nvPr>
            <p:ph type="title"/>
          </p:nvPr>
        </p:nvSpPr>
        <p:spPr>
          <a:xfrm>
            <a:off x="838200" y="365125"/>
            <a:ext cx="5393361" cy="1325563"/>
          </a:xfrm>
        </p:spPr>
        <p:txBody>
          <a:bodyPr>
            <a:normAutofit/>
          </a:bodyPr>
          <a:lstStyle/>
          <a:p>
            <a:r>
              <a:rPr lang="en-US" sz="1200">
                <a:latin typeface="Arial"/>
                <a:ea typeface="+mj-lt"/>
                <a:cs typeface="+mj-lt"/>
              </a:rPr>
              <a:t>What Are Information Systems</a:t>
            </a:r>
            <a:endParaRPr lang="en-US" sz="1200">
              <a:latin typeface="Arial"/>
              <a:cs typeface="Arial"/>
            </a:endParaRPr>
          </a:p>
        </p:txBody>
      </p:sp>
      <p:sp>
        <p:nvSpPr>
          <p:cNvPr id="3" name="Content Placeholder 2">
            <a:extLst>
              <a:ext uri="{FF2B5EF4-FFF2-40B4-BE49-F238E27FC236}">
                <a16:creationId xmlns:a16="http://schemas.microsoft.com/office/drawing/2014/main" id="{101B7702-8655-86D7-56B4-EA7510A46869}"/>
              </a:ext>
            </a:extLst>
          </p:cNvPr>
          <p:cNvSpPr>
            <a:spLocks noGrp="1"/>
          </p:cNvSpPr>
          <p:nvPr>
            <p:ph idx="1"/>
          </p:nvPr>
        </p:nvSpPr>
        <p:spPr>
          <a:xfrm>
            <a:off x="838200" y="1825625"/>
            <a:ext cx="5393361" cy="4351338"/>
          </a:xfrm>
        </p:spPr>
        <p:txBody>
          <a:bodyPr vert="horz" lIns="91440" tIns="45720" rIns="91440" bIns="45720" rtlCol="0" anchor="t">
            <a:normAutofit/>
          </a:bodyPr>
          <a:lstStyle/>
          <a:p>
            <a:pPr marL="0" indent="0">
              <a:buNone/>
            </a:pPr>
            <a:r>
              <a:rPr lang="en-US" sz="1200" dirty="0">
                <a:latin typeface="Arial"/>
                <a:ea typeface="+mn-lt"/>
                <a:cs typeface="+mn-lt"/>
              </a:rPr>
              <a:t>Information systems are tools that collect, store, process, and deliver data to support business operations (Turban et al., 2021).</a:t>
            </a:r>
            <a:br>
              <a:rPr lang="en-US" sz="1200" dirty="0">
                <a:latin typeface="Arial"/>
                <a:ea typeface="+mn-lt"/>
                <a:cs typeface="+mn-lt"/>
              </a:rPr>
            </a:br>
            <a:r>
              <a:rPr lang="en-US" sz="1200" dirty="0">
                <a:latin typeface="Arial"/>
                <a:ea typeface="+mn-lt"/>
                <a:cs typeface="+mn-lt"/>
              </a:rPr>
              <a:t> They help staff work faster, managers make better decisions, and customers have improved experiences. Combining people, technology, and processes ensures the system works efficiently and delivers value (O’Brien &amp; </a:t>
            </a:r>
            <a:r>
              <a:rPr lang="en-US" sz="1200" dirty="0" err="1">
                <a:latin typeface="Arial"/>
                <a:ea typeface="+mn-lt"/>
                <a:cs typeface="+mn-lt"/>
              </a:rPr>
              <a:t>Marakas</a:t>
            </a:r>
            <a:r>
              <a:rPr lang="en-US" sz="1200" dirty="0">
                <a:latin typeface="Arial"/>
                <a:ea typeface="+mn-lt"/>
                <a:cs typeface="+mn-lt"/>
              </a:rPr>
              <a:t>, 2018).</a:t>
            </a:r>
          </a:p>
          <a:p>
            <a:pPr>
              <a:buNone/>
            </a:pPr>
            <a:r>
              <a:rPr lang="en-US" sz="1200">
                <a:latin typeface="Arial"/>
                <a:cs typeface="Arial"/>
              </a:rPr>
              <a:t>These systems are important because with these businesses:</a:t>
            </a:r>
            <a:endParaRPr lang="en-US" sz="1200" dirty="0">
              <a:latin typeface="Arial"/>
              <a:cs typeface="Arial"/>
            </a:endParaRPr>
          </a:p>
          <a:p>
            <a:pPr marL="0" indent="0">
              <a:buNone/>
            </a:pPr>
            <a:r>
              <a:rPr lang="en-US" sz="1200">
                <a:latin typeface="Arial"/>
                <a:cs typeface="Arial"/>
              </a:rPr>
              <a:t>=  Run operations more efficiently</a:t>
            </a:r>
            <a:endParaRPr lang="en-US" sz="1200" dirty="0">
              <a:latin typeface="Arial"/>
              <a:cs typeface="Arial"/>
            </a:endParaRPr>
          </a:p>
          <a:p>
            <a:pPr marL="0" indent="0">
              <a:buNone/>
            </a:pPr>
            <a:r>
              <a:rPr lang="en-US" sz="1200">
                <a:latin typeface="Arial"/>
                <a:cs typeface="Arial"/>
              </a:rPr>
              <a:t>=  Make smarter decisions faster</a:t>
            </a:r>
            <a:endParaRPr lang="en-US" sz="1200" dirty="0">
              <a:latin typeface="Arial"/>
              <a:cs typeface="Arial"/>
            </a:endParaRPr>
          </a:p>
          <a:p>
            <a:pPr marL="0" indent="0">
              <a:buNone/>
            </a:pPr>
            <a:r>
              <a:rPr lang="en-US" sz="1200">
                <a:latin typeface="Arial"/>
                <a:cs typeface="Arial"/>
              </a:rPr>
              <a:t>=  Stay ahead of competitors by using data effectively.</a:t>
            </a:r>
            <a:endParaRPr lang="en-US" sz="1200" dirty="0">
              <a:latin typeface="Arial"/>
              <a:cs typeface="Arial"/>
            </a:endParaRPr>
          </a:p>
          <a:p>
            <a:pPr marL="0" indent="0">
              <a:buNone/>
            </a:pPr>
            <a:endParaRPr lang="en-US" sz="1200" dirty="0">
              <a:latin typeface="Arial"/>
              <a:cs typeface="Arial"/>
            </a:endParaRPr>
          </a:p>
          <a:p>
            <a:pPr>
              <a:buNone/>
            </a:pPr>
            <a:endParaRPr lang="en-US" sz="1200" dirty="0">
              <a:latin typeface="Arial"/>
              <a:cs typeface="Arial"/>
            </a:endParaRPr>
          </a:p>
          <a:p>
            <a:pPr marL="0" indent="0">
              <a:buNone/>
            </a:pPr>
            <a:endParaRPr lang="en-US" sz="1200" dirty="0">
              <a:latin typeface="Arial"/>
              <a:cs typeface="Arial"/>
            </a:endParaRPr>
          </a:p>
        </p:txBody>
      </p:sp>
      <p:pic>
        <p:nvPicPr>
          <p:cNvPr id="15" name="Picture 14" descr="A close up of a circuit board&#10;&#10;AI-generated content may be incorrect.">
            <a:extLst>
              <a:ext uri="{FF2B5EF4-FFF2-40B4-BE49-F238E27FC236}">
                <a16:creationId xmlns:a16="http://schemas.microsoft.com/office/drawing/2014/main" id="{B1904574-C767-A70A-4502-71881B1171F7}"/>
              </a:ext>
            </a:extLst>
          </p:cNvPr>
          <p:cNvPicPr>
            <a:picLocks noChangeAspect="1"/>
          </p:cNvPicPr>
          <p:nvPr/>
        </p:nvPicPr>
        <p:blipFill>
          <a:blip r:embed="rId2"/>
          <a:srcRect l="25993" r="7256"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6960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3230B2B-49D1-1CAC-DB87-B6E6A014090F}"/>
              </a:ext>
            </a:extLst>
          </p:cNvPr>
          <p:cNvSpPr>
            <a:spLocks noGrp="1"/>
          </p:cNvSpPr>
          <p:nvPr>
            <p:ph type="title"/>
          </p:nvPr>
        </p:nvSpPr>
        <p:spPr>
          <a:xfrm>
            <a:off x="838200" y="365125"/>
            <a:ext cx="5393361" cy="1325563"/>
          </a:xfrm>
        </p:spPr>
        <p:txBody>
          <a:bodyPr>
            <a:normAutofit/>
          </a:bodyPr>
          <a:lstStyle/>
          <a:p>
            <a:r>
              <a:rPr lang="en-US" sz="1200" dirty="0">
                <a:latin typeface="Arial"/>
                <a:ea typeface="+mj-lt"/>
                <a:cs typeface="+mj-lt"/>
              </a:rPr>
              <a:t>Different types of Information Systems :</a:t>
            </a:r>
            <a:br>
              <a:rPr lang="en-US" sz="1200" dirty="0">
                <a:latin typeface="Arial"/>
                <a:ea typeface="+mj-lt"/>
                <a:cs typeface="+mj-lt"/>
              </a:rPr>
            </a:br>
            <a:br>
              <a:rPr lang="en-US" sz="1200" dirty="0">
                <a:latin typeface="Arial"/>
                <a:ea typeface="+mj-lt"/>
                <a:cs typeface="+mj-lt"/>
              </a:rPr>
            </a:br>
            <a:r>
              <a:rPr lang="en-US" sz="1200" dirty="0">
                <a:latin typeface="Arial"/>
                <a:ea typeface="+mj-lt"/>
                <a:cs typeface="+mj-lt"/>
              </a:rPr>
              <a:t>Main types of business information systems are</a:t>
            </a:r>
            <a:endParaRPr lang="en-US" sz="1200" dirty="0">
              <a:latin typeface="Arial"/>
              <a:cs typeface="Arial"/>
            </a:endParaRPr>
          </a:p>
        </p:txBody>
      </p:sp>
      <p:sp>
        <p:nvSpPr>
          <p:cNvPr id="3" name="Content Placeholder 2">
            <a:extLst>
              <a:ext uri="{FF2B5EF4-FFF2-40B4-BE49-F238E27FC236}">
                <a16:creationId xmlns:a16="http://schemas.microsoft.com/office/drawing/2014/main" id="{3418C90C-9F44-BEB2-61FE-50236D57BF1A}"/>
              </a:ext>
            </a:extLst>
          </p:cNvPr>
          <p:cNvSpPr>
            <a:spLocks noGrp="1"/>
          </p:cNvSpPr>
          <p:nvPr>
            <p:ph idx="1"/>
          </p:nvPr>
        </p:nvSpPr>
        <p:spPr>
          <a:xfrm>
            <a:off x="838200" y="1689926"/>
            <a:ext cx="10393333" cy="4487037"/>
          </a:xfrm>
        </p:spPr>
        <p:txBody>
          <a:bodyPr vert="horz" lIns="91440" tIns="45720" rIns="91440" bIns="45720" rtlCol="0" anchor="t">
            <a:normAutofit/>
          </a:bodyPr>
          <a:lstStyle/>
          <a:p>
            <a:pPr>
              <a:buNone/>
            </a:pPr>
            <a:r>
              <a:rPr lang="en-US" sz="1200" dirty="0">
                <a:latin typeface="Arial"/>
                <a:ea typeface="+mn-lt"/>
                <a:cs typeface="+mn-lt"/>
              </a:rPr>
              <a:t>1: TPS =  Transaction Processing Systems. These handle the day to day operations of a business, like processing sales, orders, or payroll (Laudon &amp; Laudon, 2022). By automating routine tasks, TPS saves time, reduces mistakes, and allows employees to focus on more important work.</a:t>
            </a:r>
            <a:endParaRPr lang="en-US" sz="1200" dirty="0">
              <a:latin typeface="Arial"/>
              <a:cs typeface="Arial"/>
            </a:endParaRPr>
          </a:p>
          <a:p>
            <a:pPr>
              <a:buNone/>
            </a:pPr>
            <a:r>
              <a:rPr lang="en-US" sz="1200" dirty="0">
                <a:latin typeface="Arial"/>
                <a:ea typeface="+mn-lt"/>
                <a:cs typeface="+mn-lt"/>
              </a:rPr>
              <a:t>2: MIS = Management Information Systems. MIS collects data from TPS and other sources, then provides reports and summaries to managers (Turban et al., 2021). This helps managers understand performance, monitor trends, and make informed decisions quickly.</a:t>
            </a:r>
            <a:endParaRPr lang="en-US" sz="1200" dirty="0">
              <a:latin typeface="Arial"/>
              <a:cs typeface="Arial"/>
            </a:endParaRPr>
          </a:p>
          <a:p>
            <a:pPr>
              <a:buNone/>
            </a:pPr>
            <a:r>
              <a:rPr lang="en-US" sz="1200">
                <a:latin typeface="Arial"/>
                <a:ea typeface="+mn-lt"/>
                <a:cs typeface="+mn-lt"/>
              </a:rPr>
              <a:t>3: ERP = Enterprise Resource Planning. ERP connects all departments, finance, HR, operations, and supply chain into one system (SAP, </a:t>
            </a:r>
            <a:r>
              <a:rPr lang="en-US" sz="1200" dirty="0">
                <a:latin typeface="Arial"/>
                <a:ea typeface="+mn-lt"/>
                <a:cs typeface="+mn-lt"/>
              </a:rPr>
              <a:t>2024). It ensures everyone works with the same information, reduces errors, and improves coordination. This makes the business more efficient and helps management plan strategically.</a:t>
            </a:r>
            <a:endParaRPr lang="en-US" sz="1200" dirty="0">
              <a:latin typeface="Arial"/>
              <a:cs typeface="Arial"/>
            </a:endParaRPr>
          </a:p>
          <a:p>
            <a:pPr>
              <a:buNone/>
            </a:pPr>
            <a:r>
              <a:rPr lang="en-US" sz="1200">
                <a:latin typeface="Arial"/>
                <a:ea typeface="+mn-lt"/>
                <a:cs typeface="+mn-lt"/>
              </a:rPr>
              <a:t>4: CRM = Customer Relationship Management. CRM systems track customer interactions, preferences, and history (Salesforce, 2025). By </a:t>
            </a:r>
            <a:r>
              <a:rPr lang="en-US" sz="1200" dirty="0">
                <a:latin typeface="Arial"/>
                <a:ea typeface="+mn-lt"/>
                <a:cs typeface="+mn-lt"/>
              </a:rPr>
              <a:t>understanding customers better, companies can improve service, increase loyalty, and boost sales, giving them a competitive edge.</a:t>
            </a:r>
            <a:endParaRPr lang="en-US" sz="1200" dirty="0">
              <a:latin typeface="Arial"/>
              <a:cs typeface="Arial"/>
            </a:endParaRPr>
          </a:p>
          <a:p>
            <a:pPr>
              <a:buNone/>
            </a:pPr>
            <a:r>
              <a:rPr lang="en-US" sz="1200" dirty="0">
                <a:latin typeface="Arial"/>
                <a:ea typeface="+mn-lt"/>
                <a:cs typeface="+mn-lt"/>
              </a:rPr>
              <a:t>5: DSS = Decision Support Systems. DSS uses analytics and sometimes AI to help managers make complex decisions (IBM, 2025; Turban et al., </a:t>
            </a:r>
            <a:r>
              <a:rPr lang="en-US" sz="1200">
                <a:latin typeface="Arial"/>
                <a:ea typeface="+mn-lt"/>
                <a:cs typeface="+mn-lt"/>
              </a:rPr>
              <a:t>2021). It can forecast trends, analyze what and if scenarios, also support strategic choices, improving the overall quality of decision making.</a:t>
            </a:r>
            <a:endParaRPr lang="en-US" sz="1200">
              <a:latin typeface="Arial"/>
              <a:cs typeface="Arial"/>
            </a:endParaRPr>
          </a:p>
          <a:p>
            <a:pPr>
              <a:buNone/>
            </a:pPr>
            <a:r>
              <a:rPr lang="en-US" sz="1200" dirty="0">
                <a:latin typeface="Arial"/>
                <a:ea typeface="+mn-lt"/>
                <a:cs typeface="+mn-lt"/>
              </a:rPr>
              <a:t>In short, these systems make businesses more efficient, help managers make smarter decisions, and give companies a competitive advantage (Laudon &amp; Laudon, 2022; Harvard Business Review, 2023). Using the right combination of systems can transform how a business operates and grows in today’s competitive environment.</a:t>
            </a:r>
            <a:endParaRPr lang="en-US" sz="1200" dirty="0">
              <a:latin typeface="Arial"/>
              <a:cs typeface="Arial"/>
            </a:endParaRPr>
          </a:p>
          <a:p>
            <a:pPr>
              <a:buNone/>
            </a:pPr>
            <a:endParaRPr lang="en-US" sz="1200" dirty="0">
              <a:latin typeface="Arial"/>
              <a:cs typeface="Arial"/>
            </a:endParaRPr>
          </a:p>
        </p:txBody>
      </p:sp>
      <p:sp>
        <p:nvSpPr>
          <p:cNvPr id="1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2880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FB826-32CE-24FD-3B4D-553F2C34F484}"/>
              </a:ext>
            </a:extLst>
          </p:cNvPr>
          <p:cNvSpPr>
            <a:spLocks noGrp="1"/>
          </p:cNvSpPr>
          <p:nvPr>
            <p:ph type="title"/>
          </p:nvPr>
        </p:nvSpPr>
        <p:spPr/>
        <p:txBody>
          <a:bodyPr>
            <a:normAutofit/>
          </a:bodyPr>
          <a:lstStyle/>
          <a:p>
            <a:r>
              <a:rPr lang="en-US" sz="1200">
                <a:latin typeface="Arial"/>
                <a:cs typeface="Arial"/>
              </a:rPr>
              <a:t>Compare three key systems</a:t>
            </a:r>
          </a:p>
        </p:txBody>
      </p:sp>
      <p:sp>
        <p:nvSpPr>
          <p:cNvPr id="3" name="Content Placeholder 2">
            <a:extLst>
              <a:ext uri="{FF2B5EF4-FFF2-40B4-BE49-F238E27FC236}">
                <a16:creationId xmlns:a16="http://schemas.microsoft.com/office/drawing/2014/main" id="{B6ACF76C-9625-C910-454F-9025225C29A6}"/>
              </a:ext>
            </a:extLst>
          </p:cNvPr>
          <p:cNvSpPr>
            <a:spLocks noGrp="1"/>
          </p:cNvSpPr>
          <p:nvPr>
            <p:ph idx="1"/>
          </p:nvPr>
        </p:nvSpPr>
        <p:spPr/>
        <p:txBody>
          <a:bodyPr vert="horz" lIns="91440" tIns="45720" rIns="91440" bIns="45720" rtlCol="0" anchor="t">
            <a:normAutofit/>
          </a:bodyPr>
          <a:lstStyle/>
          <a:p>
            <a:pPr marL="0" indent="0">
              <a:buNone/>
            </a:pPr>
            <a:r>
              <a:rPr lang="en-US" sz="1200">
                <a:latin typeface="Arial"/>
                <a:ea typeface="+mn-lt"/>
                <a:cs typeface="+mn-lt"/>
              </a:rPr>
              <a:t>Three important business information systems ERP, CRM, and DSS explaining their  function, what benefits they bring, and </a:t>
            </a:r>
            <a:r>
              <a:rPr lang="en-US" sz="1200" dirty="0">
                <a:latin typeface="Arial"/>
                <a:ea typeface="+mn-lt"/>
                <a:cs typeface="+mn-lt"/>
              </a:rPr>
              <a:t>their limitations in driving business success.</a:t>
            </a:r>
            <a:endParaRPr lang="en-US" sz="1200" dirty="0">
              <a:latin typeface="Arial"/>
              <a:cs typeface="Arial"/>
            </a:endParaRPr>
          </a:p>
          <a:p>
            <a:pPr marL="0" indent="0">
              <a:buNone/>
            </a:pPr>
            <a:r>
              <a:rPr lang="en-US" sz="1200">
                <a:latin typeface="Arial"/>
                <a:ea typeface="+mn-lt"/>
                <a:cs typeface="+mn-lt"/>
              </a:rPr>
              <a:t>1: ERP systems connect all parts of a business  finance, HR, operations, and supply chain  into a single system (SAP, 2024). This makes </a:t>
            </a:r>
            <a:r>
              <a:rPr lang="en-US" sz="1200" dirty="0">
                <a:latin typeface="Arial"/>
                <a:ea typeface="+mn-lt"/>
                <a:cs typeface="+mn-lt"/>
              </a:rPr>
              <a:t>information flow smoothly, reduces errors, and improves coordination. When everyone has the same data, managers can make better, faster decisions. This helps the business run efficiently and grow (Laudon &amp; Laudon, 2022). The limitation is that ERP systems are expensive, can be complex to set up, and require time and planning to implement successfully (Gartner, 2024).</a:t>
            </a:r>
            <a:endParaRPr lang="en-US" sz="1200" dirty="0">
              <a:latin typeface="Arial"/>
              <a:cs typeface="Arial"/>
            </a:endParaRPr>
          </a:p>
          <a:p>
            <a:pPr marL="0" indent="0">
              <a:buNone/>
            </a:pPr>
            <a:r>
              <a:rPr lang="en-US" sz="1200" dirty="0">
                <a:latin typeface="Arial"/>
                <a:ea typeface="+mn-lt"/>
                <a:cs typeface="+mn-lt"/>
              </a:rPr>
              <a:t>2: CRM systems keep track of every customer interaction  emails, calls, purchases, and preferences (Salesforce, 2025). This helps businesses understand customers better, respond faster, and improve satisfaction. Satisfied customers are more loyal, recommend the business to others, and contribute to higher sales and growth (Harvard Business Review, 2023). The limitation is that CRM only works well if the data is accurate and employees are properly trained. Some companies also struggle with adoption when staff are used to older methods.</a:t>
            </a:r>
            <a:endParaRPr lang="en-US" sz="1200" dirty="0">
              <a:latin typeface="Arial"/>
              <a:cs typeface="Arial"/>
            </a:endParaRPr>
          </a:p>
          <a:p>
            <a:pPr marL="0" indent="0">
              <a:buNone/>
            </a:pPr>
            <a:r>
              <a:rPr lang="en-US" sz="1200" dirty="0">
                <a:latin typeface="Arial"/>
                <a:ea typeface="+mn-lt"/>
                <a:cs typeface="+mn-lt"/>
              </a:rPr>
              <a:t>3: Decision Support Systems analyze large amounts of data to help managers make strategic decisions (IBM, 2025; Turban et al., 2021). DSS can predict trends, help plan budgets, and reduce mistakes. This leads to better decisions, more efficient use of resources, and improved business performance. But DSS depends on high quality data, requires human supervision to check AI recommendations, and sometimes the system can have bias (McKinsey &amp; Company, 2023).</a:t>
            </a:r>
            <a:endParaRPr lang="en-US" sz="1200" dirty="0">
              <a:latin typeface="Arial"/>
              <a:cs typeface="Arial"/>
            </a:endParaRPr>
          </a:p>
          <a:p>
            <a:pPr marL="0" indent="0">
              <a:buNone/>
            </a:pPr>
            <a:r>
              <a:rPr lang="en-US" sz="1200" dirty="0">
                <a:latin typeface="Arial"/>
                <a:ea typeface="+mn-lt"/>
                <a:cs typeface="+mn-lt"/>
              </a:rPr>
              <a:t>In short: ERP helps a company run efficiently, CRM helps it keep and grow customers, and DSS helps it make smarter decisions. Using these systems together can drive business success, but it’s important to plan carefully, train staff, and ensure data is accurate (Laudon &amp; Laudon, 2022; SAP, 2024; Salesforce, 2025).</a:t>
            </a:r>
            <a:endParaRPr lang="en-US" sz="1200" dirty="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3730141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8696DC59-5E39-EA80-CB3B-03422CCA74FE}"/>
              </a:ext>
            </a:extLst>
          </p:cNvPr>
          <p:cNvGraphicFramePr>
            <a:graphicFrameLocks noGrp="1"/>
          </p:cNvGraphicFramePr>
          <p:nvPr>
            <p:ph idx="1"/>
            <p:extLst>
              <p:ext uri="{D42A27DB-BD31-4B8C-83A1-F6EECF244321}">
                <p14:modId xmlns:p14="http://schemas.microsoft.com/office/powerpoint/2010/main" val="488480708"/>
              </p:ext>
            </p:extLst>
          </p:nvPr>
        </p:nvGraphicFramePr>
        <p:xfrm>
          <a:off x="324970" y="672352"/>
          <a:ext cx="11552644" cy="2465381"/>
        </p:xfrm>
        <a:graphic>
          <a:graphicData uri="http://schemas.openxmlformats.org/drawingml/2006/table">
            <a:tbl>
              <a:tblPr bandRow="1">
                <a:tableStyleId>{5C22544A-7EE6-4342-B048-85BDC9FD1C3A}</a:tableStyleId>
              </a:tblPr>
              <a:tblGrid>
                <a:gridCol w="2888158">
                  <a:extLst>
                    <a:ext uri="{9D8B030D-6E8A-4147-A177-3AD203B41FA5}">
                      <a16:colId xmlns:a16="http://schemas.microsoft.com/office/drawing/2014/main" val="575513860"/>
                    </a:ext>
                  </a:extLst>
                </a:gridCol>
                <a:gridCol w="3268680">
                  <a:extLst>
                    <a:ext uri="{9D8B030D-6E8A-4147-A177-3AD203B41FA5}">
                      <a16:colId xmlns:a16="http://schemas.microsoft.com/office/drawing/2014/main" val="2491351312"/>
                    </a:ext>
                  </a:extLst>
                </a:gridCol>
                <a:gridCol w="2507648">
                  <a:extLst>
                    <a:ext uri="{9D8B030D-6E8A-4147-A177-3AD203B41FA5}">
                      <a16:colId xmlns:a16="http://schemas.microsoft.com/office/drawing/2014/main" val="2279909733"/>
                    </a:ext>
                  </a:extLst>
                </a:gridCol>
                <a:gridCol w="2888158">
                  <a:extLst>
                    <a:ext uri="{9D8B030D-6E8A-4147-A177-3AD203B41FA5}">
                      <a16:colId xmlns:a16="http://schemas.microsoft.com/office/drawing/2014/main" val="1060586874"/>
                    </a:ext>
                  </a:extLst>
                </a:gridCol>
              </a:tblGrid>
              <a:tr h="456552">
                <a:tc>
                  <a:txBody>
                    <a:bodyPr/>
                    <a:lstStyle/>
                    <a:p>
                      <a:pPr algn="l" rtl="0" fontAlgn="base">
                        <a:lnSpc>
                          <a:spcPts val="975"/>
                        </a:lnSpc>
                        <a:buNone/>
                      </a:pPr>
                      <a:r>
                        <a:rPr lang="en-US" sz="1200" b="1" i="0">
                          <a:solidFill>
                            <a:srgbClr val="FFFFFF"/>
                          </a:solidFill>
                          <a:effectLst/>
                          <a:latin typeface="Arial" panose="020B0604020202020204" pitchFamily="34" charset="0"/>
                        </a:rPr>
                        <a:t>System</a:t>
                      </a:r>
                      <a:endParaRPr lang="en-US" b="1" i="0">
                        <a:solidFill>
                          <a:srgbClr val="FFFFFF"/>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908" cap="flat" cmpd="sng" algn="ctr">
                      <a:solidFill>
                        <a:srgbClr val="FFFFFF"/>
                      </a:solidFill>
                      <a:prstDash val="solid"/>
                      <a:round/>
                      <a:headEnd type="none" w="med" len="med"/>
                      <a:tailEnd type="none" w="med" len="med"/>
                    </a:lnB>
                    <a:solidFill>
                      <a:srgbClr val="156082"/>
                    </a:solidFill>
                  </a:tcPr>
                </a:tc>
                <a:tc>
                  <a:txBody>
                    <a:bodyPr/>
                    <a:lstStyle/>
                    <a:p>
                      <a:pPr algn="l" rtl="0" fontAlgn="base">
                        <a:lnSpc>
                          <a:spcPts val="975"/>
                        </a:lnSpc>
                        <a:buNone/>
                      </a:pPr>
                      <a:r>
                        <a:rPr lang="en-US" sz="1200" b="1" i="0">
                          <a:solidFill>
                            <a:srgbClr val="FFFFFF"/>
                          </a:solidFill>
                          <a:effectLst/>
                          <a:latin typeface="Arial" panose="020B0604020202020204" pitchFamily="34" charset="0"/>
                        </a:rPr>
                        <a:t>What it does</a:t>
                      </a:r>
                      <a:endParaRPr lang="en-US" b="1" i="0">
                        <a:solidFill>
                          <a:srgbClr val="FFFFFF"/>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908" cap="flat" cmpd="sng" algn="ctr">
                      <a:solidFill>
                        <a:srgbClr val="FFFFFF"/>
                      </a:solidFill>
                      <a:prstDash val="solid"/>
                      <a:round/>
                      <a:headEnd type="none" w="med" len="med"/>
                      <a:tailEnd type="none" w="med" len="med"/>
                    </a:lnB>
                    <a:solidFill>
                      <a:srgbClr val="156082"/>
                    </a:solidFill>
                  </a:tcPr>
                </a:tc>
                <a:tc>
                  <a:txBody>
                    <a:bodyPr/>
                    <a:lstStyle/>
                    <a:p>
                      <a:pPr algn="l" rtl="0" fontAlgn="base">
                        <a:lnSpc>
                          <a:spcPts val="975"/>
                        </a:lnSpc>
                        <a:buNone/>
                      </a:pPr>
                      <a:r>
                        <a:rPr lang="en-US" sz="1200" b="1" i="0">
                          <a:solidFill>
                            <a:srgbClr val="FFFFFF"/>
                          </a:solidFill>
                          <a:effectLst/>
                          <a:latin typeface="Arial" panose="020B0604020202020204" pitchFamily="34" charset="0"/>
                        </a:rPr>
                        <a:t>Key benefit</a:t>
                      </a:r>
                      <a:endParaRPr lang="en-US" b="1" i="0">
                        <a:solidFill>
                          <a:srgbClr val="FFFFFF"/>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908" cap="flat" cmpd="sng" algn="ctr">
                      <a:solidFill>
                        <a:srgbClr val="FFFFFF"/>
                      </a:solidFill>
                      <a:prstDash val="solid"/>
                      <a:round/>
                      <a:headEnd type="none" w="med" len="med"/>
                      <a:tailEnd type="none" w="med" len="med"/>
                    </a:lnB>
                    <a:solidFill>
                      <a:srgbClr val="156082"/>
                    </a:solidFill>
                  </a:tcPr>
                </a:tc>
                <a:tc>
                  <a:txBody>
                    <a:bodyPr/>
                    <a:lstStyle/>
                    <a:p>
                      <a:pPr algn="l" rtl="0" fontAlgn="base">
                        <a:lnSpc>
                          <a:spcPts val="975"/>
                        </a:lnSpc>
                        <a:buNone/>
                      </a:pPr>
                      <a:r>
                        <a:rPr lang="en-US" sz="1200" b="1" i="0">
                          <a:solidFill>
                            <a:srgbClr val="FFFFFF"/>
                          </a:solidFill>
                          <a:effectLst/>
                          <a:latin typeface="Arial" panose="020B0604020202020204" pitchFamily="34" charset="0"/>
                        </a:rPr>
                        <a:t>Limitation</a:t>
                      </a:r>
                      <a:endParaRPr lang="en-US" b="1" i="0">
                        <a:solidFill>
                          <a:srgbClr val="FFFFFF"/>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5908" cap="flat" cmpd="sng" algn="ctr">
                      <a:solidFill>
                        <a:srgbClr val="FFFFFF"/>
                      </a:solidFill>
                      <a:prstDash val="solid"/>
                      <a:round/>
                      <a:headEnd type="none" w="med" len="med"/>
                      <a:tailEnd type="none" w="med" len="med"/>
                    </a:lnB>
                    <a:solidFill>
                      <a:srgbClr val="156082"/>
                    </a:solidFill>
                  </a:tcPr>
                </a:tc>
                <a:extLst>
                  <a:ext uri="{0D108BD9-81ED-4DB2-BD59-A6C34878D82A}">
                    <a16:rowId xmlns:a16="http://schemas.microsoft.com/office/drawing/2014/main" val="175793923"/>
                  </a:ext>
                </a:extLst>
              </a:tr>
              <a:tr h="534818">
                <a:tc>
                  <a:txBody>
                    <a:bodyPr/>
                    <a:lstStyle/>
                    <a:p>
                      <a:pPr algn="l" rtl="0" fontAlgn="base">
                        <a:lnSpc>
                          <a:spcPts val="975"/>
                        </a:lnSpc>
                        <a:buNone/>
                      </a:pPr>
                      <a:r>
                        <a:rPr lang="en-US" sz="1200" b="0" i="0">
                          <a:solidFill>
                            <a:srgbClr val="000000"/>
                          </a:solidFill>
                          <a:effectLst/>
                          <a:latin typeface="Arial" panose="020B0604020202020204" pitchFamily="34" charset="0"/>
                        </a:rPr>
                        <a:t>ERP</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90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rtl="0" fontAlgn="base">
                        <a:lnSpc>
                          <a:spcPts val="975"/>
                        </a:lnSpc>
                        <a:buNone/>
                      </a:pPr>
                      <a:r>
                        <a:rPr lang="en-US" sz="1200" b="0" i="0" u="none" strike="noStrike">
                          <a:solidFill>
                            <a:srgbClr val="000000"/>
                          </a:solidFill>
                          <a:effectLst/>
                          <a:latin typeface="Arial" panose="020B0604020202020204" pitchFamily="34" charset="0"/>
                        </a:rPr>
                        <a:t>Integrates departments</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90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rtl="0" fontAlgn="base">
                        <a:lnSpc>
                          <a:spcPts val="975"/>
                        </a:lnSpc>
                        <a:buNone/>
                      </a:pPr>
                      <a:r>
                        <a:rPr lang="en-US" sz="1200" b="0" i="0" u="none" strike="noStrike">
                          <a:solidFill>
                            <a:srgbClr val="000000"/>
                          </a:solidFill>
                          <a:effectLst/>
                          <a:latin typeface="Arial" panose="020B0604020202020204" pitchFamily="34" charset="0"/>
                        </a:rPr>
                        <a:t>Better coordination</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90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rtl="0" fontAlgn="base">
                        <a:lnSpc>
                          <a:spcPts val="975"/>
                        </a:lnSpc>
                        <a:buNone/>
                      </a:pPr>
                      <a:r>
                        <a:rPr lang="en-US" sz="1200" b="0" i="0" u="none" strike="noStrike">
                          <a:solidFill>
                            <a:srgbClr val="000000"/>
                          </a:solidFill>
                          <a:effectLst/>
                          <a:latin typeface="Arial" panose="020B0604020202020204" pitchFamily="34" charset="0"/>
                        </a:rPr>
                        <a:t>Expensive &amp; complex</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5908"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98816241"/>
                  </a:ext>
                </a:extLst>
              </a:tr>
              <a:tr h="691351">
                <a:tc>
                  <a:txBody>
                    <a:bodyPr/>
                    <a:lstStyle/>
                    <a:p>
                      <a:pPr algn="l" rtl="0" fontAlgn="base">
                        <a:lnSpc>
                          <a:spcPts val="975"/>
                        </a:lnSpc>
                        <a:buNone/>
                      </a:pPr>
                      <a:r>
                        <a:rPr lang="en-US" sz="1200" b="0" i="0">
                          <a:solidFill>
                            <a:srgbClr val="000000"/>
                          </a:solidFill>
                          <a:effectLst/>
                          <a:latin typeface="Arial" panose="020B0604020202020204" pitchFamily="34" charset="0"/>
                        </a:rPr>
                        <a:t>CRM</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rtl="0" fontAlgn="base">
                        <a:lnSpc>
                          <a:spcPts val="975"/>
                        </a:lnSpc>
                        <a:buNone/>
                      </a:pPr>
                      <a:r>
                        <a:rPr lang="en-US" sz="1200" b="0" i="0" u="none" strike="noStrike">
                          <a:solidFill>
                            <a:srgbClr val="000000"/>
                          </a:solidFill>
                          <a:effectLst/>
                          <a:latin typeface="Arial" panose="020B0604020202020204" pitchFamily="34" charset="0"/>
                        </a:rPr>
                        <a:t>Manages customer info</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rtl="0" fontAlgn="base">
                        <a:lnSpc>
                          <a:spcPts val="975"/>
                        </a:lnSpc>
                        <a:buNone/>
                      </a:pPr>
                      <a:r>
                        <a:rPr lang="en-US" sz="1200" b="0" i="0" u="none" strike="noStrike">
                          <a:solidFill>
                            <a:srgbClr val="000000"/>
                          </a:solidFill>
                          <a:effectLst/>
                          <a:latin typeface="Arial" panose="020B0604020202020204" pitchFamily="34" charset="0"/>
                        </a:rPr>
                        <a:t>Improved customer service</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rtl="0" fontAlgn="base">
                        <a:lnSpc>
                          <a:spcPts val="975"/>
                        </a:lnSpc>
                        <a:buNone/>
                      </a:pPr>
                      <a:r>
                        <a:rPr lang="en-US" sz="1200" b="0" i="0" u="none" strike="noStrike" dirty="0">
                          <a:solidFill>
                            <a:srgbClr val="000000"/>
                          </a:solidFill>
                          <a:effectLst/>
                          <a:latin typeface="Arial"/>
                        </a:rPr>
                        <a:t>Needs accurate data</a:t>
                      </a:r>
                      <a:endParaRPr lang="en-US" b="0" i="0" dirty="0">
                        <a:solidFill>
                          <a:srgbClr val="000000"/>
                        </a:solidFill>
                        <a:effectLst/>
                        <a:latin typeface="Arial"/>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2372234278"/>
                  </a:ext>
                </a:extLst>
              </a:tr>
              <a:tr h="782660">
                <a:tc>
                  <a:txBody>
                    <a:bodyPr/>
                    <a:lstStyle/>
                    <a:p>
                      <a:pPr algn="l" rtl="0" fontAlgn="base">
                        <a:lnSpc>
                          <a:spcPts val="975"/>
                        </a:lnSpc>
                        <a:buNone/>
                      </a:pPr>
                      <a:r>
                        <a:rPr lang="en-US" sz="1200" b="0" i="0">
                          <a:solidFill>
                            <a:srgbClr val="000000"/>
                          </a:solidFill>
                          <a:effectLst/>
                          <a:latin typeface="Arial" panose="020B0604020202020204" pitchFamily="34" charset="0"/>
                        </a:rPr>
                        <a:t>DSS</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rtl="0" fontAlgn="base">
                        <a:lnSpc>
                          <a:spcPts val="975"/>
                        </a:lnSpc>
                        <a:buNone/>
                      </a:pPr>
                      <a:r>
                        <a:rPr lang="en-US" sz="1200" b="0" i="0" u="none" strike="noStrike">
                          <a:solidFill>
                            <a:srgbClr val="000000"/>
                          </a:solidFill>
                          <a:effectLst/>
                          <a:latin typeface="Arial" panose="020B0604020202020204" pitchFamily="34" charset="0"/>
                        </a:rPr>
                        <a:t>Helps decisions</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rtl="0" fontAlgn="base">
                        <a:lnSpc>
                          <a:spcPts val="975"/>
                        </a:lnSpc>
                        <a:buNone/>
                      </a:pPr>
                      <a:r>
                        <a:rPr lang="en-US" sz="1200" b="0" i="0" u="none" strike="noStrike">
                          <a:solidFill>
                            <a:srgbClr val="000000"/>
                          </a:solidFill>
                          <a:effectLst/>
                          <a:latin typeface="Arial" panose="020B0604020202020204" pitchFamily="34" charset="0"/>
                        </a:rPr>
                        <a:t>Analytical support</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rtl="0" fontAlgn="base">
                        <a:lnSpc>
                          <a:spcPts val="975"/>
                        </a:lnSpc>
                        <a:buNone/>
                      </a:pPr>
                      <a:r>
                        <a:rPr lang="en-US" sz="1200" b="0" i="0">
                          <a:solidFill>
                            <a:srgbClr val="000000"/>
                          </a:solidFill>
                          <a:effectLst/>
                          <a:latin typeface="Arial" panose="020B0604020202020204" pitchFamily="34" charset="0"/>
                        </a:rPr>
                        <a:t>Depends on data quality</a:t>
                      </a:r>
                      <a:endParaRPr lang="en-US" b="0" i="0">
                        <a:solidFill>
                          <a:srgbClr val="000000"/>
                        </a:solidFill>
                        <a:effectLst/>
                      </a:endParaRPr>
                    </a:p>
                  </a:txBody>
                  <a:tcPr marL="62179" marR="62179" marT="31090" marB="31090">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194314941"/>
                  </a:ext>
                </a:extLst>
              </a:tr>
            </a:tbl>
          </a:graphicData>
        </a:graphic>
      </p:graphicFrame>
    </p:spTree>
    <p:extLst>
      <p:ext uri="{BB962C8B-B14F-4D97-AF65-F5344CB8AC3E}">
        <p14:creationId xmlns:p14="http://schemas.microsoft.com/office/powerpoint/2010/main" val="1902589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DF607-82EC-6E0F-3CBF-2B2046C500C9}"/>
              </a:ext>
            </a:extLst>
          </p:cNvPr>
          <p:cNvSpPr>
            <a:spLocks noGrp="1"/>
          </p:cNvSpPr>
          <p:nvPr>
            <p:ph type="title"/>
          </p:nvPr>
        </p:nvSpPr>
        <p:spPr>
          <a:xfrm>
            <a:off x="838200" y="-217"/>
            <a:ext cx="10515600" cy="960220"/>
          </a:xfrm>
        </p:spPr>
        <p:txBody>
          <a:bodyPr>
            <a:normAutofit/>
          </a:bodyPr>
          <a:lstStyle/>
          <a:p>
            <a:r>
              <a:rPr lang="en-US" sz="1200">
                <a:latin typeface="Arial"/>
                <a:ea typeface="+mj-lt"/>
                <a:cs typeface="+mj-lt"/>
              </a:rPr>
              <a:t>Ethics in Information Systems</a:t>
            </a:r>
            <a:endParaRPr lang="en-US" sz="1200">
              <a:latin typeface="Arial"/>
              <a:cs typeface="Arial"/>
            </a:endParaRPr>
          </a:p>
        </p:txBody>
      </p:sp>
      <p:sp>
        <p:nvSpPr>
          <p:cNvPr id="3" name="Content Placeholder 2">
            <a:extLst>
              <a:ext uri="{FF2B5EF4-FFF2-40B4-BE49-F238E27FC236}">
                <a16:creationId xmlns:a16="http://schemas.microsoft.com/office/drawing/2014/main" id="{B6D73E87-620A-C309-E373-3E138A627CE3}"/>
              </a:ext>
            </a:extLst>
          </p:cNvPr>
          <p:cNvSpPr>
            <a:spLocks noGrp="1"/>
          </p:cNvSpPr>
          <p:nvPr>
            <p:ph idx="1"/>
          </p:nvPr>
        </p:nvSpPr>
        <p:spPr>
          <a:xfrm>
            <a:off x="838200" y="844420"/>
            <a:ext cx="10515600" cy="5332543"/>
          </a:xfrm>
        </p:spPr>
        <p:txBody>
          <a:bodyPr vert="horz" lIns="91440" tIns="45720" rIns="91440" bIns="45720" rtlCol="0" anchor="t">
            <a:normAutofit/>
          </a:bodyPr>
          <a:lstStyle/>
          <a:p>
            <a:pPr>
              <a:buNone/>
            </a:pPr>
            <a:r>
              <a:rPr lang="en-US" sz="1200">
                <a:latin typeface="Arial"/>
                <a:ea typeface="+mn-lt"/>
                <a:cs typeface="+mn-lt"/>
              </a:rPr>
              <a:t>Ethics is a really important part of using any  information systems. Today we will present some of its aspects</a:t>
            </a:r>
            <a:endParaRPr lang="en-US" sz="1200">
              <a:latin typeface="Arial"/>
              <a:ea typeface="+mn-lt"/>
              <a:cs typeface="Arial"/>
            </a:endParaRPr>
          </a:p>
          <a:p>
            <a:pPr>
              <a:buNone/>
            </a:pPr>
            <a:r>
              <a:rPr lang="en-US" sz="1200">
                <a:latin typeface="Arial"/>
                <a:ea typeface="+mn-lt"/>
                <a:cs typeface="+mn-lt"/>
              </a:rPr>
              <a:t>.</a:t>
            </a:r>
            <a:endParaRPr lang="en-US" sz="1200">
              <a:latin typeface="Arial"/>
              <a:cs typeface="Arial"/>
            </a:endParaRPr>
          </a:p>
          <a:p>
            <a:pPr>
              <a:buNone/>
            </a:pPr>
            <a:r>
              <a:rPr lang="en-US" sz="1200" dirty="0">
                <a:latin typeface="Arial"/>
                <a:ea typeface="+mn-lt"/>
                <a:cs typeface="+mn-lt"/>
              </a:rPr>
              <a:t>1: Data privacy. Companies collect a lot of sensitive information about customers and employees. This could include personal details, financial data, or health records. Keeping this data private is essential, not just legally, but also to maintain trust (World Economic Forum, 2024).</a:t>
            </a:r>
            <a:endParaRPr lang="en-US" sz="1200" dirty="0">
              <a:latin typeface="Arial"/>
              <a:cs typeface="Arial"/>
            </a:endParaRPr>
          </a:p>
          <a:p>
            <a:pPr>
              <a:buNone/>
            </a:pPr>
            <a:r>
              <a:rPr lang="en-US" sz="1200">
                <a:latin typeface="Arial"/>
                <a:ea typeface="+mn-lt"/>
                <a:cs typeface="+mn-lt"/>
              </a:rPr>
              <a:t>2: Data security. Even if a company has the data, it must be protected from hackers or accidental leaks. Strong encryption, secure passwords, and </a:t>
            </a:r>
            <a:r>
              <a:rPr lang="en-US" sz="1200" dirty="0">
                <a:latin typeface="Arial"/>
                <a:ea typeface="+mn-lt"/>
                <a:cs typeface="+mn-lt"/>
              </a:rPr>
              <a:t>restricted access can prevent breaches (Laudon &amp; Laudon, 2022).</a:t>
            </a:r>
            <a:endParaRPr lang="en-US" sz="1200" dirty="0">
              <a:latin typeface="Arial"/>
              <a:cs typeface="Arial"/>
            </a:endParaRPr>
          </a:p>
          <a:p>
            <a:pPr>
              <a:buNone/>
            </a:pPr>
            <a:r>
              <a:rPr lang="en-US" sz="1200" dirty="0">
                <a:latin typeface="Arial"/>
                <a:ea typeface="+mn-lt"/>
                <a:cs typeface="+mn-lt"/>
              </a:rPr>
              <a:t>3:  AI decision making. Systems like IBM Watson DSS use artificial intelligence to make recommendations. AI can be powerful, but it can also be biased if the data it learns from </a:t>
            </a:r>
            <a:r>
              <a:rPr lang="en-US" sz="1200">
                <a:latin typeface="Arial"/>
                <a:ea typeface="+mn-lt"/>
                <a:cs typeface="+mn-lt"/>
              </a:rPr>
              <a:t>is not</a:t>
            </a:r>
            <a:r>
              <a:rPr lang="en-US" sz="1200" dirty="0">
                <a:latin typeface="Arial"/>
                <a:ea typeface="+mn-lt"/>
                <a:cs typeface="+mn-lt"/>
              </a:rPr>
              <a:t> balanced. This could lead to unfair decisions, for example, in hiring, lending, or healthcare (McKinsey &amp; Company, 2023). Human oversight is critical: managers should always review AI outputs and adjust as needed (Turban et al., 2021).</a:t>
            </a:r>
            <a:endParaRPr lang="en-US" sz="1200" dirty="0">
              <a:latin typeface="Arial"/>
              <a:cs typeface="Arial"/>
            </a:endParaRPr>
          </a:p>
          <a:p>
            <a:pPr>
              <a:buNone/>
            </a:pPr>
            <a:r>
              <a:rPr lang="en-US" sz="1200" dirty="0">
                <a:latin typeface="Arial"/>
                <a:ea typeface="+mn-lt"/>
                <a:cs typeface="+mn-lt"/>
              </a:rPr>
              <a:t>4: Employee monitoring. Many companies track employee activity to improve productivity. While this can be helpful, it raises privacy concerns. Employees should know what is being monitored and why, and companies should avoid over monitoring that could create distrust (Harvard Business Review, 2023).</a:t>
            </a:r>
            <a:endParaRPr lang="en-US" sz="1200" dirty="0">
              <a:latin typeface="Arial"/>
              <a:cs typeface="Arial"/>
            </a:endParaRPr>
          </a:p>
          <a:p>
            <a:pPr>
              <a:buNone/>
            </a:pPr>
            <a:r>
              <a:rPr lang="en-US" sz="1200">
                <a:latin typeface="Arial"/>
                <a:ea typeface="+mn-lt"/>
                <a:cs typeface="+mn-lt"/>
              </a:rPr>
              <a:t>Ways to reduce these risks include:</a:t>
            </a:r>
            <a:endParaRPr lang="en-US" sz="1200" dirty="0">
              <a:latin typeface="Arial"/>
              <a:cs typeface="Arial"/>
            </a:endParaRPr>
          </a:p>
          <a:p>
            <a:pPr marL="0" indent="0">
              <a:buNone/>
            </a:pPr>
            <a:r>
              <a:rPr lang="en-US" sz="1200">
                <a:latin typeface="Arial"/>
                <a:ea typeface="+mn-lt"/>
                <a:cs typeface="+mn-lt"/>
              </a:rPr>
              <a:t>= Using strong encryption and access controls to protect data</a:t>
            </a:r>
            <a:endParaRPr lang="en-US" sz="1200" dirty="0">
              <a:latin typeface="Arial"/>
              <a:cs typeface="Arial"/>
            </a:endParaRPr>
          </a:p>
          <a:p>
            <a:pPr marL="0" indent="0">
              <a:buNone/>
            </a:pPr>
            <a:r>
              <a:rPr lang="en-US" sz="1200">
                <a:latin typeface="Arial"/>
                <a:ea typeface="+mn-lt"/>
                <a:cs typeface="+mn-lt"/>
              </a:rPr>
              <a:t>= Developing clear policies for AI use, monitoring, and handling sensitive data</a:t>
            </a:r>
            <a:endParaRPr lang="en-US" sz="1200" dirty="0">
              <a:latin typeface="Arial"/>
              <a:cs typeface="Arial"/>
            </a:endParaRPr>
          </a:p>
          <a:p>
            <a:pPr marL="0" indent="0">
              <a:buNone/>
            </a:pPr>
            <a:r>
              <a:rPr lang="en-US" sz="1200">
                <a:latin typeface="Arial"/>
                <a:ea typeface="+mn-lt"/>
                <a:cs typeface="+mn-lt"/>
              </a:rPr>
              <a:t>= Conducting regular audits to check if rules are followed and systems are ethical</a:t>
            </a:r>
            <a:endParaRPr lang="en-US" sz="1200" dirty="0">
              <a:latin typeface="Arial"/>
              <a:cs typeface="Arial"/>
            </a:endParaRPr>
          </a:p>
          <a:p>
            <a:pPr marL="0" indent="0">
              <a:buNone/>
            </a:pPr>
            <a:r>
              <a:rPr lang="en-US" sz="1200" dirty="0">
                <a:latin typeface="Arial"/>
                <a:ea typeface="+mn-lt"/>
                <a:cs typeface="+mn-lt"/>
              </a:rPr>
              <a:t>= Providing training so staff understand ethical use of systems and the consequences of misuse (O’Brien &amp; </a:t>
            </a:r>
            <a:r>
              <a:rPr lang="en-US" sz="1200" dirty="0" err="1">
                <a:latin typeface="Arial"/>
                <a:ea typeface="+mn-lt"/>
                <a:cs typeface="+mn-lt"/>
              </a:rPr>
              <a:t>Marakas</a:t>
            </a:r>
            <a:r>
              <a:rPr lang="en-US" sz="1200" dirty="0">
                <a:latin typeface="Arial"/>
                <a:ea typeface="+mn-lt"/>
                <a:cs typeface="+mn-lt"/>
              </a:rPr>
              <a:t>, 2018; Laudon &amp; Laudon, 2022).</a:t>
            </a:r>
            <a:endParaRPr lang="en-US" sz="1200" dirty="0">
              <a:latin typeface="Arial"/>
              <a:cs typeface="Arial"/>
            </a:endParaRPr>
          </a:p>
          <a:p>
            <a:pPr indent="0">
              <a:buNone/>
            </a:pPr>
            <a:r>
              <a:rPr lang="en-US" sz="1200">
                <a:latin typeface="Arial"/>
                <a:ea typeface="+mn-lt"/>
                <a:cs typeface="+mn-lt"/>
              </a:rPr>
              <a:t>In short, ethical use of information systems is about protecting people, being fair, and making sure technology is used responsibly. Companies that do this well gain trust, avoid legal problems, and make sure their systems really help everyone in a safe and fair way (World Economic Forum, 2024; McKinsey &amp; Company, 2023).</a:t>
            </a:r>
            <a:endParaRPr lang="en-US" sz="1200" dirty="0">
              <a:latin typeface="Arial"/>
              <a:cs typeface="Arial"/>
            </a:endParaRPr>
          </a:p>
          <a:p>
            <a:pPr marL="0" indent="0">
              <a:buNone/>
            </a:pPr>
            <a:endParaRPr lang="en-US" sz="1200" dirty="0">
              <a:latin typeface="Arial"/>
              <a:cs typeface="Arial"/>
            </a:endParaRPr>
          </a:p>
        </p:txBody>
      </p:sp>
    </p:spTree>
    <p:extLst>
      <p:ext uri="{BB962C8B-B14F-4D97-AF65-F5344CB8AC3E}">
        <p14:creationId xmlns:p14="http://schemas.microsoft.com/office/powerpoint/2010/main" val="995388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969B8-686D-8D4C-1A6E-22549A765D23}"/>
              </a:ext>
            </a:extLst>
          </p:cNvPr>
          <p:cNvSpPr>
            <a:spLocks noGrp="1"/>
          </p:cNvSpPr>
          <p:nvPr>
            <p:ph type="title"/>
          </p:nvPr>
        </p:nvSpPr>
        <p:spPr>
          <a:xfrm>
            <a:off x="-2240" y="6538"/>
            <a:ext cx="11356040" cy="1695356"/>
          </a:xfrm>
        </p:spPr>
        <p:txBody>
          <a:bodyPr>
            <a:normAutofit/>
          </a:bodyPr>
          <a:lstStyle/>
          <a:p>
            <a:r>
              <a:rPr lang="en-US" sz="1200">
                <a:latin typeface="Arial"/>
                <a:cs typeface="Arial"/>
              </a:rPr>
              <a:t>Case study</a:t>
            </a:r>
          </a:p>
        </p:txBody>
      </p:sp>
      <p:sp>
        <p:nvSpPr>
          <p:cNvPr id="3" name="Content Placeholder 2">
            <a:extLst>
              <a:ext uri="{FF2B5EF4-FFF2-40B4-BE49-F238E27FC236}">
                <a16:creationId xmlns:a16="http://schemas.microsoft.com/office/drawing/2014/main" id="{5E9F4A20-8F78-9EBB-C85E-6EE1CE3414E8}"/>
              </a:ext>
            </a:extLst>
          </p:cNvPr>
          <p:cNvSpPr>
            <a:spLocks noGrp="1"/>
          </p:cNvSpPr>
          <p:nvPr>
            <p:ph idx="1"/>
          </p:nvPr>
        </p:nvSpPr>
        <p:spPr>
          <a:xfrm>
            <a:off x="-2240" y="1186891"/>
            <a:ext cx="11356040" cy="4990072"/>
          </a:xfrm>
        </p:spPr>
        <p:txBody>
          <a:bodyPr vert="horz" lIns="91440" tIns="45720" rIns="91440" bIns="45720" rtlCol="0" anchor="t">
            <a:normAutofit/>
          </a:bodyPr>
          <a:lstStyle/>
          <a:p>
            <a:pPr marL="0" indent="0">
              <a:buNone/>
            </a:pPr>
            <a:r>
              <a:rPr lang="en-US" sz="1200">
                <a:solidFill>
                  <a:srgbClr val="202122"/>
                </a:solidFill>
                <a:highlight>
                  <a:srgbClr val="FFFFFF"/>
                </a:highlight>
                <a:latin typeface="Arial"/>
                <a:ea typeface="+mn-lt"/>
                <a:cs typeface="+mn-lt"/>
              </a:rPr>
              <a:t>1: SAP ERP </a:t>
            </a:r>
            <a:endParaRPr lang="en-US" sz="1200">
              <a:solidFill>
                <a:srgbClr val="000000"/>
              </a:solidFill>
              <a:latin typeface="Arial"/>
              <a:ea typeface="+mn-lt"/>
              <a:cs typeface="+mn-lt"/>
            </a:endParaRPr>
          </a:p>
          <a:p>
            <a:pPr marL="0" indent="0">
              <a:buNone/>
            </a:pPr>
            <a:endParaRPr lang="en-US" sz="1200" dirty="0">
              <a:solidFill>
                <a:srgbClr val="202122"/>
              </a:solidFill>
              <a:highlight>
                <a:srgbClr val="FFFFFF"/>
              </a:highlight>
              <a:latin typeface="Arial"/>
              <a:ea typeface="+mn-lt"/>
              <a:cs typeface="+mn-lt"/>
            </a:endParaRPr>
          </a:p>
          <a:p>
            <a:pPr marL="0" indent="0">
              <a:buNone/>
            </a:pPr>
            <a:r>
              <a:rPr lang="en-US" sz="1200">
                <a:solidFill>
                  <a:srgbClr val="202122"/>
                </a:solidFill>
                <a:highlight>
                  <a:srgbClr val="FFFFFF"/>
                </a:highlight>
                <a:latin typeface="Arial"/>
                <a:ea typeface="+mn-lt"/>
                <a:cs typeface="+mn-lt"/>
              </a:rPr>
              <a:t>SAP ERP is a software developed by the European company SAP SE. SAP ERP integrates operations across departments, improving </a:t>
            </a:r>
            <a:r>
              <a:rPr lang="en-US" sz="1200" dirty="0">
                <a:solidFill>
                  <a:srgbClr val="202122"/>
                </a:solidFill>
                <a:highlight>
                  <a:srgbClr val="FFFFFF"/>
                </a:highlight>
                <a:latin typeface="Arial"/>
                <a:ea typeface="+mn-lt"/>
                <a:cs typeface="+mn-lt"/>
              </a:rPr>
              <a:t>efficiency and reducing duplication (SAP, 2024).</a:t>
            </a:r>
            <a:endParaRPr lang="en-US" sz="1200">
              <a:latin typeface="Arial"/>
              <a:cs typeface="Arial"/>
            </a:endParaRPr>
          </a:p>
          <a:p>
            <a:pPr marL="0" indent="0">
              <a:buNone/>
            </a:pPr>
            <a:br>
              <a:rPr lang="en-US" sz="1200" dirty="0">
                <a:highlight>
                  <a:srgbClr val="FFFFFF"/>
                </a:highlight>
                <a:latin typeface="Arial"/>
                <a:ea typeface="+mn-lt"/>
                <a:cs typeface="+mn-lt"/>
              </a:rPr>
            </a:br>
            <a:r>
              <a:rPr lang="en-US" sz="1200" dirty="0">
                <a:highlight>
                  <a:srgbClr val="FFFFFF"/>
                </a:highlight>
                <a:latin typeface="Arial"/>
                <a:ea typeface="+mn-lt"/>
                <a:cs typeface="+mn-lt"/>
              </a:rPr>
              <a:t>SAP ERP is used by large companies, like Coca Cola, to connect all departments , finance, HR, and supply chain (SAP, 2024). One challenge is that ERP systems can be very expensive and employees may need a lot of training to use them properly. To solve this, companies implement the system step by step and provide ongoing support and training (Gartner, 2024).</a:t>
            </a:r>
            <a:endParaRPr lang="en-US" sz="1200">
              <a:solidFill>
                <a:srgbClr val="202122"/>
              </a:solidFill>
              <a:highlight>
                <a:srgbClr val="FFFFFF"/>
              </a:highlight>
              <a:latin typeface="Arial"/>
              <a:cs typeface="Arial"/>
            </a:endParaRPr>
          </a:p>
          <a:p>
            <a:pPr>
              <a:buNone/>
            </a:pPr>
            <a:r>
              <a:rPr lang="en-US" sz="1200">
                <a:highlight>
                  <a:srgbClr val="FFFFFF"/>
                </a:highlight>
                <a:latin typeface="Arial"/>
                <a:ea typeface="+mn-lt"/>
                <a:cs typeface="+mn-lt"/>
              </a:rPr>
              <a:t>Ethical issues are also important. The company needs to ensure that employee and business data is secure and that everyone uses the system fairly (World Economic Forum, 2024).</a:t>
            </a:r>
            <a:endParaRPr lang="en-US" sz="1200">
              <a:latin typeface="Arial"/>
              <a:cs typeface="Arial"/>
            </a:endParaRPr>
          </a:p>
          <a:p>
            <a:pPr>
              <a:buNone/>
            </a:pPr>
            <a:r>
              <a:rPr lang="en-US" sz="1200" dirty="0">
                <a:highlight>
                  <a:srgbClr val="FFFFFF"/>
                </a:highlight>
                <a:latin typeface="Arial"/>
                <a:ea typeface="+mn-lt"/>
                <a:cs typeface="+mn-lt"/>
              </a:rPr>
              <a:t>The impact of SAP ERP on business performance is significant. It reduces mistakes, improves coordination between departments, and helps management make better decisions. </a:t>
            </a:r>
            <a:endParaRPr lang="en-US" sz="1200">
              <a:latin typeface="Arial"/>
              <a:ea typeface="+mn-lt"/>
              <a:cs typeface="Arial"/>
            </a:endParaRPr>
          </a:p>
          <a:p>
            <a:pPr>
              <a:buNone/>
            </a:pPr>
            <a:r>
              <a:rPr lang="en-US" sz="1200" dirty="0">
                <a:highlight>
                  <a:srgbClr val="FFFFFF"/>
                </a:highlight>
                <a:latin typeface="Arial"/>
                <a:ea typeface="+mn-lt"/>
                <a:cs typeface="+mn-lt"/>
              </a:rPr>
              <a:t>The key takeaway is that careful planning, training, and ethical use are essential for ERP systems to succeed and benefit the whole business (SAP, 2024; Laudon &amp; Laudon, 2022).</a:t>
            </a:r>
            <a:endParaRPr lang="en-US" sz="1200">
              <a:latin typeface="Arial"/>
              <a:cs typeface="Arial"/>
            </a:endParaRPr>
          </a:p>
          <a:p>
            <a:pPr marL="0" indent="0">
              <a:buNone/>
            </a:pPr>
            <a:endParaRPr lang="en-US" sz="1200" dirty="0">
              <a:solidFill>
                <a:srgbClr val="202122"/>
              </a:solidFill>
              <a:highlight>
                <a:srgbClr val="FFFFFF"/>
              </a:highlight>
              <a:latin typeface="Arial"/>
            </a:endParaRPr>
          </a:p>
          <a:p>
            <a:pPr marL="0" indent="0">
              <a:buNone/>
            </a:pPr>
            <a:endParaRPr lang="en-US" sz="1200" dirty="0">
              <a:solidFill>
                <a:srgbClr val="202122"/>
              </a:solidFill>
              <a:highlight>
                <a:srgbClr val="F8F4F1"/>
              </a:highlight>
              <a:latin typeface="Arial"/>
              <a:cs typeface="Arial"/>
            </a:endParaRPr>
          </a:p>
          <a:p>
            <a:pPr marL="0" indent="0">
              <a:buNone/>
            </a:pPr>
            <a:endParaRPr lang="en-US" sz="1200" dirty="0">
              <a:solidFill>
                <a:srgbClr val="202122"/>
              </a:solidFill>
              <a:highlight>
                <a:srgbClr val="FFFFFF"/>
              </a:highlight>
              <a:latin typeface="Arial"/>
              <a:cs typeface="Arial"/>
            </a:endParaRPr>
          </a:p>
          <a:p>
            <a:pPr marL="0" indent="0">
              <a:buNone/>
            </a:pPr>
            <a:endParaRPr lang="en-US" sz="1200" dirty="0">
              <a:solidFill>
                <a:srgbClr val="202122"/>
              </a:solidFill>
              <a:highlight>
                <a:srgbClr val="FFFFFF"/>
              </a:highlight>
              <a:latin typeface="Arial"/>
              <a:cs typeface="Arial"/>
            </a:endParaRPr>
          </a:p>
          <a:p>
            <a:pPr marL="0" indent="0">
              <a:buNone/>
            </a:pPr>
            <a:endParaRPr lang="en-US" sz="1200" dirty="0">
              <a:solidFill>
                <a:srgbClr val="202122"/>
              </a:solidFill>
              <a:highlight>
                <a:srgbClr val="FFFFFF"/>
              </a:highlight>
              <a:latin typeface="Arial"/>
              <a:cs typeface="Arial"/>
            </a:endParaRPr>
          </a:p>
          <a:p>
            <a:pPr marL="0" indent="0">
              <a:buNone/>
            </a:pPr>
            <a:endParaRPr lang="en-US" sz="1200" dirty="0">
              <a:solidFill>
                <a:srgbClr val="202122"/>
              </a:solidFill>
              <a:highlight>
                <a:srgbClr val="FFFFFF"/>
              </a:highlight>
              <a:latin typeface="Arial"/>
              <a:cs typeface="Arial"/>
            </a:endParaRPr>
          </a:p>
          <a:p>
            <a:pPr marL="0" indent="0">
              <a:buNone/>
            </a:pPr>
            <a:endParaRPr lang="en-US" sz="1200" dirty="0">
              <a:solidFill>
                <a:srgbClr val="202122"/>
              </a:solidFill>
              <a:highlight>
                <a:srgbClr val="FFFFFF"/>
              </a:highlight>
              <a:latin typeface="Arial"/>
              <a:cs typeface="Arial"/>
            </a:endParaRPr>
          </a:p>
        </p:txBody>
      </p:sp>
    </p:spTree>
    <p:extLst>
      <p:ext uri="{BB962C8B-B14F-4D97-AF65-F5344CB8AC3E}">
        <p14:creationId xmlns:p14="http://schemas.microsoft.com/office/powerpoint/2010/main" val="3335836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9FF11A-3F3E-0A7A-5870-1C67BB02B90C}"/>
              </a:ext>
            </a:extLst>
          </p:cNvPr>
          <p:cNvSpPr>
            <a:spLocks noGrp="1"/>
          </p:cNvSpPr>
          <p:nvPr>
            <p:ph idx="1"/>
          </p:nvPr>
        </p:nvSpPr>
        <p:spPr>
          <a:xfrm>
            <a:off x="838200" y="279214"/>
            <a:ext cx="10515600" cy="5897749"/>
          </a:xfrm>
        </p:spPr>
        <p:txBody>
          <a:bodyPr vert="horz" lIns="91440" tIns="45720" rIns="91440" bIns="45720" rtlCol="0" anchor="t">
            <a:normAutofit/>
          </a:bodyPr>
          <a:lstStyle/>
          <a:p>
            <a:pPr marL="0" indent="0">
              <a:buNone/>
            </a:pPr>
            <a:endParaRPr lang="en-US" sz="1200" dirty="0">
              <a:solidFill>
                <a:srgbClr val="202122"/>
              </a:solidFill>
              <a:highlight>
                <a:srgbClr val="FFFFFF"/>
              </a:highlight>
              <a:latin typeface="Arial"/>
              <a:cs typeface="Arial"/>
            </a:endParaRPr>
          </a:p>
          <a:p>
            <a:pPr marL="0" indent="0">
              <a:buNone/>
            </a:pPr>
            <a:endParaRPr lang="en-US" sz="1200" dirty="0">
              <a:solidFill>
                <a:srgbClr val="202122"/>
              </a:solidFill>
              <a:highlight>
                <a:srgbClr val="FFFFFF"/>
              </a:highlight>
              <a:latin typeface="Arial"/>
              <a:cs typeface="Arial"/>
            </a:endParaRPr>
          </a:p>
          <a:p>
            <a:pPr marL="0" indent="0">
              <a:buNone/>
            </a:pPr>
            <a:r>
              <a:rPr lang="en-US" sz="1200">
                <a:solidFill>
                  <a:srgbClr val="202122"/>
                </a:solidFill>
                <a:highlight>
                  <a:srgbClr val="FFFFFF"/>
                </a:highlight>
                <a:latin typeface="Arial"/>
                <a:cs typeface="Arial"/>
              </a:rPr>
              <a:t>Case study</a:t>
            </a:r>
            <a:endParaRPr lang="en-US" sz="1200">
              <a:solidFill>
                <a:srgbClr val="000000"/>
              </a:solidFill>
              <a:latin typeface="Arial"/>
              <a:cs typeface="Arial"/>
            </a:endParaRPr>
          </a:p>
          <a:p>
            <a:pPr marL="0" indent="0">
              <a:buNone/>
            </a:pPr>
            <a:endParaRPr lang="en-US" sz="1200" dirty="0">
              <a:solidFill>
                <a:srgbClr val="202122"/>
              </a:solidFill>
              <a:highlight>
                <a:srgbClr val="FFFFFF"/>
              </a:highlight>
              <a:latin typeface="Arial"/>
              <a:cs typeface="Arial"/>
            </a:endParaRPr>
          </a:p>
          <a:p>
            <a:pPr marL="0" indent="0">
              <a:buNone/>
            </a:pPr>
            <a:r>
              <a:rPr lang="en-US" sz="1200">
                <a:solidFill>
                  <a:srgbClr val="202122"/>
                </a:solidFill>
                <a:highlight>
                  <a:srgbClr val="FFFFFF"/>
                </a:highlight>
                <a:latin typeface="Arial"/>
                <a:cs typeface="Arial"/>
              </a:rPr>
              <a:t>2: IBM Watson DSS:</a:t>
            </a:r>
            <a:endParaRPr lang="en-US" sz="1200">
              <a:latin typeface="Arial"/>
              <a:cs typeface="Arial"/>
            </a:endParaRPr>
          </a:p>
          <a:p>
            <a:pPr marL="0" indent="0">
              <a:buNone/>
            </a:pPr>
            <a:br>
              <a:rPr lang="en-US" sz="1200" dirty="0">
                <a:latin typeface="Arial"/>
                <a:cs typeface="Arial"/>
              </a:rPr>
            </a:br>
            <a:r>
              <a:rPr lang="en-US" sz="1200" dirty="0">
                <a:solidFill>
                  <a:srgbClr val="202122"/>
                </a:solidFill>
                <a:highlight>
                  <a:srgbClr val="F8F4F1"/>
                </a:highlight>
                <a:latin typeface="Arial"/>
                <a:cs typeface="Arial"/>
              </a:rPr>
              <a:t> IBM Watson DSS is a system that uses artificial intelligence and data to help companies make complex decisions, for example in healthcare or finance (IBM, 2025). One challenge is AI bias, where the system might make unfair recommendations if the data is not balanced. Another challenge is data </a:t>
            </a:r>
            <a:r>
              <a:rPr lang="en-US" sz="1200" dirty="0" err="1">
                <a:solidFill>
                  <a:srgbClr val="202122"/>
                </a:solidFill>
                <a:highlight>
                  <a:srgbClr val="F8F4F1"/>
                </a:highlight>
                <a:latin typeface="Arial"/>
                <a:cs typeface="Arial"/>
              </a:rPr>
              <a:t>quality.The</a:t>
            </a:r>
            <a:r>
              <a:rPr lang="en-US" sz="1200" dirty="0">
                <a:solidFill>
                  <a:srgbClr val="202122"/>
                </a:solidFill>
                <a:highlight>
                  <a:srgbClr val="F8F4F1"/>
                </a:highlight>
                <a:latin typeface="Arial"/>
                <a:cs typeface="Arial"/>
              </a:rPr>
              <a:t> system only works well if the data it uses is accurate. Staff also need training to understand and use the system correctly (Turban et al., 2021; Laudon &amp; Laudon, 2022).</a:t>
            </a:r>
            <a:endParaRPr lang="en-US" sz="1200" dirty="0">
              <a:latin typeface="Arial"/>
              <a:cs typeface="Arial"/>
            </a:endParaRPr>
          </a:p>
          <a:p>
            <a:pPr marL="0" indent="0">
              <a:buNone/>
            </a:pPr>
            <a:r>
              <a:rPr lang="en-US" sz="1200">
                <a:solidFill>
                  <a:srgbClr val="202122"/>
                </a:solidFill>
                <a:highlight>
                  <a:srgbClr val="F8F4F1"/>
                </a:highlight>
                <a:latin typeface="Arial"/>
                <a:cs typeface="Arial"/>
              </a:rPr>
              <a:t>The solution is to combine AI with human oversight. Managers check the recommendations, adjust when necessary, and make sure decisions are fair. Staff are also trained on how to input and interpret data correctly.</a:t>
            </a:r>
            <a:endParaRPr lang="en-US" sz="1200">
              <a:latin typeface="Arial"/>
              <a:cs typeface="Arial"/>
            </a:endParaRPr>
          </a:p>
          <a:p>
            <a:pPr marL="0" indent="0">
              <a:buNone/>
            </a:pPr>
            <a:r>
              <a:rPr lang="en-US" sz="1200" dirty="0">
                <a:solidFill>
                  <a:srgbClr val="202122"/>
                </a:solidFill>
                <a:highlight>
                  <a:srgbClr val="F8F4F1"/>
                </a:highlight>
                <a:latin typeface="Arial"/>
                <a:cs typeface="Arial"/>
              </a:rPr>
              <a:t>Ethics is very important. The company must ensure AI decisions are fair, data is protected, and the system does not harm employees or customers (McKinsey &amp; Company, 2023; World Economic Forum, 2024).</a:t>
            </a:r>
            <a:endParaRPr lang="en-US" sz="1200" dirty="0">
              <a:latin typeface="Arial"/>
              <a:cs typeface="Arial"/>
            </a:endParaRPr>
          </a:p>
          <a:p>
            <a:pPr marL="0" indent="0">
              <a:buNone/>
            </a:pPr>
            <a:r>
              <a:rPr lang="en-US" sz="1200">
                <a:solidFill>
                  <a:srgbClr val="202122"/>
                </a:solidFill>
                <a:highlight>
                  <a:srgbClr val="F8F4F1"/>
                </a:highlight>
                <a:latin typeface="Arial"/>
                <a:cs typeface="Arial"/>
              </a:rPr>
              <a:t>The impact on business is positive. IBM Watson DSS helps managers make smarter, faster decisions, improves efficiency, and reduces costly mistakes.</a:t>
            </a:r>
            <a:endParaRPr lang="en-US">
              <a:solidFill>
                <a:srgbClr val="000000"/>
              </a:solidFill>
              <a:latin typeface="Aptos" panose="020B0004020202020204"/>
              <a:cs typeface="Arial"/>
            </a:endParaRPr>
          </a:p>
          <a:p>
            <a:pPr marL="0" indent="0">
              <a:buNone/>
            </a:pPr>
            <a:r>
              <a:rPr lang="en-US" sz="1200" dirty="0">
                <a:solidFill>
                  <a:srgbClr val="202122"/>
                </a:solidFill>
                <a:highlight>
                  <a:srgbClr val="F8F4F1"/>
                </a:highlight>
                <a:latin typeface="Arial"/>
                <a:cs typeface="Arial"/>
              </a:rPr>
              <a:t> </a:t>
            </a:r>
            <a:r>
              <a:rPr lang="en-US" sz="1200">
                <a:solidFill>
                  <a:srgbClr val="202122"/>
                </a:solidFill>
                <a:highlight>
                  <a:srgbClr val="F8F4F1"/>
                </a:highlight>
                <a:latin typeface="Arial"/>
                <a:cs typeface="Arial"/>
              </a:rPr>
              <a:t>The key takeaway is that AI systems work best when paired with humans, quality data, and careful ethical oversight (IBM, 2025; Turban et al., 2021).</a:t>
            </a:r>
            <a:endParaRPr lang="en-US"/>
          </a:p>
        </p:txBody>
      </p:sp>
    </p:spTree>
    <p:extLst>
      <p:ext uri="{BB962C8B-B14F-4D97-AF65-F5344CB8AC3E}">
        <p14:creationId xmlns:p14="http://schemas.microsoft.com/office/powerpoint/2010/main" val="337494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1CB48-7CC6-5C00-A855-5BD3A15B0AB8}"/>
              </a:ext>
            </a:extLst>
          </p:cNvPr>
          <p:cNvSpPr>
            <a:spLocks noGrp="1"/>
          </p:cNvSpPr>
          <p:nvPr>
            <p:ph type="title"/>
          </p:nvPr>
        </p:nvSpPr>
        <p:spPr/>
        <p:txBody>
          <a:bodyPr>
            <a:normAutofit/>
          </a:bodyPr>
          <a:lstStyle/>
          <a:p>
            <a:r>
              <a:rPr lang="en-US" sz="1200">
                <a:latin typeface="Arial"/>
                <a:ea typeface="+mj-lt"/>
                <a:cs typeface="+mj-lt"/>
              </a:rPr>
              <a:t>Recommended approach for a growing business</a:t>
            </a:r>
            <a:endParaRPr lang="en-US" sz="1200">
              <a:latin typeface="Arial"/>
              <a:cs typeface="Arial"/>
            </a:endParaRPr>
          </a:p>
        </p:txBody>
      </p:sp>
      <p:sp>
        <p:nvSpPr>
          <p:cNvPr id="3" name="Content Placeholder 2">
            <a:extLst>
              <a:ext uri="{FF2B5EF4-FFF2-40B4-BE49-F238E27FC236}">
                <a16:creationId xmlns:a16="http://schemas.microsoft.com/office/drawing/2014/main" id="{8192ACD0-802A-66B3-1E98-099457BD704A}"/>
              </a:ext>
            </a:extLst>
          </p:cNvPr>
          <p:cNvSpPr>
            <a:spLocks noGrp="1"/>
          </p:cNvSpPr>
          <p:nvPr>
            <p:ph idx="1"/>
          </p:nvPr>
        </p:nvSpPr>
        <p:spPr/>
        <p:txBody>
          <a:bodyPr vert="horz" lIns="91440" tIns="45720" rIns="91440" bIns="45720" rtlCol="0" anchor="t">
            <a:normAutofit/>
          </a:bodyPr>
          <a:lstStyle/>
          <a:p>
            <a:pPr>
              <a:buNone/>
            </a:pPr>
            <a:r>
              <a:rPr lang="en-US" sz="1200">
                <a:latin typeface="Arial"/>
                <a:ea typeface="+mn-lt"/>
                <a:cs typeface="+mn-lt"/>
              </a:rPr>
              <a:t>     Our recommendation for a growing business is to implement ERP, CRM, and DSS together. ERP will connect all departments so that information </a:t>
            </a:r>
            <a:r>
              <a:rPr lang="en-US" sz="1200" dirty="0">
                <a:latin typeface="Arial"/>
                <a:ea typeface="+mn-lt"/>
                <a:cs typeface="+mn-lt"/>
              </a:rPr>
              <a:t>flows smoothly and operations run efficiently. CRM will help the business track customer interactions, improve relationships, and increase satisfaction. DSS will support managers in making more informed and strategic decisions, especially when facing complex challenges (Laudon &amp; Laudon, 2022; SAP, 2024; Salesforce, 2025).</a:t>
            </a:r>
            <a:endParaRPr lang="en-US" sz="1200" dirty="0">
              <a:latin typeface="Arial"/>
              <a:cs typeface="Arial"/>
            </a:endParaRPr>
          </a:p>
          <a:p>
            <a:pPr>
              <a:buNone/>
            </a:pPr>
            <a:r>
              <a:rPr lang="en-US" sz="1200" dirty="0">
                <a:latin typeface="Arial"/>
                <a:ea typeface="+mn-lt"/>
                <a:cs typeface="+mn-lt"/>
              </a:rPr>
              <a:t>      We advise a gradual rollout , starting with one department at a time. This reduces disruptions and </a:t>
            </a:r>
            <a:r>
              <a:rPr lang="en-US" sz="1200" dirty="0" err="1">
                <a:latin typeface="Arial"/>
                <a:ea typeface="+mn-lt"/>
                <a:cs typeface="+mn-lt"/>
              </a:rPr>
              <a:t>allows </a:t>
            </a:r>
            <a:r>
              <a:rPr lang="en-US" sz="1200" dirty="0">
                <a:latin typeface="Arial"/>
                <a:ea typeface="+mn-lt"/>
                <a:cs typeface="+mn-lt"/>
              </a:rPr>
              <a:t>employees to adjust to the new system. Training is critical, as employees need to understand how to use these systems effectively (O’Brien &amp; </a:t>
            </a:r>
            <a:r>
              <a:rPr lang="en-US" sz="1200" dirty="0" err="1">
                <a:latin typeface="Arial"/>
                <a:ea typeface="+mn-lt"/>
                <a:cs typeface="+mn-lt"/>
              </a:rPr>
              <a:t>Marakas</a:t>
            </a:r>
            <a:r>
              <a:rPr lang="en-US" sz="1200" dirty="0">
                <a:latin typeface="Arial"/>
                <a:ea typeface="+mn-lt"/>
                <a:cs typeface="+mn-lt"/>
              </a:rPr>
              <a:t>, 2018). Performance should be monitored continuously, and adjustments made as necessary to improve results.</a:t>
            </a:r>
            <a:endParaRPr lang="en-US" sz="1200" dirty="0">
              <a:latin typeface="Arial"/>
              <a:cs typeface="Arial"/>
            </a:endParaRPr>
          </a:p>
          <a:p>
            <a:pPr>
              <a:buNone/>
            </a:pPr>
            <a:r>
              <a:rPr lang="en-US" sz="1200" dirty="0">
                <a:latin typeface="Arial"/>
                <a:ea typeface="+mn-lt"/>
                <a:cs typeface="+mn-lt"/>
              </a:rPr>
              <a:t>      Ethical considerations must always remain a priority. Businesses should monitor data privacy, secure sensitive information, and ensure AI or automated systems are checked for bias (McKinsey &amp; Company, 2023; World Economic Forum, 2024). Regular audits and clear policies will help ensure responsible and ethical system use.</a:t>
            </a:r>
            <a:endParaRPr lang="en-US" sz="1200">
              <a:latin typeface="Arial"/>
              <a:cs typeface="Arial"/>
            </a:endParaRPr>
          </a:p>
          <a:p>
            <a:pPr>
              <a:buNone/>
            </a:pPr>
            <a:r>
              <a:rPr lang="en-US" sz="1200" dirty="0">
                <a:latin typeface="Arial"/>
                <a:ea typeface="+mn-lt"/>
                <a:cs typeface="+mn-lt"/>
              </a:rPr>
              <a:t>     Finally, businesses should commit to continuous improvement. Regularly review system effectiveness, gather employee feedback, and update processes to ensure the systems remain aligned with business goals. By taking these steps, a growing business can improve company, make better decisions, enhance customer satisfaction, and maintain a strong competitive advantage (Harvard Business Review, 2023).</a:t>
            </a:r>
            <a:endParaRPr lang="en-US" sz="1200">
              <a:latin typeface="Arial"/>
              <a:cs typeface="Arial"/>
            </a:endParaRPr>
          </a:p>
        </p:txBody>
      </p:sp>
    </p:spTree>
    <p:extLst>
      <p:ext uri="{BB962C8B-B14F-4D97-AF65-F5344CB8AC3E}">
        <p14:creationId xmlns:p14="http://schemas.microsoft.com/office/powerpoint/2010/main" val="3703302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17BFF-1FB0-8FD1-B53F-CD377A7545A1}"/>
              </a:ext>
            </a:extLst>
          </p:cNvPr>
          <p:cNvSpPr>
            <a:spLocks noGrp="1"/>
          </p:cNvSpPr>
          <p:nvPr>
            <p:ph type="title"/>
          </p:nvPr>
        </p:nvSpPr>
        <p:spPr/>
        <p:txBody>
          <a:bodyPr/>
          <a:lstStyle/>
          <a:p>
            <a:r>
              <a:rPr lang="en-US" sz="1200">
                <a:latin typeface="Arial"/>
                <a:ea typeface="+mj-lt"/>
                <a:cs typeface="+mj-lt"/>
              </a:rPr>
              <a:t>Conclusion</a:t>
            </a:r>
            <a:r>
              <a:rPr lang="en-US" sz="1200" dirty="0">
                <a:latin typeface="Arial"/>
                <a:ea typeface="+mj-lt"/>
                <a:cs typeface="+mj-lt"/>
              </a:rPr>
              <a:t> </a:t>
            </a:r>
            <a:endParaRPr lang="en-US" sz="1200">
              <a:latin typeface="Aptos Display" panose="020F0302020204030204"/>
            </a:endParaRPr>
          </a:p>
        </p:txBody>
      </p:sp>
      <p:sp>
        <p:nvSpPr>
          <p:cNvPr id="3" name="Content Placeholder 2">
            <a:extLst>
              <a:ext uri="{FF2B5EF4-FFF2-40B4-BE49-F238E27FC236}">
                <a16:creationId xmlns:a16="http://schemas.microsoft.com/office/drawing/2014/main" id="{A400F103-120D-8818-9B4D-5AFA02BB040F}"/>
              </a:ext>
            </a:extLst>
          </p:cNvPr>
          <p:cNvSpPr>
            <a:spLocks noGrp="1"/>
          </p:cNvSpPr>
          <p:nvPr>
            <p:ph idx="1"/>
          </p:nvPr>
        </p:nvSpPr>
        <p:spPr/>
        <p:txBody>
          <a:bodyPr vert="horz" lIns="91440" tIns="45720" rIns="91440" bIns="45720" rtlCol="0" anchor="t">
            <a:normAutofit/>
          </a:bodyPr>
          <a:lstStyle/>
          <a:p>
            <a:pPr>
              <a:buNone/>
            </a:pPr>
            <a:r>
              <a:rPr lang="en-US" sz="1200" dirty="0">
                <a:latin typeface="Arial"/>
                <a:ea typeface="+mn-lt"/>
                <a:cs typeface="+mn-lt"/>
              </a:rPr>
              <a:t>     To conclude, modern information systems are really important for any growing business. They help the company work more efficiently by making sure tasks are done correctly, information is shared, and employees do not have to repeat work (Laudon &amp; Laudon, 2022; Turban et al., 2021).</a:t>
            </a:r>
            <a:endParaRPr lang="en-US" sz="1200" dirty="0">
              <a:latin typeface="Arial"/>
              <a:cs typeface="Arial"/>
            </a:endParaRPr>
          </a:p>
          <a:p>
            <a:pPr>
              <a:buNone/>
            </a:pPr>
            <a:r>
              <a:rPr lang="en-US" sz="1200" dirty="0">
                <a:latin typeface="Arial"/>
                <a:ea typeface="+mn-lt"/>
                <a:cs typeface="+mn-lt"/>
              </a:rPr>
              <a:t>     They also help managers make smarter decisions because they can see all the data clearly, understand trends, and plan for the future (O’Brien &amp; </a:t>
            </a:r>
            <a:r>
              <a:rPr lang="en-US" sz="1200" dirty="0" err="1">
                <a:latin typeface="Arial"/>
                <a:ea typeface="+mn-lt"/>
                <a:cs typeface="+mn-lt"/>
              </a:rPr>
              <a:t>Marakas</a:t>
            </a:r>
            <a:r>
              <a:rPr lang="en-US" sz="1200" dirty="0">
                <a:latin typeface="Arial"/>
                <a:ea typeface="+mn-lt"/>
                <a:cs typeface="+mn-lt"/>
              </a:rPr>
              <a:t>, 2018; IBM, 2025).</a:t>
            </a:r>
            <a:endParaRPr lang="en-US" sz="1200" dirty="0">
              <a:latin typeface="Arial"/>
              <a:cs typeface="Arial"/>
            </a:endParaRPr>
          </a:p>
          <a:p>
            <a:pPr>
              <a:buNone/>
            </a:pPr>
            <a:r>
              <a:rPr lang="en-US" sz="1200" dirty="0">
                <a:latin typeface="Arial"/>
                <a:ea typeface="+mn-lt"/>
                <a:cs typeface="+mn-lt"/>
              </a:rPr>
              <a:t>     Systems like CRM help keep customers happy by tracking their needs, preferences, and past interactions. Happy customers are more likely to stay loyal and recommend the business to others, which gives the company a competitive edge (Salesforce, 2025; Harvard Business Review, 2023).</a:t>
            </a:r>
            <a:endParaRPr lang="en-US" sz="1200" dirty="0">
              <a:latin typeface="Arial"/>
              <a:cs typeface="Arial"/>
            </a:endParaRPr>
          </a:p>
          <a:p>
            <a:pPr>
              <a:buNone/>
            </a:pPr>
            <a:r>
              <a:rPr lang="en-US" sz="1200">
                <a:latin typeface="Arial"/>
                <a:ea typeface="+mn-lt"/>
                <a:cs typeface="+mn-lt"/>
              </a:rPr>
              <a:t>     It is </a:t>
            </a:r>
            <a:r>
              <a:rPr lang="en-US" sz="1200" dirty="0">
                <a:latin typeface="Arial"/>
                <a:ea typeface="+mn-lt"/>
                <a:cs typeface="+mn-lt"/>
              </a:rPr>
              <a:t> also important to use these systems responsibly and ethically. Protecting customer and employee data, checking AI for fairness, and doing regular audits helps the business build trust and avoid problems (McKinsey &amp; Company, 2023; World Economic Forum, 2024).</a:t>
            </a:r>
            <a:endParaRPr lang="en-US" sz="1200" dirty="0">
              <a:latin typeface="Arial"/>
              <a:cs typeface="Arial"/>
            </a:endParaRPr>
          </a:p>
          <a:p>
            <a:pPr>
              <a:buNone/>
            </a:pPr>
            <a:r>
              <a:rPr lang="en-US" sz="1200">
                <a:latin typeface="Arial"/>
                <a:ea typeface="+mn-lt"/>
                <a:cs typeface="+mn-lt"/>
              </a:rPr>
              <a:t>     So overall, using ERP, CRM, and DSS together in a smart and ethical way can really improve a business. It makes work easier, helps make better decisions, strengthens customer relationships, and keeps the company competitive in today’s digital world (SAP, 2024; Harvard Business Review, 2023).</a:t>
            </a:r>
            <a:endParaRPr lang="en-US" sz="1200" dirty="0">
              <a:latin typeface="Arial"/>
              <a:cs typeface="Arial"/>
            </a:endParaRPr>
          </a:p>
          <a:p>
            <a:pPr marL="0" indent="0">
              <a:buNone/>
            </a:pPr>
            <a:endParaRPr lang="en-US" sz="1200" dirty="0">
              <a:latin typeface="Arial"/>
              <a:cs typeface="Arial"/>
            </a:endParaRPr>
          </a:p>
        </p:txBody>
      </p:sp>
    </p:spTree>
    <p:extLst>
      <p:ext uri="{BB962C8B-B14F-4D97-AF65-F5344CB8AC3E}">
        <p14:creationId xmlns:p14="http://schemas.microsoft.com/office/powerpoint/2010/main" val="3928277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D07BF-71BA-87DD-51CB-674776FE7453}"/>
              </a:ext>
            </a:extLst>
          </p:cNvPr>
          <p:cNvSpPr>
            <a:spLocks noGrp="1"/>
          </p:cNvSpPr>
          <p:nvPr>
            <p:ph type="title"/>
          </p:nvPr>
        </p:nvSpPr>
        <p:spPr/>
        <p:txBody>
          <a:bodyPr>
            <a:normAutofit/>
          </a:bodyPr>
          <a:lstStyle/>
          <a:p>
            <a:r>
              <a:rPr lang="en-US" sz="1200">
                <a:latin typeface="Arial"/>
                <a:ea typeface="+mj-lt"/>
                <a:cs typeface="+mj-lt"/>
              </a:rPr>
              <a:t>References</a:t>
            </a:r>
            <a:endParaRPr lang="en-US" sz="1200">
              <a:latin typeface="Arial"/>
            </a:endParaRPr>
          </a:p>
        </p:txBody>
      </p:sp>
      <p:sp>
        <p:nvSpPr>
          <p:cNvPr id="3" name="Content Placeholder 2">
            <a:extLst>
              <a:ext uri="{FF2B5EF4-FFF2-40B4-BE49-F238E27FC236}">
                <a16:creationId xmlns:a16="http://schemas.microsoft.com/office/drawing/2014/main" id="{68885406-D71B-240A-F7CF-B062D1088A39}"/>
              </a:ext>
            </a:extLst>
          </p:cNvPr>
          <p:cNvSpPr>
            <a:spLocks noGrp="1"/>
          </p:cNvSpPr>
          <p:nvPr>
            <p:ph idx="1"/>
          </p:nvPr>
        </p:nvSpPr>
        <p:spPr/>
        <p:txBody>
          <a:bodyPr vert="horz" lIns="91440" tIns="45720" rIns="91440" bIns="45720" rtlCol="0" anchor="t">
            <a:normAutofit/>
          </a:bodyPr>
          <a:lstStyle/>
          <a:p>
            <a:pPr marL="0" indent="0">
              <a:buNone/>
            </a:pPr>
            <a:r>
              <a:rPr lang="en-US" sz="1200">
                <a:latin typeface="Arial"/>
                <a:ea typeface="+mn-lt"/>
                <a:cs typeface="+mn-lt"/>
              </a:rPr>
              <a:t>1: Laudon, K.C. &amp; Laudon, J.P., 2022. </a:t>
            </a:r>
            <a:r>
              <a:rPr lang="en-US" sz="1200" i="1">
                <a:latin typeface="Arial"/>
                <a:ea typeface="+mn-lt"/>
                <a:cs typeface="+mn-lt"/>
              </a:rPr>
              <a:t>Management Information Systems: Managing the Digital Firm</a:t>
            </a:r>
            <a:r>
              <a:rPr lang="en-US" sz="1200">
                <a:latin typeface="Arial"/>
                <a:ea typeface="+mn-lt"/>
                <a:cs typeface="+mn-lt"/>
              </a:rPr>
              <a:t>. 17th ed. Pearson.</a:t>
            </a:r>
            <a:endParaRPr lang="en-US" sz="1200">
              <a:latin typeface="Arial"/>
              <a:cs typeface="Arial"/>
            </a:endParaRPr>
          </a:p>
          <a:p>
            <a:pPr marL="0" indent="0">
              <a:buNone/>
            </a:pPr>
            <a:r>
              <a:rPr lang="en-US" sz="1200">
                <a:latin typeface="Arial"/>
                <a:ea typeface="+mn-lt"/>
                <a:cs typeface="+mn-lt"/>
              </a:rPr>
              <a:t>2: Turban, E. et al., 2021. </a:t>
            </a:r>
            <a:r>
              <a:rPr lang="en-US" sz="1200" i="1">
                <a:latin typeface="Arial"/>
                <a:ea typeface="+mn-lt"/>
                <a:cs typeface="+mn-lt"/>
              </a:rPr>
              <a:t>Information Technology for Management</a:t>
            </a:r>
            <a:r>
              <a:rPr lang="en-US" sz="1200">
                <a:latin typeface="Arial"/>
                <a:ea typeface="+mn-lt"/>
                <a:cs typeface="+mn-lt"/>
              </a:rPr>
              <a:t>. 11th ed. Wiley.</a:t>
            </a:r>
            <a:endParaRPr lang="en-US" sz="1200">
              <a:latin typeface="Arial"/>
              <a:cs typeface="Arial"/>
            </a:endParaRPr>
          </a:p>
          <a:p>
            <a:pPr marL="0" indent="0">
              <a:buNone/>
            </a:pPr>
            <a:r>
              <a:rPr lang="en-US" sz="1200" dirty="0">
                <a:latin typeface="Arial"/>
                <a:ea typeface="+mn-lt"/>
                <a:cs typeface="+mn-lt"/>
              </a:rPr>
              <a:t>3: O’Brien, J.A. &amp; </a:t>
            </a:r>
            <a:r>
              <a:rPr lang="en-US" sz="1200" dirty="0" err="1">
                <a:latin typeface="Arial"/>
                <a:ea typeface="+mn-lt"/>
                <a:cs typeface="+mn-lt"/>
              </a:rPr>
              <a:t>Marakas</a:t>
            </a:r>
            <a:r>
              <a:rPr lang="en-US" sz="1200" dirty="0">
                <a:latin typeface="Arial"/>
                <a:ea typeface="+mn-lt"/>
                <a:cs typeface="+mn-lt"/>
              </a:rPr>
              <a:t>, G.M., 2018. </a:t>
            </a:r>
            <a:r>
              <a:rPr lang="en-US" sz="1200" i="1" dirty="0">
                <a:latin typeface="Arial"/>
                <a:ea typeface="+mn-lt"/>
                <a:cs typeface="+mn-lt"/>
              </a:rPr>
              <a:t>Introduction to Information Systems</a:t>
            </a:r>
            <a:r>
              <a:rPr lang="en-US" sz="1200" dirty="0">
                <a:latin typeface="Arial"/>
                <a:ea typeface="+mn-lt"/>
                <a:cs typeface="+mn-lt"/>
              </a:rPr>
              <a:t>. 17th ed. McGraw-Hill Education.</a:t>
            </a:r>
            <a:endParaRPr lang="en-US" sz="1200">
              <a:latin typeface="Arial"/>
              <a:cs typeface="Arial"/>
            </a:endParaRPr>
          </a:p>
          <a:p>
            <a:pPr marL="0" indent="0">
              <a:buNone/>
            </a:pPr>
            <a:r>
              <a:rPr lang="en-US" sz="1200">
                <a:latin typeface="Arial"/>
                <a:ea typeface="+mn-lt"/>
                <a:cs typeface="+mn-lt"/>
              </a:rPr>
              <a:t>4: Salesforce, 2025. </a:t>
            </a:r>
            <a:r>
              <a:rPr lang="en-US" sz="1200" i="1">
                <a:latin typeface="Arial"/>
                <a:ea typeface="+mn-lt"/>
                <a:cs typeface="+mn-lt"/>
              </a:rPr>
              <a:t>Salesforce CRM Overview</a:t>
            </a:r>
            <a:r>
              <a:rPr lang="en-US" sz="1200">
                <a:latin typeface="Arial"/>
                <a:ea typeface="+mn-lt"/>
                <a:cs typeface="+mn-lt"/>
              </a:rPr>
              <a:t>. Available at: </a:t>
            </a:r>
            <a:r>
              <a:rPr lang="en-US" sz="1200" dirty="0">
                <a:latin typeface="Arial"/>
                <a:ea typeface="+mn-lt"/>
                <a:cs typeface="+mn-lt"/>
                <a:hlinkClick r:id="rId2"/>
              </a:rPr>
              <a:t>https://www.salesforce.com</a:t>
            </a:r>
            <a:r>
              <a:rPr lang="en-US" sz="1200">
                <a:latin typeface="Arial"/>
                <a:ea typeface="+mn-lt"/>
                <a:cs typeface="+mn-lt"/>
              </a:rPr>
              <a:t> [Accessed 14 Feb 2026].</a:t>
            </a:r>
            <a:endParaRPr lang="en-US" sz="1200">
              <a:latin typeface="Arial"/>
              <a:cs typeface="Arial"/>
            </a:endParaRPr>
          </a:p>
          <a:p>
            <a:pPr marL="0" indent="0">
              <a:buNone/>
            </a:pPr>
            <a:r>
              <a:rPr lang="en-US" sz="1200">
                <a:latin typeface="Arial"/>
                <a:ea typeface="+mn-lt"/>
                <a:cs typeface="+mn-lt"/>
              </a:rPr>
              <a:t>5: SAP, 2024. </a:t>
            </a:r>
            <a:r>
              <a:rPr lang="en-US" sz="1200" i="1">
                <a:latin typeface="Arial"/>
                <a:ea typeface="+mn-lt"/>
                <a:cs typeface="+mn-lt"/>
              </a:rPr>
              <a:t>SAP ERP Solutions</a:t>
            </a:r>
            <a:r>
              <a:rPr lang="en-US" sz="1200">
                <a:latin typeface="Arial"/>
                <a:ea typeface="+mn-lt"/>
                <a:cs typeface="+mn-lt"/>
              </a:rPr>
              <a:t>. Available at: </a:t>
            </a:r>
            <a:r>
              <a:rPr lang="en-US" sz="1200" dirty="0">
                <a:latin typeface="Arial"/>
                <a:ea typeface="+mn-lt"/>
                <a:cs typeface="+mn-lt"/>
                <a:hlinkClick r:id="rId3"/>
              </a:rPr>
              <a:t>https://www.sap.com</a:t>
            </a:r>
            <a:r>
              <a:rPr lang="en-US" sz="1200">
                <a:latin typeface="Arial"/>
                <a:ea typeface="+mn-lt"/>
                <a:cs typeface="+mn-lt"/>
              </a:rPr>
              <a:t> [Accessed 14 Feb 2026].</a:t>
            </a:r>
            <a:endParaRPr lang="en-US" sz="1200">
              <a:latin typeface="Arial"/>
              <a:cs typeface="Arial"/>
            </a:endParaRPr>
          </a:p>
          <a:p>
            <a:pPr marL="0" indent="0">
              <a:buNone/>
            </a:pPr>
            <a:r>
              <a:rPr lang="en-US" sz="1200">
                <a:latin typeface="Arial"/>
                <a:ea typeface="+mn-lt"/>
                <a:cs typeface="+mn-lt"/>
              </a:rPr>
              <a:t>6: IBM, 2025. </a:t>
            </a:r>
            <a:r>
              <a:rPr lang="en-US" sz="1200" i="1">
                <a:latin typeface="Arial"/>
                <a:ea typeface="+mn-lt"/>
                <a:cs typeface="+mn-lt"/>
              </a:rPr>
              <a:t>IBM Watson: Decision Support Systems and AI</a:t>
            </a:r>
            <a:r>
              <a:rPr lang="en-US" sz="1200">
                <a:latin typeface="Arial"/>
                <a:ea typeface="+mn-lt"/>
                <a:cs typeface="+mn-lt"/>
              </a:rPr>
              <a:t>. Available at: </a:t>
            </a:r>
            <a:r>
              <a:rPr lang="en-US" sz="1200" dirty="0">
                <a:latin typeface="Arial"/>
                <a:ea typeface="+mn-lt"/>
                <a:cs typeface="+mn-lt"/>
                <a:hlinkClick r:id="rId4"/>
              </a:rPr>
              <a:t>https://www.ibm.com</a:t>
            </a:r>
            <a:r>
              <a:rPr lang="en-US" sz="1200">
                <a:latin typeface="Arial"/>
                <a:ea typeface="+mn-lt"/>
                <a:cs typeface="+mn-lt"/>
              </a:rPr>
              <a:t> [Accessed 14 Feb 2026].</a:t>
            </a:r>
            <a:endParaRPr lang="en-US" sz="1200">
              <a:latin typeface="Arial"/>
              <a:cs typeface="Arial"/>
            </a:endParaRPr>
          </a:p>
          <a:p>
            <a:pPr marL="0" indent="0">
              <a:buNone/>
            </a:pPr>
            <a:r>
              <a:rPr lang="en-US" sz="1200">
                <a:latin typeface="Arial"/>
                <a:ea typeface="+mn-lt"/>
                <a:cs typeface="+mn-lt"/>
              </a:rPr>
              <a:t>7: Gartner, 2024. </a:t>
            </a:r>
            <a:r>
              <a:rPr lang="en-US" sz="1200" i="1">
                <a:latin typeface="Arial"/>
                <a:ea typeface="+mn-lt"/>
                <a:cs typeface="+mn-lt"/>
              </a:rPr>
              <a:t>Market Guide for Enterprise Resource Planning Software</a:t>
            </a:r>
            <a:r>
              <a:rPr lang="en-US" sz="1200">
                <a:latin typeface="Arial"/>
                <a:ea typeface="+mn-lt"/>
                <a:cs typeface="+mn-lt"/>
              </a:rPr>
              <a:t>. Gartner Inc.</a:t>
            </a:r>
            <a:endParaRPr lang="en-US" sz="1200">
              <a:latin typeface="Arial"/>
              <a:cs typeface="Arial"/>
            </a:endParaRPr>
          </a:p>
          <a:p>
            <a:pPr marL="0" indent="0">
              <a:buNone/>
            </a:pPr>
            <a:r>
              <a:rPr lang="en-US" sz="1200">
                <a:latin typeface="Arial"/>
                <a:ea typeface="+mn-lt"/>
                <a:cs typeface="+mn-lt"/>
              </a:rPr>
              <a:t>8: McKinsey &amp; Company, 2023. </a:t>
            </a:r>
            <a:r>
              <a:rPr lang="en-US" sz="1200" i="1">
                <a:latin typeface="Arial"/>
                <a:ea typeface="+mn-lt"/>
                <a:cs typeface="+mn-lt"/>
              </a:rPr>
              <a:t>The Ethics of AI and Fairness</a:t>
            </a:r>
            <a:r>
              <a:rPr lang="en-US" sz="1200">
                <a:latin typeface="Arial"/>
                <a:ea typeface="+mn-lt"/>
                <a:cs typeface="+mn-lt"/>
              </a:rPr>
              <a:t>. Available at: </a:t>
            </a:r>
            <a:r>
              <a:rPr lang="en-US" sz="1200" dirty="0">
                <a:latin typeface="Arial"/>
                <a:ea typeface="+mn-lt"/>
                <a:cs typeface="+mn-lt"/>
                <a:hlinkClick r:id="rId5"/>
              </a:rPr>
              <a:t>https://www.mckinsey.com</a:t>
            </a:r>
            <a:r>
              <a:rPr lang="en-US" sz="1200">
                <a:latin typeface="Arial"/>
                <a:ea typeface="+mn-lt"/>
                <a:cs typeface="+mn-lt"/>
              </a:rPr>
              <a:t> [Accessed 14 Feb 2026].</a:t>
            </a:r>
            <a:endParaRPr lang="en-US" sz="1200">
              <a:latin typeface="Arial"/>
              <a:cs typeface="Arial"/>
            </a:endParaRPr>
          </a:p>
          <a:p>
            <a:pPr marL="0" indent="0">
              <a:buNone/>
            </a:pPr>
            <a:r>
              <a:rPr lang="en-US" sz="1200">
                <a:latin typeface="Arial"/>
                <a:ea typeface="+mn-lt"/>
                <a:cs typeface="+mn-lt"/>
              </a:rPr>
              <a:t>9: World Economic Forum, 2024. </a:t>
            </a:r>
            <a:r>
              <a:rPr lang="en-US" sz="1200" i="1">
                <a:latin typeface="Arial"/>
                <a:ea typeface="+mn-lt"/>
                <a:cs typeface="+mn-lt"/>
              </a:rPr>
              <a:t>Global Data Privacy Report</a:t>
            </a:r>
            <a:r>
              <a:rPr lang="en-US" sz="1200">
                <a:latin typeface="Arial"/>
                <a:ea typeface="+mn-lt"/>
                <a:cs typeface="+mn-lt"/>
              </a:rPr>
              <a:t>. Available at: </a:t>
            </a:r>
            <a:r>
              <a:rPr lang="en-US" sz="1200" dirty="0">
                <a:latin typeface="Arial"/>
                <a:ea typeface="+mn-lt"/>
                <a:cs typeface="+mn-lt"/>
                <a:hlinkClick r:id="rId6"/>
              </a:rPr>
              <a:t>https://www.weforum.org</a:t>
            </a:r>
            <a:r>
              <a:rPr lang="en-US" sz="1200">
                <a:latin typeface="Arial"/>
                <a:ea typeface="+mn-lt"/>
                <a:cs typeface="+mn-lt"/>
              </a:rPr>
              <a:t> [Accessed 14 Feb 2026].</a:t>
            </a:r>
            <a:endParaRPr lang="en-US" sz="1200">
              <a:latin typeface="Arial"/>
              <a:cs typeface="Arial"/>
            </a:endParaRPr>
          </a:p>
          <a:p>
            <a:pPr marL="0" indent="0">
              <a:buNone/>
            </a:pPr>
            <a:r>
              <a:rPr lang="en-US" sz="1200">
                <a:latin typeface="Arial"/>
                <a:ea typeface="+mn-lt"/>
                <a:cs typeface="+mn-lt"/>
              </a:rPr>
              <a:t>10: Harvard Business Review, 2023. </a:t>
            </a:r>
            <a:r>
              <a:rPr lang="en-US" sz="1200" i="1">
                <a:latin typeface="Arial"/>
                <a:ea typeface="+mn-lt"/>
                <a:cs typeface="+mn-lt"/>
              </a:rPr>
              <a:t>How Information Systems Drive Competitive Advantage</a:t>
            </a:r>
            <a:r>
              <a:rPr lang="en-US" sz="1200">
                <a:latin typeface="Arial"/>
                <a:ea typeface="+mn-lt"/>
                <a:cs typeface="+mn-lt"/>
              </a:rPr>
              <a:t>. Available at: </a:t>
            </a:r>
            <a:r>
              <a:rPr lang="en-US" sz="1200" dirty="0">
                <a:latin typeface="Arial"/>
                <a:ea typeface="+mn-lt"/>
                <a:cs typeface="+mn-lt"/>
                <a:hlinkClick r:id="rId7"/>
              </a:rPr>
              <a:t>https://hbr.org</a:t>
            </a:r>
            <a:r>
              <a:rPr lang="en-US" sz="1200" dirty="0">
                <a:latin typeface="Arial"/>
                <a:ea typeface="+mn-lt"/>
                <a:cs typeface="+mn-lt"/>
              </a:rPr>
              <a:t> </a:t>
            </a:r>
            <a:r>
              <a:rPr lang="en-US" sz="1200">
                <a:latin typeface="Arial"/>
                <a:ea typeface="+mn-lt"/>
                <a:cs typeface="+mn-lt"/>
              </a:rPr>
              <a:t>[Accessed 14 Feb 2026].</a:t>
            </a:r>
            <a:endParaRPr lang="en-US">
              <a:latin typeface="Arial"/>
            </a:endParaRPr>
          </a:p>
          <a:p>
            <a:endParaRPr lang="en-US" dirty="0"/>
          </a:p>
        </p:txBody>
      </p:sp>
    </p:spTree>
    <p:extLst>
      <p:ext uri="{BB962C8B-B14F-4D97-AF65-F5344CB8AC3E}">
        <p14:creationId xmlns:p14="http://schemas.microsoft.com/office/powerpoint/2010/main" val="12264340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989590414a7ec34a85d97fd4e646f866">
  <xsd:schema xmlns:xsd="http://www.w3.org/2001/XMLSchema" xmlns:xs="http://www.w3.org/2001/XMLSchema" xmlns:p="http://schemas.microsoft.com/office/2006/metadata/properties" xmlns:ns3="0085e1a2-9cbf-4b92-866b-21f3c89040b6" targetNamespace="http://schemas.microsoft.com/office/2006/metadata/properties" ma:root="true" ma:fieldsID="c47f50a1bab5c0e572e12ffaaade777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86F62DE9-5609-450E-9096-D000958DF8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A47ED5-1077-4DC4-B5CA-8953AA9AA2A3}">
  <ds:schemaRefs>
    <ds:schemaRef ds:uri="http://schemas.microsoft.com/sharepoint/v3/contenttype/forms"/>
  </ds:schemaRefs>
</ds:datastoreItem>
</file>

<file path=customXml/itemProps3.xml><?xml version="1.0" encoding="utf-8"?>
<ds:datastoreItem xmlns:ds="http://schemas.openxmlformats.org/officeDocument/2006/customXml" ds:itemID="{EFFE5F9F-DF52-4A5B-8CE6-F788DA458A4B}">
  <ds:schemaRefs>
    <ds:schemaRef ds:uri="http://purl.org/dc/elements/1.1/"/>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purl.org/dc/dcmitype/"/>
    <ds:schemaRef ds:uri="http://schemas.microsoft.com/office/infopath/2007/PartnerControls"/>
    <ds:schemaRef ds:uri="0085e1a2-9cbf-4b92-866b-21f3c89040b6"/>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2</TotalTime>
  <Words>2654</Words>
  <Application>Microsoft Office PowerPoint</Application>
  <PresentationFormat>Widescreen</PresentationFormat>
  <Paragraphs>118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PowerPoint Presentation</vt:lpstr>
      <vt:lpstr>Modernizing Business Information Systems</vt:lpstr>
      <vt:lpstr>What Are Information Systems</vt:lpstr>
      <vt:lpstr>Different types of Information Systems :  Main types of business information systems are</vt:lpstr>
      <vt:lpstr>Compare three key systems</vt:lpstr>
      <vt:lpstr>PowerPoint Presentation</vt:lpstr>
      <vt:lpstr>Ethics in Information Systems</vt:lpstr>
      <vt:lpstr>Case study</vt:lpstr>
      <vt:lpstr>PowerPoint Presentation</vt:lpstr>
      <vt:lpstr>Recommended approach for a growing business</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Safia Imtiaz (2410388)</cp:lastModifiedBy>
  <cp:revision>702</cp:revision>
  <dcterms:created xsi:type="dcterms:W3CDTF">2026-02-14T21:08:07Z</dcterms:created>
  <dcterms:modified xsi:type="dcterms:W3CDTF">2026-02-15T18:42:27Z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