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</p:sldIdLst>
  <p:sldSz cx="6858000" cy="12192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E6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291" autoAdjust="0"/>
  </p:normalViewPr>
  <p:slideViewPr>
    <p:cSldViewPr snapToGrid="0">
      <p:cViewPr>
        <p:scale>
          <a:sx n="86" d="100"/>
          <a:sy n="86" d="100"/>
        </p:scale>
        <p:origin x="846" y="-379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14350" y="1995312"/>
            <a:ext cx="5829300" cy="4244622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57250" y="6403623"/>
            <a:ext cx="5143500" cy="2943577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F7B8B2-F6F6-4379-8C47-5F50D84100EE}" type="datetimeFigureOut">
              <a:rPr lang="en-US" smtClean="0"/>
              <a:t>6/8/2022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F818C8-FC04-439B-91A9-7F1C34BB2C1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60383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F7B8B2-F6F6-4379-8C47-5F50D84100EE}" type="datetimeFigureOut">
              <a:rPr lang="en-US" smtClean="0"/>
              <a:t>6/8/2022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F818C8-FC04-439B-91A9-7F1C34BB2C1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41386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916" y="3039537"/>
            <a:ext cx="5915025" cy="5071532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67916" y="8159048"/>
            <a:ext cx="5915025" cy="2666999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F7B8B2-F6F6-4379-8C47-5F50D84100EE}" type="datetimeFigureOut">
              <a:rPr lang="en-US" smtClean="0"/>
              <a:t>6/8/2022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F818C8-FC04-439B-91A9-7F1C34BB2C1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32216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71488" y="3245556"/>
            <a:ext cx="2914650" cy="77357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471863" y="3245556"/>
            <a:ext cx="2914650" cy="77357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F7B8B2-F6F6-4379-8C47-5F50D84100EE}" type="datetimeFigureOut">
              <a:rPr lang="en-US" smtClean="0"/>
              <a:t>6/8/2022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F818C8-FC04-439B-91A9-7F1C34BB2C1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49698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649114"/>
            <a:ext cx="5915025" cy="235655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2381" y="2988734"/>
            <a:ext cx="2901255" cy="146473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2381" y="4453467"/>
            <a:ext cx="2901255" cy="65503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71863" y="2988734"/>
            <a:ext cx="2915543" cy="146473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471863" y="4453467"/>
            <a:ext cx="2915543" cy="65503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F7B8B2-F6F6-4379-8C47-5F50D84100EE}" type="datetimeFigureOut">
              <a:rPr lang="en-US" smtClean="0"/>
              <a:t>6/8/2022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F818C8-FC04-439B-91A9-7F1C34BB2C1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09247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F7B8B2-F6F6-4379-8C47-5F50D84100EE}" type="datetimeFigureOut">
              <a:rPr lang="en-US" smtClean="0"/>
              <a:t>6/8/2022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F818C8-FC04-439B-91A9-7F1C34BB2C1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20964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F7B8B2-F6F6-4379-8C47-5F50D84100EE}" type="datetimeFigureOut">
              <a:rPr lang="en-US" smtClean="0"/>
              <a:t>6/8/2022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F818C8-FC04-439B-91A9-7F1C34BB2C1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60649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812800"/>
            <a:ext cx="2211884" cy="28448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15543" y="1755425"/>
            <a:ext cx="3471863" cy="8664222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3657600"/>
            <a:ext cx="2211884" cy="6776156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F7B8B2-F6F6-4379-8C47-5F50D84100EE}" type="datetimeFigureOut">
              <a:rPr lang="en-US" smtClean="0"/>
              <a:t>6/8/2022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F818C8-FC04-439B-91A9-7F1C34BB2C1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88302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812800"/>
            <a:ext cx="2211884" cy="28448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915543" y="1755425"/>
            <a:ext cx="3471863" cy="8664222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3657600"/>
            <a:ext cx="2211884" cy="6776156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F7B8B2-F6F6-4379-8C47-5F50D84100EE}" type="datetimeFigureOut">
              <a:rPr lang="en-US" smtClean="0"/>
              <a:t>6/8/2022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F818C8-FC04-439B-91A9-7F1C34BB2C1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32246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F7B8B2-F6F6-4379-8C47-5F50D84100EE}" type="datetimeFigureOut">
              <a:rPr lang="en-US" smtClean="0"/>
              <a:t>6/8/2022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F818C8-FC04-439B-91A9-7F1C34BB2C1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64142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907757" y="649111"/>
            <a:ext cx="1478756" cy="1033215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71488" y="649111"/>
            <a:ext cx="4350544" cy="1033215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F7B8B2-F6F6-4379-8C47-5F50D84100EE}" type="datetimeFigureOut">
              <a:rPr lang="en-US" smtClean="0"/>
              <a:t>6/8/2022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F818C8-FC04-439B-91A9-7F1C34BB2C1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69570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71488" y="649114"/>
            <a:ext cx="5915025" cy="235655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1488" y="3245556"/>
            <a:ext cx="5915025" cy="773571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71488" y="11300181"/>
            <a:ext cx="1543050" cy="64911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F7B8B2-F6F6-4379-8C47-5F50D84100EE}" type="datetimeFigureOut">
              <a:rPr lang="en-US" smtClean="0"/>
              <a:t>6/8/2022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71713" y="11300181"/>
            <a:ext cx="2314575" cy="64911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43463" y="11300181"/>
            <a:ext cx="1543050" cy="64911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7F818C8-FC04-439B-91A9-7F1C34BB2C1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30342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9000" r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33DB177C-9D99-9CFF-D59A-2D959A80A7A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37246" y="92231"/>
            <a:ext cx="2183508" cy="134590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61181AAC-18F3-4B7C-9696-C26F2BFAEC9D}"/>
              </a:ext>
            </a:extLst>
          </p:cNvPr>
          <p:cNvSpPr txBox="1"/>
          <p:nvPr/>
        </p:nvSpPr>
        <p:spPr>
          <a:xfrm>
            <a:off x="1721719" y="6381485"/>
            <a:ext cx="34290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3600" b="1" dirty="0">
                <a:solidFill>
                  <a:schemeClr val="accent4">
                    <a:lumMod val="40000"/>
                    <a:lumOff val="60000"/>
                  </a:schemeClr>
                </a:solidFill>
                <a:latin typeface="Edwardian Script ITC" panose="030303020407070D0804" pitchFamily="66" charset="0"/>
              </a:rPr>
              <a:t>Main Dishes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71C2B30-E110-861D-76A6-27E7900566F9}"/>
              </a:ext>
            </a:extLst>
          </p:cNvPr>
          <p:cNvSpPr txBox="1"/>
          <p:nvPr/>
        </p:nvSpPr>
        <p:spPr>
          <a:xfrm>
            <a:off x="603739" y="7313300"/>
            <a:ext cx="2634639" cy="1331134"/>
          </a:xfrm>
          <a:prstGeom prst="rect">
            <a:avLst/>
          </a:prstGeom>
          <a:noFill/>
          <a:ln>
            <a:solidFill>
              <a:srgbClr val="FFE699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US" b="1" i="1" dirty="0">
                <a:solidFill>
                  <a:schemeClr val="accent4">
                    <a:lumMod val="40000"/>
                    <a:lumOff val="60000"/>
                  </a:schemeClr>
                </a:solidFill>
                <a:latin typeface="PMingLiU" panose="02020500000000000000" pitchFamily="18" charset="-120"/>
                <a:ea typeface="PMingLiU" panose="02020500000000000000" pitchFamily="18" charset="-120"/>
                <a:cs typeface="Dubai Light" panose="020B0303030403030204" pitchFamily="34" charset="-78"/>
              </a:rPr>
              <a:t>Pesto Crusted Salmon</a:t>
            </a:r>
          </a:p>
          <a:p>
            <a:pPr algn="ctr"/>
            <a:r>
              <a:rPr lang="en-US" sz="1050" b="1" i="1" dirty="0">
                <a:solidFill>
                  <a:schemeClr val="accent4">
                    <a:lumMod val="40000"/>
                    <a:lumOff val="60000"/>
                  </a:schemeClr>
                </a:solidFill>
                <a:latin typeface="PMingLiU" panose="02020500000000000000" pitchFamily="18" charset="-120"/>
                <a:ea typeface="PMingLiU" panose="02020500000000000000" pitchFamily="18" charset="-120"/>
                <a:cs typeface="Dubai Light" panose="020B0303030403030204" pitchFamily="34" charset="-78"/>
              </a:rPr>
              <a:t>Served with seasonal vegetables</a:t>
            </a:r>
          </a:p>
          <a:p>
            <a:pPr algn="ctr"/>
            <a:endParaRPr lang="en-US" sz="1050" b="1" i="1" dirty="0">
              <a:solidFill>
                <a:schemeClr val="accent4">
                  <a:lumMod val="40000"/>
                  <a:lumOff val="60000"/>
                </a:schemeClr>
              </a:solidFill>
              <a:latin typeface="PMingLiU" panose="02020500000000000000" pitchFamily="18" charset="-120"/>
              <a:ea typeface="PMingLiU" panose="02020500000000000000" pitchFamily="18" charset="-120"/>
              <a:cs typeface="Dubai Light" panose="020B0303030403030204" pitchFamily="34" charset="-78"/>
            </a:endParaRPr>
          </a:p>
          <a:p>
            <a:pPr algn="ctr"/>
            <a:r>
              <a:rPr lang="en-US" sz="1050" b="1" i="1" dirty="0">
                <a:solidFill>
                  <a:schemeClr val="accent4">
                    <a:lumMod val="40000"/>
                    <a:lumOff val="60000"/>
                  </a:schemeClr>
                </a:solidFill>
                <a:latin typeface="PMingLiU" panose="02020500000000000000" pitchFamily="18" charset="-120"/>
                <a:ea typeface="PMingLiU" panose="02020500000000000000" pitchFamily="18" charset="-120"/>
                <a:cs typeface="Dubai Light" panose="020B0303030403030204" pitchFamily="34" charset="-78"/>
              </a:rPr>
              <a:t>200gr./ £20.00</a:t>
            </a:r>
          </a:p>
          <a:p>
            <a:pPr algn="ctr"/>
            <a:endParaRPr lang="en-US" sz="1050" b="1" i="1" dirty="0">
              <a:solidFill>
                <a:schemeClr val="accent4">
                  <a:lumMod val="40000"/>
                  <a:lumOff val="60000"/>
                </a:schemeClr>
              </a:solidFill>
              <a:latin typeface="PMingLiU" panose="02020500000000000000" pitchFamily="18" charset="-120"/>
              <a:ea typeface="PMingLiU" panose="02020500000000000000" pitchFamily="18" charset="-120"/>
              <a:cs typeface="Dubai Light" panose="020B0303030403030204" pitchFamily="34" charset="-78"/>
            </a:endParaRPr>
          </a:p>
          <a:p>
            <a:pPr algn="ctr"/>
            <a:r>
              <a:rPr lang="en-US" sz="800" b="1" i="1" dirty="0">
                <a:solidFill>
                  <a:schemeClr val="accent4">
                    <a:lumMod val="40000"/>
                    <a:lumOff val="60000"/>
                  </a:schemeClr>
                </a:solidFill>
                <a:latin typeface="PMingLiU" panose="02020500000000000000" pitchFamily="18" charset="-120"/>
                <a:ea typeface="PMingLiU" panose="02020500000000000000" pitchFamily="18" charset="-120"/>
                <a:cs typeface="Dubai Light" panose="020B0303030403030204" pitchFamily="34" charset="-78"/>
              </a:rPr>
              <a:t>*Recommended with Chateau Miraval Rose</a:t>
            </a:r>
          </a:p>
          <a:p>
            <a:pPr algn="ctr"/>
            <a:endParaRPr lang="en-US" sz="1050" b="1" i="1" dirty="0">
              <a:solidFill>
                <a:schemeClr val="accent4">
                  <a:lumMod val="40000"/>
                  <a:lumOff val="60000"/>
                </a:schemeClr>
              </a:solidFill>
              <a:latin typeface="PMingLiU" panose="02020500000000000000" pitchFamily="18" charset="-120"/>
              <a:ea typeface="PMingLiU" panose="02020500000000000000" pitchFamily="18" charset="-120"/>
              <a:cs typeface="Dubai Light" panose="020B0303030403030204" pitchFamily="34" charset="-78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696F1A0-0CE6-D960-E30E-9CAC132B2388}"/>
              </a:ext>
            </a:extLst>
          </p:cNvPr>
          <p:cNvSpPr txBox="1"/>
          <p:nvPr/>
        </p:nvSpPr>
        <p:spPr>
          <a:xfrm>
            <a:off x="1714500" y="1758458"/>
            <a:ext cx="34290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3600" b="1" dirty="0">
                <a:solidFill>
                  <a:schemeClr val="accent4">
                    <a:lumMod val="40000"/>
                    <a:lumOff val="60000"/>
                  </a:schemeClr>
                </a:solidFill>
                <a:latin typeface="Edwardian Script ITC" panose="030303020407070D0804" pitchFamily="66" charset="0"/>
              </a:rPr>
              <a:t>Starters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4C1D060A-3B0D-3744-1602-E6ADC779E147}"/>
              </a:ext>
            </a:extLst>
          </p:cNvPr>
          <p:cNvCxnSpPr>
            <a:cxnSpLocks/>
          </p:cNvCxnSpPr>
          <p:nvPr/>
        </p:nvCxnSpPr>
        <p:spPr>
          <a:xfrm>
            <a:off x="1175842" y="6096000"/>
            <a:ext cx="4520754" cy="0"/>
          </a:xfrm>
          <a:prstGeom prst="line">
            <a:avLst/>
          </a:prstGeom>
          <a:ln>
            <a:solidFill>
              <a:srgbClr val="FFE69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Box 12">
            <a:extLst>
              <a:ext uri="{FF2B5EF4-FFF2-40B4-BE49-F238E27FC236}">
                <a16:creationId xmlns:a16="http://schemas.microsoft.com/office/drawing/2014/main" id="{B504E044-D26F-AA9D-DB85-30FCD6F4C4C9}"/>
              </a:ext>
            </a:extLst>
          </p:cNvPr>
          <p:cNvSpPr txBox="1"/>
          <p:nvPr/>
        </p:nvSpPr>
        <p:spPr>
          <a:xfrm>
            <a:off x="3619622" y="7313300"/>
            <a:ext cx="2634639" cy="1300356"/>
          </a:xfrm>
          <a:prstGeom prst="rect">
            <a:avLst/>
          </a:prstGeom>
          <a:noFill/>
          <a:ln>
            <a:solidFill>
              <a:srgbClr val="FFE699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US" b="1" i="1" dirty="0">
                <a:solidFill>
                  <a:schemeClr val="accent4">
                    <a:lumMod val="40000"/>
                    <a:lumOff val="60000"/>
                  </a:schemeClr>
                </a:solidFill>
                <a:latin typeface="PMingLiU" panose="02020500000000000000" pitchFamily="18" charset="-120"/>
                <a:ea typeface="PMingLiU" panose="02020500000000000000" pitchFamily="18" charset="-120"/>
                <a:cs typeface="Dubai Light" panose="020B0303030403030204" pitchFamily="34" charset="-78"/>
              </a:rPr>
              <a:t>Creamy Risotto                              </a:t>
            </a:r>
          </a:p>
          <a:p>
            <a:pPr algn="ctr"/>
            <a:r>
              <a:rPr lang="en-US" sz="1050" b="1" i="1" dirty="0">
                <a:solidFill>
                  <a:schemeClr val="accent4">
                    <a:lumMod val="40000"/>
                    <a:lumOff val="60000"/>
                  </a:schemeClr>
                </a:solidFill>
                <a:latin typeface="PMingLiU" panose="02020500000000000000" pitchFamily="18" charset="-120"/>
                <a:ea typeface="PMingLiU" panose="02020500000000000000" pitchFamily="18" charset="-120"/>
                <a:cs typeface="Dubai Light" panose="020B0303030403030204" pitchFamily="34" charset="-78"/>
              </a:rPr>
              <a:t>Served with sliced mushrooms and garlic</a:t>
            </a:r>
          </a:p>
          <a:p>
            <a:pPr algn="ctr"/>
            <a:endParaRPr lang="en-US" sz="1050" b="1" i="1" dirty="0">
              <a:solidFill>
                <a:schemeClr val="accent4">
                  <a:lumMod val="40000"/>
                  <a:lumOff val="60000"/>
                </a:schemeClr>
              </a:solidFill>
              <a:latin typeface="PMingLiU" panose="02020500000000000000" pitchFamily="18" charset="-120"/>
              <a:ea typeface="PMingLiU" panose="02020500000000000000" pitchFamily="18" charset="-120"/>
              <a:cs typeface="Dubai Light" panose="020B0303030403030204" pitchFamily="34" charset="-78"/>
            </a:endParaRPr>
          </a:p>
          <a:p>
            <a:pPr algn="ctr"/>
            <a:r>
              <a:rPr lang="en-US" sz="1050" b="1" i="1" dirty="0">
                <a:solidFill>
                  <a:schemeClr val="accent4">
                    <a:lumMod val="40000"/>
                    <a:lumOff val="60000"/>
                  </a:schemeClr>
                </a:solidFill>
                <a:latin typeface="PMingLiU" panose="02020500000000000000" pitchFamily="18" charset="-120"/>
                <a:ea typeface="PMingLiU" panose="02020500000000000000" pitchFamily="18" charset="-120"/>
                <a:cs typeface="Dubai Light" panose="020B0303030403030204" pitchFamily="34" charset="-78"/>
              </a:rPr>
              <a:t>250gr./ £17.00</a:t>
            </a:r>
          </a:p>
          <a:p>
            <a:pPr algn="ctr"/>
            <a:endParaRPr lang="en-US" sz="1050" b="1" i="1" dirty="0">
              <a:solidFill>
                <a:schemeClr val="accent4">
                  <a:lumMod val="40000"/>
                  <a:lumOff val="60000"/>
                </a:schemeClr>
              </a:solidFill>
              <a:latin typeface="PMingLiU" panose="02020500000000000000" pitchFamily="18" charset="-120"/>
              <a:ea typeface="PMingLiU" panose="02020500000000000000" pitchFamily="18" charset="-120"/>
              <a:cs typeface="Dubai Light" panose="020B0303030403030204" pitchFamily="34" charset="-78"/>
            </a:endParaRPr>
          </a:p>
          <a:p>
            <a:pPr algn="ctr"/>
            <a:r>
              <a:rPr lang="en-US" sz="800" b="1" i="1" dirty="0">
                <a:solidFill>
                  <a:schemeClr val="accent4">
                    <a:lumMod val="40000"/>
                    <a:lumOff val="60000"/>
                  </a:schemeClr>
                </a:solidFill>
                <a:latin typeface="PMingLiU" panose="02020500000000000000" pitchFamily="18" charset="-120"/>
                <a:ea typeface="PMingLiU" panose="02020500000000000000" pitchFamily="18" charset="-120"/>
                <a:cs typeface="Dubai Light" panose="020B0303030403030204" pitchFamily="34" charset="-78"/>
              </a:rPr>
              <a:t>*Recommended with </a:t>
            </a:r>
            <a:r>
              <a:rPr lang="fr-FR" sz="800" b="1" i="1" dirty="0">
                <a:solidFill>
                  <a:schemeClr val="accent4">
                    <a:lumMod val="40000"/>
                    <a:lumOff val="60000"/>
                  </a:schemeClr>
                </a:solidFill>
                <a:latin typeface="PMingLiU" panose="02020500000000000000" pitchFamily="18" charset="-120"/>
                <a:ea typeface="PMingLiU" panose="02020500000000000000" pitchFamily="18" charset="-120"/>
                <a:cs typeface="Dubai Light" panose="020B0303030403030204" pitchFamily="34" charset="-78"/>
              </a:rPr>
              <a:t>Chateau </a:t>
            </a:r>
            <a:r>
              <a:rPr lang="fr-FR" sz="800" b="1" i="1" dirty="0" err="1">
                <a:solidFill>
                  <a:schemeClr val="accent4">
                    <a:lumMod val="40000"/>
                    <a:lumOff val="60000"/>
                  </a:schemeClr>
                </a:solidFill>
                <a:latin typeface="PMingLiU" panose="02020500000000000000" pitchFamily="18" charset="-120"/>
                <a:ea typeface="PMingLiU" panose="02020500000000000000" pitchFamily="18" charset="-120"/>
                <a:cs typeface="Dubai Light" panose="020B0303030403030204" pitchFamily="34" charset="-78"/>
              </a:rPr>
              <a:t>Leoube</a:t>
            </a:r>
            <a:r>
              <a:rPr lang="fr-FR" sz="800" b="1" i="1" dirty="0">
                <a:solidFill>
                  <a:schemeClr val="accent4">
                    <a:lumMod val="40000"/>
                    <a:lumOff val="60000"/>
                  </a:schemeClr>
                </a:solidFill>
                <a:latin typeface="PMingLiU" panose="02020500000000000000" pitchFamily="18" charset="-120"/>
                <a:ea typeface="PMingLiU" panose="02020500000000000000" pitchFamily="18" charset="-120"/>
                <a:cs typeface="Dubai Light" panose="020B0303030403030204" pitchFamily="34" charset="-78"/>
              </a:rPr>
              <a:t> Blanc</a:t>
            </a:r>
            <a:endParaRPr lang="en-US" sz="800" b="1" i="1" dirty="0">
              <a:solidFill>
                <a:schemeClr val="accent4">
                  <a:lumMod val="40000"/>
                  <a:lumOff val="60000"/>
                </a:schemeClr>
              </a:solidFill>
              <a:latin typeface="PMingLiU" panose="02020500000000000000" pitchFamily="18" charset="-120"/>
              <a:ea typeface="PMingLiU" panose="02020500000000000000" pitchFamily="18" charset="-120"/>
              <a:cs typeface="Dubai Light" panose="020B0303030403030204" pitchFamily="34" charset="-78"/>
            </a:endParaRPr>
          </a:p>
          <a:p>
            <a:pPr algn="ctr"/>
            <a:endParaRPr lang="en-US" sz="1050" b="1" i="1" dirty="0">
              <a:solidFill>
                <a:schemeClr val="accent4">
                  <a:lumMod val="40000"/>
                  <a:lumOff val="60000"/>
                </a:schemeClr>
              </a:solidFill>
              <a:latin typeface="PMingLiU" panose="02020500000000000000" pitchFamily="18" charset="-120"/>
              <a:ea typeface="PMingLiU" panose="02020500000000000000" pitchFamily="18" charset="-120"/>
              <a:cs typeface="Dubai Light" panose="020B0303030403030204" pitchFamily="34" charset="-78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BDAA8AF9-CF1C-2529-A45E-3B2CC3AECB92}"/>
              </a:ext>
            </a:extLst>
          </p:cNvPr>
          <p:cNvSpPr txBox="1"/>
          <p:nvPr/>
        </p:nvSpPr>
        <p:spPr>
          <a:xfrm>
            <a:off x="603738" y="9351650"/>
            <a:ext cx="2634639" cy="1423467"/>
          </a:xfrm>
          <a:prstGeom prst="rect">
            <a:avLst/>
          </a:prstGeom>
          <a:noFill/>
          <a:ln>
            <a:solidFill>
              <a:srgbClr val="FFE699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US" b="1" i="1" dirty="0">
                <a:solidFill>
                  <a:schemeClr val="accent4">
                    <a:lumMod val="40000"/>
                    <a:lumOff val="60000"/>
                  </a:schemeClr>
                </a:solidFill>
                <a:latin typeface="PMingLiU" panose="02020500000000000000" pitchFamily="18" charset="-120"/>
                <a:ea typeface="PMingLiU" panose="02020500000000000000" pitchFamily="18" charset="-120"/>
                <a:cs typeface="Dubai Light" panose="020B0303030403030204" pitchFamily="34" charset="-78"/>
              </a:rPr>
              <a:t>Pasta Al </a:t>
            </a:r>
            <a:r>
              <a:rPr lang="en-US" b="1" i="1" dirty="0" err="1">
                <a:solidFill>
                  <a:schemeClr val="accent4">
                    <a:lumMod val="40000"/>
                    <a:lumOff val="60000"/>
                  </a:schemeClr>
                </a:solidFill>
                <a:latin typeface="PMingLiU" panose="02020500000000000000" pitchFamily="18" charset="-120"/>
                <a:ea typeface="PMingLiU" panose="02020500000000000000" pitchFamily="18" charset="-120"/>
                <a:cs typeface="Dubai Light" panose="020B0303030403030204" pitchFamily="34" charset="-78"/>
              </a:rPr>
              <a:t>Limone</a:t>
            </a:r>
            <a:endParaRPr lang="en-US" b="1" i="1" dirty="0">
              <a:solidFill>
                <a:schemeClr val="accent4">
                  <a:lumMod val="40000"/>
                  <a:lumOff val="60000"/>
                </a:schemeClr>
              </a:solidFill>
              <a:latin typeface="PMingLiU" panose="02020500000000000000" pitchFamily="18" charset="-120"/>
              <a:ea typeface="PMingLiU" panose="02020500000000000000" pitchFamily="18" charset="-120"/>
              <a:cs typeface="Dubai Light" panose="020B0303030403030204" pitchFamily="34" charset="-78"/>
            </a:endParaRPr>
          </a:p>
          <a:p>
            <a:pPr algn="ctr"/>
            <a:r>
              <a:rPr lang="en-US" sz="1050" b="1" i="1" dirty="0">
                <a:solidFill>
                  <a:schemeClr val="accent4">
                    <a:lumMod val="40000"/>
                    <a:lumOff val="60000"/>
                  </a:schemeClr>
                </a:solidFill>
                <a:latin typeface="PMingLiU" panose="02020500000000000000" pitchFamily="18" charset="-120"/>
                <a:ea typeface="PMingLiU" panose="02020500000000000000" pitchFamily="18" charset="-120"/>
                <a:cs typeface="Dubai Light" panose="020B0303030403030204" pitchFamily="34" charset="-78"/>
              </a:rPr>
              <a:t> Served with linguine, shrimp, lemon, herbs and breadcrumbs</a:t>
            </a:r>
          </a:p>
          <a:p>
            <a:pPr algn="ctr"/>
            <a:r>
              <a:rPr lang="en-US" sz="1050" b="1" i="1" dirty="0">
                <a:solidFill>
                  <a:schemeClr val="accent4">
                    <a:lumMod val="40000"/>
                    <a:lumOff val="60000"/>
                  </a:schemeClr>
                </a:solidFill>
                <a:latin typeface="PMingLiU" panose="02020500000000000000" pitchFamily="18" charset="-120"/>
                <a:ea typeface="PMingLiU" panose="02020500000000000000" pitchFamily="18" charset="-120"/>
                <a:cs typeface="Dubai Light" panose="020B0303030403030204" pitchFamily="34" charset="-78"/>
              </a:rPr>
              <a:t>270gr./ £22.00</a:t>
            </a:r>
          </a:p>
          <a:p>
            <a:pPr algn="ctr"/>
            <a:endParaRPr lang="en-US" sz="1050" b="1" i="1" dirty="0">
              <a:solidFill>
                <a:schemeClr val="accent4">
                  <a:lumMod val="40000"/>
                  <a:lumOff val="60000"/>
                </a:schemeClr>
              </a:solidFill>
              <a:latin typeface="PMingLiU" panose="02020500000000000000" pitchFamily="18" charset="-120"/>
              <a:ea typeface="PMingLiU" panose="02020500000000000000" pitchFamily="18" charset="-120"/>
              <a:cs typeface="Dubai Light" panose="020B0303030403030204" pitchFamily="34" charset="-78"/>
            </a:endParaRPr>
          </a:p>
          <a:p>
            <a:pPr algn="ctr"/>
            <a:r>
              <a:rPr lang="en-US" sz="800" b="1" i="1" dirty="0">
                <a:solidFill>
                  <a:schemeClr val="accent4">
                    <a:lumMod val="40000"/>
                    <a:lumOff val="60000"/>
                  </a:schemeClr>
                </a:solidFill>
                <a:latin typeface="PMingLiU" panose="02020500000000000000" pitchFamily="18" charset="-120"/>
                <a:ea typeface="PMingLiU" panose="02020500000000000000" pitchFamily="18" charset="-120"/>
                <a:cs typeface="Dubai Light" panose="020B0303030403030204" pitchFamily="34" charset="-78"/>
              </a:rPr>
              <a:t>*Recommended with La Chapelle Hermitage Rouge</a:t>
            </a:r>
          </a:p>
          <a:p>
            <a:pPr algn="ctr"/>
            <a:endParaRPr lang="en-US" sz="800" b="1" i="1" dirty="0">
              <a:solidFill>
                <a:schemeClr val="accent4">
                  <a:lumMod val="40000"/>
                  <a:lumOff val="60000"/>
                </a:schemeClr>
              </a:solidFill>
              <a:latin typeface="PMingLiU" panose="02020500000000000000" pitchFamily="18" charset="-120"/>
              <a:ea typeface="PMingLiU" panose="02020500000000000000" pitchFamily="18" charset="-120"/>
              <a:cs typeface="Dubai Light" panose="020B0303030403030204" pitchFamily="34" charset="-78"/>
            </a:endParaRPr>
          </a:p>
          <a:p>
            <a:pPr algn="ctr"/>
            <a:endParaRPr lang="en-US" sz="1050" b="1" i="1" dirty="0">
              <a:solidFill>
                <a:schemeClr val="accent4">
                  <a:lumMod val="40000"/>
                  <a:lumOff val="60000"/>
                </a:schemeClr>
              </a:solidFill>
              <a:latin typeface="PMingLiU" panose="02020500000000000000" pitchFamily="18" charset="-120"/>
              <a:ea typeface="PMingLiU" panose="02020500000000000000" pitchFamily="18" charset="-120"/>
              <a:cs typeface="Dubai Light" panose="020B0303030403030204" pitchFamily="34" charset="-78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C74350B0-0D2A-1ED6-2BC0-C973CD97BBA8}"/>
              </a:ext>
            </a:extLst>
          </p:cNvPr>
          <p:cNvSpPr txBox="1"/>
          <p:nvPr/>
        </p:nvSpPr>
        <p:spPr>
          <a:xfrm>
            <a:off x="3619621" y="9351650"/>
            <a:ext cx="2634639" cy="1461939"/>
          </a:xfrm>
          <a:prstGeom prst="rect">
            <a:avLst/>
          </a:prstGeom>
          <a:noFill/>
          <a:ln>
            <a:solidFill>
              <a:srgbClr val="FFE699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US" b="1" i="1" dirty="0">
                <a:solidFill>
                  <a:schemeClr val="accent4">
                    <a:lumMod val="40000"/>
                    <a:lumOff val="60000"/>
                  </a:schemeClr>
                </a:solidFill>
                <a:latin typeface="PMingLiU" panose="02020500000000000000" pitchFamily="18" charset="-120"/>
                <a:ea typeface="PMingLiU" panose="02020500000000000000" pitchFamily="18" charset="-120"/>
                <a:cs typeface="Dubai Light" panose="020B0303030403030204" pitchFamily="34" charset="-78"/>
              </a:rPr>
              <a:t>Cheeseburger</a:t>
            </a:r>
          </a:p>
          <a:p>
            <a:pPr algn="ctr"/>
            <a:r>
              <a:rPr lang="en-US" sz="1050" b="1" i="1" dirty="0">
                <a:solidFill>
                  <a:schemeClr val="accent4">
                    <a:lumMod val="40000"/>
                    <a:lumOff val="60000"/>
                  </a:schemeClr>
                </a:solidFill>
                <a:latin typeface="PMingLiU" panose="02020500000000000000" pitchFamily="18" charset="-120"/>
                <a:ea typeface="PMingLiU" panose="02020500000000000000" pitchFamily="18" charset="-120"/>
                <a:cs typeface="Dubai Light" panose="020B0303030403030204" pitchFamily="34" charset="-78"/>
              </a:rPr>
              <a:t>Served with aged provolone, Calabrian chilies, arugula and red onions</a:t>
            </a:r>
          </a:p>
          <a:p>
            <a:pPr algn="ctr"/>
            <a:endParaRPr lang="en-US" sz="1050" b="1" i="1" dirty="0">
              <a:solidFill>
                <a:schemeClr val="accent4">
                  <a:lumMod val="40000"/>
                  <a:lumOff val="60000"/>
                </a:schemeClr>
              </a:solidFill>
              <a:latin typeface="PMingLiU" panose="02020500000000000000" pitchFamily="18" charset="-120"/>
              <a:ea typeface="PMingLiU" panose="02020500000000000000" pitchFamily="18" charset="-120"/>
              <a:cs typeface="Dubai Light" panose="020B0303030403030204" pitchFamily="34" charset="-78"/>
            </a:endParaRPr>
          </a:p>
          <a:p>
            <a:pPr algn="ctr"/>
            <a:r>
              <a:rPr lang="en-US" sz="1050" b="1" i="1" dirty="0">
                <a:solidFill>
                  <a:schemeClr val="accent4">
                    <a:lumMod val="40000"/>
                    <a:lumOff val="60000"/>
                  </a:schemeClr>
                </a:solidFill>
                <a:latin typeface="PMingLiU" panose="02020500000000000000" pitchFamily="18" charset="-120"/>
                <a:ea typeface="PMingLiU" panose="02020500000000000000" pitchFamily="18" charset="-120"/>
                <a:cs typeface="Dubai Light" panose="020B0303030403030204" pitchFamily="34" charset="-78"/>
              </a:rPr>
              <a:t>220gr./ £15.00</a:t>
            </a:r>
          </a:p>
          <a:p>
            <a:pPr algn="ctr"/>
            <a:endParaRPr lang="en-US" sz="1050" b="1" i="1" dirty="0">
              <a:solidFill>
                <a:schemeClr val="accent4">
                  <a:lumMod val="40000"/>
                  <a:lumOff val="60000"/>
                </a:schemeClr>
              </a:solidFill>
              <a:latin typeface="PMingLiU" panose="02020500000000000000" pitchFamily="18" charset="-120"/>
              <a:ea typeface="PMingLiU" panose="02020500000000000000" pitchFamily="18" charset="-120"/>
              <a:cs typeface="Dubai Light" panose="020B0303030403030204" pitchFamily="34" charset="-78"/>
            </a:endParaRPr>
          </a:p>
          <a:p>
            <a:pPr algn="ctr"/>
            <a:r>
              <a:rPr lang="en-US" sz="800" b="1" i="1" dirty="0">
                <a:solidFill>
                  <a:schemeClr val="accent4">
                    <a:lumMod val="40000"/>
                    <a:lumOff val="60000"/>
                  </a:schemeClr>
                </a:solidFill>
                <a:latin typeface="PMingLiU" panose="02020500000000000000" pitchFamily="18" charset="-120"/>
                <a:ea typeface="PMingLiU" panose="02020500000000000000" pitchFamily="18" charset="-120"/>
                <a:cs typeface="Dubai Light" panose="020B0303030403030204" pitchFamily="34" charset="-78"/>
              </a:rPr>
              <a:t>*Recommended with Felton Road Bannockburn Vineyard Pinot Noir</a:t>
            </a:r>
            <a:endParaRPr lang="en-US" sz="1050" b="1" i="1" dirty="0">
              <a:solidFill>
                <a:schemeClr val="accent4">
                  <a:lumMod val="40000"/>
                  <a:lumOff val="60000"/>
                </a:schemeClr>
              </a:solidFill>
              <a:latin typeface="PMingLiU" panose="02020500000000000000" pitchFamily="18" charset="-120"/>
              <a:ea typeface="PMingLiU" panose="02020500000000000000" pitchFamily="18" charset="-120"/>
              <a:cs typeface="Dubai Light" panose="020B0303030403030204" pitchFamily="34" charset="-78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6D01CD4-55AF-0E9C-07E9-C419E1E524E2}"/>
              </a:ext>
            </a:extLst>
          </p:cNvPr>
          <p:cNvSpPr txBox="1"/>
          <p:nvPr/>
        </p:nvSpPr>
        <p:spPr>
          <a:xfrm>
            <a:off x="603737" y="2618176"/>
            <a:ext cx="2634639" cy="1338828"/>
          </a:xfrm>
          <a:prstGeom prst="rect">
            <a:avLst/>
          </a:prstGeom>
          <a:noFill/>
          <a:ln>
            <a:solidFill>
              <a:srgbClr val="FFE699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US" b="1" i="1" dirty="0">
                <a:solidFill>
                  <a:schemeClr val="accent4">
                    <a:lumMod val="40000"/>
                    <a:lumOff val="60000"/>
                  </a:schemeClr>
                </a:solidFill>
                <a:latin typeface="PMingLiU" panose="02020500000000000000" pitchFamily="18" charset="-120"/>
                <a:ea typeface="PMingLiU" panose="02020500000000000000" pitchFamily="18" charset="-120"/>
                <a:cs typeface="Dubai Light" panose="020B0303030403030204" pitchFamily="34" charset="-78"/>
              </a:rPr>
              <a:t>Tuna Tartare</a:t>
            </a:r>
          </a:p>
          <a:p>
            <a:pPr algn="ctr"/>
            <a:r>
              <a:rPr lang="en-US" sz="1050" b="1" i="1" dirty="0">
                <a:solidFill>
                  <a:schemeClr val="accent4">
                    <a:lumMod val="40000"/>
                    <a:lumOff val="60000"/>
                  </a:schemeClr>
                </a:solidFill>
                <a:latin typeface="PMingLiU" panose="02020500000000000000" pitchFamily="18" charset="-120"/>
                <a:ea typeface="PMingLiU" panose="02020500000000000000" pitchFamily="18" charset="-120"/>
                <a:cs typeface="Dubai Light" panose="020B0303030403030204" pitchFamily="34" charset="-78"/>
              </a:rPr>
              <a:t>Served with organic coconut oil, basil oil, ginger, citrus coconut cream</a:t>
            </a:r>
          </a:p>
          <a:p>
            <a:pPr algn="ctr"/>
            <a:endParaRPr lang="en-US" sz="1050" b="1" i="1" dirty="0">
              <a:solidFill>
                <a:schemeClr val="accent4">
                  <a:lumMod val="40000"/>
                  <a:lumOff val="60000"/>
                </a:schemeClr>
              </a:solidFill>
              <a:latin typeface="PMingLiU" panose="02020500000000000000" pitchFamily="18" charset="-120"/>
              <a:ea typeface="PMingLiU" panose="02020500000000000000" pitchFamily="18" charset="-120"/>
              <a:cs typeface="Dubai Light" panose="020B0303030403030204" pitchFamily="34" charset="-78"/>
            </a:endParaRPr>
          </a:p>
          <a:p>
            <a:pPr algn="ctr"/>
            <a:r>
              <a:rPr lang="en-US" sz="1050" b="1" i="1" dirty="0">
                <a:solidFill>
                  <a:schemeClr val="accent4">
                    <a:lumMod val="40000"/>
                    <a:lumOff val="60000"/>
                  </a:schemeClr>
                </a:solidFill>
                <a:latin typeface="PMingLiU" panose="02020500000000000000" pitchFamily="18" charset="-120"/>
                <a:ea typeface="PMingLiU" panose="02020500000000000000" pitchFamily="18" charset="-120"/>
                <a:cs typeface="Dubai Light" panose="020B0303030403030204" pitchFamily="34" charset="-78"/>
              </a:rPr>
              <a:t>180gr./ £11.00</a:t>
            </a:r>
          </a:p>
          <a:p>
            <a:pPr algn="ctr"/>
            <a:endParaRPr lang="en-US" sz="1050" b="1" i="1" dirty="0">
              <a:solidFill>
                <a:schemeClr val="accent4">
                  <a:lumMod val="40000"/>
                  <a:lumOff val="60000"/>
                </a:schemeClr>
              </a:solidFill>
              <a:latin typeface="PMingLiU" panose="02020500000000000000" pitchFamily="18" charset="-120"/>
              <a:ea typeface="PMingLiU" panose="02020500000000000000" pitchFamily="18" charset="-120"/>
              <a:cs typeface="Dubai Light" panose="020B0303030403030204" pitchFamily="34" charset="-78"/>
            </a:endParaRPr>
          </a:p>
          <a:p>
            <a:pPr algn="ctr"/>
            <a:endParaRPr lang="en-US" sz="1050" b="1" i="1" dirty="0">
              <a:solidFill>
                <a:schemeClr val="accent4">
                  <a:lumMod val="40000"/>
                  <a:lumOff val="60000"/>
                </a:schemeClr>
              </a:solidFill>
              <a:latin typeface="PMingLiU" panose="02020500000000000000" pitchFamily="18" charset="-120"/>
              <a:ea typeface="PMingLiU" panose="02020500000000000000" pitchFamily="18" charset="-120"/>
              <a:cs typeface="Dubai Light" panose="020B0303030403030204" pitchFamily="34" charset="-78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D133D1E5-BD63-F25D-999F-A9452CDED1C6}"/>
              </a:ext>
            </a:extLst>
          </p:cNvPr>
          <p:cNvSpPr txBox="1"/>
          <p:nvPr/>
        </p:nvSpPr>
        <p:spPr>
          <a:xfrm>
            <a:off x="3619620" y="2618176"/>
            <a:ext cx="2634639" cy="1261884"/>
          </a:xfrm>
          <a:prstGeom prst="rect">
            <a:avLst/>
          </a:prstGeom>
          <a:noFill/>
          <a:ln>
            <a:solidFill>
              <a:srgbClr val="FFE699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US" b="1" i="1" dirty="0">
                <a:solidFill>
                  <a:schemeClr val="accent4">
                    <a:lumMod val="40000"/>
                    <a:lumOff val="60000"/>
                  </a:schemeClr>
                </a:solidFill>
                <a:latin typeface="PMingLiU" panose="02020500000000000000" pitchFamily="18" charset="-120"/>
                <a:ea typeface="PMingLiU" panose="02020500000000000000" pitchFamily="18" charset="-120"/>
                <a:cs typeface="Dubai Light" panose="020B0303030403030204" pitchFamily="34" charset="-78"/>
              </a:rPr>
              <a:t>Aztec Guacamole </a:t>
            </a:r>
          </a:p>
          <a:p>
            <a:pPr algn="ctr"/>
            <a:r>
              <a:rPr lang="en-US" sz="1050" b="1" i="1" dirty="0">
                <a:solidFill>
                  <a:schemeClr val="accent4">
                    <a:lumMod val="40000"/>
                    <a:lumOff val="60000"/>
                  </a:schemeClr>
                </a:solidFill>
                <a:latin typeface="PMingLiU" panose="02020500000000000000" pitchFamily="18" charset="-120"/>
                <a:ea typeface="PMingLiU" panose="02020500000000000000" pitchFamily="18" charset="-120"/>
                <a:cs typeface="Dubai Light" panose="020B0303030403030204" pitchFamily="34" charset="-78"/>
              </a:rPr>
              <a:t>Served with Avocados, tomatoes, garlic, fresh lime with tortilla chips</a:t>
            </a:r>
          </a:p>
          <a:p>
            <a:pPr algn="ctr"/>
            <a:endParaRPr lang="en-US" sz="1050" b="1" i="1" dirty="0">
              <a:solidFill>
                <a:schemeClr val="accent4">
                  <a:lumMod val="40000"/>
                  <a:lumOff val="60000"/>
                </a:schemeClr>
              </a:solidFill>
              <a:latin typeface="PMingLiU" panose="02020500000000000000" pitchFamily="18" charset="-120"/>
              <a:ea typeface="PMingLiU" panose="02020500000000000000" pitchFamily="18" charset="-120"/>
              <a:cs typeface="Dubai Light" panose="020B0303030403030204" pitchFamily="34" charset="-78"/>
            </a:endParaRPr>
          </a:p>
          <a:p>
            <a:pPr algn="ctr"/>
            <a:r>
              <a:rPr lang="en-US" sz="1050" b="1" i="1" dirty="0">
                <a:solidFill>
                  <a:schemeClr val="accent4">
                    <a:lumMod val="40000"/>
                    <a:lumOff val="60000"/>
                  </a:schemeClr>
                </a:solidFill>
                <a:latin typeface="PMingLiU" panose="02020500000000000000" pitchFamily="18" charset="-120"/>
                <a:ea typeface="PMingLiU" panose="02020500000000000000" pitchFamily="18" charset="-120"/>
                <a:cs typeface="Dubai Light" panose="020B0303030403030204" pitchFamily="34" charset="-78"/>
              </a:rPr>
              <a:t>200gr./ £10.00</a:t>
            </a:r>
          </a:p>
          <a:p>
            <a:pPr algn="ctr"/>
            <a:endParaRPr lang="en-US" sz="800" b="1" i="1" dirty="0">
              <a:solidFill>
                <a:schemeClr val="accent4">
                  <a:lumMod val="40000"/>
                  <a:lumOff val="60000"/>
                </a:schemeClr>
              </a:solidFill>
              <a:latin typeface="PMingLiU" panose="02020500000000000000" pitchFamily="18" charset="-120"/>
              <a:ea typeface="PMingLiU" panose="02020500000000000000" pitchFamily="18" charset="-120"/>
              <a:cs typeface="Dubai Light" panose="020B0303030403030204" pitchFamily="34" charset="-78"/>
            </a:endParaRPr>
          </a:p>
          <a:p>
            <a:pPr algn="ctr"/>
            <a:endParaRPr lang="en-US" sz="800" b="1" i="1" dirty="0">
              <a:solidFill>
                <a:schemeClr val="accent4">
                  <a:lumMod val="40000"/>
                  <a:lumOff val="60000"/>
                </a:schemeClr>
              </a:solidFill>
              <a:latin typeface="PMingLiU" panose="02020500000000000000" pitchFamily="18" charset="-120"/>
              <a:ea typeface="PMingLiU" panose="02020500000000000000" pitchFamily="18" charset="-120"/>
              <a:cs typeface="Dubai Light" panose="020B0303030403030204" pitchFamily="34" charset="-78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68CC376D-37AD-1DA1-E9EC-847148699169}"/>
              </a:ext>
            </a:extLst>
          </p:cNvPr>
          <p:cNvSpPr txBox="1"/>
          <p:nvPr/>
        </p:nvSpPr>
        <p:spPr>
          <a:xfrm>
            <a:off x="2111680" y="4357088"/>
            <a:ext cx="2634639" cy="1300356"/>
          </a:xfrm>
          <a:prstGeom prst="rect">
            <a:avLst/>
          </a:prstGeom>
          <a:noFill/>
          <a:ln>
            <a:solidFill>
              <a:srgbClr val="FFE699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US" b="1" i="1" dirty="0">
                <a:solidFill>
                  <a:schemeClr val="accent4">
                    <a:lumMod val="40000"/>
                    <a:lumOff val="60000"/>
                  </a:schemeClr>
                </a:solidFill>
                <a:latin typeface="PMingLiU" panose="02020500000000000000" pitchFamily="18" charset="-120"/>
                <a:ea typeface="PMingLiU" panose="02020500000000000000" pitchFamily="18" charset="-120"/>
                <a:cs typeface="Dubai Light" panose="020B0303030403030204" pitchFamily="34" charset="-78"/>
              </a:rPr>
              <a:t>Sweet Bruschetta</a:t>
            </a:r>
          </a:p>
          <a:p>
            <a:pPr algn="ctr"/>
            <a:r>
              <a:rPr lang="en-US" sz="1050" b="1" i="1" dirty="0">
                <a:solidFill>
                  <a:schemeClr val="accent4">
                    <a:lumMod val="40000"/>
                    <a:lumOff val="60000"/>
                  </a:schemeClr>
                </a:solidFill>
                <a:latin typeface="PMingLiU" panose="02020500000000000000" pitchFamily="18" charset="-120"/>
                <a:ea typeface="PMingLiU" panose="02020500000000000000" pitchFamily="18" charset="-120"/>
                <a:cs typeface="Dubai Light" panose="020B0303030403030204" pitchFamily="34" charset="-78"/>
              </a:rPr>
              <a:t>Served with gorgonzola, grapes and honey</a:t>
            </a:r>
          </a:p>
          <a:p>
            <a:pPr algn="ctr"/>
            <a:endParaRPr lang="en-US" sz="1050" b="1" i="1" dirty="0">
              <a:solidFill>
                <a:schemeClr val="accent4">
                  <a:lumMod val="40000"/>
                  <a:lumOff val="60000"/>
                </a:schemeClr>
              </a:solidFill>
              <a:latin typeface="PMingLiU" panose="02020500000000000000" pitchFamily="18" charset="-120"/>
              <a:ea typeface="PMingLiU" panose="02020500000000000000" pitchFamily="18" charset="-120"/>
              <a:cs typeface="Dubai Light" panose="020B0303030403030204" pitchFamily="34" charset="-78"/>
            </a:endParaRPr>
          </a:p>
          <a:p>
            <a:pPr algn="ctr"/>
            <a:r>
              <a:rPr lang="en-US" sz="1050" b="1" i="1" dirty="0">
                <a:solidFill>
                  <a:schemeClr val="accent4">
                    <a:lumMod val="40000"/>
                    <a:lumOff val="60000"/>
                  </a:schemeClr>
                </a:solidFill>
                <a:latin typeface="PMingLiU" panose="02020500000000000000" pitchFamily="18" charset="-120"/>
                <a:ea typeface="PMingLiU" panose="02020500000000000000" pitchFamily="18" charset="-120"/>
                <a:cs typeface="Dubai Light" panose="020B0303030403030204" pitchFamily="34" charset="-78"/>
              </a:rPr>
              <a:t>120gr./ £8.00</a:t>
            </a:r>
          </a:p>
          <a:p>
            <a:pPr algn="ctr"/>
            <a:endParaRPr lang="en-US" sz="1050" b="1" i="1" dirty="0">
              <a:solidFill>
                <a:schemeClr val="accent4">
                  <a:lumMod val="40000"/>
                  <a:lumOff val="60000"/>
                </a:schemeClr>
              </a:solidFill>
              <a:latin typeface="PMingLiU" panose="02020500000000000000" pitchFamily="18" charset="-120"/>
              <a:ea typeface="PMingLiU" panose="02020500000000000000" pitchFamily="18" charset="-120"/>
              <a:cs typeface="Dubai Light" panose="020B0303030403030204" pitchFamily="34" charset="-78"/>
            </a:endParaRPr>
          </a:p>
          <a:p>
            <a:pPr algn="ctr"/>
            <a:endParaRPr lang="en-US" sz="800" b="1" i="1" dirty="0">
              <a:solidFill>
                <a:schemeClr val="accent4">
                  <a:lumMod val="40000"/>
                  <a:lumOff val="60000"/>
                </a:schemeClr>
              </a:solidFill>
              <a:latin typeface="PMingLiU" panose="02020500000000000000" pitchFamily="18" charset="-120"/>
              <a:ea typeface="PMingLiU" panose="02020500000000000000" pitchFamily="18" charset="-120"/>
              <a:cs typeface="Dubai Light" panose="020B0303030403030204" pitchFamily="34" charset="-78"/>
            </a:endParaRPr>
          </a:p>
          <a:p>
            <a:pPr algn="ctr"/>
            <a:endParaRPr lang="en-US" sz="1050" b="1" i="1" dirty="0">
              <a:solidFill>
                <a:schemeClr val="accent4">
                  <a:lumMod val="40000"/>
                  <a:lumOff val="60000"/>
                </a:schemeClr>
              </a:solidFill>
              <a:latin typeface="PMingLiU" panose="02020500000000000000" pitchFamily="18" charset="-120"/>
              <a:ea typeface="PMingLiU" panose="02020500000000000000" pitchFamily="18" charset="-120"/>
              <a:cs typeface="Dubai Light" panose="020B0303030403030204" pitchFamily="34" charset="-78"/>
            </a:endParaRPr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D685DE6E-BF61-3DC4-8A88-595B71E6D92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7690969">
            <a:off x="-482119" y="4977916"/>
            <a:ext cx="1769503" cy="852899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56D273CA-A636-FD96-2AC8-FEE2A47526B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80181">
            <a:off x="-281015" y="162867"/>
            <a:ext cx="1769503" cy="852899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0C3AD0C7-68EF-7AC0-DA73-4F0BC8C2EE7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3887297" flipV="1">
            <a:off x="5369508" y="6289931"/>
            <a:ext cx="1769503" cy="970782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FE4F0FE9-C0A0-825E-F98C-7ECBA9A2ADA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3403351" flipV="1">
            <a:off x="4265968" y="11258515"/>
            <a:ext cx="1769503" cy="9102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50753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9000" r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33DB177C-9D99-9CFF-D59A-2D959A80A7A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37246" y="92231"/>
            <a:ext cx="2183508" cy="134590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61181AAC-18F3-4B7C-9696-C26F2BFAEC9D}"/>
              </a:ext>
            </a:extLst>
          </p:cNvPr>
          <p:cNvSpPr txBox="1"/>
          <p:nvPr/>
        </p:nvSpPr>
        <p:spPr>
          <a:xfrm>
            <a:off x="1707281" y="4651555"/>
            <a:ext cx="34290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3600" b="1" dirty="0">
                <a:solidFill>
                  <a:schemeClr val="accent4">
                    <a:lumMod val="40000"/>
                    <a:lumOff val="60000"/>
                  </a:schemeClr>
                </a:solidFill>
                <a:latin typeface="Edwardian Script ITC" panose="030303020407070D0804" pitchFamily="66" charset="0"/>
              </a:rPr>
              <a:t>Drinks &amp; Wines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71C2B30-E110-861D-76A6-27E7900566F9}"/>
              </a:ext>
            </a:extLst>
          </p:cNvPr>
          <p:cNvSpPr txBox="1"/>
          <p:nvPr/>
        </p:nvSpPr>
        <p:spPr>
          <a:xfrm>
            <a:off x="992459" y="5198138"/>
            <a:ext cx="2047049" cy="2562240"/>
          </a:xfrm>
          <a:prstGeom prst="rect">
            <a:avLst/>
          </a:prstGeom>
          <a:noFill/>
          <a:ln>
            <a:solidFill>
              <a:srgbClr val="FFE699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US" b="1" i="1" dirty="0">
                <a:solidFill>
                  <a:schemeClr val="accent4">
                    <a:lumMod val="40000"/>
                    <a:lumOff val="60000"/>
                  </a:schemeClr>
                </a:solidFill>
                <a:latin typeface="PMingLiU" panose="02020500000000000000" pitchFamily="18" charset="-120"/>
                <a:ea typeface="PMingLiU" panose="02020500000000000000" pitchFamily="18" charset="-120"/>
                <a:cs typeface="Dubai Light" panose="020B0303030403030204" pitchFamily="34" charset="-78"/>
              </a:rPr>
              <a:t>Still / Sparkle Water</a:t>
            </a:r>
          </a:p>
          <a:p>
            <a:pPr algn="ctr"/>
            <a:r>
              <a:rPr lang="en-US" sz="1050" b="1" i="1" dirty="0">
                <a:solidFill>
                  <a:schemeClr val="accent4">
                    <a:lumMod val="40000"/>
                    <a:lumOff val="60000"/>
                  </a:schemeClr>
                </a:solidFill>
                <a:latin typeface="PMingLiU" panose="02020500000000000000" pitchFamily="18" charset="-120"/>
                <a:ea typeface="PMingLiU" panose="02020500000000000000" pitchFamily="18" charset="-120"/>
                <a:cs typeface="Dubai Light" panose="020B0303030403030204" pitchFamily="34" charset="-78"/>
              </a:rPr>
              <a:t>£2.50</a:t>
            </a:r>
          </a:p>
          <a:p>
            <a:pPr algn="ctr"/>
            <a:endParaRPr lang="en-US" sz="1050" b="1" i="1" dirty="0">
              <a:solidFill>
                <a:schemeClr val="accent4">
                  <a:lumMod val="40000"/>
                  <a:lumOff val="60000"/>
                </a:schemeClr>
              </a:solidFill>
              <a:latin typeface="PMingLiU" panose="02020500000000000000" pitchFamily="18" charset="-120"/>
              <a:ea typeface="PMingLiU" panose="02020500000000000000" pitchFamily="18" charset="-120"/>
              <a:cs typeface="Dubai Light" panose="020B0303030403030204" pitchFamily="34" charset="-78"/>
            </a:endParaRPr>
          </a:p>
          <a:p>
            <a:pPr algn="ctr"/>
            <a:r>
              <a:rPr lang="en-US" b="1" i="1" dirty="0">
                <a:solidFill>
                  <a:schemeClr val="accent4">
                    <a:lumMod val="40000"/>
                    <a:lumOff val="60000"/>
                  </a:schemeClr>
                </a:solidFill>
                <a:latin typeface="PMingLiU" panose="02020500000000000000" pitchFamily="18" charset="-120"/>
                <a:ea typeface="PMingLiU" panose="02020500000000000000" pitchFamily="18" charset="-120"/>
                <a:cs typeface="Dubai Light" panose="020B0303030403030204" pitchFamily="34" charset="-78"/>
              </a:rPr>
              <a:t>Felton Road Bannockburn Vineyard Pinot Noir</a:t>
            </a:r>
          </a:p>
          <a:p>
            <a:pPr algn="ctr"/>
            <a:r>
              <a:rPr lang="en-US" sz="1050" b="1" i="1" dirty="0">
                <a:solidFill>
                  <a:schemeClr val="accent4">
                    <a:lumMod val="40000"/>
                    <a:lumOff val="60000"/>
                  </a:schemeClr>
                </a:solidFill>
                <a:latin typeface="PMingLiU" panose="02020500000000000000" pitchFamily="18" charset="-120"/>
                <a:ea typeface="PMingLiU" panose="02020500000000000000" pitchFamily="18" charset="-120"/>
                <a:cs typeface="Dubai Light" panose="020B0303030403030204" pitchFamily="34" charset="-78"/>
              </a:rPr>
              <a:t>£50.00/ bottle    £12.00/ glass</a:t>
            </a:r>
          </a:p>
          <a:p>
            <a:pPr algn="ctr"/>
            <a:endParaRPr lang="en-US" sz="1050" b="1" i="1" dirty="0">
              <a:solidFill>
                <a:schemeClr val="accent4">
                  <a:lumMod val="40000"/>
                  <a:lumOff val="60000"/>
                </a:schemeClr>
              </a:solidFill>
              <a:latin typeface="PMingLiU" panose="02020500000000000000" pitchFamily="18" charset="-120"/>
              <a:ea typeface="PMingLiU" panose="02020500000000000000" pitchFamily="18" charset="-120"/>
              <a:cs typeface="Dubai Light" panose="020B0303030403030204" pitchFamily="34" charset="-78"/>
            </a:endParaRPr>
          </a:p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1800" b="1" i="1" u="none" strike="noStrike" kern="1200" cap="none" spc="0" normalizeH="0" baseline="0" noProof="0" dirty="0">
                <a:ln>
                  <a:noFill/>
                </a:ln>
                <a:solidFill>
                  <a:srgbClr val="FFC000">
                    <a:lumMod val="40000"/>
                    <a:lumOff val="60000"/>
                  </a:srgbClr>
                </a:solidFill>
                <a:effectLst/>
                <a:uLnTx/>
                <a:uFillTx/>
                <a:latin typeface="PMingLiU" panose="02020500000000000000" pitchFamily="18" charset="-120"/>
                <a:ea typeface="PMingLiU" panose="02020500000000000000" pitchFamily="18" charset="-120"/>
                <a:cs typeface="Dubai Light" panose="020B0303030403030204" pitchFamily="34" charset="-78"/>
              </a:rPr>
              <a:t>Chateau </a:t>
            </a:r>
            <a:r>
              <a:rPr kumimoji="0" lang="fr-FR" sz="1800" b="1" i="1" u="none" strike="noStrike" kern="1200" cap="none" spc="0" normalizeH="0" baseline="0" noProof="0" dirty="0" err="1">
                <a:ln>
                  <a:noFill/>
                </a:ln>
                <a:solidFill>
                  <a:srgbClr val="FFC000">
                    <a:lumMod val="40000"/>
                    <a:lumOff val="60000"/>
                  </a:srgbClr>
                </a:solidFill>
                <a:effectLst/>
                <a:uLnTx/>
                <a:uFillTx/>
                <a:latin typeface="PMingLiU" panose="02020500000000000000" pitchFamily="18" charset="-120"/>
                <a:ea typeface="PMingLiU" panose="02020500000000000000" pitchFamily="18" charset="-120"/>
                <a:cs typeface="Dubai Light" panose="020B0303030403030204" pitchFamily="34" charset="-78"/>
              </a:rPr>
              <a:t>Leoube</a:t>
            </a:r>
            <a:r>
              <a:rPr kumimoji="0" lang="fr-FR" sz="1800" b="1" i="1" u="none" strike="noStrike" kern="1200" cap="none" spc="0" normalizeH="0" baseline="0" noProof="0" dirty="0">
                <a:ln>
                  <a:noFill/>
                </a:ln>
                <a:solidFill>
                  <a:srgbClr val="FFC000">
                    <a:lumMod val="40000"/>
                    <a:lumOff val="60000"/>
                  </a:srgbClr>
                </a:solidFill>
                <a:effectLst/>
                <a:uLnTx/>
                <a:uFillTx/>
                <a:latin typeface="PMingLiU" panose="02020500000000000000" pitchFamily="18" charset="-120"/>
                <a:ea typeface="PMingLiU" panose="02020500000000000000" pitchFamily="18" charset="-120"/>
                <a:cs typeface="Dubai Light" panose="020B0303030403030204" pitchFamily="34" charset="-78"/>
              </a:rPr>
              <a:t> Blanc </a:t>
            </a:r>
          </a:p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1" i="1" u="none" strike="noStrike" kern="1200" cap="none" spc="0" normalizeH="0" baseline="0" noProof="0" dirty="0">
                <a:ln>
                  <a:noFill/>
                </a:ln>
                <a:solidFill>
                  <a:srgbClr val="FFC000">
                    <a:lumMod val="40000"/>
                    <a:lumOff val="60000"/>
                  </a:srgbClr>
                </a:solidFill>
                <a:effectLst/>
                <a:uLnTx/>
                <a:uFillTx/>
                <a:latin typeface="PMingLiU" panose="02020500000000000000" pitchFamily="18" charset="-120"/>
                <a:ea typeface="PMingLiU" panose="02020500000000000000" pitchFamily="18" charset="-120"/>
                <a:cs typeface="Dubai Light" panose="020B0303030403030204" pitchFamily="34" charset="-78"/>
              </a:rPr>
              <a:t>£40.00/ bottle    £10.00/ glass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696F1A0-0CE6-D960-E30E-9CAC132B2388}"/>
              </a:ext>
            </a:extLst>
          </p:cNvPr>
          <p:cNvSpPr txBox="1"/>
          <p:nvPr/>
        </p:nvSpPr>
        <p:spPr>
          <a:xfrm>
            <a:off x="1714500" y="1758458"/>
            <a:ext cx="34290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3600" b="1" dirty="0">
                <a:solidFill>
                  <a:schemeClr val="accent4">
                    <a:lumMod val="40000"/>
                    <a:lumOff val="60000"/>
                  </a:schemeClr>
                </a:solidFill>
                <a:latin typeface="Edwardian Script ITC" panose="030303020407070D0804" pitchFamily="66" charset="0"/>
              </a:rPr>
              <a:t>Deserts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4C1D060A-3B0D-3744-1602-E6ADC779E147}"/>
              </a:ext>
            </a:extLst>
          </p:cNvPr>
          <p:cNvCxnSpPr>
            <a:cxnSpLocks/>
          </p:cNvCxnSpPr>
          <p:nvPr/>
        </p:nvCxnSpPr>
        <p:spPr>
          <a:xfrm>
            <a:off x="1161404" y="4465862"/>
            <a:ext cx="4520754" cy="0"/>
          </a:xfrm>
          <a:prstGeom prst="line">
            <a:avLst/>
          </a:prstGeom>
          <a:ln>
            <a:solidFill>
              <a:srgbClr val="FFE69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Box 15">
            <a:extLst>
              <a:ext uri="{FF2B5EF4-FFF2-40B4-BE49-F238E27FC236}">
                <a16:creationId xmlns:a16="http://schemas.microsoft.com/office/drawing/2014/main" id="{B6D01CD4-55AF-0E9C-07E9-C419E1E524E2}"/>
              </a:ext>
            </a:extLst>
          </p:cNvPr>
          <p:cNvSpPr txBox="1"/>
          <p:nvPr/>
        </p:nvSpPr>
        <p:spPr>
          <a:xfrm>
            <a:off x="2111680" y="2427426"/>
            <a:ext cx="2634639" cy="1746632"/>
          </a:xfrm>
          <a:prstGeom prst="rect">
            <a:avLst/>
          </a:prstGeom>
          <a:noFill/>
          <a:ln>
            <a:solidFill>
              <a:srgbClr val="FFE699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US" b="1" i="1" dirty="0">
                <a:solidFill>
                  <a:schemeClr val="accent4">
                    <a:lumMod val="40000"/>
                    <a:lumOff val="60000"/>
                  </a:schemeClr>
                </a:solidFill>
                <a:latin typeface="PMingLiU" panose="02020500000000000000" pitchFamily="18" charset="-120"/>
                <a:ea typeface="PMingLiU" panose="02020500000000000000" pitchFamily="18" charset="-120"/>
                <a:cs typeface="Dubai Light" panose="020B0303030403030204" pitchFamily="34" charset="-78"/>
              </a:rPr>
              <a:t>Mille </a:t>
            </a:r>
            <a:r>
              <a:rPr lang="en-US" b="1" i="1" dirty="0" err="1">
                <a:solidFill>
                  <a:schemeClr val="accent4">
                    <a:lumMod val="40000"/>
                    <a:lumOff val="60000"/>
                  </a:schemeClr>
                </a:solidFill>
                <a:latin typeface="PMingLiU" panose="02020500000000000000" pitchFamily="18" charset="-120"/>
                <a:ea typeface="PMingLiU" panose="02020500000000000000" pitchFamily="18" charset="-120"/>
                <a:cs typeface="Dubai Light" panose="020B0303030403030204" pitchFamily="34" charset="-78"/>
              </a:rPr>
              <a:t>Feuille</a:t>
            </a:r>
            <a:endParaRPr lang="en-US" b="1" i="1" dirty="0">
              <a:solidFill>
                <a:schemeClr val="accent4">
                  <a:lumMod val="40000"/>
                  <a:lumOff val="60000"/>
                </a:schemeClr>
              </a:solidFill>
              <a:latin typeface="PMingLiU" panose="02020500000000000000" pitchFamily="18" charset="-120"/>
              <a:ea typeface="PMingLiU" panose="02020500000000000000" pitchFamily="18" charset="-120"/>
              <a:cs typeface="Dubai Light" panose="020B0303030403030204" pitchFamily="34" charset="-78"/>
            </a:endParaRPr>
          </a:p>
          <a:p>
            <a:pPr algn="ctr"/>
            <a:r>
              <a:rPr lang="en-US" sz="1050" b="1" i="1" dirty="0">
                <a:solidFill>
                  <a:schemeClr val="accent4">
                    <a:lumMod val="40000"/>
                    <a:lumOff val="60000"/>
                  </a:schemeClr>
                </a:solidFill>
                <a:latin typeface="PMingLiU" panose="02020500000000000000" pitchFamily="18" charset="-120"/>
                <a:ea typeface="PMingLiU" panose="02020500000000000000" pitchFamily="18" charset="-120"/>
                <a:cs typeface="Dubai Light" panose="020B0303030403030204" pitchFamily="34" charset="-78"/>
              </a:rPr>
              <a:t>£6.00</a:t>
            </a:r>
          </a:p>
          <a:p>
            <a:pPr algn="ctr"/>
            <a:endParaRPr lang="en-US" sz="1050" b="1" i="1" dirty="0">
              <a:solidFill>
                <a:schemeClr val="accent4">
                  <a:lumMod val="40000"/>
                  <a:lumOff val="60000"/>
                </a:schemeClr>
              </a:solidFill>
              <a:latin typeface="PMingLiU" panose="02020500000000000000" pitchFamily="18" charset="-120"/>
              <a:ea typeface="PMingLiU" panose="02020500000000000000" pitchFamily="18" charset="-120"/>
              <a:cs typeface="Dubai Light" panose="020B0303030403030204" pitchFamily="34" charset="-78"/>
            </a:endParaRPr>
          </a:p>
          <a:p>
            <a:pPr algn="ctr"/>
            <a:r>
              <a:rPr lang="en-US" b="1" i="1" dirty="0">
                <a:solidFill>
                  <a:schemeClr val="accent4">
                    <a:lumMod val="40000"/>
                    <a:lumOff val="60000"/>
                  </a:schemeClr>
                </a:solidFill>
                <a:latin typeface="PMingLiU" panose="02020500000000000000" pitchFamily="18" charset="-120"/>
                <a:ea typeface="PMingLiU" panose="02020500000000000000" pitchFamily="18" charset="-120"/>
                <a:cs typeface="Dubai Light" panose="020B0303030403030204" pitchFamily="34" charset="-78"/>
              </a:rPr>
              <a:t>Sicilian Cannoli </a:t>
            </a:r>
          </a:p>
          <a:p>
            <a:pPr algn="ctr"/>
            <a:r>
              <a:rPr lang="en-US" sz="1100" b="1" i="1" dirty="0">
                <a:solidFill>
                  <a:schemeClr val="accent4">
                    <a:lumMod val="40000"/>
                    <a:lumOff val="60000"/>
                  </a:schemeClr>
                </a:solidFill>
                <a:latin typeface="PMingLiU" panose="02020500000000000000" pitchFamily="18" charset="-120"/>
                <a:ea typeface="PMingLiU" panose="02020500000000000000" pitchFamily="18" charset="-120"/>
                <a:cs typeface="Dubai Light" panose="020B0303030403030204" pitchFamily="34" charset="-78"/>
              </a:rPr>
              <a:t>£5.00</a:t>
            </a:r>
          </a:p>
          <a:p>
            <a:pPr algn="ctr"/>
            <a:endParaRPr lang="en-US" sz="1100" b="1" i="1" dirty="0">
              <a:solidFill>
                <a:schemeClr val="accent4">
                  <a:lumMod val="40000"/>
                  <a:lumOff val="60000"/>
                </a:schemeClr>
              </a:solidFill>
              <a:latin typeface="PMingLiU" panose="02020500000000000000" pitchFamily="18" charset="-120"/>
              <a:ea typeface="PMingLiU" panose="02020500000000000000" pitchFamily="18" charset="-120"/>
              <a:cs typeface="Dubai Light" panose="020B0303030403030204" pitchFamily="34" charset="-78"/>
            </a:endParaRPr>
          </a:p>
          <a:p>
            <a:pPr algn="ctr"/>
            <a:r>
              <a:rPr lang="en-US" b="1" i="1" dirty="0">
                <a:solidFill>
                  <a:schemeClr val="accent4">
                    <a:lumMod val="40000"/>
                    <a:lumOff val="60000"/>
                  </a:schemeClr>
                </a:solidFill>
                <a:latin typeface="PMingLiU" panose="02020500000000000000" pitchFamily="18" charset="-120"/>
                <a:ea typeface="PMingLiU" panose="02020500000000000000" pitchFamily="18" charset="-120"/>
                <a:cs typeface="Dubai Light" panose="020B0303030403030204" pitchFamily="34" charset="-78"/>
              </a:rPr>
              <a:t>Fruit Tart</a:t>
            </a:r>
          </a:p>
          <a:p>
            <a:pPr algn="ctr"/>
            <a:r>
              <a:rPr lang="en-US" sz="1050" b="1" i="1" dirty="0">
                <a:solidFill>
                  <a:schemeClr val="accent4">
                    <a:lumMod val="40000"/>
                    <a:lumOff val="60000"/>
                  </a:schemeClr>
                </a:solidFill>
                <a:latin typeface="PMingLiU" panose="02020500000000000000" pitchFamily="18" charset="-120"/>
                <a:ea typeface="PMingLiU" panose="02020500000000000000" pitchFamily="18" charset="-120"/>
                <a:cs typeface="Dubai Light" panose="020B0303030403030204" pitchFamily="34" charset="-78"/>
              </a:rPr>
              <a:t>£4.00</a:t>
            </a:r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D685DE6E-BF61-3DC4-8A88-595B71E6D92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7690969">
            <a:off x="-482119" y="4977916"/>
            <a:ext cx="1769503" cy="852899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56D273CA-A636-FD96-2AC8-FEE2A47526B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80181">
            <a:off x="-281015" y="162867"/>
            <a:ext cx="1769503" cy="852899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0C3AD0C7-68EF-7AC0-DA73-4F0BC8C2EE7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3887297" flipV="1">
            <a:off x="5369508" y="6289931"/>
            <a:ext cx="1769503" cy="970782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FE4F0FE9-C0A0-825E-F98C-7ECBA9A2ADA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3403351" flipV="1">
            <a:off x="4265968" y="11258515"/>
            <a:ext cx="1769503" cy="910241"/>
          </a:xfrm>
          <a:prstGeom prst="rect">
            <a:avLst/>
          </a:prstGeom>
        </p:spPr>
      </p:pic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75702A24-2587-5AB0-EAC2-85EEFF3FB719}"/>
              </a:ext>
            </a:extLst>
          </p:cNvPr>
          <p:cNvCxnSpPr>
            <a:cxnSpLocks/>
          </p:cNvCxnSpPr>
          <p:nvPr/>
        </p:nvCxnSpPr>
        <p:spPr>
          <a:xfrm>
            <a:off x="1168623" y="7962743"/>
            <a:ext cx="4520754" cy="0"/>
          </a:xfrm>
          <a:prstGeom prst="line">
            <a:avLst/>
          </a:prstGeom>
          <a:ln>
            <a:solidFill>
              <a:srgbClr val="FFE69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Box 23">
            <a:extLst>
              <a:ext uri="{FF2B5EF4-FFF2-40B4-BE49-F238E27FC236}">
                <a16:creationId xmlns:a16="http://schemas.microsoft.com/office/drawing/2014/main" id="{259BD155-A88D-4023-1514-383726DE765E}"/>
              </a:ext>
            </a:extLst>
          </p:cNvPr>
          <p:cNvSpPr txBox="1"/>
          <p:nvPr/>
        </p:nvSpPr>
        <p:spPr>
          <a:xfrm>
            <a:off x="389961" y="8132085"/>
            <a:ext cx="2634639" cy="2439129"/>
          </a:xfrm>
          <a:prstGeom prst="rect">
            <a:avLst/>
          </a:prstGeom>
          <a:noFill/>
          <a:ln>
            <a:solidFill>
              <a:srgbClr val="FFE699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US" b="1" i="1" dirty="0">
                <a:solidFill>
                  <a:schemeClr val="accent4">
                    <a:lumMod val="40000"/>
                    <a:lumOff val="60000"/>
                  </a:schemeClr>
                </a:solidFill>
                <a:latin typeface="PMingLiU" panose="02020500000000000000" pitchFamily="18" charset="-120"/>
                <a:ea typeface="PMingLiU" panose="02020500000000000000" pitchFamily="18" charset="-120"/>
                <a:cs typeface="Dubai Light" panose="020B0303030403030204" pitchFamily="34" charset="-78"/>
              </a:rPr>
              <a:t>Menu Availability</a:t>
            </a:r>
          </a:p>
          <a:p>
            <a:pPr algn="ctr"/>
            <a:endParaRPr lang="en-US" sz="1100" b="1" i="1" dirty="0">
              <a:solidFill>
                <a:schemeClr val="accent4">
                  <a:lumMod val="40000"/>
                  <a:lumOff val="60000"/>
                </a:schemeClr>
              </a:solidFill>
              <a:latin typeface="PMingLiU" panose="02020500000000000000" pitchFamily="18" charset="-120"/>
              <a:ea typeface="PMingLiU" panose="02020500000000000000" pitchFamily="18" charset="-120"/>
              <a:cs typeface="Dubai Light" panose="020B0303030403030204" pitchFamily="34" charset="-78"/>
            </a:endParaRPr>
          </a:p>
          <a:p>
            <a:pPr algn="ctr"/>
            <a:r>
              <a:rPr lang="en-US" sz="1100" b="1" i="1" dirty="0">
                <a:solidFill>
                  <a:schemeClr val="accent4">
                    <a:lumMod val="40000"/>
                    <a:lumOff val="60000"/>
                  </a:schemeClr>
                </a:solidFill>
                <a:latin typeface="PMingLiU" panose="02020500000000000000" pitchFamily="18" charset="-120"/>
                <a:ea typeface="PMingLiU" panose="02020500000000000000" pitchFamily="18" charset="-120"/>
                <a:cs typeface="Dubai Light" panose="020B0303030403030204" pitchFamily="34" charset="-78"/>
              </a:rPr>
              <a:t>10:00 AM – 17:00 PM</a:t>
            </a:r>
          </a:p>
          <a:p>
            <a:pPr algn="ctr"/>
            <a:endParaRPr lang="en-US" sz="1100" b="1" i="1" dirty="0">
              <a:solidFill>
                <a:schemeClr val="accent4">
                  <a:lumMod val="40000"/>
                  <a:lumOff val="60000"/>
                </a:schemeClr>
              </a:solidFill>
              <a:latin typeface="PMingLiU" panose="02020500000000000000" pitchFamily="18" charset="-120"/>
              <a:ea typeface="PMingLiU" panose="02020500000000000000" pitchFamily="18" charset="-120"/>
              <a:cs typeface="Dubai Light" panose="020B0303030403030204" pitchFamily="34" charset="-78"/>
            </a:endParaRPr>
          </a:p>
          <a:p>
            <a:pPr algn="ctr"/>
            <a:endParaRPr lang="en-US" sz="1100" b="1" i="1" dirty="0">
              <a:solidFill>
                <a:schemeClr val="accent4">
                  <a:lumMod val="40000"/>
                  <a:lumOff val="60000"/>
                </a:schemeClr>
              </a:solidFill>
              <a:latin typeface="PMingLiU" panose="02020500000000000000" pitchFamily="18" charset="-120"/>
              <a:ea typeface="PMingLiU" panose="02020500000000000000" pitchFamily="18" charset="-120"/>
              <a:cs typeface="Dubai Light" panose="020B0303030403030204" pitchFamily="34" charset="-78"/>
            </a:endParaRPr>
          </a:p>
          <a:p>
            <a:pPr algn="ctr"/>
            <a:r>
              <a:rPr lang="en-US" b="1" i="1" dirty="0">
                <a:solidFill>
                  <a:schemeClr val="accent4">
                    <a:lumMod val="40000"/>
                    <a:lumOff val="60000"/>
                  </a:schemeClr>
                </a:solidFill>
                <a:latin typeface="PMingLiU" panose="02020500000000000000" pitchFamily="18" charset="-120"/>
                <a:ea typeface="PMingLiU" panose="02020500000000000000" pitchFamily="18" charset="-120"/>
                <a:cs typeface="Dubai Light" panose="020B0303030403030204" pitchFamily="34" charset="-78"/>
              </a:rPr>
              <a:t>Pick-up Address</a:t>
            </a:r>
          </a:p>
          <a:p>
            <a:pPr algn="ctr"/>
            <a:r>
              <a:rPr lang="en-US" sz="1100" b="1" i="1" dirty="0">
                <a:solidFill>
                  <a:schemeClr val="accent4">
                    <a:lumMod val="40000"/>
                    <a:lumOff val="60000"/>
                  </a:schemeClr>
                </a:solidFill>
                <a:latin typeface="PMingLiU" panose="02020500000000000000" pitchFamily="18" charset="-120"/>
                <a:ea typeface="PMingLiU" panose="02020500000000000000" pitchFamily="18" charset="-120"/>
                <a:cs typeface="Dubai Light" panose="020B0303030403030204" pitchFamily="34" charset="-78"/>
              </a:rPr>
              <a:t>1 Kings Rd, Swansea SA1 8PH, United Kingdom</a:t>
            </a:r>
          </a:p>
          <a:p>
            <a:pPr algn="ctr"/>
            <a:endParaRPr lang="en-US" sz="1100" b="1" i="1" dirty="0">
              <a:solidFill>
                <a:schemeClr val="accent4">
                  <a:lumMod val="40000"/>
                  <a:lumOff val="60000"/>
                </a:schemeClr>
              </a:solidFill>
              <a:latin typeface="PMingLiU" panose="02020500000000000000" pitchFamily="18" charset="-120"/>
              <a:ea typeface="PMingLiU" panose="02020500000000000000" pitchFamily="18" charset="-120"/>
              <a:cs typeface="Dubai Light" panose="020B0303030403030204" pitchFamily="34" charset="-78"/>
            </a:endParaRPr>
          </a:p>
          <a:p>
            <a:pPr algn="ctr"/>
            <a:r>
              <a:rPr lang="en-US" b="1" i="1" dirty="0">
                <a:solidFill>
                  <a:schemeClr val="accent4">
                    <a:lumMod val="40000"/>
                    <a:lumOff val="60000"/>
                  </a:schemeClr>
                </a:solidFill>
                <a:latin typeface="PMingLiU" panose="02020500000000000000" pitchFamily="18" charset="-120"/>
                <a:ea typeface="PMingLiU" panose="02020500000000000000" pitchFamily="18" charset="-120"/>
                <a:cs typeface="Dubai Light" panose="020B0303030403030204" pitchFamily="34" charset="-78"/>
              </a:rPr>
              <a:t>Phone Number</a:t>
            </a:r>
          </a:p>
          <a:p>
            <a:pPr algn="ctr"/>
            <a:r>
              <a:rPr lang="en-US" sz="1100" b="1" i="1" dirty="0">
                <a:solidFill>
                  <a:schemeClr val="accent4">
                    <a:lumMod val="40000"/>
                    <a:lumOff val="60000"/>
                  </a:schemeClr>
                </a:solidFill>
                <a:latin typeface="PMingLiU" panose="02020500000000000000" pitchFamily="18" charset="-120"/>
                <a:ea typeface="PMingLiU" panose="02020500000000000000" pitchFamily="18" charset="-120"/>
                <a:cs typeface="Dubai Light" panose="020B0303030403030204" pitchFamily="34" charset="-78"/>
              </a:rPr>
              <a:t>+4405416164111</a:t>
            </a:r>
          </a:p>
          <a:p>
            <a:pPr algn="ctr"/>
            <a:endParaRPr lang="en-US" sz="1050" b="1" i="1" dirty="0">
              <a:solidFill>
                <a:schemeClr val="accent4">
                  <a:lumMod val="40000"/>
                  <a:lumOff val="60000"/>
                </a:schemeClr>
              </a:solidFill>
              <a:latin typeface="PMingLiU" panose="02020500000000000000" pitchFamily="18" charset="-120"/>
              <a:ea typeface="PMingLiU" panose="02020500000000000000" pitchFamily="18" charset="-120"/>
              <a:cs typeface="Dubai Light" panose="020B0303030403030204" pitchFamily="34" charset="-78"/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F251191B-A0D8-22E8-4C6D-C42CDF59FC58}"/>
              </a:ext>
            </a:extLst>
          </p:cNvPr>
          <p:cNvSpPr txBox="1"/>
          <p:nvPr/>
        </p:nvSpPr>
        <p:spPr>
          <a:xfrm>
            <a:off x="3833402" y="8132085"/>
            <a:ext cx="2634639" cy="2431435"/>
          </a:xfrm>
          <a:prstGeom prst="rect">
            <a:avLst/>
          </a:prstGeom>
          <a:noFill/>
          <a:ln>
            <a:solidFill>
              <a:srgbClr val="FFE699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US" b="1" i="1" dirty="0">
                <a:solidFill>
                  <a:schemeClr val="accent4">
                    <a:lumMod val="40000"/>
                    <a:lumOff val="60000"/>
                  </a:schemeClr>
                </a:solidFill>
                <a:latin typeface="PMingLiU" panose="02020500000000000000" pitchFamily="18" charset="-120"/>
                <a:ea typeface="PMingLiU" panose="02020500000000000000" pitchFamily="18" charset="-120"/>
                <a:cs typeface="Dubai Light" panose="020B0303030403030204" pitchFamily="34" charset="-78"/>
              </a:rPr>
              <a:t>Order at</a:t>
            </a:r>
          </a:p>
          <a:p>
            <a:pPr algn="ctr"/>
            <a:endParaRPr lang="en-US" sz="1100" b="1" i="1" dirty="0">
              <a:solidFill>
                <a:schemeClr val="accent4">
                  <a:lumMod val="40000"/>
                  <a:lumOff val="60000"/>
                </a:schemeClr>
              </a:solidFill>
              <a:latin typeface="PMingLiU" panose="02020500000000000000" pitchFamily="18" charset="-120"/>
              <a:ea typeface="PMingLiU" panose="02020500000000000000" pitchFamily="18" charset="-120"/>
              <a:cs typeface="Dubai Light" panose="020B0303030403030204" pitchFamily="34" charset="-78"/>
            </a:endParaRPr>
          </a:p>
          <a:p>
            <a:pPr algn="ctr"/>
            <a:r>
              <a:rPr lang="en-US" sz="1100" b="1" i="1" dirty="0">
                <a:solidFill>
                  <a:schemeClr val="accent4">
                    <a:lumMod val="40000"/>
                    <a:lumOff val="60000"/>
                  </a:schemeClr>
                </a:solidFill>
                <a:latin typeface="PMingLiU" panose="02020500000000000000" pitchFamily="18" charset="-120"/>
                <a:ea typeface="PMingLiU" panose="02020500000000000000" pitchFamily="18" charset="-120"/>
                <a:cs typeface="Dubai Light" panose="020B0303030403030204" pitchFamily="34" charset="-78"/>
              </a:rPr>
              <a:t>Just Eat / Uber Eats </a:t>
            </a:r>
          </a:p>
          <a:p>
            <a:pPr algn="ctr"/>
            <a:endParaRPr lang="en-US" sz="1100" b="1" i="1" dirty="0">
              <a:solidFill>
                <a:schemeClr val="accent4">
                  <a:lumMod val="40000"/>
                  <a:lumOff val="60000"/>
                </a:schemeClr>
              </a:solidFill>
              <a:latin typeface="PMingLiU" panose="02020500000000000000" pitchFamily="18" charset="-120"/>
              <a:ea typeface="PMingLiU" panose="02020500000000000000" pitchFamily="18" charset="-120"/>
              <a:cs typeface="Dubai Light" panose="020B0303030403030204" pitchFamily="34" charset="-78"/>
            </a:endParaRPr>
          </a:p>
          <a:p>
            <a:pPr algn="ctr"/>
            <a:endParaRPr lang="en-US" sz="1100" b="1" i="1" dirty="0">
              <a:solidFill>
                <a:schemeClr val="accent4">
                  <a:lumMod val="40000"/>
                  <a:lumOff val="60000"/>
                </a:schemeClr>
              </a:solidFill>
              <a:latin typeface="PMingLiU" panose="02020500000000000000" pitchFamily="18" charset="-120"/>
              <a:ea typeface="PMingLiU" panose="02020500000000000000" pitchFamily="18" charset="-120"/>
              <a:cs typeface="Dubai Light" panose="020B0303030403030204" pitchFamily="34" charset="-78"/>
            </a:endParaRPr>
          </a:p>
          <a:p>
            <a:pPr algn="ctr"/>
            <a:r>
              <a:rPr lang="en-US" b="1" i="1" dirty="0">
                <a:solidFill>
                  <a:schemeClr val="accent4">
                    <a:lumMod val="40000"/>
                    <a:lumOff val="60000"/>
                  </a:schemeClr>
                </a:solidFill>
                <a:latin typeface="PMingLiU" panose="02020500000000000000" pitchFamily="18" charset="-120"/>
                <a:ea typeface="PMingLiU" panose="02020500000000000000" pitchFamily="18" charset="-120"/>
                <a:cs typeface="Dubai Light" panose="020B0303030403030204" pitchFamily="34" charset="-78"/>
              </a:rPr>
              <a:t>Payment Options</a:t>
            </a:r>
          </a:p>
          <a:p>
            <a:pPr algn="ctr"/>
            <a:r>
              <a:rPr lang="en-US" sz="1100" b="1" i="1" dirty="0">
                <a:solidFill>
                  <a:schemeClr val="accent4">
                    <a:lumMod val="40000"/>
                    <a:lumOff val="60000"/>
                  </a:schemeClr>
                </a:solidFill>
                <a:latin typeface="PMingLiU" panose="02020500000000000000" pitchFamily="18" charset="-120"/>
                <a:ea typeface="PMingLiU" panose="02020500000000000000" pitchFamily="18" charset="-120"/>
                <a:cs typeface="Dubai Light" panose="020B0303030403030204" pitchFamily="34" charset="-78"/>
              </a:rPr>
              <a:t>Cash / Card / Contactless</a:t>
            </a:r>
          </a:p>
          <a:p>
            <a:pPr algn="ctr"/>
            <a:endParaRPr lang="en-US" sz="1100" b="1" i="1" dirty="0">
              <a:solidFill>
                <a:schemeClr val="accent4">
                  <a:lumMod val="40000"/>
                  <a:lumOff val="60000"/>
                </a:schemeClr>
              </a:solidFill>
              <a:latin typeface="PMingLiU" panose="02020500000000000000" pitchFamily="18" charset="-120"/>
              <a:ea typeface="PMingLiU" panose="02020500000000000000" pitchFamily="18" charset="-120"/>
              <a:cs typeface="Dubai Light" panose="020B0303030403030204" pitchFamily="34" charset="-78"/>
            </a:endParaRPr>
          </a:p>
          <a:p>
            <a:pPr algn="ctr"/>
            <a:endParaRPr lang="en-US" sz="1100" b="1" i="1" dirty="0">
              <a:solidFill>
                <a:schemeClr val="accent4">
                  <a:lumMod val="40000"/>
                  <a:lumOff val="60000"/>
                </a:schemeClr>
              </a:solidFill>
              <a:latin typeface="PMingLiU" panose="02020500000000000000" pitchFamily="18" charset="-120"/>
              <a:ea typeface="PMingLiU" panose="02020500000000000000" pitchFamily="18" charset="-120"/>
              <a:cs typeface="Dubai Light" panose="020B0303030403030204" pitchFamily="34" charset="-78"/>
            </a:endParaRPr>
          </a:p>
          <a:p>
            <a:pPr algn="ctr"/>
            <a:r>
              <a:rPr lang="en-US" b="1" i="1" dirty="0">
                <a:solidFill>
                  <a:schemeClr val="accent4">
                    <a:lumMod val="40000"/>
                    <a:lumOff val="60000"/>
                  </a:schemeClr>
                </a:solidFill>
                <a:latin typeface="PMingLiU" panose="02020500000000000000" pitchFamily="18" charset="-120"/>
                <a:ea typeface="PMingLiU" panose="02020500000000000000" pitchFamily="18" charset="-120"/>
                <a:cs typeface="Dubai Light" panose="020B0303030403030204" pitchFamily="34" charset="-78"/>
              </a:rPr>
              <a:t>QR CODE</a:t>
            </a:r>
          </a:p>
          <a:p>
            <a:pPr algn="ctr"/>
            <a:endParaRPr lang="en-US" sz="1050" b="1" i="1" dirty="0">
              <a:solidFill>
                <a:schemeClr val="accent4">
                  <a:lumMod val="40000"/>
                  <a:lumOff val="60000"/>
                </a:schemeClr>
              </a:solidFill>
              <a:latin typeface="PMingLiU" panose="02020500000000000000" pitchFamily="18" charset="-120"/>
              <a:ea typeface="PMingLiU" panose="02020500000000000000" pitchFamily="18" charset="-120"/>
              <a:cs typeface="Dubai Light" panose="020B0303030403030204" pitchFamily="34" charset="-78"/>
            </a:endParaRPr>
          </a:p>
          <a:p>
            <a:pPr algn="ctr"/>
            <a:endParaRPr lang="en-US" sz="1050" b="1" i="1" dirty="0">
              <a:solidFill>
                <a:schemeClr val="accent4">
                  <a:lumMod val="40000"/>
                  <a:lumOff val="60000"/>
                </a:schemeClr>
              </a:solidFill>
              <a:latin typeface="PMingLiU" panose="02020500000000000000" pitchFamily="18" charset="-120"/>
              <a:ea typeface="PMingLiU" panose="02020500000000000000" pitchFamily="18" charset="-120"/>
              <a:cs typeface="Dubai Light" panose="020B0303030403030204" pitchFamily="34" charset="-78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9D7DDAC5-B155-DAF9-7439-F486B507411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955396" y="10925840"/>
            <a:ext cx="932769" cy="938865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3C0B7B53-3745-B002-D831-EFE7BA81BC7F}"/>
              </a:ext>
            </a:extLst>
          </p:cNvPr>
          <p:cNvSpPr txBox="1"/>
          <p:nvPr/>
        </p:nvSpPr>
        <p:spPr>
          <a:xfrm>
            <a:off x="3585385" y="5207525"/>
            <a:ext cx="2047049" cy="2446824"/>
          </a:xfrm>
          <a:prstGeom prst="rect">
            <a:avLst/>
          </a:prstGeom>
          <a:noFill/>
          <a:ln>
            <a:solidFill>
              <a:srgbClr val="FFE699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US" b="1" i="1" dirty="0">
                <a:solidFill>
                  <a:schemeClr val="accent4">
                    <a:lumMod val="40000"/>
                    <a:lumOff val="60000"/>
                  </a:schemeClr>
                </a:solidFill>
                <a:latin typeface="PMingLiU" panose="02020500000000000000" pitchFamily="18" charset="-120"/>
                <a:ea typeface="PMingLiU" panose="02020500000000000000" pitchFamily="18" charset="-120"/>
                <a:cs typeface="Dubai Light" panose="020B0303030403030204" pitchFamily="34" charset="-78"/>
              </a:rPr>
              <a:t>Fresh Juice</a:t>
            </a:r>
          </a:p>
          <a:p>
            <a:pPr algn="ctr"/>
            <a:r>
              <a:rPr lang="en-US" sz="1050" b="1" i="1" dirty="0">
                <a:solidFill>
                  <a:schemeClr val="accent4">
                    <a:lumMod val="40000"/>
                    <a:lumOff val="60000"/>
                  </a:schemeClr>
                </a:solidFill>
                <a:latin typeface="PMingLiU" panose="02020500000000000000" pitchFamily="18" charset="-120"/>
                <a:ea typeface="PMingLiU" panose="02020500000000000000" pitchFamily="18" charset="-120"/>
                <a:cs typeface="Dubai Light" panose="020B0303030403030204" pitchFamily="34" charset="-78"/>
              </a:rPr>
              <a:t>£350</a:t>
            </a:r>
          </a:p>
          <a:p>
            <a:pPr algn="ctr"/>
            <a:endParaRPr lang="en-US" sz="1050" b="1" i="1" dirty="0">
              <a:solidFill>
                <a:schemeClr val="accent4">
                  <a:lumMod val="40000"/>
                  <a:lumOff val="60000"/>
                </a:schemeClr>
              </a:solidFill>
              <a:latin typeface="PMingLiU" panose="02020500000000000000" pitchFamily="18" charset="-120"/>
              <a:ea typeface="PMingLiU" panose="02020500000000000000" pitchFamily="18" charset="-120"/>
              <a:cs typeface="Dubai Light" panose="020B0303030403030204" pitchFamily="34" charset="-78"/>
            </a:endParaRPr>
          </a:p>
          <a:p>
            <a:pPr algn="ctr"/>
            <a:r>
              <a:rPr lang="en-US" b="1" i="1" dirty="0">
                <a:solidFill>
                  <a:schemeClr val="accent4">
                    <a:lumMod val="40000"/>
                    <a:lumOff val="60000"/>
                  </a:schemeClr>
                </a:solidFill>
                <a:latin typeface="PMingLiU" panose="02020500000000000000" pitchFamily="18" charset="-120"/>
                <a:ea typeface="PMingLiU" panose="02020500000000000000" pitchFamily="18" charset="-120"/>
                <a:cs typeface="Dubai Light" panose="020B0303030403030204" pitchFamily="34" charset="-78"/>
              </a:rPr>
              <a:t>Chateau Miraval Rose</a:t>
            </a:r>
          </a:p>
          <a:p>
            <a:pPr algn="ctr"/>
            <a:r>
              <a:rPr lang="en-US" sz="1050" b="1" i="1" dirty="0">
                <a:solidFill>
                  <a:schemeClr val="accent4">
                    <a:lumMod val="40000"/>
                    <a:lumOff val="60000"/>
                  </a:schemeClr>
                </a:solidFill>
                <a:latin typeface="PMingLiU" panose="02020500000000000000" pitchFamily="18" charset="-120"/>
                <a:ea typeface="PMingLiU" panose="02020500000000000000" pitchFamily="18" charset="-120"/>
                <a:cs typeface="Dubai Light" panose="020B0303030403030204" pitchFamily="34" charset="-78"/>
              </a:rPr>
              <a:t>£5.500/ bottle    £7.00/ glass</a:t>
            </a:r>
          </a:p>
          <a:p>
            <a:pPr algn="ctr"/>
            <a:endParaRPr lang="en-US" sz="1050" b="1" i="1" dirty="0">
              <a:solidFill>
                <a:schemeClr val="accent4">
                  <a:lumMod val="40000"/>
                  <a:lumOff val="60000"/>
                </a:schemeClr>
              </a:solidFill>
              <a:latin typeface="PMingLiU" panose="02020500000000000000" pitchFamily="18" charset="-120"/>
              <a:ea typeface="PMingLiU" panose="02020500000000000000" pitchFamily="18" charset="-120"/>
              <a:cs typeface="Dubai Light" panose="020B0303030403030204" pitchFamily="34" charset="-78"/>
            </a:endParaRPr>
          </a:p>
          <a:p>
            <a:pPr algn="ctr"/>
            <a:endParaRPr lang="en-US" sz="1050" b="1" i="1" dirty="0">
              <a:solidFill>
                <a:schemeClr val="accent4">
                  <a:lumMod val="40000"/>
                  <a:lumOff val="60000"/>
                </a:schemeClr>
              </a:solidFill>
              <a:latin typeface="PMingLiU" panose="02020500000000000000" pitchFamily="18" charset="-120"/>
              <a:ea typeface="PMingLiU" panose="02020500000000000000" pitchFamily="18" charset="-120"/>
              <a:cs typeface="Dubai Light" panose="020B0303030403030204" pitchFamily="34" charset="-78"/>
            </a:endParaRPr>
          </a:p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fr-FR" sz="1800" b="1" i="1" u="none" strike="noStrike" kern="1200" cap="none" spc="0" normalizeH="0" baseline="0" noProof="0" dirty="0">
                <a:ln>
                  <a:noFill/>
                </a:ln>
                <a:solidFill>
                  <a:srgbClr val="FFC000">
                    <a:lumMod val="40000"/>
                    <a:lumOff val="60000"/>
                  </a:srgbClr>
                </a:solidFill>
                <a:effectLst/>
                <a:uLnTx/>
                <a:uFillTx/>
                <a:latin typeface="PMingLiU" panose="02020500000000000000" pitchFamily="18" charset="-120"/>
                <a:ea typeface="PMingLiU" panose="02020500000000000000" pitchFamily="18" charset="-120"/>
                <a:cs typeface="Dubai Light" panose="020B0303030403030204" pitchFamily="34" charset="-78"/>
              </a:rPr>
              <a:t>La Chapelle Hermitage Rouge</a:t>
            </a:r>
            <a:endParaRPr lang="fr-FR" b="1" i="1" dirty="0">
              <a:solidFill>
                <a:srgbClr val="FFC000">
                  <a:lumMod val="40000"/>
                  <a:lumOff val="60000"/>
                </a:srgbClr>
              </a:solidFill>
              <a:latin typeface="PMingLiU" panose="02020500000000000000" pitchFamily="18" charset="-120"/>
              <a:ea typeface="PMingLiU" panose="02020500000000000000" pitchFamily="18" charset="-120"/>
              <a:cs typeface="Dubai Light" panose="020B0303030403030204" pitchFamily="34" charset="-78"/>
            </a:endParaRPr>
          </a:p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50" b="1" i="1" u="none" strike="noStrike" kern="1200" cap="none" spc="0" normalizeH="0" baseline="0" noProof="0">
                <a:ln>
                  <a:noFill/>
                </a:ln>
                <a:solidFill>
                  <a:srgbClr val="FFC000">
                    <a:lumMod val="40000"/>
                    <a:lumOff val="60000"/>
                  </a:srgbClr>
                </a:solidFill>
                <a:effectLst/>
                <a:uLnTx/>
                <a:uFillTx/>
                <a:latin typeface="PMingLiU" panose="02020500000000000000" pitchFamily="18" charset="-120"/>
                <a:ea typeface="PMingLiU" panose="02020500000000000000" pitchFamily="18" charset="-120"/>
                <a:cs typeface="Dubai Light" panose="020B0303030403030204" pitchFamily="34" charset="-78"/>
              </a:rPr>
              <a:t>£80.00</a:t>
            </a:r>
            <a:r>
              <a:rPr kumimoji="0" lang="en-US" sz="1050" b="1" i="1" u="none" strike="noStrike" kern="1200" cap="none" spc="0" normalizeH="0" baseline="0" noProof="0" dirty="0">
                <a:ln>
                  <a:noFill/>
                </a:ln>
                <a:solidFill>
                  <a:srgbClr val="FFC000">
                    <a:lumMod val="40000"/>
                    <a:lumOff val="60000"/>
                  </a:srgbClr>
                </a:solidFill>
                <a:effectLst/>
                <a:uLnTx/>
                <a:uFillTx/>
                <a:latin typeface="PMingLiU" panose="02020500000000000000" pitchFamily="18" charset="-120"/>
                <a:ea typeface="PMingLiU" panose="02020500000000000000" pitchFamily="18" charset="-120"/>
                <a:cs typeface="Dubai Light" panose="020B0303030403030204" pitchFamily="34" charset="-78"/>
              </a:rPr>
              <a:t>/ bottle    </a:t>
            </a:r>
            <a:r>
              <a:rPr kumimoji="0" lang="en-US" sz="1050" b="1" i="1" u="none" strike="noStrike" kern="1200" cap="none" spc="0" normalizeH="0" baseline="0" noProof="0">
                <a:ln>
                  <a:noFill/>
                </a:ln>
                <a:solidFill>
                  <a:srgbClr val="FFC000">
                    <a:lumMod val="40000"/>
                    <a:lumOff val="60000"/>
                  </a:srgbClr>
                </a:solidFill>
                <a:effectLst/>
                <a:uLnTx/>
                <a:uFillTx/>
                <a:latin typeface="PMingLiU" panose="02020500000000000000" pitchFamily="18" charset="-120"/>
                <a:ea typeface="PMingLiU" panose="02020500000000000000" pitchFamily="18" charset="-120"/>
                <a:cs typeface="Dubai Light" panose="020B0303030403030204" pitchFamily="34" charset="-78"/>
              </a:rPr>
              <a:t>£18.00</a:t>
            </a:r>
            <a:r>
              <a:rPr kumimoji="0" lang="en-US" sz="1050" b="1" i="1" u="none" strike="noStrike" kern="1200" cap="none" spc="0" normalizeH="0" baseline="0" noProof="0" dirty="0">
                <a:ln>
                  <a:noFill/>
                </a:ln>
                <a:solidFill>
                  <a:srgbClr val="FFC000">
                    <a:lumMod val="40000"/>
                    <a:lumOff val="60000"/>
                  </a:srgbClr>
                </a:solidFill>
                <a:effectLst/>
                <a:uLnTx/>
                <a:uFillTx/>
                <a:latin typeface="PMingLiU" panose="02020500000000000000" pitchFamily="18" charset="-120"/>
                <a:ea typeface="PMingLiU" panose="02020500000000000000" pitchFamily="18" charset="-120"/>
                <a:cs typeface="Dubai Light" panose="020B0303030403030204" pitchFamily="34" charset="-78"/>
              </a:rPr>
              <a:t>/ glass</a:t>
            </a:r>
          </a:p>
        </p:txBody>
      </p:sp>
    </p:spTree>
    <p:extLst>
      <p:ext uri="{BB962C8B-B14F-4D97-AF65-F5344CB8AC3E}">
        <p14:creationId xmlns:p14="http://schemas.microsoft.com/office/powerpoint/2010/main" val="122384292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127</TotalTime>
  <Words>255</Words>
  <Application>Microsoft Office PowerPoint</Application>
  <PresentationFormat>Widescreen</PresentationFormat>
  <Paragraphs>85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8" baseType="lpstr">
      <vt:lpstr>PMingLiU</vt:lpstr>
      <vt:lpstr>Arial</vt:lpstr>
      <vt:lpstr>Calibri</vt:lpstr>
      <vt:lpstr>Calibri Light</vt:lpstr>
      <vt:lpstr>Edwardian Script ITC</vt:lpstr>
      <vt:lpstr>Office Theme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Andrea Betina Rideg</dc:creator>
  <cp:lastModifiedBy>Andrea Betina Rideg</cp:lastModifiedBy>
  <cp:revision>1</cp:revision>
  <dcterms:created xsi:type="dcterms:W3CDTF">2022-06-08T18:39:31Z</dcterms:created>
  <dcterms:modified xsi:type="dcterms:W3CDTF">2022-06-08T20:47:08Z</dcterms:modified>
</cp:coreProperties>
</file>