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13"/>
  </p:notesMasterIdLst>
  <p:sldIdLst>
    <p:sldId id="256" r:id="rId2"/>
    <p:sldId id="259" r:id="rId3"/>
    <p:sldId id="260" r:id="rId4"/>
    <p:sldId id="269" r:id="rId5"/>
    <p:sldId id="270" r:id="rId6"/>
    <p:sldId id="271" r:id="rId7"/>
    <p:sldId id="272" r:id="rId8"/>
    <p:sldId id="258" r:id="rId9"/>
    <p:sldId id="263" r:id="rId10"/>
    <p:sldId id="264" r:id="rId11"/>
    <p:sldId id="27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1FF"/>
    <a:srgbClr val="007DC3"/>
    <a:srgbClr val="8A8AA3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4" autoAdjust="0"/>
  </p:normalViewPr>
  <p:slideViewPr>
    <p:cSldViewPr>
      <p:cViewPr varScale="1">
        <p:scale>
          <a:sx n="61" d="100"/>
          <a:sy n="61" d="100"/>
        </p:scale>
        <p:origin x="1464" y="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23/05/2023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23/05/2023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8B4C8-7F3F-44BA-899E-372F95B18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8640960" cy="1470025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rgbClr val="FFFF00"/>
                </a:solidFill>
              </a:rPr>
              <a:t>Management Economics</a:t>
            </a:r>
            <a:br>
              <a:rPr lang="en-GB" sz="4800" b="1" dirty="0">
                <a:solidFill>
                  <a:srgbClr val="FFFF00"/>
                </a:solidFill>
              </a:rPr>
            </a:br>
            <a:r>
              <a:rPr lang="en-GB" sz="3200">
                <a:solidFill>
                  <a:srgbClr val="FFFF00"/>
                </a:solidFill>
              </a:rPr>
              <a:t>(LCBB5008)</a:t>
            </a:r>
            <a:endParaRPr lang="en-GB" sz="32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3BC343-BF3D-4C48-B82E-631671BD3B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717032"/>
            <a:ext cx="6400800" cy="175260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Week 2 Lesson 2</a:t>
            </a:r>
          </a:p>
          <a:p>
            <a:r>
              <a:rPr lang="en-GB" dirty="0">
                <a:solidFill>
                  <a:schemeClr val="bg1"/>
                </a:solidFill>
              </a:rPr>
              <a:t>Supply Managers and Application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12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54540"/>
            <a:ext cx="8732074" cy="907110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Basic supply and demand under perfect competition – market supply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555481" y="1391848"/>
            <a:ext cx="4865701" cy="4352757"/>
          </a:xfrm>
          <a:ln>
            <a:solidFill>
              <a:srgbClr val="0070C0"/>
            </a:solidFill>
          </a:ln>
        </p:spPr>
        <p:txBody>
          <a:bodyPr>
            <a:normAutofit fontScale="55000" lnSpcReduction="20000"/>
          </a:bodyPr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540519" y="1223323"/>
            <a:ext cx="3603481" cy="452128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7030A0"/>
                </a:solidFill>
              </a:rPr>
              <a:t>Assumptions</a:t>
            </a:r>
          </a:p>
          <a:p>
            <a:pPr marL="0" indent="0">
              <a:buNone/>
            </a:pPr>
            <a:endParaRPr lang="en-GB" sz="3300" dirty="0">
              <a:solidFill>
                <a:srgbClr val="7030A0"/>
              </a:solidFill>
            </a:endParaRPr>
          </a:p>
          <a:p>
            <a:r>
              <a:rPr lang="en-GB" sz="3300" dirty="0">
                <a:solidFill>
                  <a:srgbClr val="7030A0"/>
                </a:solidFill>
              </a:rPr>
              <a:t>Firms produce for profit</a:t>
            </a:r>
          </a:p>
          <a:p>
            <a:r>
              <a:rPr lang="en-GB" sz="3300" dirty="0">
                <a:solidFill>
                  <a:srgbClr val="7030A0"/>
                </a:solidFill>
              </a:rPr>
              <a:t>Higher prices mean more higher profit and firms will expand output</a:t>
            </a:r>
          </a:p>
          <a:p>
            <a:r>
              <a:rPr lang="en-GB" sz="3300" dirty="0">
                <a:solidFill>
                  <a:srgbClr val="7030A0"/>
                </a:solidFill>
              </a:rPr>
              <a:t>Increased supply from q1 to q2</a:t>
            </a:r>
          </a:p>
          <a:p>
            <a:r>
              <a:rPr lang="en-GB" sz="3300" dirty="0">
                <a:solidFill>
                  <a:srgbClr val="7030A0"/>
                </a:solidFill>
              </a:rPr>
              <a:t>Gives increase in price (and profit) to p2</a:t>
            </a:r>
          </a:p>
          <a:p>
            <a:r>
              <a:rPr lang="en-GB" sz="3300" dirty="0">
                <a:solidFill>
                  <a:srgbClr val="7030A0"/>
                </a:solidFill>
              </a:rPr>
              <a:t>At higher prices marginal firms enter the market</a:t>
            </a:r>
          </a:p>
          <a:p>
            <a:r>
              <a:rPr lang="en-GB" sz="3300" dirty="0">
                <a:solidFill>
                  <a:srgbClr val="7030A0"/>
                </a:solidFill>
              </a:rPr>
              <a:t>Conversely, a fall in price leads to a contraction in supply p3 to q3</a:t>
            </a:r>
          </a:p>
          <a:p>
            <a:r>
              <a:rPr lang="en-GB" sz="3300" dirty="0">
                <a:solidFill>
                  <a:srgbClr val="7030A0"/>
                </a:solidFill>
              </a:rPr>
              <a:t>Movements along a curve</a:t>
            </a:r>
          </a:p>
          <a:p>
            <a:r>
              <a:rPr lang="en-GB" sz="3300" dirty="0">
                <a:solidFill>
                  <a:srgbClr val="7030A0"/>
                </a:solidFill>
              </a:rPr>
              <a:t>This is a normal supply curve</a:t>
            </a:r>
          </a:p>
          <a:p>
            <a:endParaRPr lang="en-GB" sz="33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sz="33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sz="3300" dirty="0">
              <a:solidFill>
                <a:srgbClr val="FFC000"/>
              </a:solidFill>
            </a:endParaRPr>
          </a:p>
          <a:p>
            <a:endParaRPr lang="en-GB" dirty="0">
              <a:solidFill>
                <a:srgbClr val="FFC00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657350" y="2514600"/>
            <a:ext cx="0" cy="275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57350" y="5270500"/>
            <a:ext cx="27813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  <a:endCxn id="2" idx="1"/>
          </p:cNvCxnSpPr>
          <p:nvPr/>
        </p:nvCxnSpPr>
        <p:spPr>
          <a:xfrm flipV="1">
            <a:off x="1987433" y="2644485"/>
            <a:ext cx="2210997" cy="2295818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912709" y="5263372"/>
            <a:ext cx="1555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Quantity (q)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7225" y="2321319"/>
            <a:ext cx="1017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Price (p) </a:t>
            </a:r>
          </a:p>
        </p:txBody>
      </p:sp>
      <p:cxnSp>
        <p:nvCxnSpPr>
          <p:cNvPr id="22" name="Straight Connector 21"/>
          <p:cNvCxnSpPr>
            <a:cxnSpLocks/>
          </p:cNvCxnSpPr>
          <p:nvPr/>
        </p:nvCxnSpPr>
        <p:spPr>
          <a:xfrm>
            <a:off x="1663194" y="3841751"/>
            <a:ext cx="1322894" cy="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036094" y="3848100"/>
            <a:ext cx="4763" cy="142240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210003" y="365073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29099" y="537527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q1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98430" y="2321319"/>
            <a:ext cx="1021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supply (s)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99306" y="5375303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q2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3506299" y="3334872"/>
            <a:ext cx="4763" cy="1935628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cxnSpLocks/>
          </p:cNvCxnSpPr>
          <p:nvPr/>
        </p:nvCxnSpPr>
        <p:spPr>
          <a:xfrm>
            <a:off x="1663194" y="3334872"/>
            <a:ext cx="1847868" cy="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210003" y="315020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p2</a:t>
            </a:r>
          </a:p>
        </p:txBody>
      </p:sp>
      <p:cxnSp>
        <p:nvCxnSpPr>
          <p:cNvPr id="29" name="Straight Connector 28"/>
          <p:cNvCxnSpPr/>
          <p:nvPr/>
        </p:nvCxnSpPr>
        <p:spPr>
          <a:xfrm>
            <a:off x="2611809" y="4302686"/>
            <a:ext cx="0" cy="967814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cxnSpLocks/>
          </p:cNvCxnSpPr>
          <p:nvPr/>
        </p:nvCxnSpPr>
        <p:spPr>
          <a:xfrm flipV="1">
            <a:off x="1644093" y="4284236"/>
            <a:ext cx="943036" cy="18451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358892" y="537527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q3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20579" y="413737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p3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2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0745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224024" y="286251"/>
            <a:ext cx="8844907" cy="508677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Basic supply and demand under perfect competition – changes in supply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251520" y="1155012"/>
            <a:ext cx="5369895" cy="452437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sz="3200" dirty="0">
              <a:solidFill>
                <a:srgbClr val="7030A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664551" y="1083739"/>
            <a:ext cx="3435997" cy="469052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Assumptions 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r>
              <a:rPr lang="en-GB" dirty="0">
                <a:solidFill>
                  <a:srgbClr val="7030A0"/>
                </a:solidFill>
              </a:rPr>
              <a:t>Changes in costs of production</a:t>
            </a:r>
          </a:p>
          <a:p>
            <a:r>
              <a:rPr lang="en-GB" dirty="0">
                <a:solidFill>
                  <a:srgbClr val="7030A0"/>
                </a:solidFill>
              </a:rPr>
              <a:t>Changes in the prices of related commodities</a:t>
            </a:r>
          </a:p>
          <a:p>
            <a:r>
              <a:rPr lang="en-GB" dirty="0">
                <a:solidFill>
                  <a:srgbClr val="7030A0"/>
                </a:solidFill>
              </a:rPr>
              <a:t>Changes in the weather</a:t>
            </a:r>
          </a:p>
          <a:p>
            <a:r>
              <a:rPr lang="en-GB" dirty="0">
                <a:solidFill>
                  <a:srgbClr val="7030A0"/>
                </a:solidFill>
              </a:rPr>
              <a:t>Changes in indirect taxation and subsidies</a:t>
            </a:r>
          </a:p>
          <a:p>
            <a:r>
              <a:rPr lang="en-GB" dirty="0">
                <a:solidFill>
                  <a:srgbClr val="7030A0"/>
                </a:solidFill>
              </a:rPr>
              <a:t>Curve shifts from s1 to s2 where less is supplied at all price levels</a:t>
            </a:r>
          </a:p>
          <a:p>
            <a:r>
              <a:rPr lang="en-GB" dirty="0">
                <a:solidFill>
                  <a:srgbClr val="7030A0"/>
                </a:solidFill>
              </a:rPr>
              <a:t>Curve shifts from s1 to s3 where more is  supplied at all price levels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endParaRPr lang="en-GB" dirty="0">
              <a:solidFill>
                <a:srgbClr val="FFC00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657350" y="2514600"/>
            <a:ext cx="0" cy="275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57350" y="5270500"/>
            <a:ext cx="27813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2124032" y="2542034"/>
            <a:ext cx="2074398" cy="2280609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647446" y="5157901"/>
            <a:ext cx="2910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prstClr val="white"/>
                </a:solidFill>
              </a:rPr>
              <a:t>quantity demanded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7225" y="2321319"/>
            <a:ext cx="8920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price charged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V="1">
            <a:off x="2490524" y="2871957"/>
            <a:ext cx="2100079" cy="2296219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535638" y="2690650"/>
            <a:ext cx="378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prstClr val="white"/>
                </a:solidFill>
              </a:rPr>
              <a:t> s2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flipV="1">
            <a:off x="1799216" y="2186764"/>
            <a:ext cx="2038883" cy="2202357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838099" y="1951986"/>
            <a:ext cx="4300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prstClr val="white"/>
                </a:solidFill>
              </a:rPr>
              <a:t> s3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3040857" y="3150206"/>
            <a:ext cx="549343" cy="0"/>
          </a:xfrm>
          <a:prstGeom prst="straightConnector1">
            <a:avLst/>
          </a:prstGeom>
          <a:ln w="22225">
            <a:solidFill>
              <a:srgbClr val="0070C0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3161231" y="3682337"/>
            <a:ext cx="590499" cy="0"/>
          </a:xfrm>
          <a:prstGeom prst="straightConnector1">
            <a:avLst/>
          </a:prstGeom>
          <a:ln w="22225">
            <a:solidFill>
              <a:srgbClr val="0070C0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3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861362" y="1833042"/>
            <a:ext cx="482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265913" y="2170101"/>
            <a:ext cx="482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78184" y="2589981"/>
            <a:ext cx="482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137B4A-8EC8-4DCE-ADE6-647C082C0200}"/>
              </a:ext>
            </a:extLst>
          </p:cNvPr>
          <p:cNvSpPr txBox="1"/>
          <p:nvPr/>
        </p:nvSpPr>
        <p:spPr>
          <a:xfrm>
            <a:off x="2675902" y="5190174"/>
            <a:ext cx="2910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prstClr val="white"/>
                </a:solidFill>
              </a:rPr>
              <a:t>quantity demanded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42F1B78-1BDC-4A48-9D53-59CB44992259}"/>
              </a:ext>
            </a:extLst>
          </p:cNvPr>
          <p:cNvGrpSpPr/>
          <p:nvPr/>
        </p:nvGrpSpPr>
        <p:grpSpPr>
          <a:xfrm>
            <a:off x="497568" y="2130895"/>
            <a:ext cx="5327326" cy="3523309"/>
            <a:chOff x="518842" y="2202374"/>
            <a:chExt cx="5327326" cy="3523309"/>
          </a:xfrm>
        </p:grpSpPr>
        <p:sp>
          <p:nvSpPr>
            <p:cNvPr id="25" name="TextBox 24"/>
            <p:cNvSpPr txBox="1"/>
            <p:nvPr/>
          </p:nvSpPr>
          <p:spPr>
            <a:xfrm>
              <a:off x="2685657" y="5356351"/>
              <a:ext cx="31605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Quantity (q)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18842" y="2469282"/>
              <a:ext cx="11021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Price (p)</a:t>
              </a:r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EA81339-B71D-4570-8F47-A26FB78E5DA3}"/>
                </a:ext>
              </a:extLst>
            </p:cNvPr>
            <p:cNvCxnSpPr/>
            <p:nvPr/>
          </p:nvCxnSpPr>
          <p:spPr>
            <a:xfrm>
              <a:off x="1685806" y="2546873"/>
              <a:ext cx="0" cy="27559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521D6D65-B191-495A-83E6-3FF2124FF36B}"/>
                </a:ext>
              </a:extLst>
            </p:cNvPr>
            <p:cNvCxnSpPr/>
            <p:nvPr/>
          </p:nvCxnSpPr>
          <p:spPr>
            <a:xfrm flipV="1">
              <a:off x="2152488" y="2574307"/>
              <a:ext cx="2074398" cy="2280609"/>
            </a:xfrm>
            <a:prstGeom prst="straightConnector1">
              <a:avLst/>
            </a:prstGeom>
            <a:ln w="22225">
              <a:solidFill>
                <a:srgbClr val="77021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CD44A45A-FFDF-4474-8438-82ED7D44E603}"/>
                </a:ext>
              </a:extLst>
            </p:cNvPr>
            <p:cNvCxnSpPr/>
            <p:nvPr/>
          </p:nvCxnSpPr>
          <p:spPr>
            <a:xfrm flipV="1">
              <a:off x="2518980" y="2904230"/>
              <a:ext cx="2100079" cy="2296219"/>
            </a:xfrm>
            <a:prstGeom prst="straightConnector1">
              <a:avLst/>
            </a:prstGeom>
            <a:ln w="22225">
              <a:solidFill>
                <a:srgbClr val="77021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F10ECDD4-CB47-498B-B261-8A88332FF0DC}"/>
                </a:ext>
              </a:extLst>
            </p:cNvPr>
            <p:cNvCxnSpPr/>
            <p:nvPr/>
          </p:nvCxnSpPr>
          <p:spPr>
            <a:xfrm flipV="1">
              <a:off x="1827672" y="2219037"/>
              <a:ext cx="2038883" cy="2202357"/>
            </a:xfrm>
            <a:prstGeom prst="straightConnector1">
              <a:avLst/>
            </a:prstGeom>
            <a:ln w="22225">
              <a:solidFill>
                <a:srgbClr val="77021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F2A277A-3054-4AE5-86C5-67C04397DFF8}"/>
                </a:ext>
              </a:extLst>
            </p:cNvPr>
            <p:cNvSpPr txBox="1"/>
            <p:nvPr/>
          </p:nvSpPr>
          <p:spPr>
            <a:xfrm>
              <a:off x="4294369" y="2202374"/>
              <a:ext cx="4825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S1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DE385B1-C2DB-4965-A4B6-4FBB459BB499}"/>
                </a:ext>
              </a:extLst>
            </p:cNvPr>
            <p:cNvSpPr txBox="1"/>
            <p:nvPr/>
          </p:nvSpPr>
          <p:spPr>
            <a:xfrm>
              <a:off x="4706640" y="2622254"/>
              <a:ext cx="4825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S2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23490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520" y="209495"/>
            <a:ext cx="8712968" cy="703411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Elasticity of supply – perfectly inelastic supply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14274" y="1211758"/>
            <a:ext cx="4536504" cy="470505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987889" y="1107257"/>
            <a:ext cx="4156111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Assumptions</a:t>
            </a:r>
          </a:p>
          <a:p>
            <a:r>
              <a:rPr lang="en-GB" dirty="0">
                <a:solidFill>
                  <a:srgbClr val="7030A0"/>
                </a:solidFill>
              </a:rPr>
              <a:t>Elasticity of supply measures the responsiveness of a change in quantity to a change in price</a:t>
            </a:r>
          </a:p>
          <a:p>
            <a:r>
              <a:rPr lang="en-GB" dirty="0">
                <a:solidFill>
                  <a:srgbClr val="7030A0"/>
                </a:solidFill>
              </a:rPr>
              <a:t>Here, any change in price has no effect on quantity demanded</a:t>
            </a:r>
          </a:p>
          <a:p>
            <a:r>
              <a:rPr lang="en-GB" dirty="0">
                <a:solidFill>
                  <a:srgbClr val="7030A0"/>
                </a:solidFill>
              </a:rPr>
              <a:t>Es equals zero or  Es = 0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657350" y="2514600"/>
            <a:ext cx="0" cy="275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50206" y="5270500"/>
            <a:ext cx="27813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287556" y="5276910"/>
            <a:ext cx="14927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Quantity (q)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9552" y="2191435"/>
            <a:ext cx="1110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Price (p)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32996" y="365462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15633" y="5250361"/>
            <a:ext cx="306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q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2452744" y="2514601"/>
            <a:ext cx="16137" cy="2755901"/>
          </a:xfrm>
          <a:prstGeom prst="line">
            <a:avLst/>
          </a:prstGeom>
          <a:ln w="22225">
            <a:solidFill>
              <a:srgbClr val="770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728726" y="3839292"/>
            <a:ext cx="652642" cy="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657351" y="4536440"/>
            <a:ext cx="763559" cy="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689185" y="3125371"/>
            <a:ext cx="731725" cy="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190272" y="2940705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2996" y="437897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97041" y="2329933"/>
            <a:ext cx="1221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Es = 0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4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6876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57224" y="214767"/>
            <a:ext cx="8029575" cy="646331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Elasticity of supply – perfectly elastic supply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19008" y="1220231"/>
            <a:ext cx="5677128" cy="4524375"/>
          </a:xfrm>
        </p:spPr>
        <p:txBody>
          <a:bodyPr>
            <a:normAutofit fontScale="85000" lnSpcReduction="20000"/>
          </a:bodyPr>
          <a:lstStyle/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/>
              <p:cNvSpPr>
                <a:spLocks noGrp="1"/>
              </p:cNvSpPr>
              <p:nvPr>
                <p:ph sz="half" idx="2"/>
              </p:nvPr>
            </p:nvSpPr>
            <p:spPr>
              <a:xfrm>
                <a:off x="5539516" y="1208602"/>
                <a:ext cx="3485477" cy="4351338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buNone/>
                </a:pPr>
                <a:r>
                  <a:rPr lang="en-GB" dirty="0">
                    <a:solidFill>
                      <a:srgbClr val="7030A0"/>
                    </a:solidFill>
                  </a:rPr>
                  <a:t>Assumptions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rgbClr val="7030A0"/>
                  </a:solidFill>
                </a:endParaRPr>
              </a:p>
              <a:p>
                <a:r>
                  <a:rPr lang="en-GB" dirty="0">
                    <a:solidFill>
                      <a:srgbClr val="7030A0"/>
                    </a:solidFill>
                  </a:rPr>
                  <a:t>Here, any change in price leads to an infinitely large change in the quantity demanded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rgbClr val="7030A0"/>
                  </a:solidFill>
                </a:endParaRPr>
              </a:p>
              <a:p>
                <a:r>
                  <a:rPr lang="en-GB" dirty="0">
                    <a:solidFill>
                      <a:srgbClr val="7030A0"/>
                    </a:solidFill>
                  </a:rPr>
                  <a:t>Therefore, Es equals infinity or Es =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srgbClr val="7030A0"/>
                        </a:solidFill>
                        <a:latin typeface="Cambria Math"/>
                        <a:ea typeface="Cambria Math"/>
                      </a:rPr>
                      <m:t>∞</m:t>
                    </m:r>
                  </m:oMath>
                </a14:m>
                <a:endParaRPr lang="en-GB" dirty="0">
                  <a:solidFill>
                    <a:srgbClr val="7030A0"/>
                  </a:solidFill>
                </a:endParaRPr>
              </a:p>
              <a:p>
                <a:endParaRPr lang="en-GB" dirty="0">
                  <a:solidFill>
                    <a:srgbClr val="FFC000"/>
                  </a:solidFill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rgbClr val="FFC000"/>
                    </a:solidFill>
                  </a:rPr>
                  <a:t>      </a:t>
                </a:r>
              </a:p>
            </p:txBody>
          </p:sp>
        </mc:Choice>
        <mc:Fallback xmlns="">
          <p:sp>
            <p:nvSpPr>
              <p:cNvPr id="6" name="Content Placeholder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5539516" y="1208602"/>
                <a:ext cx="3485477" cy="4351338"/>
              </a:xfrm>
              <a:blipFill>
                <a:blip r:embed="rId3"/>
                <a:stretch>
                  <a:fillRect l="-2802" t="-26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/>
          <p:cNvCxnSpPr/>
          <p:nvPr/>
        </p:nvCxnSpPr>
        <p:spPr>
          <a:xfrm>
            <a:off x="1657350" y="2514600"/>
            <a:ext cx="0" cy="275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50206" y="5270500"/>
            <a:ext cx="27813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206922" y="5052108"/>
            <a:ext cx="1472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Quantity</a:t>
            </a:r>
          </a:p>
          <a:p>
            <a:pPr algn="ctr"/>
            <a:r>
              <a:rPr lang="en-GB" dirty="0"/>
              <a:t>(q)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2149" y="2191434"/>
            <a:ext cx="1208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Price (p)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44753" y="365073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229075" y="5282950"/>
            <a:ext cx="2781299" cy="369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q1          q2       q3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1657350" y="3835400"/>
            <a:ext cx="2857688" cy="0"/>
          </a:xfrm>
          <a:prstGeom prst="line">
            <a:avLst/>
          </a:prstGeom>
          <a:ln w="22225">
            <a:solidFill>
              <a:srgbClr val="770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320175" y="3835400"/>
            <a:ext cx="0" cy="143510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2565699" y="3835400"/>
            <a:ext cx="0" cy="143510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079944" y="3835400"/>
            <a:ext cx="0" cy="143510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486821" y="3670182"/>
                <a:ext cx="11926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Es = 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/>
                        <a:ea typeface="Cambria Math"/>
                      </a:rPr>
                      <m:t>∞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821" y="3670182"/>
                <a:ext cx="1192659" cy="369332"/>
              </a:xfrm>
              <a:prstGeom prst="rect">
                <a:avLst/>
              </a:prstGeom>
              <a:blipFill>
                <a:blip r:embed="rId4"/>
                <a:stretch>
                  <a:fillRect l="-4082" t="-6557" b="-262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5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5067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216475"/>
            <a:ext cx="8064896" cy="507340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Elasticity of supply – proportionate of elasticity of supply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97542" y="976322"/>
            <a:ext cx="4760930" cy="4524375"/>
          </a:xfrm>
        </p:spPr>
        <p:txBody>
          <a:bodyPr>
            <a:normAutofit fontScale="92500" lnSpcReduction="10000"/>
          </a:bodyPr>
          <a:lstStyle/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/>
              <p:cNvSpPr>
                <a:spLocks noGrp="1"/>
              </p:cNvSpPr>
              <p:nvPr>
                <p:ph sz="half" idx="2"/>
              </p:nvPr>
            </p:nvSpPr>
            <p:spPr>
              <a:xfrm>
                <a:off x="5418155" y="976322"/>
                <a:ext cx="3485477" cy="4351338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GB" dirty="0">
                    <a:solidFill>
                      <a:srgbClr val="7030A0"/>
                    </a:solidFill>
                  </a:rPr>
                  <a:t>Assumptions</a:t>
                </a:r>
              </a:p>
              <a:p>
                <a:r>
                  <a:rPr lang="en-GB" dirty="0">
                    <a:solidFill>
                      <a:srgbClr val="7030A0"/>
                    </a:solidFill>
                  </a:rPr>
                  <a:t>Here, the proportionate change in quantity supplied equals the proportionate change in price</a:t>
                </a:r>
              </a:p>
              <a:p>
                <a:r>
                  <a:rPr lang="en-GB" dirty="0">
                    <a:solidFill>
                      <a:srgbClr val="7030A0"/>
                    </a:solidFill>
                  </a:rPr>
                  <a:t>Or,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smtClean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GB" b="0" i="1" smtClean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𝑞𝑠</m:t>
                        </m:r>
                      </m:num>
                      <m:den>
                        <m:r>
                          <a:rPr lang="en-GB" i="1" smtClean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GB" b="0" i="1" smtClean="0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𝑝</m:t>
                        </m:r>
                      </m:den>
                    </m:f>
                  </m:oMath>
                </a14:m>
                <a:endParaRPr lang="en-GB" dirty="0">
                  <a:solidFill>
                    <a:srgbClr val="7030A0"/>
                  </a:solidFill>
                </a:endParaRPr>
              </a:p>
              <a:p>
                <a:r>
                  <a:rPr lang="en-GB" dirty="0">
                    <a:solidFill>
                      <a:srgbClr val="7030A0"/>
                    </a:solidFill>
                  </a:rPr>
                  <a:t>This is known as unity or 1</a:t>
                </a:r>
              </a:p>
            </p:txBody>
          </p:sp>
        </mc:Choice>
        <mc:Fallback xmlns="">
          <p:sp>
            <p:nvSpPr>
              <p:cNvPr id="6" name="Content Placeholder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5418155" y="976322"/>
                <a:ext cx="3485477" cy="4351338"/>
              </a:xfrm>
              <a:blipFill>
                <a:blip r:embed="rId3"/>
                <a:stretch>
                  <a:fillRect l="-3147" t="-2101" r="-20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/>
          <p:cNvCxnSpPr/>
          <p:nvPr/>
        </p:nvCxnSpPr>
        <p:spPr>
          <a:xfrm>
            <a:off x="1657350" y="2514600"/>
            <a:ext cx="0" cy="275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1650206" y="5205730"/>
            <a:ext cx="2781300" cy="4803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669748" y="5246463"/>
            <a:ext cx="1523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Quantity (q)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7225" y="2191435"/>
            <a:ext cx="1007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Price (p)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1657350" y="2614108"/>
            <a:ext cx="771189" cy="2656392"/>
          </a:xfrm>
          <a:prstGeom prst="line">
            <a:avLst/>
          </a:prstGeom>
          <a:ln w="22225">
            <a:solidFill>
              <a:srgbClr val="770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872752" y="4026579"/>
                <a:ext cx="7584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Es =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  <a:ea typeface="Cambria Math"/>
                      </a:rPr>
                      <m:t>1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2752" y="4026579"/>
                <a:ext cx="758414" cy="369332"/>
              </a:xfrm>
              <a:prstGeom prst="rect">
                <a:avLst/>
              </a:prstGeom>
              <a:blipFill>
                <a:blip r:embed="rId4"/>
                <a:stretch>
                  <a:fillRect l="-6400" t="-8333" b="-71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Straight Connector 20"/>
          <p:cNvCxnSpPr/>
          <p:nvPr/>
        </p:nvCxnSpPr>
        <p:spPr>
          <a:xfrm flipH="1">
            <a:off x="1657350" y="3151992"/>
            <a:ext cx="1682900" cy="2118509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1650206" y="4211246"/>
            <a:ext cx="2173068" cy="1059255"/>
          </a:xfrm>
          <a:prstGeom prst="line">
            <a:avLst/>
          </a:prstGeom>
          <a:ln w="2222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392431" y="2967325"/>
                <a:ext cx="7584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Es =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  <a:ea typeface="Cambria Math"/>
                      </a:rPr>
                      <m:t>1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2431" y="2967325"/>
                <a:ext cx="758414" cy="369332"/>
              </a:xfrm>
              <a:prstGeom prst="rect">
                <a:avLst/>
              </a:prstGeom>
              <a:blipFill>
                <a:blip r:embed="rId5"/>
                <a:stretch>
                  <a:fillRect l="-7258" t="-8333" b="-71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498800" y="2329934"/>
                <a:ext cx="7584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Es =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  <a:ea typeface="Cambria Math"/>
                      </a:rPr>
                      <m:t>1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8800" y="2329934"/>
                <a:ext cx="758414" cy="369332"/>
              </a:xfrm>
              <a:prstGeom prst="rect">
                <a:avLst/>
              </a:prstGeom>
              <a:blipFill>
                <a:blip r:embed="rId6"/>
                <a:stretch>
                  <a:fillRect l="-7258" t="-6557" b="-688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6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9735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Determinants of elasticity of supply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7030A0"/>
                </a:solidFill>
              </a:rPr>
              <a:t>The time period</a:t>
            </a:r>
          </a:p>
          <a:p>
            <a:endParaRPr lang="en-GB" dirty="0">
              <a:solidFill>
                <a:srgbClr val="7030A0"/>
              </a:solidFill>
            </a:endParaRPr>
          </a:p>
          <a:p>
            <a:r>
              <a:rPr lang="en-GB" dirty="0">
                <a:solidFill>
                  <a:srgbClr val="7030A0"/>
                </a:solidFill>
              </a:rPr>
              <a:t>Factor mobility</a:t>
            </a:r>
          </a:p>
          <a:p>
            <a:endParaRPr lang="en-GB" dirty="0">
              <a:solidFill>
                <a:srgbClr val="7030A0"/>
              </a:solidFill>
            </a:endParaRPr>
          </a:p>
          <a:p>
            <a:r>
              <a:rPr lang="en-GB" dirty="0">
                <a:solidFill>
                  <a:srgbClr val="7030A0"/>
                </a:solidFill>
              </a:rPr>
              <a:t>Availability of stocks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r>
              <a:rPr lang="en-GB" dirty="0">
                <a:solidFill>
                  <a:srgbClr val="7030A0"/>
                </a:solidFill>
              </a:rPr>
              <a:t>Behaviour of costs as output changes</a:t>
            </a:r>
          </a:p>
          <a:p>
            <a:endParaRPr lang="en-GB" dirty="0">
              <a:solidFill>
                <a:srgbClr val="7030A0"/>
              </a:solidFill>
            </a:endParaRPr>
          </a:p>
          <a:p>
            <a:r>
              <a:rPr lang="en-GB" dirty="0">
                <a:solidFill>
                  <a:srgbClr val="7030A0"/>
                </a:solidFill>
              </a:rPr>
              <a:t>Availability, reliability, and deployment of information and communications technology (ICT)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7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5462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108519" y="154540"/>
            <a:ext cx="9020106" cy="833962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Basic supply and demand under perfect competition - equilibrium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23528" y="1220231"/>
            <a:ext cx="5046545" cy="4524375"/>
          </a:xfrm>
        </p:spPr>
        <p:txBody>
          <a:bodyPr>
            <a:normAutofit fontScale="70000" lnSpcReduction="20000"/>
          </a:bodyPr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573779" y="1196086"/>
            <a:ext cx="3091521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Assumptions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r>
              <a:rPr lang="en-GB" dirty="0">
                <a:solidFill>
                  <a:srgbClr val="7030A0"/>
                </a:solidFill>
              </a:rPr>
              <a:t>Utility-seeking buyers</a:t>
            </a:r>
          </a:p>
          <a:p>
            <a:r>
              <a:rPr lang="en-GB" dirty="0">
                <a:solidFill>
                  <a:srgbClr val="7030A0"/>
                </a:solidFill>
              </a:rPr>
              <a:t>Full information for buyers and sellers</a:t>
            </a:r>
          </a:p>
          <a:p>
            <a:r>
              <a:rPr lang="en-GB" dirty="0">
                <a:solidFill>
                  <a:srgbClr val="7030A0"/>
                </a:solidFill>
              </a:rPr>
              <a:t>Profit-seeking sellers</a:t>
            </a:r>
          </a:p>
          <a:p>
            <a:r>
              <a:rPr lang="en-GB" dirty="0">
                <a:solidFill>
                  <a:srgbClr val="7030A0"/>
                </a:solidFill>
              </a:rPr>
              <a:t>Sellers are price-takers</a:t>
            </a:r>
          </a:p>
          <a:p>
            <a:r>
              <a:rPr lang="en-GB" dirty="0">
                <a:solidFill>
                  <a:srgbClr val="7030A0"/>
                </a:solidFill>
              </a:rPr>
              <a:t>Market clears at the equilibrium interface (e)</a:t>
            </a:r>
          </a:p>
          <a:p>
            <a:r>
              <a:rPr lang="en-GB" dirty="0">
                <a:solidFill>
                  <a:srgbClr val="7030A0"/>
                </a:solidFill>
              </a:rPr>
              <a:t>No surpluses or shortages</a:t>
            </a:r>
          </a:p>
          <a:p>
            <a:r>
              <a:rPr lang="en-GB" dirty="0">
                <a:solidFill>
                  <a:srgbClr val="7030A0"/>
                </a:solidFill>
              </a:rPr>
              <a:t>The market functions efficiently</a:t>
            </a:r>
          </a:p>
          <a:p>
            <a:endParaRPr lang="en-GB" dirty="0">
              <a:solidFill>
                <a:srgbClr val="FFC00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657350" y="2514600"/>
            <a:ext cx="0" cy="275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57350" y="5270500"/>
            <a:ext cx="27813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866900" y="2692400"/>
            <a:ext cx="2371725" cy="2311400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  <a:endCxn id="2" idx="1"/>
          </p:cNvCxnSpPr>
          <p:nvPr/>
        </p:nvCxnSpPr>
        <p:spPr>
          <a:xfrm flipV="1">
            <a:off x="1987433" y="2644485"/>
            <a:ext cx="2210997" cy="2295818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700631" y="5335370"/>
            <a:ext cx="1519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Quantity (q)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7224" y="2514601"/>
            <a:ext cx="100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Price (p)</a:t>
            </a:r>
          </a:p>
        </p:txBody>
      </p:sp>
      <p:cxnSp>
        <p:nvCxnSpPr>
          <p:cNvPr id="22" name="Straight Connector 21"/>
          <p:cNvCxnSpPr>
            <a:cxnSpLocks/>
            <a:stCxn id="26" idx="3"/>
          </p:cNvCxnSpPr>
          <p:nvPr/>
        </p:nvCxnSpPr>
        <p:spPr>
          <a:xfrm>
            <a:off x="1663194" y="3835400"/>
            <a:ext cx="1322894" cy="6351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036094" y="3848100"/>
            <a:ext cx="4763" cy="142240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239680" y="365073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29099" y="537527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q1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98430" y="2321319"/>
            <a:ext cx="1021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supply (s)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84300" y="4559300"/>
            <a:ext cx="1306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demand (d)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24641" y="2641236"/>
            <a:ext cx="1375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equilibrium (e)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040858" y="3287567"/>
            <a:ext cx="0" cy="504825"/>
          </a:xfrm>
          <a:prstGeom prst="straightConnector1">
            <a:avLst/>
          </a:prstGeom>
          <a:ln w="22225">
            <a:solidFill>
              <a:srgbClr val="0070C0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8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895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2303" y="154540"/>
            <a:ext cx="8729283" cy="580689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Basic supply and demand – decrease in supply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82303" y="1191636"/>
            <a:ext cx="5465462" cy="5069642"/>
          </a:xfrm>
        </p:spPr>
        <p:txBody>
          <a:bodyPr>
            <a:normAutofit fontScale="70000" lnSpcReduction="20000"/>
          </a:bodyPr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796430" y="764704"/>
            <a:ext cx="3165267" cy="485024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Assumptions</a:t>
            </a:r>
          </a:p>
          <a:p>
            <a:r>
              <a:rPr lang="en-GB" dirty="0">
                <a:solidFill>
                  <a:srgbClr val="7030A0"/>
                </a:solidFill>
              </a:rPr>
              <a:t>Decrease in market supply q1 to q2 leads to a higher price charged by producers p1 to p2</a:t>
            </a:r>
          </a:p>
          <a:p>
            <a:r>
              <a:rPr lang="en-GB" dirty="0">
                <a:solidFill>
                  <a:srgbClr val="7030A0"/>
                </a:solidFill>
              </a:rPr>
              <a:t>The equilibrium market clearing interface moves backwards and upwards e1 to e2</a:t>
            </a:r>
          </a:p>
          <a:p>
            <a:r>
              <a:rPr lang="en-GB" dirty="0">
                <a:solidFill>
                  <a:srgbClr val="7030A0"/>
                </a:solidFill>
              </a:rPr>
              <a:t>A fall in supply leads to an increase in price</a:t>
            </a:r>
          </a:p>
          <a:p>
            <a:r>
              <a:rPr lang="en-GB" dirty="0">
                <a:solidFill>
                  <a:srgbClr val="7030A0"/>
                </a:solidFill>
              </a:rPr>
              <a:t>This is a shift in the supply curve and therefore there could be a number of causes responsible</a:t>
            </a:r>
          </a:p>
          <a:p>
            <a:endParaRPr lang="en-GB" dirty="0">
              <a:solidFill>
                <a:srgbClr val="FFC000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657350" y="2514600"/>
            <a:ext cx="0" cy="275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57350" y="5270500"/>
            <a:ext cx="27813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866900" y="2692400"/>
            <a:ext cx="2371725" cy="2311400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2" idx="1"/>
          </p:cNvCxnSpPr>
          <p:nvPr/>
        </p:nvCxnSpPr>
        <p:spPr>
          <a:xfrm flipV="1">
            <a:off x="1987433" y="2644484"/>
            <a:ext cx="2210997" cy="2295818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686794" y="5369696"/>
            <a:ext cx="1754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Quantity (q)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7225" y="2514601"/>
            <a:ext cx="8920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price charged</a:t>
            </a:r>
          </a:p>
        </p:txBody>
      </p:sp>
      <p:cxnSp>
        <p:nvCxnSpPr>
          <p:cNvPr id="22" name="Straight Connector 21"/>
          <p:cNvCxnSpPr>
            <a:cxnSpLocks/>
          </p:cNvCxnSpPr>
          <p:nvPr/>
        </p:nvCxnSpPr>
        <p:spPr>
          <a:xfrm>
            <a:off x="1663194" y="3841751"/>
            <a:ext cx="1322894" cy="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036094" y="3848100"/>
            <a:ext cx="4763" cy="142240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06733" y="366343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p1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98430" y="2321318"/>
            <a:ext cx="352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prstClr val="white"/>
                </a:solidFill>
              </a:rPr>
              <a:t>s1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48486" y="4829600"/>
            <a:ext cx="603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prstClr val="white"/>
                </a:solidFill>
              </a:rPr>
              <a:t> (d1)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1708750" y="2202984"/>
            <a:ext cx="1978044" cy="2046287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686794" y="2018318"/>
            <a:ext cx="352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prstClr val="white"/>
                </a:solidFill>
              </a:rPr>
              <a:t>s2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3164762" y="2837765"/>
            <a:ext cx="663147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593686" y="3420932"/>
            <a:ext cx="4763" cy="1849568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cxnSpLocks/>
          </p:cNvCxnSpPr>
          <p:nvPr/>
        </p:nvCxnSpPr>
        <p:spPr>
          <a:xfrm>
            <a:off x="1662388" y="3411707"/>
            <a:ext cx="931298" cy="1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445470" y="2785988"/>
            <a:ext cx="437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861578" y="3236266"/>
            <a:ext cx="437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e1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9</a:t>
            </a:fld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484094" y="2321318"/>
            <a:ext cx="1173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Price (p)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831" y="3663434"/>
            <a:ext cx="662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1378" y="3224960"/>
            <a:ext cx="662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00230" y="5321987"/>
            <a:ext cx="1378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q2     q1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0051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" y="154540"/>
            <a:ext cx="8911586" cy="524966"/>
          </a:xfrm>
        </p:spPr>
        <p:txBody>
          <a:bodyPr>
            <a:noAutofit/>
          </a:bodyPr>
          <a:lstStyle/>
          <a:p>
            <a:pPr algn="ctr"/>
            <a:r>
              <a:rPr lang="en-GB" sz="3200" dirty="0"/>
              <a:t>Basic supply and demand – increase in demand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4955" y="1245855"/>
            <a:ext cx="5629953" cy="4524375"/>
          </a:xfrm>
        </p:spPr>
        <p:txBody>
          <a:bodyPr>
            <a:normAutofit fontScale="70000" lnSpcReduction="20000"/>
          </a:bodyPr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415110" y="761540"/>
            <a:ext cx="3633935" cy="461867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Assumptions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r>
              <a:rPr lang="en-GB" dirty="0">
                <a:solidFill>
                  <a:srgbClr val="7030A0"/>
                </a:solidFill>
              </a:rPr>
              <a:t>Increase in market demand q1 to q2 leads to a higher price charged by producers p1 to p2</a:t>
            </a:r>
          </a:p>
          <a:p>
            <a:r>
              <a:rPr lang="en-GB" dirty="0">
                <a:solidFill>
                  <a:srgbClr val="7030A0"/>
                </a:solidFill>
              </a:rPr>
              <a:t>The equilibrium market clearing interface moves forwards and upwards e1 to e2</a:t>
            </a:r>
          </a:p>
          <a:p>
            <a:r>
              <a:rPr lang="en-GB" dirty="0">
                <a:solidFill>
                  <a:srgbClr val="7030A0"/>
                </a:solidFill>
              </a:rPr>
              <a:t>An increase in demand leads to an increase in price</a:t>
            </a:r>
          </a:p>
          <a:p>
            <a:r>
              <a:rPr lang="en-GB" dirty="0">
                <a:solidFill>
                  <a:srgbClr val="7030A0"/>
                </a:solidFill>
              </a:rPr>
              <a:t>This is a shift in the demand curve, and therefore there could be a number of causes responsible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657350" y="2514600"/>
            <a:ext cx="0" cy="27559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57350" y="5270500"/>
            <a:ext cx="27813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866900" y="2692400"/>
            <a:ext cx="2371725" cy="2311400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2" idx="1"/>
          </p:cNvCxnSpPr>
          <p:nvPr/>
        </p:nvCxnSpPr>
        <p:spPr>
          <a:xfrm flipV="1">
            <a:off x="1987433" y="2644484"/>
            <a:ext cx="2210997" cy="2295818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57225" y="2321319"/>
            <a:ext cx="8920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price charged</a:t>
            </a:r>
          </a:p>
        </p:txBody>
      </p:sp>
      <p:cxnSp>
        <p:nvCxnSpPr>
          <p:cNvPr id="22" name="Straight Connector 21"/>
          <p:cNvCxnSpPr>
            <a:cxnSpLocks/>
          </p:cNvCxnSpPr>
          <p:nvPr/>
        </p:nvCxnSpPr>
        <p:spPr>
          <a:xfrm>
            <a:off x="1663194" y="3841751"/>
            <a:ext cx="1322894" cy="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036094" y="3848100"/>
            <a:ext cx="4763" cy="142240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06733" y="3663434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p1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24641" y="5375274"/>
            <a:ext cx="1913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prstClr val="white"/>
                </a:solidFill>
              </a:rPr>
              <a:t> q1        </a:t>
            </a:r>
            <a:r>
              <a:rPr lang="en-GB" dirty="0"/>
              <a:t>q2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98430" y="2321318"/>
            <a:ext cx="352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prstClr val="white"/>
                </a:solidFill>
              </a:rPr>
              <a:t>s1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3878025" y="4559300"/>
            <a:ext cx="1138411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cxnSpLocks/>
          </p:cNvCxnSpPr>
          <p:nvPr/>
        </p:nvCxnSpPr>
        <p:spPr>
          <a:xfrm>
            <a:off x="1703087" y="3137598"/>
            <a:ext cx="1956306" cy="0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221169" y="3039057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p2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496945" y="2514600"/>
            <a:ext cx="437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861578" y="3236266"/>
            <a:ext cx="437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38624" y="4819134"/>
            <a:ext cx="525219" cy="369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d1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2529841" y="2034316"/>
            <a:ext cx="2696369" cy="2589196"/>
          </a:xfrm>
          <a:prstGeom prst="straightConnector1">
            <a:avLst/>
          </a:prstGeom>
          <a:ln w="22225">
            <a:solidFill>
              <a:srgbClr val="7702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806661" y="4623512"/>
            <a:ext cx="685971" cy="369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d2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3646842" y="3160932"/>
            <a:ext cx="0" cy="2109569"/>
          </a:xfrm>
          <a:prstGeom prst="line">
            <a:avLst/>
          </a:prstGeom>
          <a:ln w="22225">
            <a:solidFill>
              <a:srgbClr val="0070C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45445" y="2514600"/>
            <a:ext cx="1210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Price (p)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427525" y="5270497"/>
            <a:ext cx="1389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Quantity (q)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7857" y="3039057"/>
            <a:ext cx="4614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P2</a:t>
            </a:r>
          </a:p>
          <a:p>
            <a:endParaRPr lang="en-GB" dirty="0"/>
          </a:p>
          <a:p>
            <a:r>
              <a:rPr lang="en-GB" dirty="0"/>
              <a:t>p1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18695" y="5363067"/>
            <a:ext cx="1253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3948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"/>
            <a:ext cx="8058150" cy="764704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3600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934979"/>
            <a:ext cx="8058150" cy="4654261"/>
          </a:xfrm>
          <a:solidFill>
            <a:schemeClr val="tx2"/>
          </a:solidFill>
        </p:spPr>
        <p:txBody>
          <a:bodyPr>
            <a:noAutofit/>
          </a:bodyPr>
          <a:lstStyle/>
          <a:p>
            <a:r>
              <a:rPr lang="en-GB" sz="2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Basic supply and demand theory is based on the notion of perfect competition</a:t>
            </a:r>
          </a:p>
          <a:p>
            <a:r>
              <a:rPr lang="en-GB" sz="2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The main assumptions are that both sellers and buyers always make rational decisions and  have full (perfect) information.</a:t>
            </a:r>
          </a:p>
          <a:p>
            <a:r>
              <a:rPr lang="en-GB" sz="2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The supply and demand curves used here are mostly depicted as linear trajectories</a:t>
            </a:r>
          </a:p>
          <a:p>
            <a:r>
              <a:rPr lang="en-GB" sz="2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The concept of elasticity is an important one, and is often central to business decision-making</a:t>
            </a:r>
          </a:p>
          <a:p>
            <a:r>
              <a:rPr lang="en-GB" sz="22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The basics of classical supply and demand allows a critical perspective in order from which to critically evaluate  real world business situations and decision-making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CE65-A640-4BE5-9F5F-EF58F6145B35}" type="slidenum">
              <a:rPr lang="en-GB" smtClean="0"/>
              <a:t>11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06685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5968</TotalTime>
  <Words>724</Words>
  <Application>Microsoft Office PowerPoint</Application>
  <PresentationFormat>On-screen Show (4:3)</PresentationFormat>
  <Paragraphs>167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 Math</vt:lpstr>
      <vt:lpstr>Myriad Pro</vt:lpstr>
      <vt:lpstr>20140311PresentationUWTSDTemplate</vt:lpstr>
      <vt:lpstr>Management Economics (LCBB5008)</vt:lpstr>
      <vt:lpstr>Basic supply and demand under perfect competition – market supply</vt:lpstr>
      <vt:lpstr>Basic supply and demand under perfect competition – changes in supply</vt:lpstr>
      <vt:lpstr>Elasticity of supply – perfectly inelastic supply</vt:lpstr>
      <vt:lpstr>Elasticity of supply – perfectly elastic supply</vt:lpstr>
      <vt:lpstr>Elasticity of supply – proportionate of elasticity of supply</vt:lpstr>
      <vt:lpstr>Determinants of elasticity of supply</vt:lpstr>
      <vt:lpstr>Basic supply and demand under perfect competition - equilibrium</vt:lpstr>
      <vt:lpstr>Basic supply and demand – decrease in supply</vt:lpstr>
      <vt:lpstr>Basic supply and demand – increase in demand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Munodzinesa Zuwirai</cp:lastModifiedBy>
  <cp:revision>273</cp:revision>
  <dcterms:created xsi:type="dcterms:W3CDTF">2013-10-11T12:05:37Z</dcterms:created>
  <dcterms:modified xsi:type="dcterms:W3CDTF">2023-05-23T11:42:24Z</dcterms:modified>
</cp:coreProperties>
</file>