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5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7" r:id="rId3"/>
    <p:sldId id="258" r:id="rId4"/>
    <p:sldId id="259" r:id="rId5"/>
    <p:sldId id="260" r:id="rId6"/>
    <p:sldId id="267" r:id="rId7"/>
    <p:sldId id="266" r:id="rId8"/>
    <p:sldId id="263" r:id="rId9"/>
    <p:sldId id="264" r:id="rId10"/>
    <p:sldId id="265" r:id="rId11"/>
    <p:sldId id="261" r:id="rId12"/>
  </p:sldIdLst>
  <p:sldSz cx="12192000" cy="6858000"/>
  <p:notesSz cx="6669088" cy="97536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1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0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3" d="100"/>
          <a:sy n="73" d="100"/>
        </p:scale>
        <p:origin x="2148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90568" cy="489502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6946" y="0"/>
            <a:ext cx="2890568" cy="489502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r">
              <a:defRPr sz="1200"/>
            </a:lvl1pPr>
          </a:lstStyle>
          <a:p>
            <a:fld id="{9C4956EA-89B0-4085-B2F2-6A1B7DFAC2BA}" type="datetimeFigureOut">
              <a:rPr lang="en-GB" smtClean="0"/>
              <a:t>18/10/2018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098"/>
            <a:ext cx="2890568" cy="489502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6946" y="9264098"/>
            <a:ext cx="2890568" cy="489502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r">
              <a:defRPr sz="1200"/>
            </a:lvl1pPr>
          </a:lstStyle>
          <a:p>
            <a:fld id="{F21866F7-28D2-46C5-8E7A-6E441334B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2146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9938" cy="489374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r">
              <a:defRPr sz="1200"/>
            </a:lvl1pPr>
          </a:lstStyle>
          <a:p>
            <a:fld id="{432E2A08-C871-472E-BA94-C00C687A9881}" type="datetimeFigureOut">
              <a:rPr lang="en-GB" smtClean="0"/>
              <a:t>18/10/2018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19200"/>
            <a:ext cx="5853112" cy="3292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10" tIns="45505" rIns="91010" bIns="45505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93920"/>
            <a:ext cx="5335270" cy="3840480"/>
          </a:xfrm>
          <a:prstGeom prst="rect">
            <a:avLst/>
          </a:prstGeom>
        </p:spPr>
        <p:txBody>
          <a:bodyPr vert="horz" lIns="91010" tIns="45505" rIns="91010" bIns="45505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264227"/>
            <a:ext cx="2889938" cy="489373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7"/>
            <a:ext cx="2889938" cy="489373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r">
              <a:defRPr sz="1200"/>
            </a:lvl1pPr>
          </a:lstStyle>
          <a:p>
            <a:fld id="{970C0BD4-7248-49DB-8B20-D80728C4AD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2523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7504408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3077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3586736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60983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2633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3958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8458407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3528156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B61BEF0D-F0BB-DE4B-95CE-6DB70DBA9567}" type="datetimeFigureOut">
              <a:rPr lang="en-US" smtClean="0"/>
              <a:pPr/>
              <a:t>10/18/2018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5129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77521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0264693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4662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adeready.ca/2015/trade-takeaways/5-considerations-building-strong-international-business-relationships/" TargetMode="External"/><Relationship Id="rId2" Type="http://schemas.openxmlformats.org/officeDocument/2006/relationships/hyperlink" Target="https://www.khaleejtimes.com/business/nepotism-versus-wasta-in-business-globalisation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worldlearnerchinese.com/content/what-guanx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International Business Communications 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8733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Concept of trust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628900"/>
            <a:ext cx="10895012" cy="3282322"/>
          </a:xfrm>
        </p:spPr>
        <p:txBody>
          <a:bodyPr>
            <a:normAutofit/>
          </a:bodyPr>
          <a:lstStyle/>
          <a:p>
            <a:r>
              <a:rPr lang="en-GB" dirty="0" smtClean="0"/>
              <a:t>Explore the development of ‘Trust’ on international business communications</a:t>
            </a:r>
          </a:p>
          <a:p>
            <a:r>
              <a:rPr lang="en-GB" dirty="0" smtClean="0"/>
              <a:t>Look at the importance of relationship building and networking across cultures</a:t>
            </a:r>
          </a:p>
          <a:p>
            <a:r>
              <a:rPr lang="en-GB" dirty="0" smtClean="0"/>
              <a:t>Discuss the role of hierarchies in different cultures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1149229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3337" y="3363655"/>
            <a:ext cx="8911687" cy="128089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Why is TRUST important in international business communications?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2312" y="2194061"/>
            <a:ext cx="8915400" cy="1032933"/>
          </a:xfrm>
        </p:spPr>
        <p:txBody>
          <a:bodyPr>
            <a:normAutofit/>
          </a:bodyPr>
          <a:lstStyle/>
          <a:p>
            <a:r>
              <a:rPr lang="en-GB" dirty="0" smtClean="0"/>
              <a:t>Work together with two other people and write your definition on your piece of paper</a:t>
            </a: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745325" y="7765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mtClean="0"/>
              <a:t>How would you define TRUST</a:t>
            </a: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813337" y="4723712"/>
            <a:ext cx="8915400" cy="10329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Work together with two other people and identify three key reasons why TRUST is important in IBC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61323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Trust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dirty="0" smtClean="0"/>
              <a:t>“An </a:t>
            </a:r>
            <a:r>
              <a:rPr lang="en-GB" dirty="0"/>
              <a:t>expectation that a party can be relied on </a:t>
            </a:r>
            <a:r>
              <a:rPr lang="en-GB" b="1" dirty="0"/>
              <a:t>to keep to </a:t>
            </a:r>
            <a:r>
              <a:rPr lang="en-GB" b="1" dirty="0" smtClean="0"/>
              <a:t>agreements</a:t>
            </a:r>
            <a:r>
              <a:rPr lang="en-GB" dirty="0" smtClean="0"/>
              <a:t>, </a:t>
            </a:r>
            <a:r>
              <a:rPr lang="en-GB" b="1" dirty="0"/>
              <a:t>will perform its role </a:t>
            </a:r>
            <a:r>
              <a:rPr lang="en-GB" b="1" dirty="0" smtClean="0"/>
              <a:t>competently </a:t>
            </a:r>
            <a:r>
              <a:rPr lang="en-GB" dirty="0" smtClean="0"/>
              <a:t>and </a:t>
            </a:r>
            <a:r>
              <a:rPr lang="en-GB" dirty="0"/>
              <a:t>that the party </a:t>
            </a:r>
            <a:r>
              <a:rPr lang="en-GB" b="1" dirty="0"/>
              <a:t>will behave honourably </a:t>
            </a:r>
            <a:r>
              <a:rPr lang="en-GB" dirty="0"/>
              <a:t>even where no exploit promises or performance guarantees have been </a:t>
            </a:r>
            <a:r>
              <a:rPr lang="en-GB" dirty="0" smtClean="0"/>
              <a:t>made.”</a:t>
            </a:r>
            <a:endParaRPr lang="en-GB" dirty="0"/>
          </a:p>
          <a:p>
            <a:pPr marL="0" indent="0">
              <a:buNone/>
            </a:pPr>
            <a:endParaRPr lang="en-GB" sz="1200" dirty="0" smtClean="0"/>
          </a:p>
          <a:p>
            <a:pPr marL="0" indent="0">
              <a:buNone/>
            </a:pPr>
            <a:r>
              <a:rPr lang="en-GB" sz="1200" dirty="0" err="1" smtClean="0"/>
              <a:t>Boersma</a:t>
            </a:r>
            <a:r>
              <a:rPr lang="en-GB" sz="1200" dirty="0" smtClean="0"/>
              <a:t> et al, Trust in international joint venture </a:t>
            </a:r>
            <a:r>
              <a:rPr lang="en-GB" sz="1200" dirty="0" err="1" smtClean="0"/>
              <a:t>relationships,Journal</a:t>
            </a:r>
            <a:r>
              <a:rPr lang="en-GB" sz="1200" dirty="0" smtClean="0"/>
              <a:t> of Business Research 56 (2003) 1031 – 1042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8098324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Different types of trust?</a:t>
            </a:r>
            <a:endParaRPr lang="en-GB" dirty="0"/>
          </a:p>
        </p:txBody>
      </p:sp>
      <p:sp>
        <p:nvSpPr>
          <p:cNvPr id="4" name="Oval Callout 3"/>
          <p:cNvSpPr/>
          <p:nvPr/>
        </p:nvSpPr>
        <p:spPr>
          <a:xfrm>
            <a:off x="1075267" y="2044698"/>
            <a:ext cx="4072467" cy="3208867"/>
          </a:xfrm>
          <a:prstGeom prst="wedgeEllipseCallout">
            <a:avLst>
              <a:gd name="adj1" fmla="val 5778"/>
              <a:gd name="adj2" fmla="val -69426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/>
              <a:t>Sviazi</a:t>
            </a:r>
            <a:r>
              <a:rPr lang="en-GB" dirty="0" smtClean="0"/>
              <a:t> (Russia) </a:t>
            </a:r>
            <a:r>
              <a:rPr lang="en-GB" dirty="0"/>
              <a:t>is </a:t>
            </a:r>
            <a:r>
              <a:rPr lang="en-GB" dirty="0" smtClean="0"/>
              <a:t>“a </a:t>
            </a:r>
            <a:r>
              <a:rPr lang="en-GB" dirty="0"/>
              <a:t>social network that involves giving and receiving </a:t>
            </a:r>
            <a:r>
              <a:rPr lang="en-GB" dirty="0" err="1"/>
              <a:t>favors</a:t>
            </a:r>
            <a:r>
              <a:rPr lang="en-GB" dirty="0"/>
              <a:t> in order to get things done or to obtain access to funds or state </a:t>
            </a:r>
            <a:r>
              <a:rPr lang="en-GB" dirty="0" smtClean="0"/>
              <a:t>property” (</a:t>
            </a:r>
            <a:r>
              <a:rPr lang="en-GB" dirty="0"/>
              <a:t>B</a:t>
            </a:r>
            <a:r>
              <a:rPr lang="en-GB" dirty="0" smtClean="0"/>
              <a:t>erger et al, 2017)</a:t>
            </a:r>
            <a:endParaRPr lang="en-GB" dirty="0"/>
          </a:p>
        </p:txBody>
      </p:sp>
      <p:sp>
        <p:nvSpPr>
          <p:cNvPr id="5" name="Oval Callout 4"/>
          <p:cNvSpPr/>
          <p:nvPr/>
        </p:nvSpPr>
        <p:spPr>
          <a:xfrm>
            <a:off x="6680200" y="795865"/>
            <a:ext cx="4580467" cy="2853267"/>
          </a:xfrm>
          <a:prstGeom prst="wedgeEllipseCallout">
            <a:avLst>
              <a:gd name="adj1" fmla="val -62423"/>
              <a:gd name="adj2" fmla="val -27114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ja-JP" dirty="0" smtClean="0"/>
              <a:t>“</a:t>
            </a:r>
            <a:r>
              <a:rPr lang="ja-JP" altLang="en-US" dirty="0" smtClean="0"/>
              <a:t>关</a:t>
            </a:r>
            <a:r>
              <a:rPr lang="ja-JP" altLang="en-US" dirty="0"/>
              <a:t>系 </a:t>
            </a:r>
            <a:r>
              <a:rPr lang="en-US" altLang="ja-JP" dirty="0"/>
              <a:t>/ </a:t>
            </a:r>
            <a:r>
              <a:rPr lang="en-GB" altLang="ja-JP" dirty="0" err="1"/>
              <a:t>G</a:t>
            </a:r>
            <a:r>
              <a:rPr lang="en-GB" dirty="0" err="1" smtClean="0"/>
              <a:t>uānxi</a:t>
            </a:r>
            <a:r>
              <a:rPr lang="en-GB" dirty="0" smtClean="0"/>
              <a:t> is </a:t>
            </a:r>
            <a:r>
              <a:rPr lang="en-GB" dirty="0"/>
              <a:t>a general Chinese term used to</a:t>
            </a:r>
          </a:p>
          <a:p>
            <a:r>
              <a:rPr lang="en-GB" dirty="0"/>
              <a:t> describe relationships that may result in the exchanges of </a:t>
            </a:r>
            <a:r>
              <a:rPr lang="en-GB" dirty="0" err="1"/>
              <a:t>favors</a:t>
            </a:r>
            <a:r>
              <a:rPr lang="en-GB" dirty="0"/>
              <a:t> or "connections" that are beneficial for the parties </a:t>
            </a:r>
            <a:r>
              <a:rPr lang="en-GB" dirty="0" smtClean="0"/>
              <a:t>involved” (World Learner Chinese)</a:t>
            </a:r>
            <a:endParaRPr lang="en-GB" dirty="0"/>
          </a:p>
        </p:txBody>
      </p:sp>
      <p:sp>
        <p:nvSpPr>
          <p:cNvPr id="6" name="Oval Callout 5"/>
          <p:cNvSpPr/>
          <p:nvPr/>
        </p:nvSpPr>
        <p:spPr>
          <a:xfrm>
            <a:off x="3928533" y="4542365"/>
            <a:ext cx="7332134" cy="2142067"/>
          </a:xfrm>
          <a:prstGeom prst="wedgeEllipseCallout">
            <a:avLst>
              <a:gd name="adj1" fmla="val -22537"/>
              <a:gd name="adj2" fmla="val -148774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Middle east: “</a:t>
            </a:r>
            <a:r>
              <a:rPr lang="en-GB" dirty="0" err="1" smtClean="0"/>
              <a:t>Wasta</a:t>
            </a:r>
            <a:r>
              <a:rPr lang="en-GB" dirty="0" smtClean="0"/>
              <a:t> </a:t>
            </a:r>
            <a:r>
              <a:rPr lang="en-GB" dirty="0"/>
              <a:t>refers to the advantage and benefits one gains from being part of a particular group or having </a:t>
            </a:r>
            <a:r>
              <a:rPr lang="en-GB" dirty="0" smtClean="0"/>
              <a:t>connections. …</a:t>
            </a:r>
            <a:r>
              <a:rPr lang="en-GB" dirty="0" err="1" smtClean="0"/>
              <a:t>Wasta</a:t>
            </a:r>
            <a:r>
              <a:rPr lang="en-GB" dirty="0" smtClean="0"/>
              <a:t> is </a:t>
            </a:r>
            <a:r>
              <a:rPr lang="en-GB" dirty="0"/>
              <a:t>meant to forward the interests of the individual and contribute to the betterment of the </a:t>
            </a:r>
            <a:r>
              <a:rPr lang="en-GB" dirty="0" smtClean="0"/>
              <a:t>whole group. (</a:t>
            </a:r>
            <a:r>
              <a:rPr lang="en-GB" dirty="0" err="1" smtClean="0"/>
              <a:t>Tashakova</a:t>
            </a:r>
            <a:r>
              <a:rPr lang="en-GB" dirty="0" smtClean="0"/>
              <a:t>, 2015)</a:t>
            </a:r>
            <a:r>
              <a:rPr lang="en-GB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5853628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0200" y="1582341"/>
            <a:ext cx="116586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/>
              <a:t>Westerners base trust on rules and regulations which are applied to all (Universalism</a:t>
            </a:r>
            <a:r>
              <a:rPr lang="en-GB" sz="2000" dirty="0" smtClean="0"/>
              <a:t>)</a:t>
            </a:r>
          </a:p>
          <a:p>
            <a:endParaRPr lang="en-GB" sz="2000" dirty="0"/>
          </a:p>
          <a:p>
            <a:r>
              <a:rPr lang="en-GB" sz="2000" dirty="0"/>
              <a:t>People in many other parts of the world trust their friends and family because legal systems were/are unreliable </a:t>
            </a:r>
            <a:endParaRPr lang="en-GB" sz="2000" dirty="0" smtClean="0"/>
          </a:p>
          <a:p>
            <a:endParaRPr lang="en-GB" sz="2000" dirty="0"/>
          </a:p>
          <a:p>
            <a:r>
              <a:rPr lang="en-GB" sz="2000" dirty="0"/>
              <a:t>Westerners base their business on formal deals that are written up as detailed contracts and enforced by a legal system. </a:t>
            </a:r>
            <a:endParaRPr lang="en-GB" sz="2000" dirty="0" smtClean="0"/>
          </a:p>
          <a:p>
            <a:endParaRPr lang="en-GB" sz="2000" dirty="0"/>
          </a:p>
          <a:p>
            <a:r>
              <a:rPr lang="en-GB" sz="2000" dirty="0"/>
              <a:t>Other cultures use human relationships as the foundation for business, and these relationships are based on personal </a:t>
            </a:r>
            <a:r>
              <a:rPr lang="en-GB" sz="2000" dirty="0" err="1"/>
              <a:t>honor</a:t>
            </a:r>
            <a:r>
              <a:rPr lang="en-GB" sz="2000" dirty="0"/>
              <a:t>, filial duty, friendship, or long-term mutually beneficial behaviour (favours</a:t>
            </a:r>
            <a:r>
              <a:rPr lang="en-GB" sz="2000" dirty="0" smtClean="0"/>
              <a:t>).“</a:t>
            </a:r>
          </a:p>
          <a:p>
            <a:endParaRPr lang="en-GB" sz="2000" dirty="0"/>
          </a:p>
          <a:p>
            <a:r>
              <a:rPr lang="en-GB" sz="2000" dirty="0"/>
              <a:t>Using relationships with friends and family for business and treating them differently may seem unethical to a Westerner but is seen as morally correct in other cultures.</a:t>
            </a:r>
            <a:endParaRPr lang="en-GB" sz="2000" dirty="0"/>
          </a:p>
        </p:txBody>
      </p:sp>
      <p:sp>
        <p:nvSpPr>
          <p:cNvPr id="3" name="Rectangle 2"/>
          <p:cNvSpPr/>
          <p:nvPr/>
        </p:nvSpPr>
        <p:spPr>
          <a:xfrm>
            <a:off x="660717" y="628134"/>
            <a:ext cx="101341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/>
              <a:t>But:</a:t>
            </a:r>
          </a:p>
        </p:txBody>
      </p:sp>
    </p:spTree>
    <p:extLst>
      <p:ext uri="{BB962C8B-B14F-4D97-AF65-F5344CB8AC3E}">
        <p14:creationId xmlns:p14="http://schemas.microsoft.com/office/powerpoint/2010/main" val="836590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Where are these differences coming from?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658534"/>
            <a:ext cx="8915400" cy="3777622"/>
          </a:xfrm>
        </p:spPr>
        <p:txBody>
          <a:bodyPr/>
          <a:lstStyle/>
          <a:p>
            <a:r>
              <a:rPr lang="en-GB" dirty="0" smtClean="0"/>
              <a:t>Individualism/Collectivism( Hofstede, </a:t>
            </a:r>
            <a:r>
              <a:rPr lang="en-GB" dirty="0" err="1" smtClean="0"/>
              <a:t>Trompenaars</a:t>
            </a:r>
            <a:r>
              <a:rPr lang="en-GB" dirty="0" smtClean="0"/>
              <a:t>)</a:t>
            </a:r>
          </a:p>
          <a:p>
            <a:r>
              <a:rPr lang="en-GB" dirty="0" smtClean="0"/>
              <a:t>High context/low context (Hall)</a:t>
            </a:r>
          </a:p>
          <a:p>
            <a:r>
              <a:rPr lang="en-GB" dirty="0" smtClean="0"/>
              <a:t>Particularism/Universalism (</a:t>
            </a:r>
            <a:r>
              <a:rPr lang="en-GB" dirty="0" err="1" smtClean="0"/>
              <a:t>Trompenaars</a:t>
            </a:r>
            <a:r>
              <a:rPr lang="en-GB" dirty="0" smtClean="0"/>
              <a:t>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4346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4990" y="226177"/>
            <a:ext cx="8911687" cy="1280890"/>
          </a:xfrm>
        </p:spPr>
        <p:txBody>
          <a:bodyPr/>
          <a:lstStyle/>
          <a:p>
            <a:r>
              <a:rPr lang="en-GB" dirty="0" smtClean="0"/>
              <a:t>How to build successful business relations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854199"/>
            <a:ext cx="11839704" cy="3962401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/>
              <a:t>Focus on building credibility with your global business partners </a:t>
            </a:r>
            <a:endParaRPr lang="en-GB" sz="2400" dirty="0" smtClean="0"/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You’re </a:t>
            </a:r>
            <a:r>
              <a:rPr lang="en-GB" sz="2400" dirty="0"/>
              <a:t>credible if you’re honest, transparent and tell it like it is.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Set </a:t>
            </a:r>
            <a:r>
              <a:rPr lang="en-GB" sz="2400" dirty="0"/>
              <a:t>the right expectations so you can always follow-through </a:t>
            </a:r>
            <a:endParaRPr lang="en-GB" sz="2400" dirty="0" smtClean="0"/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Don’t </a:t>
            </a:r>
            <a:r>
              <a:rPr lang="en-GB" sz="2400" dirty="0"/>
              <a:t>assume there’s understanding; ensure that </a:t>
            </a:r>
            <a:r>
              <a:rPr lang="en-GB" sz="2400" dirty="0" smtClean="0"/>
              <a:t>everyone understands what is being promised.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Listen </a:t>
            </a:r>
            <a:r>
              <a:rPr lang="en-GB" sz="2400" dirty="0"/>
              <a:t>to your global </a:t>
            </a:r>
            <a:r>
              <a:rPr lang="en-GB" sz="2400" dirty="0" smtClean="0"/>
              <a:t>business partners </a:t>
            </a:r>
            <a:r>
              <a:rPr lang="en-GB" sz="2400" dirty="0"/>
              <a:t>and adapt your offerings accordingly </a:t>
            </a:r>
            <a:endParaRPr lang="en-GB" sz="2400" dirty="0" smtClean="0"/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Listen </a:t>
            </a:r>
            <a:r>
              <a:rPr lang="en-GB" sz="2400" dirty="0"/>
              <a:t>to your global partners and </a:t>
            </a:r>
            <a:r>
              <a:rPr lang="en-GB" sz="2400" dirty="0" smtClean="0"/>
              <a:t>ensure </a:t>
            </a:r>
            <a:r>
              <a:rPr lang="en-GB" sz="2400" dirty="0"/>
              <a:t>that you align your offerings with their goals. </a:t>
            </a:r>
            <a:r>
              <a:rPr lang="en-GB" sz="2400" dirty="0" smtClean="0"/>
              <a:t>You </a:t>
            </a:r>
            <a:r>
              <a:rPr lang="en-GB" sz="2400" dirty="0"/>
              <a:t>have to be able to answer their question, “What’s in it for </a:t>
            </a:r>
            <a:r>
              <a:rPr lang="en-GB" sz="2400" dirty="0" smtClean="0"/>
              <a:t>me?”.</a:t>
            </a:r>
            <a:r>
              <a:rPr lang="en-GB" sz="2400" dirty="0"/>
              <a:t> </a:t>
            </a:r>
            <a:endParaRPr lang="en-GB" sz="2400" dirty="0" smtClean="0"/>
          </a:p>
          <a:p>
            <a:pPr>
              <a:spcBef>
                <a:spcPts val="600"/>
              </a:spcBef>
            </a:pPr>
            <a:endParaRPr lang="en-GB" sz="1200" dirty="0"/>
          </a:p>
          <a:p>
            <a:pPr marL="0" indent="0">
              <a:buNone/>
            </a:pPr>
            <a:r>
              <a:rPr lang="en-GB" sz="1000" dirty="0" smtClean="0"/>
              <a:t>Adapted from: http</a:t>
            </a:r>
            <a:r>
              <a:rPr lang="en-GB" sz="1000" dirty="0"/>
              <a:t>://www.tradeready.ca/2015/trade-takeaways/5-considerations-building-strong-international-business-relationships</a:t>
            </a:r>
            <a:r>
              <a:rPr lang="en-GB" sz="1200" dirty="0"/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val="42131983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build successful business </a:t>
            </a:r>
            <a:r>
              <a:rPr lang="en-GB" dirty="0" smtClean="0"/>
              <a:t>relations (</a:t>
            </a:r>
            <a:r>
              <a:rPr lang="en-GB" dirty="0" err="1" smtClean="0"/>
              <a:t>cont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37267" y="2133600"/>
            <a:ext cx="9667345" cy="3777622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dirty="0"/>
              <a:t>Share any knowledge that will help your partnerships succeed.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dirty="0"/>
              <a:t>Ask for referrals from people you already trust. Recommendations can go a long way to establish an initial relationship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dirty="0" smtClean="0"/>
              <a:t>Build trust - it </a:t>
            </a:r>
            <a:r>
              <a:rPr lang="en-GB" dirty="0"/>
              <a:t>leads to successful business transactions which are repeated for many years. </a:t>
            </a:r>
            <a:r>
              <a:rPr lang="en-GB" dirty="0" smtClean="0"/>
              <a:t>It</a:t>
            </a:r>
            <a:r>
              <a:rPr lang="en-GB" dirty="0"/>
              <a:t> </a:t>
            </a:r>
            <a:r>
              <a:rPr lang="en-GB" dirty="0" smtClean="0"/>
              <a:t>is </a:t>
            </a:r>
            <a:r>
              <a:rPr lang="en-GB" dirty="0"/>
              <a:t>the foundation for long, lasting and fruitful relationships</a:t>
            </a:r>
            <a:r>
              <a:rPr lang="en-GB" sz="1400" dirty="0" smtClean="0"/>
              <a:t>.</a:t>
            </a:r>
          </a:p>
          <a:p>
            <a:pPr>
              <a:spcBef>
                <a:spcPts val="600"/>
              </a:spcBef>
            </a:pPr>
            <a:endParaRPr lang="en-GB" sz="1400" dirty="0"/>
          </a:p>
          <a:p>
            <a:pPr>
              <a:spcBef>
                <a:spcPts val="600"/>
              </a:spcBef>
            </a:pPr>
            <a:endParaRPr lang="en-GB" sz="14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1400" y="5442578"/>
            <a:ext cx="1691218" cy="1265841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Rectangle 4"/>
          <p:cNvSpPr/>
          <p:nvPr/>
        </p:nvSpPr>
        <p:spPr>
          <a:xfrm>
            <a:off x="2234142" y="6139822"/>
            <a:ext cx="31760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GB" sz="800" dirty="0"/>
              <a:t>Adapted from: http://www.tradeready.ca/2015/trade-takeaways/5-considerations-building-strong-international-business-relationships</a:t>
            </a:r>
          </a:p>
        </p:txBody>
      </p:sp>
    </p:spTree>
    <p:extLst>
      <p:ext uri="{BB962C8B-B14F-4D97-AF65-F5344CB8AC3E}">
        <p14:creationId xmlns:p14="http://schemas.microsoft.com/office/powerpoint/2010/main" val="4261065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 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Successful international business relationships depend on the development of trust</a:t>
            </a:r>
          </a:p>
          <a:p>
            <a:r>
              <a:rPr lang="en-GB" dirty="0" smtClean="0"/>
              <a:t>The basis of trust is culturally different. In Western contexts, rules and regulations applied to all form the basis of business relationships.</a:t>
            </a:r>
          </a:p>
          <a:p>
            <a:r>
              <a:rPr lang="en-GB" dirty="0" smtClean="0"/>
              <a:t>In many other cultures, relationship networks based on the exchange of favours are a key element of trust building.</a:t>
            </a:r>
          </a:p>
          <a:p>
            <a:r>
              <a:rPr lang="en-GB" dirty="0" smtClean="0"/>
              <a:t> </a:t>
            </a:r>
            <a:r>
              <a:rPr lang="en-GB" dirty="0"/>
              <a:t>These cultural </a:t>
            </a:r>
            <a:r>
              <a:rPr lang="en-GB" dirty="0" smtClean="0"/>
              <a:t>differences </a:t>
            </a:r>
            <a:r>
              <a:rPr lang="en-GB" dirty="0"/>
              <a:t>need to be acknowledged and managed in order to build trust between business partners</a:t>
            </a:r>
            <a:endParaRPr lang="en-GB" dirty="0" smtClean="0"/>
          </a:p>
          <a:p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08786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References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BERGER, Ron, HERSTEIN, Ram, SILBIGER, </a:t>
            </a:r>
            <a:r>
              <a:rPr lang="en-GB" dirty="0" err="1"/>
              <a:t>Avi</a:t>
            </a:r>
            <a:r>
              <a:rPr lang="en-GB" dirty="0"/>
              <a:t> and BARNES, Bradley (2017). Developing international business relationships in a Russian context. Management International Review, 57 (3), 441-471. </a:t>
            </a:r>
            <a:endParaRPr lang="en-GB" dirty="0" smtClean="0"/>
          </a:p>
          <a:p>
            <a:r>
              <a:rPr lang="en-GB" dirty="0" err="1"/>
              <a:t>Boersma</a:t>
            </a:r>
            <a:r>
              <a:rPr lang="en-GB" dirty="0"/>
              <a:t> et al, Trust in international joint venture </a:t>
            </a:r>
            <a:r>
              <a:rPr lang="en-GB" dirty="0" err="1"/>
              <a:t>relationships,Journal</a:t>
            </a:r>
            <a:r>
              <a:rPr lang="en-GB" dirty="0"/>
              <a:t> of Business Research 56 (2003) 1031 – </a:t>
            </a:r>
            <a:r>
              <a:rPr lang="en-GB" dirty="0" smtClean="0"/>
              <a:t>1042</a:t>
            </a:r>
          </a:p>
          <a:p>
            <a:r>
              <a:rPr lang="en-GB" dirty="0" err="1" smtClean="0"/>
              <a:t>Tashakova</a:t>
            </a:r>
            <a:r>
              <a:rPr lang="en-GB" dirty="0" smtClean="0"/>
              <a:t> (2015) Nepotism </a:t>
            </a:r>
            <a:r>
              <a:rPr lang="en-GB" dirty="0"/>
              <a:t>versus </a:t>
            </a:r>
            <a:r>
              <a:rPr lang="en-GB" dirty="0" err="1"/>
              <a:t>wasta</a:t>
            </a:r>
            <a:r>
              <a:rPr lang="en-GB" dirty="0"/>
              <a:t> in business globalisation</a:t>
            </a:r>
          </a:p>
          <a:p>
            <a:pPr marL="355600" indent="0">
              <a:buNone/>
            </a:pP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www.khaleejtimes.com/business/nepotism-versus-wasta-in-business-globalisation</a:t>
            </a:r>
            <a:endParaRPr lang="en-GB" dirty="0"/>
          </a:p>
          <a:p>
            <a:r>
              <a:rPr lang="en-GB" dirty="0" smtClean="0">
                <a:hlinkClick r:id="rId3"/>
              </a:rPr>
              <a:t>http</a:t>
            </a:r>
            <a:r>
              <a:rPr lang="en-GB" dirty="0">
                <a:hlinkClick r:id="rId3"/>
              </a:rPr>
              <a:t>://</a:t>
            </a:r>
            <a:r>
              <a:rPr lang="en-GB" dirty="0" smtClean="0">
                <a:hlinkClick r:id="rId3"/>
              </a:rPr>
              <a:t>www.tradeready.ca/2015/trade-takeaways/5-considerations-building-strong-international-business-relationships/</a:t>
            </a:r>
            <a:endParaRPr lang="en-GB" dirty="0" smtClean="0"/>
          </a:p>
          <a:p>
            <a:r>
              <a:rPr lang="en-GB" dirty="0" smtClean="0"/>
              <a:t>World </a:t>
            </a:r>
            <a:r>
              <a:rPr lang="en-GB" dirty="0"/>
              <a:t>Learner Chinese </a:t>
            </a:r>
            <a:r>
              <a:rPr lang="en-GB" dirty="0">
                <a:hlinkClick r:id="rId4"/>
              </a:rPr>
              <a:t>http://www.worldlearnerchinese.com/content/what-guanxi</a:t>
            </a:r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7759085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International Business Communication lecture 2</Template>
  <TotalTime>1078</TotalTime>
  <Words>703</Words>
  <Application>Microsoft Office PowerPoint</Application>
  <PresentationFormat>Widescreen</PresentationFormat>
  <Paragraphs>61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Gill Sans MT</vt:lpstr>
      <vt:lpstr>Wingdings 3</vt:lpstr>
      <vt:lpstr>游ゴシック</vt:lpstr>
      <vt:lpstr>Gallery</vt:lpstr>
      <vt:lpstr>International Business Communications  </vt:lpstr>
      <vt:lpstr>The Concept of trust</vt:lpstr>
      <vt:lpstr>Why is TRUST important in international business communications? </vt:lpstr>
      <vt:lpstr>Trust</vt:lpstr>
      <vt:lpstr>Different types of trust?</vt:lpstr>
      <vt:lpstr>PowerPoint Presentation</vt:lpstr>
      <vt:lpstr>Where are these differences coming from?</vt:lpstr>
      <vt:lpstr>How to build successful business relations</vt:lpstr>
      <vt:lpstr>How to build successful business relations (cont)</vt:lpstr>
      <vt:lpstr>In summary</vt:lpstr>
      <vt:lpstr>References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Business Communications (Week 1)</dc:title>
  <dc:creator>Antje Cockrill</dc:creator>
  <cp:lastModifiedBy>Marie Pitson</cp:lastModifiedBy>
  <cp:revision>17</cp:revision>
  <cp:lastPrinted>2017-10-16T09:34:58Z</cp:lastPrinted>
  <dcterms:created xsi:type="dcterms:W3CDTF">2017-09-25T13:12:20Z</dcterms:created>
  <dcterms:modified xsi:type="dcterms:W3CDTF">2018-10-18T06:30:49Z</dcterms:modified>
</cp:coreProperties>
</file>