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BA052-4856-46F1-97FE-0E92D9608377}" type="datetimeFigureOut">
              <a:rPr lang="en-US" smtClean="0"/>
              <a:pPr/>
              <a:t>12/31/2012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F741C-7C8F-459D-B922-BCB045019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BA052-4856-46F1-97FE-0E92D9608377}" type="datetimeFigureOut">
              <a:rPr lang="en-US" smtClean="0"/>
              <a:pPr/>
              <a:t>12/31/2012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F741C-7C8F-459D-B922-BCB045019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BA052-4856-46F1-97FE-0E92D9608377}" type="datetimeFigureOut">
              <a:rPr lang="en-US" smtClean="0"/>
              <a:pPr/>
              <a:t>12/31/2012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F741C-7C8F-459D-B922-BCB045019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BA052-4856-46F1-97FE-0E92D9608377}" type="datetimeFigureOut">
              <a:rPr lang="en-US" smtClean="0"/>
              <a:pPr/>
              <a:t>12/31/2012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F741C-7C8F-459D-B922-BCB045019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BA052-4856-46F1-97FE-0E92D9608377}" type="datetimeFigureOut">
              <a:rPr lang="en-US" smtClean="0"/>
              <a:pPr/>
              <a:t>12/31/2012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F741C-7C8F-459D-B922-BCB045019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BA052-4856-46F1-97FE-0E92D9608377}" type="datetimeFigureOut">
              <a:rPr lang="en-US" smtClean="0"/>
              <a:pPr/>
              <a:t>12/31/2012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F741C-7C8F-459D-B922-BCB045019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BA052-4856-46F1-97FE-0E92D9608377}" type="datetimeFigureOut">
              <a:rPr lang="en-US" smtClean="0"/>
              <a:pPr/>
              <a:t>12/31/2012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F741C-7C8F-459D-B922-BCB045019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BA052-4856-46F1-97FE-0E92D9608377}" type="datetimeFigureOut">
              <a:rPr lang="en-US" smtClean="0"/>
              <a:pPr/>
              <a:t>12/31/2012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F741C-7C8F-459D-B922-BCB045019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BA052-4856-46F1-97FE-0E92D9608377}" type="datetimeFigureOut">
              <a:rPr lang="en-US" smtClean="0"/>
              <a:pPr/>
              <a:t>12/31/2012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F741C-7C8F-459D-B922-BCB045019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BA052-4856-46F1-97FE-0E92D9608377}" type="datetimeFigureOut">
              <a:rPr lang="en-US" smtClean="0"/>
              <a:pPr/>
              <a:t>12/31/2012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F741C-7C8F-459D-B922-BCB045019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BA052-4856-46F1-97FE-0E92D9608377}" type="datetimeFigureOut">
              <a:rPr lang="en-US" smtClean="0"/>
              <a:pPr/>
              <a:t>12/31/2012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F741C-7C8F-459D-B922-BCB045019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4BA052-4856-46F1-97FE-0E92D9608377}" type="datetimeFigureOut">
              <a:rPr lang="en-US" smtClean="0"/>
              <a:pPr/>
              <a:t>12/31/2012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AF741C-7C8F-459D-B922-BCB045019F4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PID, Referred pain, NRI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/>
          <p:cNvSpPr>
            <a:spLocks noGrp="1"/>
          </p:cNvSpPr>
          <p:nvPr>
            <p:ph type="ctrTitle" idx="4294967295"/>
          </p:nvPr>
        </p:nvSpPr>
        <p:spPr>
          <a:xfrm>
            <a:off x="0" y="333375"/>
            <a:ext cx="7772400" cy="1470025"/>
          </a:xfrm>
        </p:spPr>
        <p:txBody>
          <a:bodyPr anchorCtr="0">
            <a:normAutofit fontScale="90000"/>
          </a:bodyPr>
          <a:lstStyle/>
          <a:p>
            <a:r>
              <a:rPr lang="en-GB" sz="4600"/>
              <a:t>Prolapsed Intervertebral Disc (PID)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366838" y="1989138"/>
            <a:ext cx="7777162" cy="4319587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en-GB" sz="2400"/>
              <a:t>• 20-35 age group</a:t>
            </a:r>
            <a:br>
              <a:rPr lang="en-GB" sz="2400"/>
            </a:br>
            <a:r>
              <a:rPr lang="en-GB" sz="2400"/>
              <a:t>• L4/L5-L5/S1 most commonly affected</a:t>
            </a:r>
            <a:br>
              <a:rPr lang="en-GB" sz="2400"/>
            </a:br>
            <a:r>
              <a:rPr lang="en-GB" sz="2400"/>
              <a:t>• Good prognosis, &lt; 25% requiring surgery</a:t>
            </a:r>
            <a:br>
              <a:rPr lang="en-GB" sz="2400"/>
            </a:br>
            <a:r>
              <a:rPr lang="en-GB" sz="2400"/>
              <a:t>• Clinical Examination findings</a:t>
            </a:r>
            <a:br>
              <a:rPr lang="en-GB" sz="2400"/>
            </a:br>
            <a:r>
              <a:rPr lang="en-GB" sz="2400"/>
              <a:t>• Investigations  after 6/52 </a:t>
            </a:r>
          </a:p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en-GB" sz="2400"/>
              <a:t>FBC, ESR, PSA (men&gt;55yrs) </a:t>
            </a:r>
          </a:p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en-GB" sz="2400"/>
              <a:t>Urinalysis, </a:t>
            </a:r>
            <a:br>
              <a:rPr lang="en-GB" sz="2400"/>
            </a:br>
            <a:r>
              <a:rPr lang="en-GB" sz="2400"/>
              <a:t>CT/MRI</a:t>
            </a:r>
            <a:br>
              <a:rPr lang="en-GB" sz="2400"/>
            </a:br>
            <a:endParaRPr lang="en-GB" sz="2400"/>
          </a:p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en-GB" sz="2400"/>
              <a:t>Bed rest, traction are </a:t>
            </a:r>
            <a:br>
              <a:rPr lang="en-GB" sz="2400"/>
            </a:br>
            <a:r>
              <a:rPr lang="en-GB" sz="2400"/>
              <a:t>no benefit????</a:t>
            </a:r>
          </a:p>
        </p:txBody>
      </p:sp>
      <p:pic>
        <p:nvPicPr>
          <p:cNvPr id="481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44975" y="4292600"/>
            <a:ext cx="4214813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Analgesics, Muscle relaxants, Gentle early mobilisation, Acupuncture, Surgical discectomy, </a:t>
            </a:r>
          </a:p>
          <a:p>
            <a:r>
              <a:rPr lang="en-GB" dirty="0" err="1"/>
              <a:t>C</a:t>
            </a:r>
            <a:r>
              <a:rPr lang="en-GB" dirty="0" err="1" smtClean="0"/>
              <a:t>hemonucleolysis</a:t>
            </a:r>
            <a:r>
              <a:rPr lang="en-GB" dirty="0" smtClean="0"/>
              <a:t> ( </a:t>
            </a:r>
            <a:r>
              <a:rPr lang="en-GB" dirty="0" err="1" smtClean="0"/>
              <a:t>chymopapain</a:t>
            </a:r>
            <a:r>
              <a:rPr lang="en-GB" dirty="0" smtClean="0"/>
              <a:t> injections)</a:t>
            </a:r>
          </a:p>
          <a:p>
            <a:r>
              <a:rPr lang="en-GB" dirty="0" smtClean="0"/>
              <a:t>Long term advice re back care</a:t>
            </a:r>
          </a:p>
          <a:p>
            <a:r>
              <a:rPr lang="en-GB" dirty="0" smtClean="0"/>
              <a:t>Spinal cord compression or </a:t>
            </a:r>
            <a:r>
              <a:rPr lang="en-GB" dirty="0" err="1" smtClean="0"/>
              <a:t>cauda</a:t>
            </a:r>
            <a:r>
              <a:rPr lang="en-GB" dirty="0" smtClean="0"/>
              <a:t> </a:t>
            </a:r>
            <a:r>
              <a:rPr lang="en-GB" dirty="0" err="1" smtClean="0"/>
              <a:t>equina</a:t>
            </a:r>
            <a:r>
              <a:rPr lang="en-GB" dirty="0" smtClean="0"/>
              <a:t> syndrome = surgical emergency</a:t>
            </a:r>
          </a:p>
          <a:p>
            <a:r>
              <a:rPr lang="en-GB" dirty="0" smtClean="0"/>
              <a:t>Complications-Chronic back pain/Immobility, </a:t>
            </a:r>
          </a:p>
          <a:p>
            <a:r>
              <a:rPr lang="en-GB" dirty="0" smtClean="0"/>
              <a:t>Illness behaviour patterns/Depression, Loss of </a:t>
            </a:r>
          </a:p>
          <a:p>
            <a:r>
              <a:rPr lang="en-GB" dirty="0"/>
              <a:t>W</a:t>
            </a:r>
            <a:r>
              <a:rPr lang="en-GB" dirty="0" smtClean="0"/>
              <a:t>ork, socioeconomic complications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28753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39825"/>
          </a:xfrm>
        </p:spPr>
        <p:txBody>
          <a:bodyPr anchorCtr="0"/>
          <a:lstStyle/>
          <a:p>
            <a:r>
              <a:rPr lang="en-GB"/>
              <a:t>Nerve Root impingement NRI</a:t>
            </a:r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1247775"/>
            <a:ext cx="2016125" cy="309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3879850"/>
            <a:ext cx="2693987" cy="277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7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62300" y="1652588"/>
            <a:ext cx="2867025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8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76900" y="4652963"/>
            <a:ext cx="1944688" cy="207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9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95313" y="1255713"/>
            <a:ext cx="2592387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itle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39825"/>
          </a:xfrm>
        </p:spPr>
        <p:txBody>
          <a:bodyPr anchorCtr="0"/>
          <a:lstStyle/>
          <a:p>
            <a:r>
              <a:rPr lang="en-GB"/>
              <a:t>Referral pain patterns LSP</a:t>
            </a:r>
          </a:p>
        </p:txBody>
      </p:sp>
      <p:sp>
        <p:nvSpPr>
          <p:cNvPr id="50178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307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sz="1800"/>
              <a:t>Facet referral patterns	         Dermatomes		                 MTrPs</a:t>
            </a:r>
          </a:p>
        </p:txBody>
      </p:sp>
      <p:pic>
        <p:nvPicPr>
          <p:cNvPr id="5017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1935163"/>
            <a:ext cx="2305050" cy="419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060575"/>
            <a:ext cx="2447925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1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37238" y="2092325"/>
            <a:ext cx="2944812" cy="330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2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03350" y="4441825"/>
            <a:ext cx="2016125" cy="222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3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40313" y="5324475"/>
            <a:ext cx="4103687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641475"/>
          </a:xfrm>
        </p:spPr>
        <p:txBody>
          <a:bodyPr anchorCtr="0">
            <a:normAutofit fontScale="90000"/>
          </a:bodyPr>
          <a:lstStyle/>
          <a:p>
            <a:r>
              <a:rPr lang="en-GB" sz="4000"/>
              <a:t>LUMBAR PAIN OF NON-LUMBAR </a:t>
            </a:r>
            <a:br>
              <a:rPr lang="en-GB" sz="4000"/>
            </a:br>
            <a:r>
              <a:rPr lang="en-GB" sz="4000"/>
              <a:t>ORIGIN</a:t>
            </a:r>
            <a:br>
              <a:rPr lang="en-GB" sz="4000"/>
            </a:br>
            <a:endParaRPr lang="en-GB" sz="400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28596" y="1571612"/>
            <a:ext cx="8229600" cy="4502150"/>
          </a:xfrm>
        </p:spPr>
        <p:txBody>
          <a:bodyPr>
            <a:normAutofit/>
          </a:bodyPr>
          <a:lstStyle/>
          <a:p>
            <a:r>
              <a:rPr lang="en-GB" dirty="0"/>
              <a:t>Aortic AAA</a:t>
            </a:r>
          </a:p>
          <a:p>
            <a:r>
              <a:rPr lang="en-GB" dirty="0"/>
              <a:t>Renal (UTI)</a:t>
            </a:r>
          </a:p>
          <a:p>
            <a:r>
              <a:rPr lang="en-GB" dirty="0"/>
              <a:t>Pancreatic</a:t>
            </a:r>
          </a:p>
          <a:p>
            <a:r>
              <a:rPr lang="en-GB" dirty="0"/>
              <a:t>Menstrual</a:t>
            </a:r>
          </a:p>
          <a:p>
            <a:endParaRPr lang="en-GB" dirty="0"/>
          </a:p>
          <a:p>
            <a:pPr>
              <a:buFont typeface="Wingdings" pitchFamily="2" charset="2"/>
              <a:buNone/>
            </a:pPr>
            <a:r>
              <a:rPr lang="en-GB" dirty="0"/>
              <a:t>How would you expect these to present?</a:t>
            </a:r>
          </a:p>
        </p:txBody>
      </p:sp>
      <p:pic>
        <p:nvPicPr>
          <p:cNvPr id="5222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1700213"/>
            <a:ext cx="4762500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97</Words>
  <Application>Microsoft Office PowerPoint</Application>
  <PresentationFormat>On-screen Show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PID, Referred pain, NRI</vt:lpstr>
      <vt:lpstr>Prolapsed Intervertebral Disc (PID)</vt:lpstr>
      <vt:lpstr>Treatment</vt:lpstr>
      <vt:lpstr>Nerve Root impingement NRI</vt:lpstr>
      <vt:lpstr>Referral pain patterns LSP</vt:lpstr>
      <vt:lpstr>LUMBAR PAIN OF NON-LUMBAR  ORIGIN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PID, Referred pain, NRI</dc:title>
  <dc:creator>bowen</dc:creator>
  <cp:lastModifiedBy>bowen</cp:lastModifiedBy>
  <cp:revision>3</cp:revision>
  <dcterms:created xsi:type="dcterms:W3CDTF">2012-12-31T10:31:16Z</dcterms:created>
  <dcterms:modified xsi:type="dcterms:W3CDTF">2012-12-31T13:25:47Z</dcterms:modified>
</cp:coreProperties>
</file>