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4"/>
  </p:handoutMasterIdLst>
  <p:sldIdLst>
    <p:sldId id="256" r:id="rId2"/>
    <p:sldId id="257" r:id="rId3"/>
    <p:sldId id="259" r:id="rId4"/>
    <p:sldId id="277" r:id="rId5"/>
    <p:sldId id="260" r:id="rId6"/>
    <p:sldId id="261" r:id="rId7"/>
    <p:sldId id="270" r:id="rId8"/>
    <p:sldId id="264" r:id="rId9"/>
    <p:sldId id="265" r:id="rId10"/>
    <p:sldId id="262" r:id="rId11"/>
    <p:sldId id="263" r:id="rId12"/>
    <p:sldId id="266" r:id="rId13"/>
    <p:sldId id="267" r:id="rId14"/>
    <p:sldId id="268" r:id="rId15"/>
    <p:sldId id="269" r:id="rId16"/>
    <p:sldId id="271" r:id="rId17"/>
    <p:sldId id="272" r:id="rId18"/>
    <p:sldId id="274" r:id="rId19"/>
    <p:sldId id="273" r:id="rId20"/>
    <p:sldId id="275" r:id="rId21"/>
    <p:sldId id="278" r:id="rId22"/>
    <p:sldId id="279" r:id="rId23"/>
  </p:sldIdLst>
  <p:sldSz cx="12192000" cy="6858000"/>
  <p:notesSz cx="6865938" cy="91582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294" autoAdjust="0"/>
    <p:restoredTop sz="94660"/>
  </p:normalViewPr>
  <p:slideViewPr>
    <p:cSldViewPr snapToGrid="0">
      <p:cViewPr varScale="1">
        <p:scale>
          <a:sx n="70" d="100"/>
          <a:sy n="70" d="100"/>
        </p:scale>
        <p:origin x="44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2F7BB4-9D32-4898-B92D-059B12AD5DF4}"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US"/>
        </a:p>
      </dgm:t>
    </dgm:pt>
    <dgm:pt modelId="{B4295860-8AF0-45C6-8FF7-C5A9B68B67E1}" type="pres">
      <dgm:prSet presAssocID="{BE2F7BB4-9D32-4898-B92D-059B12AD5DF4}" presName="Name0" presStyleCnt="0">
        <dgm:presLayoutVars>
          <dgm:chMax val="1"/>
          <dgm:dir/>
          <dgm:animLvl val="ctr"/>
          <dgm:resizeHandles val="exact"/>
        </dgm:presLayoutVars>
      </dgm:prSet>
      <dgm:spPr/>
      <dgm:t>
        <a:bodyPr/>
        <a:lstStyle/>
        <a:p>
          <a:endParaRPr lang="en-US"/>
        </a:p>
      </dgm:t>
    </dgm:pt>
  </dgm:ptLst>
  <dgm:cxnLst>
    <dgm:cxn modelId="{0629B9E1-E25B-4F96-8AA8-71C5D1EA4B2C}" type="presOf" srcId="{BE2F7BB4-9D32-4898-B92D-059B12AD5DF4}" destId="{B4295860-8AF0-45C6-8FF7-C5A9B68B67E1}" srcOrd="0"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1F483A-56FD-4FBC-A6BF-054B1C0171E0}"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US"/>
        </a:p>
      </dgm:t>
    </dgm:pt>
    <dgm:pt modelId="{938C5A87-030C-4E4B-AA68-8EBDFB1942A0}">
      <dgm:prSet phldrT="[Text]"/>
      <dgm:spPr/>
      <dgm:t>
        <a:bodyPr/>
        <a:lstStyle/>
        <a:p>
          <a:r>
            <a:rPr lang="en-US" dirty="0" smtClean="0"/>
            <a:t>Counselling</a:t>
          </a:r>
          <a:endParaRPr lang="en-US" dirty="0"/>
        </a:p>
      </dgm:t>
    </dgm:pt>
    <dgm:pt modelId="{BC05E834-17A7-4BF1-9A85-52DBFB3F0E47}" type="parTrans" cxnId="{ED642710-E754-4DC0-A886-6806C7BEBBB0}">
      <dgm:prSet/>
      <dgm:spPr/>
      <dgm:t>
        <a:bodyPr/>
        <a:lstStyle/>
        <a:p>
          <a:endParaRPr lang="en-US"/>
        </a:p>
      </dgm:t>
    </dgm:pt>
    <dgm:pt modelId="{451ED19E-EE68-4C0A-ABA0-FEF887203CF4}" type="sibTrans" cxnId="{ED642710-E754-4DC0-A886-6806C7BEBBB0}">
      <dgm:prSet/>
      <dgm:spPr/>
      <dgm:t>
        <a:bodyPr/>
        <a:lstStyle/>
        <a:p>
          <a:endParaRPr lang="en-US"/>
        </a:p>
      </dgm:t>
    </dgm:pt>
    <dgm:pt modelId="{5373E86A-1EFD-4917-BBFE-BB90959E5242}">
      <dgm:prSet phldrT="[Text]"/>
      <dgm:spPr/>
      <dgm:t>
        <a:bodyPr/>
        <a:lstStyle/>
        <a:p>
          <a:r>
            <a:rPr lang="en-US" dirty="0" smtClean="0"/>
            <a:t>Media</a:t>
          </a:r>
          <a:endParaRPr lang="en-US" dirty="0"/>
        </a:p>
      </dgm:t>
    </dgm:pt>
    <dgm:pt modelId="{B429063C-BDBB-4A13-988E-D79ADA6AE57C}" type="parTrans" cxnId="{5167B8B1-2A8E-48DD-8F9D-3B1910BA299E}">
      <dgm:prSet/>
      <dgm:spPr/>
      <dgm:t>
        <a:bodyPr/>
        <a:lstStyle/>
        <a:p>
          <a:endParaRPr lang="en-US"/>
        </a:p>
      </dgm:t>
    </dgm:pt>
    <dgm:pt modelId="{C4A67B7B-BD5D-41BB-B5C6-8101D85E952D}" type="sibTrans" cxnId="{5167B8B1-2A8E-48DD-8F9D-3B1910BA299E}">
      <dgm:prSet/>
      <dgm:spPr/>
      <dgm:t>
        <a:bodyPr/>
        <a:lstStyle/>
        <a:p>
          <a:endParaRPr lang="en-US"/>
        </a:p>
      </dgm:t>
    </dgm:pt>
    <dgm:pt modelId="{918989A6-0795-435E-8E61-515640E26EF8}">
      <dgm:prSet phldrT="[Text]"/>
      <dgm:spPr/>
      <dgm:t>
        <a:bodyPr/>
        <a:lstStyle/>
        <a:p>
          <a:r>
            <a:rPr lang="en-US" dirty="0" smtClean="0"/>
            <a:t>Low self-esteem</a:t>
          </a:r>
          <a:endParaRPr lang="en-US" dirty="0"/>
        </a:p>
      </dgm:t>
    </dgm:pt>
    <dgm:pt modelId="{E0879379-4CAB-4FD3-87DA-543E58EAD9C1}" type="parTrans" cxnId="{3F3BEF39-BBEF-4883-BC3D-230A0DCFDAA9}">
      <dgm:prSet/>
      <dgm:spPr/>
      <dgm:t>
        <a:bodyPr/>
        <a:lstStyle/>
        <a:p>
          <a:endParaRPr lang="en-US"/>
        </a:p>
      </dgm:t>
    </dgm:pt>
    <dgm:pt modelId="{1E4A34E2-D72B-41B7-AF29-B367A77AC7FD}" type="sibTrans" cxnId="{3F3BEF39-BBEF-4883-BC3D-230A0DCFDAA9}">
      <dgm:prSet/>
      <dgm:spPr/>
      <dgm:t>
        <a:bodyPr/>
        <a:lstStyle/>
        <a:p>
          <a:endParaRPr lang="en-US"/>
        </a:p>
      </dgm:t>
    </dgm:pt>
    <dgm:pt modelId="{844E61A8-1712-4F54-9B2C-0ABFE176EC4E}">
      <dgm:prSet phldrT="[Text]"/>
      <dgm:spPr/>
      <dgm:t>
        <a:bodyPr/>
        <a:lstStyle/>
        <a:p>
          <a:r>
            <a:rPr lang="en-US" dirty="0" smtClean="0"/>
            <a:t>Acceptance</a:t>
          </a:r>
          <a:endParaRPr lang="en-US" dirty="0"/>
        </a:p>
      </dgm:t>
    </dgm:pt>
    <dgm:pt modelId="{D082B27D-56B9-4F10-9E1D-C44B16A05DFE}" type="parTrans" cxnId="{ED84B367-D159-4A7D-B166-BD1881CB2D8C}">
      <dgm:prSet/>
      <dgm:spPr/>
      <dgm:t>
        <a:bodyPr/>
        <a:lstStyle/>
        <a:p>
          <a:endParaRPr lang="en-US"/>
        </a:p>
      </dgm:t>
    </dgm:pt>
    <dgm:pt modelId="{92A6520B-2E21-4415-94BC-49C22833A010}" type="sibTrans" cxnId="{ED84B367-D159-4A7D-B166-BD1881CB2D8C}">
      <dgm:prSet/>
      <dgm:spPr/>
      <dgm:t>
        <a:bodyPr/>
        <a:lstStyle/>
        <a:p>
          <a:endParaRPr lang="en-US"/>
        </a:p>
      </dgm:t>
    </dgm:pt>
    <dgm:pt modelId="{9F2A45DD-EA12-4D27-994F-0363EEAEECDE}">
      <dgm:prSet phldrT="[Text]"/>
      <dgm:spPr/>
      <dgm:t>
        <a:bodyPr/>
        <a:lstStyle/>
        <a:p>
          <a:r>
            <a:rPr lang="en-US" dirty="0" smtClean="0"/>
            <a:t>Isolation</a:t>
          </a:r>
          <a:endParaRPr lang="en-US" dirty="0"/>
        </a:p>
      </dgm:t>
    </dgm:pt>
    <dgm:pt modelId="{52DD6D8A-84F9-4E07-AFED-97FA158037B3}" type="parTrans" cxnId="{54B5FBFC-F1FD-4B30-B0FB-E843354613CF}">
      <dgm:prSet/>
      <dgm:spPr/>
      <dgm:t>
        <a:bodyPr/>
        <a:lstStyle/>
        <a:p>
          <a:endParaRPr lang="en-US"/>
        </a:p>
      </dgm:t>
    </dgm:pt>
    <dgm:pt modelId="{7C73DE92-35ED-45F9-B74E-6B0922C1CB14}" type="sibTrans" cxnId="{54B5FBFC-F1FD-4B30-B0FB-E843354613CF}">
      <dgm:prSet/>
      <dgm:spPr/>
      <dgm:t>
        <a:bodyPr/>
        <a:lstStyle/>
        <a:p>
          <a:endParaRPr lang="en-US"/>
        </a:p>
      </dgm:t>
    </dgm:pt>
    <dgm:pt modelId="{DF872A72-3153-4CDE-9BAA-6C4757843BCD}" type="pres">
      <dgm:prSet presAssocID="{C41F483A-56FD-4FBC-A6BF-054B1C0171E0}" presName="Name0" presStyleCnt="0">
        <dgm:presLayoutVars>
          <dgm:chMax val="1"/>
          <dgm:dir/>
          <dgm:animLvl val="ctr"/>
          <dgm:resizeHandles val="exact"/>
        </dgm:presLayoutVars>
      </dgm:prSet>
      <dgm:spPr/>
      <dgm:t>
        <a:bodyPr/>
        <a:lstStyle/>
        <a:p>
          <a:endParaRPr lang="en-US"/>
        </a:p>
      </dgm:t>
    </dgm:pt>
    <dgm:pt modelId="{90CACC96-6529-4BEE-9F6C-3D9DB94F4157}" type="pres">
      <dgm:prSet presAssocID="{938C5A87-030C-4E4B-AA68-8EBDFB1942A0}" presName="centerShape" presStyleLbl="node0" presStyleIdx="0" presStyleCnt="1"/>
      <dgm:spPr/>
      <dgm:t>
        <a:bodyPr/>
        <a:lstStyle/>
        <a:p>
          <a:endParaRPr lang="en-US"/>
        </a:p>
      </dgm:t>
    </dgm:pt>
    <dgm:pt modelId="{E311003F-3EE7-4C1A-ACA6-DD13139AE8AF}" type="pres">
      <dgm:prSet presAssocID="{B429063C-BDBB-4A13-988E-D79ADA6AE57C}" presName="parTrans" presStyleLbl="sibTrans2D1" presStyleIdx="0" presStyleCnt="4"/>
      <dgm:spPr/>
      <dgm:t>
        <a:bodyPr/>
        <a:lstStyle/>
        <a:p>
          <a:endParaRPr lang="en-US"/>
        </a:p>
      </dgm:t>
    </dgm:pt>
    <dgm:pt modelId="{1B267744-1E1E-44C6-AFEC-74705D53E704}" type="pres">
      <dgm:prSet presAssocID="{B429063C-BDBB-4A13-988E-D79ADA6AE57C}" presName="connectorText" presStyleLbl="sibTrans2D1" presStyleIdx="0" presStyleCnt="4"/>
      <dgm:spPr/>
      <dgm:t>
        <a:bodyPr/>
        <a:lstStyle/>
        <a:p>
          <a:endParaRPr lang="en-US"/>
        </a:p>
      </dgm:t>
    </dgm:pt>
    <dgm:pt modelId="{8C71DE6D-9E98-4A45-8571-DF5026E8026D}" type="pres">
      <dgm:prSet presAssocID="{5373E86A-1EFD-4917-BBFE-BB90959E5242}" presName="node" presStyleLbl="node1" presStyleIdx="0" presStyleCnt="4">
        <dgm:presLayoutVars>
          <dgm:bulletEnabled val="1"/>
        </dgm:presLayoutVars>
      </dgm:prSet>
      <dgm:spPr/>
      <dgm:t>
        <a:bodyPr/>
        <a:lstStyle/>
        <a:p>
          <a:endParaRPr lang="en-US"/>
        </a:p>
      </dgm:t>
    </dgm:pt>
    <dgm:pt modelId="{574B216D-8F3A-4CDA-A05D-7FAFE4E417C2}" type="pres">
      <dgm:prSet presAssocID="{E0879379-4CAB-4FD3-87DA-543E58EAD9C1}" presName="parTrans" presStyleLbl="sibTrans2D1" presStyleIdx="1" presStyleCnt="4"/>
      <dgm:spPr/>
      <dgm:t>
        <a:bodyPr/>
        <a:lstStyle/>
        <a:p>
          <a:endParaRPr lang="en-US"/>
        </a:p>
      </dgm:t>
    </dgm:pt>
    <dgm:pt modelId="{141686B1-07C0-4E24-A6B4-F8ABA9EC8F3E}" type="pres">
      <dgm:prSet presAssocID="{E0879379-4CAB-4FD3-87DA-543E58EAD9C1}" presName="connectorText" presStyleLbl="sibTrans2D1" presStyleIdx="1" presStyleCnt="4"/>
      <dgm:spPr/>
      <dgm:t>
        <a:bodyPr/>
        <a:lstStyle/>
        <a:p>
          <a:endParaRPr lang="en-US"/>
        </a:p>
      </dgm:t>
    </dgm:pt>
    <dgm:pt modelId="{1A18E89A-E21D-4C2D-9EFD-8DC445A7DE21}" type="pres">
      <dgm:prSet presAssocID="{918989A6-0795-435E-8E61-515640E26EF8}" presName="node" presStyleLbl="node1" presStyleIdx="1" presStyleCnt="4">
        <dgm:presLayoutVars>
          <dgm:bulletEnabled val="1"/>
        </dgm:presLayoutVars>
      </dgm:prSet>
      <dgm:spPr/>
      <dgm:t>
        <a:bodyPr/>
        <a:lstStyle/>
        <a:p>
          <a:endParaRPr lang="en-US"/>
        </a:p>
      </dgm:t>
    </dgm:pt>
    <dgm:pt modelId="{9140B53F-35B6-4946-91CA-3B846FAA6734}" type="pres">
      <dgm:prSet presAssocID="{D082B27D-56B9-4F10-9E1D-C44B16A05DFE}" presName="parTrans" presStyleLbl="sibTrans2D1" presStyleIdx="2" presStyleCnt="4"/>
      <dgm:spPr/>
      <dgm:t>
        <a:bodyPr/>
        <a:lstStyle/>
        <a:p>
          <a:endParaRPr lang="en-US"/>
        </a:p>
      </dgm:t>
    </dgm:pt>
    <dgm:pt modelId="{4AE3C521-AA16-42D4-B23A-F44AA4BA3691}" type="pres">
      <dgm:prSet presAssocID="{D082B27D-56B9-4F10-9E1D-C44B16A05DFE}" presName="connectorText" presStyleLbl="sibTrans2D1" presStyleIdx="2" presStyleCnt="4"/>
      <dgm:spPr/>
      <dgm:t>
        <a:bodyPr/>
        <a:lstStyle/>
        <a:p>
          <a:endParaRPr lang="en-US"/>
        </a:p>
      </dgm:t>
    </dgm:pt>
    <dgm:pt modelId="{350EFA84-FFD2-4B41-9464-8815D00F54D1}" type="pres">
      <dgm:prSet presAssocID="{844E61A8-1712-4F54-9B2C-0ABFE176EC4E}" presName="node" presStyleLbl="node1" presStyleIdx="2" presStyleCnt="4">
        <dgm:presLayoutVars>
          <dgm:bulletEnabled val="1"/>
        </dgm:presLayoutVars>
      </dgm:prSet>
      <dgm:spPr/>
      <dgm:t>
        <a:bodyPr/>
        <a:lstStyle/>
        <a:p>
          <a:endParaRPr lang="en-US"/>
        </a:p>
      </dgm:t>
    </dgm:pt>
    <dgm:pt modelId="{61FC10E4-CE0A-4195-B7C3-5A717773D687}" type="pres">
      <dgm:prSet presAssocID="{52DD6D8A-84F9-4E07-AFED-97FA158037B3}" presName="parTrans" presStyleLbl="sibTrans2D1" presStyleIdx="3" presStyleCnt="4"/>
      <dgm:spPr/>
      <dgm:t>
        <a:bodyPr/>
        <a:lstStyle/>
        <a:p>
          <a:endParaRPr lang="en-US"/>
        </a:p>
      </dgm:t>
    </dgm:pt>
    <dgm:pt modelId="{18903816-2C1E-45DC-B652-1E731093E4D0}" type="pres">
      <dgm:prSet presAssocID="{52DD6D8A-84F9-4E07-AFED-97FA158037B3}" presName="connectorText" presStyleLbl="sibTrans2D1" presStyleIdx="3" presStyleCnt="4"/>
      <dgm:spPr/>
      <dgm:t>
        <a:bodyPr/>
        <a:lstStyle/>
        <a:p>
          <a:endParaRPr lang="en-US"/>
        </a:p>
      </dgm:t>
    </dgm:pt>
    <dgm:pt modelId="{0570F6E8-A48C-46B9-AFF9-A10C35982EE0}" type="pres">
      <dgm:prSet presAssocID="{9F2A45DD-EA12-4D27-994F-0363EEAEECDE}" presName="node" presStyleLbl="node1" presStyleIdx="3" presStyleCnt="4">
        <dgm:presLayoutVars>
          <dgm:bulletEnabled val="1"/>
        </dgm:presLayoutVars>
      </dgm:prSet>
      <dgm:spPr/>
      <dgm:t>
        <a:bodyPr/>
        <a:lstStyle/>
        <a:p>
          <a:endParaRPr lang="en-US"/>
        </a:p>
      </dgm:t>
    </dgm:pt>
  </dgm:ptLst>
  <dgm:cxnLst>
    <dgm:cxn modelId="{5167B8B1-2A8E-48DD-8F9D-3B1910BA299E}" srcId="{938C5A87-030C-4E4B-AA68-8EBDFB1942A0}" destId="{5373E86A-1EFD-4917-BBFE-BB90959E5242}" srcOrd="0" destOrd="0" parTransId="{B429063C-BDBB-4A13-988E-D79ADA6AE57C}" sibTransId="{C4A67B7B-BD5D-41BB-B5C6-8101D85E952D}"/>
    <dgm:cxn modelId="{3A69D62E-84C2-4F7D-A17D-A91169E583F5}" type="presOf" srcId="{52DD6D8A-84F9-4E07-AFED-97FA158037B3}" destId="{18903816-2C1E-45DC-B652-1E731093E4D0}" srcOrd="1" destOrd="0" presId="urn:microsoft.com/office/officeart/2005/8/layout/radial5"/>
    <dgm:cxn modelId="{1E425674-487F-4266-AA3C-FDA0AEF55C45}" type="presOf" srcId="{938C5A87-030C-4E4B-AA68-8EBDFB1942A0}" destId="{90CACC96-6529-4BEE-9F6C-3D9DB94F4157}" srcOrd="0" destOrd="0" presId="urn:microsoft.com/office/officeart/2005/8/layout/radial5"/>
    <dgm:cxn modelId="{ED84B367-D159-4A7D-B166-BD1881CB2D8C}" srcId="{938C5A87-030C-4E4B-AA68-8EBDFB1942A0}" destId="{844E61A8-1712-4F54-9B2C-0ABFE176EC4E}" srcOrd="2" destOrd="0" parTransId="{D082B27D-56B9-4F10-9E1D-C44B16A05DFE}" sibTransId="{92A6520B-2E21-4415-94BC-49C22833A010}"/>
    <dgm:cxn modelId="{E71F772A-0CBE-4271-A5D5-4F4E1EF8F429}" type="presOf" srcId="{844E61A8-1712-4F54-9B2C-0ABFE176EC4E}" destId="{350EFA84-FFD2-4B41-9464-8815D00F54D1}" srcOrd="0" destOrd="0" presId="urn:microsoft.com/office/officeart/2005/8/layout/radial5"/>
    <dgm:cxn modelId="{54B5FBFC-F1FD-4B30-B0FB-E843354613CF}" srcId="{938C5A87-030C-4E4B-AA68-8EBDFB1942A0}" destId="{9F2A45DD-EA12-4D27-994F-0363EEAEECDE}" srcOrd="3" destOrd="0" parTransId="{52DD6D8A-84F9-4E07-AFED-97FA158037B3}" sibTransId="{7C73DE92-35ED-45F9-B74E-6B0922C1CB14}"/>
    <dgm:cxn modelId="{7D5095E4-72CE-41E1-AB45-A7A59701F526}" type="presOf" srcId="{5373E86A-1EFD-4917-BBFE-BB90959E5242}" destId="{8C71DE6D-9E98-4A45-8571-DF5026E8026D}" srcOrd="0" destOrd="0" presId="urn:microsoft.com/office/officeart/2005/8/layout/radial5"/>
    <dgm:cxn modelId="{CE823B17-475C-47EB-B542-6752D58D5C00}" type="presOf" srcId="{D082B27D-56B9-4F10-9E1D-C44B16A05DFE}" destId="{4AE3C521-AA16-42D4-B23A-F44AA4BA3691}" srcOrd="1" destOrd="0" presId="urn:microsoft.com/office/officeart/2005/8/layout/radial5"/>
    <dgm:cxn modelId="{FFE3F2DE-B44C-4D43-9439-2AE34B833CEB}" type="presOf" srcId="{B429063C-BDBB-4A13-988E-D79ADA6AE57C}" destId="{1B267744-1E1E-44C6-AFEC-74705D53E704}" srcOrd="1" destOrd="0" presId="urn:microsoft.com/office/officeart/2005/8/layout/radial5"/>
    <dgm:cxn modelId="{03387263-4CF5-46F3-9E30-8AF385994DBE}" type="presOf" srcId="{E0879379-4CAB-4FD3-87DA-543E58EAD9C1}" destId="{141686B1-07C0-4E24-A6B4-F8ABA9EC8F3E}" srcOrd="1" destOrd="0" presId="urn:microsoft.com/office/officeart/2005/8/layout/radial5"/>
    <dgm:cxn modelId="{5C542CD7-28D9-42FF-B19D-305A0EC645C3}" type="presOf" srcId="{C41F483A-56FD-4FBC-A6BF-054B1C0171E0}" destId="{DF872A72-3153-4CDE-9BAA-6C4757843BCD}" srcOrd="0" destOrd="0" presId="urn:microsoft.com/office/officeart/2005/8/layout/radial5"/>
    <dgm:cxn modelId="{5492CBDD-4095-4FD8-AA1C-9CCB1BFC7642}" type="presOf" srcId="{E0879379-4CAB-4FD3-87DA-543E58EAD9C1}" destId="{574B216D-8F3A-4CDA-A05D-7FAFE4E417C2}" srcOrd="0" destOrd="0" presId="urn:microsoft.com/office/officeart/2005/8/layout/radial5"/>
    <dgm:cxn modelId="{7F446B55-6D2C-47FB-A7FC-EB9A6A81752D}" type="presOf" srcId="{D082B27D-56B9-4F10-9E1D-C44B16A05DFE}" destId="{9140B53F-35B6-4946-91CA-3B846FAA6734}" srcOrd="0" destOrd="0" presId="urn:microsoft.com/office/officeart/2005/8/layout/radial5"/>
    <dgm:cxn modelId="{6E8217DE-0D90-475C-8BD8-58C9250AA34C}" type="presOf" srcId="{918989A6-0795-435E-8E61-515640E26EF8}" destId="{1A18E89A-E21D-4C2D-9EFD-8DC445A7DE21}" srcOrd="0" destOrd="0" presId="urn:microsoft.com/office/officeart/2005/8/layout/radial5"/>
    <dgm:cxn modelId="{ED642710-E754-4DC0-A886-6806C7BEBBB0}" srcId="{C41F483A-56FD-4FBC-A6BF-054B1C0171E0}" destId="{938C5A87-030C-4E4B-AA68-8EBDFB1942A0}" srcOrd="0" destOrd="0" parTransId="{BC05E834-17A7-4BF1-9A85-52DBFB3F0E47}" sibTransId="{451ED19E-EE68-4C0A-ABA0-FEF887203CF4}"/>
    <dgm:cxn modelId="{99172172-B70E-4209-9AD4-AE1BB6773DB3}" type="presOf" srcId="{B429063C-BDBB-4A13-988E-D79ADA6AE57C}" destId="{E311003F-3EE7-4C1A-ACA6-DD13139AE8AF}" srcOrd="0" destOrd="0" presId="urn:microsoft.com/office/officeart/2005/8/layout/radial5"/>
    <dgm:cxn modelId="{81804507-270E-4ED6-8ECD-9ED48AC6FCCD}" type="presOf" srcId="{52DD6D8A-84F9-4E07-AFED-97FA158037B3}" destId="{61FC10E4-CE0A-4195-B7C3-5A717773D687}" srcOrd="0" destOrd="0" presId="urn:microsoft.com/office/officeart/2005/8/layout/radial5"/>
    <dgm:cxn modelId="{FCFA7830-92CA-49F1-ADA6-DAC75D390659}" type="presOf" srcId="{9F2A45DD-EA12-4D27-994F-0363EEAEECDE}" destId="{0570F6E8-A48C-46B9-AFF9-A10C35982EE0}" srcOrd="0" destOrd="0" presId="urn:microsoft.com/office/officeart/2005/8/layout/radial5"/>
    <dgm:cxn modelId="{3F3BEF39-BBEF-4883-BC3D-230A0DCFDAA9}" srcId="{938C5A87-030C-4E4B-AA68-8EBDFB1942A0}" destId="{918989A6-0795-435E-8E61-515640E26EF8}" srcOrd="1" destOrd="0" parTransId="{E0879379-4CAB-4FD3-87DA-543E58EAD9C1}" sibTransId="{1E4A34E2-D72B-41B7-AF29-B367A77AC7FD}"/>
    <dgm:cxn modelId="{AF0E9E9F-FE3E-46CD-9A37-504AFA157D41}" type="presParOf" srcId="{DF872A72-3153-4CDE-9BAA-6C4757843BCD}" destId="{90CACC96-6529-4BEE-9F6C-3D9DB94F4157}" srcOrd="0" destOrd="0" presId="urn:microsoft.com/office/officeart/2005/8/layout/radial5"/>
    <dgm:cxn modelId="{60C49694-946C-4F9B-8941-0B78C2600713}" type="presParOf" srcId="{DF872A72-3153-4CDE-9BAA-6C4757843BCD}" destId="{E311003F-3EE7-4C1A-ACA6-DD13139AE8AF}" srcOrd="1" destOrd="0" presId="urn:microsoft.com/office/officeart/2005/8/layout/radial5"/>
    <dgm:cxn modelId="{D5EECD6F-F20D-419B-9020-D58D842FCB08}" type="presParOf" srcId="{E311003F-3EE7-4C1A-ACA6-DD13139AE8AF}" destId="{1B267744-1E1E-44C6-AFEC-74705D53E704}" srcOrd="0" destOrd="0" presId="urn:microsoft.com/office/officeart/2005/8/layout/radial5"/>
    <dgm:cxn modelId="{A1E24B13-7487-449D-BA5A-A90FE41BF0AD}" type="presParOf" srcId="{DF872A72-3153-4CDE-9BAA-6C4757843BCD}" destId="{8C71DE6D-9E98-4A45-8571-DF5026E8026D}" srcOrd="2" destOrd="0" presId="urn:microsoft.com/office/officeart/2005/8/layout/radial5"/>
    <dgm:cxn modelId="{7D01B99F-1B7F-42E1-8E0B-5FDBC663FE5D}" type="presParOf" srcId="{DF872A72-3153-4CDE-9BAA-6C4757843BCD}" destId="{574B216D-8F3A-4CDA-A05D-7FAFE4E417C2}" srcOrd="3" destOrd="0" presId="urn:microsoft.com/office/officeart/2005/8/layout/radial5"/>
    <dgm:cxn modelId="{C6F29FB8-6B61-4258-AE70-FA08192A5EC0}" type="presParOf" srcId="{574B216D-8F3A-4CDA-A05D-7FAFE4E417C2}" destId="{141686B1-07C0-4E24-A6B4-F8ABA9EC8F3E}" srcOrd="0" destOrd="0" presId="urn:microsoft.com/office/officeart/2005/8/layout/radial5"/>
    <dgm:cxn modelId="{572F6018-4FF5-408C-8B26-854D4775582D}" type="presParOf" srcId="{DF872A72-3153-4CDE-9BAA-6C4757843BCD}" destId="{1A18E89A-E21D-4C2D-9EFD-8DC445A7DE21}" srcOrd="4" destOrd="0" presId="urn:microsoft.com/office/officeart/2005/8/layout/radial5"/>
    <dgm:cxn modelId="{7146CECB-5205-4F8D-803B-615D6F3ACA46}" type="presParOf" srcId="{DF872A72-3153-4CDE-9BAA-6C4757843BCD}" destId="{9140B53F-35B6-4946-91CA-3B846FAA6734}" srcOrd="5" destOrd="0" presId="urn:microsoft.com/office/officeart/2005/8/layout/radial5"/>
    <dgm:cxn modelId="{5807E816-B6E4-46E6-927D-6D79086C528C}" type="presParOf" srcId="{9140B53F-35B6-4946-91CA-3B846FAA6734}" destId="{4AE3C521-AA16-42D4-B23A-F44AA4BA3691}" srcOrd="0" destOrd="0" presId="urn:microsoft.com/office/officeart/2005/8/layout/radial5"/>
    <dgm:cxn modelId="{D1E3D015-80EF-4CE4-8540-6E9DF2FD9E55}" type="presParOf" srcId="{DF872A72-3153-4CDE-9BAA-6C4757843BCD}" destId="{350EFA84-FFD2-4B41-9464-8815D00F54D1}" srcOrd="6" destOrd="0" presId="urn:microsoft.com/office/officeart/2005/8/layout/radial5"/>
    <dgm:cxn modelId="{D86B949A-FFB7-4D34-B61E-FEB4FF81EFC1}" type="presParOf" srcId="{DF872A72-3153-4CDE-9BAA-6C4757843BCD}" destId="{61FC10E4-CE0A-4195-B7C3-5A717773D687}" srcOrd="7" destOrd="0" presId="urn:microsoft.com/office/officeart/2005/8/layout/radial5"/>
    <dgm:cxn modelId="{C863FC00-4A58-4FAF-A8AB-AB7909A7B101}" type="presParOf" srcId="{61FC10E4-CE0A-4195-B7C3-5A717773D687}" destId="{18903816-2C1E-45DC-B652-1E731093E4D0}" srcOrd="0" destOrd="0" presId="urn:microsoft.com/office/officeart/2005/8/layout/radial5"/>
    <dgm:cxn modelId="{14B12533-4A33-4F6F-9F8B-EBD3E33BC11B}" type="presParOf" srcId="{DF872A72-3153-4CDE-9BAA-6C4757843BCD}" destId="{0570F6E8-A48C-46B9-AFF9-A10C35982EE0}" srcOrd="8" destOrd="0" presId="urn:microsoft.com/office/officeart/2005/8/layout/radial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ACC96-6529-4BEE-9F6C-3D9DB94F4157}">
      <dsp:nvSpPr>
        <dsp:cNvPr id="0" name=""/>
        <dsp:cNvSpPr/>
      </dsp:nvSpPr>
      <dsp:spPr>
        <a:xfrm>
          <a:off x="2612164" y="1982092"/>
          <a:ext cx="1413032" cy="14130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Counselling</a:t>
          </a:r>
          <a:endParaRPr lang="en-US" sz="1600" kern="1200" dirty="0"/>
        </a:p>
      </dsp:txBody>
      <dsp:txXfrm>
        <a:off x="2819098" y="2189026"/>
        <a:ext cx="999164" cy="999164"/>
      </dsp:txXfrm>
    </dsp:sp>
    <dsp:sp modelId="{E311003F-3EE7-4C1A-ACA6-DD13139AE8AF}">
      <dsp:nvSpPr>
        <dsp:cNvPr id="0" name=""/>
        <dsp:cNvSpPr/>
      </dsp:nvSpPr>
      <dsp:spPr>
        <a:xfrm rot="16200000">
          <a:off x="3168619" y="1467237"/>
          <a:ext cx="300122" cy="4804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3213638" y="1608342"/>
        <a:ext cx="210085" cy="288258"/>
      </dsp:txXfrm>
    </dsp:sp>
    <dsp:sp modelId="{8C71DE6D-9E98-4A45-8571-DF5026E8026D}">
      <dsp:nvSpPr>
        <dsp:cNvPr id="0" name=""/>
        <dsp:cNvSpPr/>
      </dsp:nvSpPr>
      <dsp:spPr>
        <a:xfrm>
          <a:off x="2612164" y="2792"/>
          <a:ext cx="1413032" cy="14130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Media</a:t>
          </a:r>
          <a:endParaRPr lang="en-US" sz="1600" kern="1200" dirty="0"/>
        </a:p>
      </dsp:txBody>
      <dsp:txXfrm>
        <a:off x="2819098" y="209726"/>
        <a:ext cx="999164" cy="999164"/>
      </dsp:txXfrm>
    </dsp:sp>
    <dsp:sp modelId="{574B216D-8F3A-4CDA-A05D-7FAFE4E417C2}">
      <dsp:nvSpPr>
        <dsp:cNvPr id="0" name=""/>
        <dsp:cNvSpPr/>
      </dsp:nvSpPr>
      <dsp:spPr>
        <a:xfrm>
          <a:off x="4149776" y="2448393"/>
          <a:ext cx="300122" cy="4804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4149776" y="2544479"/>
        <a:ext cx="210085" cy="288258"/>
      </dsp:txXfrm>
    </dsp:sp>
    <dsp:sp modelId="{1A18E89A-E21D-4C2D-9EFD-8DC445A7DE21}">
      <dsp:nvSpPr>
        <dsp:cNvPr id="0" name=""/>
        <dsp:cNvSpPr/>
      </dsp:nvSpPr>
      <dsp:spPr>
        <a:xfrm>
          <a:off x="4591465" y="1982092"/>
          <a:ext cx="1413032" cy="14130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Low self-esteem</a:t>
          </a:r>
          <a:endParaRPr lang="en-US" sz="1600" kern="1200" dirty="0"/>
        </a:p>
      </dsp:txBody>
      <dsp:txXfrm>
        <a:off x="4798399" y="2189026"/>
        <a:ext cx="999164" cy="999164"/>
      </dsp:txXfrm>
    </dsp:sp>
    <dsp:sp modelId="{9140B53F-35B6-4946-91CA-3B846FAA6734}">
      <dsp:nvSpPr>
        <dsp:cNvPr id="0" name=""/>
        <dsp:cNvSpPr/>
      </dsp:nvSpPr>
      <dsp:spPr>
        <a:xfrm rot="5400000">
          <a:off x="3168619" y="3429549"/>
          <a:ext cx="300122" cy="4804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3213638" y="3480617"/>
        <a:ext cx="210085" cy="288258"/>
      </dsp:txXfrm>
    </dsp:sp>
    <dsp:sp modelId="{350EFA84-FFD2-4B41-9464-8815D00F54D1}">
      <dsp:nvSpPr>
        <dsp:cNvPr id="0" name=""/>
        <dsp:cNvSpPr/>
      </dsp:nvSpPr>
      <dsp:spPr>
        <a:xfrm>
          <a:off x="2612164" y="3961393"/>
          <a:ext cx="1413032" cy="14130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Acceptance</a:t>
          </a:r>
          <a:endParaRPr lang="en-US" sz="1600" kern="1200" dirty="0"/>
        </a:p>
      </dsp:txBody>
      <dsp:txXfrm>
        <a:off x="2819098" y="4168327"/>
        <a:ext cx="999164" cy="999164"/>
      </dsp:txXfrm>
    </dsp:sp>
    <dsp:sp modelId="{61FC10E4-CE0A-4195-B7C3-5A717773D687}">
      <dsp:nvSpPr>
        <dsp:cNvPr id="0" name=""/>
        <dsp:cNvSpPr/>
      </dsp:nvSpPr>
      <dsp:spPr>
        <a:xfrm rot="10800000">
          <a:off x="2187463" y="2448393"/>
          <a:ext cx="300122" cy="4804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rot="10800000">
        <a:off x="2277500" y="2544479"/>
        <a:ext cx="210085" cy="288258"/>
      </dsp:txXfrm>
    </dsp:sp>
    <dsp:sp modelId="{0570F6E8-A48C-46B9-AFF9-A10C35982EE0}">
      <dsp:nvSpPr>
        <dsp:cNvPr id="0" name=""/>
        <dsp:cNvSpPr/>
      </dsp:nvSpPr>
      <dsp:spPr>
        <a:xfrm>
          <a:off x="632864" y="1982092"/>
          <a:ext cx="1413032" cy="141303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t>Isolation</a:t>
          </a:r>
          <a:endParaRPr lang="en-US" sz="1600" kern="1200" dirty="0"/>
        </a:p>
      </dsp:txBody>
      <dsp:txXfrm>
        <a:off x="839798" y="2189026"/>
        <a:ext cx="999164" cy="99916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59505"/>
          </a:xfrm>
          <a:prstGeom prst="rect">
            <a:avLst/>
          </a:prstGeom>
        </p:spPr>
        <p:txBody>
          <a:bodyPr vert="horz" lIns="91559" tIns="45779" rIns="91559" bIns="45779"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59505"/>
          </a:xfrm>
          <a:prstGeom prst="rect">
            <a:avLst/>
          </a:prstGeom>
        </p:spPr>
        <p:txBody>
          <a:bodyPr vert="horz" lIns="91559" tIns="45779" rIns="91559" bIns="45779" rtlCol="0"/>
          <a:lstStyle>
            <a:lvl1pPr algn="r">
              <a:defRPr sz="1200"/>
            </a:lvl1pPr>
          </a:lstStyle>
          <a:p>
            <a:fld id="{6EB954E8-4936-41B2-9C89-D701DEBFA6D9}" type="datetimeFigureOut">
              <a:rPr lang="en-GB" smtClean="0"/>
              <a:t>10/05/2018</a:t>
            </a:fld>
            <a:endParaRPr lang="en-GB"/>
          </a:p>
        </p:txBody>
      </p:sp>
      <p:sp>
        <p:nvSpPr>
          <p:cNvPr id="4" name="Footer Placeholder 3"/>
          <p:cNvSpPr>
            <a:spLocks noGrp="1"/>
          </p:cNvSpPr>
          <p:nvPr>
            <p:ph type="ftr" sz="quarter" idx="2"/>
          </p:nvPr>
        </p:nvSpPr>
        <p:spPr>
          <a:xfrm>
            <a:off x="0" y="8698785"/>
            <a:ext cx="2975240" cy="459504"/>
          </a:xfrm>
          <a:prstGeom prst="rect">
            <a:avLst/>
          </a:prstGeom>
        </p:spPr>
        <p:txBody>
          <a:bodyPr vert="horz" lIns="91559" tIns="45779" rIns="91559" bIns="45779"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8698785"/>
            <a:ext cx="2975240" cy="459504"/>
          </a:xfrm>
          <a:prstGeom prst="rect">
            <a:avLst/>
          </a:prstGeom>
        </p:spPr>
        <p:txBody>
          <a:bodyPr vert="horz" lIns="91559" tIns="45779" rIns="91559" bIns="45779" rtlCol="0" anchor="b"/>
          <a:lstStyle>
            <a:lvl1pPr algn="r">
              <a:defRPr sz="1200"/>
            </a:lvl1pPr>
          </a:lstStyle>
          <a:p>
            <a:fld id="{1308FB1C-1C17-4B84-9DDF-C3AEC443A199}" type="slidenum">
              <a:rPr lang="en-GB" smtClean="0"/>
              <a:t>‹#›</a:t>
            </a:fld>
            <a:endParaRPr lang="en-GB"/>
          </a:p>
        </p:txBody>
      </p:sp>
    </p:spTree>
    <p:extLst>
      <p:ext uri="{BB962C8B-B14F-4D97-AF65-F5344CB8AC3E}">
        <p14:creationId xmlns:p14="http://schemas.microsoft.com/office/powerpoint/2010/main" val="302331119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0DE482F-BB7A-4897-9820-10387D5B2A07}"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1592385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0DE482F-BB7A-4897-9820-10387D5B2A07}"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3985303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0DE482F-BB7A-4897-9820-10387D5B2A07}"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3118959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0DE482F-BB7A-4897-9820-10387D5B2A07}" type="datetimeFigureOut">
              <a:rPr lang="en-GB" smtClean="0"/>
              <a:t>10/05/2018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2554259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0DE482F-BB7A-4897-9820-10387D5B2A07}" type="datetimeFigureOut">
              <a:rPr lang="en-GB" smtClean="0"/>
              <a:t>10/05/2018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119208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0DE482F-BB7A-4897-9820-10387D5B2A07}" type="datetimeFigureOut">
              <a:rPr lang="en-GB" smtClean="0"/>
              <a:t>10/05/2018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73738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DE482F-BB7A-4897-9820-10387D5B2A07}" type="datetimeFigureOut">
              <a:rPr lang="en-GB" smtClean="0"/>
              <a:t>10/05/2018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3854248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0DE482F-BB7A-4897-9820-10387D5B2A07}" type="datetimeFigureOut">
              <a:rPr lang="en-GB" smtClean="0"/>
              <a:t>10/05/2018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539611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0DE482F-BB7A-4897-9820-10387D5B2A07}" type="datetimeFigureOut">
              <a:rPr lang="en-GB" smtClean="0"/>
              <a:t>10/05/2018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3125863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0DE482F-BB7A-4897-9820-10387D5B2A07}"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4021382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0DE482F-BB7A-4897-9820-10387D5B2A07}"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31CAED-DB2F-4FEA-8953-D2953C79908E}" type="slidenum">
              <a:rPr lang="en-GB" smtClean="0"/>
              <a:t>‹#›</a:t>
            </a:fld>
            <a:endParaRPr lang="en-GB"/>
          </a:p>
        </p:txBody>
      </p:sp>
    </p:spTree>
    <p:extLst>
      <p:ext uri="{BB962C8B-B14F-4D97-AF65-F5344CB8AC3E}">
        <p14:creationId xmlns:p14="http://schemas.microsoft.com/office/powerpoint/2010/main" val="429346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DE482F-BB7A-4897-9820-10387D5B2A07}" type="datetimeFigureOut">
              <a:rPr lang="en-GB" smtClean="0"/>
              <a:t>10/05/2018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31CAED-DB2F-4FEA-8953-D2953C79908E}" type="slidenum">
              <a:rPr lang="en-GB" smtClean="0"/>
              <a:t>‹#›</a:t>
            </a:fld>
            <a:endParaRPr lang="en-GB"/>
          </a:p>
        </p:txBody>
      </p:sp>
    </p:spTree>
    <p:extLst>
      <p:ext uri="{BB962C8B-B14F-4D97-AF65-F5344CB8AC3E}">
        <p14:creationId xmlns:p14="http://schemas.microsoft.com/office/powerpoint/2010/main" val="14929529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13" Type="http://schemas.microsoft.com/office/2007/relationships/diagramDrawing" Target="../diagrams/drawing2.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diagramColors" Target="../diagrams/colors2.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QuickStyle" Target="../diagrams/quickStyle2.xml"/><Relationship Id="rId5" Type="http://schemas.openxmlformats.org/officeDocument/2006/relationships/diagramQuickStyle" Target="../diagrams/quickStyle1.xml"/><Relationship Id="rId10" Type="http://schemas.openxmlformats.org/officeDocument/2006/relationships/diagramLayout" Target="../diagrams/layout2.xml"/><Relationship Id="rId4" Type="http://schemas.openxmlformats.org/officeDocument/2006/relationships/diagramLayout" Target="../diagrams/layout1.xml"/><Relationship Id="rId9"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2" name="Title 1"/>
          <p:cNvSpPr>
            <a:spLocks noGrp="1"/>
          </p:cNvSpPr>
          <p:nvPr>
            <p:ph type="ctrTitle"/>
          </p:nvPr>
        </p:nvSpPr>
        <p:spPr>
          <a:xfrm>
            <a:off x="1524000" y="522514"/>
            <a:ext cx="9144000" cy="2259875"/>
          </a:xfrm>
        </p:spPr>
        <p:txBody>
          <a:bodyPr/>
          <a:lstStyle/>
          <a:p>
            <a:r>
              <a:rPr lang="en-GB" dirty="0" smtClean="0"/>
              <a:t>Empirical Research </a:t>
            </a:r>
            <a:br>
              <a:rPr lang="en-GB" dirty="0" smtClean="0"/>
            </a:br>
            <a:r>
              <a:rPr lang="en-GB" dirty="0" smtClean="0"/>
              <a:t>Skills (M6X00966)</a:t>
            </a:r>
            <a:endParaRPr lang="en-GB" dirty="0"/>
          </a:p>
        </p:txBody>
      </p:sp>
      <p:sp>
        <p:nvSpPr>
          <p:cNvPr id="3" name="Subtitle 2"/>
          <p:cNvSpPr>
            <a:spLocks noGrp="1"/>
          </p:cNvSpPr>
          <p:nvPr>
            <p:ph type="subTitle" idx="1"/>
          </p:nvPr>
        </p:nvSpPr>
        <p:spPr>
          <a:xfrm>
            <a:off x="1524000" y="3602038"/>
            <a:ext cx="9144000" cy="1655762"/>
          </a:xfrm>
        </p:spPr>
        <p:txBody>
          <a:bodyPr>
            <a:normAutofit lnSpcReduction="10000"/>
          </a:bodyPr>
          <a:lstStyle/>
          <a:p>
            <a:endParaRPr lang="en-GB" dirty="0" smtClean="0"/>
          </a:p>
          <a:p>
            <a:r>
              <a:rPr lang="en-GB" dirty="0" smtClean="0"/>
              <a:t>An analysis  and discussion of the findings from the focus group in relation to </a:t>
            </a:r>
          </a:p>
          <a:p>
            <a:r>
              <a:rPr lang="en-GB" dirty="0" smtClean="0"/>
              <a:t>‘The relevance of Counselling for eating disorders’</a:t>
            </a:r>
          </a:p>
          <a:p>
            <a:endParaRPr lang="en-GB" dirty="0"/>
          </a:p>
        </p:txBody>
      </p:sp>
      <p:sp>
        <p:nvSpPr>
          <p:cNvPr id="5" name="TextBox 4"/>
          <p:cNvSpPr txBox="1"/>
          <p:nvPr/>
        </p:nvSpPr>
        <p:spPr>
          <a:xfrm>
            <a:off x="4868092" y="6439989"/>
            <a:ext cx="2225038" cy="369332"/>
          </a:xfrm>
          <a:prstGeom prst="rect">
            <a:avLst/>
          </a:prstGeom>
          <a:noFill/>
        </p:spPr>
        <p:txBody>
          <a:bodyPr wrap="square" rtlCol="0">
            <a:spAutoFit/>
          </a:bodyPr>
          <a:lstStyle/>
          <a:p>
            <a:r>
              <a:rPr lang="en-GB" dirty="0" smtClean="0"/>
              <a:t>Carla Lopes</a:t>
            </a:r>
            <a:endParaRPr lang="en-GB" dirty="0"/>
          </a:p>
        </p:txBody>
      </p:sp>
      <p:sp>
        <p:nvSpPr>
          <p:cNvPr id="6" name="TextBox 5"/>
          <p:cNvSpPr txBox="1"/>
          <p:nvPr/>
        </p:nvSpPr>
        <p:spPr>
          <a:xfrm>
            <a:off x="7876903" y="6439989"/>
            <a:ext cx="1306286" cy="369332"/>
          </a:xfrm>
          <a:prstGeom prst="rect">
            <a:avLst/>
          </a:prstGeom>
          <a:noFill/>
        </p:spPr>
        <p:txBody>
          <a:bodyPr wrap="square" rtlCol="0">
            <a:spAutoFit/>
          </a:bodyPr>
          <a:lstStyle/>
          <a:p>
            <a:r>
              <a:rPr lang="en-GB" dirty="0" smtClean="0"/>
              <a:t>P 148265</a:t>
            </a:r>
            <a:endParaRPr lang="en-GB" dirty="0"/>
          </a:p>
        </p:txBody>
      </p:sp>
      <p:pic>
        <p:nvPicPr>
          <p:cNvPr id="8" name="Picture 7"/>
          <p:cNvPicPr>
            <a:picLocks noChangeAspect="1"/>
          </p:cNvPicPr>
          <p:nvPr/>
        </p:nvPicPr>
        <p:blipFill>
          <a:blip r:embed="rId3"/>
          <a:stretch>
            <a:fillRect/>
          </a:stretch>
        </p:blipFill>
        <p:spPr>
          <a:xfrm>
            <a:off x="220426" y="237926"/>
            <a:ext cx="2143125" cy="2143125"/>
          </a:xfrm>
          <a:prstGeom prst="rect">
            <a:avLst/>
          </a:prstGeom>
        </p:spPr>
      </p:pic>
    </p:spTree>
    <p:extLst>
      <p:ext uri="{BB962C8B-B14F-4D97-AF65-F5344CB8AC3E}">
        <p14:creationId xmlns:p14="http://schemas.microsoft.com/office/powerpoint/2010/main" val="1068298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powerpoints the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 y="-84800"/>
            <a:ext cx="12192000" cy="70548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743200" y="718457"/>
            <a:ext cx="8046720"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Eating Disorders </a:t>
            </a:r>
            <a:endParaRPr lang="en-GB" sz="4400" dirty="0">
              <a:latin typeface="Arial" panose="020B0604020202020204" pitchFamily="34" charset="0"/>
              <a:cs typeface="Arial" panose="020B0604020202020204" pitchFamily="34" charset="0"/>
            </a:endParaRPr>
          </a:p>
        </p:txBody>
      </p:sp>
      <p:sp>
        <p:nvSpPr>
          <p:cNvPr id="3" name="Rectangle 2"/>
          <p:cNvSpPr/>
          <p:nvPr/>
        </p:nvSpPr>
        <p:spPr>
          <a:xfrm>
            <a:off x="1824416" y="2967335"/>
            <a:ext cx="8543172" cy="923330"/>
          </a:xfrm>
          <a:prstGeom prst="rect">
            <a:avLst/>
          </a:prstGeom>
          <a:noFill/>
        </p:spPr>
        <p:txBody>
          <a:bodyPr wrap="none" lIns="91440" tIns="45720" rIns="91440" bIns="45720">
            <a:spAutoFit/>
          </a:bodyPr>
          <a:lstStyle/>
          <a:p>
            <a:pPr algn="ctr"/>
            <a:r>
              <a:rPr lang="en-US" sz="5400" b="1" dirty="0" smtClean="0">
                <a:ln w="22225">
                  <a:solidFill>
                    <a:schemeClr val="accent2"/>
                  </a:solidFill>
                  <a:prstDash val="solid"/>
                </a:ln>
                <a:solidFill>
                  <a:schemeClr val="accent2">
                    <a:lumMod val="40000"/>
                    <a:lumOff val="60000"/>
                  </a:schemeClr>
                </a:solidFill>
              </a:rPr>
              <a:t>“ The elephant in the room”</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5" name="Picture 4"/>
          <p:cNvPicPr>
            <a:picLocks noChangeAspect="1"/>
          </p:cNvPicPr>
          <p:nvPr/>
        </p:nvPicPr>
        <p:blipFill>
          <a:blip r:embed="rId3"/>
          <a:stretch>
            <a:fillRect/>
          </a:stretch>
        </p:blipFill>
        <p:spPr>
          <a:xfrm>
            <a:off x="0" y="5207046"/>
            <a:ext cx="2476500" cy="1847850"/>
          </a:xfrm>
          <a:prstGeom prst="rect">
            <a:avLst/>
          </a:prstGeom>
        </p:spPr>
      </p:pic>
      <p:pic>
        <p:nvPicPr>
          <p:cNvPr id="6" name="Picture 5"/>
          <p:cNvPicPr>
            <a:picLocks noChangeAspect="1"/>
          </p:cNvPicPr>
          <p:nvPr/>
        </p:nvPicPr>
        <p:blipFill>
          <a:blip r:embed="rId4"/>
          <a:stretch>
            <a:fillRect/>
          </a:stretch>
        </p:blipFill>
        <p:spPr>
          <a:xfrm>
            <a:off x="9481186" y="99646"/>
            <a:ext cx="2143125" cy="2143125"/>
          </a:xfrm>
          <a:prstGeom prst="rect">
            <a:avLst/>
          </a:prstGeom>
        </p:spPr>
      </p:pic>
      <p:pic>
        <p:nvPicPr>
          <p:cNvPr id="7" name="Picture 6"/>
          <p:cNvPicPr>
            <a:picLocks noChangeAspect="1"/>
          </p:cNvPicPr>
          <p:nvPr/>
        </p:nvPicPr>
        <p:blipFill>
          <a:blip r:embed="rId5"/>
          <a:stretch>
            <a:fillRect/>
          </a:stretch>
        </p:blipFill>
        <p:spPr>
          <a:xfrm>
            <a:off x="4611188" y="4674377"/>
            <a:ext cx="3500845" cy="1933575"/>
          </a:xfrm>
          <a:prstGeom prst="rect">
            <a:avLst/>
          </a:prstGeom>
        </p:spPr>
      </p:pic>
      <p:sp>
        <p:nvSpPr>
          <p:cNvPr id="4" name="TextBox 3"/>
          <p:cNvSpPr txBox="1"/>
          <p:nvPr/>
        </p:nvSpPr>
        <p:spPr>
          <a:xfrm>
            <a:off x="9580728" y="2402006"/>
            <a:ext cx="786860"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Fig 1</a:t>
            </a:r>
            <a:endParaRPr lang="en-GB" sz="900" dirty="0">
              <a:latin typeface="Arial" panose="020B0604020202020204" pitchFamily="34" charset="0"/>
              <a:cs typeface="Arial" panose="020B0604020202020204" pitchFamily="34" charset="0"/>
            </a:endParaRPr>
          </a:p>
        </p:txBody>
      </p:sp>
      <p:sp>
        <p:nvSpPr>
          <p:cNvPr id="8" name="Rectangle 7"/>
          <p:cNvSpPr/>
          <p:nvPr/>
        </p:nvSpPr>
        <p:spPr>
          <a:xfrm>
            <a:off x="2422477" y="6573468"/>
            <a:ext cx="641445" cy="230832"/>
          </a:xfrm>
          <a:prstGeom prst="rect">
            <a:avLst/>
          </a:prstGeom>
        </p:spPr>
        <p:txBody>
          <a:bodyPr wrap="square">
            <a:spAutoFit/>
          </a:bodyPr>
          <a:lstStyle/>
          <a:p>
            <a:r>
              <a:rPr lang="en-GB" sz="900" dirty="0">
                <a:latin typeface="Arial" panose="020B0604020202020204" pitchFamily="34" charset="0"/>
                <a:cs typeface="Arial" panose="020B0604020202020204" pitchFamily="34" charset="0"/>
              </a:rPr>
              <a:t>Fig </a:t>
            </a:r>
            <a:r>
              <a:rPr lang="en-GB" sz="900" dirty="0" smtClean="0">
                <a:latin typeface="Arial" panose="020B0604020202020204" pitchFamily="34" charset="0"/>
                <a:cs typeface="Arial" panose="020B0604020202020204" pitchFamily="34" charset="0"/>
              </a:rPr>
              <a:t>2</a:t>
            </a:r>
            <a:endParaRPr lang="en-GB" sz="900" dirty="0">
              <a:latin typeface="Arial" panose="020B0604020202020204" pitchFamily="34" charset="0"/>
              <a:cs typeface="Arial" panose="020B0604020202020204" pitchFamily="34" charset="0"/>
            </a:endParaRPr>
          </a:p>
        </p:txBody>
      </p:sp>
      <p:sp>
        <p:nvSpPr>
          <p:cNvPr id="9" name="Rectangle 8"/>
          <p:cNvSpPr/>
          <p:nvPr/>
        </p:nvSpPr>
        <p:spPr>
          <a:xfrm>
            <a:off x="7668248" y="6643164"/>
            <a:ext cx="441146" cy="230832"/>
          </a:xfrm>
          <a:prstGeom prst="rect">
            <a:avLst/>
          </a:prstGeom>
        </p:spPr>
        <p:txBody>
          <a:bodyPr wrap="none">
            <a:spAutoFit/>
          </a:bodyPr>
          <a:lstStyle/>
          <a:p>
            <a:r>
              <a:rPr lang="en-GB" sz="900" dirty="0">
                <a:latin typeface="Arial" panose="020B0604020202020204" pitchFamily="34" charset="0"/>
                <a:cs typeface="Arial" panose="020B0604020202020204" pitchFamily="34" charset="0"/>
              </a:rPr>
              <a:t>Fig </a:t>
            </a:r>
            <a:r>
              <a:rPr lang="en-GB" sz="900" dirty="0" smtClean="0">
                <a:latin typeface="Arial" panose="020B0604020202020204" pitchFamily="34" charset="0"/>
                <a:cs typeface="Arial" panose="020B0604020202020204" pitchFamily="34" charset="0"/>
              </a:rPr>
              <a:t>3</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993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A85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powerpoints them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7013" y="480060"/>
            <a:ext cx="11237976" cy="58978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380397" y="647969"/>
            <a:ext cx="5048250"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Content</a:t>
            </a:r>
            <a:r>
              <a:rPr lang="en-GB" sz="4000" dirty="0" smtClean="0"/>
              <a:t> </a:t>
            </a:r>
            <a:endParaRPr lang="en-GB" sz="4000" dirty="0"/>
          </a:p>
        </p:txBody>
      </p:sp>
      <p:sp>
        <p:nvSpPr>
          <p:cNvPr id="3" name="TextBox 2"/>
          <p:cNvSpPr txBox="1"/>
          <p:nvPr/>
        </p:nvSpPr>
        <p:spPr>
          <a:xfrm>
            <a:off x="718374" y="1976735"/>
            <a:ext cx="8705850"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Literature review</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Project proposal</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Ethical form</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Focus group</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Transcribing</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Method</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Themes</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Conclusion</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Further considerations</a:t>
            </a:r>
          </a:p>
          <a:p>
            <a:r>
              <a:rPr lang="en-GB" sz="2800" dirty="0" smtClean="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
        <p:nvSpPr>
          <p:cNvPr id="5" name="Right Brace 4"/>
          <p:cNvSpPr/>
          <p:nvPr/>
        </p:nvSpPr>
        <p:spPr>
          <a:xfrm>
            <a:off x="4025076" y="2695546"/>
            <a:ext cx="582549" cy="1351984"/>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5104453" y="2792342"/>
            <a:ext cx="4884035" cy="1384995"/>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Coding / analysis </a:t>
            </a:r>
          </a:p>
          <a:p>
            <a:r>
              <a:rPr lang="en-GB" sz="2800" dirty="0" smtClean="0">
                <a:latin typeface="Arial" panose="020B0604020202020204" pitchFamily="34" charset="0"/>
                <a:cs typeface="Arial" panose="020B0604020202020204" pitchFamily="34" charset="0"/>
              </a:rPr>
              <a:t>Ethical issues </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3034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A85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mage result for powerpoints them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7012" y="480060"/>
            <a:ext cx="11237976" cy="58978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14400" y="1790700"/>
            <a:ext cx="8229600" cy="923330"/>
          </a:xfrm>
          <a:prstGeom prst="rect">
            <a:avLst/>
          </a:prstGeom>
        </p:spPr>
        <p:txBody>
          <a:bodyPr wrap="square">
            <a:spAutoFit/>
          </a:bodyPr>
          <a:lstStyle/>
          <a:p>
            <a:endParaRPr lang="en-GB" dirty="0" smtClean="0"/>
          </a:p>
          <a:p>
            <a:endParaRPr lang="en-GB" dirty="0" smtClean="0"/>
          </a:p>
          <a:p>
            <a:endParaRPr lang="en-GB" dirty="0"/>
          </a:p>
        </p:txBody>
      </p:sp>
      <p:pic>
        <p:nvPicPr>
          <p:cNvPr id="2" name="Picture 1"/>
          <p:cNvPicPr>
            <a:picLocks noChangeAspect="1"/>
          </p:cNvPicPr>
          <p:nvPr/>
        </p:nvPicPr>
        <p:blipFill>
          <a:blip r:embed="rId3"/>
          <a:stretch>
            <a:fillRect/>
          </a:stretch>
        </p:blipFill>
        <p:spPr>
          <a:xfrm>
            <a:off x="6648450" y="558165"/>
            <a:ext cx="4686300" cy="1504950"/>
          </a:xfrm>
          <a:prstGeom prst="rect">
            <a:avLst/>
          </a:prstGeom>
        </p:spPr>
      </p:pic>
      <p:sp>
        <p:nvSpPr>
          <p:cNvPr id="4" name="Rectangle 3"/>
          <p:cNvSpPr/>
          <p:nvPr/>
        </p:nvSpPr>
        <p:spPr>
          <a:xfrm flipH="1">
            <a:off x="2667000" y="2967335"/>
            <a:ext cx="2705595" cy="923330"/>
          </a:xfrm>
          <a:prstGeom prst="rect">
            <a:avLst/>
          </a:prstGeom>
          <a:noFill/>
        </p:spPr>
        <p:txBody>
          <a:bodyPr wrap="square" lIns="91440" tIns="45720" rIns="91440" bIns="45720">
            <a:spAutoFit/>
          </a:bodyPr>
          <a:lstStyle/>
          <a:p>
            <a:pPr algn="ct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0" name="TextBox 9"/>
          <p:cNvSpPr txBox="1"/>
          <p:nvPr/>
        </p:nvSpPr>
        <p:spPr>
          <a:xfrm>
            <a:off x="914400" y="673508"/>
            <a:ext cx="4972050"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Eating Disorders </a:t>
            </a:r>
            <a:endParaRPr lang="en-GB" sz="4400" dirty="0">
              <a:latin typeface="Arial" panose="020B0604020202020204" pitchFamily="34" charset="0"/>
              <a:cs typeface="Arial" panose="020B0604020202020204" pitchFamily="34" charset="0"/>
            </a:endParaRPr>
          </a:p>
        </p:txBody>
      </p:sp>
      <p:sp>
        <p:nvSpPr>
          <p:cNvPr id="11" name="TextBox 10"/>
          <p:cNvSpPr txBox="1"/>
          <p:nvPr/>
        </p:nvSpPr>
        <p:spPr>
          <a:xfrm>
            <a:off x="914400" y="2063115"/>
            <a:ext cx="8382000" cy="4031873"/>
          </a:xfrm>
          <a:prstGeom prst="rect">
            <a:avLst/>
          </a:prstGeom>
          <a:noFill/>
        </p:spPr>
        <p:txBody>
          <a:bodyPr wrap="square" rtlCol="0">
            <a:spAutoFit/>
          </a:bodyPr>
          <a:lstStyle/>
          <a:p>
            <a:pPr marL="285750" indent="-285750">
              <a:buFont typeface="Arial" panose="020B0604020202020204" pitchFamily="34" charset="0"/>
              <a:buChar char="•"/>
            </a:pPr>
            <a:r>
              <a:rPr lang="en-GB" sz="3200" dirty="0" smtClean="0">
                <a:latin typeface="Arial" panose="020B0604020202020204" pitchFamily="34" charset="0"/>
                <a:cs typeface="Arial" panose="020B0604020202020204" pitchFamily="34" charset="0"/>
              </a:rPr>
              <a:t>Independent project</a:t>
            </a:r>
            <a:r>
              <a:rPr lang="en-GB" sz="3200" dirty="0">
                <a:latin typeface="Arial" panose="020B0604020202020204" pitchFamily="34" charset="0"/>
                <a:cs typeface="Arial" panose="020B0604020202020204" pitchFamily="34" charset="0"/>
              </a:rPr>
              <a:t>. </a:t>
            </a:r>
            <a:endParaRPr lang="en-GB" sz="32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smtClean="0">
                <a:latin typeface="Arial" panose="020B0604020202020204" pitchFamily="34" charset="0"/>
                <a:cs typeface="Arial" panose="020B0604020202020204" pitchFamily="34" charset="0"/>
              </a:rPr>
              <a:t>Research is vast in this subject area.</a:t>
            </a:r>
          </a:p>
          <a:p>
            <a:pPr marL="285750" indent="-28575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smtClean="0">
                <a:latin typeface="Arial" panose="020B0604020202020204" pitchFamily="34" charset="0"/>
                <a:cs typeface="Arial" panose="020B0604020202020204" pitchFamily="34" charset="0"/>
              </a:rPr>
              <a:t>No specific cause or treatment.</a:t>
            </a:r>
          </a:p>
          <a:p>
            <a:pPr marL="285750" indent="-28575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smtClean="0">
                <a:latin typeface="Arial" panose="020B0604020202020204" pitchFamily="34" charset="0"/>
                <a:cs typeface="Arial" panose="020B0604020202020204" pitchFamily="34" charset="0"/>
              </a:rPr>
              <a:t>There are many factors that influence the onset of Eating </a:t>
            </a:r>
            <a:r>
              <a:rPr lang="en-GB" sz="3200" dirty="0">
                <a:latin typeface="Arial" panose="020B0604020202020204" pitchFamily="34" charset="0"/>
                <a:cs typeface="Arial" panose="020B0604020202020204" pitchFamily="34" charset="0"/>
              </a:rPr>
              <a:t>D</a:t>
            </a:r>
            <a:r>
              <a:rPr lang="en-GB" sz="3200" dirty="0" smtClean="0">
                <a:latin typeface="Arial" panose="020B0604020202020204" pitchFamily="34" charset="0"/>
                <a:cs typeface="Arial" panose="020B0604020202020204" pitchFamily="34" charset="0"/>
              </a:rPr>
              <a:t>isorders</a:t>
            </a:r>
            <a:r>
              <a:rPr lang="en-GB" sz="24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(Garner </a:t>
            </a:r>
            <a:r>
              <a:rPr lang="en-GB" sz="1100" i="1" dirty="0" smtClean="0">
                <a:latin typeface="Arial" panose="020B0604020202020204" pitchFamily="34" charset="0"/>
                <a:cs typeface="Arial" panose="020B0604020202020204" pitchFamily="34" charset="0"/>
              </a:rPr>
              <a:t>et al</a:t>
            </a:r>
            <a:r>
              <a:rPr lang="en-GB" sz="1100" dirty="0" smtClean="0">
                <a:latin typeface="Arial" panose="020B0604020202020204" pitchFamily="34" charset="0"/>
                <a:cs typeface="Arial" panose="020B0604020202020204" pitchFamily="34" charset="0"/>
              </a:rPr>
              <a:t>, 1983)</a:t>
            </a:r>
            <a:endParaRPr lang="en-GB" sz="1100" dirty="0">
              <a:latin typeface="Arial" panose="020B0604020202020204" pitchFamily="34" charset="0"/>
              <a:cs typeface="Arial" panose="020B0604020202020204" pitchFamily="34" charset="0"/>
            </a:endParaRPr>
          </a:p>
        </p:txBody>
      </p:sp>
      <p:sp>
        <p:nvSpPr>
          <p:cNvPr id="5" name="Rectangle 4"/>
          <p:cNvSpPr/>
          <p:nvPr/>
        </p:nvSpPr>
        <p:spPr>
          <a:xfrm>
            <a:off x="10857759" y="2118479"/>
            <a:ext cx="441146" cy="230832"/>
          </a:xfrm>
          <a:prstGeom prst="rect">
            <a:avLst/>
          </a:prstGeom>
        </p:spPr>
        <p:txBody>
          <a:bodyPr wrap="none">
            <a:spAutoFit/>
          </a:bodyPr>
          <a:lstStyle/>
          <a:p>
            <a:r>
              <a:rPr lang="en-GB" sz="900" dirty="0">
                <a:latin typeface="Arial" panose="020B0604020202020204" pitchFamily="34" charset="0"/>
                <a:cs typeface="Arial" panose="020B0604020202020204" pitchFamily="34" charset="0"/>
              </a:rPr>
              <a:t>Fig </a:t>
            </a:r>
            <a:r>
              <a:rPr lang="en-GB" sz="900" dirty="0" smtClean="0">
                <a:latin typeface="Arial" panose="020B0604020202020204" pitchFamily="34" charset="0"/>
                <a:cs typeface="Arial" panose="020B0604020202020204" pitchFamily="34" charset="0"/>
              </a:rPr>
              <a:t>4</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2978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1" name="Picture 2" descr="Image result for powerpoints themes"/>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0" y="-91856"/>
            <a:ext cx="12192000" cy="6949856"/>
          </a:xfrm>
          <a:prstGeom prst="rect">
            <a:avLst/>
          </a:prstGeom>
          <a:noFill/>
          <a:extLst>
            <a:ext uri="{909E8E84-426E-40DD-AFC4-6F175D3DCCD1}">
              <a14:hiddenFill xmlns:a14="http://schemas.microsoft.com/office/drawing/2010/main">
                <a:solidFill>
                  <a:srgbClr val="FFFFFF"/>
                </a:solidFill>
              </a14:hiddenFill>
            </a:ext>
          </a:extLst>
        </p:spPr>
      </p:pic>
      <p:sp>
        <p:nvSpPr>
          <p:cNvPr id="74"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76" name="Straight Connector 75">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09448" y="1"/>
            <a:ext cx="6377152" cy="1242312"/>
          </a:xfrm>
        </p:spPr>
        <p:txBody>
          <a:bodyPr>
            <a:normAutofit fontScale="90000"/>
          </a:bodyPr>
          <a:lstStyle/>
          <a:p>
            <a:pPr algn="ctr"/>
            <a:r>
              <a:rPr lang="en-GB" sz="4900" dirty="0" smtClean="0">
                <a:latin typeface="Arial" panose="020B0604020202020204" pitchFamily="34" charset="0"/>
                <a:cs typeface="Arial" panose="020B0604020202020204" pitchFamily="34" charset="0"/>
              </a:rPr>
              <a:t>Literature Review</a:t>
            </a:r>
            <a:r>
              <a:rPr lang="en-GB" sz="4000" dirty="0" smtClean="0">
                <a:latin typeface="Arial" panose="020B0604020202020204" pitchFamily="34" charset="0"/>
                <a:cs typeface="Arial" panose="020B0604020202020204" pitchFamily="34" charset="0"/>
              </a:rPr>
              <a:t/>
            </a:r>
            <a:br>
              <a:rPr lang="en-GB" sz="4000" dirty="0" smtClean="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4103" name="Content Placeholder 4102">
            <a:extLst>
              <a:ext uri="{FF2B5EF4-FFF2-40B4-BE49-F238E27FC236}">
                <a16:creationId xmlns:a16="http://schemas.microsoft.com/office/drawing/2014/main" id="{6B3CBB76-54EF-4B1F-91FA-9F6359F17741}"/>
              </a:ext>
            </a:extLst>
          </p:cNvPr>
          <p:cNvSpPr>
            <a:spLocks noGrp="1"/>
          </p:cNvSpPr>
          <p:nvPr>
            <p:ph idx="1"/>
          </p:nvPr>
        </p:nvSpPr>
        <p:spPr>
          <a:xfrm>
            <a:off x="122830" y="1296505"/>
            <a:ext cx="12191999" cy="5431809"/>
          </a:xfrm>
        </p:spPr>
        <p:txBody>
          <a:bodyPr anchor="ctr">
            <a:normAutofit/>
          </a:bodyPr>
          <a:lstStyle/>
          <a:p>
            <a:r>
              <a:rPr lang="en-GB" sz="2600" dirty="0">
                <a:latin typeface="Arial" panose="020B0604020202020204" pitchFamily="34" charset="0"/>
                <a:cs typeface="Arial" panose="020B0604020202020204" pitchFamily="34" charset="0"/>
              </a:rPr>
              <a:t>Eating D</a:t>
            </a:r>
            <a:r>
              <a:rPr lang="en-GB" sz="2600" dirty="0" smtClean="0">
                <a:latin typeface="Arial" panose="020B0604020202020204" pitchFamily="34" charset="0"/>
                <a:cs typeface="Arial" panose="020B0604020202020204" pitchFamily="34" charset="0"/>
              </a:rPr>
              <a:t>isorders, are considered to be </a:t>
            </a:r>
            <a:r>
              <a:rPr lang="en-GB" sz="2600" dirty="0">
                <a:latin typeface="Arial" panose="020B0604020202020204" pitchFamily="34" charset="0"/>
                <a:cs typeface="Arial" panose="020B0604020202020204" pitchFamily="34" charset="0"/>
              </a:rPr>
              <a:t>the </a:t>
            </a:r>
            <a:r>
              <a:rPr lang="en-GB" sz="2600" dirty="0" smtClean="0">
                <a:latin typeface="Arial" panose="020B0604020202020204" pitchFamily="34" charset="0"/>
                <a:cs typeface="Arial" panose="020B0604020202020204" pitchFamily="34" charset="0"/>
              </a:rPr>
              <a:t>‘elephant </a:t>
            </a:r>
            <a:r>
              <a:rPr lang="en-GB" sz="2600" dirty="0">
                <a:latin typeface="Arial" panose="020B0604020202020204" pitchFamily="34" charset="0"/>
                <a:cs typeface="Arial" panose="020B0604020202020204" pitchFamily="34" charset="0"/>
              </a:rPr>
              <a:t>in the </a:t>
            </a:r>
            <a:r>
              <a:rPr lang="en-GB" sz="2600" dirty="0" smtClean="0">
                <a:latin typeface="Arial" panose="020B0604020202020204" pitchFamily="34" charset="0"/>
                <a:cs typeface="Arial" panose="020B0604020202020204" pitchFamily="34" charset="0"/>
              </a:rPr>
              <a:t>room’ because </a:t>
            </a:r>
            <a:r>
              <a:rPr lang="en-GB" sz="2600" dirty="0">
                <a:latin typeface="Arial" panose="020B0604020202020204" pitchFamily="34" charset="0"/>
                <a:cs typeface="Arial" panose="020B0604020202020204" pitchFamily="34" charset="0"/>
              </a:rPr>
              <a:t>psychological </a:t>
            </a:r>
            <a:r>
              <a:rPr lang="en-GB" sz="2600" dirty="0" smtClean="0">
                <a:latin typeface="Arial" panose="020B0604020202020204" pitchFamily="34" charset="0"/>
                <a:cs typeface="Arial" panose="020B0604020202020204" pitchFamily="34" charset="0"/>
              </a:rPr>
              <a:t>illness is often disregarded </a:t>
            </a:r>
            <a:r>
              <a:rPr lang="en-GB" sz="2600" dirty="0">
                <a:latin typeface="Arial" panose="020B0604020202020204" pitchFamily="34" charset="0"/>
                <a:cs typeface="Arial" panose="020B0604020202020204" pitchFamily="34" charset="0"/>
              </a:rPr>
              <a:t>by both the sufferer and </a:t>
            </a:r>
            <a:r>
              <a:rPr lang="en-GB" sz="2600" dirty="0" smtClean="0">
                <a:latin typeface="Arial" panose="020B0604020202020204" pitchFamily="34" charset="0"/>
                <a:cs typeface="Arial" panose="020B0604020202020204" pitchFamily="34" charset="0"/>
              </a:rPr>
              <a:t>others.  </a:t>
            </a:r>
            <a:r>
              <a:rPr lang="en-GB" sz="26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 </a:t>
            </a:r>
            <a:r>
              <a:rPr lang="en-GB" sz="1100" dirty="0" err="1" smtClean="0">
                <a:latin typeface="Arial" panose="020B0604020202020204" pitchFamily="34" charset="0"/>
                <a:cs typeface="Arial" panose="020B0604020202020204" pitchFamily="34" charset="0"/>
              </a:rPr>
              <a:t>Yerebakan</a:t>
            </a:r>
            <a:r>
              <a:rPr lang="en-GB" sz="1100" dirty="0" smtClean="0">
                <a:latin typeface="Arial" panose="020B0604020202020204" pitchFamily="34" charset="0"/>
                <a:cs typeface="Arial" panose="020B0604020202020204" pitchFamily="34" charset="0"/>
              </a:rPr>
              <a:t>, 2017). </a:t>
            </a:r>
          </a:p>
          <a:p>
            <a:r>
              <a:rPr lang="en-GB" sz="2600" dirty="0" smtClean="0">
                <a:latin typeface="Arial" panose="020B0604020202020204" pitchFamily="34" charset="0"/>
                <a:cs typeface="Arial" panose="020B0604020202020204" pitchFamily="34" charset="0"/>
              </a:rPr>
              <a:t>“Eating </a:t>
            </a:r>
            <a:r>
              <a:rPr lang="en-GB" sz="2600" dirty="0">
                <a:latin typeface="Arial" panose="020B0604020202020204" pitchFamily="34" charset="0"/>
                <a:cs typeface="Arial" panose="020B0604020202020204" pitchFamily="34" charset="0"/>
              </a:rPr>
              <a:t>Disorders describe illnesses that are </a:t>
            </a:r>
            <a:r>
              <a:rPr lang="en-GB" sz="2600" dirty="0" smtClean="0">
                <a:latin typeface="Arial" panose="020B0604020202020204" pitchFamily="34" charset="0"/>
                <a:cs typeface="Arial" panose="020B0604020202020204" pitchFamily="34" charset="0"/>
              </a:rPr>
              <a:t>characterized </a:t>
            </a:r>
            <a:r>
              <a:rPr lang="en-GB" sz="2600" dirty="0">
                <a:latin typeface="Arial" panose="020B0604020202020204" pitchFamily="34" charset="0"/>
                <a:cs typeface="Arial" panose="020B0604020202020204" pitchFamily="34" charset="0"/>
              </a:rPr>
              <a:t>by irregular eating habits and severe distress or concern about body weight or </a:t>
            </a:r>
            <a:r>
              <a:rPr lang="en-GB" sz="2600" dirty="0" smtClean="0">
                <a:latin typeface="Arial" panose="020B0604020202020204" pitchFamily="34" charset="0"/>
                <a:cs typeface="Arial" panose="020B0604020202020204" pitchFamily="34" charset="0"/>
              </a:rPr>
              <a:t>shape”  </a:t>
            </a:r>
            <a:r>
              <a:rPr lang="en-GB" sz="2600" dirty="0">
                <a:latin typeface="Arial" panose="020B0604020202020204" pitchFamily="34" charset="0"/>
                <a:cs typeface="Arial" panose="020B0604020202020204" pitchFamily="34" charset="0"/>
              </a:rPr>
              <a:t> </a:t>
            </a:r>
            <a:r>
              <a:rPr lang="en-GB" sz="26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 Eating Disorder Hope, 2017</a:t>
            </a:r>
            <a:r>
              <a:rPr lang="en-GB" sz="1100" dirty="0" smtClean="0">
                <a:latin typeface="Arial" panose="020B0604020202020204" pitchFamily="34" charset="0"/>
                <a:cs typeface="Arial" panose="020B0604020202020204" pitchFamily="34" charset="0"/>
              </a:rPr>
              <a:t>).</a:t>
            </a:r>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Eating Disorders </a:t>
            </a:r>
            <a:r>
              <a:rPr lang="en-GB" sz="2600" dirty="0" smtClean="0">
                <a:latin typeface="Arial" panose="020B0604020202020204" pitchFamily="34" charset="0"/>
                <a:cs typeface="Arial" panose="020B0604020202020204" pitchFamily="34" charset="0"/>
              </a:rPr>
              <a:t>are a </a:t>
            </a:r>
            <a:r>
              <a:rPr lang="en-GB" sz="2600" dirty="0">
                <a:latin typeface="Arial" panose="020B0604020202020204" pitchFamily="34" charset="0"/>
                <a:cs typeface="Arial" panose="020B0604020202020204" pitchFamily="34" charset="0"/>
              </a:rPr>
              <a:t>complex </a:t>
            </a:r>
            <a:r>
              <a:rPr lang="en-GB" sz="2600" dirty="0" smtClean="0">
                <a:latin typeface="Arial" panose="020B0604020202020204" pitchFamily="34" charset="0"/>
                <a:cs typeface="Arial" panose="020B0604020202020204" pitchFamily="34" charset="0"/>
              </a:rPr>
              <a:t>condition,  </a:t>
            </a:r>
            <a:r>
              <a:rPr lang="en-GB" sz="2600" dirty="0">
                <a:latin typeface="Arial" panose="020B0604020202020204" pitchFamily="34" charset="0"/>
                <a:cs typeface="Arial" panose="020B0604020202020204" pitchFamily="34" charset="0"/>
              </a:rPr>
              <a:t>influenced by a </a:t>
            </a:r>
            <a:r>
              <a:rPr lang="en-GB" sz="2600" dirty="0" smtClean="0">
                <a:latin typeface="Arial" panose="020B0604020202020204" pitchFamily="34" charset="0"/>
                <a:cs typeface="Arial" panose="020B0604020202020204" pitchFamily="34" charset="0"/>
              </a:rPr>
              <a:t>variety </a:t>
            </a:r>
            <a:r>
              <a:rPr lang="en-GB" sz="2600" dirty="0">
                <a:latin typeface="Arial" panose="020B0604020202020204" pitchFamily="34" charset="0"/>
                <a:cs typeface="Arial" panose="020B0604020202020204" pitchFamily="34" charset="0"/>
              </a:rPr>
              <a:t>of factors. </a:t>
            </a:r>
            <a:endParaRPr lang="en-GB" sz="2600" dirty="0" smtClean="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 </a:t>
            </a:r>
            <a:r>
              <a:rPr lang="en-US" sz="2600" dirty="0" smtClean="0">
                <a:latin typeface="Arial" panose="020B0604020202020204" pitchFamily="34" charset="0"/>
                <a:cs typeface="Arial" panose="020B0604020202020204" pitchFamily="34" charset="0"/>
              </a:rPr>
              <a:t>Biological factors- genetics.</a:t>
            </a:r>
          </a:p>
          <a:p>
            <a:r>
              <a:rPr lang="en-US" sz="2600" dirty="0" smtClean="0">
                <a:latin typeface="Arial" panose="020B0604020202020204" pitchFamily="34" charset="0"/>
                <a:cs typeface="Arial" panose="020B0604020202020204" pitchFamily="34" charset="0"/>
              </a:rPr>
              <a:t>Psychological factors- poor self-esteem.</a:t>
            </a:r>
          </a:p>
          <a:p>
            <a:r>
              <a:rPr lang="en-US" sz="2600" dirty="0">
                <a:latin typeface="Arial" panose="020B0604020202020204" pitchFamily="34" charset="0"/>
                <a:cs typeface="Arial" panose="020B0604020202020204" pitchFamily="34" charset="0"/>
              </a:rPr>
              <a:t> </a:t>
            </a:r>
            <a:r>
              <a:rPr lang="en-US" sz="2600" dirty="0" smtClean="0">
                <a:latin typeface="Arial" panose="020B0604020202020204" pitchFamily="34" charset="0"/>
                <a:cs typeface="Arial" panose="020B0604020202020204" pitchFamily="34" charset="0"/>
              </a:rPr>
              <a:t>Environmental factors-</a:t>
            </a:r>
            <a:r>
              <a:rPr lang="en-GB" sz="2600" dirty="0" smtClean="0">
                <a:latin typeface="Arial" panose="020B0604020202020204" pitchFamily="34" charset="0"/>
                <a:cs typeface="Arial" panose="020B0604020202020204" pitchFamily="34" charset="0"/>
              </a:rPr>
              <a:t>family </a:t>
            </a:r>
            <a:r>
              <a:rPr lang="en-GB" sz="2600" dirty="0">
                <a:latin typeface="Arial" panose="020B0604020202020204" pitchFamily="34" charset="0"/>
                <a:cs typeface="Arial" panose="020B0604020202020204" pitchFamily="34" charset="0"/>
              </a:rPr>
              <a:t>and childhood </a:t>
            </a:r>
            <a:r>
              <a:rPr lang="en-GB" sz="2600" dirty="0" smtClean="0">
                <a:latin typeface="Arial" panose="020B0604020202020204" pitchFamily="34" charset="0"/>
                <a:cs typeface="Arial" panose="020B0604020202020204" pitchFamily="34" charset="0"/>
              </a:rPr>
              <a:t>traumas -Cultural </a:t>
            </a:r>
            <a:r>
              <a:rPr lang="en-GB" sz="2600" dirty="0">
                <a:latin typeface="Arial" panose="020B0604020202020204" pitchFamily="34" charset="0"/>
                <a:cs typeface="Arial" panose="020B0604020202020204" pitchFamily="34" charset="0"/>
              </a:rPr>
              <a:t>and/or peer </a:t>
            </a:r>
            <a:r>
              <a:rPr lang="en-GB" sz="2600" dirty="0" smtClean="0">
                <a:latin typeface="Arial" panose="020B0604020202020204" pitchFamily="34" charset="0"/>
                <a:cs typeface="Arial" panose="020B0604020202020204" pitchFamily="34" charset="0"/>
              </a:rPr>
              <a:t>pressure</a:t>
            </a:r>
            <a:r>
              <a:rPr lang="en-GB" sz="2400" dirty="0" smtClean="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marL="0" indent="0">
              <a:buNone/>
            </a:pPr>
            <a:r>
              <a:rPr lang="en-GB" sz="24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(Eating Disorders Hope, 2017)</a:t>
            </a:r>
            <a:endParaRPr lang="en-US" sz="11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8124887" y="70737"/>
            <a:ext cx="3905250" cy="1171575"/>
          </a:xfrm>
          <a:prstGeom prst="rect">
            <a:avLst/>
          </a:prstGeom>
        </p:spPr>
      </p:pic>
      <p:sp>
        <p:nvSpPr>
          <p:cNvPr id="3" name="TextBox 2"/>
          <p:cNvSpPr txBox="1"/>
          <p:nvPr/>
        </p:nvSpPr>
        <p:spPr>
          <a:xfrm>
            <a:off x="11638942" y="1296505"/>
            <a:ext cx="553058" cy="232044"/>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Fig 5</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6927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A85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mage result for powerpoints them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7012" y="480060"/>
            <a:ext cx="11237976" cy="58978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14400" y="1790700"/>
            <a:ext cx="8229600" cy="4647426"/>
          </a:xfrm>
          <a:prstGeom prst="rect">
            <a:avLst/>
          </a:prstGeom>
        </p:spPr>
        <p:txBody>
          <a:bodyPr wrap="square">
            <a:spAutoFit/>
          </a:bodyPr>
          <a:lstStyle/>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Ethical </a:t>
            </a:r>
            <a:r>
              <a:rPr lang="en-GB" sz="2800" dirty="0" smtClean="0">
                <a:latin typeface="Arial" panose="020B0604020202020204" pitchFamily="34" charset="0"/>
                <a:cs typeface="Arial" panose="020B0604020202020204" pitchFamily="34" charset="0"/>
              </a:rPr>
              <a:t>form</a:t>
            </a: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Project proposal</a:t>
            </a:r>
            <a:endParaRPr lang="en-GB"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Focus </a:t>
            </a:r>
            <a:r>
              <a:rPr lang="en-GB" sz="2800" dirty="0">
                <a:latin typeface="Arial" panose="020B0604020202020204" pitchFamily="34" charset="0"/>
                <a:cs typeface="Arial" panose="020B0604020202020204" pitchFamily="34" charset="0"/>
              </a:rPr>
              <a:t>group</a:t>
            </a: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Transcribing</a:t>
            </a:r>
            <a:endParaRPr lang="en-GB" sz="2800" dirty="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Coding / analysis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Ethical issues </a:t>
            </a:r>
          </a:p>
          <a:p>
            <a:endParaRPr lang="en-GB" sz="2800" dirty="0">
              <a:latin typeface="Arial" panose="020B0604020202020204" pitchFamily="34" charset="0"/>
              <a:cs typeface="Arial" panose="020B0604020202020204" pitchFamily="34" charset="0"/>
            </a:endParaRPr>
          </a:p>
          <a:p>
            <a:endParaRPr lang="en-GB" dirty="0"/>
          </a:p>
          <a:p>
            <a:endParaRPr lang="en-GB" dirty="0" smtClean="0"/>
          </a:p>
          <a:p>
            <a:endParaRPr lang="en-GB" dirty="0" smtClean="0"/>
          </a:p>
          <a:p>
            <a:endParaRPr lang="en-GB" dirty="0"/>
          </a:p>
        </p:txBody>
      </p:sp>
      <p:sp>
        <p:nvSpPr>
          <p:cNvPr id="6" name="TextBox 5"/>
          <p:cNvSpPr txBox="1"/>
          <p:nvPr/>
        </p:nvSpPr>
        <p:spPr>
          <a:xfrm>
            <a:off x="1143000" y="857250"/>
            <a:ext cx="7543800" cy="707886"/>
          </a:xfrm>
          <a:prstGeom prst="rect">
            <a:avLst/>
          </a:prstGeom>
          <a:noFill/>
        </p:spPr>
        <p:txBody>
          <a:bodyPr wrap="square" rtlCol="0">
            <a:spAutoFit/>
          </a:bodyPr>
          <a:lstStyle/>
          <a:p>
            <a:r>
              <a:rPr lang="en-GB" sz="4000" dirty="0" smtClean="0">
                <a:latin typeface="Arial" panose="020B0604020202020204" pitchFamily="34" charset="0"/>
                <a:cs typeface="Arial" panose="020B0604020202020204" pitchFamily="34" charset="0"/>
              </a:rPr>
              <a:t>Methodology </a:t>
            </a:r>
            <a:endParaRPr lang="en-GB" sz="4000" dirty="0">
              <a:latin typeface="Arial" panose="020B0604020202020204" pitchFamily="34" charset="0"/>
              <a:cs typeface="Arial" panose="020B0604020202020204" pitchFamily="34" charset="0"/>
            </a:endParaRPr>
          </a:p>
        </p:txBody>
      </p:sp>
      <p:sp>
        <p:nvSpPr>
          <p:cNvPr id="7" name="Down Arrow 6"/>
          <p:cNvSpPr/>
          <p:nvPr/>
        </p:nvSpPr>
        <p:spPr>
          <a:xfrm rot="19461707">
            <a:off x="5268859" y="4515914"/>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5842947" y="5610011"/>
            <a:ext cx="2543556"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F</a:t>
            </a:r>
            <a:r>
              <a:rPr lang="en-GB" sz="3200" dirty="0" smtClean="0">
                <a:latin typeface="Arial" panose="020B0604020202020204" pitchFamily="34" charset="0"/>
                <a:cs typeface="Arial" panose="020B0604020202020204" pitchFamily="34" charset="0"/>
              </a:rPr>
              <a:t>indings</a:t>
            </a:r>
            <a:endParaRPr lang="en-GB" sz="3200"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3"/>
          <a:stretch>
            <a:fillRect/>
          </a:stretch>
        </p:blipFill>
        <p:spPr>
          <a:xfrm>
            <a:off x="6953250" y="1162050"/>
            <a:ext cx="3943349" cy="2762250"/>
          </a:xfrm>
          <a:prstGeom prst="rect">
            <a:avLst/>
          </a:prstGeom>
        </p:spPr>
      </p:pic>
      <p:sp>
        <p:nvSpPr>
          <p:cNvPr id="2" name="TextBox 1"/>
          <p:cNvSpPr txBox="1"/>
          <p:nvPr/>
        </p:nvSpPr>
        <p:spPr>
          <a:xfrm>
            <a:off x="10896599" y="2538484"/>
            <a:ext cx="818389"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Fig 6</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4339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3" name="TextBox 2"/>
          <p:cNvSpPr txBox="1"/>
          <p:nvPr/>
        </p:nvSpPr>
        <p:spPr>
          <a:xfrm>
            <a:off x="433137" y="513347"/>
            <a:ext cx="10427368" cy="707886"/>
          </a:xfrm>
          <a:prstGeom prst="rect">
            <a:avLst/>
          </a:prstGeom>
          <a:noFill/>
        </p:spPr>
        <p:txBody>
          <a:bodyPr wrap="square" rtlCol="0">
            <a:spAutoFit/>
          </a:bodyPr>
          <a:lstStyle/>
          <a:p>
            <a:r>
              <a:rPr lang="en-GB" sz="4000" dirty="0" smtClean="0">
                <a:latin typeface="Arial" panose="020B0604020202020204" pitchFamily="34" charset="0"/>
                <a:cs typeface="Arial" panose="020B0604020202020204" pitchFamily="34" charset="0"/>
              </a:rPr>
              <a:t>Ethical Implications</a:t>
            </a:r>
            <a:endParaRPr lang="en-GB" sz="4000" dirty="0">
              <a:latin typeface="Arial" panose="020B0604020202020204" pitchFamily="34" charset="0"/>
              <a:cs typeface="Arial" panose="020B0604020202020204" pitchFamily="34" charset="0"/>
            </a:endParaRPr>
          </a:p>
        </p:txBody>
      </p:sp>
      <p:sp>
        <p:nvSpPr>
          <p:cNvPr id="4" name="TextBox 3"/>
          <p:cNvSpPr txBox="1"/>
          <p:nvPr/>
        </p:nvSpPr>
        <p:spPr>
          <a:xfrm>
            <a:off x="136478" y="1708258"/>
            <a:ext cx="10724027" cy="5663089"/>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Approval from the university </a:t>
            </a:r>
          </a:p>
          <a:p>
            <a:r>
              <a:rPr lang="en-GB" sz="2800" dirty="0" smtClean="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Forms  signed and verbal consent </a:t>
            </a:r>
          </a:p>
          <a:p>
            <a:endParaRPr lang="en-GB" sz="28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Location approval from university and participants</a:t>
            </a:r>
          </a:p>
          <a:p>
            <a:r>
              <a:rPr lang="en-GB" sz="2800" dirty="0" smtClean="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Setting a time and date from the university and participants</a:t>
            </a:r>
          </a:p>
          <a:p>
            <a:endParaRPr lang="en-GB"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Confidentiality and anonymity</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Moderator bias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1925813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3" name="TextBox 2"/>
          <p:cNvSpPr txBox="1"/>
          <p:nvPr/>
        </p:nvSpPr>
        <p:spPr>
          <a:xfrm>
            <a:off x="1606515" y="56727"/>
            <a:ext cx="5317359"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Focus Group</a:t>
            </a:r>
            <a:endParaRPr lang="en-GB" sz="4400" dirty="0">
              <a:latin typeface="Arial" panose="020B0604020202020204" pitchFamily="34" charset="0"/>
              <a:cs typeface="Arial" panose="020B0604020202020204" pitchFamily="34" charset="0"/>
            </a:endParaRPr>
          </a:p>
        </p:txBody>
      </p:sp>
      <p:sp>
        <p:nvSpPr>
          <p:cNvPr id="4" name="TextBox 3"/>
          <p:cNvSpPr txBox="1"/>
          <p:nvPr/>
        </p:nvSpPr>
        <p:spPr>
          <a:xfrm>
            <a:off x="0" y="1336571"/>
            <a:ext cx="12050973" cy="5893921"/>
          </a:xfrm>
          <a:prstGeom prst="rect">
            <a:avLst/>
          </a:prstGeom>
          <a:noFill/>
        </p:spPr>
        <p:txBody>
          <a:bodyPr wrap="square" rtlCol="0">
            <a:spAutoFit/>
          </a:bodyPr>
          <a:lstStyle/>
          <a:p>
            <a:pPr marL="457200" indent="-457200">
              <a:buFont typeface="Wingdings" panose="05000000000000000000" pitchFamily="2" charset="2"/>
              <a:buChar char="v"/>
            </a:pPr>
            <a:r>
              <a:rPr lang="en-GB" sz="3200" dirty="0" smtClean="0">
                <a:latin typeface="Arial" panose="020B0604020202020204" pitchFamily="34" charset="0"/>
                <a:cs typeface="Arial" panose="020B0604020202020204" pitchFamily="34" charset="0"/>
              </a:rPr>
              <a:t> </a:t>
            </a:r>
            <a:r>
              <a:rPr lang="en-GB" sz="3600" dirty="0" smtClean="0">
                <a:latin typeface="Arial" panose="020B0604020202020204" pitchFamily="34" charset="0"/>
                <a:cs typeface="Arial" panose="020B0604020202020204" pitchFamily="34" charset="0"/>
              </a:rPr>
              <a:t>Strengths and challenges</a:t>
            </a:r>
          </a:p>
          <a:p>
            <a:r>
              <a:rPr lang="en-GB"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Participants are not experts, variety of opinions</a:t>
            </a:r>
          </a:p>
          <a:p>
            <a:endParaRPr lang="en-GB" dirty="0" smtClean="0">
              <a:latin typeface="Arial" panose="020B0604020202020204" pitchFamily="34" charset="0"/>
              <a:cs typeface="Arial" panose="020B0604020202020204" pitchFamily="34" charset="0"/>
            </a:endParaRPr>
          </a:p>
          <a:p>
            <a:pPr marL="571500" indent="-571500">
              <a:buFont typeface="Wingdings" panose="05000000000000000000" pitchFamily="2" charset="2"/>
              <a:buChar char="v"/>
            </a:pPr>
            <a:r>
              <a:rPr lang="en-GB" sz="3600" dirty="0" smtClean="0">
                <a:latin typeface="Arial" panose="020B0604020202020204" pitchFamily="34" charset="0"/>
                <a:cs typeface="Arial" panose="020B0604020202020204" pitchFamily="34" charset="0"/>
              </a:rPr>
              <a:t>Arrangements such as documentation</a:t>
            </a:r>
          </a:p>
          <a:p>
            <a:endParaRPr lang="en-GB" sz="3200" dirty="0" smtClean="0">
              <a:latin typeface="Arial" panose="020B0604020202020204" pitchFamily="34" charset="0"/>
              <a:cs typeface="Arial" panose="020B0604020202020204" pitchFamily="34" charset="0"/>
            </a:endParaRPr>
          </a:p>
          <a:p>
            <a:pPr marL="571500" indent="-571500">
              <a:buFont typeface="Wingdings" panose="05000000000000000000" pitchFamily="2" charset="2"/>
              <a:buChar char="v"/>
            </a:pPr>
            <a:r>
              <a:rPr lang="en-GB" sz="3600" dirty="0" smtClean="0">
                <a:latin typeface="Arial" panose="020B0604020202020204" pitchFamily="34" charset="0"/>
                <a:cs typeface="Arial" panose="020B0604020202020204" pitchFamily="34" charset="0"/>
              </a:rPr>
              <a:t>Participants – male and female</a:t>
            </a:r>
          </a:p>
          <a:p>
            <a:r>
              <a:rPr lang="en-GB"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Not homogeneous </a:t>
            </a:r>
          </a:p>
          <a:p>
            <a:pPr marL="457200" indent="-457200">
              <a:buFont typeface="Wingdings" panose="05000000000000000000" pitchFamily="2" charset="2"/>
              <a:buChar char="v"/>
            </a:pPr>
            <a:r>
              <a:rPr lang="en-GB" sz="3200" dirty="0" smtClean="0">
                <a:latin typeface="Arial" panose="020B0604020202020204" pitchFamily="34" charset="0"/>
                <a:cs typeface="Arial" panose="020B0604020202020204" pitchFamily="34" charset="0"/>
              </a:rPr>
              <a:t> Data collection</a:t>
            </a:r>
          </a:p>
          <a:p>
            <a:r>
              <a:rPr lang="en-GB"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Thematic analysis  </a:t>
            </a:r>
          </a:p>
          <a:p>
            <a:endParaRPr lang="en-GB"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A way of analysing qualitative data, a technique for analysing data that can be incorporated into diverse methodologies, because of its flexibility.</a:t>
            </a:r>
          </a:p>
          <a:p>
            <a:pPr marL="285750" indent="-285750">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Compatible with constructionist model within psychology, facilitating to provide a flexible research tool </a:t>
            </a:r>
            <a:r>
              <a:rPr lang="en-GB" sz="2000" dirty="0" smtClean="0">
                <a:latin typeface="Arial" panose="020B0604020202020204" pitchFamily="34" charset="0"/>
                <a:cs typeface="Arial" panose="020B0604020202020204" pitchFamily="34" charset="0"/>
              </a:rPr>
              <a:t>that enables </a:t>
            </a:r>
            <a:r>
              <a:rPr lang="en-GB" sz="2000" dirty="0" smtClean="0">
                <a:latin typeface="Arial" panose="020B0604020202020204" pitchFamily="34" charset="0"/>
                <a:cs typeface="Arial" panose="020B0604020202020204" pitchFamily="34" charset="0"/>
              </a:rPr>
              <a:t>rich and detailed account of data, relating to a research question.</a:t>
            </a:r>
          </a:p>
          <a:p>
            <a:r>
              <a:rPr lang="en-GB" sz="1100" dirty="0" smtClean="0">
                <a:latin typeface="Arial" panose="020B0604020202020204" pitchFamily="34" charset="0"/>
                <a:cs typeface="Arial" panose="020B0604020202020204" pitchFamily="34" charset="0"/>
              </a:rPr>
              <a:t>         ( Braun and Clarke, 2006)</a:t>
            </a:r>
          </a:p>
          <a:p>
            <a:endParaRPr lang="en-GB" dirty="0"/>
          </a:p>
        </p:txBody>
      </p:sp>
      <p:pic>
        <p:nvPicPr>
          <p:cNvPr id="5" name="Picture 4"/>
          <p:cNvPicPr>
            <a:picLocks noChangeAspect="1"/>
          </p:cNvPicPr>
          <p:nvPr/>
        </p:nvPicPr>
        <p:blipFill>
          <a:blip r:embed="rId3"/>
          <a:stretch>
            <a:fillRect/>
          </a:stretch>
        </p:blipFill>
        <p:spPr>
          <a:xfrm>
            <a:off x="8530389" y="755546"/>
            <a:ext cx="1235242" cy="1162050"/>
          </a:xfrm>
          <a:prstGeom prst="rect">
            <a:avLst/>
          </a:prstGeom>
        </p:spPr>
      </p:pic>
      <p:pic>
        <p:nvPicPr>
          <p:cNvPr id="6" name="Picture 5"/>
          <p:cNvPicPr>
            <a:picLocks noChangeAspect="1"/>
          </p:cNvPicPr>
          <p:nvPr/>
        </p:nvPicPr>
        <p:blipFill>
          <a:blip r:embed="rId4"/>
          <a:stretch>
            <a:fillRect/>
          </a:stretch>
        </p:blipFill>
        <p:spPr>
          <a:xfrm>
            <a:off x="9966157" y="1917596"/>
            <a:ext cx="1179095" cy="1162050"/>
          </a:xfrm>
          <a:prstGeom prst="rect">
            <a:avLst/>
          </a:prstGeom>
        </p:spPr>
      </p:pic>
      <p:sp>
        <p:nvSpPr>
          <p:cNvPr id="7" name="TextBox 6"/>
          <p:cNvSpPr txBox="1"/>
          <p:nvPr/>
        </p:nvSpPr>
        <p:spPr>
          <a:xfrm>
            <a:off x="9966157" y="1511668"/>
            <a:ext cx="832513"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Fig 7</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1672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3" name="TextBox 2"/>
          <p:cNvSpPr txBox="1"/>
          <p:nvPr/>
        </p:nvSpPr>
        <p:spPr>
          <a:xfrm>
            <a:off x="721896" y="176463"/>
            <a:ext cx="4235116"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Focus Group</a:t>
            </a:r>
          </a:p>
        </p:txBody>
      </p:sp>
      <p:sp>
        <p:nvSpPr>
          <p:cNvPr id="4" name="TextBox 3"/>
          <p:cNvSpPr txBox="1"/>
          <p:nvPr/>
        </p:nvSpPr>
        <p:spPr>
          <a:xfrm>
            <a:off x="721896" y="1372987"/>
            <a:ext cx="5983704" cy="461665"/>
          </a:xfrm>
          <a:prstGeom prst="rect">
            <a:avLst/>
          </a:prstGeom>
          <a:noFill/>
        </p:spPr>
        <p:txBody>
          <a:bodyPr wrap="square" rtlCol="0">
            <a:spAutoFit/>
          </a:bodyPr>
          <a:lstStyle/>
          <a:p>
            <a:r>
              <a:rPr lang="en-GB" sz="2400" dirty="0" smtClean="0">
                <a:latin typeface="Arial" panose="020B0604020202020204" pitchFamily="34" charset="0"/>
                <a:cs typeface="Arial" panose="020B0604020202020204" pitchFamily="34" charset="0"/>
              </a:rPr>
              <a:t>Overarching question:</a:t>
            </a:r>
            <a:endParaRPr lang="en-GB" sz="2400" dirty="0">
              <a:latin typeface="Arial" panose="020B0604020202020204" pitchFamily="34" charset="0"/>
              <a:cs typeface="Arial" panose="020B0604020202020204" pitchFamily="34" charset="0"/>
            </a:endParaRPr>
          </a:p>
        </p:txBody>
      </p:sp>
      <p:sp>
        <p:nvSpPr>
          <p:cNvPr id="5" name="TextBox 4"/>
          <p:cNvSpPr txBox="1"/>
          <p:nvPr/>
        </p:nvSpPr>
        <p:spPr>
          <a:xfrm>
            <a:off x="136478" y="2353473"/>
            <a:ext cx="11910140" cy="4370427"/>
          </a:xfrm>
          <a:prstGeom prst="rect">
            <a:avLst/>
          </a:prstGeom>
          <a:noFill/>
        </p:spPr>
        <p:txBody>
          <a:bodyPr wrap="square" rtlCol="0">
            <a:spAutoFit/>
          </a:bodyPr>
          <a:lstStyle/>
          <a:p>
            <a:r>
              <a:rPr lang="en-GB" sz="2800" b="1" dirty="0" smtClean="0">
                <a:latin typeface="Arial" panose="020B0604020202020204" pitchFamily="34" charset="0"/>
                <a:cs typeface="Arial" panose="020B0604020202020204" pitchFamily="34" charset="0"/>
              </a:rPr>
              <a:t>What is the relevance of counselling when treating eating disorders patients?</a:t>
            </a:r>
          </a:p>
          <a:p>
            <a:endParaRPr lang="en-GB" sz="2000" dirty="0" smtClean="0">
              <a:latin typeface="Arial" panose="020B0604020202020204" pitchFamily="34" charset="0"/>
              <a:cs typeface="Arial" panose="020B0604020202020204" pitchFamily="34" charset="0"/>
            </a:endParaRPr>
          </a:p>
          <a:p>
            <a:endParaRPr lang="en-GB" dirty="0"/>
          </a:p>
          <a:p>
            <a:r>
              <a:rPr lang="en-GB" sz="2400" dirty="0" smtClean="0">
                <a:latin typeface="Arial" panose="020B0604020202020204" pitchFamily="34" charset="0"/>
                <a:cs typeface="Arial" panose="020B0604020202020204" pitchFamily="34" charset="0"/>
              </a:rPr>
              <a:t>Subsidiary questions:</a:t>
            </a:r>
          </a:p>
          <a:p>
            <a:endParaRPr lang="en-GB" sz="2400" dirty="0" smtClean="0">
              <a:latin typeface="Arial" panose="020B0604020202020204" pitchFamily="34" charset="0"/>
              <a:cs typeface="Arial" panose="020B0604020202020204" pitchFamily="34" charset="0"/>
            </a:endParaRPr>
          </a:p>
          <a:p>
            <a:endParaRPr lang="en-GB" dirty="0"/>
          </a:p>
          <a:p>
            <a:pPr marL="342900" indent="-342900">
              <a:buFont typeface="+mj-lt"/>
              <a:buAutoNum type="arabicParenR"/>
            </a:pPr>
            <a:r>
              <a:rPr lang="en-GB" sz="2000" b="1" dirty="0" smtClean="0">
                <a:latin typeface="Arial" panose="020B0604020202020204" pitchFamily="34" charset="0"/>
                <a:cs typeface="Arial" panose="020B0604020202020204" pitchFamily="34" charset="0"/>
              </a:rPr>
              <a:t>What might promote eating disorders?</a:t>
            </a:r>
          </a:p>
          <a:p>
            <a:pPr marL="342900" indent="-342900">
              <a:buFont typeface="+mj-lt"/>
              <a:buAutoNum type="arabicParenR"/>
            </a:pPr>
            <a:endParaRPr lang="en-GB" sz="2000" b="1" dirty="0">
              <a:latin typeface="Arial" panose="020B0604020202020204" pitchFamily="34" charset="0"/>
              <a:cs typeface="Arial" panose="020B0604020202020204" pitchFamily="34" charset="0"/>
            </a:endParaRPr>
          </a:p>
          <a:p>
            <a:pPr marL="342900" indent="-342900">
              <a:buFont typeface="+mj-lt"/>
              <a:buAutoNum type="arabicParenR"/>
            </a:pPr>
            <a:r>
              <a:rPr lang="en-GB" sz="2000" b="1" dirty="0" smtClean="0">
                <a:latin typeface="Arial" panose="020B0604020202020204" pitchFamily="34" charset="0"/>
                <a:cs typeface="Arial" panose="020B0604020202020204" pitchFamily="34" charset="0"/>
              </a:rPr>
              <a:t>What are the consequences of eating disorders?</a:t>
            </a:r>
          </a:p>
          <a:p>
            <a:pPr marL="342900" indent="-342900">
              <a:buFont typeface="+mj-lt"/>
              <a:buAutoNum type="arabicParenR"/>
            </a:pPr>
            <a:endParaRPr lang="en-GB" sz="2000" b="1" dirty="0">
              <a:latin typeface="Arial" panose="020B0604020202020204" pitchFamily="34" charset="0"/>
              <a:cs typeface="Arial" panose="020B0604020202020204" pitchFamily="34" charset="0"/>
            </a:endParaRPr>
          </a:p>
          <a:p>
            <a:pPr marL="342900" indent="-342900">
              <a:buFont typeface="+mj-lt"/>
              <a:buAutoNum type="arabicParenR"/>
            </a:pPr>
            <a:r>
              <a:rPr lang="en-GB" sz="2000" b="1" dirty="0" smtClean="0">
                <a:latin typeface="Arial" panose="020B0604020202020204" pitchFamily="34" charset="0"/>
                <a:cs typeface="Arial" panose="020B0604020202020204" pitchFamily="34" charset="0"/>
              </a:rPr>
              <a:t>How might counselling help?</a:t>
            </a:r>
          </a:p>
          <a:p>
            <a:pPr marL="342900" indent="-342900">
              <a:buFont typeface="+mj-lt"/>
              <a:buAutoNum type="arabicParenR"/>
            </a:pPr>
            <a:endParaRPr lang="en-GB" dirty="0"/>
          </a:p>
        </p:txBody>
      </p:sp>
      <p:pic>
        <p:nvPicPr>
          <p:cNvPr id="7" name="Picture 6"/>
          <p:cNvPicPr>
            <a:picLocks noChangeAspect="1"/>
          </p:cNvPicPr>
          <p:nvPr/>
        </p:nvPicPr>
        <p:blipFill>
          <a:blip r:embed="rId3"/>
          <a:stretch>
            <a:fillRect/>
          </a:stretch>
        </p:blipFill>
        <p:spPr>
          <a:xfrm>
            <a:off x="9417718" y="176463"/>
            <a:ext cx="2628900" cy="1743075"/>
          </a:xfrm>
          <a:prstGeom prst="rect">
            <a:avLst/>
          </a:prstGeom>
        </p:spPr>
      </p:pic>
      <p:sp>
        <p:nvSpPr>
          <p:cNvPr id="6" name="TextBox 5"/>
          <p:cNvSpPr txBox="1"/>
          <p:nvPr/>
        </p:nvSpPr>
        <p:spPr>
          <a:xfrm>
            <a:off x="11518710" y="1919538"/>
            <a:ext cx="673290"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Fig 8</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2507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146" name="Picture 2" descr="Image result for powerpoints them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553855" y="0"/>
            <a:ext cx="8804796" cy="1046440"/>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Method of </a:t>
            </a:r>
            <a:r>
              <a:rPr lang="en-GB" sz="4400" dirty="0">
                <a:latin typeface="Arial" panose="020B0604020202020204" pitchFamily="34" charset="0"/>
                <a:cs typeface="Arial" panose="020B0604020202020204" pitchFamily="34" charset="0"/>
              </a:rPr>
              <a:t>D</a:t>
            </a:r>
            <a:r>
              <a:rPr lang="en-GB" sz="4400" dirty="0" smtClean="0">
                <a:latin typeface="Arial" panose="020B0604020202020204" pitchFamily="34" charset="0"/>
                <a:cs typeface="Arial" panose="020B0604020202020204" pitchFamily="34" charset="0"/>
              </a:rPr>
              <a:t>ata </a:t>
            </a:r>
            <a:r>
              <a:rPr lang="en-GB" sz="4400" dirty="0">
                <a:latin typeface="Arial" panose="020B0604020202020204" pitchFamily="34" charset="0"/>
                <a:cs typeface="Arial" panose="020B0604020202020204" pitchFamily="34" charset="0"/>
              </a:rPr>
              <a:t>A</a:t>
            </a:r>
            <a:r>
              <a:rPr lang="en-GB" sz="4400" dirty="0" smtClean="0">
                <a:latin typeface="Arial" panose="020B0604020202020204" pitchFamily="34" charset="0"/>
                <a:cs typeface="Arial" panose="020B0604020202020204" pitchFamily="34" charset="0"/>
              </a:rPr>
              <a:t>nalysis</a:t>
            </a:r>
          </a:p>
          <a:p>
            <a:endParaRPr lang="en-GB" dirty="0"/>
          </a:p>
        </p:txBody>
      </p:sp>
      <p:sp>
        <p:nvSpPr>
          <p:cNvPr id="5" name="TextBox 4"/>
          <p:cNvSpPr txBox="1"/>
          <p:nvPr/>
        </p:nvSpPr>
        <p:spPr>
          <a:xfrm>
            <a:off x="0" y="1211332"/>
            <a:ext cx="12192000" cy="6647974"/>
          </a:xfrm>
          <a:prstGeom prst="rect">
            <a:avLst/>
          </a:prstGeom>
          <a:noFill/>
        </p:spPr>
        <p:txBody>
          <a:bodyPr wrap="square" rtlCol="0">
            <a:spAutoFit/>
          </a:bodyPr>
          <a:lstStyle/>
          <a:p>
            <a:pPr marL="285750" indent="-285750">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Social constructionist perspective used when analysing data </a:t>
            </a:r>
          </a:p>
          <a:p>
            <a:endParaRPr lang="en-GB" sz="2800"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Ontology and Epistemology views used where possible</a:t>
            </a:r>
          </a:p>
          <a:p>
            <a:endParaRPr lang="en-GB" sz="2800" dirty="0" smtClean="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800" dirty="0" smtClean="0">
                <a:latin typeface="Arial" panose="020B0604020202020204" pitchFamily="34" charset="0"/>
                <a:cs typeface="Arial" panose="020B0604020202020204" pitchFamily="34" charset="0"/>
              </a:rPr>
              <a:t>Research approach – Thematic Analysis </a:t>
            </a:r>
            <a:endParaRPr lang="en-GB" sz="2800" dirty="0">
              <a:latin typeface="Arial" panose="020B0604020202020204" pitchFamily="34" charset="0"/>
              <a:cs typeface="Arial" panose="020B0604020202020204" pitchFamily="34" charset="0"/>
            </a:endParaRPr>
          </a:p>
          <a:p>
            <a:endParaRPr lang="en-GB" dirty="0" smtClean="0"/>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D</a:t>
            </a:r>
            <a:r>
              <a:rPr lang="en-GB" sz="2000" dirty="0" smtClean="0">
                <a:latin typeface="Arial" panose="020B0604020202020204" pitchFamily="34" charset="0"/>
                <a:cs typeface="Arial" panose="020B0604020202020204" pitchFamily="34" charset="0"/>
              </a:rPr>
              <a:t>eemed </a:t>
            </a:r>
            <a:r>
              <a:rPr lang="en-GB" sz="2000" dirty="0" smtClean="0">
                <a:latin typeface="Arial" panose="020B0604020202020204" pitchFamily="34" charset="0"/>
                <a:cs typeface="Arial" panose="020B0604020202020204" pitchFamily="34" charset="0"/>
              </a:rPr>
              <a:t>to be the appropriate technique </a:t>
            </a:r>
            <a:r>
              <a:rPr lang="en-GB" sz="2000" dirty="0" smtClean="0">
                <a:latin typeface="Arial" panose="020B0604020202020204" pitchFamily="34" charset="0"/>
                <a:cs typeface="Arial" panose="020B0604020202020204" pitchFamily="34" charset="0"/>
              </a:rPr>
              <a:t>because it allows for categorisation, analysis </a:t>
            </a:r>
            <a:r>
              <a:rPr lang="en-GB" sz="2000" dirty="0" smtClean="0">
                <a:latin typeface="Arial" panose="020B0604020202020204" pitchFamily="34" charset="0"/>
                <a:cs typeface="Arial" panose="020B0604020202020204" pitchFamily="34" charset="0"/>
              </a:rPr>
              <a:t>and </a:t>
            </a:r>
            <a:r>
              <a:rPr lang="en-GB" sz="2000" dirty="0" smtClean="0">
                <a:latin typeface="Arial" panose="020B0604020202020204" pitchFamily="34" charset="0"/>
                <a:cs typeface="Arial" panose="020B0604020202020204" pitchFamily="34" charset="0"/>
              </a:rPr>
              <a:t>reporting of </a:t>
            </a:r>
            <a:r>
              <a:rPr lang="en-GB" sz="2000" dirty="0" smtClean="0">
                <a:latin typeface="Arial" panose="020B0604020202020204" pitchFamily="34" charset="0"/>
                <a:cs typeface="Arial" panose="020B0604020202020204" pitchFamily="34" charset="0"/>
              </a:rPr>
              <a:t>patterns within data when using  the six phases of thematic </a:t>
            </a:r>
            <a:r>
              <a:rPr lang="en-GB" sz="2000" dirty="0" smtClean="0">
                <a:latin typeface="Arial" panose="020B0604020202020204" pitchFamily="34" charset="0"/>
                <a:cs typeface="Arial" panose="020B0604020202020204" pitchFamily="34" charset="0"/>
              </a:rPr>
              <a:t>analysis</a:t>
            </a:r>
            <a:r>
              <a:rPr lang="en-GB" sz="2000" dirty="0">
                <a:latin typeface="Arial" panose="020B0604020202020204" pitchFamily="34" charset="0"/>
                <a:cs typeface="Arial" panose="020B0604020202020204" pitchFamily="34" charset="0"/>
              </a:rPr>
              <a:t>.</a:t>
            </a:r>
            <a:r>
              <a:rPr lang="en-GB" sz="2000"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It </a:t>
            </a:r>
            <a:r>
              <a:rPr lang="en-GB" sz="2000" dirty="0" smtClean="0">
                <a:latin typeface="Arial" panose="020B0604020202020204" pitchFamily="34" charset="0"/>
                <a:cs typeface="Arial" panose="020B0604020202020204" pitchFamily="34" charset="0"/>
              </a:rPr>
              <a:t>enables </a:t>
            </a:r>
            <a:r>
              <a:rPr lang="en-GB" sz="2000" dirty="0" smtClean="0">
                <a:latin typeface="Arial" panose="020B0604020202020204" pitchFamily="34" charset="0"/>
                <a:cs typeface="Arial" panose="020B0604020202020204" pitchFamily="34" charset="0"/>
              </a:rPr>
              <a:t>to </a:t>
            </a:r>
            <a:r>
              <a:rPr lang="en-GB" sz="2000" dirty="0" smtClean="0">
                <a:latin typeface="Arial" panose="020B0604020202020204" pitchFamily="34" charset="0"/>
                <a:cs typeface="Arial" panose="020B0604020202020204" pitchFamily="34" charset="0"/>
              </a:rPr>
              <a:t>examination of the  </a:t>
            </a:r>
            <a:r>
              <a:rPr lang="en-GB" sz="2000" dirty="0" smtClean="0">
                <a:latin typeface="Arial" panose="020B0604020202020204" pitchFamily="34" charset="0"/>
                <a:cs typeface="Arial" panose="020B0604020202020204" pitchFamily="34" charset="0"/>
              </a:rPr>
              <a:t>way in </a:t>
            </a:r>
            <a:r>
              <a:rPr lang="en-GB" sz="2000" dirty="0" smtClean="0">
                <a:latin typeface="Arial" panose="020B0604020202020204" pitchFamily="34" charset="0"/>
                <a:cs typeface="Arial" panose="020B0604020202020204" pitchFamily="34" charset="0"/>
              </a:rPr>
              <a:t>which </a:t>
            </a:r>
            <a:r>
              <a:rPr lang="en-GB" sz="2000" dirty="0" smtClean="0">
                <a:latin typeface="Arial" panose="020B0604020202020204" pitchFamily="34" charset="0"/>
                <a:cs typeface="Arial" panose="020B0604020202020204" pitchFamily="34" charset="0"/>
              </a:rPr>
              <a:t>meanings, events, realities, and experiences from </a:t>
            </a:r>
            <a:r>
              <a:rPr lang="en-GB" sz="2000" dirty="0" smtClean="0">
                <a:latin typeface="Arial" panose="020B0604020202020204" pitchFamily="34" charset="0"/>
                <a:cs typeface="Arial" panose="020B0604020202020204" pitchFamily="34" charset="0"/>
              </a:rPr>
              <a:t>participants’ </a:t>
            </a:r>
            <a:r>
              <a:rPr lang="en-GB" sz="2000" dirty="0" smtClean="0">
                <a:latin typeface="Arial" panose="020B0604020202020204" pitchFamily="34" charset="0"/>
                <a:cs typeface="Arial" panose="020B0604020202020204" pitchFamily="34" charset="0"/>
              </a:rPr>
              <a:t>point of view within society. </a:t>
            </a:r>
            <a:r>
              <a:rPr lang="en-GB" sz="1100" dirty="0" smtClean="0">
                <a:latin typeface="Arial" panose="020B0604020202020204" pitchFamily="34" charset="0"/>
                <a:cs typeface="Arial" panose="020B0604020202020204" pitchFamily="34" charset="0"/>
              </a:rPr>
              <a:t>(Braun and Clarke, 2006)</a:t>
            </a:r>
          </a:p>
          <a:p>
            <a:r>
              <a:rPr lang="en-GB" sz="1100" dirty="0" smtClean="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1.Familiarising with data, 2.Generating initial codes, 3.Searching for themes,4.Reviewing themes, 5.Defining and naming themes, 6.Producing report.</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dirty="0" smtClean="0"/>
              <a:t> </a:t>
            </a:r>
            <a:r>
              <a:rPr lang="en-GB" sz="2800" dirty="0" smtClean="0">
                <a:latin typeface="Arial" panose="020B0604020202020204" pitchFamily="34" charset="0"/>
                <a:cs typeface="Arial" panose="020B0604020202020204" pitchFamily="34" charset="0"/>
              </a:rPr>
              <a:t>Semantic  and </a:t>
            </a:r>
            <a:r>
              <a:rPr lang="en-GB" sz="2800" dirty="0" smtClean="0">
                <a:latin typeface="Arial" panose="020B0604020202020204" pitchFamily="34" charset="0"/>
                <a:cs typeface="Arial" panose="020B0604020202020204" pitchFamily="34" charset="0"/>
              </a:rPr>
              <a:t>latent </a:t>
            </a:r>
            <a:r>
              <a:rPr lang="en-GB" sz="2800" dirty="0" smtClean="0">
                <a:latin typeface="Arial" panose="020B0604020202020204" pitchFamily="34" charset="0"/>
                <a:cs typeface="Arial" panose="020B0604020202020204" pitchFamily="34" charset="0"/>
              </a:rPr>
              <a:t>content identified when coding</a:t>
            </a:r>
          </a:p>
          <a:p>
            <a:endParaRPr lang="en-GB" sz="2800" dirty="0" smtClean="0">
              <a:latin typeface="Arial" panose="020B0604020202020204" pitchFamily="34" charset="0"/>
              <a:cs typeface="Arial" panose="020B0604020202020204" pitchFamily="34" charset="0"/>
            </a:endParaRPr>
          </a:p>
          <a:p>
            <a:endParaRPr lang="en-GB" dirty="0"/>
          </a:p>
          <a:p>
            <a:pPr marL="285750" indent="-285750">
              <a:buFont typeface="Wingdings" panose="05000000000000000000" pitchFamily="2" charset="2"/>
              <a:buChar char="v"/>
            </a:pPr>
            <a:endParaRPr lang="en-GB" dirty="0" smtClean="0"/>
          </a:p>
          <a:p>
            <a:endParaRPr lang="en-GB" dirty="0"/>
          </a:p>
        </p:txBody>
      </p:sp>
    </p:spTree>
    <p:extLst>
      <p:ext uri="{BB962C8B-B14F-4D97-AF65-F5344CB8AC3E}">
        <p14:creationId xmlns:p14="http://schemas.microsoft.com/office/powerpoint/2010/main" val="2880779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powerpoints the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14400" y="-2769326"/>
            <a:ext cx="9575074" cy="923330"/>
          </a:xfrm>
          <a:prstGeom prst="rect">
            <a:avLst/>
          </a:prstGeom>
          <a:noFill/>
        </p:spPr>
        <p:txBody>
          <a:bodyPr wrap="square" rtlCol="0">
            <a:spAutoFit/>
          </a:bodyPr>
          <a:lstStyle/>
          <a:p>
            <a:r>
              <a:rPr lang="en-GB" dirty="0" smtClean="0"/>
              <a:t>Theme 1  </a:t>
            </a:r>
          </a:p>
          <a:p>
            <a:endParaRPr lang="en-GB" dirty="0"/>
          </a:p>
          <a:p>
            <a:endParaRPr lang="en-GB" dirty="0"/>
          </a:p>
        </p:txBody>
      </p:sp>
      <p:graphicFrame>
        <p:nvGraphicFramePr>
          <p:cNvPr id="6" name="Diagram 5"/>
          <p:cNvGraphicFramePr/>
          <p:nvPr>
            <p:extLst>
              <p:ext uri="{D42A27DB-BD31-4B8C-83A1-F6EECF244321}">
                <p14:modId xmlns:p14="http://schemas.microsoft.com/office/powerpoint/2010/main" val="3206565121"/>
              </p:ext>
            </p:extLst>
          </p:nvPr>
        </p:nvGraphicFramePr>
        <p:xfrm>
          <a:off x="494433" y="764275"/>
          <a:ext cx="6875358" cy="5950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p:cNvPicPr>
            <a:picLocks noChangeAspect="1"/>
          </p:cNvPicPr>
          <p:nvPr/>
        </p:nvPicPr>
        <p:blipFill>
          <a:blip r:embed="rId8"/>
          <a:stretch>
            <a:fillRect/>
          </a:stretch>
        </p:blipFill>
        <p:spPr>
          <a:xfrm>
            <a:off x="8553983" y="411407"/>
            <a:ext cx="3161298" cy="1571625"/>
          </a:xfrm>
          <a:prstGeom prst="rect">
            <a:avLst/>
          </a:prstGeom>
        </p:spPr>
      </p:pic>
      <p:graphicFrame>
        <p:nvGraphicFramePr>
          <p:cNvPr id="5" name="Diagram 4"/>
          <p:cNvGraphicFramePr/>
          <p:nvPr>
            <p:extLst>
              <p:ext uri="{D42A27DB-BD31-4B8C-83A1-F6EECF244321}">
                <p14:modId xmlns:p14="http://schemas.microsoft.com/office/powerpoint/2010/main" val="1091050197"/>
              </p:ext>
            </p:extLst>
          </p:nvPr>
        </p:nvGraphicFramePr>
        <p:xfrm>
          <a:off x="363941" y="1050878"/>
          <a:ext cx="6637362" cy="537721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8" name="TextBox 7"/>
          <p:cNvSpPr txBox="1"/>
          <p:nvPr/>
        </p:nvSpPr>
        <p:spPr>
          <a:xfrm>
            <a:off x="7495736" y="3057099"/>
            <a:ext cx="3872849" cy="677108"/>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Data analysis thematised</a:t>
            </a:r>
          </a:p>
          <a:p>
            <a:endParaRPr lang="en-GB" dirty="0"/>
          </a:p>
        </p:txBody>
      </p:sp>
      <p:sp>
        <p:nvSpPr>
          <p:cNvPr id="9" name="TextBox 8"/>
          <p:cNvSpPr txBox="1"/>
          <p:nvPr/>
        </p:nvSpPr>
        <p:spPr>
          <a:xfrm>
            <a:off x="11662850" y="1752200"/>
            <a:ext cx="659642"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Fig 9</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3148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
            <a:ext cx="12192000" cy="6857999"/>
          </a:xfrm>
          <a:prstGeom prst="rect">
            <a:avLst/>
          </a:prstGeom>
        </p:spPr>
      </p:pic>
      <p:sp>
        <p:nvSpPr>
          <p:cNvPr id="3" name="TextBox 2"/>
          <p:cNvSpPr txBox="1"/>
          <p:nvPr/>
        </p:nvSpPr>
        <p:spPr>
          <a:xfrm>
            <a:off x="1442832" y="169022"/>
            <a:ext cx="8197516"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Theme 1:   Media  </a:t>
            </a:r>
            <a:endParaRPr lang="en-GB" sz="4400" dirty="0">
              <a:latin typeface="Arial" panose="020B0604020202020204" pitchFamily="34" charset="0"/>
              <a:cs typeface="Arial" panose="020B0604020202020204" pitchFamily="34" charset="0"/>
            </a:endParaRPr>
          </a:p>
        </p:txBody>
      </p:sp>
      <p:sp>
        <p:nvSpPr>
          <p:cNvPr id="4" name="TextBox 3"/>
          <p:cNvSpPr txBox="1"/>
          <p:nvPr/>
        </p:nvSpPr>
        <p:spPr>
          <a:xfrm>
            <a:off x="0" y="938463"/>
            <a:ext cx="12192000" cy="5601533"/>
          </a:xfrm>
          <a:prstGeom prst="rect">
            <a:avLst/>
          </a:prstGeom>
          <a:noFill/>
        </p:spPr>
        <p:txBody>
          <a:bodyPr wrap="square" rtlCol="0">
            <a:spAutoFit/>
          </a:bodyPr>
          <a:lstStyle/>
          <a:p>
            <a:r>
              <a:rPr lang="en-GB" sz="2600" dirty="0" smtClean="0">
                <a:latin typeface="Arial" panose="020B0604020202020204" pitchFamily="34" charset="0"/>
                <a:cs typeface="Arial" panose="020B0604020202020204" pitchFamily="34" charset="0"/>
              </a:rPr>
              <a:t> </a:t>
            </a:r>
            <a:endParaRPr lang="en-GB" sz="26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One of the issues with media is well evidenced here by participant 1/L/2.</a:t>
            </a:r>
          </a:p>
          <a:p>
            <a:r>
              <a:rPr lang="en-GB" sz="2800" dirty="0" smtClean="0">
                <a:latin typeface="Arial" panose="020B0604020202020204" pitchFamily="34" charset="0"/>
                <a:cs typeface="Arial" panose="020B0604020202020204" pitchFamily="34" charset="0"/>
              </a:rPr>
              <a:t>“…constantly bombarded with images of what we should look like…”</a:t>
            </a: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However, how counselling can help is well evidenced here by participant 2/L/153.</a:t>
            </a:r>
          </a:p>
          <a:p>
            <a:r>
              <a:rPr lang="en-GB" sz="2800" dirty="0" smtClean="0">
                <a:latin typeface="Arial" panose="020B0604020202020204" pitchFamily="34" charset="0"/>
                <a:cs typeface="Arial" panose="020B0604020202020204" pitchFamily="34" charset="0"/>
              </a:rPr>
              <a:t>“…can be treated for counselling underlying cause…”</a:t>
            </a:r>
          </a:p>
          <a:p>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DSM-5 states that eating disorders are a complex illness with a variety of factors that might influence the onset of the illness.</a:t>
            </a:r>
          </a:p>
          <a:p>
            <a:endParaRPr lang="en-GB" sz="2800" dirty="0" smtClean="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493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3" name="TextBox 2"/>
          <p:cNvSpPr txBox="1"/>
          <p:nvPr/>
        </p:nvSpPr>
        <p:spPr>
          <a:xfrm>
            <a:off x="681191" y="200030"/>
            <a:ext cx="7700210"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Theme 2: </a:t>
            </a:r>
            <a:r>
              <a:rPr lang="en-GB" sz="4400" dirty="0">
                <a:latin typeface="Arial" panose="020B0604020202020204" pitchFamily="34" charset="0"/>
                <a:cs typeface="Arial" panose="020B0604020202020204" pitchFamily="34" charset="0"/>
              </a:rPr>
              <a:t>L</a:t>
            </a:r>
            <a:r>
              <a:rPr lang="en-GB" sz="4400" dirty="0" smtClean="0">
                <a:latin typeface="Arial" panose="020B0604020202020204" pitchFamily="34" charset="0"/>
                <a:cs typeface="Arial" panose="020B0604020202020204" pitchFamily="34" charset="0"/>
              </a:rPr>
              <a:t>ow Self-Esteem</a:t>
            </a:r>
            <a:endParaRPr lang="en-GB" sz="4400" dirty="0">
              <a:latin typeface="Arial" panose="020B0604020202020204" pitchFamily="34" charset="0"/>
              <a:cs typeface="Arial" panose="020B0604020202020204" pitchFamily="34" charset="0"/>
            </a:endParaRPr>
          </a:p>
        </p:txBody>
      </p:sp>
      <p:sp>
        <p:nvSpPr>
          <p:cNvPr id="4" name="TextBox 3"/>
          <p:cNvSpPr txBox="1"/>
          <p:nvPr/>
        </p:nvSpPr>
        <p:spPr>
          <a:xfrm rot="10800000" flipH="1" flipV="1">
            <a:off x="0" y="937969"/>
            <a:ext cx="12192000" cy="4832092"/>
          </a:xfrm>
          <a:prstGeom prst="rect">
            <a:avLst/>
          </a:prstGeom>
          <a:noFill/>
        </p:spPr>
        <p:txBody>
          <a:bodyPr wrap="square" rtlCol="0">
            <a:spAutoFit/>
          </a:bodyPr>
          <a:lstStyle/>
          <a:p>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Where is well evidenced here by participant 2/L/23.</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“…low self-esteem that pro…creates these eating disorders…”</a:t>
            </a:r>
          </a:p>
          <a:p>
            <a:endParaRPr lang="en-GB" sz="2800" dirty="0" smtClean="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However, how counselling can help is well evidenced here by participant </a:t>
            </a:r>
            <a:r>
              <a:rPr lang="en-GB" sz="2600" dirty="0" smtClean="0">
                <a:latin typeface="Arial" panose="020B0604020202020204" pitchFamily="34" charset="0"/>
                <a:cs typeface="Arial" panose="020B0604020202020204" pitchFamily="34" charset="0"/>
              </a:rPr>
              <a:t>1/L/163</a:t>
            </a:r>
          </a:p>
          <a:p>
            <a:endParaRPr lang="en-GB" sz="2600" dirty="0">
              <a:latin typeface="Arial" panose="020B0604020202020204" pitchFamily="34" charset="0"/>
              <a:cs typeface="Arial" panose="020B0604020202020204" pitchFamily="34" charset="0"/>
            </a:endParaRPr>
          </a:p>
          <a:p>
            <a:r>
              <a:rPr lang="en-GB" sz="2600" dirty="0" smtClean="0">
                <a:latin typeface="Arial" panose="020B0604020202020204" pitchFamily="34" charset="0"/>
                <a:cs typeface="Arial" panose="020B0604020202020204" pitchFamily="34" charset="0"/>
              </a:rPr>
              <a:t>“…counselling is a fundamental part of </a:t>
            </a:r>
            <a:r>
              <a:rPr lang="en-GB" sz="2600" dirty="0" smtClean="0">
                <a:latin typeface="Arial" panose="020B0604020202020204" pitchFamily="34" charset="0"/>
                <a:cs typeface="Arial" panose="020B0604020202020204" pitchFamily="34" charset="0"/>
              </a:rPr>
              <a:t>recovery…”</a:t>
            </a:r>
            <a:endParaRPr lang="en-GB" sz="2600" dirty="0" smtClean="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r>
              <a:rPr lang="en-GB" sz="2600" dirty="0" smtClean="0">
                <a:latin typeface="Arial" panose="020B0604020202020204" pitchFamily="34" charset="0"/>
                <a:cs typeface="Arial" panose="020B0604020202020204" pitchFamily="34" charset="0"/>
              </a:rPr>
              <a:t>According NHS, 2017 talking therapies aim to improve psychological well being.</a:t>
            </a:r>
            <a:endParaRPr lang="en-GB" sz="2600" dirty="0">
              <a:latin typeface="Arial" panose="020B0604020202020204" pitchFamily="34" charset="0"/>
              <a:cs typeface="Arial" panose="020B0604020202020204" pitchFamily="34" charset="0"/>
            </a:endParaRPr>
          </a:p>
          <a:p>
            <a:r>
              <a:rPr lang="en-GB" sz="1000" dirty="0" smtClean="0">
                <a:latin typeface="Arial" panose="020B0604020202020204" pitchFamily="34" charset="0"/>
                <a:cs typeface="Arial" panose="020B0604020202020204" pitchFamily="34" charset="0"/>
              </a:rPr>
              <a:t>(NHS, 2017)</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322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3" name="TextBox 2"/>
          <p:cNvSpPr txBox="1"/>
          <p:nvPr/>
        </p:nvSpPr>
        <p:spPr>
          <a:xfrm>
            <a:off x="1216567" y="172872"/>
            <a:ext cx="8350514"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Theme 3: Acceptance </a:t>
            </a:r>
            <a:endParaRPr lang="en-GB" sz="4400" dirty="0">
              <a:latin typeface="Arial" panose="020B0604020202020204" pitchFamily="34" charset="0"/>
              <a:cs typeface="Arial" panose="020B0604020202020204" pitchFamily="34" charset="0"/>
            </a:endParaRPr>
          </a:p>
        </p:txBody>
      </p:sp>
      <p:sp>
        <p:nvSpPr>
          <p:cNvPr id="5" name="TextBox 4"/>
          <p:cNvSpPr txBox="1"/>
          <p:nvPr/>
        </p:nvSpPr>
        <p:spPr>
          <a:xfrm>
            <a:off x="54591" y="883946"/>
            <a:ext cx="12082818" cy="5601533"/>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a:p>
            <a:r>
              <a:rPr lang="en-GB" sz="2600" dirty="0" smtClean="0">
                <a:latin typeface="Arial" panose="020B0604020202020204" pitchFamily="34" charset="0"/>
                <a:cs typeface="Arial" panose="020B0604020202020204" pitchFamily="34" charset="0"/>
              </a:rPr>
              <a:t>One </a:t>
            </a:r>
            <a:r>
              <a:rPr lang="en-GB" sz="2600" dirty="0" smtClean="0">
                <a:latin typeface="Arial" panose="020B0604020202020204" pitchFamily="34" charset="0"/>
                <a:cs typeface="Arial" panose="020B0604020202020204" pitchFamily="34" charset="0"/>
              </a:rPr>
              <a:t>of the examples of how important is to promote acceptance is well evidenced here by participants 1/L/175 and 3/L/196</a:t>
            </a:r>
            <a:r>
              <a:rPr lang="en-GB" sz="2600" dirty="0" smtClean="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 …and learn to accept ourselves…”</a:t>
            </a:r>
          </a:p>
          <a:p>
            <a:r>
              <a:rPr lang="en-GB" sz="2800" dirty="0" smtClean="0">
                <a:latin typeface="Arial" panose="020B0604020202020204" pitchFamily="34" charset="0"/>
                <a:cs typeface="Arial" panose="020B0604020202020204" pitchFamily="34" charset="0"/>
              </a:rPr>
              <a:t>“…acceptance, acceptance is the key…”</a:t>
            </a:r>
          </a:p>
          <a:p>
            <a:endParaRPr lang="en-GB" sz="2800" dirty="0" smtClean="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However, how counselling can help is well evidenced here by </a:t>
            </a:r>
            <a:r>
              <a:rPr lang="en-GB" sz="2600" dirty="0" smtClean="0">
                <a:latin typeface="Arial" panose="020B0604020202020204" pitchFamily="34" charset="0"/>
                <a:cs typeface="Arial" panose="020B0604020202020204" pitchFamily="34" charset="0"/>
              </a:rPr>
              <a:t>participant 1/L/172 and 3/L/187.</a:t>
            </a:r>
          </a:p>
          <a:p>
            <a:r>
              <a:rPr lang="en-GB" sz="2600" dirty="0" smtClean="0">
                <a:latin typeface="Arial" panose="020B0604020202020204" pitchFamily="34" charset="0"/>
                <a:cs typeface="Arial" panose="020B0604020202020204" pitchFamily="34" charset="0"/>
              </a:rPr>
              <a:t>“…counselling can help, with…”</a:t>
            </a:r>
          </a:p>
          <a:p>
            <a:r>
              <a:rPr lang="en-GB" sz="2600" dirty="0" smtClean="0">
                <a:latin typeface="Arial" panose="020B0604020202020204" pitchFamily="34" charset="0"/>
                <a:cs typeface="Arial" panose="020B0604020202020204" pitchFamily="34" charset="0"/>
              </a:rPr>
              <a:t>“…change the perception of that client…”</a:t>
            </a:r>
          </a:p>
          <a:p>
            <a:endParaRPr lang="en-GB" sz="2600" dirty="0">
              <a:latin typeface="Arial" panose="020B0604020202020204" pitchFamily="34" charset="0"/>
              <a:cs typeface="Arial" panose="020B0604020202020204" pitchFamily="34" charset="0"/>
            </a:endParaRPr>
          </a:p>
          <a:p>
            <a:r>
              <a:rPr lang="en-GB" sz="2600" dirty="0" smtClean="0">
                <a:latin typeface="Arial" panose="020B0604020202020204" pitchFamily="34" charset="0"/>
                <a:cs typeface="Arial" panose="020B0604020202020204" pitchFamily="34" charset="0"/>
              </a:rPr>
              <a:t>Acceptance Commitment Therapy (ACT) helps with psychological flexibility.</a:t>
            </a:r>
          </a:p>
          <a:p>
            <a:r>
              <a:rPr lang="en-GB" sz="1000" dirty="0" smtClean="0">
                <a:latin typeface="Arial" panose="020B0604020202020204" pitchFamily="34" charset="0"/>
                <a:cs typeface="Arial" panose="020B0604020202020204" pitchFamily="34" charset="0"/>
              </a:rPr>
              <a:t>(Collings, 2017)</a:t>
            </a:r>
          </a:p>
        </p:txBody>
      </p:sp>
    </p:spTree>
    <p:extLst>
      <p:ext uri="{BB962C8B-B14F-4D97-AF65-F5344CB8AC3E}">
        <p14:creationId xmlns:p14="http://schemas.microsoft.com/office/powerpoint/2010/main" val="856048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3" name="TextBox 2"/>
          <p:cNvSpPr txBox="1"/>
          <p:nvPr/>
        </p:nvSpPr>
        <p:spPr>
          <a:xfrm>
            <a:off x="1603493" y="231294"/>
            <a:ext cx="5903495"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Theme 4: Isolation</a:t>
            </a:r>
            <a:endParaRPr lang="en-GB" sz="4400" dirty="0">
              <a:latin typeface="Arial" panose="020B0604020202020204" pitchFamily="34" charset="0"/>
              <a:cs typeface="Arial" panose="020B0604020202020204" pitchFamily="34" charset="0"/>
            </a:endParaRPr>
          </a:p>
        </p:txBody>
      </p:sp>
      <p:sp>
        <p:nvSpPr>
          <p:cNvPr id="4" name="TextBox 3"/>
          <p:cNvSpPr txBox="1"/>
          <p:nvPr/>
        </p:nvSpPr>
        <p:spPr>
          <a:xfrm>
            <a:off x="1" y="1447048"/>
            <a:ext cx="12192000" cy="6063198"/>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This theme entrusts the importance of combating  isolation and is well evidenced here by participant 2/L/105 and 2/L/110</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“…leads to isolation hum because a lot of social interaction today…”</a:t>
            </a:r>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“…like to eat in secret, so they stopped going out…”</a:t>
            </a:r>
          </a:p>
          <a:p>
            <a:endParaRPr lang="en-GB" sz="2800" dirty="0" smtClean="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However, how counselling can help is well evidenced here by </a:t>
            </a:r>
            <a:r>
              <a:rPr lang="en-GB" sz="2600" dirty="0" smtClean="0">
                <a:latin typeface="Arial" panose="020B0604020202020204" pitchFamily="34" charset="0"/>
                <a:cs typeface="Arial" panose="020B0604020202020204" pitchFamily="34" charset="0"/>
              </a:rPr>
              <a:t>participant 3/L/187 and 4/L/211</a:t>
            </a:r>
          </a:p>
          <a:p>
            <a:endParaRPr lang="en-GB" sz="2600" dirty="0">
              <a:latin typeface="Arial" panose="020B0604020202020204" pitchFamily="34" charset="0"/>
              <a:cs typeface="Arial" panose="020B0604020202020204" pitchFamily="34" charset="0"/>
            </a:endParaRPr>
          </a:p>
          <a:p>
            <a:r>
              <a:rPr lang="en-GB" sz="2600" dirty="0" smtClean="0">
                <a:latin typeface="Arial" panose="020B0604020202020204" pitchFamily="34" charset="0"/>
                <a:cs typeface="Arial" panose="020B0604020202020204" pitchFamily="34" charset="0"/>
              </a:rPr>
              <a:t>“…change the perception of that client…”</a:t>
            </a:r>
          </a:p>
          <a:p>
            <a:r>
              <a:rPr lang="en-GB" sz="2600" dirty="0" smtClean="0">
                <a:latin typeface="Arial" panose="020B0604020202020204" pitchFamily="34" charset="0"/>
                <a:cs typeface="Arial" panose="020B0604020202020204" pitchFamily="34" charset="0"/>
              </a:rPr>
              <a:t>“…counselling would be great to get to the underlying issues…”</a:t>
            </a:r>
          </a:p>
          <a:p>
            <a:endParaRPr lang="en-GB" sz="2600"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According to NHS, (2017) talking therapies, such as counselling can help with recognition and management.</a:t>
            </a:r>
          </a:p>
          <a:p>
            <a:endParaRPr lang="en-GB"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3360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3" name="TextBox 2"/>
          <p:cNvSpPr txBox="1"/>
          <p:nvPr/>
        </p:nvSpPr>
        <p:spPr>
          <a:xfrm>
            <a:off x="3654848" y="-86676"/>
            <a:ext cx="3353278" cy="1046440"/>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Findings </a:t>
            </a:r>
          </a:p>
          <a:p>
            <a:endParaRPr lang="en-GB" dirty="0"/>
          </a:p>
        </p:txBody>
      </p:sp>
      <p:sp>
        <p:nvSpPr>
          <p:cNvPr id="5" name="TextBox 4"/>
          <p:cNvSpPr txBox="1"/>
          <p:nvPr/>
        </p:nvSpPr>
        <p:spPr>
          <a:xfrm>
            <a:off x="0" y="873087"/>
            <a:ext cx="11996382" cy="6586418"/>
          </a:xfrm>
          <a:prstGeom prst="rect">
            <a:avLst/>
          </a:prstGeom>
          <a:noFill/>
        </p:spPr>
        <p:txBody>
          <a:bodyPr wrap="square" rtlCol="0">
            <a:spAutoFit/>
          </a:bodyPr>
          <a:lstStyle/>
          <a:p>
            <a:pPr marL="342900" indent="-342900">
              <a:buFont typeface="Wingdings" panose="05000000000000000000" pitchFamily="2" charset="2"/>
              <a:buChar char="v"/>
            </a:pPr>
            <a:r>
              <a:rPr lang="en-GB" sz="3200" dirty="0" smtClean="0">
                <a:latin typeface="Arial" panose="020B0604020202020204" pitchFamily="34" charset="0"/>
                <a:cs typeface="Arial" panose="020B0604020202020204" pitchFamily="34" charset="0"/>
              </a:rPr>
              <a:t>‘What is the </a:t>
            </a:r>
            <a:r>
              <a:rPr lang="en-GB" sz="3200" dirty="0">
                <a:latin typeface="Arial" panose="020B0604020202020204" pitchFamily="34" charset="0"/>
                <a:cs typeface="Arial" panose="020B0604020202020204" pitchFamily="34" charset="0"/>
              </a:rPr>
              <a:t>relevance of Counselling for eating disorders</a:t>
            </a:r>
            <a:r>
              <a:rPr lang="en-GB" sz="3200" dirty="0" smtClean="0">
                <a:latin typeface="Arial" panose="020B0604020202020204" pitchFamily="34" charset="0"/>
                <a:cs typeface="Arial" panose="020B0604020202020204" pitchFamily="34" charset="0"/>
              </a:rPr>
              <a:t>’?</a:t>
            </a:r>
            <a:endParaRPr lang="en-GB" sz="3200" dirty="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800" dirty="0" smtClean="0">
                <a:solidFill>
                  <a:srgbClr val="C00000"/>
                </a:solidFill>
                <a:latin typeface="Arial" panose="020B0604020202020204" pitchFamily="34" charset="0"/>
                <a:cs typeface="Arial" panose="020B0604020202020204" pitchFamily="34" charset="0"/>
              </a:rPr>
              <a:t>Theme 1: Media </a:t>
            </a:r>
          </a:p>
          <a:p>
            <a:pPr marL="342900" indent="-342900">
              <a:buFont typeface="Wingdings" panose="05000000000000000000" pitchFamily="2" charset="2"/>
              <a:buChar char="v"/>
            </a:pPr>
            <a:r>
              <a:rPr lang="en-GB" dirty="0">
                <a:latin typeface="Arial" panose="020B0604020202020204" pitchFamily="34" charset="0"/>
                <a:cs typeface="Arial" panose="020B0604020202020204" pitchFamily="34" charset="0"/>
              </a:rPr>
              <a:t>According to Beat, (2017) talking therapies aims to improve psychological wellbeing, encourage healthy eating, by helping to develop healthy ways of coping with the thoughts and feelings behind an eating disorder</a:t>
            </a:r>
            <a:r>
              <a:rPr lang="en-GB" dirty="0" smtClean="0">
                <a:latin typeface="Arial" panose="020B0604020202020204" pitchFamily="34" charset="0"/>
                <a:cs typeface="Arial" panose="020B0604020202020204" pitchFamily="34" charset="0"/>
              </a:rPr>
              <a:t>.</a:t>
            </a:r>
          </a:p>
          <a:p>
            <a:endParaRPr lang="en-GB" dirty="0" smtClean="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800" dirty="0" smtClean="0">
                <a:solidFill>
                  <a:srgbClr val="C00000"/>
                </a:solidFill>
                <a:latin typeface="Arial" panose="020B0604020202020204" pitchFamily="34" charset="0"/>
                <a:cs typeface="Arial" panose="020B0604020202020204" pitchFamily="34" charset="0"/>
              </a:rPr>
              <a:t>Theme 2:Low Self-Esteem</a:t>
            </a:r>
          </a:p>
          <a:p>
            <a:r>
              <a:rPr lang="en-GB" dirty="0" smtClean="0">
                <a:latin typeface="Arial" panose="020B0604020202020204" pitchFamily="34" charset="0"/>
                <a:cs typeface="Arial" panose="020B0604020202020204" pitchFamily="34" charset="0"/>
              </a:rPr>
              <a:t> NHS, (2016) asserts that CBT aims </a:t>
            </a:r>
            <a:r>
              <a:rPr lang="en-GB" dirty="0">
                <a:latin typeface="Arial" panose="020B0604020202020204" pitchFamily="34" charset="0"/>
                <a:cs typeface="Arial" panose="020B0604020202020204" pitchFamily="34" charset="0"/>
              </a:rPr>
              <a:t>to </a:t>
            </a:r>
            <a:r>
              <a:rPr lang="en-GB" dirty="0" smtClean="0">
                <a:latin typeface="Arial" panose="020B0604020202020204" pitchFamily="34" charset="0"/>
                <a:cs typeface="Arial" panose="020B0604020202020204" pitchFamily="34" charset="0"/>
              </a:rPr>
              <a:t>help </a:t>
            </a:r>
            <a:r>
              <a:rPr lang="en-GB" dirty="0">
                <a:latin typeface="Arial" panose="020B0604020202020204" pitchFamily="34" charset="0"/>
                <a:cs typeface="Arial" panose="020B0604020202020204" pitchFamily="34" charset="0"/>
              </a:rPr>
              <a:t>deal with overwhelming problems, thoughts, feelings, physical sensations and actions </a:t>
            </a:r>
            <a:r>
              <a:rPr lang="en-GB" dirty="0" smtClean="0">
                <a:latin typeface="Arial" panose="020B0604020202020204" pitchFamily="34" charset="0"/>
                <a:cs typeface="Arial" panose="020B0604020202020204" pitchFamily="34" charset="0"/>
              </a:rPr>
              <a:t>that are interconnected</a:t>
            </a:r>
            <a:r>
              <a:rPr lang="en-GB" dirty="0">
                <a:latin typeface="Arial" panose="020B0604020202020204" pitchFamily="34" charset="0"/>
                <a:cs typeface="Arial" panose="020B0604020202020204" pitchFamily="34" charset="0"/>
              </a:rPr>
              <a:t> </a:t>
            </a:r>
            <a:r>
              <a:rPr lang="en-GB" sz="1000" dirty="0" smtClean="0">
                <a:latin typeface="Arial" panose="020B0604020202020204" pitchFamily="34" charset="0"/>
                <a:cs typeface="Arial" panose="020B0604020202020204" pitchFamily="34" charset="0"/>
              </a:rPr>
              <a:t>(NHS, 2016).</a:t>
            </a:r>
          </a:p>
          <a:p>
            <a:endParaRPr lang="en-GB" sz="2800" dirty="0" smtClean="0">
              <a:solidFill>
                <a:srgbClr val="C00000"/>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800" dirty="0" smtClean="0">
                <a:solidFill>
                  <a:srgbClr val="C00000"/>
                </a:solidFill>
                <a:latin typeface="Arial" panose="020B0604020202020204" pitchFamily="34" charset="0"/>
                <a:cs typeface="Arial" panose="020B0604020202020204" pitchFamily="34" charset="0"/>
              </a:rPr>
              <a:t>Theme 3: Acceptance</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Acceptance Commitment Therapy (</a:t>
            </a:r>
            <a:r>
              <a:rPr lang="en-GB" sz="2000" dirty="0" smtClean="0">
                <a:latin typeface="Arial" panose="020B0604020202020204" pitchFamily="34" charset="0"/>
                <a:cs typeface="Arial" panose="020B0604020202020204" pitchFamily="34" charset="0"/>
              </a:rPr>
              <a:t>ACT) form of </a:t>
            </a:r>
            <a:r>
              <a:rPr lang="en-GB" sz="2000" dirty="0">
                <a:latin typeface="Arial" panose="020B0604020202020204" pitchFamily="34" charset="0"/>
                <a:cs typeface="Arial" panose="020B0604020202020204" pitchFamily="34" charset="0"/>
              </a:rPr>
              <a:t>behaviour therapy uses acceptance and mindfulness </a:t>
            </a:r>
            <a:r>
              <a:rPr lang="en-GB" sz="2000" dirty="0" smtClean="0">
                <a:latin typeface="Arial" panose="020B0604020202020204" pitchFamily="34" charset="0"/>
                <a:cs typeface="Arial" panose="020B0604020202020204" pitchFamily="34" charset="0"/>
              </a:rPr>
              <a:t>strategies </a:t>
            </a:r>
            <a:r>
              <a:rPr lang="en-GB" sz="1000" dirty="0" smtClean="0">
                <a:latin typeface="Arial" panose="020B0604020202020204" pitchFamily="34" charset="0"/>
                <a:cs typeface="Arial" panose="020B0604020202020204" pitchFamily="34" charset="0"/>
              </a:rPr>
              <a:t>(Collings, 2017).</a:t>
            </a:r>
            <a:endParaRPr lang="en-GB" sz="2000" dirty="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800" dirty="0" smtClean="0">
                <a:solidFill>
                  <a:srgbClr val="C00000"/>
                </a:solidFill>
                <a:latin typeface="Arial" panose="020B0604020202020204" pitchFamily="34" charset="0"/>
                <a:cs typeface="Arial" panose="020B0604020202020204" pitchFamily="34" charset="0"/>
              </a:rPr>
              <a:t>Theme 4: Isolation </a:t>
            </a:r>
          </a:p>
          <a:p>
            <a:r>
              <a:rPr lang="en-GB" sz="2000" dirty="0">
                <a:latin typeface="Arial" panose="020B0604020202020204" pitchFamily="34" charset="0"/>
                <a:cs typeface="Arial" panose="020B0604020202020204" pitchFamily="34" charset="0"/>
              </a:rPr>
              <a:t>According to </a:t>
            </a:r>
            <a:r>
              <a:rPr lang="en-GB" sz="2000" dirty="0" smtClean="0">
                <a:latin typeface="Arial" panose="020B0604020202020204" pitchFamily="34" charset="0"/>
                <a:cs typeface="Arial" panose="020B0604020202020204" pitchFamily="34" charset="0"/>
              </a:rPr>
              <a:t>NHS, (2017) talking </a:t>
            </a:r>
            <a:r>
              <a:rPr lang="en-GB" sz="2000" dirty="0">
                <a:latin typeface="Arial" panose="020B0604020202020204" pitchFamily="34" charset="0"/>
                <a:cs typeface="Arial" panose="020B0604020202020204" pitchFamily="34" charset="0"/>
              </a:rPr>
              <a:t>therapies, such as counselling </a:t>
            </a:r>
            <a:r>
              <a:rPr lang="en-GB" sz="2000" dirty="0" smtClean="0">
                <a:latin typeface="Arial" panose="020B0604020202020204" pitchFamily="34" charset="0"/>
                <a:cs typeface="Arial" panose="020B0604020202020204" pitchFamily="34" charset="0"/>
              </a:rPr>
              <a:t>can help</a:t>
            </a: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with recognition and management.</a:t>
            </a:r>
          </a:p>
          <a:p>
            <a:endParaRPr lang="en-GB" sz="2000" dirty="0" smtClean="0">
              <a:latin typeface="Arial" panose="020B0604020202020204" pitchFamily="34" charset="0"/>
              <a:cs typeface="Arial" panose="020B0604020202020204" pitchFamily="34" charset="0"/>
            </a:endParaRPr>
          </a:p>
          <a:p>
            <a:endParaRPr lang="en-GB" sz="20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3526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5" name="TextBox 4"/>
          <p:cNvSpPr txBox="1"/>
          <p:nvPr/>
        </p:nvSpPr>
        <p:spPr>
          <a:xfrm>
            <a:off x="518615" y="179249"/>
            <a:ext cx="10222173" cy="769441"/>
          </a:xfrm>
          <a:prstGeom prst="rect">
            <a:avLst/>
          </a:prstGeom>
          <a:noFill/>
        </p:spPr>
        <p:txBody>
          <a:bodyPr wrap="square" rtlCol="0">
            <a:spAutoFit/>
          </a:bodyPr>
          <a:lstStyle/>
          <a:p>
            <a:r>
              <a:rPr lang="en-GB" sz="4400" dirty="0" smtClean="0">
                <a:latin typeface="Arial" panose="020B0604020202020204" pitchFamily="34" charset="0"/>
                <a:cs typeface="Arial" panose="020B0604020202020204" pitchFamily="34" charset="0"/>
              </a:rPr>
              <a:t>Lack of Recognition and Understanding</a:t>
            </a:r>
            <a:endParaRPr lang="en-GB" sz="4400" dirty="0">
              <a:latin typeface="Arial" panose="020B0604020202020204" pitchFamily="34" charset="0"/>
              <a:cs typeface="Arial" panose="020B0604020202020204" pitchFamily="34" charset="0"/>
            </a:endParaRPr>
          </a:p>
        </p:txBody>
      </p:sp>
      <p:sp>
        <p:nvSpPr>
          <p:cNvPr id="6" name="TextBox 5"/>
          <p:cNvSpPr txBox="1"/>
          <p:nvPr/>
        </p:nvSpPr>
        <p:spPr>
          <a:xfrm>
            <a:off x="327546" y="1979434"/>
            <a:ext cx="9348717" cy="4862870"/>
          </a:xfrm>
          <a:prstGeom prst="rect">
            <a:avLst/>
          </a:prstGeom>
          <a:noFill/>
        </p:spPr>
        <p:txBody>
          <a:bodyPr wrap="square" rtlCol="0">
            <a:spAutoFit/>
          </a:bodyPr>
          <a:lstStyle/>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Consequences of eating disorders</a:t>
            </a:r>
          </a:p>
          <a:p>
            <a:pPr marL="285750" indent="-285750">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Types of food</a:t>
            </a:r>
          </a:p>
          <a:p>
            <a:pPr marL="285750" indent="-285750">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Variety of factors underlying eating disorders</a:t>
            </a:r>
            <a:endParaRPr lang="en-GB" sz="32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From society</a:t>
            </a:r>
          </a:p>
          <a:p>
            <a:pPr marL="285750" indent="-285750">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Unattainable goals</a:t>
            </a:r>
          </a:p>
          <a:p>
            <a:pPr marL="285750" indent="-285750">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Health implications</a:t>
            </a:r>
          </a:p>
          <a:p>
            <a:pPr marL="285750" indent="-285750">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Media /negative plus positive side of it</a:t>
            </a:r>
          </a:p>
          <a:p>
            <a:pPr marL="285750" indent="-285750">
              <a:buFont typeface="Wingdings" panose="05000000000000000000" pitchFamily="2" charset="2"/>
              <a:buChar char="Ø"/>
            </a:pPr>
            <a:r>
              <a:rPr lang="en-GB" sz="3200" dirty="0" smtClean="0">
                <a:latin typeface="Arial" panose="020B0604020202020204" pitchFamily="34" charset="0"/>
                <a:cs typeface="Arial" panose="020B0604020202020204" pitchFamily="34" charset="0"/>
              </a:rPr>
              <a:t>Importance of asking for help </a:t>
            </a:r>
          </a:p>
          <a:p>
            <a:pPr marL="285750" indent="-285750">
              <a:buFont typeface="Wingdings" panose="05000000000000000000" pitchFamily="2" charset="2"/>
              <a:buChar char="Ø"/>
            </a:pPr>
            <a:endParaRPr lang="en-GB" sz="3600" dirty="0"/>
          </a:p>
        </p:txBody>
      </p:sp>
    </p:spTree>
    <p:extLst>
      <p:ext uri="{BB962C8B-B14F-4D97-AF65-F5344CB8AC3E}">
        <p14:creationId xmlns:p14="http://schemas.microsoft.com/office/powerpoint/2010/main" val="3710893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3" name="Rectangle 2"/>
          <p:cNvSpPr/>
          <p:nvPr/>
        </p:nvSpPr>
        <p:spPr>
          <a:xfrm>
            <a:off x="741728" y="337361"/>
            <a:ext cx="5801588" cy="769441"/>
          </a:xfrm>
          <a:prstGeom prst="rect">
            <a:avLst/>
          </a:prstGeom>
        </p:spPr>
        <p:txBody>
          <a:bodyPr wrap="none">
            <a:spAutoFit/>
          </a:bodyPr>
          <a:lstStyle/>
          <a:p>
            <a:r>
              <a:rPr lang="en-GB" sz="4400" dirty="0">
                <a:latin typeface="Arial" panose="020B0604020202020204" pitchFamily="34" charset="0"/>
                <a:cs typeface="Arial" panose="020B0604020202020204" pitchFamily="34" charset="0"/>
              </a:rPr>
              <a:t>Further considerations</a:t>
            </a:r>
          </a:p>
        </p:txBody>
      </p:sp>
      <p:sp>
        <p:nvSpPr>
          <p:cNvPr id="5" name="Rectangle 4"/>
          <p:cNvSpPr/>
          <p:nvPr/>
        </p:nvSpPr>
        <p:spPr>
          <a:xfrm>
            <a:off x="0" y="1583140"/>
            <a:ext cx="12064620" cy="5262979"/>
          </a:xfrm>
          <a:prstGeom prst="rect">
            <a:avLst/>
          </a:prstGeom>
        </p:spPr>
        <p:txBody>
          <a:bodyPr wrap="square">
            <a:spAutoFit/>
          </a:bodyPr>
          <a:lstStyle/>
          <a:p>
            <a:pPr marL="285750" indent="-285750">
              <a:buFont typeface="Courier New" panose="02070309020205020404" pitchFamily="49" charset="0"/>
              <a:buChar char="o"/>
            </a:pPr>
            <a:r>
              <a:rPr lang="en-GB" sz="2400" dirty="0">
                <a:latin typeface="Arial" panose="020B0604020202020204" pitchFamily="34" charset="0"/>
                <a:cs typeface="Arial" panose="020B0604020202020204" pitchFamily="34" charset="0"/>
              </a:rPr>
              <a:t>This research has proved that much research is needed in order to provide the client with a more appropriate  course of treatment</a:t>
            </a:r>
            <a:r>
              <a:rPr lang="en-GB" sz="2400" dirty="0" smtClean="0">
                <a:latin typeface="Arial" panose="020B0604020202020204" pitchFamily="34" charset="0"/>
                <a:cs typeface="Arial" panose="020B0604020202020204" pitchFamily="34" charset="0"/>
              </a:rPr>
              <a:t>.</a:t>
            </a:r>
          </a:p>
          <a:p>
            <a:endParaRPr lang="en-GB" sz="2400" dirty="0" smtClean="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2400" dirty="0" smtClean="0">
                <a:latin typeface="Arial" panose="020B0604020202020204" pitchFamily="34" charset="0"/>
                <a:cs typeface="Arial" panose="020B0604020202020204" pitchFamily="34" charset="0"/>
              </a:rPr>
              <a:t>Professional understanding of eating disorders is to some degree scarce because of the variety of factors that might contribute to the onset of the illness in different individuals.</a:t>
            </a:r>
          </a:p>
          <a:p>
            <a:endParaRPr lang="en-GB" sz="2400" dirty="0" smtClean="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2400" dirty="0" smtClean="0">
                <a:latin typeface="Arial" panose="020B0604020202020204" pitchFamily="34" charset="0"/>
                <a:cs typeface="Arial" panose="020B0604020202020204" pitchFamily="34" charset="0"/>
              </a:rPr>
              <a:t>Meaning diagnosis and treatment not always is kept within best practice and research.</a:t>
            </a:r>
          </a:p>
          <a:p>
            <a:endParaRPr lang="en-GB" sz="2400" dirty="0">
              <a:latin typeface="Arial" panose="020B0604020202020204" pitchFamily="34" charset="0"/>
              <a:cs typeface="Arial" panose="020B0604020202020204" pitchFamily="34" charset="0"/>
            </a:endParaRPr>
          </a:p>
          <a:p>
            <a:pPr marL="285750" indent="-285750">
              <a:buFont typeface="Courier New" panose="02070309020205020404" pitchFamily="49" charset="0"/>
              <a:buChar char="o"/>
            </a:pPr>
            <a:r>
              <a:rPr lang="en-GB" sz="2400" dirty="0">
                <a:latin typeface="Arial" panose="020B0604020202020204" pitchFamily="34" charset="0"/>
                <a:cs typeface="Arial" panose="020B0604020202020204" pitchFamily="34" charset="0"/>
              </a:rPr>
              <a:t>Practitioners </a:t>
            </a:r>
            <a:r>
              <a:rPr lang="en-GB" sz="2400" dirty="0" smtClean="0">
                <a:latin typeface="Arial" panose="020B0604020202020204" pitchFamily="34" charset="0"/>
                <a:cs typeface="Arial" panose="020B0604020202020204" pitchFamily="34" charset="0"/>
              </a:rPr>
              <a:t>need to </a:t>
            </a:r>
            <a:r>
              <a:rPr lang="en-GB" sz="2400" dirty="0">
                <a:latin typeface="Arial" panose="020B0604020202020204" pitchFamily="34" charset="0"/>
                <a:cs typeface="Arial" panose="020B0604020202020204" pitchFamily="34" charset="0"/>
              </a:rPr>
              <a:t>be more knowledgeable in regards to the </a:t>
            </a:r>
            <a:r>
              <a:rPr lang="en-GB" sz="2400" dirty="0" smtClean="0">
                <a:latin typeface="Arial" panose="020B0604020202020204" pitchFamily="34" charset="0"/>
                <a:cs typeface="Arial" panose="020B0604020202020204" pitchFamily="34" charset="0"/>
              </a:rPr>
              <a:t>illness </a:t>
            </a:r>
            <a:r>
              <a:rPr lang="en-GB" sz="2400" dirty="0">
                <a:latin typeface="Arial" panose="020B0604020202020204" pitchFamily="34" charset="0"/>
                <a:cs typeface="Arial" panose="020B0604020202020204" pitchFamily="34" charset="0"/>
              </a:rPr>
              <a:t>to be </a:t>
            </a:r>
            <a:r>
              <a:rPr lang="en-GB" sz="2400" dirty="0" smtClean="0">
                <a:latin typeface="Arial" panose="020B0604020202020204" pitchFamily="34" charset="0"/>
                <a:cs typeface="Arial" panose="020B0604020202020204" pitchFamily="34" charset="0"/>
              </a:rPr>
              <a:t>able </a:t>
            </a:r>
            <a:r>
              <a:rPr lang="en-GB" sz="2400" dirty="0">
                <a:latin typeface="Arial" panose="020B0604020202020204" pitchFamily="34" charset="0"/>
                <a:cs typeface="Arial" panose="020B0604020202020204" pitchFamily="34" charset="0"/>
              </a:rPr>
              <a:t>to provide a better treatment course or make appropriate </a:t>
            </a:r>
            <a:r>
              <a:rPr lang="en-GB" sz="2400" dirty="0" smtClean="0">
                <a:latin typeface="Arial" panose="020B0604020202020204" pitchFamily="34" charset="0"/>
                <a:cs typeface="Arial" panose="020B0604020202020204" pitchFamily="34" charset="0"/>
              </a:rPr>
              <a:t>referrals.</a:t>
            </a:r>
          </a:p>
          <a:p>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        (Pike, 2015)</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4550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
            <a:ext cx="12192000" cy="6858000"/>
          </a:xfrm>
          <a:prstGeom prst="rect">
            <a:avLst/>
          </a:prstGeom>
        </p:spPr>
      </p:pic>
      <p:sp>
        <p:nvSpPr>
          <p:cNvPr id="5" name="Rectangle 4"/>
          <p:cNvSpPr/>
          <p:nvPr/>
        </p:nvSpPr>
        <p:spPr>
          <a:xfrm>
            <a:off x="1328139" y="501134"/>
            <a:ext cx="4014240" cy="769441"/>
          </a:xfrm>
          <a:prstGeom prst="rect">
            <a:avLst/>
          </a:prstGeom>
        </p:spPr>
        <p:txBody>
          <a:bodyPr wrap="none">
            <a:spAutoFit/>
          </a:bodyPr>
          <a:lstStyle/>
          <a:p>
            <a:r>
              <a:rPr lang="en-GB" sz="4400" dirty="0" smtClean="0">
                <a:latin typeface="Arial" panose="020B0604020202020204" pitchFamily="34" charset="0"/>
                <a:cs typeface="Arial" panose="020B0604020202020204" pitchFamily="34" charset="0"/>
              </a:rPr>
              <a:t>Any Questions </a:t>
            </a:r>
            <a:endParaRPr lang="en-GB" sz="4400" dirty="0">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3"/>
          <a:stretch>
            <a:fillRect/>
          </a:stretch>
        </p:blipFill>
        <p:spPr>
          <a:xfrm>
            <a:off x="6420880" y="2628899"/>
            <a:ext cx="2907257" cy="1600200"/>
          </a:xfrm>
          <a:prstGeom prst="rect">
            <a:avLst/>
          </a:prstGeom>
        </p:spPr>
      </p:pic>
      <p:pic>
        <p:nvPicPr>
          <p:cNvPr id="9" name="Picture 8"/>
          <p:cNvPicPr>
            <a:picLocks noChangeAspect="1"/>
          </p:cNvPicPr>
          <p:nvPr/>
        </p:nvPicPr>
        <p:blipFill>
          <a:blip r:embed="rId4"/>
          <a:stretch>
            <a:fillRect/>
          </a:stretch>
        </p:blipFill>
        <p:spPr>
          <a:xfrm>
            <a:off x="1328139" y="2628899"/>
            <a:ext cx="3848100" cy="1190625"/>
          </a:xfrm>
          <a:prstGeom prst="rect">
            <a:avLst/>
          </a:prstGeom>
        </p:spPr>
      </p:pic>
      <p:pic>
        <p:nvPicPr>
          <p:cNvPr id="10" name="Picture 9"/>
          <p:cNvPicPr>
            <a:picLocks noChangeAspect="1"/>
          </p:cNvPicPr>
          <p:nvPr/>
        </p:nvPicPr>
        <p:blipFill>
          <a:blip r:embed="rId5"/>
          <a:stretch>
            <a:fillRect/>
          </a:stretch>
        </p:blipFill>
        <p:spPr>
          <a:xfrm>
            <a:off x="2995548" y="4467224"/>
            <a:ext cx="2619375" cy="1743075"/>
          </a:xfrm>
          <a:prstGeom prst="rect">
            <a:avLst/>
          </a:prstGeom>
        </p:spPr>
      </p:pic>
      <p:sp>
        <p:nvSpPr>
          <p:cNvPr id="11" name="TextBox 10"/>
          <p:cNvSpPr txBox="1"/>
          <p:nvPr/>
        </p:nvSpPr>
        <p:spPr>
          <a:xfrm>
            <a:off x="1328139" y="3819523"/>
            <a:ext cx="2770496"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Fig 10</a:t>
            </a:r>
            <a:endParaRPr lang="en-GB" sz="900" dirty="0">
              <a:latin typeface="Arial" panose="020B0604020202020204" pitchFamily="34" charset="0"/>
              <a:cs typeface="Arial" panose="020B0604020202020204" pitchFamily="34" charset="0"/>
            </a:endParaRPr>
          </a:p>
        </p:txBody>
      </p:sp>
      <p:sp>
        <p:nvSpPr>
          <p:cNvPr id="12" name="TextBox 11"/>
          <p:cNvSpPr txBox="1"/>
          <p:nvPr/>
        </p:nvSpPr>
        <p:spPr>
          <a:xfrm>
            <a:off x="3102064" y="6221877"/>
            <a:ext cx="1000593"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Fig 11</a:t>
            </a:r>
            <a:endParaRPr lang="en-GB" sz="900" dirty="0">
              <a:latin typeface="Arial" panose="020B0604020202020204" pitchFamily="34" charset="0"/>
              <a:cs typeface="Arial" panose="020B0604020202020204" pitchFamily="34" charset="0"/>
            </a:endParaRPr>
          </a:p>
        </p:txBody>
      </p:sp>
      <p:sp>
        <p:nvSpPr>
          <p:cNvPr id="13" name="TextBox 12"/>
          <p:cNvSpPr txBox="1"/>
          <p:nvPr/>
        </p:nvSpPr>
        <p:spPr>
          <a:xfrm>
            <a:off x="6523630" y="4236392"/>
            <a:ext cx="928048" cy="230832"/>
          </a:xfrm>
          <a:prstGeom prst="rect">
            <a:avLst/>
          </a:prstGeom>
          <a:noFill/>
        </p:spPr>
        <p:txBody>
          <a:bodyPr wrap="square" rtlCol="0">
            <a:spAutoFit/>
          </a:bodyPr>
          <a:lstStyle/>
          <a:p>
            <a:r>
              <a:rPr lang="en-GB" sz="900" dirty="0" smtClean="0">
                <a:latin typeface="Arial" panose="020B0604020202020204" pitchFamily="34" charset="0"/>
                <a:cs typeface="Arial" panose="020B0604020202020204" pitchFamily="34" charset="0"/>
              </a:rPr>
              <a:t>Fig 12</a:t>
            </a:r>
            <a:endParaRPr lang="en-GB" sz="9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6"/>
          <a:stretch>
            <a:fillRect/>
          </a:stretch>
        </p:blipFill>
        <p:spPr>
          <a:xfrm>
            <a:off x="5342379" y="454312"/>
            <a:ext cx="1328139" cy="1152525"/>
          </a:xfrm>
          <a:prstGeom prst="rect">
            <a:avLst/>
          </a:prstGeom>
        </p:spPr>
      </p:pic>
    </p:spTree>
    <p:extLst>
      <p:ext uri="{BB962C8B-B14F-4D97-AF65-F5344CB8AC3E}">
        <p14:creationId xmlns:p14="http://schemas.microsoft.com/office/powerpoint/2010/main" val="49625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
        <p:nvSpPr>
          <p:cNvPr id="3" name="TextBox 2"/>
          <p:cNvSpPr txBox="1"/>
          <p:nvPr/>
        </p:nvSpPr>
        <p:spPr>
          <a:xfrm>
            <a:off x="305289" y="0"/>
            <a:ext cx="5153815" cy="369332"/>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References</a:t>
            </a:r>
            <a:r>
              <a:rPr lang="en-GB" dirty="0" smtClean="0"/>
              <a:t>:</a:t>
            </a:r>
            <a:endParaRPr lang="en-GB" dirty="0"/>
          </a:p>
        </p:txBody>
      </p:sp>
      <p:sp>
        <p:nvSpPr>
          <p:cNvPr id="4" name="TextBox 3"/>
          <p:cNvSpPr txBox="1"/>
          <p:nvPr/>
        </p:nvSpPr>
        <p:spPr>
          <a:xfrm>
            <a:off x="0" y="592038"/>
            <a:ext cx="10945505" cy="547842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Beat. (2017) Beat eating disorders. </a:t>
            </a:r>
          </a:p>
          <a:p>
            <a:r>
              <a:rPr lang="en-GB" sz="1400" dirty="0">
                <a:latin typeface="Arial" panose="020B0604020202020204" pitchFamily="34" charset="0"/>
                <a:cs typeface="Arial" panose="020B0604020202020204" pitchFamily="34" charset="0"/>
              </a:rPr>
              <a:t>http://www.beateatingdisorders.org.uk/types?gclid=EAIaIQobChMiIi_1IrXS2AIVRLHtCh2IaAjiEAAYASAAEgj8wvD_BwE</a:t>
            </a:r>
          </a:p>
          <a:p>
            <a:r>
              <a:rPr lang="en-GB" sz="1400" dirty="0">
                <a:latin typeface="Arial" panose="020B0604020202020204" pitchFamily="34" charset="0"/>
                <a:cs typeface="Arial" panose="020B0604020202020204" pitchFamily="34" charset="0"/>
              </a:rPr>
              <a:t>(Accessed: 21 December 2017</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Braun, V. and Clarke, V. (2006) 'Using thematic analyses in psychology', Qualitative Research in Psychology, 3, pp. 77-101</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DSM-5, American Psychiatric Association: Diagnostic and Statistical Manual of Mental Disorders. (2013) Diagnostic and Statistical Manual of Mental Disorders DSM-5. 5th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Arlington: American Psychiatric Association</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Fig 1</a:t>
            </a:r>
          </a:p>
          <a:p>
            <a:r>
              <a:rPr lang="en-GB" sz="1400" dirty="0">
                <a:latin typeface="Arial" panose="020B0604020202020204" pitchFamily="34" charset="0"/>
                <a:cs typeface="Arial" panose="020B0604020202020204" pitchFamily="34" charset="0"/>
              </a:rPr>
              <a:t>https://www.google.co.uk/</a:t>
            </a:r>
            <a:r>
              <a:rPr lang="en-GB" sz="1400" dirty="0" err="1">
                <a:latin typeface="Arial" panose="020B0604020202020204" pitchFamily="34" charset="0"/>
                <a:cs typeface="Arial" panose="020B0604020202020204" pitchFamily="34" charset="0"/>
              </a:rPr>
              <a:t>search?rlz</a:t>
            </a:r>
            <a:r>
              <a:rPr lang="en-GB" sz="1400" dirty="0">
                <a:latin typeface="Arial" panose="020B0604020202020204" pitchFamily="34" charset="0"/>
                <a:cs typeface="Arial" panose="020B0604020202020204" pitchFamily="34" charset="0"/>
              </a:rPr>
              <a:t>=1C1GGRV_enGB752GB752&amp;biw=1242&amp;bih=602&amp;tbm=</a:t>
            </a:r>
            <a:r>
              <a:rPr lang="en-GB" sz="1400" dirty="0" err="1">
                <a:latin typeface="Arial" panose="020B0604020202020204" pitchFamily="34" charset="0"/>
                <a:cs typeface="Arial" panose="020B0604020202020204" pitchFamily="34" charset="0"/>
              </a:rPr>
              <a:t>isch&amp;sa</a:t>
            </a:r>
            <a:r>
              <a:rPr lang="en-GB" sz="1400" dirty="0">
                <a:latin typeface="Arial" panose="020B0604020202020204" pitchFamily="34" charset="0"/>
                <a:cs typeface="Arial" panose="020B0604020202020204" pitchFamily="34" charset="0"/>
              </a:rPr>
              <a:t>=1&amp;ei=FKLlWur9DOWMgAbeja1A&amp;q=</a:t>
            </a:r>
            <a:r>
              <a:rPr lang="en-GB" sz="1400" dirty="0" err="1">
                <a:latin typeface="Arial" panose="020B0604020202020204" pitchFamily="34" charset="0"/>
                <a:cs typeface="Arial" panose="020B0604020202020204" pitchFamily="34" charset="0"/>
              </a:rPr>
              <a:t>eating+disorders+the+elephant+in+the+room</a:t>
            </a:r>
            <a:r>
              <a:rPr lang="en-GB" sz="1400" dirty="0">
                <a:latin typeface="Arial" panose="020B0604020202020204" pitchFamily="34" charset="0"/>
                <a:cs typeface="Arial" panose="020B0604020202020204" pitchFamily="34" charset="0"/>
              </a:rPr>
              <a:t>+&amp;</a:t>
            </a:r>
            <a:r>
              <a:rPr lang="en-GB" sz="1400" dirty="0" err="1">
                <a:latin typeface="Arial" panose="020B0604020202020204" pitchFamily="34" charset="0"/>
                <a:cs typeface="Arial" panose="020B0604020202020204" pitchFamily="34" charset="0"/>
              </a:rPr>
              <a:t>oq</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eating+disorders+the+elephant+in+the+room</a:t>
            </a:r>
            <a:r>
              <a:rPr lang="en-GB" sz="1400" dirty="0">
                <a:latin typeface="Arial" panose="020B0604020202020204" pitchFamily="34" charset="0"/>
                <a:cs typeface="Arial" panose="020B0604020202020204" pitchFamily="34" charset="0"/>
              </a:rPr>
              <a:t>+&amp;</a:t>
            </a:r>
            <a:r>
              <a:rPr lang="en-GB" sz="1400" dirty="0" err="1">
                <a:latin typeface="Arial" panose="020B0604020202020204" pitchFamily="34" charset="0"/>
                <a:cs typeface="Arial" panose="020B0604020202020204" pitchFamily="34" charset="0"/>
              </a:rPr>
              <a:t>gs_l</a:t>
            </a:r>
            <a:r>
              <a:rPr lang="en-GB" sz="1400" dirty="0">
                <a:latin typeface="Arial" panose="020B0604020202020204" pitchFamily="34" charset="0"/>
                <a:cs typeface="Arial" panose="020B0604020202020204" pitchFamily="34" charset="0"/>
              </a:rPr>
              <a:t>=psy-ab.3...115043.123319.0.124727.27.27.0.0.0.0.198.1765.23j3.26.0....0...1c.1.64.psy-ab..1.6.375...0j0i24k1j0i67k1j0i8i30k1.0.vjHqse4m79o#imgrc=3dZgzDt5hY0C7M</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Fig 2</a:t>
            </a:r>
          </a:p>
          <a:p>
            <a:r>
              <a:rPr lang="en-GB" sz="1400" dirty="0">
                <a:latin typeface="Arial" panose="020B0604020202020204" pitchFamily="34" charset="0"/>
                <a:cs typeface="Arial" panose="020B0604020202020204" pitchFamily="34" charset="0"/>
              </a:rPr>
              <a:t>https://www.google.co.uk/</a:t>
            </a:r>
            <a:r>
              <a:rPr lang="en-GB" sz="1400" dirty="0" err="1">
                <a:latin typeface="Arial" panose="020B0604020202020204" pitchFamily="34" charset="0"/>
                <a:cs typeface="Arial" panose="020B0604020202020204" pitchFamily="34" charset="0"/>
              </a:rPr>
              <a:t>search?rlz</a:t>
            </a:r>
            <a:r>
              <a:rPr lang="en-GB" sz="1400" dirty="0">
                <a:latin typeface="Arial" panose="020B0604020202020204" pitchFamily="34" charset="0"/>
                <a:cs typeface="Arial" panose="020B0604020202020204" pitchFamily="34" charset="0"/>
              </a:rPr>
              <a:t>=1C1GGRV_enGB752GB752&amp;biw=1242&amp;bih=602&amp;tbm=</a:t>
            </a:r>
            <a:r>
              <a:rPr lang="en-GB" sz="1400" dirty="0" err="1">
                <a:latin typeface="Arial" panose="020B0604020202020204" pitchFamily="34" charset="0"/>
                <a:cs typeface="Arial" panose="020B0604020202020204" pitchFamily="34" charset="0"/>
              </a:rPr>
              <a:t>isch&amp;sa</a:t>
            </a:r>
            <a:r>
              <a:rPr lang="en-GB" sz="1400" dirty="0">
                <a:latin typeface="Arial" panose="020B0604020202020204" pitchFamily="34" charset="0"/>
                <a:cs typeface="Arial" panose="020B0604020202020204" pitchFamily="34" charset="0"/>
              </a:rPr>
              <a:t>=1&amp;ei=FKLlWur9DOWMgAbeja1A&amp;q=</a:t>
            </a:r>
            <a:r>
              <a:rPr lang="en-GB" sz="1400" dirty="0" err="1">
                <a:latin typeface="Arial" panose="020B0604020202020204" pitchFamily="34" charset="0"/>
                <a:cs typeface="Arial" panose="020B0604020202020204" pitchFamily="34" charset="0"/>
              </a:rPr>
              <a:t>eating+disorders+the+elephant+in+the+room</a:t>
            </a:r>
            <a:r>
              <a:rPr lang="en-GB" sz="1400" dirty="0">
                <a:latin typeface="Arial" panose="020B0604020202020204" pitchFamily="34" charset="0"/>
                <a:cs typeface="Arial" panose="020B0604020202020204" pitchFamily="34" charset="0"/>
              </a:rPr>
              <a:t>+&amp;</a:t>
            </a:r>
            <a:r>
              <a:rPr lang="en-GB" sz="1400" dirty="0" err="1">
                <a:latin typeface="Arial" panose="020B0604020202020204" pitchFamily="34" charset="0"/>
                <a:cs typeface="Arial" panose="020B0604020202020204" pitchFamily="34" charset="0"/>
              </a:rPr>
              <a:t>oq</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eating+disorders+the+elephant+in+the+room</a:t>
            </a:r>
            <a:r>
              <a:rPr lang="en-GB" sz="1400" dirty="0">
                <a:latin typeface="Arial" panose="020B0604020202020204" pitchFamily="34" charset="0"/>
                <a:cs typeface="Arial" panose="020B0604020202020204" pitchFamily="34" charset="0"/>
              </a:rPr>
              <a:t>+&amp;</a:t>
            </a:r>
            <a:r>
              <a:rPr lang="en-GB" sz="1400" dirty="0" err="1">
                <a:latin typeface="Arial" panose="020B0604020202020204" pitchFamily="34" charset="0"/>
                <a:cs typeface="Arial" panose="020B0604020202020204" pitchFamily="34" charset="0"/>
              </a:rPr>
              <a:t>gs_l</a:t>
            </a:r>
            <a:r>
              <a:rPr lang="en-GB" sz="1400" dirty="0">
                <a:latin typeface="Arial" panose="020B0604020202020204" pitchFamily="34" charset="0"/>
                <a:cs typeface="Arial" panose="020B0604020202020204" pitchFamily="34" charset="0"/>
              </a:rPr>
              <a:t>=psy-ab.3...115043.123319.0.124727.27.27.0.0.0.0.198.1765.23j3.26.0....0...1c.1.64.psy-ab..1.6.375...0j0i24k1j0i67k1j0i8i30k1.0.vjHqse4m79o#imgrc=ooJ0oTgfDZvipM</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Fig 3</a:t>
            </a:r>
          </a:p>
          <a:p>
            <a:r>
              <a:rPr lang="en-GB" sz="1400" dirty="0">
                <a:latin typeface="Arial" panose="020B0604020202020204" pitchFamily="34" charset="0"/>
                <a:cs typeface="Arial" panose="020B0604020202020204" pitchFamily="34" charset="0"/>
              </a:rPr>
              <a:t>https://www.google.co.uk/</a:t>
            </a:r>
            <a:r>
              <a:rPr lang="en-GB" sz="1400" dirty="0" err="1">
                <a:latin typeface="Arial" panose="020B0604020202020204" pitchFamily="34" charset="0"/>
                <a:cs typeface="Arial" panose="020B0604020202020204" pitchFamily="34" charset="0"/>
              </a:rPr>
              <a:t>search?rlz</a:t>
            </a:r>
            <a:r>
              <a:rPr lang="en-GB" sz="1400" dirty="0">
                <a:latin typeface="Arial" panose="020B0604020202020204" pitchFamily="34" charset="0"/>
                <a:cs typeface="Arial" panose="020B0604020202020204" pitchFamily="34" charset="0"/>
              </a:rPr>
              <a:t>=1C1GGRV_enGB752GB752&amp;biw=1242&amp;bih=602&amp;tbm=</a:t>
            </a:r>
            <a:r>
              <a:rPr lang="en-GB" sz="1400" dirty="0" err="1">
                <a:latin typeface="Arial" panose="020B0604020202020204" pitchFamily="34" charset="0"/>
                <a:cs typeface="Arial" panose="020B0604020202020204" pitchFamily="34" charset="0"/>
              </a:rPr>
              <a:t>isch&amp;sa</a:t>
            </a:r>
            <a:r>
              <a:rPr lang="en-GB" sz="1400" dirty="0">
                <a:latin typeface="Arial" panose="020B0604020202020204" pitchFamily="34" charset="0"/>
                <a:cs typeface="Arial" panose="020B0604020202020204" pitchFamily="34" charset="0"/>
              </a:rPr>
              <a:t>=1&amp;ei=FKLlWur9DOWMgAbeja1A&amp;q=</a:t>
            </a:r>
            <a:r>
              <a:rPr lang="en-GB" sz="1400" dirty="0" err="1">
                <a:latin typeface="Arial" panose="020B0604020202020204" pitchFamily="34" charset="0"/>
                <a:cs typeface="Arial" panose="020B0604020202020204" pitchFamily="34" charset="0"/>
              </a:rPr>
              <a:t>eating+disorders+the+elephant+in+the+room</a:t>
            </a:r>
            <a:r>
              <a:rPr lang="en-GB" sz="1400" dirty="0">
                <a:latin typeface="Arial" panose="020B0604020202020204" pitchFamily="34" charset="0"/>
                <a:cs typeface="Arial" panose="020B0604020202020204" pitchFamily="34" charset="0"/>
              </a:rPr>
              <a:t>+&amp;</a:t>
            </a:r>
            <a:r>
              <a:rPr lang="en-GB" sz="1400" dirty="0" err="1">
                <a:latin typeface="Arial" panose="020B0604020202020204" pitchFamily="34" charset="0"/>
                <a:cs typeface="Arial" panose="020B0604020202020204" pitchFamily="34" charset="0"/>
              </a:rPr>
              <a:t>oq</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eating+disorders+the+elephant+in+the+room</a:t>
            </a:r>
            <a:r>
              <a:rPr lang="en-GB" sz="1400" dirty="0">
                <a:latin typeface="Arial" panose="020B0604020202020204" pitchFamily="34" charset="0"/>
                <a:cs typeface="Arial" panose="020B0604020202020204" pitchFamily="34" charset="0"/>
              </a:rPr>
              <a:t>+&amp;</a:t>
            </a:r>
            <a:r>
              <a:rPr lang="en-GB" sz="1400" dirty="0" err="1">
                <a:latin typeface="Arial" panose="020B0604020202020204" pitchFamily="34" charset="0"/>
                <a:cs typeface="Arial" panose="020B0604020202020204" pitchFamily="34" charset="0"/>
              </a:rPr>
              <a:t>gs_l</a:t>
            </a:r>
            <a:r>
              <a:rPr lang="en-GB" sz="1400" dirty="0">
                <a:latin typeface="Arial" panose="020B0604020202020204" pitchFamily="34" charset="0"/>
                <a:cs typeface="Arial" panose="020B0604020202020204" pitchFamily="34" charset="0"/>
              </a:rPr>
              <a:t>=psy-ab.3...115043.123319.0.124727.</a:t>
            </a:r>
            <a:r>
              <a:rPr lang="en-GB" sz="1000" dirty="0">
                <a:latin typeface="Arial" panose="020B0604020202020204" pitchFamily="34" charset="0"/>
                <a:cs typeface="Arial" panose="020B0604020202020204" pitchFamily="34" charset="0"/>
              </a:rPr>
              <a:t>27.27.0.0.0.0.198.1765.23j3.26.0....0...1c.1.64.psy-ab..1.6.375...0j0i24k1j0i67k1j0i8i30k1.0.vjHqse4m79o#imgrc=AWH6HaegZOs5NM:</a:t>
            </a:r>
          </a:p>
        </p:txBody>
      </p:sp>
    </p:spTree>
    <p:extLst>
      <p:ext uri="{BB962C8B-B14F-4D97-AF65-F5344CB8AC3E}">
        <p14:creationId xmlns:p14="http://schemas.microsoft.com/office/powerpoint/2010/main" val="24822685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0125" y="245660"/>
            <a:ext cx="4258102" cy="369332"/>
          </a:xfrm>
          <a:prstGeom prst="rect">
            <a:avLst/>
          </a:prstGeom>
          <a:noFill/>
        </p:spPr>
        <p:txBody>
          <a:bodyPr wrap="square" rtlCol="0">
            <a:spAutoFit/>
          </a:bodyPr>
          <a:lstStyle/>
          <a:p>
            <a:r>
              <a:rPr lang="en-GB" dirty="0" smtClean="0"/>
              <a:t>References :</a:t>
            </a:r>
            <a:endParaRPr lang="en-GB" dirty="0"/>
          </a:p>
        </p:txBody>
      </p:sp>
      <p:sp>
        <p:nvSpPr>
          <p:cNvPr id="3" name="TextBox 2"/>
          <p:cNvSpPr txBox="1"/>
          <p:nvPr/>
        </p:nvSpPr>
        <p:spPr>
          <a:xfrm>
            <a:off x="382137" y="968991"/>
            <a:ext cx="10918209" cy="5693866"/>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Fig 4</a:t>
            </a:r>
          </a:p>
          <a:p>
            <a:r>
              <a:rPr lang="en-GB" sz="1400">
                <a:latin typeface="Arial" panose="020B0604020202020204" pitchFamily="34" charset="0"/>
                <a:cs typeface="Arial" panose="020B0604020202020204" pitchFamily="34" charset="0"/>
              </a:rPr>
              <a:t>https://www.google.co.uk/search?rlz=1C1GGRV_enGB752GB752&amp;biw=1242&amp;bih=602&amp;tbm=isch&amp;sa=1&amp;ei=FKLlWur9DOWMgAbeja1A&amp;q=eating+disorders+the+elephant+in+the+room+&amp;oq=eating+disorders+the+elephant+in+the+room+&amp;gs_l=psy-ab.3...115043.123319.0.124727.27.27.0.0.0.0.198.1765.23j3.26.0....0...1c.1.64.psy-ab..1.6.375...0j0i24k1j0i67k1j0i8i30k1.0.vjHqse4m79o#imgrc=DPBQcHEBE3w__M:</a:t>
            </a:r>
          </a:p>
          <a:p>
            <a:r>
              <a:rPr lang="en-GB" sz="1400">
                <a:latin typeface="Arial" panose="020B0604020202020204" pitchFamily="34" charset="0"/>
                <a:cs typeface="Arial" panose="020B0604020202020204" pitchFamily="34" charset="0"/>
              </a:rPr>
              <a:t>Fig 5</a:t>
            </a:r>
          </a:p>
          <a:p>
            <a:r>
              <a:rPr lang="en-GB" sz="1400">
                <a:latin typeface="Arial" panose="020B0604020202020204" pitchFamily="34" charset="0"/>
                <a:cs typeface="Arial" panose="020B0604020202020204" pitchFamily="34" charset="0"/>
              </a:rPr>
              <a:t>https://www.google.co.uk/search?q=research&amp;rlz=1C1GGRV_enGB752GB752&amp;source=lnms&amp;tbm=isch&amp;sa=X&amp;ved=0ahUKEwihkd3w1N_aAhWqLsAKHWdcDr0Q_AUICigB&amp;biw=1242&amp;bih=602#imgrc=_</a:t>
            </a:r>
          </a:p>
          <a:p>
            <a:r>
              <a:rPr lang="en-GB" sz="1400">
                <a:latin typeface="Arial" panose="020B0604020202020204" pitchFamily="34" charset="0"/>
                <a:cs typeface="Arial" panose="020B0604020202020204" pitchFamily="34" charset="0"/>
              </a:rPr>
              <a:t>Fig 6</a:t>
            </a:r>
          </a:p>
          <a:p>
            <a:r>
              <a:rPr lang="en-GB" sz="1400">
                <a:latin typeface="Arial" panose="020B0604020202020204" pitchFamily="34" charset="0"/>
                <a:cs typeface="Arial" panose="020B0604020202020204" pitchFamily="34" charset="0"/>
              </a:rPr>
              <a:t>https://www.google.co.uk/search?rlz=1C1GGRV_enGB752GB752&amp;biw=1242&amp;bih=602&amp;tbm=isch&amp;sa=1&amp;ei=HtzlWtOxJKLEgAbw-LuACA&amp;q=eating+disorder+secret+ilness&amp;oq=eating+disorder+secret+ilness&amp;gs_l=psy-ab.3...206215.211197.0.212745.16.16.0.0.0.0.118.1110.15j1.16.0....0...1c.1.64.psy-ab..0.10.654...0j0i67k1j0i8i30k1j0i8i10i30k1j0i24k1.0.J4g5Y-CGCiA</a:t>
            </a:r>
          </a:p>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Fig 7 </a:t>
            </a:r>
          </a:p>
          <a:p>
            <a:r>
              <a:rPr lang="en-GB" sz="1400">
                <a:latin typeface="Arial" panose="020B0604020202020204" pitchFamily="34" charset="0"/>
                <a:cs typeface="Arial" panose="020B0604020202020204" pitchFamily="34" charset="0"/>
              </a:rPr>
              <a:t>https://www.google.co.uk/</a:t>
            </a:r>
          </a:p>
          <a:p>
            <a:r>
              <a:rPr lang="en-GB" sz="1400">
                <a:latin typeface="Arial" panose="020B0604020202020204" pitchFamily="34" charset="0"/>
                <a:cs typeface="Arial" panose="020B0604020202020204" pitchFamily="34" charset="0"/>
              </a:rPr>
              <a:t>Fig 8</a:t>
            </a:r>
          </a:p>
          <a:p>
            <a:r>
              <a:rPr lang="en-GB" sz="1400">
                <a:latin typeface="Arial" panose="020B0604020202020204" pitchFamily="34" charset="0"/>
                <a:cs typeface="Arial" panose="020B0604020202020204" pitchFamily="34" charset="0"/>
              </a:rPr>
              <a:t>https://www.google.co.uk/</a:t>
            </a:r>
          </a:p>
          <a:p>
            <a:r>
              <a:rPr lang="en-GB" sz="1400">
                <a:latin typeface="Arial" panose="020B0604020202020204" pitchFamily="34" charset="0"/>
                <a:cs typeface="Arial" panose="020B0604020202020204" pitchFamily="34" charset="0"/>
              </a:rPr>
              <a:t>Fig 9</a:t>
            </a:r>
          </a:p>
          <a:p>
            <a:r>
              <a:rPr lang="en-GB" sz="1400">
                <a:latin typeface="Arial" panose="020B0604020202020204" pitchFamily="34" charset="0"/>
                <a:cs typeface="Arial" panose="020B0604020202020204" pitchFamily="34" charset="0"/>
              </a:rPr>
              <a:t>https://www.google.co.uk/</a:t>
            </a:r>
          </a:p>
          <a:p>
            <a:r>
              <a:rPr lang="en-GB" sz="1400">
                <a:latin typeface="Arial" panose="020B0604020202020204" pitchFamily="34" charset="0"/>
                <a:cs typeface="Arial" panose="020B0604020202020204" pitchFamily="34" charset="0"/>
              </a:rPr>
              <a:t>Fig 10</a:t>
            </a:r>
          </a:p>
          <a:p>
            <a:r>
              <a:rPr lang="en-GB" sz="1400">
                <a:latin typeface="Arial" panose="020B0604020202020204" pitchFamily="34" charset="0"/>
                <a:cs typeface="Arial" panose="020B0604020202020204" pitchFamily="34" charset="0"/>
              </a:rPr>
              <a:t>https://www.google.co.uk/</a:t>
            </a:r>
          </a:p>
          <a:p>
            <a:r>
              <a:rPr lang="en-GB" sz="1400">
                <a:latin typeface="Arial" panose="020B0604020202020204" pitchFamily="34" charset="0"/>
                <a:cs typeface="Arial" panose="020B0604020202020204" pitchFamily="34" charset="0"/>
              </a:rPr>
              <a:t>Fig 11</a:t>
            </a:r>
          </a:p>
          <a:p>
            <a:r>
              <a:rPr lang="en-GB" sz="1400">
                <a:latin typeface="Arial" panose="020B0604020202020204" pitchFamily="34" charset="0"/>
                <a:cs typeface="Arial" panose="020B0604020202020204" pitchFamily="34" charset="0"/>
              </a:rPr>
              <a:t>https://www.google.co.uk/</a:t>
            </a:r>
          </a:p>
          <a:p>
            <a:r>
              <a:rPr lang="en-GB" sz="1400">
                <a:latin typeface="Arial" panose="020B0604020202020204" pitchFamily="34" charset="0"/>
                <a:cs typeface="Arial" panose="020B0604020202020204" pitchFamily="34" charset="0"/>
              </a:rPr>
              <a:t>Fig 12</a:t>
            </a:r>
          </a:p>
          <a:p>
            <a:r>
              <a:rPr lang="en-GB" sz="1400">
                <a:latin typeface="Arial" panose="020B0604020202020204" pitchFamily="34" charset="0"/>
                <a:cs typeface="Arial" panose="020B0604020202020204" pitchFamily="34" charset="0"/>
              </a:rPr>
              <a:t>https://www.google.co.uk/</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59428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9307" y="327546"/>
            <a:ext cx="2811439" cy="369332"/>
          </a:xfrm>
          <a:prstGeom prst="rect">
            <a:avLst/>
          </a:prstGeom>
          <a:noFill/>
        </p:spPr>
        <p:txBody>
          <a:bodyPr wrap="square" rtlCol="0">
            <a:spAutoFit/>
          </a:bodyPr>
          <a:lstStyle/>
          <a:p>
            <a:r>
              <a:rPr lang="en-GB" dirty="0" smtClean="0"/>
              <a:t>References </a:t>
            </a:r>
            <a:endParaRPr lang="en-GB" dirty="0"/>
          </a:p>
        </p:txBody>
      </p:sp>
      <p:sp>
        <p:nvSpPr>
          <p:cNvPr id="3" name="TextBox 2"/>
          <p:cNvSpPr txBox="1"/>
          <p:nvPr/>
        </p:nvSpPr>
        <p:spPr>
          <a:xfrm>
            <a:off x="150126" y="671691"/>
            <a:ext cx="11163868" cy="6771084"/>
          </a:xfrm>
          <a:prstGeom prst="rect">
            <a:avLst/>
          </a:prstGeom>
          <a:noFill/>
        </p:spPr>
        <p:txBody>
          <a:bodyPr wrap="square" rtlCol="0">
            <a:spAutoFit/>
          </a:bodyPr>
          <a:lstStyle/>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Garner, D., </a:t>
            </a:r>
            <a:r>
              <a:rPr lang="en-GB" sz="1400" dirty="0" err="1">
                <a:latin typeface="Arial" panose="020B0604020202020204" pitchFamily="34" charset="0"/>
                <a:cs typeface="Arial" panose="020B0604020202020204" pitchFamily="34" charset="0"/>
              </a:rPr>
              <a:t>Olmested</a:t>
            </a:r>
            <a:r>
              <a:rPr lang="en-GB" sz="1400" dirty="0">
                <a:latin typeface="Arial" panose="020B0604020202020204" pitchFamily="34" charset="0"/>
                <a:cs typeface="Arial" panose="020B0604020202020204" pitchFamily="34" charset="0"/>
              </a:rPr>
              <a:t>, M. and </a:t>
            </a:r>
            <a:r>
              <a:rPr lang="en-GB" sz="1400" dirty="0" err="1">
                <a:latin typeface="Arial" panose="020B0604020202020204" pitchFamily="34" charset="0"/>
                <a:cs typeface="Arial" panose="020B0604020202020204" pitchFamily="34" charset="0"/>
              </a:rPr>
              <a:t>Garfinkel</a:t>
            </a:r>
            <a:r>
              <a:rPr lang="en-GB" sz="1400" dirty="0">
                <a:latin typeface="Arial" panose="020B0604020202020204" pitchFamily="34" charset="0"/>
                <a:cs typeface="Arial" panose="020B0604020202020204" pitchFamily="34" charset="0"/>
              </a:rPr>
              <a:t>, P. (1983) 'Does anorexia nervosa occur on a </a:t>
            </a:r>
            <a:r>
              <a:rPr lang="en-GB" sz="1400" dirty="0" err="1">
                <a:latin typeface="Arial" panose="020B0604020202020204" pitchFamily="34" charset="0"/>
                <a:cs typeface="Arial" panose="020B0604020202020204" pitchFamily="34" charset="0"/>
              </a:rPr>
              <a:t>continuun</a:t>
            </a:r>
            <a:r>
              <a:rPr lang="en-GB" sz="1400" dirty="0">
                <a:latin typeface="Arial" panose="020B0604020202020204" pitchFamily="34" charset="0"/>
                <a:cs typeface="Arial" panose="020B0604020202020204" pitchFamily="34" charset="0"/>
              </a:rPr>
              <a:t>?', International Journal of Eating Disorders,  (2), pp. 11-20</a:t>
            </a:r>
            <a:r>
              <a:rPr lang="en-GB" sz="1400" dirty="0" smtClean="0">
                <a:latin typeface="Arial" panose="020B0604020202020204" pitchFamily="34" charset="0"/>
                <a:cs typeface="Arial" panose="020B0604020202020204" pitchFamily="34" charset="0"/>
              </a:rPr>
              <a:t>.</a:t>
            </a:r>
          </a:p>
          <a:p>
            <a:r>
              <a:rPr lang="en-GB" sz="1400" dirty="0" smtClean="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Collings, I</a:t>
            </a:r>
            <a:r>
              <a:rPr lang="en-GB" sz="1400" dirty="0" smtClean="0">
                <a:latin typeface="Arial" panose="020B0604020202020204" pitchFamily="34" charset="0"/>
                <a:cs typeface="Arial" panose="020B0604020202020204" pitchFamily="34" charset="0"/>
              </a:rPr>
              <a:t>. (2017) </a:t>
            </a:r>
            <a:r>
              <a:rPr lang="en-GB" sz="1400" dirty="0">
                <a:latin typeface="Arial" panose="020B0604020202020204" pitchFamily="34" charset="0"/>
                <a:cs typeface="Arial" panose="020B0604020202020204" pitchFamily="34" charset="0"/>
              </a:rPr>
              <a:t>Counselling Directory</a:t>
            </a:r>
            <a:r>
              <a:rPr lang="en-GB" sz="1400" dirty="0" smtClean="0">
                <a:latin typeface="Arial" panose="020B0604020202020204" pitchFamily="34" charset="0"/>
                <a:cs typeface="Arial" panose="020B0604020202020204" pitchFamily="34" charset="0"/>
              </a:rPr>
              <a:t>.</a:t>
            </a:r>
          </a:p>
          <a:p>
            <a:r>
              <a:rPr lang="en-GB" sz="1400" dirty="0" smtClean="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https://www.counselling-directory.org.uk/counsellor-articles/acceptance-1</a:t>
            </a:r>
          </a:p>
          <a:p>
            <a:r>
              <a:rPr lang="en-GB" sz="1400" dirty="0" smtClean="0">
                <a:latin typeface="Arial" panose="020B0604020202020204" pitchFamily="34" charset="0"/>
                <a:cs typeface="Arial" panose="020B0604020202020204" pitchFamily="34" charset="0"/>
              </a:rPr>
              <a:t>(Accessed: </a:t>
            </a:r>
            <a:r>
              <a:rPr lang="en-GB" sz="1400" dirty="0">
                <a:latin typeface="Arial" panose="020B0604020202020204" pitchFamily="34" charset="0"/>
                <a:cs typeface="Arial" panose="020B0604020202020204" pitchFamily="34" charset="0"/>
              </a:rPr>
              <a:t>8 May </a:t>
            </a:r>
            <a:r>
              <a:rPr lang="en-GB" sz="1400" dirty="0" smtClean="0">
                <a:latin typeface="Arial" panose="020B0604020202020204" pitchFamily="34" charset="0"/>
                <a:cs typeface="Arial" panose="020B0604020202020204" pitchFamily="34" charset="0"/>
              </a:rPr>
              <a:t>2018).</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Hope, Eating  Disorders. (2017) Eating Disorder Hope. </a:t>
            </a:r>
          </a:p>
          <a:p>
            <a:r>
              <a:rPr lang="en-GB" sz="1400" dirty="0">
                <a:latin typeface="Arial" panose="020B0604020202020204" pitchFamily="34" charset="0"/>
                <a:cs typeface="Arial" panose="020B0604020202020204" pitchFamily="34" charset="0"/>
              </a:rPr>
              <a:t> https://www.eatingdisorderhope.com/</a:t>
            </a:r>
          </a:p>
          <a:p>
            <a:r>
              <a:rPr lang="en-GB" sz="1400" dirty="0">
                <a:latin typeface="Arial" panose="020B0604020202020204" pitchFamily="34" charset="0"/>
                <a:cs typeface="Arial" panose="020B0604020202020204" pitchFamily="34" charset="0"/>
              </a:rPr>
              <a:t>(Accessed: 3 April 2018</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Marsh, S. (2017) The Guardian. </a:t>
            </a:r>
          </a:p>
          <a:p>
            <a:r>
              <a:rPr lang="en-GB" sz="1400" dirty="0">
                <a:latin typeface="Arial" panose="020B0604020202020204" pitchFamily="34" charset="0"/>
                <a:cs typeface="Arial" panose="020B0604020202020204" pitchFamily="34" charset="0"/>
              </a:rPr>
              <a:t>https://www.theguardian.com/society/2017/jul/31/eating-disorders-in-men-rise-by-70-in-nhs-figures</a:t>
            </a:r>
          </a:p>
          <a:p>
            <a:r>
              <a:rPr lang="en-GB" sz="1400" dirty="0">
                <a:latin typeface="Arial" panose="020B0604020202020204" pitchFamily="34" charset="0"/>
                <a:cs typeface="Arial" panose="020B0604020202020204" pitchFamily="34" charset="0"/>
              </a:rPr>
              <a:t>(Accessed: 18 December 2017</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(2017) NHS Choices health, your choices Raising low self-esteem. </a:t>
            </a:r>
          </a:p>
          <a:p>
            <a:r>
              <a:rPr lang="en-GB" sz="1400" dirty="0">
                <a:latin typeface="Arial" panose="020B0604020202020204" pitchFamily="34" charset="0"/>
                <a:cs typeface="Arial" panose="020B0604020202020204" pitchFamily="34" charset="0"/>
              </a:rPr>
              <a:t>https://www.nhs.uk/Livewell/mentalhealth/Pages/Dealingwithlowself-esteem.aspx</a:t>
            </a:r>
          </a:p>
          <a:p>
            <a:r>
              <a:rPr lang="en-GB" sz="1400" dirty="0">
                <a:latin typeface="Arial" panose="020B0604020202020204" pitchFamily="34" charset="0"/>
                <a:cs typeface="Arial" panose="020B0604020202020204" pitchFamily="34" charset="0"/>
              </a:rPr>
              <a:t>(Accessed: 1 April 2018</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Pike, K. and Dune, E. (2015) 'The rise of eating disorders in Asia: a review',  Journal of Eating Disorders , 3 (33), pp. 1-15</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Woolf, E. (2015) The Telegraph. </a:t>
            </a:r>
          </a:p>
          <a:p>
            <a:r>
              <a:rPr lang="en-GB" sz="1400" dirty="0">
                <a:latin typeface="Arial" panose="020B0604020202020204" pitchFamily="34" charset="0"/>
                <a:cs typeface="Arial" panose="020B0604020202020204" pitchFamily="34" charset="0"/>
              </a:rPr>
              <a:t>http://www.telegraph.co.uk/women/womens-health/11649411/How-social-media-is-fuelling-the-worrying-rise-in-eating-disorders.html</a:t>
            </a:r>
          </a:p>
          <a:p>
            <a:r>
              <a:rPr lang="en-GB" sz="1400" dirty="0">
                <a:latin typeface="Arial" panose="020B0604020202020204" pitchFamily="34" charset="0"/>
                <a:cs typeface="Arial" panose="020B0604020202020204" pitchFamily="34" charset="0"/>
              </a:rPr>
              <a:t>(Accessed: 5 January 2018</a:t>
            </a:r>
            <a:r>
              <a:rPr lang="en-GB" sz="1400" dirty="0" smtClean="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Yerebakan</a:t>
            </a:r>
            <a:r>
              <a:rPr lang="en-GB" sz="1400" dirty="0">
                <a:latin typeface="Arial" panose="020B0604020202020204" pitchFamily="34" charset="0"/>
                <a:cs typeface="Arial" panose="020B0604020202020204" pitchFamily="34" charset="0"/>
              </a:rPr>
              <a:t>, H. (2017) </a:t>
            </a:r>
            <a:r>
              <a:rPr lang="en-GB" sz="1400" dirty="0" err="1">
                <a:latin typeface="Arial" panose="020B0604020202020204" pitchFamily="34" charset="0"/>
                <a:cs typeface="Arial" panose="020B0604020202020204" pitchFamily="34" charset="0"/>
              </a:rPr>
              <a:t>Sayly</a:t>
            </a:r>
            <a:r>
              <a:rPr lang="en-GB" sz="1400" dirty="0">
                <a:latin typeface="Arial" panose="020B0604020202020204" pitchFamily="34" charset="0"/>
                <a:cs typeface="Arial" panose="020B0604020202020204" pitchFamily="34" charset="0"/>
              </a:rPr>
              <a:t> Sabah Health. </a:t>
            </a:r>
          </a:p>
          <a:p>
            <a:r>
              <a:rPr lang="en-GB" sz="1400" dirty="0">
                <a:latin typeface="Arial" panose="020B0604020202020204" pitchFamily="34" charset="0"/>
                <a:cs typeface="Arial" panose="020B0604020202020204" pitchFamily="34" charset="0"/>
              </a:rPr>
              <a:t>https://www.dailysabah.com/health/2017/11/06/eating-disorders-the-elephant-in-the-room</a:t>
            </a:r>
          </a:p>
          <a:p>
            <a:r>
              <a:rPr lang="en-GB" sz="1400" dirty="0">
                <a:latin typeface="Arial" panose="020B0604020202020204" pitchFamily="34" charset="0"/>
                <a:cs typeface="Arial" panose="020B0604020202020204" pitchFamily="34" charset="0"/>
              </a:rPr>
              <a:t>(Accessed: 28 April 2018).</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920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13027</TotalTime>
  <Words>1577</Words>
  <Application>Microsoft Office PowerPoint</Application>
  <PresentationFormat>Widescreen</PresentationFormat>
  <Paragraphs>275</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Courier New</vt:lpstr>
      <vt:lpstr>Wingdings</vt:lpstr>
      <vt:lpstr>Office Theme</vt:lpstr>
      <vt:lpstr>Empirical Research  Skills (M6X00966)</vt:lpstr>
      <vt:lpstr>PowerPoint Presentation</vt:lpstr>
      <vt:lpstr>PowerPoint Presentation</vt:lpstr>
      <vt:lpstr>PowerPoint Presentation</vt:lpstr>
      <vt:lpstr>Literature Review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Carla Lopes</dc:creator>
  <cp:lastModifiedBy>Carla Lopes</cp:lastModifiedBy>
  <cp:revision>94</cp:revision>
  <cp:lastPrinted>2018-04-23T09:50:22Z</cp:lastPrinted>
  <dcterms:created xsi:type="dcterms:W3CDTF">2018-03-15T17:46:41Z</dcterms:created>
  <dcterms:modified xsi:type="dcterms:W3CDTF">2018-05-10T09:43:21Z</dcterms:modified>
</cp:coreProperties>
</file>