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9" r:id="rId11"/>
    <p:sldId id="270" r:id="rId12"/>
    <p:sldId id="271" r:id="rId13"/>
    <p:sldId id="272" r:id="rId14"/>
    <p:sldId id="268" r:id="rId15"/>
    <p:sldId id="267" r:id="rId16"/>
    <p:sldId id="273" r:id="rId17"/>
    <p:sldId id="274" r:id="rId18"/>
    <p:sldId id="276" r:id="rId19"/>
    <p:sldId id="277" r:id="rId20"/>
    <p:sldId id="278" r:id="rId21"/>
    <p:sldId id="275" r:id="rId22"/>
    <p:sldId id="28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3381" autoAdjust="0"/>
  </p:normalViewPr>
  <p:slideViewPr>
    <p:cSldViewPr snapToGrid="0" snapToObjects="1">
      <p:cViewPr varScale="1">
        <p:scale>
          <a:sx n="85" d="100"/>
          <a:sy n="85" d="100"/>
        </p:scale>
        <p:origin x="233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ADCFB9-DAFD-4EF9-A226-1E870BCB7AB1}" type="datetimeFigureOut">
              <a:rPr lang="en-GB" smtClean="0"/>
              <a:pPr/>
              <a:t>08/10/2015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140A4-744E-40C5-BCC2-4F130C963D3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136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Ways to remember the 7 layers:</a:t>
            </a:r>
          </a:p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ll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eople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eem to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eed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ata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rocessing or 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lease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ot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hrow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ausage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izza 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way</a:t>
            </a:r>
            <a:endParaRPr lang="en-GB" dirty="0" smtClean="0"/>
          </a:p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ALL= application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People= presentation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Seem = session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= Transport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Need = Network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data = data link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Processing = Physical</a:t>
            </a:r>
          </a:p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353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Two main transport protocols: TCP &amp; UDP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962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PDU</a:t>
            </a:r>
            <a:r>
              <a:rPr lang="en-GB" baseline="0" dirty="0" smtClean="0"/>
              <a:t> – Protocol Data Unit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648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IETF</a:t>
            </a:r>
            <a:r>
              <a:rPr lang="en-GB" baseline="0" dirty="0" smtClean="0"/>
              <a:t> –  Internet Engineering Task Force</a:t>
            </a:r>
          </a:p>
          <a:p>
            <a:r>
              <a:rPr lang="en-GB" baseline="0" dirty="0" smtClean="0"/>
              <a:t>ISO – International Standard for Organization </a:t>
            </a:r>
          </a:p>
          <a:p>
            <a:r>
              <a:rPr lang="en-GB" baseline="0" dirty="0" smtClean="0"/>
              <a:t>IEEE – Institute of Electrical and Electronics Engineering</a:t>
            </a:r>
          </a:p>
          <a:p>
            <a:r>
              <a:rPr lang="en-GB" baseline="0" dirty="0" smtClean="0"/>
              <a:t>ANSI – American National Standard Institute</a:t>
            </a:r>
          </a:p>
          <a:p>
            <a:r>
              <a:rPr lang="en-GB" baseline="0" dirty="0" smtClean="0"/>
              <a:t>ITU –  </a:t>
            </a:r>
            <a:r>
              <a:rPr lang="en-US" sz="1200" dirty="0" smtClean="0">
                <a:latin typeface="Arial"/>
                <a:cs typeface="Arial"/>
              </a:rPr>
              <a:t>International Telecommunication Union</a:t>
            </a:r>
            <a:endParaRPr lang="en-GB" baseline="0" dirty="0" smtClean="0"/>
          </a:p>
          <a:p>
            <a:r>
              <a:rPr lang="en-GB" baseline="0" dirty="0" smtClean="0"/>
              <a:t>EIA/TIA -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Electronic Industries Alliance / Telecommunications Industry Association</a:t>
            </a:r>
            <a:endParaRPr lang="en-GB" b="0" baseline="0" dirty="0" smtClean="0"/>
          </a:p>
          <a:p>
            <a:r>
              <a:rPr lang="en-GB" baseline="0" dirty="0" smtClean="0"/>
              <a:t>FCC - </a:t>
            </a:r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Federal Communications Commission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382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593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802.11 is a member of the IEEE 802 family, which is a series of specifications for local area network (LAN) technologies. 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IEEE 802 specifications are focused on the two lowest layers of the OSI model because they incorporate both physical and data link components. All 802 networks have both a MAC and a Physical (PHY) component. The MAC is a set of rules to determine how to access the medium and send data, but the details of transmission and reception are left to the PHY. </a:t>
            </a: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It’s not a replacement for fixed networks it is an excellent complement for that technology just the same way mobile telephones complement fixed-line telephony.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0526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140A4-744E-40C5-BCC2-4F130C963D30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767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02188" y="6275668"/>
            <a:ext cx="2133600" cy="365125"/>
          </a:xfr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DF66AD8-BC4A-4004-9882-414398D930CA}" type="datetimeFigureOut">
              <a:rPr lang="en-US" smtClean="0"/>
              <a:pPr/>
              <a:t>10/8/2015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2242227"/>
            <a:ext cx="6498158" cy="1037999"/>
          </a:xfrm>
        </p:spPr>
        <p:txBody>
          <a:bodyPr/>
          <a:lstStyle/>
          <a:p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OSI Reference Model</a:t>
            </a:r>
            <a:endParaRPr lang="en-US" dirty="0">
              <a:solidFill>
                <a:srgbClr val="0F3661"/>
              </a:solidFill>
              <a:latin typeface="Times New Roman"/>
              <a:cs typeface="Times New Roman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53297" y="571499"/>
            <a:ext cx="7430529" cy="132320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hlink"/>
                </a:solidFill>
                <a:latin typeface="Comic Sans MS" pitchFamily="66" charset="0"/>
              </a:defRPr>
            </a:lvl9pPr>
          </a:lstStyle>
          <a:p>
            <a:pPr>
              <a:defRPr/>
            </a:pPr>
            <a:r>
              <a:rPr lang="en-US" kern="0" dirty="0" smtClean="0">
                <a:solidFill>
                  <a:srgbClr val="0F3661"/>
                </a:solidFill>
                <a:latin typeface="Times New Roman"/>
                <a:cs typeface="Times New Roman"/>
              </a:rPr>
              <a:t>Wireless Networks </a:t>
            </a:r>
            <a:r>
              <a:rPr lang="en-US" kern="0" dirty="0" smtClean="0">
                <a:solidFill>
                  <a:srgbClr val="0F3661"/>
                </a:solidFill>
                <a:latin typeface="Times New Roman"/>
                <a:cs typeface="Times New Roman"/>
              </a:rPr>
              <a:t>(WN)</a:t>
            </a:r>
            <a:endParaRPr lang="en-US" kern="0" dirty="0">
              <a:solidFill>
                <a:srgbClr val="0F3661"/>
              </a:solidFill>
              <a:latin typeface="Times New Roman"/>
              <a:cs typeface="Times New Roman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753497" y="4740553"/>
            <a:ext cx="3886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 err="1">
                <a:latin typeface="Arial" pitchFamily="34" charset="0"/>
              </a:rPr>
              <a:t>Dr.</a:t>
            </a:r>
            <a:r>
              <a:rPr lang="en-GB" altLang="en-US" b="1" dirty="0">
                <a:latin typeface="Arial" pitchFamily="34" charset="0"/>
              </a:rPr>
              <a:t> Carlene Campbell</a:t>
            </a:r>
          </a:p>
        </p:txBody>
      </p:sp>
    </p:spTree>
    <p:extLst>
      <p:ext uri="{BB962C8B-B14F-4D97-AF65-F5344CB8AC3E}">
        <p14:creationId xmlns:p14="http://schemas.microsoft.com/office/powerpoint/2010/main" val="66044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7925" y="315748"/>
            <a:ext cx="3809673" cy="958455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OSI Model</a:t>
            </a:r>
            <a:endParaRPr lang="en-US" dirty="0">
              <a:latin typeface="Times New Roman"/>
              <a:cs typeface="Times New Roman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057146" y="1550113"/>
            <a:ext cx="2951782" cy="3758785"/>
            <a:chOff x="3052766" y="1803189"/>
            <a:chExt cx="2951782" cy="3758785"/>
          </a:xfrm>
        </p:grpSpPr>
        <p:sp>
          <p:nvSpPr>
            <p:cNvPr id="4" name="Rounded Rectangle 3"/>
            <p:cNvSpPr/>
            <p:nvPr/>
          </p:nvSpPr>
          <p:spPr>
            <a:xfrm>
              <a:off x="3057146" y="1803189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Application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3057146" y="2351986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Presentation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3052766" y="2896389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Session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3052766" y="3429506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Transport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3052766" y="3962623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Network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3052766" y="4495740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Data link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3052766" y="5028857"/>
              <a:ext cx="2947402" cy="533117"/>
            </a:xfrm>
            <a:prstGeom prst="roundRect">
              <a:avLst/>
            </a:prstGeom>
            <a:solidFill>
              <a:schemeClr val="bg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solidFill>
                    <a:srgbClr val="0F3661"/>
                  </a:solidFill>
                  <a:latin typeface="Times New Roman"/>
                  <a:cs typeface="Times New Roman"/>
                </a:rPr>
                <a:t>Physical</a:t>
              </a:r>
              <a:endParaRPr lang="en-US" b="1" dirty="0">
                <a:solidFill>
                  <a:srgbClr val="0F3661"/>
                </a:solidFill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692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044" y="227458"/>
            <a:ext cx="8192436" cy="799473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OSI &amp; TCP/IP Model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11" y="1311739"/>
            <a:ext cx="8542962" cy="4097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2133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261" y="107576"/>
            <a:ext cx="4969264" cy="817539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Application Layer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61" y="801548"/>
            <a:ext cx="7733015" cy="4619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873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110" y="264375"/>
            <a:ext cx="5000620" cy="786179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Transport Layer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19" y="1524841"/>
            <a:ext cx="7785671" cy="386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892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0738" y="116298"/>
            <a:ext cx="5000620" cy="927298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Major Function of Transport Layer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4" y="1188309"/>
            <a:ext cx="7964255" cy="420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84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656" y="243608"/>
            <a:ext cx="4859521" cy="895938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Supporting Reliable Communication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56" y="1351250"/>
            <a:ext cx="7710759" cy="403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120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0030" y="99620"/>
            <a:ext cx="4091315" cy="452316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Three-way Handshake 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95" y="838758"/>
            <a:ext cx="7274438" cy="4597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599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778" y="107577"/>
            <a:ext cx="4577323" cy="673870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Network Layer</a:t>
            </a:r>
            <a:endParaRPr lang="en-US" dirty="0">
              <a:latin typeface="Times New Roman"/>
              <a:cs typeface="Times New Roman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10" y="1160313"/>
            <a:ext cx="7733630" cy="4799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14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7338" y="260963"/>
            <a:ext cx="4628187" cy="852951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Network Layer – IPv4 Protocol 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95" y="999370"/>
            <a:ext cx="8030984" cy="4376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650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3887505" cy="660740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Data Link Layer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983" y="1046585"/>
            <a:ext cx="7337148" cy="4062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864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1826" y="239381"/>
            <a:ext cx="3887505" cy="660740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Data Link Layer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97" y="1029240"/>
            <a:ext cx="7932900" cy="4683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68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7"/>
            <a:ext cx="8042276" cy="905678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Data Link Layer Protocols and Standards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1284789"/>
            <a:ext cx="7672795" cy="4102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694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95" y="107577"/>
            <a:ext cx="4344003" cy="798586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Physical Layer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600201"/>
            <a:ext cx="2805746" cy="3746648"/>
          </a:xfrm>
        </p:spPr>
        <p:txBody>
          <a:bodyPr/>
          <a:lstStyle/>
          <a:p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LAN </a:t>
            </a:r>
          </a:p>
          <a:p>
            <a:pPr lvl="1"/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Straight through</a:t>
            </a:r>
          </a:p>
          <a:p>
            <a:pPr lvl="1"/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Crossover</a:t>
            </a:r>
          </a:p>
          <a:p>
            <a:pPr lvl="1"/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Rollover</a:t>
            </a:r>
          </a:p>
          <a:p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WAN</a:t>
            </a:r>
          </a:p>
          <a:p>
            <a:pPr lvl="1"/>
            <a:r>
              <a:rPr lang="en-US" dirty="0" smtClean="0">
                <a:solidFill>
                  <a:srgbClr val="0F3661"/>
                </a:solidFill>
                <a:latin typeface="Times New Roman"/>
                <a:cs typeface="Times New Roman"/>
              </a:rPr>
              <a:t>Serial links</a:t>
            </a:r>
            <a:endParaRPr lang="en-US" dirty="0">
              <a:solidFill>
                <a:srgbClr val="0F3661"/>
              </a:solidFill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95681" y="261854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666" y="1759989"/>
            <a:ext cx="4932796" cy="3296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85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9157" y="107576"/>
            <a:ext cx="4063119" cy="675019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Physical Layer Service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323" y="986232"/>
            <a:ext cx="7753350" cy="418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0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7708" y="132774"/>
            <a:ext cx="4937909" cy="699248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Physical Layer Standards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934" y="1034408"/>
            <a:ext cx="7609228" cy="4170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7961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95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983" y="885"/>
            <a:ext cx="4279447" cy="848898"/>
          </a:xfrm>
        </p:spPr>
        <p:txBody>
          <a:bodyPr/>
          <a:lstStyle/>
          <a:p>
            <a:r>
              <a:rPr lang="en-US" sz="3200" dirty="0" smtClean="0">
                <a:latin typeface="Times New Roman"/>
                <a:cs typeface="Times New Roman"/>
              </a:rPr>
              <a:t>Converged Network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" name="Picture 3" descr="Converged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4" y="1133006"/>
            <a:ext cx="7775567" cy="431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35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621767"/>
          </a:xfrm>
        </p:spPr>
        <p:txBody>
          <a:bodyPr/>
          <a:lstStyle/>
          <a:p>
            <a:r>
              <a:rPr lang="en-GB" sz="4000" dirty="0" smtClean="0"/>
              <a:t>802.11(wireless) and the OSI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4386942"/>
            <a:ext cx="8042276" cy="1295401"/>
          </a:xfrm>
        </p:spPr>
        <p:txBody>
          <a:bodyPr/>
          <a:lstStyle/>
          <a:p>
            <a:pPr algn="just"/>
            <a:r>
              <a:rPr lang="en-GB" dirty="0" smtClean="0"/>
              <a:t>The diagram shows </a:t>
            </a:r>
            <a:r>
              <a:rPr lang="en-GB" dirty="0"/>
              <a:t>the relationship between the various components of the 802 family and their place in the OSI model.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02" y="856343"/>
            <a:ext cx="7561212" cy="336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655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Physical Components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4702" y="1625599"/>
            <a:ext cx="7970611" cy="928915"/>
          </a:xfrm>
        </p:spPr>
        <p:txBody>
          <a:bodyPr/>
          <a:lstStyle/>
          <a:p>
            <a:r>
              <a:rPr lang="en-GB" dirty="0" smtClean="0"/>
              <a:t>Four major physical components for WLANs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764" y="2365828"/>
            <a:ext cx="7377787" cy="2878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231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705224"/>
          </a:xfrm>
        </p:spPr>
        <p:txBody>
          <a:bodyPr/>
          <a:lstStyle/>
          <a:p>
            <a:r>
              <a:rPr lang="en-GB" dirty="0" smtClean="0"/>
              <a:t>Building block for WLAN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4057" y="1380672"/>
            <a:ext cx="8042276" cy="107042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basic building block of an 802.11 network is the </a:t>
            </a:r>
            <a:r>
              <a:rPr lang="en-GB" i="1" dirty="0"/>
              <a:t>basic service set </a:t>
            </a:r>
            <a:r>
              <a:rPr lang="en-GB" dirty="0"/>
              <a:t>(BSS), which is simply a group of stations that communicate with each other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57" y="2591482"/>
            <a:ext cx="6821714" cy="266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403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811" y="107576"/>
            <a:ext cx="5865340" cy="1062197"/>
          </a:xfrm>
        </p:spPr>
        <p:txBody>
          <a:bodyPr/>
          <a:lstStyle/>
          <a:p>
            <a:r>
              <a:rPr lang="en-US" dirty="0" smtClean="0">
                <a:latin typeface="Times New Roman"/>
                <a:cs typeface="Times New Roman"/>
              </a:rPr>
              <a:t>IP Addressing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9685" y="1600201"/>
            <a:ext cx="7701865" cy="3845010"/>
          </a:xfrm>
        </p:spPr>
        <p:txBody>
          <a:bodyPr/>
          <a:lstStyle/>
          <a:p>
            <a:r>
              <a:rPr lang="en-US" sz="2800" dirty="0" smtClean="0">
                <a:latin typeface="Times New Roman"/>
                <a:cs typeface="Times New Roman"/>
              </a:rPr>
              <a:t>IP Address Class</a:t>
            </a:r>
          </a:p>
          <a:p>
            <a:pPr lvl="1"/>
            <a:r>
              <a:rPr lang="en-US" sz="2800" dirty="0" smtClean="0">
                <a:latin typeface="Times New Roman"/>
                <a:cs typeface="Times New Roman"/>
              </a:rPr>
              <a:t>Class A 0 – 127</a:t>
            </a:r>
          </a:p>
          <a:p>
            <a:pPr lvl="1"/>
            <a:r>
              <a:rPr lang="en-US" sz="2800" dirty="0" smtClean="0">
                <a:latin typeface="Times New Roman"/>
                <a:cs typeface="Times New Roman"/>
              </a:rPr>
              <a:t>Class B 128 – 191</a:t>
            </a:r>
          </a:p>
          <a:p>
            <a:pPr lvl="1"/>
            <a:r>
              <a:rPr lang="en-US" sz="2800" dirty="0" smtClean="0">
                <a:latin typeface="Times New Roman"/>
                <a:cs typeface="Times New Roman"/>
              </a:rPr>
              <a:t>Class C 192 – 223</a:t>
            </a:r>
          </a:p>
          <a:p>
            <a:r>
              <a:rPr lang="en-US" sz="2800" dirty="0" err="1" smtClean="0">
                <a:latin typeface="Times New Roman"/>
                <a:cs typeface="Times New Roman"/>
              </a:rPr>
              <a:t>Subnetting</a:t>
            </a:r>
            <a:endParaRPr lang="en-US" sz="2800" dirty="0" smtClean="0">
              <a:latin typeface="Times New Roman"/>
              <a:cs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42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270204"/>
            <a:ext cx="8042276" cy="1336956"/>
          </a:xfrm>
        </p:spPr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960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2034</TotalTime>
  <Words>359</Words>
  <Application>Microsoft Office PowerPoint</Application>
  <PresentationFormat>On-screen Show (4:3)</PresentationFormat>
  <Paragraphs>70</Paragraphs>
  <Slides>22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News Gothic MT</vt:lpstr>
      <vt:lpstr>Times New Roman</vt:lpstr>
      <vt:lpstr>Wingdings 2</vt:lpstr>
      <vt:lpstr>Breeze</vt:lpstr>
      <vt:lpstr>OSI Reference Model</vt:lpstr>
      <vt:lpstr>OSI Model</vt:lpstr>
      <vt:lpstr>OSI &amp; TCP/IP Model</vt:lpstr>
      <vt:lpstr>Application Layer</vt:lpstr>
      <vt:lpstr>Transport Layer</vt:lpstr>
      <vt:lpstr>Major Function of Transport Layer</vt:lpstr>
      <vt:lpstr>Supporting Reliable Communication</vt:lpstr>
      <vt:lpstr>Three-way Handshake </vt:lpstr>
      <vt:lpstr>Network Layer</vt:lpstr>
      <vt:lpstr>Network Layer – IPv4 Protocol </vt:lpstr>
      <vt:lpstr>Data Link Layer</vt:lpstr>
      <vt:lpstr>Data Link Layer</vt:lpstr>
      <vt:lpstr>Data Link Layer Protocols and Standards</vt:lpstr>
      <vt:lpstr>Physical Layer</vt:lpstr>
      <vt:lpstr>Physical Layer Service</vt:lpstr>
      <vt:lpstr>Physical Layer Standards</vt:lpstr>
      <vt:lpstr>Converged Network</vt:lpstr>
      <vt:lpstr>802.11(wireless) and the OSI</vt:lpstr>
      <vt:lpstr>Physical Components</vt:lpstr>
      <vt:lpstr>Building block for WLAN</vt:lpstr>
      <vt:lpstr>IP Addressing</vt:lpstr>
      <vt:lpstr>Questions?</vt:lpstr>
    </vt:vector>
  </TitlesOfParts>
  <Company>Swansea Metropolitan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Kapilan Radhakrishnan</dc:creator>
  <cp:lastModifiedBy>Carlene Campbell</cp:lastModifiedBy>
  <cp:revision>60</cp:revision>
  <dcterms:created xsi:type="dcterms:W3CDTF">2011-10-03T10:20:59Z</dcterms:created>
  <dcterms:modified xsi:type="dcterms:W3CDTF">2015-10-08T09:36:27Z</dcterms:modified>
</cp:coreProperties>
</file>