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69" r:id="rId5"/>
    <p:sldId id="264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5741"/>
  </p:normalViewPr>
  <p:slideViewPr>
    <p:cSldViewPr snapToGrid="0">
      <p:cViewPr varScale="1">
        <p:scale>
          <a:sx n="113" d="100"/>
          <a:sy n="113" d="100"/>
        </p:scale>
        <p:origin x="52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61B24-D220-31F7-7085-C33537D4D9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5364F6-D598-DBD6-230A-B4D89EDE42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B8C2D7-6988-03E5-FA8F-1E025E3FC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3BD5C-383A-F843-8695-24D73FA71940}" type="datetimeFigureOut">
              <a:rPr lang="cy-GB" smtClean="0"/>
              <a:t>26/09/23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54DC84-B201-83BC-8058-FB1E7DCA4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927C0-664F-F089-5EF3-532A8755F5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C2A3-EDAB-6046-99A7-B1068C80701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924363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024B4-55FB-87C6-EF1A-0A2652364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7D0F8-1A7D-FA69-D336-3DE42EF690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182A71-3C11-A5D7-1B01-6DAD8D921D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3BD5C-383A-F843-8695-24D73FA71940}" type="datetimeFigureOut">
              <a:rPr lang="cy-GB" smtClean="0"/>
              <a:t>26/09/23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19E198-3DC0-50F8-4A99-39F5E3C06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16C2B4-A0A5-F3F5-B463-7939AB90D7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C2A3-EDAB-6046-99A7-B1068C80701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502288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6BDDA-119E-F000-0A85-27805FDE5E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9D45EE-FDD6-7D1D-F013-23E907568C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0C2F88-B0DD-EA52-A442-0FA41EBC0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3BD5C-383A-F843-8695-24D73FA71940}" type="datetimeFigureOut">
              <a:rPr lang="cy-GB" smtClean="0"/>
              <a:t>26/09/23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E20118-2963-2977-7CA1-038114EBC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0D00EA-424D-5062-3B45-963AC13302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C2A3-EDAB-6046-99A7-B1068C80701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579102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BE6CE-47E2-B9B6-5B52-ABBA7E36E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FC3F03-1B98-3003-8CCD-7755F9CA95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FB84B7-5548-9C1C-22D2-629388400F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69A618-2AC8-BB14-5071-6640F844D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3BD5C-383A-F843-8695-24D73FA71940}" type="datetimeFigureOut">
              <a:rPr lang="cy-GB" smtClean="0"/>
              <a:t>26/09/23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53B32A-1B7E-8F34-8783-FD9ED75093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909BD0-FC2D-DA2C-B375-704B18B8D5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C2A3-EDAB-6046-99A7-B1068C80701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2310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98271-96B7-28DA-523C-AB9BC7334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88FEE0-AB46-2BFE-3638-C6B5D01223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896E44-75CF-B036-3841-396117BB54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E42E1C-CEBE-C48A-B61B-3CFFF690AE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258229-CC84-2C5C-E13D-F3376479DB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027E4C-856D-F816-E75E-15D20E11E2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3BD5C-383A-F843-8695-24D73FA71940}" type="datetimeFigureOut">
              <a:rPr lang="cy-GB" smtClean="0"/>
              <a:t>26/09/23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DA10CD-566F-A7A5-5FCF-0A2A5E3577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3B218C-C1E3-6C6D-84DC-A5FB98131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C2A3-EDAB-6046-99A7-B1068C80701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924928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FC420-A75F-6C72-F3F2-AC8EF6D6C6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2E12FD-C407-FEA7-92ED-154AD166AF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3BD5C-383A-F843-8695-24D73FA71940}" type="datetimeFigureOut">
              <a:rPr lang="cy-GB" smtClean="0"/>
              <a:t>26/09/23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FBC3B7-F426-95C8-E16E-C6BA71CA0B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61ACC1-2601-7B68-37ED-D68815ABA6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C2A3-EDAB-6046-99A7-B1068C80701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64988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ECD4491-0A46-A00B-20F7-C4D91215A0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3BD5C-383A-F843-8695-24D73FA71940}" type="datetimeFigureOut">
              <a:rPr lang="cy-GB" smtClean="0"/>
              <a:t>26/09/23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88E6BF-16D0-52EA-B386-23DDEB0E51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B8CC5B-DEF7-AD21-5073-A7CC5B119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C2A3-EDAB-6046-99A7-B1068C80701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24691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AE8D4-B307-29B1-B381-7F8E32521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85EBB2-063F-3F17-CE7C-047D1D6017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866142-DDEF-E413-B48E-3DB396726F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EA5BE4-E073-04B9-8354-314259016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3BD5C-383A-F843-8695-24D73FA71940}" type="datetimeFigureOut">
              <a:rPr lang="cy-GB" smtClean="0"/>
              <a:t>26/09/23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35EE14-482E-DF14-F5BA-F366D8D2CC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D05574-C8F0-123B-E987-7CB9A18A5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C2A3-EDAB-6046-99A7-B1068C80701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98583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F849C6-97FC-486D-C3F1-8B736B39F4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C08DBE9-0FD8-B1B0-622D-7ED076CCE1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C7FFDA-F211-713B-3E6A-06435C8754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09EFF7-F803-B479-E94B-3690B2D53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3BD5C-383A-F843-8695-24D73FA71940}" type="datetimeFigureOut">
              <a:rPr lang="cy-GB" smtClean="0"/>
              <a:t>26/09/23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37373D-A241-6492-253A-BF8106167D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9AD7F4-D92C-CDE8-F057-CB37DBCDA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C2A3-EDAB-6046-99A7-B1068C80701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841609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D7276-9A7C-404A-49A9-849D4A721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CA35B5-6877-5099-2C50-1EBA919ACC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D0CC0C-3B2C-24FF-0278-FCC072DB88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3BD5C-383A-F843-8695-24D73FA71940}" type="datetimeFigureOut">
              <a:rPr lang="cy-GB" smtClean="0"/>
              <a:t>26/09/23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E3738-E445-87D9-4292-0700B36CC5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B4B497-4BEF-D3C0-626C-AD413819C6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C2A3-EDAB-6046-99A7-B1068C80701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02729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4CFFF1-92A0-DD03-BFBB-FB52E294D2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C6F8BF-70B6-16F4-4D33-438C7A0D7D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C30E3C-BE86-4E62-BE05-16479EC1E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3BD5C-383A-F843-8695-24D73FA71940}" type="datetimeFigureOut">
              <a:rPr lang="cy-GB" smtClean="0"/>
              <a:t>26/09/23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BD4E6C-C6F2-F6F0-02FE-DB53ABCBEA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871BC6-79CC-387C-530E-E6BEEDEE3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C2A3-EDAB-6046-99A7-B1068C80701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21786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840819-37F7-C64B-C49E-0DC9E9FD6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2ADCFE-9E9B-9769-CF87-6F68BF74B2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CACF6-7F5F-BCEF-7A51-B9A9EBB22C5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3BD5C-383A-F843-8695-24D73FA71940}" type="datetimeFigureOut">
              <a:rPr lang="cy-GB" smtClean="0"/>
              <a:t>26/09/23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B1A69-2F6F-7662-3C3B-9A1B78796E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CEA8AE-C0F7-44BE-C06C-5DCCDB8141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5AC2A3-EDAB-6046-99A7-B1068C80701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326291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0DAB7B3-1131-D25B-C65F-FE24E58B158E}"/>
              </a:ext>
            </a:extLst>
          </p:cNvPr>
          <p:cNvSpPr/>
          <p:nvPr/>
        </p:nvSpPr>
        <p:spPr>
          <a:xfrm>
            <a:off x="173620" y="74761"/>
            <a:ext cx="11840902" cy="6722853"/>
          </a:xfrm>
          <a:prstGeom prst="rect">
            <a:avLst/>
          </a:prstGeom>
          <a:ln w="57150">
            <a:solidFill>
              <a:srgbClr val="227C9E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299E350-1D0A-D8DD-0873-5DA4C901AC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0954605"/>
              </p:ext>
            </p:extLst>
          </p:nvPr>
        </p:nvGraphicFramePr>
        <p:xfrm>
          <a:off x="559383" y="1286270"/>
          <a:ext cx="8245033" cy="2499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53472">
                  <a:extLst>
                    <a:ext uri="{9D8B030D-6E8A-4147-A177-3AD203B41FA5}">
                      <a16:colId xmlns:a16="http://schemas.microsoft.com/office/drawing/2014/main" val="1425727363"/>
                    </a:ext>
                  </a:extLst>
                </a:gridCol>
                <a:gridCol w="3446723">
                  <a:extLst>
                    <a:ext uri="{9D8B030D-6E8A-4147-A177-3AD203B41FA5}">
                      <a16:colId xmlns:a16="http://schemas.microsoft.com/office/drawing/2014/main" val="703934269"/>
                    </a:ext>
                  </a:extLst>
                </a:gridCol>
                <a:gridCol w="2344838">
                  <a:extLst>
                    <a:ext uri="{9D8B030D-6E8A-4147-A177-3AD203B41FA5}">
                      <a16:colId xmlns:a16="http://schemas.microsoft.com/office/drawing/2014/main" val="47662154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dirty="0"/>
                        <a:t>Shwmae!</a:t>
                      </a:r>
                    </a:p>
                    <a:p>
                      <a:r>
                        <a:rPr lang="cy-GB" sz="1600" dirty="0"/>
                        <a:t>Bore da.</a:t>
                      </a:r>
                    </a:p>
                    <a:p>
                      <a:r>
                        <a:rPr lang="cy-GB" sz="1600" dirty="0"/>
                        <a:t>Prynhawn da.</a:t>
                      </a:r>
                    </a:p>
                    <a:p>
                      <a:r>
                        <a:rPr lang="cy-GB" sz="1600" dirty="0"/>
                        <a:t>Nos da.</a:t>
                      </a:r>
                    </a:p>
                    <a:p>
                      <a:r>
                        <a:rPr lang="cy-GB" sz="1600" dirty="0"/>
                        <a:t>Hwyl.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600" dirty="0"/>
                        <a:t>Pwy ydych chi?</a:t>
                      </a:r>
                    </a:p>
                    <a:p>
                      <a:r>
                        <a:rPr lang="cy-GB" sz="12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Who are you (formal/plu.)</a:t>
                      </a:r>
                    </a:p>
                    <a:p>
                      <a:r>
                        <a:rPr lang="cy-GB" sz="1600" dirty="0"/>
                        <a:t>Pwy wyt ti?</a:t>
                      </a:r>
                    </a:p>
                    <a:p>
                      <a:r>
                        <a:rPr lang="cy-GB" sz="12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Who are you? (sing.)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600" dirty="0"/>
                        <a:t>Miss Evans ydw i.</a:t>
                      </a:r>
                    </a:p>
                    <a:p>
                      <a:endParaRPr lang="cy-GB" sz="1600" dirty="0"/>
                    </a:p>
                    <a:p>
                      <a:r>
                        <a:rPr lang="cy-GB" sz="1600" dirty="0"/>
                        <a:t>Tom ydw i.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33709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cy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600" dirty="0"/>
                        <a:t>Sut ydych chi?</a:t>
                      </a:r>
                    </a:p>
                    <a:p>
                      <a:r>
                        <a:rPr lang="cy-GB" sz="12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How are you (formal/plu.)</a:t>
                      </a:r>
                    </a:p>
                    <a:p>
                      <a:r>
                        <a:rPr lang="cy-GB" sz="1600" dirty="0"/>
                        <a:t>Sut wyt ti?</a:t>
                      </a:r>
                    </a:p>
                    <a:p>
                      <a:r>
                        <a:rPr lang="cy-GB" sz="12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How are you? (sing.)</a:t>
                      </a:r>
                    </a:p>
                    <a:p>
                      <a:endParaRPr lang="cy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600" dirty="0"/>
                        <a:t>Da iawn, diolch.</a:t>
                      </a:r>
                    </a:p>
                    <a:p>
                      <a:r>
                        <a:rPr lang="cy-GB" sz="1600" dirty="0"/>
                        <a:t>Gweddol.</a:t>
                      </a:r>
                    </a:p>
                    <a:p>
                      <a:r>
                        <a:rPr lang="cy-GB" sz="1600" dirty="0"/>
                        <a:t>Wedi blino.</a:t>
                      </a:r>
                    </a:p>
                    <a:p>
                      <a:r>
                        <a:rPr lang="cy-GB" sz="1600" dirty="0"/>
                        <a:t>Ofnadwy.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0444206"/>
                  </a:ext>
                </a:extLst>
              </a:tr>
            </a:tbl>
          </a:graphicData>
        </a:graphic>
      </p:graphicFrame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64B091E5-607B-28FD-8B95-6DB412F4C2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2644" y="74761"/>
            <a:ext cx="2227235" cy="2208675"/>
          </a:xfrm>
          <a:prstGeom prst="rect">
            <a:avLst/>
          </a:prstGeom>
        </p:spPr>
      </p:pic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98C4C091-F45F-92B2-0268-39AA62D107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8842669"/>
              </p:ext>
            </p:extLst>
          </p:nvPr>
        </p:nvGraphicFramePr>
        <p:xfrm>
          <a:off x="422476" y="4397232"/>
          <a:ext cx="8321474" cy="2072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10091">
                  <a:extLst>
                    <a:ext uri="{9D8B030D-6E8A-4147-A177-3AD203B41FA5}">
                      <a16:colId xmlns:a16="http://schemas.microsoft.com/office/drawing/2014/main" val="1425727363"/>
                    </a:ext>
                  </a:extLst>
                </a:gridCol>
                <a:gridCol w="5711383">
                  <a:extLst>
                    <a:ext uri="{9D8B030D-6E8A-4147-A177-3AD203B41FA5}">
                      <a16:colId xmlns:a16="http://schemas.microsoft.com/office/drawing/2014/main" val="70393426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6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dirty="0"/>
                        <a:t>Shwmae, bawb!</a:t>
                      </a:r>
                    </a:p>
                    <a:p>
                      <a:r>
                        <a:rPr lang="cy-GB" sz="1600" dirty="0"/>
                        <a:t>Bore da, blant!</a:t>
                      </a:r>
                    </a:p>
                    <a:p>
                      <a:r>
                        <a:rPr lang="cy-GB" sz="1600" dirty="0"/>
                        <a:t>Prynhawn da, Flwyddyn 9!</a:t>
                      </a:r>
                    </a:p>
                    <a:p>
                      <a:r>
                        <a:rPr lang="cy-GB" sz="1600" dirty="0"/>
                        <a:t>Hwyl, bawb!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600" i="0" dirty="0">
                          <a:solidFill>
                            <a:schemeClr val="accent1"/>
                          </a:solidFill>
                        </a:rPr>
                        <a:t>When we address someone - in this case </a:t>
                      </a:r>
                    </a:p>
                    <a:p>
                      <a:r>
                        <a:rPr lang="cy-GB" sz="1600" i="0" dirty="0">
                          <a:solidFill>
                            <a:schemeClr val="accent1"/>
                          </a:solidFill>
                        </a:rPr>
                        <a:t>pawb (everyone)</a:t>
                      </a:r>
                    </a:p>
                    <a:p>
                      <a:r>
                        <a:rPr lang="cy-GB" sz="1600" i="0" dirty="0">
                          <a:solidFill>
                            <a:schemeClr val="accent1"/>
                          </a:solidFill>
                        </a:rPr>
                        <a:t>plant (children)</a:t>
                      </a:r>
                    </a:p>
                    <a:p>
                      <a:r>
                        <a:rPr lang="cy-GB" sz="1600" i="0" dirty="0">
                          <a:solidFill>
                            <a:schemeClr val="accent1"/>
                          </a:solidFill>
                        </a:rPr>
                        <a:t>Blwyddyn 9 (Year 9)</a:t>
                      </a:r>
                    </a:p>
                    <a:p>
                      <a:endParaRPr lang="cy-GB" sz="1600" i="0" dirty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cy-GB" sz="1600" i="0" dirty="0">
                          <a:solidFill>
                            <a:schemeClr val="accent1"/>
                          </a:solidFill>
                        </a:rPr>
                        <a:t>There is a letteer change (a soft mutation).</a:t>
                      </a:r>
                    </a:p>
                    <a:p>
                      <a:endParaRPr lang="cy-GB" sz="1600" i="0" dirty="0">
                        <a:solidFill>
                          <a:srgbClr val="0070C0"/>
                        </a:solidFill>
                      </a:endParaRPr>
                    </a:p>
                    <a:p>
                      <a:endParaRPr lang="cy-GB" sz="1800" i="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337096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29A4FC5-049F-3AAB-D202-C6F343CDDEFF}"/>
              </a:ext>
            </a:extLst>
          </p:cNvPr>
          <p:cNvSpPr txBox="1"/>
          <p:nvPr/>
        </p:nvSpPr>
        <p:spPr>
          <a:xfrm>
            <a:off x="559383" y="388128"/>
            <a:ext cx="26677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b="1" dirty="0">
                <a:solidFill>
                  <a:srgbClr val="227C9E"/>
                </a:solidFill>
              </a:rPr>
              <a:t>Cyfarchion</a:t>
            </a:r>
          </a:p>
        </p:txBody>
      </p:sp>
    </p:spTree>
    <p:extLst>
      <p:ext uri="{BB962C8B-B14F-4D97-AF65-F5344CB8AC3E}">
        <p14:creationId xmlns:p14="http://schemas.microsoft.com/office/powerpoint/2010/main" val="2643111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1A0E4AF-2556-08DB-70DB-C68E756A3102}"/>
              </a:ext>
            </a:extLst>
          </p:cNvPr>
          <p:cNvSpPr/>
          <p:nvPr/>
        </p:nvSpPr>
        <p:spPr>
          <a:xfrm>
            <a:off x="154928" y="221341"/>
            <a:ext cx="11855364" cy="6460813"/>
          </a:xfrm>
          <a:prstGeom prst="rect">
            <a:avLst/>
          </a:prstGeom>
          <a:ln w="57150">
            <a:solidFill>
              <a:srgbClr val="227C9E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8" name="Picture 7" descr="Logo, company name&#10;&#10;Description automatically generated">
            <a:extLst>
              <a:ext uri="{FF2B5EF4-FFF2-40B4-BE49-F238E27FC236}">
                <a16:creationId xmlns:a16="http://schemas.microsoft.com/office/drawing/2014/main" id="{E595707B-C0C1-951C-B9AD-8404138D46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9600" y="720934"/>
            <a:ext cx="1670426" cy="165650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B40C4C3-E0A0-8792-8024-B3EF117DF639}"/>
              </a:ext>
            </a:extLst>
          </p:cNvPr>
          <p:cNvSpPr txBox="1"/>
          <p:nvPr/>
        </p:nvSpPr>
        <p:spPr>
          <a:xfrm>
            <a:off x="9714095" y="275126"/>
            <a:ext cx="28789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>
                <a:solidFill>
                  <a:srgbClr val="227C9E"/>
                </a:solidFill>
              </a:rPr>
              <a:t>Tywydd 1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BDE89E45-AA0A-CAE8-DC43-805E931DB352}"/>
              </a:ext>
            </a:extLst>
          </p:cNvPr>
          <p:cNvGraphicFramePr>
            <a:graphicFrameLocks noGrp="1"/>
          </p:cNvGraphicFramePr>
          <p:nvPr/>
        </p:nvGraphicFramePr>
        <p:xfrm>
          <a:off x="8676251" y="2377440"/>
          <a:ext cx="3134749" cy="412180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45845">
                  <a:extLst>
                    <a:ext uri="{9D8B030D-6E8A-4147-A177-3AD203B41FA5}">
                      <a16:colId xmlns:a16="http://schemas.microsoft.com/office/drawing/2014/main" val="2405538394"/>
                    </a:ext>
                  </a:extLst>
                </a:gridCol>
                <a:gridCol w="1988904">
                  <a:extLst>
                    <a:ext uri="{9D8B030D-6E8A-4147-A177-3AD203B41FA5}">
                      <a16:colId xmlns:a16="http://schemas.microsoft.com/office/drawing/2014/main" val="2533296409"/>
                    </a:ext>
                  </a:extLst>
                </a:gridCol>
              </a:tblGrid>
              <a:tr h="696654">
                <a:tc gridSpan="2">
                  <a:txBody>
                    <a:bodyPr/>
                    <a:lstStyle/>
                    <a:p>
                      <a:r>
                        <a:rPr lang="cy-GB" sz="1600" dirty="0">
                          <a:solidFill>
                            <a:srgbClr val="FF0000"/>
                          </a:solidFill>
                        </a:rPr>
                        <a:t>Treiglad Meddal</a:t>
                      </a:r>
                      <a:br>
                        <a:rPr lang="cy-GB" sz="1600" dirty="0"/>
                      </a:br>
                      <a:r>
                        <a:rPr lang="cy-GB" sz="1600" dirty="0"/>
                        <a:t>Soft Mutation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9983766"/>
                  </a:ext>
                </a:extLst>
              </a:tr>
              <a:tr h="2435166">
                <a:tc>
                  <a:txBody>
                    <a:bodyPr/>
                    <a:lstStyle/>
                    <a:p>
                      <a:r>
                        <a:rPr lang="cy-GB" sz="1600" dirty="0"/>
                        <a:t>t</a:t>
                      </a:r>
                    </a:p>
                    <a:p>
                      <a:r>
                        <a:rPr lang="cy-GB" sz="1600" dirty="0"/>
                        <a:t>c</a:t>
                      </a:r>
                    </a:p>
                    <a:p>
                      <a:r>
                        <a:rPr lang="cy-GB" sz="1600" dirty="0"/>
                        <a:t>p</a:t>
                      </a:r>
                    </a:p>
                    <a:p>
                      <a:r>
                        <a:rPr lang="cy-GB" sz="1600" dirty="0"/>
                        <a:t>d</a:t>
                      </a:r>
                    </a:p>
                    <a:p>
                      <a:r>
                        <a:rPr lang="cy-GB" sz="1600" dirty="0"/>
                        <a:t>g</a:t>
                      </a:r>
                    </a:p>
                    <a:p>
                      <a:r>
                        <a:rPr lang="cy-GB" sz="1600" dirty="0"/>
                        <a:t>b</a:t>
                      </a:r>
                    </a:p>
                    <a:p>
                      <a:r>
                        <a:rPr lang="cy-GB" sz="1600" dirty="0"/>
                        <a:t>rh</a:t>
                      </a:r>
                    </a:p>
                    <a:p>
                      <a:r>
                        <a:rPr lang="cy-GB" sz="1600" dirty="0"/>
                        <a:t>ll</a:t>
                      </a:r>
                    </a:p>
                    <a:p>
                      <a:r>
                        <a:rPr lang="cy-GB" sz="1600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600" dirty="0">
                          <a:solidFill>
                            <a:srgbClr val="FF0000"/>
                          </a:solidFill>
                        </a:rPr>
                        <a:t>d</a:t>
                      </a:r>
                    </a:p>
                    <a:p>
                      <a:r>
                        <a:rPr lang="cy-GB" sz="1600" dirty="0">
                          <a:solidFill>
                            <a:srgbClr val="FF0000"/>
                          </a:solidFill>
                        </a:rPr>
                        <a:t>g</a:t>
                      </a:r>
                    </a:p>
                    <a:p>
                      <a:r>
                        <a:rPr lang="cy-GB" sz="1600" dirty="0">
                          <a:solidFill>
                            <a:srgbClr val="FF0000"/>
                          </a:solidFill>
                        </a:rPr>
                        <a:t>b</a:t>
                      </a:r>
                    </a:p>
                    <a:p>
                      <a:r>
                        <a:rPr lang="cy-GB" sz="1600" dirty="0">
                          <a:solidFill>
                            <a:srgbClr val="FF0000"/>
                          </a:solidFill>
                        </a:rPr>
                        <a:t>dd</a:t>
                      </a:r>
                    </a:p>
                    <a:p>
                      <a:r>
                        <a:rPr lang="cy-GB" sz="1600" dirty="0">
                          <a:solidFill>
                            <a:srgbClr val="FF0000"/>
                          </a:solidFill>
                        </a:rPr>
                        <a:t>-</a:t>
                      </a:r>
                    </a:p>
                    <a:p>
                      <a:r>
                        <a:rPr lang="cy-GB" sz="1600" dirty="0">
                          <a:solidFill>
                            <a:srgbClr val="FF0000"/>
                          </a:solidFill>
                        </a:rPr>
                        <a:t>f</a:t>
                      </a:r>
                    </a:p>
                    <a:p>
                      <a:r>
                        <a:rPr lang="cy-GB" sz="1600" dirty="0">
                          <a:solidFill>
                            <a:srgbClr val="FF0000"/>
                          </a:solidFill>
                        </a:rPr>
                        <a:t>r</a:t>
                      </a:r>
                    </a:p>
                    <a:p>
                      <a:r>
                        <a:rPr lang="cy-GB" sz="1600" dirty="0">
                          <a:solidFill>
                            <a:srgbClr val="FF0000"/>
                          </a:solidFill>
                        </a:rPr>
                        <a:t>l</a:t>
                      </a:r>
                    </a:p>
                    <a:p>
                      <a:r>
                        <a:rPr lang="cy-GB" sz="1600" dirty="0">
                          <a:solidFill>
                            <a:srgbClr val="FF0000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4217459"/>
                  </a:ext>
                </a:extLst>
              </a:tr>
              <a:tr h="989983">
                <a:tc gridSpan="2">
                  <a:txBody>
                    <a:bodyPr/>
                    <a:lstStyle/>
                    <a:p>
                      <a:r>
                        <a:rPr lang="cy-GB" sz="1600" i="0" u="none" dirty="0">
                          <a:solidFill>
                            <a:schemeClr val="tx1"/>
                          </a:solidFill>
                        </a:rPr>
                        <a:t>Ar ôl yn / ‘n gydag ansoddeiriau</a:t>
                      </a:r>
                      <a:br>
                        <a:rPr lang="cy-GB" sz="1600" i="0" u="none" dirty="0">
                          <a:solidFill>
                            <a:srgbClr val="808080"/>
                          </a:solidFill>
                        </a:rPr>
                      </a:br>
                      <a:r>
                        <a:rPr lang="cy-GB" sz="1600" i="1" u="none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After</a:t>
                      </a:r>
                      <a:r>
                        <a:rPr lang="cy-GB" sz="1600" i="1" u="none" baseline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 yn / ‘n with adjectives</a:t>
                      </a:r>
                      <a:endParaRPr lang="cy-GB" sz="1600" i="1" u="none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1655722"/>
                  </a:ext>
                </a:extLst>
              </a:tr>
            </a:tbl>
          </a:graphicData>
        </a:graphic>
      </p:graphicFrame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C6B1E87B-33A5-4914-DAD1-22857354B0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5541719"/>
              </p:ext>
            </p:extLst>
          </p:nvPr>
        </p:nvGraphicFramePr>
        <p:xfrm>
          <a:off x="381000" y="434227"/>
          <a:ext cx="8132351" cy="603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76488">
                  <a:extLst>
                    <a:ext uri="{9D8B030D-6E8A-4147-A177-3AD203B41FA5}">
                      <a16:colId xmlns:a16="http://schemas.microsoft.com/office/drawing/2014/main" val="1206143576"/>
                    </a:ext>
                  </a:extLst>
                </a:gridCol>
                <a:gridCol w="1612519">
                  <a:extLst>
                    <a:ext uri="{9D8B030D-6E8A-4147-A177-3AD203B41FA5}">
                      <a16:colId xmlns:a16="http://schemas.microsoft.com/office/drawing/2014/main" val="3866125408"/>
                    </a:ext>
                  </a:extLst>
                </a:gridCol>
                <a:gridCol w="2111344">
                  <a:extLst>
                    <a:ext uri="{9D8B030D-6E8A-4147-A177-3AD203B41FA5}">
                      <a16:colId xmlns:a16="http://schemas.microsoft.com/office/drawing/2014/main" val="645149673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759158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cy-GB" dirty="0"/>
                        <a:t>Sut mae’r tywydd?</a:t>
                      </a:r>
                      <a:br>
                        <a:rPr lang="cy-GB" dirty="0"/>
                      </a:br>
                      <a:r>
                        <a:rPr lang="cy-GB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How is the weather?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Mae hi’n</a:t>
                      </a:r>
                      <a:br>
                        <a:rPr lang="cy-GB" dirty="0"/>
                      </a:br>
                      <a:r>
                        <a:rPr lang="cy-GB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It 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braf</a:t>
                      </a:r>
                    </a:p>
                    <a:p>
                      <a:r>
                        <a:rPr lang="cy-GB" dirty="0"/>
                        <a:t>bwrw glaw</a:t>
                      </a:r>
                    </a:p>
                    <a:p>
                      <a:r>
                        <a:rPr lang="cy-GB" dirty="0"/>
                        <a:t>bwrw eira</a:t>
                      </a:r>
                    </a:p>
                    <a:p>
                      <a:r>
                        <a:rPr lang="cy-GB" dirty="0"/>
                        <a:t>oer</a:t>
                      </a:r>
                    </a:p>
                    <a:p>
                      <a:r>
                        <a:rPr lang="cy-GB" dirty="0"/>
                        <a:t>stormus</a:t>
                      </a:r>
                    </a:p>
                    <a:p>
                      <a:r>
                        <a:rPr lang="cy-GB" dirty="0"/>
                        <a:t>heulog</a:t>
                      </a:r>
                    </a:p>
                    <a:p>
                      <a:r>
                        <a:rPr lang="cy-GB" dirty="0"/>
                        <a:t>sych</a:t>
                      </a:r>
                    </a:p>
                    <a:p>
                      <a:r>
                        <a:rPr lang="cy-GB" dirty="0"/>
                        <a:t>niwlog</a:t>
                      </a:r>
                    </a:p>
                    <a:p>
                      <a:r>
                        <a:rPr lang="cy-GB" dirty="0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cy-GB" dirty="0"/>
                        <a:t>ymylog</a:t>
                      </a:r>
                    </a:p>
                    <a:p>
                      <a:r>
                        <a:rPr lang="cy-GB" dirty="0">
                          <a:solidFill>
                            <a:srgbClr val="FF0000"/>
                          </a:solidFill>
                        </a:rPr>
                        <a:t>_</a:t>
                      </a:r>
                      <a:r>
                        <a:rPr lang="cy-GB" dirty="0"/>
                        <a:t>wyntog</a:t>
                      </a:r>
                    </a:p>
                    <a:p>
                      <a:r>
                        <a:rPr lang="cy-GB" dirty="0">
                          <a:solidFill>
                            <a:srgbClr val="FF0000"/>
                          </a:solidFill>
                        </a:rPr>
                        <a:t>_</a:t>
                      </a:r>
                      <a:r>
                        <a:rPr lang="cy-GB" dirty="0"/>
                        <a:t>wlyb</a:t>
                      </a:r>
                    </a:p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heddiw.</a:t>
                      </a:r>
                    </a:p>
                    <a:p>
                      <a:r>
                        <a:rPr lang="cy-GB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today.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9602926"/>
                  </a:ext>
                </a:extLst>
              </a:tr>
              <a:tr h="370840">
                <a:tc gridSpan="4">
                  <a:txBody>
                    <a:bodyPr/>
                    <a:lstStyle/>
                    <a:p>
                      <a:r>
                        <a:rPr lang="cy-GB" dirty="0"/>
                        <a:t>Gwisgwch got!       </a:t>
                      </a:r>
                      <a:r>
                        <a:rPr lang="cy-GB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(wear a coat)</a:t>
                      </a:r>
                    </a:p>
                    <a:p>
                      <a:r>
                        <a:rPr lang="cy-GB" i="0" dirty="0">
                          <a:solidFill>
                            <a:schemeClr val="tx1"/>
                          </a:solidFill>
                        </a:rPr>
                        <a:t>Gwisga got!</a:t>
                      </a:r>
                    </a:p>
                    <a:p>
                      <a:r>
                        <a:rPr lang="cy-GB" i="0" dirty="0">
                          <a:solidFill>
                            <a:schemeClr val="tx1"/>
                          </a:solidFill>
                        </a:rPr>
                        <a:t>Cofiwch ymbarél!  </a:t>
                      </a:r>
                      <a:r>
                        <a:rPr lang="cy-GB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(remember an umbrella)</a:t>
                      </a:r>
                    </a:p>
                    <a:p>
                      <a:r>
                        <a:rPr lang="cy-GB" i="0" dirty="0">
                          <a:solidFill>
                            <a:schemeClr val="tx1"/>
                          </a:solidFill>
                        </a:rPr>
                        <a:t>Cofia ymbarél! </a:t>
                      </a:r>
                    </a:p>
                    <a:p>
                      <a:r>
                        <a:rPr lang="cy-GB" i="0" dirty="0">
                          <a:solidFill>
                            <a:schemeClr val="tx1"/>
                          </a:solidFill>
                        </a:rPr>
                        <a:t>Cofiwch eli haul!   </a:t>
                      </a:r>
                      <a:r>
                        <a:rPr lang="cy-GB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(remember sun cream)</a:t>
                      </a:r>
                    </a:p>
                    <a:p>
                      <a:r>
                        <a:rPr lang="cy-GB" i="0" dirty="0">
                          <a:solidFill>
                            <a:schemeClr val="tx1"/>
                          </a:solidFill>
                        </a:rPr>
                        <a:t>Cofia eli haul!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4581933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r>
                        <a:rPr lang="cy-GB" i="0" dirty="0">
                          <a:solidFill>
                            <a:schemeClr val="tx1"/>
                          </a:solidFill>
                        </a:rPr>
                        <a:t>Mae’r haul yn gwenu.</a:t>
                      </a:r>
                    </a:p>
                    <a:p>
                      <a:r>
                        <a:rPr lang="cy-GB" i="0" dirty="0">
                          <a:solidFill>
                            <a:schemeClr val="tx1"/>
                          </a:solidFill>
                        </a:rPr>
                        <a:t>Mae hi’n bwrw hen wragedd a ffyn.</a:t>
                      </a:r>
                    </a:p>
                    <a:p>
                      <a:r>
                        <a:rPr lang="cy-GB" i="0" dirty="0">
                          <a:solidFill>
                            <a:schemeClr val="tx1"/>
                          </a:solidFill>
                        </a:rPr>
                        <a:t>Mae hi’n arllwys y glaw.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y-GB" sz="16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The sun is smiling.</a:t>
                      </a:r>
                    </a:p>
                    <a:p>
                      <a:r>
                        <a:rPr lang="cy-GB" sz="16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It’s raining cats and dogs (old ladies and sticks)</a:t>
                      </a:r>
                    </a:p>
                    <a:p>
                      <a:r>
                        <a:rPr lang="cy-GB" sz="16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It’s pouring rain.</a:t>
                      </a:r>
                      <a:endParaRPr lang="cy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17211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151677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4854871C080D46AAF220054162EE49" ma:contentTypeVersion="10" ma:contentTypeDescription="Create a new document." ma:contentTypeScope="" ma:versionID="bb77123ec7b87e069f7b5beaf372a6a4">
  <xsd:schema xmlns:xsd="http://www.w3.org/2001/XMLSchema" xmlns:xs="http://www.w3.org/2001/XMLSchema" xmlns:p="http://schemas.microsoft.com/office/2006/metadata/properties" xmlns:ns2="c0bc5e67-24c2-4fc5-b969-f791d200abd2" xmlns:ns3="497e3025-69b6-416a-8642-3c6d06f66ac5" targetNamespace="http://schemas.microsoft.com/office/2006/metadata/properties" ma:root="true" ma:fieldsID="b6f490ed7cf0e4e5f767e4a0ff870bc0" ns2:_="" ns3:_="">
    <xsd:import namespace="c0bc5e67-24c2-4fc5-b969-f791d200abd2"/>
    <xsd:import namespace="497e3025-69b6-416a-8642-3c6d06f66ac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bc5e67-24c2-4fc5-b969-f791d200ab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7e3025-69b6-416a-8642-3c6d06f66ac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EE2A595-6BDC-446D-B059-F5EF2F9E7ED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bc5e67-24c2-4fc5-b969-f791d200abd2"/>
    <ds:schemaRef ds:uri="497e3025-69b6-416a-8642-3c6d06f66ac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2854A16-24B4-4968-8B27-1F6AC91D619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7D5048D-D1C9-4E6C-A033-E9A4C4E72108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281</Words>
  <Application>Microsoft Macintosh PowerPoint</Application>
  <PresentationFormat>Widescreen</PresentationFormat>
  <Paragraphs>80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Kara Lewis</dc:creator>
  <cp:lastModifiedBy>Mari Powell</cp:lastModifiedBy>
  <cp:revision>4</cp:revision>
  <dcterms:created xsi:type="dcterms:W3CDTF">2022-09-20T12:27:31Z</dcterms:created>
  <dcterms:modified xsi:type="dcterms:W3CDTF">2023-09-26T12:04:29Z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0x010100964854871C080D46AAF220054162EE49</vt:lpwstr>
  </property>
</Properties>
</file>