
<file path=[Content_Types].xml><?xml version="1.0" encoding="utf-8"?>
<Types xmlns="http://schemas.openxmlformats.org/package/2006/content-types">
  <Default Extension="fntdata" ContentType="application/x-fontdata"/>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autoCompressPictures="0">
  <p:sldMasterIdLst>
    <p:sldMasterId id="2147483648" r:id="rId1"/>
  </p:sldMasterIdLst>
  <p:notesMasterIdLst>
    <p:notesMasterId r:id="rId15"/>
  </p:notesMasterIdLst>
  <p:sldIdLst>
    <p:sldId id="267" r:id="rId2"/>
    <p:sldId id="256" r:id="rId3"/>
    <p:sldId id="257" r:id="rId4"/>
    <p:sldId id="258" r:id="rId5"/>
    <p:sldId id="259" r:id="rId6"/>
    <p:sldId id="260" r:id="rId7"/>
    <p:sldId id="261" r:id="rId8"/>
    <p:sldId id="262" r:id="rId9"/>
    <p:sldId id="263" r:id="rId10"/>
    <p:sldId id="264" r:id="rId11"/>
    <p:sldId id="265" r:id="rId12"/>
    <p:sldId id="266" r:id="rId13"/>
    <p:sldId id="268" r:id="rId14"/>
  </p:sldIdLst>
  <p:sldSz cx="14630400" cy="8229600"/>
  <p:notesSz cx="8229600" cy="14630400"/>
  <p:embeddedFontLst>
    <p:embeddedFont>
      <p:font typeface="Arimo" panose="020B0604020202020204" charset="0"/>
      <p:regular r:id="rId16"/>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8777" autoAdjust="0"/>
    <p:restoredTop sz="94610"/>
  </p:normalViewPr>
  <p:slideViewPr>
    <p:cSldViewPr snapToGrid="0" snapToObjects="1">
      <p:cViewPr varScale="1">
        <p:scale>
          <a:sx n="49" d="100"/>
          <a:sy n="49" d="100"/>
        </p:scale>
        <p:origin x="448" y="80"/>
      </p:cViewPr>
      <p:guideLst/>
    </p:cSldViewPr>
  </p:slideViewPr>
  <p:notesTextViewPr>
    <p:cViewPr>
      <p:scale>
        <a:sx n="1" d="1"/>
        <a:sy n="1" d="1"/>
      </p:scale>
      <p:origin x="0" y="-432"/>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font" Target="fonts/font1.fntdata"/><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79974891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73050" y="1828800"/>
            <a:ext cx="8775700" cy="4937125"/>
          </a:xfrm>
          <a:prstGeom prst="rect">
            <a:avLst/>
          </a:prstGeom>
          <a:noFill/>
          <a:ln w="12700">
            <a:solidFill>
              <a:prstClr val="black"/>
            </a:solidFill>
          </a:ln>
        </p:spPr>
      </p:sp>
      <p:sp>
        <p:nvSpPr>
          <p:cNvPr id="3" name="Notes Placeholder 2"/>
          <p:cNvSpPr>
            <a:spLocks noGrp="1"/>
          </p:cNvSpPr>
          <p:nvPr>
            <p:ph type="body" idx="1"/>
          </p:nvPr>
        </p:nvSpPr>
        <p:spPr>
          <a:xfrm>
            <a:off x="822325" y="7040563"/>
            <a:ext cx="6584950" cy="5761037"/>
          </a:xfrm>
          <a:prstGeom prst="rect">
            <a:avLst/>
          </a:prstGeom>
        </p:spPr>
        <p:txBody>
          <a:bodyPr/>
          <a:lstStyle/>
          <a:p>
            <a:endParaRPr lang="en-GB" dirty="0"/>
          </a:p>
        </p:txBody>
      </p:sp>
    </p:spTree>
    <p:extLst>
      <p:ext uri="{BB962C8B-B14F-4D97-AF65-F5344CB8AC3E}">
        <p14:creationId xmlns:p14="http://schemas.microsoft.com/office/powerpoint/2010/main" val="348179960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Amira is a three-year-old boy who is in a nursery. She exhibits anxiety when she is separated with </a:t>
            </a:r>
            <a:r>
              <a:rPr lang="en-US" sz="1200" kern="1200" dirty="0" err="1">
                <a:solidFill>
                  <a:schemeClr val="tx1"/>
                </a:solidFill>
                <a:effectLst/>
                <a:latin typeface="+mn-lt"/>
                <a:ea typeface="+mn-ea"/>
                <a:cs typeface="+mn-cs"/>
              </a:rPr>
              <a:t>carers</a:t>
            </a:r>
            <a:r>
              <a:rPr lang="en-US" sz="1200" kern="1200" dirty="0">
                <a:solidFill>
                  <a:schemeClr val="tx1"/>
                </a:solidFill>
                <a:effectLst/>
                <a:latin typeface="+mn-lt"/>
                <a:ea typeface="+mn-ea"/>
                <a:cs typeface="+mn-cs"/>
              </a:rPr>
              <a:t>, insufficient speech, and inability to participate in group play (</a:t>
            </a:r>
            <a:r>
              <a:rPr lang="en-US" sz="1200" kern="1200" dirty="0" err="1">
                <a:solidFill>
                  <a:schemeClr val="tx1"/>
                </a:solidFill>
                <a:effectLst/>
                <a:latin typeface="+mn-lt"/>
                <a:ea typeface="+mn-ea"/>
                <a:cs typeface="+mn-cs"/>
              </a:rPr>
              <a:t>Rachman</a:t>
            </a:r>
            <a:r>
              <a:rPr lang="en-US" sz="1200" kern="1200" dirty="0">
                <a:solidFill>
                  <a:schemeClr val="tx1"/>
                </a:solidFill>
                <a:effectLst/>
                <a:latin typeface="+mn-lt"/>
                <a:ea typeface="+mn-ea"/>
                <a:cs typeface="+mn-cs"/>
              </a:rPr>
              <a:t>, 2019). The presentation discusses the developmental needs of Amira using the psychosocial theory of Erik Erikson (Scheck, 2014).</a:t>
            </a:r>
          </a:p>
          <a:p>
            <a:r>
              <a:rPr lang="en-US" sz="1200" kern="1200" dirty="0">
                <a:solidFill>
                  <a:schemeClr val="tx1"/>
                </a:solidFill>
                <a:effectLst/>
                <a:latin typeface="+mn-lt"/>
                <a:ea typeface="+mn-ea"/>
                <a:cs typeface="+mn-cs"/>
              </a:rPr>
              <a:t>The goal is to use the theory in the explanation of her emotional and social issues, biological and environmental factors, and offer practical interventions to help her achieve development (</a:t>
            </a:r>
            <a:r>
              <a:rPr lang="en-US" sz="1200" kern="1200" dirty="0" err="1">
                <a:solidFill>
                  <a:schemeClr val="tx1"/>
                </a:solidFill>
                <a:effectLst/>
                <a:latin typeface="+mn-lt"/>
                <a:ea typeface="+mn-ea"/>
                <a:cs typeface="+mn-cs"/>
              </a:rPr>
              <a:t>Zionts</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Zionts</a:t>
            </a:r>
            <a:r>
              <a:rPr lang="en-US" sz="1200" kern="1200" dirty="0">
                <a:solidFill>
                  <a:schemeClr val="tx1"/>
                </a:solidFill>
                <a:effectLst/>
                <a:latin typeface="+mn-lt"/>
                <a:ea typeface="+mn-ea"/>
                <a:cs typeface="+mn-cs"/>
              </a:rPr>
              <a:t> and Simpson, 2012).</a:t>
            </a:r>
          </a:p>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Amira is at early childhood stage where independence and social learning are developing. She is affected by the feeling of separation anxiety, and she struggles to interact with her peers (</a:t>
            </a:r>
            <a:r>
              <a:rPr lang="en-US" sz="1200" kern="1200" dirty="0" err="1">
                <a:solidFill>
                  <a:schemeClr val="tx1"/>
                </a:solidFill>
                <a:effectLst/>
                <a:latin typeface="+mn-lt"/>
                <a:ea typeface="+mn-ea"/>
                <a:cs typeface="+mn-cs"/>
              </a:rPr>
              <a:t>Pini</a:t>
            </a:r>
            <a:r>
              <a:rPr lang="en-US" sz="1200" kern="1200" dirty="0">
                <a:solidFill>
                  <a:schemeClr val="tx1"/>
                </a:solidFill>
                <a:effectLst/>
                <a:latin typeface="+mn-lt"/>
                <a:ea typeface="+mn-ea"/>
                <a:cs typeface="+mn-cs"/>
              </a:rPr>
              <a:t> and </a:t>
            </a:r>
            <a:r>
              <a:rPr lang="en-US" sz="1200" kern="1200" dirty="0" err="1">
                <a:solidFill>
                  <a:schemeClr val="tx1"/>
                </a:solidFill>
                <a:effectLst/>
                <a:latin typeface="+mn-lt"/>
                <a:ea typeface="+mn-ea"/>
                <a:cs typeface="+mn-cs"/>
              </a:rPr>
              <a:t>Milrod</a:t>
            </a:r>
            <a:r>
              <a:rPr lang="en-US" sz="1200" kern="1200" dirty="0">
                <a:solidFill>
                  <a:schemeClr val="tx1"/>
                </a:solidFill>
                <a:effectLst/>
                <a:latin typeface="+mn-lt"/>
                <a:ea typeface="+mn-ea"/>
                <a:cs typeface="+mn-cs"/>
              </a:rPr>
              <a:t>, 2023). The lack of verbal proficiency and low confidence influences her playing and emotional control. The nursery setting is accommodating and unfamiliar (Gardner et al., 2021).</a:t>
            </a:r>
          </a:p>
          <a:p>
            <a:r>
              <a:rPr lang="en-US" sz="1200" kern="1200" dirty="0">
                <a:solidFill>
                  <a:schemeClr val="tx1"/>
                </a:solidFill>
                <a:effectLst/>
                <a:latin typeface="+mn-lt"/>
                <a:ea typeface="+mn-ea"/>
                <a:cs typeface="+mn-cs"/>
              </a:rPr>
              <a:t>These </a:t>
            </a:r>
            <a:r>
              <a:rPr lang="en-US" sz="1200" kern="1200" dirty="0" err="1">
                <a:solidFill>
                  <a:schemeClr val="tx1"/>
                </a:solidFill>
                <a:effectLst/>
                <a:latin typeface="+mn-lt"/>
                <a:ea typeface="+mn-ea"/>
                <a:cs typeface="+mn-cs"/>
              </a:rPr>
              <a:t>behaviours</a:t>
            </a:r>
            <a:r>
              <a:rPr lang="en-US" sz="1200" kern="1200" dirty="0">
                <a:solidFill>
                  <a:schemeClr val="tx1"/>
                </a:solidFill>
                <a:effectLst/>
                <a:latin typeface="+mn-lt"/>
                <a:ea typeface="+mn-ea"/>
                <a:cs typeface="+mn-cs"/>
              </a:rPr>
              <a:t> are signs of potential delay or </a:t>
            </a:r>
            <a:r>
              <a:rPr lang="en-US" sz="1200" kern="1200" dirty="0" err="1">
                <a:solidFill>
                  <a:schemeClr val="tx1"/>
                </a:solidFill>
                <a:effectLst/>
                <a:latin typeface="+mn-lt"/>
                <a:ea typeface="+mn-ea"/>
                <a:cs typeface="+mn-cs"/>
              </a:rPr>
              <a:t>retardedness</a:t>
            </a:r>
            <a:r>
              <a:rPr lang="en-US" sz="1200" kern="1200" dirty="0">
                <a:solidFill>
                  <a:schemeClr val="tx1"/>
                </a:solidFill>
                <a:effectLst/>
                <a:latin typeface="+mn-lt"/>
                <a:ea typeface="+mn-ea"/>
                <a:cs typeface="+mn-cs"/>
              </a:rPr>
              <a:t> in the development of autonomy and initiative, the psychosocial tasks of this stage.</a:t>
            </a:r>
          </a:p>
          <a:p>
            <a:br>
              <a:rPr lang="en-US" sz="1200" kern="1200" dirty="0">
                <a:solidFill>
                  <a:schemeClr val="tx1"/>
                </a:solidFill>
                <a:effectLst/>
                <a:latin typeface="+mn-lt"/>
                <a:ea typeface="+mn-ea"/>
                <a:cs typeface="+mn-cs"/>
              </a:rPr>
            </a:br>
            <a:r>
              <a:rPr lang="en-US" sz="1200" kern="1200" dirty="0">
                <a:solidFill>
                  <a:schemeClr val="tx1"/>
                </a:solidFill>
                <a:effectLst/>
                <a:latin typeface="+mn-lt"/>
                <a:ea typeface="+mn-ea"/>
                <a:cs typeface="+mn-cs"/>
              </a:rPr>
              <a:t> </a:t>
            </a:r>
          </a:p>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Erikson came up with eight psychosocial development stages throughout our lives. Every developmental stage entails a psychosocial dilemma, which should be solved to achieve health (</a:t>
            </a:r>
            <a:r>
              <a:rPr lang="en-US" sz="1200" kern="1200" dirty="0" err="1">
                <a:solidFill>
                  <a:schemeClr val="tx1"/>
                </a:solidFill>
                <a:effectLst/>
                <a:latin typeface="+mn-lt"/>
                <a:ea typeface="+mn-ea"/>
                <a:cs typeface="+mn-cs"/>
              </a:rPr>
              <a:t>Carr</a:t>
            </a:r>
            <a:r>
              <a:rPr lang="en-US" sz="1200" kern="1200" dirty="0">
                <a:solidFill>
                  <a:schemeClr val="tx1"/>
                </a:solidFill>
                <a:effectLst/>
                <a:latin typeface="+mn-lt"/>
                <a:ea typeface="+mn-ea"/>
                <a:cs typeface="+mn-cs"/>
              </a:rPr>
              <a:t> and McNulty, 2014). An effective resolution fosters strength and confidence, and failure may cause suspicion and guilt.</a:t>
            </a:r>
          </a:p>
          <a:p>
            <a:r>
              <a:rPr lang="en-US" sz="1200" kern="1200" dirty="0">
                <a:solidFill>
                  <a:schemeClr val="tx1"/>
                </a:solidFill>
                <a:effectLst/>
                <a:latin typeface="+mn-lt"/>
                <a:ea typeface="+mn-ea"/>
                <a:cs typeface="+mn-cs"/>
              </a:rPr>
              <a:t>Most applicable to early childhood are the following three stages:</a:t>
            </a:r>
          </a:p>
          <a:p>
            <a:pPr lvl="0"/>
            <a:r>
              <a:rPr lang="en-US" sz="1200" kern="1200" dirty="0">
                <a:solidFill>
                  <a:schemeClr val="tx1"/>
                </a:solidFill>
                <a:effectLst/>
                <a:latin typeface="+mn-lt"/>
                <a:ea typeface="+mn-ea"/>
                <a:cs typeface="+mn-cs"/>
              </a:rPr>
              <a:t>Trust vs Mistrust (0–1 year)</a:t>
            </a:r>
          </a:p>
          <a:p>
            <a:pPr lvl="0"/>
            <a:r>
              <a:rPr lang="en-US" sz="1200" kern="1200" dirty="0">
                <a:solidFill>
                  <a:schemeClr val="tx1"/>
                </a:solidFill>
                <a:effectLst/>
                <a:latin typeface="+mn-lt"/>
                <a:ea typeface="+mn-ea"/>
                <a:cs typeface="+mn-cs"/>
              </a:rPr>
              <a:t>Autonomy vs Shame and Doubt (13 years or younger) (Ross, 2019).</a:t>
            </a:r>
          </a:p>
          <a:p>
            <a:pPr lvl="0"/>
            <a:r>
              <a:rPr lang="en-US" sz="1200" kern="1200" dirty="0">
                <a:solidFill>
                  <a:schemeClr val="tx1"/>
                </a:solidFill>
                <a:effectLst/>
                <a:latin typeface="+mn-lt"/>
                <a:ea typeface="+mn-ea"/>
                <a:cs typeface="+mn-cs"/>
              </a:rPr>
              <a:t>Initiative vs Guilt (3–6 years)</a:t>
            </a:r>
          </a:p>
          <a:p>
            <a:r>
              <a:rPr lang="en-US" sz="1200" kern="1200" dirty="0">
                <a:solidFill>
                  <a:schemeClr val="tx1"/>
                </a:solidFill>
                <a:effectLst/>
                <a:latin typeface="+mn-lt"/>
                <a:ea typeface="+mn-ea"/>
                <a:cs typeface="+mn-cs"/>
              </a:rPr>
              <a:t>Each of the phases is in contact with the relations and surrounding of the child.</a:t>
            </a:r>
          </a:p>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 </a:t>
            </a:r>
          </a:p>
          <a:p>
            <a:r>
              <a:rPr lang="en-US" sz="1200" kern="1200" dirty="0">
                <a:solidFill>
                  <a:schemeClr val="tx1"/>
                </a:solidFill>
                <a:effectLst/>
                <a:latin typeface="+mn-lt"/>
                <a:ea typeface="+mn-ea"/>
                <a:cs typeface="+mn-cs"/>
              </a:rPr>
              <a:t>The second stage is Autonomy vs Shame and Doubt and entails the development of independence. Children start to have control over things that include feeding, dressing and toileting (</a:t>
            </a:r>
            <a:r>
              <a:rPr lang="en-US" sz="1200" kern="1200" dirty="0" err="1">
                <a:solidFill>
                  <a:schemeClr val="tx1"/>
                </a:solidFill>
                <a:effectLst/>
                <a:latin typeface="+mn-lt"/>
                <a:ea typeface="+mn-ea"/>
                <a:cs typeface="+mn-cs"/>
              </a:rPr>
              <a:t>Sileo</a:t>
            </a:r>
            <a:r>
              <a:rPr lang="en-US" sz="1200" kern="1200" dirty="0">
                <a:solidFill>
                  <a:schemeClr val="tx1"/>
                </a:solidFill>
                <a:effectLst/>
                <a:latin typeface="+mn-lt"/>
                <a:ea typeface="+mn-ea"/>
                <a:cs typeface="+mn-cs"/>
              </a:rPr>
              <a:t> and Potter, 2021). Confidence is encouraged by encouragement; fear and self-doubt are caused by excessive control. Initiative vs Guilt is the third stage and it emphasizes on exploration and decision-making. Children initiate imaginations, socializing and setting objectives (</a:t>
            </a:r>
            <a:r>
              <a:rPr lang="en-US" sz="1200" kern="1200" dirty="0" err="1">
                <a:solidFill>
                  <a:schemeClr val="tx1"/>
                </a:solidFill>
                <a:effectLst/>
                <a:latin typeface="+mn-lt"/>
                <a:ea typeface="+mn-ea"/>
                <a:cs typeface="+mn-cs"/>
              </a:rPr>
              <a:t>Chasen</a:t>
            </a:r>
            <a:r>
              <a:rPr lang="en-US" sz="1200" kern="1200" dirty="0">
                <a:solidFill>
                  <a:schemeClr val="tx1"/>
                </a:solidFill>
                <a:effectLst/>
                <a:latin typeface="+mn-lt"/>
                <a:ea typeface="+mn-ea"/>
                <a:cs typeface="+mn-cs"/>
              </a:rPr>
              <a:t>, 2011). Positive support encourages initiative and leadership whereas criticism has the chance of causing guilt or withdrawal. These two development phases are very potent towards emotional and social maturity during early years (Berk, 2022).</a:t>
            </a:r>
          </a:p>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Amira is a nervous person during separation and it could be an issue of unresolved conflict in the autonomy stage. The lack of freedom would lead to confusion of engaging with new environments (</a:t>
            </a:r>
            <a:r>
              <a:rPr lang="en-US" sz="1200" kern="1200" dirty="0" err="1">
                <a:solidFill>
                  <a:schemeClr val="tx1"/>
                </a:solidFill>
                <a:effectLst/>
                <a:latin typeface="+mn-lt"/>
                <a:ea typeface="+mn-ea"/>
                <a:cs typeface="+mn-cs"/>
              </a:rPr>
              <a:t>Vakoch</a:t>
            </a:r>
            <a:r>
              <a:rPr lang="en-US" sz="1200" kern="1200" dirty="0">
                <a:solidFill>
                  <a:schemeClr val="tx1"/>
                </a:solidFill>
                <a:effectLst/>
                <a:latin typeface="+mn-lt"/>
                <a:ea typeface="+mn-ea"/>
                <a:cs typeface="+mn-cs"/>
              </a:rPr>
              <a:t> and </a:t>
            </a:r>
            <a:r>
              <a:rPr lang="en-US" sz="1200" kern="1200" dirty="0" err="1">
                <a:solidFill>
                  <a:schemeClr val="tx1"/>
                </a:solidFill>
                <a:effectLst/>
                <a:latin typeface="+mn-lt"/>
                <a:ea typeface="+mn-ea"/>
                <a:cs typeface="+mn-cs"/>
              </a:rPr>
              <a:t>Castrillón</a:t>
            </a:r>
            <a:r>
              <a:rPr lang="en-US" sz="1200" kern="1200" dirty="0">
                <a:solidFill>
                  <a:schemeClr val="tx1"/>
                </a:solidFill>
                <a:effectLst/>
                <a:latin typeface="+mn-lt"/>
                <a:ea typeface="+mn-ea"/>
                <a:cs typeface="+mn-cs"/>
              </a:rPr>
              <a:t>, 2014). Limited communication implies slow trust in providing information in terms of requirements and ideas. Inability to play in a group can mean lack of initiative or fear of error (Berger and Lorenz, 2016). Friendly care givers have a chance of assisting Amira to overcome dependency to self trust. She can be empowered to seek out her social world through consistent and nurturing connections with the other person (Southam-Gerow, 2019).</a:t>
            </a:r>
          </a:p>
          <a:p>
            <a:r>
              <a:rPr lang="en-US" sz="1200" kern="1200" dirty="0">
                <a:solidFill>
                  <a:schemeClr val="tx1"/>
                </a:solidFill>
                <a:effectLst/>
                <a:latin typeface="+mn-lt"/>
                <a:ea typeface="+mn-ea"/>
                <a:cs typeface="+mn-cs"/>
              </a:rPr>
              <a:t> </a:t>
            </a:r>
          </a:p>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Growth is reliant on biological as well as environmental developmental factors. Amira is biologically sensitive to temperament, emotional and language speed that affects behavior (</a:t>
            </a:r>
            <a:r>
              <a:rPr lang="en-US" sz="1200" kern="1200" dirty="0" err="1">
                <a:solidFill>
                  <a:schemeClr val="tx1"/>
                </a:solidFill>
                <a:effectLst/>
                <a:latin typeface="+mn-lt"/>
                <a:ea typeface="+mn-ea"/>
                <a:cs typeface="+mn-cs"/>
              </a:rPr>
              <a:t>Corr</a:t>
            </a:r>
            <a:r>
              <a:rPr lang="en-US" sz="1200" kern="1200" dirty="0">
                <a:solidFill>
                  <a:schemeClr val="tx1"/>
                </a:solidFill>
                <a:effectLst/>
                <a:latin typeface="+mn-lt"/>
                <a:ea typeface="+mn-ea"/>
                <a:cs typeface="+mn-cs"/>
              </a:rPr>
              <a:t>, 2013). The aspects associated with the environment would be family attachment, the consistency of the caregivers and the peer experience. Confidence in the case of separation is encouraged by a secure attachment history (Kay-Flowers, 2019). Inconsistent care practices or domestic stress can increase anxiety and shyness. Social learning is also influenced by nursery setting, communication between the staff, and peer relationships. The balanced focus on nature and nurture can be used to focus on the developmental needs of Amira (Plomin, </a:t>
            </a:r>
            <a:r>
              <a:rPr lang="en-US" sz="1200" kern="1200" dirty="0" err="1">
                <a:solidFill>
                  <a:schemeClr val="tx1"/>
                </a:solidFill>
                <a:effectLst/>
                <a:latin typeface="+mn-lt"/>
                <a:ea typeface="+mn-ea"/>
                <a:cs typeface="+mn-cs"/>
              </a:rPr>
              <a:t>Defries</a:t>
            </a:r>
            <a:r>
              <a:rPr lang="en-US" sz="1200" kern="1200" dirty="0">
                <a:solidFill>
                  <a:schemeClr val="tx1"/>
                </a:solidFill>
                <a:effectLst/>
                <a:latin typeface="+mn-lt"/>
                <a:ea typeface="+mn-ea"/>
                <a:cs typeface="+mn-cs"/>
              </a:rPr>
              <a:t> and </a:t>
            </a:r>
            <a:r>
              <a:rPr lang="en-US" sz="1200" kern="1200" dirty="0" err="1">
                <a:solidFill>
                  <a:schemeClr val="tx1"/>
                </a:solidFill>
                <a:effectLst/>
                <a:latin typeface="+mn-lt"/>
                <a:ea typeface="+mn-ea"/>
                <a:cs typeface="+mn-cs"/>
              </a:rPr>
              <a:t>Fulker</a:t>
            </a:r>
            <a:r>
              <a:rPr lang="en-US" sz="1200" kern="1200" dirty="0">
                <a:solidFill>
                  <a:schemeClr val="tx1"/>
                </a:solidFill>
                <a:effectLst/>
                <a:latin typeface="+mn-lt"/>
                <a:ea typeface="+mn-ea"/>
                <a:cs typeface="+mn-cs"/>
              </a:rPr>
              <a:t>, 2014).</a:t>
            </a:r>
          </a:p>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The structured approaches of Erikson stages can be applied by the nursery staff. Anxiety can be decreased through gradual separation routines (Kathleen Hague Armstrong et al., 2014). Regular drop-off and pick-up schedules facilitate security. Independent tasks of a small scale should be encouraged because it develops autonomy (selecting toys or cleaning up). Confidence is reinforced by praise and positive feedback. The cooperation can be fostered by guided activities that introduce group play. Emotion-coaching assists Amira to name and cope with emotions (Bornstein, 2018). Nursery and family are to work closely to provide her with the continuous support of psychosocial development.</a:t>
            </a:r>
          </a:p>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 </a:t>
            </a:r>
          </a:p>
          <a:p>
            <a:r>
              <a:rPr lang="en-US" sz="1200" kern="1200" dirty="0">
                <a:solidFill>
                  <a:schemeClr val="tx1"/>
                </a:solidFill>
                <a:effectLst/>
                <a:latin typeface="+mn-lt"/>
                <a:ea typeface="+mn-ea"/>
                <a:cs typeface="+mn-cs"/>
              </a:rPr>
              <a:t>Research indicates that autonomy-supportive settings enhance the adjustment in early childhood. Children who are proposed to make little decisions show better social and language growth (Thomas, 2013). Evidence of early childhood studies shows more anxiety in children who are insecurely attached. It has been evidenced that positive reinforcement and routine exercises should be used to </a:t>
            </a:r>
            <a:r>
              <a:rPr lang="en-US" sz="1200" kern="1200" dirty="0" err="1">
                <a:solidFill>
                  <a:schemeClr val="tx1"/>
                </a:solidFill>
                <a:effectLst/>
                <a:latin typeface="+mn-lt"/>
                <a:ea typeface="+mn-ea"/>
                <a:cs typeface="+mn-cs"/>
              </a:rPr>
              <a:t>minimise</a:t>
            </a:r>
            <a:r>
              <a:rPr lang="en-US" sz="1200" kern="1200" dirty="0">
                <a:solidFill>
                  <a:schemeClr val="tx1"/>
                </a:solidFill>
                <a:effectLst/>
                <a:latin typeface="+mn-lt"/>
                <a:ea typeface="+mn-ea"/>
                <a:cs typeface="+mn-cs"/>
              </a:rPr>
              <a:t> withdrawal </a:t>
            </a:r>
            <a:r>
              <a:rPr lang="en-US" sz="1200" kern="1200" dirty="0" err="1">
                <a:solidFill>
                  <a:schemeClr val="tx1"/>
                </a:solidFill>
                <a:effectLst/>
                <a:latin typeface="+mn-lt"/>
                <a:ea typeface="+mn-ea"/>
                <a:cs typeface="+mn-cs"/>
              </a:rPr>
              <a:t>behaviours</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Carnwath</a:t>
            </a:r>
            <a:r>
              <a:rPr lang="en-US" sz="1200" kern="1200" dirty="0">
                <a:solidFill>
                  <a:schemeClr val="tx1"/>
                </a:solidFill>
                <a:effectLst/>
                <a:latin typeface="+mn-lt"/>
                <a:ea typeface="+mn-ea"/>
                <a:cs typeface="+mn-cs"/>
              </a:rPr>
              <a:t> and Miller, 2013). The model by Erikson is still extensively used in the early education and health care to inform emotional and social development models.</a:t>
            </a:r>
          </a:p>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The theory of Erikson is appreciated because it provides a connection between emotional and social lifespan development. It describes the support mechanisms of relationships that facilitate confidence and self-identity (Miller, 2012). The model offers an effective guideline to early years practitioners. Nevertheless, the same boundaries might not apply to cultures or individuals. The theory focuses on social aspects but does not pay much attention to biology and cultural diversity (Siegler, </a:t>
            </a:r>
            <a:r>
              <a:rPr lang="en-US" sz="1200" kern="1200" dirty="0" err="1">
                <a:solidFill>
                  <a:schemeClr val="tx1"/>
                </a:solidFill>
                <a:effectLst/>
                <a:latin typeface="+mn-lt"/>
                <a:ea typeface="+mn-ea"/>
                <a:cs typeface="+mn-cs"/>
              </a:rPr>
              <a:t>Deloache</a:t>
            </a:r>
            <a:r>
              <a:rPr lang="en-US" sz="1200" kern="1200" dirty="0">
                <a:solidFill>
                  <a:schemeClr val="tx1"/>
                </a:solidFill>
                <a:effectLst/>
                <a:latin typeface="+mn-lt"/>
                <a:ea typeface="+mn-ea"/>
                <a:cs typeface="+mn-cs"/>
              </a:rPr>
              <a:t> and Eisenberg, 2014). Nonetheless, it is still viable to learn about early childhood </a:t>
            </a:r>
            <a:r>
              <a:rPr lang="en-US" sz="1200" kern="1200" dirty="0" err="1">
                <a:solidFill>
                  <a:schemeClr val="tx1"/>
                </a:solidFill>
                <a:effectLst/>
                <a:latin typeface="+mn-lt"/>
                <a:ea typeface="+mn-ea"/>
                <a:cs typeface="+mn-cs"/>
              </a:rPr>
              <a:t>behaviour</a:t>
            </a:r>
            <a:r>
              <a:rPr lang="en-US" sz="1200" kern="1200" dirty="0">
                <a:solidFill>
                  <a:schemeClr val="tx1"/>
                </a:solidFill>
                <a:effectLst/>
                <a:latin typeface="+mn-lt"/>
                <a:ea typeface="+mn-ea"/>
                <a:cs typeface="+mn-cs"/>
              </a:rPr>
              <a:t> and develop interventions.</a:t>
            </a:r>
          </a:p>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The problematic case of Amira can be explained by the psychosocial stages of autonomy and initiative. Positive reinforcement and frequent support can assist her to develop self esteem and self reliance (Hockenberry, 2022). The theory emphasizes the impact of relationships and surrounding environment on emotional and social development. The framework developed by Erikson can assist educators in early childhood practice to establish supportive, organized, and empowering learning environments, which facilitate sound health and resilience among the children (McDevitt et al., 2019).</a:t>
            </a:r>
          </a:p>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73050" y="1828800"/>
            <a:ext cx="8775700" cy="4937125"/>
          </a:xfrm>
          <a:prstGeom prst="rect">
            <a:avLst/>
          </a:prstGeom>
          <a:noFill/>
          <a:ln w="12700">
            <a:solidFill>
              <a:prstClr val="black"/>
            </a:solidFill>
          </a:ln>
        </p:spPr>
      </p:sp>
      <p:sp>
        <p:nvSpPr>
          <p:cNvPr id="3" name="Notes Placeholder 2"/>
          <p:cNvSpPr>
            <a:spLocks noGrp="1"/>
          </p:cNvSpPr>
          <p:nvPr>
            <p:ph type="body" idx="1"/>
          </p:nvPr>
        </p:nvSpPr>
        <p:spPr>
          <a:xfrm>
            <a:off x="822325" y="7040563"/>
            <a:ext cx="6584950" cy="5761037"/>
          </a:xfrm>
          <a:prstGeom prst="rect">
            <a:avLst/>
          </a:prstGeom>
        </p:spPr>
        <p:txBody>
          <a:bodyPr/>
          <a:lstStyle/>
          <a:p>
            <a:r>
              <a:rPr lang="en-US" sz="1200" b="1" kern="1200" dirty="0">
                <a:solidFill>
                  <a:schemeClr val="tx1"/>
                </a:solidFill>
                <a:effectLst/>
                <a:latin typeface="+mn-lt"/>
                <a:ea typeface="+mn-ea"/>
                <a:cs typeface="+mn-cs"/>
              </a:rPr>
              <a:t>References </a:t>
            </a:r>
            <a:endParaRPr lang="en-US" sz="1200" kern="1200" dirty="0">
              <a:solidFill>
                <a:schemeClr val="tx1"/>
              </a:solidFill>
              <a:effectLst/>
              <a:latin typeface="+mn-lt"/>
              <a:ea typeface="+mn-ea"/>
              <a:cs typeface="+mn-cs"/>
            </a:endParaRPr>
          </a:p>
          <a:p>
            <a:r>
              <a:rPr lang="en-US" sz="1200" b="1" kern="1200" dirty="0">
                <a:solidFill>
                  <a:schemeClr val="tx1"/>
                </a:solidFill>
                <a:effectLst/>
                <a:latin typeface="+mn-lt"/>
                <a:ea typeface="+mn-ea"/>
                <a:cs typeface="+mn-cs"/>
              </a:rPr>
              <a:t> </a:t>
            </a:r>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Berger, R.J. and Lorenz, L.S. (2016). </a:t>
            </a:r>
            <a:r>
              <a:rPr lang="en-US" sz="1200" i="1" kern="1200" dirty="0">
                <a:solidFill>
                  <a:schemeClr val="tx1"/>
                </a:solidFill>
                <a:effectLst/>
                <a:latin typeface="+mn-lt"/>
                <a:ea typeface="+mn-ea"/>
                <a:cs typeface="+mn-cs"/>
              </a:rPr>
              <a:t>Disability and Qualitative Inquiry</a:t>
            </a:r>
            <a:r>
              <a:rPr lang="en-US" sz="1200" kern="1200" dirty="0">
                <a:solidFill>
                  <a:schemeClr val="tx1"/>
                </a:solidFill>
                <a:effectLst/>
                <a:latin typeface="+mn-lt"/>
                <a:ea typeface="+mn-ea"/>
                <a:cs typeface="+mn-cs"/>
              </a:rPr>
              <a:t>. Routledge.</a:t>
            </a:r>
          </a:p>
          <a:p>
            <a:r>
              <a:rPr lang="en-US" sz="1200" kern="1200" dirty="0">
                <a:solidFill>
                  <a:schemeClr val="tx1"/>
                </a:solidFill>
                <a:effectLst/>
                <a:latin typeface="+mn-lt"/>
                <a:ea typeface="+mn-ea"/>
                <a:cs typeface="+mn-cs"/>
              </a:rPr>
              <a:t>Berk, L.E. (2022). </a:t>
            </a:r>
            <a:r>
              <a:rPr lang="en-US" sz="1200" i="1" kern="1200" dirty="0">
                <a:solidFill>
                  <a:schemeClr val="tx1"/>
                </a:solidFill>
                <a:effectLst/>
                <a:latin typeface="+mn-lt"/>
                <a:ea typeface="+mn-ea"/>
                <a:cs typeface="+mn-cs"/>
              </a:rPr>
              <a:t>Exploring Lifespan Development</a:t>
            </a:r>
            <a:r>
              <a:rPr lang="en-US" sz="1200" kern="1200" dirty="0">
                <a:solidFill>
                  <a:schemeClr val="tx1"/>
                </a:solidFill>
                <a:effectLst/>
                <a:latin typeface="+mn-lt"/>
                <a:ea typeface="+mn-ea"/>
                <a:cs typeface="+mn-cs"/>
              </a:rPr>
              <a:t>. SAGE Publications.</a:t>
            </a:r>
          </a:p>
          <a:p>
            <a:r>
              <a:rPr lang="en-US" sz="1200" kern="1200" dirty="0">
                <a:solidFill>
                  <a:schemeClr val="tx1"/>
                </a:solidFill>
                <a:effectLst/>
                <a:latin typeface="+mn-lt"/>
                <a:ea typeface="+mn-ea"/>
                <a:cs typeface="+mn-cs"/>
              </a:rPr>
              <a:t>Bornstein, M.H. (2018). </a:t>
            </a:r>
            <a:r>
              <a:rPr lang="en-US" sz="1200" i="1" kern="1200" dirty="0">
                <a:solidFill>
                  <a:schemeClr val="tx1"/>
                </a:solidFill>
                <a:effectLst/>
                <a:latin typeface="+mn-lt"/>
                <a:ea typeface="+mn-ea"/>
                <a:cs typeface="+mn-cs"/>
              </a:rPr>
              <a:t>The SAGE Encyclopedia of Lifespan Human Development</a:t>
            </a:r>
            <a:r>
              <a:rPr lang="en-US" sz="1200" kern="1200" dirty="0">
                <a:solidFill>
                  <a:schemeClr val="tx1"/>
                </a:solidFill>
                <a:effectLst/>
                <a:latin typeface="+mn-lt"/>
                <a:ea typeface="+mn-ea"/>
                <a:cs typeface="+mn-cs"/>
              </a:rPr>
              <a:t>. SAGE Publications.</a:t>
            </a:r>
          </a:p>
          <a:p>
            <a:r>
              <a:rPr lang="en-US" sz="1200" kern="1200" dirty="0" err="1">
                <a:solidFill>
                  <a:schemeClr val="tx1"/>
                </a:solidFill>
                <a:effectLst/>
                <a:latin typeface="+mn-lt"/>
                <a:ea typeface="+mn-ea"/>
                <a:cs typeface="+mn-cs"/>
              </a:rPr>
              <a:t>Carnwath</a:t>
            </a:r>
            <a:r>
              <a:rPr lang="en-US" sz="1200" kern="1200" dirty="0">
                <a:solidFill>
                  <a:schemeClr val="tx1"/>
                </a:solidFill>
                <a:effectLst/>
                <a:latin typeface="+mn-lt"/>
                <a:ea typeface="+mn-ea"/>
                <a:cs typeface="+mn-cs"/>
              </a:rPr>
              <a:t>, T. and Miller, D.M. (2013). </a:t>
            </a:r>
            <a:r>
              <a:rPr lang="en-US" sz="1200" i="1" kern="1200" dirty="0" err="1">
                <a:solidFill>
                  <a:schemeClr val="tx1"/>
                </a:solidFill>
                <a:effectLst/>
                <a:latin typeface="+mn-lt"/>
                <a:ea typeface="+mn-ea"/>
                <a:cs typeface="+mn-cs"/>
              </a:rPr>
              <a:t>Behavioural</a:t>
            </a:r>
            <a:r>
              <a:rPr lang="en-US" sz="1200" i="1" kern="1200" dirty="0">
                <a:solidFill>
                  <a:schemeClr val="tx1"/>
                </a:solidFill>
                <a:effectLst/>
                <a:latin typeface="+mn-lt"/>
                <a:ea typeface="+mn-ea"/>
                <a:cs typeface="+mn-cs"/>
              </a:rPr>
              <a:t> Psychotherapy in Primary Care : a Practice Manual</a:t>
            </a:r>
            <a:r>
              <a:rPr lang="en-US" sz="1200" kern="1200" dirty="0">
                <a:solidFill>
                  <a:schemeClr val="tx1"/>
                </a:solidFill>
                <a:effectLst/>
                <a:latin typeface="+mn-lt"/>
                <a:ea typeface="+mn-ea"/>
                <a:cs typeface="+mn-cs"/>
              </a:rPr>
              <a:t>. Burlington: Elsevier Science.</a:t>
            </a:r>
          </a:p>
          <a:p>
            <a:r>
              <a:rPr lang="en-US" sz="1200" kern="1200" dirty="0" err="1">
                <a:solidFill>
                  <a:schemeClr val="tx1"/>
                </a:solidFill>
                <a:effectLst/>
                <a:latin typeface="+mn-lt"/>
                <a:ea typeface="+mn-ea"/>
                <a:cs typeface="+mn-cs"/>
              </a:rPr>
              <a:t>Carr</a:t>
            </a:r>
            <a:r>
              <a:rPr lang="en-US" sz="1200" kern="1200" dirty="0">
                <a:solidFill>
                  <a:schemeClr val="tx1"/>
                </a:solidFill>
                <a:effectLst/>
                <a:latin typeface="+mn-lt"/>
                <a:ea typeface="+mn-ea"/>
                <a:cs typeface="+mn-cs"/>
              </a:rPr>
              <a:t>, A. and McNulty, M. (2014). </a:t>
            </a:r>
            <a:r>
              <a:rPr lang="en-US" sz="1200" i="1" kern="1200" dirty="0">
                <a:solidFill>
                  <a:schemeClr val="tx1"/>
                </a:solidFill>
                <a:effectLst/>
                <a:latin typeface="+mn-lt"/>
                <a:ea typeface="+mn-ea"/>
                <a:cs typeface="+mn-cs"/>
              </a:rPr>
              <a:t>The Handbook of Adult Clinical Psychology</a:t>
            </a:r>
            <a:r>
              <a:rPr lang="en-US" sz="1200" kern="1200" dirty="0">
                <a:solidFill>
                  <a:schemeClr val="tx1"/>
                </a:solidFill>
                <a:effectLst/>
                <a:latin typeface="+mn-lt"/>
                <a:ea typeface="+mn-ea"/>
                <a:cs typeface="+mn-cs"/>
              </a:rPr>
              <a:t>. Routledge.</a:t>
            </a:r>
          </a:p>
          <a:p>
            <a:r>
              <a:rPr lang="en-US" sz="1200" kern="1200" dirty="0" err="1">
                <a:solidFill>
                  <a:schemeClr val="tx1"/>
                </a:solidFill>
                <a:effectLst/>
                <a:latin typeface="+mn-lt"/>
                <a:ea typeface="+mn-ea"/>
                <a:cs typeface="+mn-cs"/>
              </a:rPr>
              <a:t>Chasen</a:t>
            </a:r>
            <a:r>
              <a:rPr lang="en-US" sz="1200" kern="1200" dirty="0">
                <a:solidFill>
                  <a:schemeClr val="tx1"/>
                </a:solidFill>
                <a:effectLst/>
                <a:latin typeface="+mn-lt"/>
                <a:ea typeface="+mn-ea"/>
                <a:cs typeface="+mn-cs"/>
              </a:rPr>
              <a:t>, L.R. (2011). </a:t>
            </a:r>
            <a:r>
              <a:rPr lang="en-US" sz="1200" i="1" kern="1200" dirty="0">
                <a:solidFill>
                  <a:schemeClr val="tx1"/>
                </a:solidFill>
                <a:effectLst/>
                <a:latin typeface="+mn-lt"/>
                <a:ea typeface="+mn-ea"/>
                <a:cs typeface="+mn-cs"/>
              </a:rPr>
              <a:t>Social skills, emotional growth, and drama therapy : inspiring connection on the autism spectrum</a:t>
            </a:r>
            <a:r>
              <a:rPr lang="en-US" sz="1200" kern="1200" dirty="0">
                <a:solidFill>
                  <a:schemeClr val="tx1"/>
                </a:solidFill>
                <a:effectLst/>
                <a:latin typeface="+mn-lt"/>
                <a:ea typeface="+mn-ea"/>
                <a:cs typeface="+mn-cs"/>
              </a:rPr>
              <a:t>. London ; Philadelphia: Jessica Kingsley Publishers.</a:t>
            </a:r>
          </a:p>
          <a:p>
            <a:r>
              <a:rPr lang="en-US" sz="1200" kern="1200" dirty="0" err="1">
                <a:solidFill>
                  <a:schemeClr val="tx1"/>
                </a:solidFill>
                <a:effectLst/>
                <a:latin typeface="+mn-lt"/>
                <a:ea typeface="+mn-ea"/>
                <a:cs typeface="+mn-cs"/>
              </a:rPr>
              <a:t>Corr</a:t>
            </a:r>
            <a:r>
              <a:rPr lang="en-US" sz="1200" kern="1200" dirty="0">
                <a:solidFill>
                  <a:schemeClr val="tx1"/>
                </a:solidFill>
                <a:effectLst/>
                <a:latin typeface="+mn-lt"/>
                <a:ea typeface="+mn-ea"/>
                <a:cs typeface="+mn-cs"/>
              </a:rPr>
              <a:t>, P.J. (2013). </a:t>
            </a:r>
            <a:r>
              <a:rPr lang="en-US" sz="1200" i="1" kern="1200" dirty="0">
                <a:solidFill>
                  <a:schemeClr val="tx1"/>
                </a:solidFill>
                <a:effectLst/>
                <a:latin typeface="+mn-lt"/>
                <a:ea typeface="+mn-ea"/>
                <a:cs typeface="+mn-cs"/>
              </a:rPr>
              <a:t>The Reinforcement Sensitivity Theory of Personality</a:t>
            </a:r>
            <a:r>
              <a:rPr lang="en-US" sz="1200" kern="1200" dirty="0">
                <a:solidFill>
                  <a:schemeClr val="tx1"/>
                </a:solidFill>
                <a:effectLst/>
                <a:latin typeface="+mn-lt"/>
                <a:ea typeface="+mn-ea"/>
                <a:cs typeface="+mn-cs"/>
              </a:rPr>
              <a:t>. Cambridge University Press.</a:t>
            </a:r>
          </a:p>
          <a:p>
            <a:r>
              <a:rPr lang="en-US" sz="1200" kern="1200" dirty="0">
                <a:solidFill>
                  <a:schemeClr val="tx1"/>
                </a:solidFill>
                <a:effectLst/>
                <a:latin typeface="+mn-lt"/>
                <a:ea typeface="+mn-ea"/>
                <a:cs typeface="+mn-cs"/>
              </a:rPr>
              <a:t>Gardner, S.L., Carter, B.S., Hines, M.E. and </a:t>
            </a:r>
            <a:r>
              <a:rPr lang="en-US" sz="1200" kern="1200" dirty="0" err="1">
                <a:solidFill>
                  <a:schemeClr val="tx1"/>
                </a:solidFill>
                <a:effectLst/>
                <a:latin typeface="+mn-lt"/>
                <a:ea typeface="+mn-ea"/>
                <a:cs typeface="+mn-cs"/>
              </a:rPr>
              <a:t>Niermeyer</a:t>
            </a:r>
            <a:r>
              <a:rPr lang="en-US" sz="1200" kern="1200" dirty="0">
                <a:solidFill>
                  <a:schemeClr val="tx1"/>
                </a:solidFill>
                <a:effectLst/>
                <a:latin typeface="+mn-lt"/>
                <a:ea typeface="+mn-ea"/>
                <a:cs typeface="+mn-cs"/>
              </a:rPr>
              <a:t>, S. (2021). </a:t>
            </a:r>
            <a:r>
              <a:rPr lang="en-US" sz="1200" i="1" kern="1200" dirty="0" err="1">
                <a:solidFill>
                  <a:schemeClr val="tx1"/>
                </a:solidFill>
                <a:effectLst/>
                <a:latin typeface="+mn-lt"/>
                <a:ea typeface="+mn-ea"/>
                <a:cs typeface="+mn-cs"/>
              </a:rPr>
              <a:t>Merenstein</a:t>
            </a:r>
            <a:r>
              <a:rPr lang="en-US" sz="1200" i="1" kern="1200" dirty="0">
                <a:solidFill>
                  <a:schemeClr val="tx1"/>
                </a:solidFill>
                <a:effectLst/>
                <a:latin typeface="+mn-lt"/>
                <a:ea typeface="+mn-ea"/>
                <a:cs typeface="+mn-cs"/>
              </a:rPr>
              <a:t> &amp; Gardner’s Handbook of neonatal intensive care : An interprofessional approach</a:t>
            </a:r>
            <a:r>
              <a:rPr lang="en-US" sz="1200" kern="1200" dirty="0">
                <a:solidFill>
                  <a:schemeClr val="tx1"/>
                </a:solidFill>
                <a:effectLst/>
                <a:latin typeface="+mn-lt"/>
                <a:ea typeface="+mn-ea"/>
                <a:cs typeface="+mn-cs"/>
              </a:rPr>
              <a:t>. 9th ed. St. Louis, Missouri: Elsevier.</a:t>
            </a:r>
          </a:p>
          <a:p>
            <a:r>
              <a:rPr lang="en-US" sz="1200" kern="1200" dirty="0">
                <a:solidFill>
                  <a:schemeClr val="tx1"/>
                </a:solidFill>
                <a:effectLst/>
                <a:latin typeface="+mn-lt"/>
                <a:ea typeface="+mn-ea"/>
                <a:cs typeface="+mn-cs"/>
              </a:rPr>
              <a:t>Hockenberry, M.J. (2022). </a:t>
            </a:r>
            <a:r>
              <a:rPr lang="en-US" sz="1200" i="1" kern="1200" dirty="0">
                <a:solidFill>
                  <a:schemeClr val="tx1"/>
                </a:solidFill>
                <a:effectLst/>
                <a:latin typeface="+mn-lt"/>
                <a:ea typeface="+mn-ea"/>
                <a:cs typeface="+mn-cs"/>
              </a:rPr>
              <a:t>Wong’s Nursing Care of Infants and Children - E-Book</a:t>
            </a:r>
            <a:r>
              <a:rPr lang="en-US" sz="1200" kern="1200" dirty="0">
                <a:solidFill>
                  <a:schemeClr val="tx1"/>
                </a:solidFill>
                <a:effectLst/>
                <a:latin typeface="+mn-lt"/>
                <a:ea typeface="+mn-ea"/>
                <a:cs typeface="+mn-cs"/>
              </a:rPr>
              <a:t>. Elsevier Health Sciences.</a:t>
            </a:r>
          </a:p>
          <a:p>
            <a:r>
              <a:rPr lang="en-US" sz="1200" kern="1200" dirty="0">
                <a:solidFill>
                  <a:schemeClr val="tx1"/>
                </a:solidFill>
                <a:effectLst/>
                <a:latin typeface="+mn-lt"/>
                <a:ea typeface="+mn-ea"/>
                <a:cs typeface="+mn-cs"/>
              </a:rPr>
              <a:t>Kathleen Hague Armstrong, </a:t>
            </a:r>
            <a:r>
              <a:rPr lang="en-US" sz="1200" kern="1200" dirty="0" err="1">
                <a:solidFill>
                  <a:schemeClr val="tx1"/>
                </a:solidFill>
                <a:effectLst/>
                <a:latin typeface="+mn-lt"/>
                <a:ea typeface="+mn-ea"/>
                <a:cs typeface="+mn-cs"/>
              </a:rPr>
              <a:t>Ogg</a:t>
            </a:r>
            <a:r>
              <a:rPr lang="en-US" sz="1200" kern="1200" dirty="0">
                <a:solidFill>
                  <a:schemeClr val="tx1"/>
                </a:solidFill>
                <a:effectLst/>
                <a:latin typeface="+mn-lt"/>
                <a:ea typeface="+mn-ea"/>
                <a:cs typeface="+mn-cs"/>
              </a:rPr>
              <a:t>, J.A., </a:t>
            </a:r>
            <a:r>
              <a:rPr lang="en-US" sz="1200" kern="1200" dirty="0" err="1">
                <a:solidFill>
                  <a:schemeClr val="tx1"/>
                </a:solidFill>
                <a:effectLst/>
                <a:latin typeface="+mn-lt"/>
                <a:ea typeface="+mn-ea"/>
                <a:cs typeface="+mn-cs"/>
              </a:rPr>
              <a:t>Sundman</a:t>
            </a:r>
            <a:r>
              <a:rPr lang="en-US" sz="1200" kern="1200" dirty="0">
                <a:solidFill>
                  <a:schemeClr val="tx1"/>
                </a:solidFill>
                <a:effectLst/>
                <a:latin typeface="+mn-lt"/>
                <a:ea typeface="+mn-ea"/>
                <a:cs typeface="+mn-cs"/>
              </a:rPr>
              <a:t>-Wheat, A.N. and St, A. (2014). </a:t>
            </a:r>
            <a:r>
              <a:rPr lang="en-US" sz="1200" i="1" kern="1200" dirty="0">
                <a:solidFill>
                  <a:schemeClr val="tx1"/>
                </a:solidFill>
                <a:effectLst/>
                <a:latin typeface="+mn-lt"/>
                <a:ea typeface="+mn-ea"/>
                <a:cs typeface="+mn-cs"/>
              </a:rPr>
              <a:t>Evidence-Based Interventions for Children with Challenging Behavior</a:t>
            </a:r>
            <a:r>
              <a:rPr lang="en-US" sz="1200" kern="1200" dirty="0">
                <a:solidFill>
                  <a:schemeClr val="tx1"/>
                </a:solidFill>
                <a:effectLst/>
                <a:latin typeface="+mn-lt"/>
                <a:ea typeface="+mn-ea"/>
                <a:cs typeface="+mn-cs"/>
              </a:rPr>
              <a:t>. New York, Ny Springer.</a:t>
            </a:r>
          </a:p>
          <a:p>
            <a:r>
              <a:rPr lang="en-US" sz="1200" kern="1200" dirty="0">
                <a:solidFill>
                  <a:schemeClr val="tx1"/>
                </a:solidFill>
                <a:effectLst/>
                <a:latin typeface="+mn-lt"/>
                <a:ea typeface="+mn-ea"/>
                <a:cs typeface="+mn-cs"/>
              </a:rPr>
              <a:t>Kay-Flowers, S. (2019). </a:t>
            </a:r>
            <a:r>
              <a:rPr lang="en-US" sz="1200" i="1" kern="1200" dirty="0">
                <a:solidFill>
                  <a:schemeClr val="tx1"/>
                </a:solidFill>
                <a:effectLst/>
                <a:latin typeface="+mn-lt"/>
                <a:ea typeface="+mn-ea"/>
                <a:cs typeface="+mn-cs"/>
              </a:rPr>
              <a:t>Childhood experiences of separation and divorce</a:t>
            </a:r>
            <a:r>
              <a:rPr lang="en-US" sz="1200" kern="1200" dirty="0">
                <a:solidFill>
                  <a:schemeClr val="tx1"/>
                </a:solidFill>
                <a:effectLst/>
                <a:latin typeface="+mn-lt"/>
                <a:ea typeface="+mn-ea"/>
                <a:cs typeface="+mn-cs"/>
              </a:rPr>
              <a:t>. Policy Press.</a:t>
            </a:r>
          </a:p>
          <a:p>
            <a:r>
              <a:rPr lang="en-US" sz="1200" kern="1200" dirty="0">
                <a:solidFill>
                  <a:schemeClr val="tx1"/>
                </a:solidFill>
                <a:effectLst/>
                <a:latin typeface="+mn-lt"/>
                <a:ea typeface="+mn-ea"/>
                <a:cs typeface="+mn-cs"/>
              </a:rPr>
              <a:t>McDevitt, T., Ormrod, J., </a:t>
            </a:r>
            <a:r>
              <a:rPr lang="en-US" sz="1200" kern="1200" dirty="0" err="1">
                <a:solidFill>
                  <a:schemeClr val="tx1"/>
                </a:solidFill>
                <a:effectLst/>
                <a:latin typeface="+mn-lt"/>
                <a:ea typeface="+mn-ea"/>
                <a:cs typeface="+mn-cs"/>
              </a:rPr>
              <a:t>Cupit</a:t>
            </a:r>
            <a:r>
              <a:rPr lang="en-US" sz="1200" kern="1200" dirty="0">
                <a:solidFill>
                  <a:schemeClr val="tx1"/>
                </a:solidFill>
                <a:effectLst/>
                <a:latin typeface="+mn-lt"/>
                <a:ea typeface="+mn-ea"/>
                <a:cs typeface="+mn-cs"/>
              </a:rPr>
              <a:t>, G., Chandler, M. and </a:t>
            </a:r>
            <a:r>
              <a:rPr lang="en-US" sz="1200" kern="1200" dirty="0" err="1">
                <a:solidFill>
                  <a:schemeClr val="tx1"/>
                </a:solidFill>
                <a:effectLst/>
                <a:latin typeface="+mn-lt"/>
                <a:ea typeface="+mn-ea"/>
                <a:cs typeface="+mn-cs"/>
              </a:rPr>
              <a:t>Aloa</a:t>
            </a:r>
            <a:r>
              <a:rPr lang="en-US" sz="1200" kern="1200" dirty="0">
                <a:solidFill>
                  <a:schemeClr val="tx1"/>
                </a:solidFill>
                <a:effectLst/>
                <a:latin typeface="+mn-lt"/>
                <a:ea typeface="+mn-ea"/>
                <a:cs typeface="+mn-cs"/>
              </a:rPr>
              <a:t>, V. (2019). </a:t>
            </a:r>
            <a:r>
              <a:rPr lang="en-US" sz="1200" i="1" kern="1200" dirty="0">
                <a:solidFill>
                  <a:schemeClr val="tx1"/>
                </a:solidFill>
                <a:effectLst/>
                <a:latin typeface="+mn-lt"/>
                <a:ea typeface="+mn-ea"/>
                <a:cs typeface="+mn-cs"/>
              </a:rPr>
              <a:t>Child Development &amp; Education eBook</a:t>
            </a:r>
            <a:r>
              <a:rPr lang="en-US" sz="1200" kern="1200" dirty="0">
                <a:solidFill>
                  <a:schemeClr val="tx1"/>
                </a:solidFill>
                <a:effectLst/>
                <a:latin typeface="+mn-lt"/>
                <a:ea typeface="+mn-ea"/>
                <a:cs typeface="+mn-cs"/>
              </a:rPr>
              <a:t>. Melbourne: P. Ed Australia.</a:t>
            </a:r>
          </a:p>
          <a:p>
            <a:r>
              <a:rPr lang="en-US" sz="1200" kern="1200" dirty="0">
                <a:solidFill>
                  <a:schemeClr val="tx1"/>
                </a:solidFill>
                <a:effectLst/>
                <a:latin typeface="+mn-lt"/>
                <a:ea typeface="+mn-ea"/>
                <a:cs typeface="+mn-cs"/>
              </a:rPr>
              <a:t>Miller, P.H. (2012). </a:t>
            </a:r>
            <a:r>
              <a:rPr lang="en-US" sz="1200" i="1" kern="1200" dirty="0">
                <a:solidFill>
                  <a:schemeClr val="tx1"/>
                </a:solidFill>
                <a:effectLst/>
                <a:latin typeface="+mn-lt"/>
                <a:ea typeface="+mn-ea"/>
                <a:cs typeface="+mn-cs"/>
              </a:rPr>
              <a:t>Theories of developmental psychology</a:t>
            </a:r>
            <a:r>
              <a:rPr lang="en-US" sz="1200" kern="1200" dirty="0">
                <a:solidFill>
                  <a:schemeClr val="tx1"/>
                </a:solidFill>
                <a:effectLst/>
                <a:latin typeface="+mn-lt"/>
                <a:ea typeface="+mn-ea"/>
                <a:cs typeface="+mn-cs"/>
              </a:rPr>
              <a:t>. New York: Worth ; Basingstoke.</a:t>
            </a:r>
          </a:p>
          <a:p>
            <a:r>
              <a:rPr lang="en-US" sz="1200" kern="1200" dirty="0" err="1">
                <a:solidFill>
                  <a:schemeClr val="tx1"/>
                </a:solidFill>
                <a:effectLst/>
                <a:latin typeface="+mn-lt"/>
                <a:ea typeface="+mn-ea"/>
                <a:cs typeface="+mn-cs"/>
              </a:rPr>
              <a:t>Pini</a:t>
            </a:r>
            <a:r>
              <a:rPr lang="en-US" sz="1200" kern="1200" dirty="0">
                <a:solidFill>
                  <a:schemeClr val="tx1"/>
                </a:solidFill>
                <a:effectLst/>
                <a:latin typeface="+mn-lt"/>
                <a:ea typeface="+mn-ea"/>
                <a:cs typeface="+mn-cs"/>
              </a:rPr>
              <a:t>, S. and </a:t>
            </a:r>
            <a:r>
              <a:rPr lang="en-US" sz="1200" kern="1200" dirty="0" err="1">
                <a:solidFill>
                  <a:schemeClr val="tx1"/>
                </a:solidFill>
                <a:effectLst/>
                <a:latin typeface="+mn-lt"/>
                <a:ea typeface="+mn-ea"/>
                <a:cs typeface="+mn-cs"/>
              </a:rPr>
              <a:t>Milrod</a:t>
            </a:r>
            <a:r>
              <a:rPr lang="en-US" sz="1200" kern="1200" dirty="0">
                <a:solidFill>
                  <a:schemeClr val="tx1"/>
                </a:solidFill>
                <a:effectLst/>
                <a:latin typeface="+mn-lt"/>
                <a:ea typeface="+mn-ea"/>
                <a:cs typeface="+mn-cs"/>
              </a:rPr>
              <a:t>, B. (2023). </a:t>
            </a:r>
            <a:r>
              <a:rPr lang="en-US" sz="1200" i="1" kern="1200" dirty="0">
                <a:solidFill>
                  <a:schemeClr val="tx1"/>
                </a:solidFill>
                <a:effectLst/>
                <a:latin typeface="+mn-lt"/>
                <a:ea typeface="+mn-ea"/>
                <a:cs typeface="+mn-cs"/>
              </a:rPr>
              <a:t>Separation Anxiety in Adulthood</a:t>
            </a:r>
            <a:r>
              <a:rPr lang="en-US" sz="1200" kern="1200" dirty="0">
                <a:solidFill>
                  <a:schemeClr val="tx1"/>
                </a:solidFill>
                <a:effectLst/>
                <a:latin typeface="+mn-lt"/>
                <a:ea typeface="+mn-ea"/>
                <a:cs typeface="+mn-cs"/>
              </a:rPr>
              <a:t>. Springer Nature.</a:t>
            </a:r>
          </a:p>
          <a:p>
            <a:r>
              <a:rPr lang="en-US" sz="1200" kern="1200" dirty="0">
                <a:solidFill>
                  <a:schemeClr val="tx1"/>
                </a:solidFill>
                <a:effectLst/>
                <a:latin typeface="+mn-lt"/>
                <a:ea typeface="+mn-ea"/>
                <a:cs typeface="+mn-cs"/>
              </a:rPr>
              <a:t>Plomin, R., </a:t>
            </a:r>
            <a:r>
              <a:rPr lang="en-US" sz="1200" kern="1200" dirty="0" err="1">
                <a:solidFill>
                  <a:schemeClr val="tx1"/>
                </a:solidFill>
                <a:effectLst/>
                <a:latin typeface="+mn-lt"/>
                <a:ea typeface="+mn-ea"/>
                <a:cs typeface="+mn-cs"/>
              </a:rPr>
              <a:t>Defries</a:t>
            </a:r>
            <a:r>
              <a:rPr lang="en-US" sz="1200" kern="1200" dirty="0">
                <a:solidFill>
                  <a:schemeClr val="tx1"/>
                </a:solidFill>
                <a:effectLst/>
                <a:latin typeface="+mn-lt"/>
                <a:ea typeface="+mn-ea"/>
                <a:cs typeface="+mn-cs"/>
              </a:rPr>
              <a:t>, J.C. and </a:t>
            </a:r>
            <a:r>
              <a:rPr lang="en-US" sz="1200" kern="1200" dirty="0" err="1">
                <a:solidFill>
                  <a:schemeClr val="tx1"/>
                </a:solidFill>
                <a:effectLst/>
                <a:latin typeface="+mn-lt"/>
                <a:ea typeface="+mn-ea"/>
                <a:cs typeface="+mn-cs"/>
              </a:rPr>
              <a:t>Fulker</a:t>
            </a:r>
            <a:r>
              <a:rPr lang="en-US" sz="1200" kern="1200" dirty="0">
                <a:solidFill>
                  <a:schemeClr val="tx1"/>
                </a:solidFill>
                <a:effectLst/>
                <a:latin typeface="+mn-lt"/>
                <a:ea typeface="+mn-ea"/>
                <a:cs typeface="+mn-cs"/>
              </a:rPr>
              <a:t>, D.W. (2014). </a:t>
            </a:r>
            <a:r>
              <a:rPr lang="en-US" sz="1200" i="1" kern="1200" dirty="0">
                <a:solidFill>
                  <a:schemeClr val="tx1"/>
                </a:solidFill>
                <a:effectLst/>
                <a:latin typeface="+mn-lt"/>
                <a:ea typeface="+mn-ea"/>
                <a:cs typeface="+mn-cs"/>
              </a:rPr>
              <a:t>Nature and nurture during infancy and early childhood</a:t>
            </a:r>
            <a:r>
              <a:rPr lang="en-US" sz="1200" kern="1200" dirty="0">
                <a:solidFill>
                  <a:schemeClr val="tx1"/>
                </a:solidFill>
                <a:effectLst/>
                <a:latin typeface="+mn-lt"/>
                <a:ea typeface="+mn-ea"/>
                <a:cs typeface="+mn-cs"/>
              </a:rPr>
              <a:t>. Cambridge ; New York: Cambridge University Press.</a:t>
            </a:r>
          </a:p>
          <a:p>
            <a:r>
              <a:rPr lang="en-US" sz="1200" kern="1200" dirty="0" err="1">
                <a:solidFill>
                  <a:schemeClr val="tx1"/>
                </a:solidFill>
                <a:effectLst/>
                <a:latin typeface="+mn-lt"/>
                <a:ea typeface="+mn-ea"/>
                <a:cs typeface="+mn-cs"/>
              </a:rPr>
              <a:t>Rachman</a:t>
            </a:r>
            <a:r>
              <a:rPr lang="en-US" sz="1200" kern="1200" dirty="0">
                <a:solidFill>
                  <a:schemeClr val="tx1"/>
                </a:solidFill>
                <a:effectLst/>
                <a:latin typeface="+mn-lt"/>
                <a:ea typeface="+mn-ea"/>
                <a:cs typeface="+mn-cs"/>
              </a:rPr>
              <a:t>, S. (2019). </a:t>
            </a:r>
            <a:r>
              <a:rPr lang="en-US" sz="1200" i="1" kern="1200" dirty="0">
                <a:solidFill>
                  <a:schemeClr val="tx1"/>
                </a:solidFill>
                <a:effectLst/>
                <a:latin typeface="+mn-lt"/>
                <a:ea typeface="+mn-ea"/>
                <a:cs typeface="+mn-cs"/>
              </a:rPr>
              <a:t>Anxiety</a:t>
            </a:r>
            <a:r>
              <a:rPr lang="en-US" sz="1200" kern="1200" dirty="0">
                <a:solidFill>
                  <a:schemeClr val="tx1"/>
                </a:solidFill>
                <a:effectLst/>
                <a:latin typeface="+mn-lt"/>
                <a:ea typeface="+mn-ea"/>
                <a:cs typeface="+mn-cs"/>
              </a:rPr>
              <a:t>. New York: Routledge.</a:t>
            </a:r>
          </a:p>
          <a:p>
            <a:r>
              <a:rPr lang="en-US" sz="1200" kern="1200" dirty="0">
                <a:solidFill>
                  <a:schemeClr val="tx1"/>
                </a:solidFill>
                <a:effectLst/>
                <a:latin typeface="+mn-lt"/>
                <a:ea typeface="+mn-ea"/>
                <a:cs typeface="+mn-cs"/>
              </a:rPr>
              <a:t>Ross, A. (2019). </a:t>
            </a:r>
            <a:r>
              <a:rPr lang="en-US" sz="1200" i="1" kern="1200" dirty="0">
                <a:solidFill>
                  <a:schemeClr val="tx1"/>
                </a:solidFill>
                <a:effectLst/>
                <a:latin typeface="+mn-lt"/>
                <a:ea typeface="+mn-ea"/>
                <a:cs typeface="+mn-cs"/>
              </a:rPr>
              <a:t>EBOOK: Introducing Contemporary Psychodynamic Counselling and Psychotherapy: The art and science of the unconscious</a:t>
            </a:r>
            <a:r>
              <a:rPr lang="en-US" sz="1200" kern="1200" dirty="0">
                <a:solidFill>
                  <a:schemeClr val="tx1"/>
                </a:solidFill>
                <a:effectLst/>
                <a:latin typeface="+mn-lt"/>
                <a:ea typeface="+mn-ea"/>
                <a:cs typeface="+mn-cs"/>
              </a:rPr>
              <a:t>. McGraw-Hill Education (UK).</a:t>
            </a:r>
          </a:p>
          <a:p>
            <a:r>
              <a:rPr lang="en-US" sz="1200" kern="1200" dirty="0">
                <a:solidFill>
                  <a:schemeClr val="tx1"/>
                </a:solidFill>
                <a:effectLst/>
                <a:latin typeface="+mn-lt"/>
                <a:ea typeface="+mn-ea"/>
                <a:cs typeface="+mn-cs"/>
              </a:rPr>
              <a:t>Scheck, S. (2014). </a:t>
            </a:r>
            <a:r>
              <a:rPr lang="en-US" sz="1200" i="1" kern="1200" dirty="0">
                <a:solidFill>
                  <a:schemeClr val="tx1"/>
                </a:solidFill>
                <a:effectLst/>
                <a:latin typeface="+mn-lt"/>
                <a:ea typeface="+mn-ea"/>
                <a:cs typeface="+mn-cs"/>
              </a:rPr>
              <a:t>The Stages of Psychosocial Development According to Erik H. Erikson</a:t>
            </a:r>
            <a:r>
              <a:rPr lang="en-US" sz="1200" kern="1200" dirty="0">
                <a:solidFill>
                  <a:schemeClr val="tx1"/>
                </a:solidFill>
                <a:effectLst/>
                <a:latin typeface="+mn-lt"/>
                <a:ea typeface="+mn-ea"/>
                <a:cs typeface="+mn-cs"/>
              </a:rPr>
              <a:t>. München: GRIN Verlag GmbH.</a:t>
            </a:r>
          </a:p>
          <a:p>
            <a:r>
              <a:rPr lang="en-US" sz="1200" kern="1200" dirty="0">
                <a:solidFill>
                  <a:schemeClr val="tx1"/>
                </a:solidFill>
                <a:effectLst/>
                <a:latin typeface="+mn-lt"/>
                <a:ea typeface="+mn-ea"/>
                <a:cs typeface="+mn-cs"/>
              </a:rPr>
              <a:t>Siegler, R.S., </a:t>
            </a:r>
            <a:r>
              <a:rPr lang="en-US" sz="1200" kern="1200" dirty="0" err="1">
                <a:solidFill>
                  <a:schemeClr val="tx1"/>
                </a:solidFill>
                <a:effectLst/>
                <a:latin typeface="+mn-lt"/>
                <a:ea typeface="+mn-ea"/>
                <a:cs typeface="+mn-cs"/>
              </a:rPr>
              <a:t>Deloache</a:t>
            </a:r>
            <a:r>
              <a:rPr lang="en-US" sz="1200" kern="1200" dirty="0">
                <a:solidFill>
                  <a:schemeClr val="tx1"/>
                </a:solidFill>
                <a:effectLst/>
                <a:latin typeface="+mn-lt"/>
                <a:ea typeface="+mn-ea"/>
                <a:cs typeface="+mn-cs"/>
              </a:rPr>
              <a:t>, J.S. and Eisenberg, N. (2014). </a:t>
            </a:r>
            <a:r>
              <a:rPr lang="en-US" sz="1200" i="1" kern="1200" dirty="0">
                <a:solidFill>
                  <a:schemeClr val="tx1"/>
                </a:solidFill>
                <a:effectLst/>
                <a:latin typeface="+mn-lt"/>
                <a:ea typeface="+mn-ea"/>
                <a:cs typeface="+mn-cs"/>
              </a:rPr>
              <a:t>How children develop</a:t>
            </a:r>
            <a:r>
              <a:rPr lang="en-US" sz="1200" kern="1200" dirty="0">
                <a:solidFill>
                  <a:schemeClr val="tx1"/>
                </a:solidFill>
                <a:effectLst/>
                <a:latin typeface="+mn-lt"/>
                <a:ea typeface="+mn-ea"/>
                <a:cs typeface="+mn-cs"/>
              </a:rPr>
              <a:t>. New York: Worth Publishers.</a:t>
            </a:r>
          </a:p>
          <a:p>
            <a:r>
              <a:rPr lang="en-US" sz="1200" kern="1200" dirty="0" err="1">
                <a:solidFill>
                  <a:schemeClr val="tx1"/>
                </a:solidFill>
                <a:effectLst/>
                <a:latin typeface="+mn-lt"/>
                <a:ea typeface="+mn-ea"/>
                <a:cs typeface="+mn-cs"/>
              </a:rPr>
              <a:t>Sileo</a:t>
            </a:r>
            <a:r>
              <a:rPr lang="en-US" sz="1200" kern="1200" dirty="0">
                <a:solidFill>
                  <a:schemeClr val="tx1"/>
                </a:solidFill>
                <a:effectLst/>
                <a:latin typeface="+mn-lt"/>
                <a:ea typeface="+mn-ea"/>
                <a:cs typeface="+mn-cs"/>
              </a:rPr>
              <a:t>, F.J. and Potter, C.S. (2021). </a:t>
            </a:r>
            <a:r>
              <a:rPr lang="en-US" sz="1200" i="1" kern="1200" dirty="0">
                <a:solidFill>
                  <a:schemeClr val="tx1"/>
                </a:solidFill>
                <a:effectLst/>
                <a:latin typeface="+mn-lt"/>
                <a:ea typeface="+mn-ea"/>
                <a:cs typeface="+mn-cs"/>
              </a:rPr>
              <a:t>When Your Child Has a Chronic Medical Illness</a:t>
            </a:r>
            <a:r>
              <a:rPr lang="en-US" sz="1200" kern="1200" dirty="0">
                <a:solidFill>
                  <a:schemeClr val="tx1"/>
                </a:solidFill>
                <a:effectLst/>
                <a:latin typeface="+mn-lt"/>
                <a:ea typeface="+mn-ea"/>
                <a:cs typeface="+mn-cs"/>
              </a:rPr>
              <a:t>. American Psychological Association.</a:t>
            </a:r>
          </a:p>
          <a:p>
            <a:r>
              <a:rPr lang="en-US" sz="1200" kern="1200" dirty="0">
                <a:solidFill>
                  <a:schemeClr val="tx1"/>
                </a:solidFill>
                <a:effectLst/>
                <a:latin typeface="+mn-lt"/>
                <a:ea typeface="+mn-ea"/>
                <a:cs typeface="+mn-cs"/>
              </a:rPr>
              <a:t>Southam-Gerow, M.A. (2019). </a:t>
            </a:r>
            <a:r>
              <a:rPr lang="en-US" sz="1200" i="1" kern="1200" dirty="0">
                <a:solidFill>
                  <a:schemeClr val="tx1"/>
                </a:solidFill>
                <a:effectLst/>
                <a:latin typeface="+mn-lt"/>
                <a:ea typeface="+mn-ea"/>
                <a:cs typeface="+mn-cs"/>
              </a:rPr>
              <a:t>Exposure therapy with children and adolescents</a:t>
            </a:r>
            <a:r>
              <a:rPr lang="en-US" sz="1200" kern="1200" dirty="0">
                <a:solidFill>
                  <a:schemeClr val="tx1"/>
                </a:solidFill>
                <a:effectLst/>
                <a:latin typeface="+mn-lt"/>
                <a:ea typeface="+mn-ea"/>
                <a:cs typeface="+mn-cs"/>
              </a:rPr>
              <a:t>. New York: The Guilford Press.</a:t>
            </a:r>
          </a:p>
          <a:p>
            <a:r>
              <a:rPr lang="en-US" sz="1200" kern="1200" dirty="0">
                <a:solidFill>
                  <a:schemeClr val="tx1"/>
                </a:solidFill>
                <a:effectLst/>
                <a:latin typeface="+mn-lt"/>
                <a:ea typeface="+mn-ea"/>
                <a:cs typeface="+mn-cs"/>
              </a:rPr>
              <a:t>Thomas, N. (2013). </a:t>
            </a:r>
            <a:r>
              <a:rPr lang="en-US" sz="1200" i="1" kern="1200" dirty="0">
                <a:solidFill>
                  <a:schemeClr val="tx1"/>
                </a:solidFill>
                <a:effectLst/>
                <a:latin typeface="+mn-lt"/>
                <a:ea typeface="+mn-ea"/>
                <a:cs typeface="+mn-cs"/>
              </a:rPr>
              <a:t>Children, family and the state : Decision-making and child participation</a:t>
            </a:r>
            <a:r>
              <a:rPr lang="en-US" sz="1200" kern="1200" dirty="0">
                <a:solidFill>
                  <a:schemeClr val="tx1"/>
                </a:solidFill>
                <a:effectLst/>
                <a:latin typeface="+mn-lt"/>
                <a:ea typeface="+mn-ea"/>
                <a:cs typeface="+mn-cs"/>
              </a:rPr>
              <a:t>. Bristol, The Policy Press.</a:t>
            </a:r>
          </a:p>
          <a:p>
            <a:r>
              <a:rPr lang="en-US" sz="1200" kern="1200" dirty="0" err="1">
                <a:solidFill>
                  <a:schemeClr val="tx1"/>
                </a:solidFill>
                <a:effectLst/>
                <a:latin typeface="+mn-lt"/>
                <a:ea typeface="+mn-ea"/>
                <a:cs typeface="+mn-cs"/>
              </a:rPr>
              <a:t>Vakoch</a:t>
            </a:r>
            <a:r>
              <a:rPr lang="en-US" sz="1200" kern="1200" dirty="0">
                <a:solidFill>
                  <a:schemeClr val="tx1"/>
                </a:solidFill>
                <a:effectLst/>
                <a:latin typeface="+mn-lt"/>
                <a:ea typeface="+mn-ea"/>
                <a:cs typeface="+mn-cs"/>
              </a:rPr>
              <a:t>, D.A. and </a:t>
            </a:r>
            <a:r>
              <a:rPr lang="en-US" sz="1200" kern="1200" dirty="0" err="1">
                <a:solidFill>
                  <a:schemeClr val="tx1"/>
                </a:solidFill>
                <a:effectLst/>
                <a:latin typeface="+mn-lt"/>
                <a:ea typeface="+mn-ea"/>
                <a:cs typeface="+mn-cs"/>
              </a:rPr>
              <a:t>CastrillónF</a:t>
            </a:r>
            <a:r>
              <a:rPr lang="en-US" sz="1200" kern="1200" dirty="0">
                <a:solidFill>
                  <a:schemeClr val="tx1"/>
                </a:solidFill>
                <a:effectLst/>
                <a:latin typeface="+mn-lt"/>
                <a:ea typeface="+mn-ea"/>
                <a:cs typeface="+mn-cs"/>
              </a:rPr>
              <a:t>. (2014). </a:t>
            </a:r>
            <a:r>
              <a:rPr lang="en-US" sz="1200" i="1" kern="1200" dirty="0">
                <a:solidFill>
                  <a:schemeClr val="tx1"/>
                </a:solidFill>
                <a:effectLst/>
                <a:latin typeface="+mn-lt"/>
                <a:ea typeface="+mn-ea"/>
                <a:cs typeface="+mn-cs"/>
              </a:rPr>
              <a:t>Ecopsychology, Phenomenology, and the Environment The Experience of Nature</a:t>
            </a:r>
            <a:r>
              <a:rPr lang="en-US" sz="1200" kern="1200" dirty="0">
                <a:solidFill>
                  <a:schemeClr val="tx1"/>
                </a:solidFill>
                <a:effectLst/>
                <a:latin typeface="+mn-lt"/>
                <a:ea typeface="+mn-ea"/>
                <a:cs typeface="+mn-cs"/>
              </a:rPr>
              <a:t>. New York, Ny Springer.</a:t>
            </a:r>
          </a:p>
          <a:p>
            <a:r>
              <a:rPr lang="en-US" sz="1200" kern="1200" dirty="0" err="1">
                <a:solidFill>
                  <a:schemeClr val="tx1"/>
                </a:solidFill>
                <a:effectLst/>
                <a:latin typeface="+mn-lt"/>
                <a:ea typeface="+mn-ea"/>
                <a:cs typeface="+mn-cs"/>
              </a:rPr>
              <a:t>Zionts</a:t>
            </a:r>
            <a:r>
              <a:rPr lang="en-US" sz="1200" kern="1200" dirty="0">
                <a:solidFill>
                  <a:schemeClr val="tx1"/>
                </a:solidFill>
                <a:effectLst/>
                <a:latin typeface="+mn-lt"/>
                <a:ea typeface="+mn-ea"/>
                <a:cs typeface="+mn-cs"/>
              </a:rPr>
              <a:t>, P., </a:t>
            </a:r>
            <a:r>
              <a:rPr lang="en-US" sz="1200" kern="1200" dirty="0" err="1">
                <a:solidFill>
                  <a:schemeClr val="tx1"/>
                </a:solidFill>
                <a:effectLst/>
                <a:latin typeface="+mn-lt"/>
                <a:ea typeface="+mn-ea"/>
                <a:cs typeface="+mn-cs"/>
              </a:rPr>
              <a:t>Zionts</a:t>
            </a:r>
            <a:r>
              <a:rPr lang="en-US" sz="1200" kern="1200" dirty="0">
                <a:solidFill>
                  <a:schemeClr val="tx1"/>
                </a:solidFill>
                <a:effectLst/>
                <a:latin typeface="+mn-lt"/>
                <a:ea typeface="+mn-ea"/>
                <a:cs typeface="+mn-cs"/>
              </a:rPr>
              <a:t>, L. and Simpson, R.L. (2012). </a:t>
            </a:r>
            <a:r>
              <a:rPr lang="en-US" sz="1200" i="1" kern="1200" dirty="0">
                <a:solidFill>
                  <a:schemeClr val="tx1"/>
                </a:solidFill>
                <a:effectLst/>
                <a:latin typeface="+mn-lt"/>
                <a:ea typeface="+mn-ea"/>
                <a:cs typeface="+mn-cs"/>
              </a:rPr>
              <a:t>Emotional and Behavioral Problems</a:t>
            </a:r>
            <a:r>
              <a:rPr lang="en-US" sz="1200" kern="1200" dirty="0">
                <a:solidFill>
                  <a:schemeClr val="tx1"/>
                </a:solidFill>
                <a:effectLst/>
                <a:latin typeface="+mn-lt"/>
                <a:ea typeface="+mn-ea"/>
                <a:cs typeface="+mn-cs"/>
              </a:rPr>
              <a:t>. Corwin Press.</a:t>
            </a:r>
          </a:p>
          <a:p>
            <a:endParaRPr lang="en-US" dirty="0"/>
          </a:p>
        </p:txBody>
      </p:sp>
    </p:spTree>
    <p:extLst>
      <p:ext uri="{BB962C8B-B14F-4D97-AF65-F5344CB8AC3E}">
        <p14:creationId xmlns:p14="http://schemas.microsoft.com/office/powerpoint/2010/main" val="74630517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Slide 1 master">
    <p:bg>
      <p:bgPr>
        <a:solidFill>
          <a:srgbClr val="000000"/>
        </a:solidFill>
        <a:effectLst/>
      </p:bgPr>
    </p:bg>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FAFAFA">
              <a:alpha val="95000"/>
            </a:srgbClr>
          </a:solidFill>
          <a:ln/>
        </p:spPr>
        <p:txBody>
          <a:bodyPr/>
          <a:lstStyle/>
          <a:p>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Slide 2 master">
    <p:bg>
      <p:bgPr>
        <a:solidFill>
          <a:srgbClr val="000000"/>
        </a:solidFill>
        <a:effectLst/>
      </p:bgPr>
    </p:bg>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FAFAFA">
              <a:alpha val="95000"/>
            </a:srgbClr>
          </a:solidFill>
          <a:ln/>
        </p:spPr>
        <p:txBody>
          <a:bodyPr/>
          <a:lstStyle/>
          <a:p>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Slide 3 master">
    <p:bg>
      <p:bgPr>
        <a:solidFill>
          <a:srgbClr val="000000"/>
        </a:solidFill>
        <a:effectLst/>
      </p:bgPr>
    </p:bg>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FAFAFA">
              <a:alpha val="95000"/>
            </a:srgbClr>
          </a:solidFill>
          <a:ln/>
        </p:spPr>
        <p:txBody>
          <a:bodyPr/>
          <a:lstStyle/>
          <a:p>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Slide 4 master">
    <p:bg>
      <p:bgPr>
        <a:solidFill>
          <a:srgbClr val="000000"/>
        </a:solidFill>
        <a:effectLst/>
      </p:bgPr>
    </p:bg>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FAFAFA">
              <a:alpha val="95000"/>
            </a:srgbClr>
          </a:solidFill>
          <a:ln/>
        </p:spPr>
        <p:txBody>
          <a:bodyPr/>
          <a:lstStyle/>
          <a:p>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Slide 5 master">
    <p:bg>
      <p:bgPr>
        <a:solidFill>
          <a:srgbClr val="000000"/>
        </a:solidFill>
        <a:effectLst/>
      </p:bgPr>
    </p:bg>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FAFAFA">
              <a:alpha val="95000"/>
            </a:srgbClr>
          </a:solidFill>
          <a:ln/>
        </p:spPr>
        <p:txBody>
          <a:bodyPr/>
          <a:lstStyle/>
          <a:p>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Slide 6 master">
    <p:bg>
      <p:bgPr>
        <a:solidFill>
          <a:srgbClr val="000000"/>
        </a:solidFill>
        <a:effectLst/>
      </p:bgPr>
    </p:bg>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FAFAFA">
              <a:alpha val="95000"/>
            </a:srgbClr>
          </a:solidFill>
          <a:ln/>
        </p:spPr>
        <p:txBody>
          <a:bodyPr/>
          <a:lstStyle/>
          <a:p>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Slide 7 master">
    <p:bg>
      <p:bgPr>
        <a:solidFill>
          <a:srgbClr val="000000"/>
        </a:solidFill>
        <a:effectLst/>
      </p:bgPr>
    </p:bg>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FAFAFA">
              <a:alpha val="95000"/>
            </a:srgbClr>
          </a:solidFill>
          <a:ln/>
        </p:spPr>
        <p:txBody>
          <a:bodyPr/>
          <a:lstStyle/>
          <a:p>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Slide 8 master">
    <p:bg>
      <p:bgPr>
        <a:solidFill>
          <a:srgbClr val="000000"/>
        </a:solidFill>
        <a:effectLst/>
      </p:bgPr>
    </p:bg>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FAFAFA">
              <a:alpha val="95000"/>
            </a:srgbClr>
          </a:solidFill>
          <a:ln/>
        </p:spPr>
        <p:txBody>
          <a:bodyPr/>
          <a:lstStyle/>
          <a:p>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Slide 9 master">
    <p:bg>
      <p:bgPr>
        <a:solidFill>
          <a:srgbClr val="000000"/>
        </a:solidFill>
        <a:effectLst/>
      </p:bgPr>
    </p:bg>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FAFAFA">
              <a:alpha val="95000"/>
            </a:srgbClr>
          </a:solidFill>
          <a:ln/>
        </p:spPr>
        <p:txBody>
          <a:bodyPr/>
          <a:lstStyle/>
          <a:p>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Slide 10 master">
    <p:bg>
      <p:bgPr>
        <a:solidFill>
          <a:srgbClr val="000000"/>
        </a:solidFill>
        <a:effectLst/>
      </p:bgPr>
    </p:bg>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FAFAFA">
              <a:alpha val="95000"/>
            </a:srgbClr>
          </a:solidFill>
          <a:ln/>
        </p:spPr>
        <p:txBody>
          <a:bodyPr/>
          <a:lstStyle/>
          <a:p>
            <a:endParaRPr lang="en-GB"/>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Slide 11 master">
    <p:bg>
      <p:bgPr>
        <a:solidFill>
          <a:srgbClr val="000000"/>
        </a:solidFill>
        <a:effectLst/>
      </p:bgPr>
    </p:bg>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FAFAFA">
              <a:alpha val="95000"/>
            </a:srgbClr>
          </a:solidFill>
          <a:ln/>
        </p:spPr>
        <p:txBody>
          <a:bodyPr/>
          <a:lstStyle/>
          <a:p>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5.png"/><Relationship Id="rId7" Type="http://schemas.openxmlformats.org/officeDocument/2006/relationships/image" Target="../media/image9.png"/><Relationship Id="rId2" Type="http://schemas.openxmlformats.org/officeDocument/2006/relationships/notesSlide" Target="../notesSlides/notesSlide5.xml"/><Relationship Id="rId1" Type="http://schemas.openxmlformats.org/officeDocument/2006/relationships/slideLayout" Target="../slideLayouts/slideLayout5.xml"/><Relationship Id="rId6" Type="http://schemas.openxmlformats.org/officeDocument/2006/relationships/image" Target="../media/image8.png"/><Relationship Id="rId11" Type="http://schemas.openxmlformats.org/officeDocument/2006/relationships/image" Target="../media/image13.svg"/><Relationship Id="rId5" Type="http://schemas.openxmlformats.org/officeDocument/2006/relationships/image" Target="../media/image7.svg"/><Relationship Id="rId10" Type="http://schemas.openxmlformats.org/officeDocument/2006/relationships/image" Target="../media/image12.png"/><Relationship Id="rId4" Type="http://schemas.openxmlformats.org/officeDocument/2006/relationships/image" Target="../media/image6.png"/><Relationship Id="rId9" Type="http://schemas.openxmlformats.org/officeDocument/2006/relationships/image" Target="../media/image11.png"/></Relationships>
</file>

<file path=ppt/slides/_rels/slide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6.xml"/><Relationship Id="rId1" Type="http://schemas.openxmlformats.org/officeDocument/2006/relationships/slideLayout" Target="../slideLayouts/slideLayout6.xml"/><Relationship Id="rId6" Type="http://schemas.openxmlformats.org/officeDocument/2006/relationships/image" Target="../media/image17.svg"/><Relationship Id="rId5" Type="http://schemas.openxmlformats.org/officeDocument/2006/relationships/image" Target="../media/image16.png"/><Relationship Id="rId4" Type="http://schemas.openxmlformats.org/officeDocument/2006/relationships/image" Target="../media/image15.svg"/></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8.xml"/><Relationship Id="rId1" Type="http://schemas.openxmlformats.org/officeDocument/2006/relationships/slideLayout" Target="../slideLayouts/slideLayout8.xml"/><Relationship Id="rId5" Type="http://schemas.openxmlformats.org/officeDocument/2006/relationships/image" Target="../media/image20.png"/><Relationship Id="rId4" Type="http://schemas.openxmlformats.org/officeDocument/2006/relationships/image" Target="../media/image19.png"/></Relationships>
</file>

<file path=ppt/slides/_rels/slide9.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9.xml"/><Relationship Id="rId1" Type="http://schemas.openxmlformats.org/officeDocument/2006/relationships/slideLayout" Target="../slideLayouts/slideLayout9.xml"/><Relationship Id="rId4" Type="http://schemas.openxmlformats.org/officeDocument/2006/relationships/image" Target="../media/image22.svg"/></Relationships>
</file>

<file path=ppt/slides/_rels/slide10.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0.xml"/><Relationship Id="rId1" Type="http://schemas.openxmlformats.org/officeDocument/2006/relationships/slideLayout" Target="../slideLayouts/slideLayout10.xml"/><Relationship Id="rId5" Type="http://schemas.openxmlformats.org/officeDocument/2006/relationships/image" Target="../media/image25.png"/><Relationship Id="rId4" Type="http://schemas.openxmlformats.org/officeDocument/2006/relationships/image" Target="../media/image24.pn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2">
            <a:extLst>
              <a:ext uri="{FF2B5EF4-FFF2-40B4-BE49-F238E27FC236}">
                <a16:creationId xmlns:a16="http://schemas.microsoft.com/office/drawing/2014/main" id="{24379728-66E5-4FC2-9491-675D06229E87}"/>
              </a:ext>
            </a:extLst>
          </p:cNvPr>
          <p:cNvPicPr/>
          <p:nvPr/>
        </p:nvPicPr>
        <p:blipFill>
          <a:blip r:embed="rId3" cstate="print"/>
          <a:stretch>
            <a:fillRect/>
          </a:stretch>
        </p:blipFill>
        <p:spPr>
          <a:xfrm>
            <a:off x="3114675" y="490537"/>
            <a:ext cx="1822450" cy="593725"/>
          </a:xfrm>
          <a:prstGeom prst="rect">
            <a:avLst/>
          </a:prstGeom>
        </p:spPr>
      </p:pic>
      <p:sp>
        <p:nvSpPr>
          <p:cNvPr id="3" name="Rectangle 2">
            <a:extLst>
              <a:ext uri="{FF2B5EF4-FFF2-40B4-BE49-F238E27FC236}">
                <a16:creationId xmlns:a16="http://schemas.microsoft.com/office/drawing/2014/main" id="{87BA975C-EC64-4AD4-B806-70604CEB8221}"/>
              </a:ext>
            </a:extLst>
          </p:cNvPr>
          <p:cNvSpPr/>
          <p:nvPr/>
        </p:nvSpPr>
        <p:spPr>
          <a:xfrm>
            <a:off x="457381" y="1575643"/>
            <a:ext cx="13715637" cy="6186309"/>
          </a:xfrm>
          <a:prstGeom prst="rect">
            <a:avLst/>
          </a:prstGeom>
        </p:spPr>
        <p:txBody>
          <a:bodyPr wrap="square">
            <a:spAutoFit/>
          </a:bodyPr>
          <a:lstStyle/>
          <a:p>
            <a:pPr algn="ctr"/>
            <a:r>
              <a:rPr lang="en-US" sz="2400" b="1" spc="-10" dirty="0" err="1">
                <a:latin typeface="Arial" panose="020B0604020202020204" pitchFamily="34" charset="0"/>
                <a:ea typeface="Arial MT"/>
                <a:cs typeface="Arial" panose="020B0604020202020204" pitchFamily="34" charset="0"/>
              </a:rPr>
              <a:t>Programme</a:t>
            </a:r>
            <a:r>
              <a:rPr lang="en-US" sz="2400" b="1" spc="-10" dirty="0">
                <a:latin typeface="Arial" panose="020B0604020202020204" pitchFamily="34" charset="0"/>
                <a:ea typeface="Arial MT"/>
                <a:cs typeface="Arial" panose="020B0604020202020204" pitchFamily="34" charset="0"/>
              </a:rPr>
              <a:t>: Certificate of Higher Education and Social Care</a:t>
            </a:r>
          </a:p>
          <a:p>
            <a:pPr algn="ctr"/>
            <a:endParaRPr lang="en-US" sz="2400" b="1" spc="-10" dirty="0">
              <a:latin typeface="Arial" panose="020B0604020202020204" pitchFamily="34" charset="0"/>
              <a:cs typeface="Arial" panose="020B0604020202020204" pitchFamily="34" charset="0"/>
            </a:endParaRPr>
          </a:p>
          <a:p>
            <a:pPr algn="ctr"/>
            <a:r>
              <a:rPr lang="en-US" sz="2400" b="1" dirty="0">
                <a:latin typeface="Arial" panose="020B0604020202020204" pitchFamily="34" charset="0"/>
                <a:cs typeface="Arial" panose="020B0604020202020204" pitchFamily="34" charset="0"/>
              </a:rPr>
              <a:t>Module: Psychology in Health and Social Care</a:t>
            </a:r>
          </a:p>
          <a:p>
            <a:pPr algn="ctr"/>
            <a:endParaRPr lang="en-US" sz="2400" b="1" dirty="0">
              <a:latin typeface="Arial" panose="020B0604020202020204" pitchFamily="34" charset="0"/>
              <a:cs typeface="Arial" panose="020B0604020202020204" pitchFamily="34" charset="0"/>
            </a:endParaRPr>
          </a:p>
          <a:p>
            <a:pPr algn="ctr"/>
            <a:r>
              <a:rPr lang="en-US" sz="2400" b="1" dirty="0">
                <a:latin typeface="Arial" panose="020B0604020202020204" pitchFamily="34" charset="0"/>
                <a:cs typeface="Arial" panose="020B0604020202020204" pitchFamily="34" charset="0"/>
              </a:rPr>
              <a:t>Module code: LCHS4010</a:t>
            </a:r>
          </a:p>
          <a:p>
            <a:pPr algn="ctr"/>
            <a:endParaRPr lang="en-US" sz="2400" b="1" dirty="0">
              <a:latin typeface="Arial" panose="020B0604020202020204" pitchFamily="34" charset="0"/>
              <a:cs typeface="Arial" panose="020B0604020202020204" pitchFamily="34" charset="0"/>
            </a:endParaRPr>
          </a:p>
          <a:p>
            <a:pPr algn="ctr"/>
            <a:r>
              <a:rPr lang="en-US" sz="2400" b="1" dirty="0">
                <a:latin typeface="Arial" panose="020B0604020202020204" pitchFamily="34" charset="0"/>
                <a:cs typeface="Arial" panose="020B0604020202020204" pitchFamily="34" charset="0"/>
              </a:rPr>
              <a:t>Assessment 1: Individual Presentation</a:t>
            </a:r>
          </a:p>
          <a:p>
            <a:pPr algn="ctr"/>
            <a:endParaRPr lang="en-US" sz="2400" b="1" dirty="0">
              <a:latin typeface="Arial" panose="020B0604020202020204" pitchFamily="34" charset="0"/>
              <a:cs typeface="Arial" panose="020B0604020202020204" pitchFamily="34" charset="0"/>
            </a:endParaRPr>
          </a:p>
          <a:p>
            <a:pPr algn="ctr"/>
            <a:r>
              <a:rPr lang="en-US" sz="2400" b="1" dirty="0">
                <a:latin typeface="Arial" panose="020B0604020202020204" pitchFamily="34" charset="0"/>
                <a:cs typeface="Arial" panose="020B0604020202020204" pitchFamily="34" charset="0"/>
              </a:rPr>
              <a:t>Student Name: Josephine Taller</a:t>
            </a:r>
          </a:p>
          <a:p>
            <a:pPr algn="ctr"/>
            <a:endParaRPr lang="en-US" sz="2400" b="1" dirty="0">
              <a:latin typeface="Arial" panose="020B0604020202020204" pitchFamily="34" charset="0"/>
              <a:cs typeface="Arial" panose="020B0604020202020204" pitchFamily="34" charset="0"/>
            </a:endParaRPr>
          </a:p>
          <a:p>
            <a:pPr algn="ctr"/>
            <a:r>
              <a:rPr lang="en-US" sz="2400" b="1" dirty="0">
                <a:latin typeface="Arial" panose="020B0604020202020204" pitchFamily="34" charset="0"/>
                <a:cs typeface="Arial" panose="020B0604020202020204" pitchFamily="34" charset="0"/>
              </a:rPr>
              <a:t>Student ID: 2431097</a:t>
            </a:r>
          </a:p>
          <a:p>
            <a:pPr algn="ctr"/>
            <a:endParaRPr lang="en-US" sz="2400" b="1" dirty="0">
              <a:latin typeface="Arial" panose="020B0604020202020204" pitchFamily="34" charset="0"/>
              <a:cs typeface="Arial" panose="020B0604020202020204" pitchFamily="34" charset="0"/>
            </a:endParaRPr>
          </a:p>
          <a:p>
            <a:pPr algn="ctr"/>
            <a:r>
              <a:rPr lang="en-US" sz="2400" b="1" dirty="0">
                <a:latin typeface="Arial" panose="020B0604020202020204" pitchFamily="34" charset="0"/>
                <a:cs typeface="Arial" panose="020B0604020202020204" pitchFamily="34" charset="0"/>
              </a:rPr>
              <a:t>Lecturer: Peace Ukachukwu</a:t>
            </a:r>
          </a:p>
          <a:p>
            <a:pPr algn="ctr"/>
            <a:endParaRPr lang="en-US" sz="2400" b="1" dirty="0">
              <a:latin typeface="Arial" panose="020B0604020202020204" pitchFamily="34" charset="0"/>
              <a:cs typeface="Arial" panose="020B0604020202020204" pitchFamily="34" charset="0"/>
            </a:endParaRPr>
          </a:p>
          <a:p>
            <a:pPr algn="ctr"/>
            <a:r>
              <a:rPr lang="en-US" sz="2400" b="1" dirty="0">
                <a:latin typeface="Arial" panose="020B0604020202020204" pitchFamily="34" charset="0"/>
                <a:cs typeface="Arial" panose="020B0604020202020204" pitchFamily="34" charset="0"/>
              </a:rPr>
              <a:t>Submission date: 17 November 2025 2:00 PM</a:t>
            </a:r>
            <a:endParaRPr lang="en-US" sz="2400" dirty="0">
              <a:latin typeface="Arial" panose="020B0604020202020204" pitchFamily="34" charset="0"/>
              <a:cs typeface="Arial" panose="020B0604020202020204" pitchFamily="34" charset="0"/>
            </a:endParaRPr>
          </a:p>
          <a:p>
            <a:pPr algn="ctr"/>
            <a:endParaRPr lang="en-US" dirty="0"/>
          </a:p>
          <a:p>
            <a:pPr algn="ctr"/>
            <a:endParaRPr lang="en-US" dirty="0">
              <a:latin typeface="Arial MT"/>
            </a:endParaRPr>
          </a:p>
        </p:txBody>
      </p:sp>
    </p:spTree>
    <p:extLst>
      <p:ext uri="{BB962C8B-B14F-4D97-AF65-F5344CB8AC3E}">
        <p14:creationId xmlns:p14="http://schemas.microsoft.com/office/powerpoint/2010/main" val="428874614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Slide 1">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5486400" cy="8229600"/>
          </a:xfrm>
          <a:prstGeom prst="rect">
            <a:avLst/>
          </a:prstGeom>
        </p:spPr>
      </p:pic>
      <p:sp>
        <p:nvSpPr>
          <p:cNvPr id="3" name="Text 0"/>
          <p:cNvSpPr/>
          <p:nvPr/>
        </p:nvSpPr>
        <p:spPr>
          <a:xfrm>
            <a:off x="6280190" y="2337197"/>
            <a:ext cx="7556421" cy="2126337"/>
          </a:xfrm>
          <a:prstGeom prst="rect">
            <a:avLst/>
          </a:prstGeom>
          <a:noFill/>
          <a:ln/>
        </p:spPr>
        <p:txBody>
          <a:bodyPr wrap="square" lIns="0" tIns="0" rIns="0" bIns="0" rtlCol="0" anchor="t"/>
          <a:lstStyle/>
          <a:p>
            <a:pPr marL="0" indent="0" algn="l">
              <a:lnSpc>
                <a:spcPts val="5550"/>
              </a:lnSpc>
              <a:buNone/>
            </a:pPr>
            <a:r>
              <a:rPr lang="en-US" sz="4450" b="1" dirty="0">
                <a:solidFill>
                  <a:srgbClr val="231971"/>
                </a:solidFill>
                <a:latin typeface="Arial" panose="020B0604020202020204" pitchFamily="34" charset="0"/>
                <a:ea typeface="Outfit Extra Bold" pitchFamily="34" charset="-122"/>
                <a:cs typeface="Arial" panose="020B0604020202020204" pitchFamily="34" charset="0"/>
              </a:rPr>
              <a:t>Erik Erikson’s Psychosocial Theory and Early Childhood Development</a:t>
            </a:r>
            <a:endParaRPr lang="en-US" sz="4450" dirty="0">
              <a:latin typeface="Arial" panose="020B0604020202020204" pitchFamily="34" charset="0"/>
              <a:cs typeface="Arial" panose="020B0604020202020204" pitchFamily="34" charset="0"/>
            </a:endParaRPr>
          </a:p>
        </p:txBody>
      </p:sp>
      <p:sp>
        <p:nvSpPr>
          <p:cNvPr id="4" name="Text 1"/>
          <p:cNvSpPr/>
          <p:nvPr/>
        </p:nvSpPr>
        <p:spPr>
          <a:xfrm>
            <a:off x="6280190" y="4803696"/>
            <a:ext cx="7556421" cy="1088708"/>
          </a:xfrm>
          <a:prstGeom prst="rect">
            <a:avLst/>
          </a:prstGeom>
          <a:noFill/>
          <a:ln/>
        </p:spPr>
        <p:txBody>
          <a:bodyPr wrap="square" lIns="0" tIns="0" rIns="0" bIns="0" rtlCol="0" anchor="t"/>
          <a:lstStyle/>
          <a:p>
            <a:pPr marL="0" indent="0" algn="l">
              <a:lnSpc>
                <a:spcPts val="2850"/>
              </a:lnSpc>
              <a:buNone/>
            </a:pPr>
            <a:r>
              <a:rPr lang="en-US" sz="1650" dirty="0">
                <a:solidFill>
                  <a:srgbClr val="2A2742"/>
                </a:solidFill>
                <a:latin typeface="Arial" panose="020B0604020202020204" pitchFamily="34" charset="0"/>
                <a:ea typeface="Arimo" pitchFamily="34" charset="-122"/>
                <a:cs typeface="Arial" panose="020B0604020202020204" pitchFamily="34" charset="0"/>
              </a:rPr>
              <a:t>A deep dive into Amira’s developmental challenges through the lens of Erikson's theory, providing context for early childhood educators and trainee child psychologists.</a:t>
            </a:r>
            <a:endParaRPr lang="en-US" sz="1650" dirty="0">
              <a:latin typeface="Arial" panose="020B0604020202020204" pitchFamily="34" charset="0"/>
              <a:cs typeface="Arial" panose="020B0604020202020204" pitchFamily="34" charset="0"/>
            </a:endParaRPr>
          </a:p>
        </p:txBody>
      </p:sp>
      <p:sp>
        <p:nvSpPr>
          <p:cNvPr id="6" name="TextBox 5">
            <a:extLst>
              <a:ext uri="{FF2B5EF4-FFF2-40B4-BE49-F238E27FC236}">
                <a16:creationId xmlns:a16="http://schemas.microsoft.com/office/drawing/2014/main" id="{B0C567BA-68BB-32E7-EE8F-80D7AB5B3088}"/>
              </a:ext>
            </a:extLst>
          </p:cNvPr>
          <p:cNvSpPr txBox="1"/>
          <p:nvPr/>
        </p:nvSpPr>
        <p:spPr>
          <a:xfrm>
            <a:off x="7158445" y="313508"/>
            <a:ext cx="5285421" cy="646331"/>
          </a:xfrm>
          <a:prstGeom prst="rect">
            <a:avLst/>
          </a:prstGeom>
          <a:noFill/>
        </p:spPr>
        <p:txBody>
          <a:bodyPr wrap="none" rtlCol="0">
            <a:spAutoFit/>
          </a:bodyPr>
          <a:lstStyle/>
          <a:p>
            <a:r>
              <a:rPr lang="en-GB" sz="3600" b="1" dirty="0"/>
              <a:t>Context of </a:t>
            </a:r>
            <a:r>
              <a:rPr lang="en-GB" sz="3600" b="1" dirty="0">
                <a:latin typeface="Arial" panose="020B0604020202020204" pitchFamily="34" charset="0"/>
                <a:cs typeface="Arial" panose="020B0604020202020204" pitchFamily="34" charset="0"/>
              </a:rPr>
              <a:t>the</a:t>
            </a:r>
            <a:r>
              <a:rPr lang="en-GB" sz="3600" b="1" dirty="0"/>
              <a:t> Assignment</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 2">
    <p:spTree>
      <p:nvGrpSpPr>
        <p:cNvPr id="1" name=""/>
        <p:cNvGrpSpPr/>
        <p:nvPr/>
      </p:nvGrpSpPr>
      <p:grpSpPr>
        <a:xfrm>
          <a:off x="0" y="0"/>
          <a:ext cx="0" cy="0"/>
          <a:chOff x="0" y="0"/>
          <a:chExt cx="0" cy="0"/>
        </a:xfrm>
      </p:grpSpPr>
      <p:sp>
        <p:nvSpPr>
          <p:cNvPr id="2" name="Text 0"/>
          <p:cNvSpPr/>
          <p:nvPr/>
        </p:nvSpPr>
        <p:spPr>
          <a:xfrm>
            <a:off x="793790" y="1667470"/>
            <a:ext cx="5670590" cy="708779"/>
          </a:xfrm>
          <a:prstGeom prst="rect">
            <a:avLst/>
          </a:prstGeom>
          <a:noFill/>
          <a:ln/>
        </p:spPr>
        <p:txBody>
          <a:bodyPr wrap="none" lIns="0" tIns="0" rIns="0" bIns="0" rtlCol="0" anchor="t"/>
          <a:lstStyle/>
          <a:p>
            <a:pPr marL="0" indent="0" algn="l">
              <a:lnSpc>
                <a:spcPts val="5550"/>
              </a:lnSpc>
              <a:buNone/>
            </a:pPr>
            <a:r>
              <a:rPr lang="en-US" sz="4450" b="1" dirty="0">
                <a:solidFill>
                  <a:srgbClr val="231971"/>
                </a:solidFill>
                <a:latin typeface="Arial" panose="020B0604020202020204" pitchFamily="34" charset="0"/>
                <a:ea typeface="Outfit Extra Bold" pitchFamily="34" charset="-122"/>
                <a:cs typeface="Arial" panose="020B0604020202020204" pitchFamily="34" charset="0"/>
              </a:rPr>
              <a:t>Introduction and Aim</a:t>
            </a:r>
          </a:p>
          <a:p>
            <a:pPr marL="0" indent="0" algn="l">
              <a:lnSpc>
                <a:spcPts val="5550"/>
              </a:lnSpc>
              <a:buNone/>
            </a:pPr>
            <a:endParaRPr lang="en-US" sz="4450" b="1" dirty="0">
              <a:solidFill>
                <a:srgbClr val="231971"/>
              </a:solidFill>
              <a:latin typeface="Arial" panose="020B0604020202020204" pitchFamily="34" charset="0"/>
              <a:cs typeface="Arial" panose="020B0604020202020204" pitchFamily="34" charset="0"/>
            </a:endParaRPr>
          </a:p>
          <a:p>
            <a:pPr marL="0" indent="0" algn="l">
              <a:lnSpc>
                <a:spcPts val="5550"/>
              </a:lnSpc>
              <a:buNone/>
            </a:pPr>
            <a:endParaRPr lang="en-US" sz="4450" dirty="0">
              <a:latin typeface="Arial" panose="020B0604020202020204" pitchFamily="34" charset="0"/>
              <a:cs typeface="Arial" panose="020B0604020202020204" pitchFamily="34" charset="0"/>
            </a:endParaRPr>
          </a:p>
        </p:txBody>
      </p:sp>
      <p:sp>
        <p:nvSpPr>
          <p:cNvPr id="3" name="Text 1"/>
          <p:cNvSpPr/>
          <p:nvPr/>
        </p:nvSpPr>
        <p:spPr>
          <a:xfrm>
            <a:off x="793790" y="2829878"/>
            <a:ext cx="13042821" cy="362903"/>
          </a:xfrm>
          <a:prstGeom prst="rect">
            <a:avLst/>
          </a:prstGeom>
          <a:noFill/>
          <a:ln/>
        </p:spPr>
        <p:txBody>
          <a:bodyPr wrap="none" lIns="0" tIns="0" rIns="0" bIns="0" rtlCol="0" anchor="t"/>
          <a:lstStyle/>
          <a:p>
            <a:pPr marL="0" indent="0" algn="l">
              <a:lnSpc>
                <a:spcPts val="2850"/>
              </a:lnSpc>
              <a:buNone/>
            </a:pPr>
            <a:r>
              <a:rPr lang="en-US" sz="1650" dirty="0">
                <a:solidFill>
                  <a:srgbClr val="2A2742"/>
                </a:solidFill>
                <a:latin typeface="Arial" panose="020B0604020202020204" pitchFamily="34" charset="0"/>
                <a:ea typeface="Arimo" pitchFamily="34" charset="-122"/>
                <a:cs typeface="Arial" panose="020B0604020202020204" pitchFamily="34" charset="0"/>
              </a:rPr>
              <a:t>To examine the case of Amira, a three-year-old in a nursery setting exhibiting significant developmental anxieties.</a:t>
            </a:r>
            <a:endParaRPr lang="en-US" sz="1650" dirty="0">
              <a:latin typeface="Arial" panose="020B0604020202020204" pitchFamily="34" charset="0"/>
              <a:cs typeface="Arial" panose="020B0604020202020204" pitchFamily="34" charset="0"/>
            </a:endParaRPr>
          </a:p>
        </p:txBody>
      </p:sp>
      <p:sp>
        <p:nvSpPr>
          <p:cNvPr id="4" name="Shape 2"/>
          <p:cNvSpPr/>
          <p:nvPr/>
        </p:nvSpPr>
        <p:spPr>
          <a:xfrm>
            <a:off x="793790" y="3447931"/>
            <a:ext cx="6407944" cy="3114199"/>
          </a:xfrm>
          <a:prstGeom prst="roundRect">
            <a:avLst>
              <a:gd name="adj" fmla="val 4698"/>
            </a:avLst>
          </a:prstGeom>
          <a:solidFill>
            <a:srgbClr val="FAFAFA">
              <a:alpha val="95000"/>
            </a:srgbClr>
          </a:solidFill>
          <a:ln w="30480">
            <a:solidFill>
              <a:srgbClr val="BDB8DF"/>
            </a:solidFill>
            <a:prstDash val="solid"/>
          </a:ln>
        </p:spPr>
        <p:txBody>
          <a:bodyPr/>
          <a:lstStyle/>
          <a:p>
            <a:endParaRPr lang="en-GB">
              <a:latin typeface="Arial" panose="020B0604020202020204" pitchFamily="34" charset="0"/>
              <a:cs typeface="Arial" panose="020B0604020202020204" pitchFamily="34" charset="0"/>
            </a:endParaRPr>
          </a:p>
        </p:txBody>
      </p:sp>
      <p:sp>
        <p:nvSpPr>
          <p:cNvPr id="5" name="Shape 3"/>
          <p:cNvSpPr/>
          <p:nvPr/>
        </p:nvSpPr>
        <p:spPr>
          <a:xfrm>
            <a:off x="763310" y="3447931"/>
            <a:ext cx="121920" cy="3114199"/>
          </a:xfrm>
          <a:prstGeom prst="roundRect">
            <a:avLst>
              <a:gd name="adj" fmla="val 78139"/>
            </a:avLst>
          </a:prstGeom>
          <a:solidFill>
            <a:srgbClr val="5E4CE6"/>
          </a:solidFill>
          <a:ln/>
        </p:spPr>
        <p:txBody>
          <a:bodyPr/>
          <a:lstStyle/>
          <a:p>
            <a:endParaRPr lang="en-GB">
              <a:latin typeface="Arial" panose="020B0604020202020204" pitchFamily="34" charset="0"/>
              <a:cs typeface="Arial" panose="020B0604020202020204" pitchFamily="34" charset="0"/>
            </a:endParaRPr>
          </a:p>
        </p:txBody>
      </p:sp>
      <p:sp>
        <p:nvSpPr>
          <p:cNvPr id="6" name="Text 4"/>
          <p:cNvSpPr/>
          <p:nvPr/>
        </p:nvSpPr>
        <p:spPr>
          <a:xfrm>
            <a:off x="1142524" y="3705225"/>
            <a:ext cx="2984540" cy="354330"/>
          </a:xfrm>
          <a:prstGeom prst="rect">
            <a:avLst/>
          </a:prstGeom>
          <a:noFill/>
          <a:ln/>
        </p:spPr>
        <p:txBody>
          <a:bodyPr wrap="none" lIns="0" tIns="0" rIns="0" bIns="0" rtlCol="0" anchor="t"/>
          <a:lstStyle/>
          <a:p>
            <a:pPr marL="0" indent="0" algn="l">
              <a:lnSpc>
                <a:spcPts val="2750"/>
              </a:lnSpc>
              <a:buNone/>
            </a:pPr>
            <a:r>
              <a:rPr lang="en-US" sz="2200" b="1" dirty="0">
                <a:solidFill>
                  <a:srgbClr val="2A2742"/>
                </a:solidFill>
                <a:latin typeface="Arial" panose="020B0604020202020204" pitchFamily="34" charset="0"/>
                <a:ea typeface="Outfit Extra Bold" pitchFamily="34" charset="-122"/>
                <a:cs typeface="Arial" panose="020B0604020202020204" pitchFamily="34" charset="0"/>
              </a:rPr>
              <a:t>The Case Study: Amira</a:t>
            </a:r>
            <a:endParaRPr lang="en-US" sz="2200" dirty="0">
              <a:latin typeface="Arial" panose="020B0604020202020204" pitchFamily="34" charset="0"/>
              <a:cs typeface="Arial" panose="020B0604020202020204" pitchFamily="34" charset="0"/>
            </a:endParaRPr>
          </a:p>
        </p:txBody>
      </p:sp>
      <p:sp>
        <p:nvSpPr>
          <p:cNvPr id="7" name="Text 5"/>
          <p:cNvSpPr/>
          <p:nvPr/>
        </p:nvSpPr>
        <p:spPr>
          <a:xfrm>
            <a:off x="1142524" y="4195643"/>
            <a:ext cx="5801916" cy="362903"/>
          </a:xfrm>
          <a:prstGeom prst="rect">
            <a:avLst/>
          </a:prstGeom>
          <a:noFill/>
          <a:ln/>
        </p:spPr>
        <p:txBody>
          <a:bodyPr wrap="none" lIns="0" tIns="0" rIns="0" bIns="0" rtlCol="0" anchor="t"/>
          <a:lstStyle/>
          <a:p>
            <a:pPr marL="342900" indent="-342900" algn="l">
              <a:lnSpc>
                <a:spcPts val="2850"/>
              </a:lnSpc>
              <a:buSzPct val="100000"/>
              <a:buChar char="•"/>
            </a:pPr>
            <a:r>
              <a:rPr lang="en-US" sz="1650" dirty="0">
                <a:solidFill>
                  <a:srgbClr val="2A2742"/>
                </a:solidFill>
                <a:latin typeface="Arial" panose="020B0604020202020204" pitchFamily="34" charset="0"/>
                <a:ea typeface="Arimo" pitchFamily="34" charset="-122"/>
                <a:cs typeface="Arial" panose="020B0604020202020204" pitchFamily="34" charset="0"/>
              </a:rPr>
              <a:t>Exhibits anxiety during separation from carers.</a:t>
            </a:r>
            <a:endParaRPr lang="en-US" sz="1650" dirty="0">
              <a:latin typeface="Arial" panose="020B0604020202020204" pitchFamily="34" charset="0"/>
              <a:cs typeface="Arial" panose="020B0604020202020204" pitchFamily="34" charset="0"/>
            </a:endParaRPr>
          </a:p>
        </p:txBody>
      </p:sp>
      <p:sp>
        <p:nvSpPr>
          <p:cNvPr id="8" name="Text 6"/>
          <p:cNvSpPr/>
          <p:nvPr/>
        </p:nvSpPr>
        <p:spPr>
          <a:xfrm>
            <a:off x="1142524" y="4637842"/>
            <a:ext cx="5801916" cy="362903"/>
          </a:xfrm>
          <a:prstGeom prst="rect">
            <a:avLst/>
          </a:prstGeom>
          <a:noFill/>
          <a:ln/>
        </p:spPr>
        <p:txBody>
          <a:bodyPr wrap="none" lIns="0" tIns="0" rIns="0" bIns="0" rtlCol="0" anchor="t"/>
          <a:lstStyle/>
          <a:p>
            <a:pPr marL="342900" indent="-342900" algn="l">
              <a:lnSpc>
                <a:spcPts val="2850"/>
              </a:lnSpc>
              <a:buSzPct val="100000"/>
              <a:buChar char="•"/>
            </a:pPr>
            <a:r>
              <a:rPr lang="en-US" sz="1650" dirty="0">
                <a:solidFill>
                  <a:srgbClr val="2A2742"/>
                </a:solidFill>
                <a:latin typeface="Arial" panose="020B0604020202020204" pitchFamily="34" charset="0"/>
                <a:ea typeface="Arimo" pitchFamily="34" charset="-122"/>
                <a:cs typeface="Arial" panose="020B0604020202020204" pitchFamily="34" charset="0"/>
              </a:rPr>
              <a:t>Insufficient expressive speech skills.</a:t>
            </a:r>
            <a:endParaRPr lang="en-US" sz="1650" dirty="0">
              <a:latin typeface="Arial" panose="020B0604020202020204" pitchFamily="34" charset="0"/>
              <a:cs typeface="Arial" panose="020B0604020202020204" pitchFamily="34" charset="0"/>
            </a:endParaRPr>
          </a:p>
        </p:txBody>
      </p:sp>
      <p:sp>
        <p:nvSpPr>
          <p:cNvPr id="9" name="Text 7"/>
          <p:cNvSpPr/>
          <p:nvPr/>
        </p:nvSpPr>
        <p:spPr>
          <a:xfrm>
            <a:off x="1142524" y="5080040"/>
            <a:ext cx="5801916" cy="362903"/>
          </a:xfrm>
          <a:prstGeom prst="rect">
            <a:avLst/>
          </a:prstGeom>
          <a:noFill/>
          <a:ln/>
        </p:spPr>
        <p:txBody>
          <a:bodyPr wrap="none" lIns="0" tIns="0" rIns="0" bIns="0" rtlCol="0" anchor="t"/>
          <a:lstStyle/>
          <a:p>
            <a:pPr marL="342900" indent="-342900" algn="l">
              <a:lnSpc>
                <a:spcPts val="2850"/>
              </a:lnSpc>
              <a:buSzPct val="100000"/>
              <a:buChar char="•"/>
            </a:pPr>
            <a:r>
              <a:rPr lang="en-US" sz="1650" dirty="0">
                <a:solidFill>
                  <a:srgbClr val="2A2742"/>
                </a:solidFill>
                <a:latin typeface="Arial" panose="020B0604020202020204" pitchFamily="34" charset="0"/>
                <a:ea typeface="Arimo" pitchFamily="34" charset="-122"/>
                <a:cs typeface="Arial" panose="020B0604020202020204" pitchFamily="34" charset="0"/>
              </a:rPr>
              <a:t>Inability to participate in group play (Rachman, 2019).</a:t>
            </a:r>
            <a:endParaRPr lang="en-US" sz="1650" dirty="0">
              <a:latin typeface="Arial" panose="020B0604020202020204" pitchFamily="34" charset="0"/>
              <a:cs typeface="Arial" panose="020B0604020202020204" pitchFamily="34" charset="0"/>
            </a:endParaRPr>
          </a:p>
        </p:txBody>
      </p:sp>
      <p:sp>
        <p:nvSpPr>
          <p:cNvPr id="10" name="Shape 8"/>
          <p:cNvSpPr/>
          <p:nvPr/>
        </p:nvSpPr>
        <p:spPr>
          <a:xfrm>
            <a:off x="7428548" y="3447931"/>
            <a:ext cx="6408063" cy="3114199"/>
          </a:xfrm>
          <a:prstGeom prst="roundRect">
            <a:avLst>
              <a:gd name="adj" fmla="val 4698"/>
            </a:avLst>
          </a:prstGeom>
          <a:solidFill>
            <a:srgbClr val="FAFAFA">
              <a:alpha val="95000"/>
            </a:srgbClr>
          </a:solidFill>
          <a:ln w="30480">
            <a:solidFill>
              <a:srgbClr val="BDB8DF"/>
            </a:solidFill>
            <a:prstDash val="solid"/>
          </a:ln>
        </p:spPr>
        <p:txBody>
          <a:bodyPr/>
          <a:lstStyle/>
          <a:p>
            <a:endParaRPr lang="en-GB">
              <a:latin typeface="Arial" panose="020B0604020202020204" pitchFamily="34" charset="0"/>
              <a:cs typeface="Arial" panose="020B0604020202020204" pitchFamily="34" charset="0"/>
            </a:endParaRPr>
          </a:p>
        </p:txBody>
      </p:sp>
      <p:sp>
        <p:nvSpPr>
          <p:cNvPr id="11" name="Shape 9"/>
          <p:cNvSpPr/>
          <p:nvPr/>
        </p:nvSpPr>
        <p:spPr>
          <a:xfrm>
            <a:off x="7398067" y="3447931"/>
            <a:ext cx="121920" cy="3114199"/>
          </a:xfrm>
          <a:prstGeom prst="roundRect">
            <a:avLst>
              <a:gd name="adj" fmla="val 78139"/>
            </a:avLst>
          </a:prstGeom>
          <a:solidFill>
            <a:srgbClr val="5E4CE6"/>
          </a:solidFill>
          <a:ln/>
        </p:spPr>
        <p:txBody>
          <a:bodyPr/>
          <a:lstStyle/>
          <a:p>
            <a:endParaRPr lang="en-GB">
              <a:latin typeface="Arial" panose="020B0604020202020204" pitchFamily="34" charset="0"/>
              <a:cs typeface="Arial" panose="020B0604020202020204" pitchFamily="34" charset="0"/>
            </a:endParaRPr>
          </a:p>
        </p:txBody>
      </p:sp>
      <p:sp>
        <p:nvSpPr>
          <p:cNvPr id="12" name="Text 10"/>
          <p:cNvSpPr/>
          <p:nvPr/>
        </p:nvSpPr>
        <p:spPr>
          <a:xfrm>
            <a:off x="7777282" y="3705225"/>
            <a:ext cx="5003840" cy="354330"/>
          </a:xfrm>
          <a:prstGeom prst="rect">
            <a:avLst/>
          </a:prstGeom>
          <a:noFill/>
          <a:ln/>
        </p:spPr>
        <p:txBody>
          <a:bodyPr wrap="none" lIns="0" tIns="0" rIns="0" bIns="0" rtlCol="0" anchor="t"/>
          <a:lstStyle/>
          <a:p>
            <a:pPr marL="0" indent="0" algn="l">
              <a:lnSpc>
                <a:spcPts val="2750"/>
              </a:lnSpc>
              <a:buNone/>
            </a:pPr>
            <a:r>
              <a:rPr lang="en-US" sz="2200" b="1" dirty="0">
                <a:solidFill>
                  <a:srgbClr val="2A2742"/>
                </a:solidFill>
                <a:latin typeface="Arial" panose="020B0604020202020204" pitchFamily="34" charset="0"/>
                <a:ea typeface="Outfit Extra Bold" pitchFamily="34" charset="-122"/>
                <a:cs typeface="Arial" panose="020B0604020202020204" pitchFamily="34" charset="0"/>
              </a:rPr>
              <a:t>Our Goal: Applying Theory to Practice</a:t>
            </a:r>
            <a:endParaRPr lang="en-US" sz="2200" dirty="0">
              <a:latin typeface="Arial" panose="020B0604020202020204" pitchFamily="34" charset="0"/>
              <a:cs typeface="Arial" panose="020B0604020202020204" pitchFamily="34" charset="0"/>
            </a:endParaRPr>
          </a:p>
        </p:txBody>
      </p:sp>
      <p:sp>
        <p:nvSpPr>
          <p:cNvPr id="13" name="Text 11"/>
          <p:cNvSpPr/>
          <p:nvPr/>
        </p:nvSpPr>
        <p:spPr>
          <a:xfrm>
            <a:off x="7777282" y="4195643"/>
            <a:ext cx="5802035" cy="362903"/>
          </a:xfrm>
          <a:prstGeom prst="rect">
            <a:avLst/>
          </a:prstGeom>
          <a:noFill/>
          <a:ln/>
        </p:spPr>
        <p:txBody>
          <a:bodyPr wrap="none" lIns="0" tIns="0" rIns="0" bIns="0" rtlCol="0" anchor="t"/>
          <a:lstStyle/>
          <a:p>
            <a:pPr marL="0" indent="0" algn="l">
              <a:lnSpc>
                <a:spcPts val="2850"/>
              </a:lnSpc>
              <a:buNone/>
            </a:pPr>
            <a:r>
              <a:rPr lang="en-US" sz="1650" dirty="0">
                <a:solidFill>
                  <a:srgbClr val="2A2742"/>
                </a:solidFill>
                <a:latin typeface="Arial" panose="020B0604020202020204" pitchFamily="34" charset="0"/>
                <a:ea typeface="Arimo" pitchFamily="34" charset="-122"/>
                <a:cs typeface="Arial" panose="020B0604020202020204" pitchFamily="34" charset="0"/>
              </a:rPr>
              <a:t>Utilise Erikson’s psychosocial theory (Scheck, 2014) to:</a:t>
            </a:r>
            <a:endParaRPr lang="en-US" sz="1650" dirty="0">
              <a:latin typeface="Arial" panose="020B0604020202020204" pitchFamily="34" charset="0"/>
              <a:cs typeface="Arial" panose="020B0604020202020204" pitchFamily="34" charset="0"/>
            </a:endParaRPr>
          </a:p>
        </p:txBody>
      </p:sp>
      <p:sp>
        <p:nvSpPr>
          <p:cNvPr id="14" name="Text 12"/>
          <p:cNvSpPr/>
          <p:nvPr/>
        </p:nvSpPr>
        <p:spPr>
          <a:xfrm>
            <a:off x="7777282" y="4694634"/>
            <a:ext cx="5802035" cy="362903"/>
          </a:xfrm>
          <a:prstGeom prst="rect">
            <a:avLst/>
          </a:prstGeom>
          <a:noFill/>
          <a:ln/>
        </p:spPr>
        <p:txBody>
          <a:bodyPr wrap="none" lIns="0" tIns="0" rIns="0" bIns="0" rtlCol="0" anchor="t"/>
          <a:lstStyle/>
          <a:p>
            <a:pPr marL="342900" indent="-342900" algn="l">
              <a:lnSpc>
                <a:spcPts val="2850"/>
              </a:lnSpc>
              <a:buSzPct val="100000"/>
              <a:buChar char="•"/>
            </a:pPr>
            <a:r>
              <a:rPr lang="en-US" sz="1650" dirty="0">
                <a:solidFill>
                  <a:srgbClr val="2A2742"/>
                </a:solidFill>
                <a:latin typeface="Arial" panose="020B0604020202020204" pitchFamily="34" charset="0"/>
                <a:ea typeface="Arimo" pitchFamily="34" charset="-122"/>
                <a:cs typeface="Arial" panose="020B0604020202020204" pitchFamily="34" charset="0"/>
              </a:rPr>
              <a:t>Explain her emotional and social difficulties.</a:t>
            </a:r>
            <a:endParaRPr lang="en-US" sz="1650" dirty="0">
              <a:latin typeface="Arial" panose="020B0604020202020204" pitchFamily="34" charset="0"/>
              <a:cs typeface="Arial" panose="020B0604020202020204" pitchFamily="34" charset="0"/>
            </a:endParaRPr>
          </a:p>
        </p:txBody>
      </p:sp>
      <p:sp>
        <p:nvSpPr>
          <p:cNvPr id="15" name="Text 13"/>
          <p:cNvSpPr/>
          <p:nvPr/>
        </p:nvSpPr>
        <p:spPr>
          <a:xfrm>
            <a:off x="7777282" y="5136833"/>
            <a:ext cx="5802035" cy="362903"/>
          </a:xfrm>
          <a:prstGeom prst="rect">
            <a:avLst/>
          </a:prstGeom>
          <a:noFill/>
          <a:ln/>
        </p:spPr>
        <p:txBody>
          <a:bodyPr wrap="none" lIns="0" tIns="0" rIns="0" bIns="0" rtlCol="0" anchor="t"/>
          <a:lstStyle/>
          <a:p>
            <a:pPr marL="342900" indent="-342900" algn="l">
              <a:lnSpc>
                <a:spcPts val="2850"/>
              </a:lnSpc>
              <a:buSzPct val="100000"/>
              <a:buChar char="•"/>
            </a:pPr>
            <a:r>
              <a:rPr lang="en-US" sz="1650" dirty="0">
                <a:solidFill>
                  <a:srgbClr val="2A2742"/>
                </a:solidFill>
                <a:latin typeface="Arial" panose="020B0604020202020204" pitchFamily="34" charset="0"/>
                <a:ea typeface="Arimo" pitchFamily="34" charset="-122"/>
                <a:cs typeface="Arial" panose="020B0604020202020204" pitchFamily="34" charset="0"/>
              </a:rPr>
              <a:t>Examine biological and environmental factors.</a:t>
            </a:r>
            <a:endParaRPr lang="en-US" sz="1650" dirty="0">
              <a:latin typeface="Arial" panose="020B0604020202020204" pitchFamily="34" charset="0"/>
              <a:cs typeface="Arial" panose="020B0604020202020204" pitchFamily="34" charset="0"/>
            </a:endParaRPr>
          </a:p>
        </p:txBody>
      </p:sp>
      <p:sp>
        <p:nvSpPr>
          <p:cNvPr id="16" name="Text 14"/>
          <p:cNvSpPr/>
          <p:nvPr/>
        </p:nvSpPr>
        <p:spPr>
          <a:xfrm>
            <a:off x="7777282" y="5579031"/>
            <a:ext cx="5802035" cy="725805"/>
          </a:xfrm>
          <a:prstGeom prst="rect">
            <a:avLst/>
          </a:prstGeom>
          <a:noFill/>
          <a:ln/>
        </p:spPr>
        <p:txBody>
          <a:bodyPr wrap="square" lIns="0" tIns="0" rIns="0" bIns="0" rtlCol="0" anchor="t"/>
          <a:lstStyle/>
          <a:p>
            <a:pPr marL="342900" indent="-342900" algn="l">
              <a:lnSpc>
                <a:spcPts val="2850"/>
              </a:lnSpc>
              <a:buSzPct val="100000"/>
              <a:buChar char="•"/>
            </a:pPr>
            <a:r>
              <a:rPr lang="en-US" sz="1650" dirty="0">
                <a:solidFill>
                  <a:srgbClr val="2A2742"/>
                </a:solidFill>
                <a:latin typeface="Arial" panose="020B0604020202020204" pitchFamily="34" charset="0"/>
                <a:ea typeface="Arimo" pitchFamily="34" charset="-122"/>
                <a:cs typeface="Arial" panose="020B0604020202020204" pitchFamily="34" charset="0"/>
              </a:rPr>
              <a:t>Offer practical interventions for development (Zionts, Zionts and Simpson, 2012).</a:t>
            </a:r>
            <a:endParaRPr lang="en-US" sz="1650" dirty="0">
              <a:latin typeface="Arial" panose="020B0604020202020204" pitchFamily="34" charset="0"/>
              <a:cs typeface="Arial" panose="020B0604020202020204" pitchFamily="34"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 3">
    <p:spTree>
      <p:nvGrpSpPr>
        <p:cNvPr id="1" name=""/>
        <p:cNvGrpSpPr/>
        <p:nvPr/>
      </p:nvGrpSpPr>
      <p:grpSpPr>
        <a:xfrm>
          <a:off x="0" y="0"/>
          <a:ext cx="0" cy="0"/>
          <a:chOff x="0" y="0"/>
          <a:chExt cx="0" cy="0"/>
        </a:xfrm>
      </p:grpSpPr>
      <p:sp>
        <p:nvSpPr>
          <p:cNvPr id="2" name="Text 0"/>
          <p:cNvSpPr/>
          <p:nvPr/>
        </p:nvSpPr>
        <p:spPr>
          <a:xfrm>
            <a:off x="793790" y="744022"/>
            <a:ext cx="9921002" cy="708779"/>
          </a:xfrm>
          <a:prstGeom prst="rect">
            <a:avLst/>
          </a:prstGeom>
          <a:noFill/>
          <a:ln/>
        </p:spPr>
        <p:txBody>
          <a:bodyPr wrap="none" lIns="0" tIns="0" rIns="0" bIns="0" rtlCol="0" anchor="t"/>
          <a:lstStyle/>
          <a:p>
            <a:pPr marL="0" indent="0" algn="l">
              <a:lnSpc>
                <a:spcPts val="5550"/>
              </a:lnSpc>
              <a:buNone/>
            </a:pPr>
            <a:r>
              <a:rPr lang="en-US" sz="4450" b="1" dirty="0">
                <a:solidFill>
                  <a:srgbClr val="231971"/>
                </a:solidFill>
                <a:latin typeface="Arial" panose="020B0604020202020204" pitchFamily="34" charset="0"/>
                <a:ea typeface="Outfit Extra Bold" pitchFamily="34" charset="-122"/>
                <a:cs typeface="Arial" panose="020B0604020202020204" pitchFamily="34" charset="0"/>
              </a:rPr>
              <a:t>Case Summary: Amira’s Development</a:t>
            </a:r>
            <a:endParaRPr lang="en-US" sz="4450" dirty="0">
              <a:latin typeface="Arial" panose="020B0604020202020204" pitchFamily="34" charset="0"/>
              <a:cs typeface="Arial" panose="020B0604020202020204" pitchFamily="34" charset="0"/>
            </a:endParaRPr>
          </a:p>
        </p:txBody>
      </p:sp>
      <p:sp>
        <p:nvSpPr>
          <p:cNvPr id="3" name="Text 1"/>
          <p:cNvSpPr/>
          <p:nvPr/>
        </p:nvSpPr>
        <p:spPr>
          <a:xfrm>
            <a:off x="793790" y="1997035"/>
            <a:ext cx="7604284" cy="725805"/>
          </a:xfrm>
          <a:prstGeom prst="rect">
            <a:avLst/>
          </a:prstGeom>
          <a:noFill/>
          <a:ln/>
        </p:spPr>
        <p:txBody>
          <a:bodyPr wrap="square" lIns="0" tIns="0" rIns="0" bIns="0" rtlCol="0" anchor="t"/>
          <a:lstStyle/>
          <a:p>
            <a:pPr marL="0" indent="0" algn="l">
              <a:lnSpc>
                <a:spcPts val="2850"/>
              </a:lnSpc>
              <a:buNone/>
            </a:pPr>
            <a:r>
              <a:rPr lang="en-US" sz="1650" dirty="0">
                <a:solidFill>
                  <a:srgbClr val="2A2742"/>
                </a:solidFill>
                <a:latin typeface="Arial" panose="020B0604020202020204" pitchFamily="34" charset="0"/>
                <a:ea typeface="Arimo" pitchFamily="34" charset="-122"/>
                <a:cs typeface="Arial" panose="020B0604020202020204" pitchFamily="34" charset="0"/>
              </a:rPr>
              <a:t>Amira is currently navigating the early childhood stage, a critical period for developing both independence and key social learning skills.</a:t>
            </a:r>
            <a:endParaRPr lang="en-US" sz="1650" dirty="0">
              <a:latin typeface="Arial" panose="020B0604020202020204" pitchFamily="34" charset="0"/>
              <a:cs typeface="Arial" panose="020B0604020202020204" pitchFamily="34" charset="0"/>
            </a:endParaRPr>
          </a:p>
        </p:txBody>
      </p:sp>
      <p:sp>
        <p:nvSpPr>
          <p:cNvPr id="4" name="Text 2"/>
          <p:cNvSpPr/>
          <p:nvPr/>
        </p:nvSpPr>
        <p:spPr>
          <a:xfrm>
            <a:off x="793790" y="2926913"/>
            <a:ext cx="7604284" cy="1088708"/>
          </a:xfrm>
          <a:prstGeom prst="rect">
            <a:avLst/>
          </a:prstGeom>
          <a:noFill/>
          <a:ln/>
        </p:spPr>
        <p:txBody>
          <a:bodyPr wrap="square" lIns="0" tIns="0" rIns="0" bIns="0" rtlCol="0" anchor="t"/>
          <a:lstStyle/>
          <a:p>
            <a:pPr marL="342900" indent="-342900" algn="l">
              <a:lnSpc>
                <a:spcPts val="2850"/>
              </a:lnSpc>
              <a:buSzPct val="100000"/>
              <a:buChar char="•"/>
            </a:pPr>
            <a:r>
              <a:rPr lang="en-US" sz="1650" b="1" dirty="0">
                <a:solidFill>
                  <a:srgbClr val="2A2742"/>
                </a:solidFill>
                <a:latin typeface="Arial" panose="020B0604020202020204" pitchFamily="34" charset="0"/>
                <a:ea typeface="Arimo" pitchFamily="34" charset="-122"/>
                <a:cs typeface="Arial" panose="020B0604020202020204" pitchFamily="34" charset="0"/>
              </a:rPr>
              <a:t>Emotional Struggle:</a:t>
            </a:r>
            <a:r>
              <a:rPr lang="en-US" sz="1650" dirty="0">
                <a:solidFill>
                  <a:srgbClr val="2A2742"/>
                </a:solidFill>
                <a:latin typeface="Arial" panose="020B0604020202020204" pitchFamily="34" charset="0"/>
                <a:ea typeface="Arimo" pitchFamily="34" charset="-122"/>
                <a:cs typeface="Arial" panose="020B0604020202020204" pitchFamily="34" charset="0"/>
              </a:rPr>
              <a:t> She is acutely affected by separation anxiety and struggles significantly to initiate interaction with her peers (Pini and Milrod, 2023).</a:t>
            </a:r>
            <a:endParaRPr lang="en-US" sz="1650" dirty="0">
              <a:latin typeface="Arial" panose="020B0604020202020204" pitchFamily="34" charset="0"/>
              <a:cs typeface="Arial" panose="020B0604020202020204" pitchFamily="34" charset="0"/>
            </a:endParaRPr>
          </a:p>
        </p:txBody>
      </p:sp>
      <p:sp>
        <p:nvSpPr>
          <p:cNvPr id="5" name="Text 3"/>
          <p:cNvSpPr/>
          <p:nvPr/>
        </p:nvSpPr>
        <p:spPr>
          <a:xfrm>
            <a:off x="793790" y="4094917"/>
            <a:ext cx="7604284" cy="1088708"/>
          </a:xfrm>
          <a:prstGeom prst="rect">
            <a:avLst/>
          </a:prstGeom>
          <a:noFill/>
          <a:ln/>
        </p:spPr>
        <p:txBody>
          <a:bodyPr wrap="square" lIns="0" tIns="0" rIns="0" bIns="0" rtlCol="0" anchor="t"/>
          <a:lstStyle/>
          <a:p>
            <a:pPr marL="342900" indent="-342900" algn="l">
              <a:lnSpc>
                <a:spcPts val="2850"/>
              </a:lnSpc>
              <a:buSzPct val="100000"/>
              <a:buChar char="•"/>
            </a:pPr>
            <a:r>
              <a:rPr lang="en-US" sz="1650" b="1" dirty="0">
                <a:solidFill>
                  <a:srgbClr val="2A2742"/>
                </a:solidFill>
                <a:latin typeface="Arial" panose="020B0604020202020204" pitchFamily="34" charset="0"/>
                <a:ea typeface="Arimo" pitchFamily="34" charset="-122"/>
                <a:cs typeface="Arial" panose="020B0604020202020204" pitchFamily="34" charset="0"/>
              </a:rPr>
              <a:t>Skill Deficits:</a:t>
            </a:r>
            <a:r>
              <a:rPr lang="en-US" sz="1650" dirty="0">
                <a:solidFill>
                  <a:srgbClr val="2A2742"/>
                </a:solidFill>
                <a:latin typeface="Arial" panose="020B0604020202020204" pitchFamily="34" charset="0"/>
                <a:ea typeface="Arimo" pitchFamily="34" charset="-122"/>
                <a:cs typeface="Arial" panose="020B0604020202020204" pitchFamily="34" charset="0"/>
              </a:rPr>
              <a:t> Her limited verbal proficiency and low self-confidence actively impact her ability to engage in play and manage emotional regulation.</a:t>
            </a:r>
            <a:endParaRPr lang="en-US" sz="1650" dirty="0">
              <a:latin typeface="Arial" panose="020B0604020202020204" pitchFamily="34" charset="0"/>
              <a:cs typeface="Arial" panose="020B0604020202020204" pitchFamily="34" charset="0"/>
            </a:endParaRPr>
          </a:p>
        </p:txBody>
      </p:sp>
      <p:sp>
        <p:nvSpPr>
          <p:cNvPr id="6" name="Text 4"/>
          <p:cNvSpPr/>
          <p:nvPr/>
        </p:nvSpPr>
        <p:spPr>
          <a:xfrm>
            <a:off x="793790" y="5262920"/>
            <a:ext cx="7604284" cy="1088708"/>
          </a:xfrm>
          <a:prstGeom prst="rect">
            <a:avLst/>
          </a:prstGeom>
          <a:noFill/>
          <a:ln/>
        </p:spPr>
        <p:txBody>
          <a:bodyPr wrap="square" lIns="0" tIns="0" rIns="0" bIns="0" rtlCol="0" anchor="t"/>
          <a:lstStyle/>
          <a:p>
            <a:pPr marL="342900" indent="-342900" algn="l">
              <a:lnSpc>
                <a:spcPts val="2850"/>
              </a:lnSpc>
              <a:buSzPct val="100000"/>
              <a:buChar char="•"/>
            </a:pPr>
            <a:r>
              <a:rPr lang="en-US" sz="1650" b="1" dirty="0">
                <a:solidFill>
                  <a:srgbClr val="2A2742"/>
                </a:solidFill>
                <a:latin typeface="Arial" panose="020B0604020202020204" pitchFamily="34" charset="0"/>
                <a:ea typeface="Arimo" pitchFamily="34" charset="-122"/>
                <a:cs typeface="Arial" panose="020B0604020202020204" pitchFamily="34" charset="0"/>
              </a:rPr>
              <a:t>Environment:</a:t>
            </a:r>
            <a:r>
              <a:rPr lang="en-US" sz="1650" dirty="0">
                <a:solidFill>
                  <a:srgbClr val="2A2742"/>
                </a:solidFill>
                <a:latin typeface="Arial" panose="020B0604020202020204" pitchFamily="34" charset="0"/>
                <a:ea typeface="Arimo" pitchFamily="34" charset="-122"/>
                <a:cs typeface="Arial" panose="020B0604020202020204" pitchFamily="34" charset="0"/>
              </a:rPr>
              <a:t> The nursery environment, while structured to be accommodating, remains unfamiliar and challenging for her (Gardner et al., 2021).</a:t>
            </a:r>
            <a:endParaRPr lang="en-US" sz="1650" dirty="0">
              <a:latin typeface="Arial" panose="020B0604020202020204" pitchFamily="34" charset="0"/>
              <a:cs typeface="Arial" panose="020B0604020202020204" pitchFamily="34" charset="0"/>
            </a:endParaRPr>
          </a:p>
        </p:txBody>
      </p:sp>
      <p:sp>
        <p:nvSpPr>
          <p:cNvPr id="7" name="Text 5"/>
          <p:cNvSpPr/>
          <p:nvPr/>
        </p:nvSpPr>
        <p:spPr>
          <a:xfrm>
            <a:off x="793790" y="6555700"/>
            <a:ext cx="7604284" cy="725805"/>
          </a:xfrm>
          <a:prstGeom prst="rect">
            <a:avLst/>
          </a:prstGeom>
          <a:noFill/>
          <a:ln/>
        </p:spPr>
        <p:txBody>
          <a:bodyPr wrap="square" lIns="0" tIns="0" rIns="0" bIns="0" rtlCol="0" anchor="t"/>
          <a:lstStyle/>
          <a:p>
            <a:pPr marL="0" indent="0" algn="l">
              <a:lnSpc>
                <a:spcPts val="2850"/>
              </a:lnSpc>
              <a:buNone/>
            </a:pPr>
            <a:r>
              <a:rPr lang="en-US" sz="1750" dirty="0">
                <a:solidFill>
                  <a:srgbClr val="5E4CE6"/>
                </a:solidFill>
                <a:latin typeface="Arimo" pitchFamily="34" charset="0"/>
                <a:ea typeface="Arimo" pitchFamily="34" charset="-122"/>
                <a:cs typeface="Arimo" pitchFamily="34" charset="-120"/>
              </a:rPr>
              <a:t>These behaviours strongly suggest a potential delay or impediment in resolving the psychosocial tasks of this stage:</a:t>
            </a:r>
            <a:r>
              <a:rPr lang="en-US" sz="1750" dirty="0">
                <a:solidFill>
                  <a:srgbClr val="2A2742"/>
                </a:solidFill>
                <a:latin typeface="Arimo" pitchFamily="34" charset="0"/>
                <a:ea typeface="Arimo" pitchFamily="34" charset="-122"/>
                <a:cs typeface="Arimo" pitchFamily="34" charset="-120"/>
              </a:rPr>
              <a:t> Autonomy and Initiative.</a:t>
            </a:r>
            <a:endParaRPr lang="en-US" sz="1750" dirty="0"/>
          </a:p>
        </p:txBody>
      </p:sp>
      <p:pic>
        <p:nvPicPr>
          <p:cNvPr id="8" name="Image 0" descr="preencoded.png"/>
          <p:cNvPicPr>
            <a:picLocks noChangeAspect="1"/>
          </p:cNvPicPr>
          <p:nvPr/>
        </p:nvPicPr>
        <p:blipFill>
          <a:blip r:embed="rId3"/>
          <a:stretch>
            <a:fillRect/>
          </a:stretch>
        </p:blipFill>
        <p:spPr>
          <a:xfrm>
            <a:off x="8959096" y="2196703"/>
            <a:ext cx="4885015" cy="4885015"/>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 4">
    <p:spTree>
      <p:nvGrpSpPr>
        <p:cNvPr id="1" name=""/>
        <p:cNvGrpSpPr/>
        <p:nvPr/>
      </p:nvGrpSpPr>
      <p:grpSpPr>
        <a:xfrm>
          <a:off x="0" y="0"/>
          <a:ext cx="0" cy="0"/>
          <a:chOff x="0" y="0"/>
          <a:chExt cx="0" cy="0"/>
        </a:xfrm>
      </p:grpSpPr>
      <p:sp>
        <p:nvSpPr>
          <p:cNvPr id="2" name="Text 0"/>
          <p:cNvSpPr/>
          <p:nvPr/>
        </p:nvSpPr>
        <p:spPr>
          <a:xfrm>
            <a:off x="793790" y="716875"/>
            <a:ext cx="6674406" cy="531614"/>
          </a:xfrm>
          <a:prstGeom prst="rect">
            <a:avLst/>
          </a:prstGeom>
          <a:noFill/>
          <a:ln/>
        </p:spPr>
        <p:txBody>
          <a:bodyPr wrap="none" lIns="0" tIns="0" rIns="0" bIns="0" rtlCol="0" anchor="t"/>
          <a:lstStyle/>
          <a:p>
            <a:pPr marL="0" indent="0" algn="l">
              <a:lnSpc>
                <a:spcPts val="4150"/>
              </a:lnSpc>
              <a:buNone/>
            </a:pPr>
            <a:r>
              <a:rPr lang="en-US" sz="3300" b="1" dirty="0">
                <a:solidFill>
                  <a:srgbClr val="231971"/>
                </a:solidFill>
                <a:latin typeface="Arial" panose="020B0604020202020204" pitchFamily="34" charset="0"/>
                <a:ea typeface="Outfit Extra Bold" pitchFamily="34" charset="-122"/>
                <a:cs typeface="Arial" panose="020B0604020202020204" pitchFamily="34" charset="0"/>
              </a:rPr>
              <a:t>Overview of Erik Erikson’s Theory</a:t>
            </a:r>
            <a:endParaRPr lang="en-US" sz="3300" dirty="0">
              <a:latin typeface="Arial" panose="020B0604020202020204" pitchFamily="34" charset="0"/>
              <a:cs typeface="Arial" panose="020B0604020202020204" pitchFamily="34" charset="0"/>
            </a:endParaRPr>
          </a:p>
        </p:txBody>
      </p:sp>
      <p:sp>
        <p:nvSpPr>
          <p:cNvPr id="3" name="Text 1"/>
          <p:cNvSpPr/>
          <p:nvPr/>
        </p:nvSpPr>
        <p:spPr>
          <a:xfrm>
            <a:off x="793790" y="1588651"/>
            <a:ext cx="13042821" cy="544354"/>
          </a:xfrm>
          <a:prstGeom prst="rect">
            <a:avLst/>
          </a:prstGeom>
          <a:noFill/>
          <a:ln/>
        </p:spPr>
        <p:txBody>
          <a:bodyPr wrap="square" lIns="0" tIns="0" rIns="0" bIns="0" rtlCol="0" anchor="t"/>
          <a:lstStyle/>
          <a:p>
            <a:pPr marL="0" indent="0" algn="l">
              <a:lnSpc>
                <a:spcPts val="2100"/>
              </a:lnSpc>
              <a:buNone/>
            </a:pPr>
            <a:r>
              <a:rPr lang="en-US" sz="1650" dirty="0">
                <a:solidFill>
                  <a:srgbClr val="2A2742"/>
                </a:solidFill>
                <a:latin typeface="Arial" panose="020B0604020202020204" pitchFamily="34" charset="0"/>
                <a:ea typeface="Arimo" pitchFamily="34" charset="-122"/>
                <a:cs typeface="Arial" panose="020B0604020202020204" pitchFamily="34" charset="0"/>
              </a:rPr>
              <a:t>Erikson posited eight stages of psychosocial development spanning the entire human lifespan. Each stage presents a critical dilemma that must be successfully navigated for healthy psychological progression (Carr and McNulty, 2014).</a:t>
            </a:r>
            <a:endParaRPr lang="en-US" sz="1650" dirty="0">
              <a:latin typeface="Arial" panose="020B0604020202020204" pitchFamily="34" charset="0"/>
              <a:cs typeface="Arial" panose="020B0604020202020204" pitchFamily="34" charset="0"/>
            </a:endParaRPr>
          </a:p>
        </p:txBody>
      </p:sp>
      <p:sp>
        <p:nvSpPr>
          <p:cNvPr id="4" name="Text 2"/>
          <p:cNvSpPr/>
          <p:nvPr/>
        </p:nvSpPr>
        <p:spPr>
          <a:xfrm>
            <a:off x="3050024" y="3716179"/>
            <a:ext cx="2213134" cy="265747"/>
          </a:xfrm>
          <a:prstGeom prst="rect">
            <a:avLst/>
          </a:prstGeom>
          <a:noFill/>
          <a:ln/>
        </p:spPr>
        <p:txBody>
          <a:bodyPr wrap="none" lIns="0" tIns="0" rIns="0" bIns="0" rtlCol="0" anchor="t"/>
          <a:lstStyle/>
          <a:p>
            <a:pPr marL="0" indent="0" algn="r">
              <a:lnSpc>
                <a:spcPts val="2050"/>
              </a:lnSpc>
              <a:buNone/>
            </a:pPr>
            <a:r>
              <a:rPr lang="en-US" sz="1650" b="1" dirty="0">
                <a:solidFill>
                  <a:srgbClr val="2A2742"/>
                </a:solidFill>
                <a:latin typeface="Arial" panose="020B0604020202020204" pitchFamily="34" charset="0"/>
                <a:ea typeface="Outfit Extra Bold" pitchFamily="34" charset="-122"/>
                <a:cs typeface="Arial" panose="020B0604020202020204" pitchFamily="34" charset="0"/>
              </a:rPr>
              <a:t>Psychosocial Dilemma</a:t>
            </a:r>
            <a:endParaRPr lang="en-US" sz="1650" dirty="0">
              <a:latin typeface="Arial" panose="020B0604020202020204" pitchFamily="34" charset="0"/>
              <a:cs typeface="Arial" panose="020B0604020202020204" pitchFamily="34" charset="0"/>
            </a:endParaRPr>
          </a:p>
        </p:txBody>
      </p:sp>
      <p:sp>
        <p:nvSpPr>
          <p:cNvPr id="5" name="Text 3"/>
          <p:cNvSpPr/>
          <p:nvPr/>
        </p:nvSpPr>
        <p:spPr>
          <a:xfrm>
            <a:off x="793790" y="4083963"/>
            <a:ext cx="4469368" cy="272177"/>
          </a:xfrm>
          <a:prstGeom prst="rect">
            <a:avLst/>
          </a:prstGeom>
          <a:noFill/>
          <a:ln/>
        </p:spPr>
        <p:txBody>
          <a:bodyPr wrap="none" lIns="0" tIns="0" rIns="0" bIns="0" rtlCol="0" anchor="t"/>
          <a:lstStyle/>
          <a:p>
            <a:pPr marL="0" indent="0" algn="r">
              <a:lnSpc>
                <a:spcPts val="2100"/>
              </a:lnSpc>
              <a:buNone/>
            </a:pPr>
            <a:r>
              <a:rPr lang="en-US" sz="1650" dirty="0">
                <a:solidFill>
                  <a:srgbClr val="2A2742"/>
                </a:solidFill>
                <a:latin typeface="Arial" panose="020B0604020202020204" pitchFamily="34" charset="0"/>
                <a:ea typeface="Arimo" pitchFamily="34" charset="-122"/>
                <a:cs typeface="Arial" panose="020B0604020202020204" pitchFamily="34" charset="0"/>
              </a:rPr>
              <a:t>Each stage presents a central conflict.</a:t>
            </a:r>
            <a:endParaRPr lang="en-US" sz="1650" dirty="0">
              <a:latin typeface="Arial" panose="020B0604020202020204" pitchFamily="34" charset="0"/>
              <a:cs typeface="Arial" panose="020B0604020202020204" pitchFamily="34" charset="0"/>
            </a:endParaRPr>
          </a:p>
        </p:txBody>
      </p:sp>
      <p:pic>
        <p:nvPicPr>
          <p:cNvPr id="6" name="Image 0" descr="preencoded.png"/>
          <p:cNvPicPr>
            <a:picLocks noChangeAspect="1"/>
          </p:cNvPicPr>
          <p:nvPr/>
        </p:nvPicPr>
        <p:blipFill>
          <a:blip r:embed="rId3"/>
          <a:stretch>
            <a:fillRect/>
          </a:stretch>
        </p:blipFill>
        <p:spPr>
          <a:xfrm>
            <a:off x="5603319" y="2324338"/>
            <a:ext cx="3423642" cy="3423642"/>
          </a:xfrm>
          <a:prstGeom prst="rect">
            <a:avLst/>
          </a:prstGeom>
        </p:spPr>
      </p:pic>
      <p:pic>
        <p:nvPicPr>
          <p:cNvPr id="7" name="Image 1" descr="preencoded.png"/>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6007418" y="3702844"/>
            <a:ext cx="254437" cy="254437"/>
          </a:xfrm>
          <a:prstGeom prst="rect">
            <a:avLst/>
          </a:prstGeom>
        </p:spPr>
      </p:pic>
      <p:sp>
        <p:nvSpPr>
          <p:cNvPr id="8" name="Text 4"/>
          <p:cNvSpPr/>
          <p:nvPr/>
        </p:nvSpPr>
        <p:spPr>
          <a:xfrm>
            <a:off x="9282113" y="2728436"/>
            <a:ext cx="2126456" cy="265747"/>
          </a:xfrm>
          <a:prstGeom prst="rect">
            <a:avLst/>
          </a:prstGeom>
          <a:noFill/>
          <a:ln/>
        </p:spPr>
        <p:txBody>
          <a:bodyPr wrap="none" lIns="0" tIns="0" rIns="0" bIns="0" rtlCol="0" anchor="t"/>
          <a:lstStyle/>
          <a:p>
            <a:pPr marL="0" indent="0" algn="l">
              <a:lnSpc>
                <a:spcPts val="2050"/>
              </a:lnSpc>
              <a:buNone/>
            </a:pPr>
            <a:r>
              <a:rPr lang="en-US" sz="1650" b="1" dirty="0">
                <a:solidFill>
                  <a:srgbClr val="2A2742"/>
                </a:solidFill>
                <a:latin typeface="Arial" panose="020B0604020202020204" pitchFamily="34" charset="0"/>
                <a:ea typeface="Outfit Extra Bold" pitchFamily="34" charset="-122"/>
                <a:cs typeface="Arial" panose="020B0604020202020204" pitchFamily="34" charset="0"/>
              </a:rPr>
              <a:t>Successful Resolution</a:t>
            </a:r>
            <a:endParaRPr lang="en-US" sz="1650" dirty="0">
              <a:latin typeface="Arial" panose="020B0604020202020204" pitchFamily="34" charset="0"/>
              <a:cs typeface="Arial" panose="020B0604020202020204" pitchFamily="34" charset="0"/>
            </a:endParaRPr>
          </a:p>
        </p:txBody>
      </p:sp>
      <p:sp>
        <p:nvSpPr>
          <p:cNvPr id="9" name="Text 5"/>
          <p:cNvSpPr/>
          <p:nvPr/>
        </p:nvSpPr>
        <p:spPr>
          <a:xfrm>
            <a:off x="9282113" y="3096220"/>
            <a:ext cx="4554498" cy="272177"/>
          </a:xfrm>
          <a:prstGeom prst="rect">
            <a:avLst/>
          </a:prstGeom>
          <a:noFill/>
          <a:ln/>
        </p:spPr>
        <p:txBody>
          <a:bodyPr wrap="none" lIns="0" tIns="0" rIns="0" bIns="0" rtlCol="0" anchor="t"/>
          <a:lstStyle/>
          <a:p>
            <a:pPr marL="0" indent="0" algn="l">
              <a:lnSpc>
                <a:spcPts val="2100"/>
              </a:lnSpc>
              <a:buNone/>
            </a:pPr>
            <a:r>
              <a:rPr lang="en-US" sz="1650" dirty="0">
                <a:solidFill>
                  <a:srgbClr val="2A2742"/>
                </a:solidFill>
                <a:latin typeface="Arial" panose="020B0604020202020204" pitchFamily="34" charset="0"/>
                <a:ea typeface="Arimo" pitchFamily="34" charset="-122"/>
                <a:cs typeface="Arial" panose="020B0604020202020204" pitchFamily="34" charset="0"/>
              </a:rPr>
              <a:t>Fosters core psychological strength and confidence.</a:t>
            </a:r>
            <a:endParaRPr lang="en-US" sz="1650" dirty="0">
              <a:latin typeface="Arial" panose="020B0604020202020204" pitchFamily="34" charset="0"/>
              <a:cs typeface="Arial" panose="020B0604020202020204" pitchFamily="34" charset="0"/>
            </a:endParaRPr>
          </a:p>
        </p:txBody>
      </p:sp>
      <p:pic>
        <p:nvPicPr>
          <p:cNvPr id="10" name="Image 2" descr="preencoded.png"/>
          <p:cNvPicPr>
            <a:picLocks noChangeAspect="1"/>
          </p:cNvPicPr>
          <p:nvPr/>
        </p:nvPicPr>
        <p:blipFill>
          <a:blip r:embed="rId6"/>
          <a:stretch>
            <a:fillRect/>
          </a:stretch>
        </p:blipFill>
        <p:spPr>
          <a:xfrm>
            <a:off x="5603319" y="2324338"/>
            <a:ext cx="3423642" cy="3423642"/>
          </a:xfrm>
          <a:prstGeom prst="rect">
            <a:avLst/>
          </a:prstGeom>
        </p:spPr>
      </p:pic>
      <p:pic>
        <p:nvPicPr>
          <p:cNvPr id="11" name="Image 3" descr="preencoded.png"/>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7956471" y="2989540"/>
            <a:ext cx="254437" cy="254437"/>
          </a:xfrm>
          <a:prstGeom prst="rect">
            <a:avLst/>
          </a:prstGeom>
        </p:spPr>
      </p:pic>
      <p:sp>
        <p:nvSpPr>
          <p:cNvPr id="12" name="Text 6"/>
          <p:cNvSpPr/>
          <p:nvPr/>
        </p:nvSpPr>
        <p:spPr>
          <a:xfrm>
            <a:off x="9282113" y="4431744"/>
            <a:ext cx="2373511" cy="265747"/>
          </a:xfrm>
          <a:prstGeom prst="rect">
            <a:avLst/>
          </a:prstGeom>
          <a:noFill/>
          <a:ln/>
        </p:spPr>
        <p:txBody>
          <a:bodyPr wrap="none" lIns="0" tIns="0" rIns="0" bIns="0" rtlCol="0" anchor="t"/>
          <a:lstStyle/>
          <a:p>
            <a:pPr marL="0" indent="0" algn="l">
              <a:lnSpc>
                <a:spcPts val="2050"/>
              </a:lnSpc>
              <a:buNone/>
            </a:pPr>
            <a:r>
              <a:rPr lang="en-US" sz="1650" b="1" dirty="0">
                <a:solidFill>
                  <a:srgbClr val="2A2742"/>
                </a:solidFill>
                <a:latin typeface="Arial" panose="020B0604020202020204" pitchFamily="34" charset="0"/>
                <a:ea typeface="Outfit Extra Bold" pitchFamily="34" charset="-122"/>
                <a:cs typeface="Arial" panose="020B0604020202020204" pitchFamily="34" charset="0"/>
              </a:rPr>
              <a:t>Unsuccessful Resolution</a:t>
            </a:r>
            <a:endParaRPr lang="en-US" sz="1650" dirty="0">
              <a:latin typeface="Arial" panose="020B0604020202020204" pitchFamily="34" charset="0"/>
              <a:cs typeface="Arial" panose="020B0604020202020204" pitchFamily="34" charset="0"/>
            </a:endParaRPr>
          </a:p>
        </p:txBody>
      </p:sp>
      <p:sp>
        <p:nvSpPr>
          <p:cNvPr id="13" name="Text 7"/>
          <p:cNvSpPr/>
          <p:nvPr/>
        </p:nvSpPr>
        <p:spPr>
          <a:xfrm>
            <a:off x="9282113" y="4799528"/>
            <a:ext cx="4554498" cy="544354"/>
          </a:xfrm>
          <a:prstGeom prst="rect">
            <a:avLst/>
          </a:prstGeom>
          <a:noFill/>
          <a:ln/>
        </p:spPr>
        <p:txBody>
          <a:bodyPr wrap="square" lIns="0" tIns="0" rIns="0" bIns="0" rtlCol="0" anchor="t"/>
          <a:lstStyle/>
          <a:p>
            <a:pPr marL="0" indent="0" algn="l">
              <a:lnSpc>
                <a:spcPts val="2100"/>
              </a:lnSpc>
              <a:buNone/>
            </a:pPr>
            <a:r>
              <a:rPr lang="en-US" sz="1650" dirty="0">
                <a:solidFill>
                  <a:srgbClr val="2A2742"/>
                </a:solidFill>
                <a:latin typeface="Arial" panose="020B0604020202020204" pitchFamily="34" charset="0"/>
                <a:ea typeface="Arimo" pitchFamily="34" charset="-122"/>
                <a:cs typeface="Arial" panose="020B0604020202020204" pitchFamily="34" charset="0"/>
              </a:rPr>
              <a:t>May result in suspicion, guilt, or other psychological obstacles.</a:t>
            </a:r>
            <a:endParaRPr lang="en-US" sz="1650" dirty="0">
              <a:latin typeface="Arial" panose="020B0604020202020204" pitchFamily="34" charset="0"/>
              <a:cs typeface="Arial" panose="020B0604020202020204" pitchFamily="34" charset="0"/>
            </a:endParaRPr>
          </a:p>
        </p:txBody>
      </p:sp>
      <p:pic>
        <p:nvPicPr>
          <p:cNvPr id="14" name="Image 4" descr="preencoded.png"/>
          <p:cNvPicPr>
            <a:picLocks noChangeAspect="1"/>
          </p:cNvPicPr>
          <p:nvPr/>
        </p:nvPicPr>
        <p:blipFill>
          <a:blip r:embed="rId9"/>
          <a:stretch>
            <a:fillRect/>
          </a:stretch>
        </p:blipFill>
        <p:spPr>
          <a:xfrm>
            <a:off x="5603319" y="2324338"/>
            <a:ext cx="3423642" cy="3423642"/>
          </a:xfrm>
          <a:prstGeom prst="rect">
            <a:avLst/>
          </a:prstGeom>
        </p:spPr>
      </p:pic>
      <p:pic>
        <p:nvPicPr>
          <p:cNvPr id="15" name="Image 5" descr="preencoded.png"/>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599640" y="5034082"/>
            <a:ext cx="254437" cy="254437"/>
          </a:xfrm>
          <a:prstGeom prst="rect">
            <a:avLst/>
          </a:prstGeom>
        </p:spPr>
      </p:pic>
      <p:sp>
        <p:nvSpPr>
          <p:cNvPr id="16" name="Text 8"/>
          <p:cNvSpPr/>
          <p:nvPr/>
        </p:nvSpPr>
        <p:spPr>
          <a:xfrm>
            <a:off x="793790" y="6003131"/>
            <a:ext cx="5025747" cy="318849"/>
          </a:xfrm>
          <a:prstGeom prst="rect">
            <a:avLst/>
          </a:prstGeom>
          <a:noFill/>
          <a:ln/>
        </p:spPr>
        <p:txBody>
          <a:bodyPr wrap="none" lIns="0" tIns="0" rIns="0" bIns="0" rtlCol="0" anchor="t"/>
          <a:lstStyle/>
          <a:p>
            <a:pPr marL="0" indent="0" algn="l">
              <a:lnSpc>
                <a:spcPts val="2500"/>
              </a:lnSpc>
              <a:buNone/>
            </a:pPr>
            <a:r>
              <a:rPr lang="en-US" sz="1650" b="1" dirty="0">
                <a:solidFill>
                  <a:srgbClr val="231971"/>
                </a:solidFill>
                <a:latin typeface="Arial" panose="020B0604020202020204" pitchFamily="34" charset="0"/>
                <a:ea typeface="Outfit Extra Bold" pitchFamily="34" charset="-122"/>
                <a:cs typeface="Arial" panose="020B0604020202020204" pitchFamily="34" charset="0"/>
              </a:rPr>
              <a:t>Stages Most Applicable to Early Childhood</a:t>
            </a:r>
            <a:endParaRPr lang="en-US" sz="1650" dirty="0">
              <a:latin typeface="Arial" panose="020B0604020202020204" pitchFamily="34" charset="0"/>
              <a:cs typeface="Arial" panose="020B0604020202020204" pitchFamily="34" charset="0"/>
            </a:endParaRPr>
          </a:p>
        </p:txBody>
      </p:sp>
      <p:sp>
        <p:nvSpPr>
          <p:cNvPr id="17" name="Text 9"/>
          <p:cNvSpPr/>
          <p:nvPr/>
        </p:nvSpPr>
        <p:spPr>
          <a:xfrm>
            <a:off x="793790" y="6577132"/>
            <a:ext cx="13042821" cy="272177"/>
          </a:xfrm>
          <a:prstGeom prst="rect">
            <a:avLst/>
          </a:prstGeom>
          <a:noFill/>
          <a:ln/>
        </p:spPr>
        <p:txBody>
          <a:bodyPr wrap="none" lIns="0" tIns="0" rIns="0" bIns="0" rtlCol="0" anchor="t"/>
          <a:lstStyle/>
          <a:p>
            <a:pPr marL="342900" indent="-342900" algn="l">
              <a:lnSpc>
                <a:spcPts val="2100"/>
              </a:lnSpc>
              <a:buSzPct val="100000"/>
              <a:buChar char="•"/>
            </a:pPr>
            <a:r>
              <a:rPr lang="en-US" sz="1650" dirty="0">
                <a:solidFill>
                  <a:srgbClr val="2A2742"/>
                </a:solidFill>
                <a:latin typeface="Arial" panose="020B0604020202020204" pitchFamily="34" charset="0"/>
                <a:ea typeface="Arimo" pitchFamily="34" charset="-122"/>
                <a:cs typeface="Arial" panose="020B0604020202020204" pitchFamily="34" charset="0"/>
              </a:rPr>
              <a:t>Trust vs. Mistrust (0–1 year)</a:t>
            </a:r>
            <a:endParaRPr lang="en-US" sz="1650" dirty="0">
              <a:latin typeface="Arial" panose="020B0604020202020204" pitchFamily="34" charset="0"/>
              <a:cs typeface="Arial" panose="020B0604020202020204" pitchFamily="34" charset="0"/>
            </a:endParaRPr>
          </a:p>
        </p:txBody>
      </p:sp>
      <p:sp>
        <p:nvSpPr>
          <p:cNvPr id="18" name="Text 10"/>
          <p:cNvSpPr/>
          <p:nvPr/>
        </p:nvSpPr>
        <p:spPr>
          <a:xfrm>
            <a:off x="793790" y="6908840"/>
            <a:ext cx="13042821" cy="272177"/>
          </a:xfrm>
          <a:prstGeom prst="rect">
            <a:avLst/>
          </a:prstGeom>
          <a:noFill/>
          <a:ln/>
        </p:spPr>
        <p:txBody>
          <a:bodyPr wrap="none" lIns="0" tIns="0" rIns="0" bIns="0" rtlCol="0" anchor="t"/>
          <a:lstStyle/>
          <a:p>
            <a:pPr marL="342900" indent="-342900" algn="l">
              <a:lnSpc>
                <a:spcPts val="2100"/>
              </a:lnSpc>
              <a:buSzPct val="100000"/>
              <a:buChar char="•"/>
            </a:pPr>
            <a:r>
              <a:rPr lang="en-US" sz="1650" dirty="0">
                <a:solidFill>
                  <a:srgbClr val="2A2742"/>
                </a:solidFill>
                <a:latin typeface="Arial" panose="020B0604020202020204" pitchFamily="34" charset="0"/>
                <a:ea typeface="Arimo" pitchFamily="34" charset="-122"/>
                <a:cs typeface="Arial" panose="020B0604020202020204" pitchFamily="34" charset="0"/>
              </a:rPr>
              <a:t>Autonomy vs. Shame and Doubt (1–3 years) (Ross, 2019)</a:t>
            </a:r>
            <a:endParaRPr lang="en-US" sz="1650" dirty="0">
              <a:latin typeface="Arial" panose="020B0604020202020204" pitchFamily="34" charset="0"/>
              <a:cs typeface="Arial" panose="020B0604020202020204" pitchFamily="34" charset="0"/>
            </a:endParaRPr>
          </a:p>
        </p:txBody>
      </p:sp>
      <p:sp>
        <p:nvSpPr>
          <p:cNvPr id="19" name="Text 11"/>
          <p:cNvSpPr/>
          <p:nvPr/>
        </p:nvSpPr>
        <p:spPr>
          <a:xfrm>
            <a:off x="793790" y="7240548"/>
            <a:ext cx="13042821" cy="272177"/>
          </a:xfrm>
          <a:prstGeom prst="rect">
            <a:avLst/>
          </a:prstGeom>
          <a:noFill/>
          <a:ln/>
        </p:spPr>
        <p:txBody>
          <a:bodyPr wrap="none" lIns="0" tIns="0" rIns="0" bIns="0" rtlCol="0" anchor="t"/>
          <a:lstStyle/>
          <a:p>
            <a:pPr marL="342900" indent="-342900" algn="l">
              <a:lnSpc>
                <a:spcPts val="2100"/>
              </a:lnSpc>
              <a:buSzPct val="100000"/>
              <a:buChar char="•"/>
            </a:pPr>
            <a:r>
              <a:rPr lang="en-US" sz="1650" dirty="0">
                <a:solidFill>
                  <a:srgbClr val="2A2742"/>
                </a:solidFill>
                <a:latin typeface="Arial" panose="020B0604020202020204" pitchFamily="34" charset="0"/>
                <a:ea typeface="Arimo" pitchFamily="34" charset="-122"/>
                <a:cs typeface="Arial" panose="020B0604020202020204" pitchFamily="34" charset="0"/>
              </a:rPr>
              <a:t>Initiative vs. Guilt (3–6 years)</a:t>
            </a:r>
            <a:endParaRPr lang="en-US" sz="1650" dirty="0">
              <a:latin typeface="Arial" panose="020B0604020202020204" pitchFamily="34" charset="0"/>
              <a:cs typeface="Arial" panose="020B0604020202020204" pitchFamily="34"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 5">
    <p:spTree>
      <p:nvGrpSpPr>
        <p:cNvPr id="1" name=""/>
        <p:cNvGrpSpPr/>
        <p:nvPr/>
      </p:nvGrpSpPr>
      <p:grpSpPr>
        <a:xfrm>
          <a:off x="0" y="0"/>
          <a:ext cx="0" cy="0"/>
          <a:chOff x="0" y="0"/>
          <a:chExt cx="0" cy="0"/>
        </a:xfrm>
      </p:grpSpPr>
      <p:sp>
        <p:nvSpPr>
          <p:cNvPr id="2" name="Text 0"/>
          <p:cNvSpPr/>
          <p:nvPr/>
        </p:nvSpPr>
        <p:spPr>
          <a:xfrm>
            <a:off x="793790" y="1204913"/>
            <a:ext cx="12774573" cy="708779"/>
          </a:xfrm>
          <a:prstGeom prst="rect">
            <a:avLst/>
          </a:prstGeom>
          <a:noFill/>
          <a:ln/>
        </p:spPr>
        <p:txBody>
          <a:bodyPr wrap="none" lIns="0" tIns="0" rIns="0" bIns="0" rtlCol="0" anchor="t"/>
          <a:lstStyle/>
          <a:p>
            <a:pPr marL="0" indent="0" algn="l">
              <a:lnSpc>
                <a:spcPts val="5550"/>
              </a:lnSpc>
              <a:buNone/>
            </a:pPr>
            <a:r>
              <a:rPr lang="en-US" sz="4450" b="1" dirty="0">
                <a:solidFill>
                  <a:srgbClr val="231971"/>
                </a:solidFill>
                <a:latin typeface="Arial" panose="020B0604020202020204" pitchFamily="34" charset="0"/>
                <a:ea typeface="Outfit Extra Bold" pitchFamily="34" charset="-122"/>
                <a:cs typeface="Arial" panose="020B0604020202020204" pitchFamily="34" charset="0"/>
              </a:rPr>
              <a:t>Early Childhood Stages: Autonomy and Initiative</a:t>
            </a:r>
            <a:endParaRPr lang="en-US" sz="4450" dirty="0">
              <a:latin typeface="Arial" panose="020B0604020202020204" pitchFamily="34" charset="0"/>
              <a:cs typeface="Arial" panose="020B0604020202020204" pitchFamily="34" charset="0"/>
            </a:endParaRPr>
          </a:p>
        </p:txBody>
      </p:sp>
      <p:sp>
        <p:nvSpPr>
          <p:cNvPr id="3" name="Shape 1"/>
          <p:cNvSpPr/>
          <p:nvPr/>
        </p:nvSpPr>
        <p:spPr>
          <a:xfrm>
            <a:off x="793790" y="2707481"/>
            <a:ext cx="6407944" cy="3699153"/>
          </a:xfrm>
          <a:prstGeom prst="roundRect">
            <a:avLst>
              <a:gd name="adj" fmla="val 3955"/>
            </a:avLst>
          </a:prstGeom>
          <a:solidFill>
            <a:srgbClr val="FAFAFA">
              <a:alpha val="95000"/>
            </a:srgbClr>
          </a:solidFill>
          <a:ln/>
        </p:spPr>
        <p:txBody>
          <a:bodyPr/>
          <a:lstStyle/>
          <a:p>
            <a:endParaRPr lang="en-GB">
              <a:latin typeface="Arial" panose="020B0604020202020204" pitchFamily="34" charset="0"/>
              <a:cs typeface="Arial" panose="020B0604020202020204" pitchFamily="34" charset="0"/>
            </a:endParaRPr>
          </a:p>
        </p:txBody>
      </p:sp>
      <p:sp>
        <p:nvSpPr>
          <p:cNvPr id="4" name="Shape 2"/>
          <p:cNvSpPr/>
          <p:nvPr/>
        </p:nvSpPr>
        <p:spPr>
          <a:xfrm>
            <a:off x="793790" y="2677001"/>
            <a:ext cx="6407944" cy="121920"/>
          </a:xfrm>
          <a:prstGeom prst="roundRect">
            <a:avLst>
              <a:gd name="adj" fmla="val 78139"/>
            </a:avLst>
          </a:prstGeom>
          <a:solidFill>
            <a:srgbClr val="5E4CE6"/>
          </a:solidFill>
          <a:ln/>
        </p:spPr>
        <p:txBody>
          <a:bodyPr/>
          <a:lstStyle/>
          <a:p>
            <a:endParaRPr lang="en-GB">
              <a:latin typeface="Arial" panose="020B0604020202020204" pitchFamily="34" charset="0"/>
              <a:cs typeface="Arial" panose="020B0604020202020204" pitchFamily="34" charset="0"/>
            </a:endParaRPr>
          </a:p>
        </p:txBody>
      </p:sp>
      <p:sp>
        <p:nvSpPr>
          <p:cNvPr id="5" name="Shape 3"/>
          <p:cNvSpPr/>
          <p:nvPr/>
        </p:nvSpPr>
        <p:spPr>
          <a:xfrm>
            <a:off x="3657540" y="2367320"/>
            <a:ext cx="680442" cy="680442"/>
          </a:xfrm>
          <a:prstGeom prst="roundRect">
            <a:avLst>
              <a:gd name="adj" fmla="val 134383"/>
            </a:avLst>
          </a:prstGeom>
          <a:solidFill>
            <a:srgbClr val="5E4CE6"/>
          </a:solidFill>
          <a:ln/>
        </p:spPr>
        <p:txBody>
          <a:bodyPr/>
          <a:lstStyle/>
          <a:p>
            <a:endParaRPr lang="en-GB">
              <a:latin typeface="Arial" panose="020B0604020202020204" pitchFamily="34" charset="0"/>
              <a:cs typeface="Arial" panose="020B0604020202020204" pitchFamily="34" charset="0"/>
            </a:endParaRPr>
          </a:p>
        </p:txBody>
      </p:sp>
      <p:pic>
        <p:nvPicPr>
          <p:cNvPr id="6" name="Image 0" descr="preencoded.png"/>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3861614" y="2571393"/>
            <a:ext cx="272177" cy="272177"/>
          </a:xfrm>
          <a:prstGeom prst="rect">
            <a:avLst/>
          </a:prstGeom>
        </p:spPr>
      </p:pic>
      <p:sp>
        <p:nvSpPr>
          <p:cNvPr id="7" name="Text 4"/>
          <p:cNvSpPr/>
          <p:nvPr/>
        </p:nvSpPr>
        <p:spPr>
          <a:xfrm>
            <a:off x="1051084" y="3274457"/>
            <a:ext cx="5033129" cy="425291"/>
          </a:xfrm>
          <a:prstGeom prst="rect">
            <a:avLst/>
          </a:prstGeom>
          <a:noFill/>
          <a:ln/>
        </p:spPr>
        <p:txBody>
          <a:bodyPr wrap="none" lIns="0" tIns="0" rIns="0" bIns="0" rtlCol="0" anchor="t"/>
          <a:lstStyle/>
          <a:p>
            <a:pPr marL="0" indent="0" algn="l">
              <a:lnSpc>
                <a:spcPts val="3300"/>
              </a:lnSpc>
              <a:buNone/>
            </a:pPr>
            <a:r>
              <a:rPr lang="en-US" sz="2650" b="1" dirty="0">
                <a:solidFill>
                  <a:srgbClr val="2A2742"/>
                </a:solidFill>
                <a:latin typeface="Arial" panose="020B0604020202020204" pitchFamily="34" charset="0"/>
                <a:ea typeface="Outfit Extra Bold" pitchFamily="34" charset="-122"/>
                <a:cs typeface="Arial" panose="020B0604020202020204" pitchFamily="34" charset="0"/>
              </a:rPr>
              <a:t>Autonomy vs. Shame and Doubt</a:t>
            </a:r>
            <a:endParaRPr lang="en-US" sz="2650" dirty="0">
              <a:latin typeface="Arial" panose="020B0604020202020204" pitchFamily="34" charset="0"/>
              <a:cs typeface="Arial" panose="020B0604020202020204" pitchFamily="34" charset="0"/>
            </a:endParaRPr>
          </a:p>
        </p:txBody>
      </p:sp>
      <p:sp>
        <p:nvSpPr>
          <p:cNvPr id="8" name="Text 5"/>
          <p:cNvSpPr/>
          <p:nvPr/>
        </p:nvSpPr>
        <p:spPr>
          <a:xfrm>
            <a:off x="1051084" y="3835837"/>
            <a:ext cx="5893356" cy="1451610"/>
          </a:xfrm>
          <a:prstGeom prst="rect">
            <a:avLst/>
          </a:prstGeom>
          <a:noFill/>
          <a:ln/>
        </p:spPr>
        <p:txBody>
          <a:bodyPr wrap="square" lIns="0" tIns="0" rIns="0" bIns="0" rtlCol="0" anchor="t"/>
          <a:lstStyle/>
          <a:p>
            <a:pPr marL="0" indent="0" algn="l">
              <a:lnSpc>
                <a:spcPts val="2850"/>
              </a:lnSpc>
              <a:buNone/>
            </a:pPr>
            <a:r>
              <a:rPr lang="en-US" sz="1650" dirty="0">
                <a:solidFill>
                  <a:srgbClr val="2A2742"/>
                </a:solidFill>
                <a:latin typeface="Arial" panose="020B0604020202020204" pitchFamily="34" charset="0"/>
                <a:ea typeface="Arimo" pitchFamily="34" charset="-122"/>
                <a:cs typeface="Arial" panose="020B0604020202020204" pitchFamily="34" charset="0"/>
              </a:rPr>
              <a:t>This second stage focuses on the development of personal independence. Children begin to exert control over basic functions like feeding, dressing, and toileting (Sileo and Potter, 2021).</a:t>
            </a:r>
            <a:endParaRPr lang="en-US" sz="1650" dirty="0">
              <a:latin typeface="Arial" panose="020B0604020202020204" pitchFamily="34" charset="0"/>
              <a:cs typeface="Arial" panose="020B0604020202020204" pitchFamily="34" charset="0"/>
            </a:endParaRPr>
          </a:p>
        </p:txBody>
      </p:sp>
      <p:sp>
        <p:nvSpPr>
          <p:cNvPr id="9" name="Text 6"/>
          <p:cNvSpPr/>
          <p:nvPr/>
        </p:nvSpPr>
        <p:spPr>
          <a:xfrm>
            <a:off x="1051084" y="5423535"/>
            <a:ext cx="5893356" cy="725805"/>
          </a:xfrm>
          <a:prstGeom prst="rect">
            <a:avLst/>
          </a:prstGeom>
          <a:noFill/>
          <a:ln/>
        </p:spPr>
        <p:txBody>
          <a:bodyPr wrap="square" lIns="0" tIns="0" rIns="0" bIns="0" rtlCol="0" anchor="t"/>
          <a:lstStyle/>
          <a:p>
            <a:pPr marL="0" indent="0" algn="l">
              <a:lnSpc>
                <a:spcPts val="2850"/>
              </a:lnSpc>
              <a:buNone/>
            </a:pPr>
            <a:r>
              <a:rPr lang="en-US" sz="1650" b="1" dirty="0">
                <a:solidFill>
                  <a:srgbClr val="2A2742"/>
                </a:solidFill>
                <a:latin typeface="Arial" panose="020B0604020202020204" pitchFamily="34" charset="0"/>
                <a:ea typeface="Arimo" pitchFamily="34" charset="-122"/>
                <a:cs typeface="Arial" panose="020B0604020202020204" pitchFamily="34" charset="0"/>
              </a:rPr>
              <a:t>Outcome:</a:t>
            </a:r>
            <a:r>
              <a:rPr lang="en-US" sz="1650" dirty="0">
                <a:solidFill>
                  <a:srgbClr val="2A2742"/>
                </a:solidFill>
                <a:latin typeface="Arial" panose="020B0604020202020204" pitchFamily="34" charset="0"/>
                <a:ea typeface="Arimo" pitchFamily="34" charset="-122"/>
                <a:cs typeface="Arial" panose="020B0604020202020204" pitchFamily="34" charset="0"/>
              </a:rPr>
              <a:t> Encouragement builds confidence; excessive control or criticism causes fear and self-doubt.</a:t>
            </a:r>
            <a:endParaRPr lang="en-US" sz="1650" dirty="0">
              <a:latin typeface="Arial" panose="020B0604020202020204" pitchFamily="34" charset="0"/>
              <a:cs typeface="Arial" panose="020B0604020202020204" pitchFamily="34" charset="0"/>
            </a:endParaRPr>
          </a:p>
        </p:txBody>
      </p:sp>
      <p:sp>
        <p:nvSpPr>
          <p:cNvPr id="10" name="Shape 7"/>
          <p:cNvSpPr/>
          <p:nvPr/>
        </p:nvSpPr>
        <p:spPr>
          <a:xfrm>
            <a:off x="7428548" y="2707481"/>
            <a:ext cx="6408063" cy="3699153"/>
          </a:xfrm>
          <a:prstGeom prst="roundRect">
            <a:avLst>
              <a:gd name="adj" fmla="val 3955"/>
            </a:avLst>
          </a:prstGeom>
          <a:solidFill>
            <a:srgbClr val="FAFAFA">
              <a:alpha val="95000"/>
            </a:srgbClr>
          </a:solidFill>
          <a:ln/>
        </p:spPr>
        <p:txBody>
          <a:bodyPr/>
          <a:lstStyle/>
          <a:p>
            <a:endParaRPr lang="en-GB">
              <a:latin typeface="Arial" panose="020B0604020202020204" pitchFamily="34" charset="0"/>
              <a:cs typeface="Arial" panose="020B0604020202020204" pitchFamily="34" charset="0"/>
            </a:endParaRPr>
          </a:p>
        </p:txBody>
      </p:sp>
      <p:sp>
        <p:nvSpPr>
          <p:cNvPr id="11" name="Shape 8"/>
          <p:cNvSpPr/>
          <p:nvPr/>
        </p:nvSpPr>
        <p:spPr>
          <a:xfrm>
            <a:off x="7428548" y="2677001"/>
            <a:ext cx="6408063" cy="121920"/>
          </a:xfrm>
          <a:prstGeom prst="roundRect">
            <a:avLst>
              <a:gd name="adj" fmla="val 78139"/>
            </a:avLst>
          </a:prstGeom>
          <a:solidFill>
            <a:srgbClr val="5E4CE6"/>
          </a:solidFill>
          <a:ln/>
        </p:spPr>
        <p:txBody>
          <a:bodyPr/>
          <a:lstStyle/>
          <a:p>
            <a:endParaRPr lang="en-GB">
              <a:latin typeface="Arial" panose="020B0604020202020204" pitchFamily="34" charset="0"/>
              <a:cs typeface="Arial" panose="020B0604020202020204" pitchFamily="34" charset="0"/>
            </a:endParaRPr>
          </a:p>
        </p:txBody>
      </p:sp>
      <p:sp>
        <p:nvSpPr>
          <p:cNvPr id="12" name="Shape 9"/>
          <p:cNvSpPr/>
          <p:nvPr/>
        </p:nvSpPr>
        <p:spPr>
          <a:xfrm>
            <a:off x="10292298" y="2367320"/>
            <a:ext cx="680442" cy="680442"/>
          </a:xfrm>
          <a:prstGeom prst="roundRect">
            <a:avLst>
              <a:gd name="adj" fmla="val 134383"/>
            </a:avLst>
          </a:prstGeom>
          <a:solidFill>
            <a:srgbClr val="5E4CE6"/>
          </a:solidFill>
          <a:ln/>
        </p:spPr>
        <p:txBody>
          <a:bodyPr/>
          <a:lstStyle/>
          <a:p>
            <a:endParaRPr lang="en-GB">
              <a:latin typeface="Arial" panose="020B0604020202020204" pitchFamily="34" charset="0"/>
              <a:cs typeface="Arial" panose="020B0604020202020204" pitchFamily="34" charset="0"/>
            </a:endParaRPr>
          </a:p>
        </p:txBody>
      </p:sp>
      <p:pic>
        <p:nvPicPr>
          <p:cNvPr id="13" name="Image 1" descr="preencoded.png"/>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10496371" y="2571393"/>
            <a:ext cx="272177" cy="272177"/>
          </a:xfrm>
          <a:prstGeom prst="rect">
            <a:avLst/>
          </a:prstGeom>
        </p:spPr>
      </p:pic>
      <p:sp>
        <p:nvSpPr>
          <p:cNvPr id="14" name="Text 10"/>
          <p:cNvSpPr/>
          <p:nvPr/>
        </p:nvSpPr>
        <p:spPr>
          <a:xfrm>
            <a:off x="7685842" y="3274457"/>
            <a:ext cx="3402330" cy="425291"/>
          </a:xfrm>
          <a:prstGeom prst="rect">
            <a:avLst/>
          </a:prstGeom>
          <a:noFill/>
          <a:ln/>
        </p:spPr>
        <p:txBody>
          <a:bodyPr wrap="none" lIns="0" tIns="0" rIns="0" bIns="0" rtlCol="0" anchor="t"/>
          <a:lstStyle/>
          <a:p>
            <a:pPr marL="0" indent="0" algn="l">
              <a:lnSpc>
                <a:spcPts val="3300"/>
              </a:lnSpc>
              <a:buNone/>
            </a:pPr>
            <a:r>
              <a:rPr lang="en-US" sz="2650" b="1" dirty="0">
                <a:solidFill>
                  <a:srgbClr val="2A2742"/>
                </a:solidFill>
                <a:latin typeface="Arial" panose="020B0604020202020204" pitchFamily="34" charset="0"/>
                <a:ea typeface="Outfit Extra Bold" pitchFamily="34" charset="-122"/>
                <a:cs typeface="Arial" panose="020B0604020202020204" pitchFamily="34" charset="0"/>
              </a:rPr>
              <a:t>Initiative vs. Guilt</a:t>
            </a:r>
            <a:endParaRPr lang="en-US" sz="2650" dirty="0">
              <a:latin typeface="Arial" panose="020B0604020202020204" pitchFamily="34" charset="0"/>
              <a:cs typeface="Arial" panose="020B0604020202020204" pitchFamily="34" charset="0"/>
            </a:endParaRPr>
          </a:p>
        </p:txBody>
      </p:sp>
      <p:sp>
        <p:nvSpPr>
          <p:cNvPr id="15" name="Text 11"/>
          <p:cNvSpPr/>
          <p:nvPr/>
        </p:nvSpPr>
        <p:spPr>
          <a:xfrm>
            <a:off x="7685842" y="3835837"/>
            <a:ext cx="5893475" cy="1088708"/>
          </a:xfrm>
          <a:prstGeom prst="rect">
            <a:avLst/>
          </a:prstGeom>
          <a:noFill/>
          <a:ln/>
        </p:spPr>
        <p:txBody>
          <a:bodyPr wrap="square" lIns="0" tIns="0" rIns="0" bIns="0" rtlCol="0" anchor="t"/>
          <a:lstStyle/>
          <a:p>
            <a:pPr marL="0" indent="0" algn="l">
              <a:lnSpc>
                <a:spcPts val="2850"/>
              </a:lnSpc>
              <a:buNone/>
            </a:pPr>
            <a:r>
              <a:rPr lang="en-US" sz="1650" dirty="0">
                <a:solidFill>
                  <a:srgbClr val="2A2742"/>
                </a:solidFill>
                <a:latin typeface="Arial" panose="020B0604020202020204" pitchFamily="34" charset="0"/>
                <a:ea typeface="Arimo" pitchFamily="34" charset="-122"/>
                <a:cs typeface="Arial" panose="020B0604020202020204" pitchFamily="34" charset="0"/>
              </a:rPr>
              <a:t>The third stage emphasises exploration and decision-making. Children start engaging in imaginative play, socialising, and setting simple objectives (Chasen, 2011).</a:t>
            </a:r>
            <a:endParaRPr lang="en-US" sz="1650" dirty="0">
              <a:latin typeface="Arial" panose="020B0604020202020204" pitchFamily="34" charset="0"/>
              <a:cs typeface="Arial" panose="020B0604020202020204" pitchFamily="34" charset="0"/>
            </a:endParaRPr>
          </a:p>
        </p:txBody>
      </p:sp>
      <p:sp>
        <p:nvSpPr>
          <p:cNvPr id="16" name="Text 12"/>
          <p:cNvSpPr/>
          <p:nvPr/>
        </p:nvSpPr>
        <p:spPr>
          <a:xfrm>
            <a:off x="7685842" y="5060633"/>
            <a:ext cx="5893475" cy="725805"/>
          </a:xfrm>
          <a:prstGeom prst="rect">
            <a:avLst/>
          </a:prstGeom>
          <a:noFill/>
          <a:ln/>
        </p:spPr>
        <p:txBody>
          <a:bodyPr wrap="square" lIns="0" tIns="0" rIns="0" bIns="0" rtlCol="0" anchor="t"/>
          <a:lstStyle/>
          <a:p>
            <a:pPr marL="0" indent="0" algn="l">
              <a:lnSpc>
                <a:spcPts val="2850"/>
              </a:lnSpc>
              <a:buNone/>
            </a:pPr>
            <a:r>
              <a:rPr lang="en-US" sz="1650" b="1" dirty="0">
                <a:solidFill>
                  <a:srgbClr val="2A2742"/>
                </a:solidFill>
                <a:latin typeface="Arial" panose="020B0604020202020204" pitchFamily="34" charset="0"/>
                <a:ea typeface="Arimo" pitchFamily="34" charset="-122"/>
                <a:cs typeface="Arial" panose="020B0604020202020204" pitchFamily="34" charset="0"/>
              </a:rPr>
              <a:t>Outcome:</a:t>
            </a:r>
            <a:r>
              <a:rPr lang="en-US" sz="1650" dirty="0">
                <a:solidFill>
                  <a:srgbClr val="2A2742"/>
                </a:solidFill>
                <a:latin typeface="Arial" panose="020B0604020202020204" pitchFamily="34" charset="0"/>
                <a:ea typeface="Arimo" pitchFamily="34" charset="-122"/>
                <a:cs typeface="Arial" panose="020B0604020202020204" pitchFamily="34" charset="0"/>
              </a:rPr>
              <a:t> Positive support fosters leadership; harsh criticism risks causing withdrawal and pervasive guilt.</a:t>
            </a:r>
            <a:endParaRPr lang="en-US" sz="1650" dirty="0">
              <a:latin typeface="Arial" panose="020B0604020202020204" pitchFamily="34" charset="0"/>
              <a:cs typeface="Arial" panose="020B0604020202020204" pitchFamily="34" charset="0"/>
            </a:endParaRPr>
          </a:p>
        </p:txBody>
      </p:sp>
      <p:sp>
        <p:nvSpPr>
          <p:cNvPr id="17" name="Text 13"/>
          <p:cNvSpPr/>
          <p:nvPr/>
        </p:nvSpPr>
        <p:spPr>
          <a:xfrm>
            <a:off x="793790" y="6661785"/>
            <a:ext cx="13042821" cy="362903"/>
          </a:xfrm>
          <a:prstGeom prst="rect">
            <a:avLst/>
          </a:prstGeom>
          <a:noFill/>
          <a:ln/>
        </p:spPr>
        <p:txBody>
          <a:bodyPr wrap="none" lIns="0" tIns="0" rIns="0" bIns="0" rtlCol="0" anchor="t"/>
          <a:lstStyle/>
          <a:p>
            <a:pPr marL="0" indent="0" algn="l">
              <a:lnSpc>
                <a:spcPts val="2850"/>
              </a:lnSpc>
              <a:buNone/>
            </a:pPr>
            <a:r>
              <a:rPr lang="en-US" sz="1650" dirty="0">
                <a:solidFill>
                  <a:srgbClr val="2A2742"/>
                </a:solidFill>
                <a:latin typeface="Arial" panose="020B0604020202020204" pitchFamily="34" charset="0"/>
                <a:ea typeface="Arimo" pitchFamily="34" charset="-122"/>
                <a:cs typeface="Arial" panose="020B0604020202020204" pitchFamily="34" charset="0"/>
              </a:rPr>
              <a:t>The successful resolution of these two phases is highly predictive of emotional and social maturity in the early years (Berk, 2022).</a:t>
            </a:r>
            <a:endParaRPr lang="en-US" sz="1650" dirty="0">
              <a:latin typeface="Arial" panose="020B0604020202020204" pitchFamily="34" charset="0"/>
              <a:cs typeface="Arial" panose="020B0604020202020204" pitchFamily="34"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 6">
    <p:spTree>
      <p:nvGrpSpPr>
        <p:cNvPr id="1" name=""/>
        <p:cNvGrpSpPr/>
        <p:nvPr/>
      </p:nvGrpSpPr>
      <p:grpSpPr>
        <a:xfrm>
          <a:off x="0" y="0"/>
          <a:ext cx="0" cy="0"/>
          <a:chOff x="0" y="0"/>
          <a:chExt cx="0" cy="0"/>
        </a:xfrm>
      </p:grpSpPr>
      <p:sp>
        <p:nvSpPr>
          <p:cNvPr id="2" name="Text 0"/>
          <p:cNvSpPr/>
          <p:nvPr/>
        </p:nvSpPr>
        <p:spPr>
          <a:xfrm>
            <a:off x="793790" y="690682"/>
            <a:ext cx="6933962" cy="673418"/>
          </a:xfrm>
          <a:prstGeom prst="rect">
            <a:avLst/>
          </a:prstGeom>
          <a:noFill/>
          <a:ln/>
        </p:spPr>
        <p:txBody>
          <a:bodyPr wrap="none" lIns="0" tIns="0" rIns="0" bIns="0" rtlCol="0" anchor="t"/>
          <a:lstStyle/>
          <a:p>
            <a:pPr marL="0" indent="0" algn="l">
              <a:lnSpc>
                <a:spcPts val="5300"/>
              </a:lnSpc>
              <a:buNone/>
            </a:pPr>
            <a:r>
              <a:rPr lang="en-US" sz="4200" b="1" dirty="0">
                <a:solidFill>
                  <a:srgbClr val="231971"/>
                </a:solidFill>
                <a:latin typeface="Arial" panose="020B0604020202020204" pitchFamily="34" charset="0"/>
                <a:ea typeface="Outfit Extra Bold" pitchFamily="34" charset="-122"/>
                <a:cs typeface="Arial" panose="020B0604020202020204" pitchFamily="34" charset="0"/>
              </a:rPr>
              <a:t>Application to Amira’s Case</a:t>
            </a:r>
            <a:endParaRPr lang="en-US" sz="4200" dirty="0">
              <a:latin typeface="Arial" panose="020B0604020202020204" pitchFamily="34" charset="0"/>
              <a:cs typeface="Arial" panose="020B0604020202020204" pitchFamily="34" charset="0"/>
            </a:endParaRPr>
          </a:p>
        </p:txBody>
      </p:sp>
      <p:sp>
        <p:nvSpPr>
          <p:cNvPr id="3" name="Text 1"/>
          <p:cNvSpPr/>
          <p:nvPr/>
        </p:nvSpPr>
        <p:spPr>
          <a:xfrm>
            <a:off x="793790" y="1794986"/>
            <a:ext cx="13042821" cy="344805"/>
          </a:xfrm>
          <a:prstGeom prst="rect">
            <a:avLst/>
          </a:prstGeom>
          <a:noFill/>
          <a:ln/>
        </p:spPr>
        <p:txBody>
          <a:bodyPr wrap="none" lIns="0" tIns="0" rIns="0" bIns="0" rtlCol="0" anchor="t"/>
          <a:lstStyle/>
          <a:p>
            <a:pPr marL="0" indent="0" algn="l">
              <a:lnSpc>
                <a:spcPts val="2700"/>
              </a:lnSpc>
              <a:buNone/>
            </a:pPr>
            <a:r>
              <a:rPr lang="en-US" sz="1650" dirty="0">
                <a:solidFill>
                  <a:srgbClr val="2A2742"/>
                </a:solidFill>
                <a:latin typeface="Arial" panose="020B0604020202020204" pitchFamily="34" charset="0"/>
                <a:ea typeface="Arimo" pitchFamily="34" charset="-122"/>
                <a:cs typeface="Arial" panose="020B0604020202020204" pitchFamily="34" charset="0"/>
              </a:rPr>
              <a:t>Amira’s behaviours align with potential unresolved conflicts in the Autonomy and Initiative stages.</a:t>
            </a:r>
            <a:endParaRPr lang="en-US" sz="1650" dirty="0">
              <a:latin typeface="Arial" panose="020B0604020202020204" pitchFamily="34" charset="0"/>
              <a:cs typeface="Arial" panose="020B0604020202020204" pitchFamily="34" charset="0"/>
            </a:endParaRPr>
          </a:p>
        </p:txBody>
      </p:sp>
      <p:sp>
        <p:nvSpPr>
          <p:cNvPr id="4" name="Shape 2"/>
          <p:cNvSpPr/>
          <p:nvPr/>
        </p:nvSpPr>
        <p:spPr>
          <a:xfrm>
            <a:off x="793790" y="3028593"/>
            <a:ext cx="4203978" cy="3578304"/>
          </a:xfrm>
          <a:prstGeom prst="roundRect">
            <a:avLst>
              <a:gd name="adj" fmla="val 2529"/>
            </a:avLst>
          </a:prstGeom>
          <a:solidFill>
            <a:srgbClr val="FAFAFA">
              <a:alpha val="95000"/>
            </a:srgbClr>
          </a:solidFill>
          <a:ln w="30480">
            <a:solidFill>
              <a:srgbClr val="BDB8DF"/>
            </a:solidFill>
            <a:prstDash val="solid"/>
          </a:ln>
        </p:spPr>
        <p:txBody>
          <a:bodyPr/>
          <a:lstStyle/>
          <a:p>
            <a:endParaRPr lang="en-GB" dirty="0">
              <a:latin typeface="Arial" panose="020B0604020202020204" pitchFamily="34" charset="0"/>
              <a:cs typeface="Arial" panose="020B0604020202020204" pitchFamily="34" charset="0"/>
            </a:endParaRPr>
          </a:p>
        </p:txBody>
      </p:sp>
      <p:sp>
        <p:nvSpPr>
          <p:cNvPr id="5" name="Shape 3"/>
          <p:cNvSpPr/>
          <p:nvPr/>
        </p:nvSpPr>
        <p:spPr>
          <a:xfrm>
            <a:off x="824270" y="3059073"/>
            <a:ext cx="4143018" cy="215384"/>
          </a:xfrm>
          <a:prstGeom prst="roundRect">
            <a:avLst>
              <a:gd name="adj" fmla="val 25038"/>
            </a:avLst>
          </a:prstGeom>
          <a:solidFill>
            <a:srgbClr val="E9E6FA"/>
          </a:solidFill>
          <a:ln/>
        </p:spPr>
        <p:txBody>
          <a:bodyPr/>
          <a:lstStyle/>
          <a:p>
            <a:endParaRPr lang="en-GB" dirty="0">
              <a:latin typeface="Arial" panose="020B0604020202020204" pitchFamily="34" charset="0"/>
              <a:cs typeface="Arial" panose="020B0604020202020204" pitchFamily="34" charset="0"/>
            </a:endParaRPr>
          </a:p>
        </p:txBody>
      </p:sp>
      <p:sp>
        <p:nvSpPr>
          <p:cNvPr id="6" name="Text 4"/>
          <p:cNvSpPr/>
          <p:nvPr/>
        </p:nvSpPr>
        <p:spPr>
          <a:xfrm>
            <a:off x="1039654" y="3489841"/>
            <a:ext cx="3712250" cy="673179"/>
          </a:xfrm>
          <a:prstGeom prst="rect">
            <a:avLst/>
          </a:prstGeom>
          <a:noFill/>
          <a:ln/>
        </p:spPr>
        <p:txBody>
          <a:bodyPr wrap="square" lIns="0" tIns="0" rIns="0" bIns="0" rtlCol="0" anchor="t"/>
          <a:lstStyle/>
          <a:p>
            <a:pPr marL="0" indent="0" algn="l">
              <a:lnSpc>
                <a:spcPts val="2650"/>
              </a:lnSpc>
              <a:buNone/>
            </a:pPr>
            <a:r>
              <a:rPr lang="en-US" sz="2100" b="1" dirty="0">
                <a:solidFill>
                  <a:srgbClr val="2A2742"/>
                </a:solidFill>
                <a:latin typeface="Arial" panose="020B0604020202020204" pitchFamily="34" charset="0"/>
                <a:ea typeface="Outfit Extra Bold" pitchFamily="34" charset="-122"/>
                <a:cs typeface="Arial" panose="020B0604020202020204" pitchFamily="34" charset="0"/>
              </a:rPr>
              <a:t>Separation Anxiety &amp; Autonomy</a:t>
            </a:r>
            <a:endParaRPr lang="en-US" sz="2100" dirty="0">
              <a:latin typeface="Arial" panose="020B0604020202020204" pitchFamily="34" charset="0"/>
              <a:cs typeface="Arial" panose="020B0604020202020204" pitchFamily="34" charset="0"/>
            </a:endParaRPr>
          </a:p>
        </p:txBody>
      </p:sp>
      <p:sp>
        <p:nvSpPr>
          <p:cNvPr id="7" name="Text 5"/>
          <p:cNvSpPr/>
          <p:nvPr/>
        </p:nvSpPr>
        <p:spPr>
          <a:xfrm>
            <a:off x="1039654" y="4292203"/>
            <a:ext cx="3712250" cy="2068830"/>
          </a:xfrm>
          <a:prstGeom prst="rect">
            <a:avLst/>
          </a:prstGeom>
          <a:noFill/>
          <a:ln/>
        </p:spPr>
        <p:txBody>
          <a:bodyPr wrap="square" lIns="0" tIns="0" rIns="0" bIns="0" rtlCol="0" anchor="t"/>
          <a:lstStyle/>
          <a:p>
            <a:pPr marL="0" indent="0" algn="l">
              <a:lnSpc>
                <a:spcPts val="2700"/>
              </a:lnSpc>
              <a:buNone/>
            </a:pPr>
            <a:r>
              <a:rPr lang="en-US" sz="1650" dirty="0">
                <a:solidFill>
                  <a:srgbClr val="2A2742"/>
                </a:solidFill>
                <a:latin typeface="Arial" panose="020B0604020202020204" pitchFamily="34" charset="0"/>
                <a:ea typeface="Arimo" pitchFamily="34" charset="-122"/>
                <a:cs typeface="Arial" panose="020B0604020202020204" pitchFamily="34" charset="0"/>
              </a:rPr>
              <a:t>Her nervousness during separation suggests an unresolved conflict in autonomy, where a lack of freedom may lead to hesitancy in engaging with new environments and reliance on carers (Vakoch and Castrillón, 2014).</a:t>
            </a:r>
            <a:endParaRPr lang="en-US" sz="1650" dirty="0">
              <a:latin typeface="Arial" panose="020B0604020202020204" pitchFamily="34" charset="0"/>
              <a:cs typeface="Arial" panose="020B0604020202020204" pitchFamily="34" charset="0"/>
            </a:endParaRPr>
          </a:p>
        </p:txBody>
      </p:sp>
      <p:sp>
        <p:nvSpPr>
          <p:cNvPr id="8" name="Shape 6"/>
          <p:cNvSpPr/>
          <p:nvPr/>
        </p:nvSpPr>
        <p:spPr>
          <a:xfrm>
            <a:off x="5213152" y="2705338"/>
            <a:ext cx="4203978" cy="3901559"/>
          </a:xfrm>
          <a:prstGeom prst="roundRect">
            <a:avLst>
              <a:gd name="adj" fmla="val 2320"/>
            </a:avLst>
          </a:prstGeom>
          <a:solidFill>
            <a:srgbClr val="FAFAFA">
              <a:alpha val="95000"/>
            </a:srgbClr>
          </a:solidFill>
          <a:ln w="30480">
            <a:solidFill>
              <a:srgbClr val="BDB8DF"/>
            </a:solidFill>
            <a:prstDash val="solid"/>
          </a:ln>
        </p:spPr>
        <p:txBody>
          <a:bodyPr/>
          <a:lstStyle/>
          <a:p>
            <a:endParaRPr lang="en-GB" dirty="0">
              <a:latin typeface="Arial" panose="020B0604020202020204" pitchFamily="34" charset="0"/>
              <a:cs typeface="Arial" panose="020B0604020202020204" pitchFamily="34" charset="0"/>
            </a:endParaRPr>
          </a:p>
        </p:txBody>
      </p:sp>
      <p:sp>
        <p:nvSpPr>
          <p:cNvPr id="9" name="Shape 7"/>
          <p:cNvSpPr/>
          <p:nvPr/>
        </p:nvSpPr>
        <p:spPr>
          <a:xfrm>
            <a:off x="5243632" y="2735818"/>
            <a:ext cx="4143018" cy="215384"/>
          </a:xfrm>
          <a:prstGeom prst="roundRect">
            <a:avLst>
              <a:gd name="adj" fmla="val 25038"/>
            </a:avLst>
          </a:prstGeom>
          <a:solidFill>
            <a:srgbClr val="E9E6FA"/>
          </a:solidFill>
          <a:ln/>
        </p:spPr>
        <p:txBody>
          <a:bodyPr/>
          <a:lstStyle/>
          <a:p>
            <a:endParaRPr lang="en-GB" dirty="0">
              <a:latin typeface="Arial" panose="020B0604020202020204" pitchFamily="34" charset="0"/>
              <a:cs typeface="Arial" panose="020B0604020202020204" pitchFamily="34" charset="0"/>
            </a:endParaRPr>
          </a:p>
        </p:txBody>
      </p:sp>
      <p:sp>
        <p:nvSpPr>
          <p:cNvPr id="10" name="Text 8"/>
          <p:cNvSpPr/>
          <p:nvPr/>
        </p:nvSpPr>
        <p:spPr>
          <a:xfrm>
            <a:off x="5459016" y="3166586"/>
            <a:ext cx="3712250" cy="673179"/>
          </a:xfrm>
          <a:prstGeom prst="rect">
            <a:avLst/>
          </a:prstGeom>
          <a:noFill/>
          <a:ln/>
        </p:spPr>
        <p:txBody>
          <a:bodyPr wrap="square" lIns="0" tIns="0" rIns="0" bIns="0" rtlCol="0" anchor="t"/>
          <a:lstStyle/>
          <a:p>
            <a:pPr marL="0" indent="0" algn="l">
              <a:lnSpc>
                <a:spcPts val="2650"/>
              </a:lnSpc>
              <a:buNone/>
            </a:pPr>
            <a:r>
              <a:rPr lang="en-US" sz="2100" b="1" dirty="0">
                <a:solidFill>
                  <a:srgbClr val="2A2742"/>
                </a:solidFill>
                <a:latin typeface="Arial" panose="020B0604020202020204" pitchFamily="34" charset="0"/>
                <a:ea typeface="Outfit Extra Bold" pitchFamily="34" charset="-122"/>
                <a:cs typeface="Arial" panose="020B0604020202020204" pitchFamily="34" charset="0"/>
              </a:rPr>
              <a:t>Limited Communication &amp; Trust</a:t>
            </a:r>
            <a:endParaRPr lang="en-US" sz="2100" dirty="0">
              <a:latin typeface="Arial" panose="020B0604020202020204" pitchFamily="34" charset="0"/>
              <a:cs typeface="Arial" panose="020B0604020202020204" pitchFamily="34" charset="0"/>
            </a:endParaRPr>
          </a:p>
        </p:txBody>
      </p:sp>
      <p:sp>
        <p:nvSpPr>
          <p:cNvPr id="11" name="Text 9"/>
          <p:cNvSpPr/>
          <p:nvPr/>
        </p:nvSpPr>
        <p:spPr>
          <a:xfrm>
            <a:off x="5459016" y="3968948"/>
            <a:ext cx="3712250" cy="1034415"/>
          </a:xfrm>
          <a:prstGeom prst="rect">
            <a:avLst/>
          </a:prstGeom>
          <a:noFill/>
          <a:ln/>
        </p:spPr>
        <p:txBody>
          <a:bodyPr wrap="square" lIns="0" tIns="0" rIns="0" bIns="0" rtlCol="0" anchor="t"/>
          <a:lstStyle/>
          <a:p>
            <a:pPr marL="0" indent="0" algn="l">
              <a:lnSpc>
                <a:spcPts val="2700"/>
              </a:lnSpc>
              <a:buNone/>
            </a:pPr>
            <a:r>
              <a:rPr lang="en-US" sz="1650" dirty="0">
                <a:solidFill>
                  <a:srgbClr val="2A2742"/>
                </a:solidFill>
                <a:latin typeface="Arial" panose="020B0604020202020204" pitchFamily="34" charset="0"/>
                <a:ea typeface="Arimo" pitchFamily="34" charset="-122"/>
                <a:cs typeface="Arial" panose="020B0604020202020204" pitchFamily="34" charset="0"/>
              </a:rPr>
              <a:t>Limited verbal output implies slow development of trust in communicating her needs and ideas effectively.</a:t>
            </a:r>
            <a:endParaRPr lang="en-US" sz="1650" dirty="0">
              <a:latin typeface="Arial" panose="020B0604020202020204" pitchFamily="34" charset="0"/>
              <a:cs typeface="Arial" panose="020B0604020202020204" pitchFamily="34" charset="0"/>
            </a:endParaRPr>
          </a:p>
        </p:txBody>
      </p:sp>
      <p:sp>
        <p:nvSpPr>
          <p:cNvPr id="12" name="Shape 10"/>
          <p:cNvSpPr/>
          <p:nvPr/>
        </p:nvSpPr>
        <p:spPr>
          <a:xfrm>
            <a:off x="9632513" y="2382203"/>
            <a:ext cx="4203978" cy="4224695"/>
          </a:xfrm>
          <a:prstGeom prst="roundRect">
            <a:avLst>
              <a:gd name="adj" fmla="val 2153"/>
            </a:avLst>
          </a:prstGeom>
          <a:solidFill>
            <a:srgbClr val="FAFAFA">
              <a:alpha val="95000"/>
            </a:srgbClr>
          </a:solidFill>
          <a:ln w="30480">
            <a:solidFill>
              <a:srgbClr val="BDB8DF"/>
            </a:solidFill>
            <a:prstDash val="solid"/>
          </a:ln>
        </p:spPr>
        <p:txBody>
          <a:bodyPr/>
          <a:lstStyle/>
          <a:p>
            <a:endParaRPr lang="en-GB" dirty="0">
              <a:latin typeface="Arial" panose="020B0604020202020204" pitchFamily="34" charset="0"/>
              <a:cs typeface="Arial" panose="020B0604020202020204" pitchFamily="34" charset="0"/>
            </a:endParaRPr>
          </a:p>
        </p:txBody>
      </p:sp>
      <p:sp>
        <p:nvSpPr>
          <p:cNvPr id="13" name="Shape 11"/>
          <p:cNvSpPr/>
          <p:nvPr/>
        </p:nvSpPr>
        <p:spPr>
          <a:xfrm>
            <a:off x="9662993" y="2412683"/>
            <a:ext cx="4143018" cy="215384"/>
          </a:xfrm>
          <a:prstGeom prst="roundRect">
            <a:avLst>
              <a:gd name="adj" fmla="val 25038"/>
            </a:avLst>
          </a:prstGeom>
          <a:solidFill>
            <a:srgbClr val="E9E6FA"/>
          </a:solidFill>
          <a:ln/>
        </p:spPr>
        <p:txBody>
          <a:bodyPr/>
          <a:lstStyle/>
          <a:p>
            <a:endParaRPr lang="en-GB" dirty="0">
              <a:latin typeface="Arial" panose="020B0604020202020204" pitchFamily="34" charset="0"/>
              <a:cs typeface="Arial" panose="020B0604020202020204" pitchFamily="34" charset="0"/>
            </a:endParaRPr>
          </a:p>
        </p:txBody>
      </p:sp>
      <p:sp>
        <p:nvSpPr>
          <p:cNvPr id="14" name="Text 12"/>
          <p:cNvSpPr/>
          <p:nvPr/>
        </p:nvSpPr>
        <p:spPr>
          <a:xfrm>
            <a:off x="9878378" y="2843451"/>
            <a:ext cx="3712250" cy="673179"/>
          </a:xfrm>
          <a:prstGeom prst="rect">
            <a:avLst/>
          </a:prstGeom>
          <a:noFill/>
          <a:ln/>
        </p:spPr>
        <p:txBody>
          <a:bodyPr wrap="square" lIns="0" tIns="0" rIns="0" bIns="0" rtlCol="0" anchor="t"/>
          <a:lstStyle/>
          <a:p>
            <a:pPr marL="0" indent="0" algn="l">
              <a:lnSpc>
                <a:spcPts val="2650"/>
              </a:lnSpc>
              <a:buNone/>
            </a:pPr>
            <a:r>
              <a:rPr lang="en-US" sz="2100" b="1" dirty="0">
                <a:solidFill>
                  <a:srgbClr val="2A2742"/>
                </a:solidFill>
                <a:latin typeface="Arial" panose="020B0604020202020204" pitchFamily="34" charset="0"/>
                <a:ea typeface="Outfit Extra Bold" pitchFamily="34" charset="-122"/>
                <a:cs typeface="Arial" panose="020B0604020202020204" pitchFamily="34" charset="0"/>
              </a:rPr>
              <a:t>Inability to Group Play &amp; Initiative</a:t>
            </a:r>
            <a:endParaRPr lang="en-US" sz="2100" dirty="0">
              <a:latin typeface="Arial" panose="020B0604020202020204" pitchFamily="34" charset="0"/>
              <a:cs typeface="Arial" panose="020B0604020202020204" pitchFamily="34" charset="0"/>
            </a:endParaRPr>
          </a:p>
        </p:txBody>
      </p:sp>
      <p:sp>
        <p:nvSpPr>
          <p:cNvPr id="15" name="Text 13"/>
          <p:cNvSpPr/>
          <p:nvPr/>
        </p:nvSpPr>
        <p:spPr>
          <a:xfrm>
            <a:off x="9878378" y="3645813"/>
            <a:ext cx="3712250" cy="1379220"/>
          </a:xfrm>
          <a:prstGeom prst="rect">
            <a:avLst/>
          </a:prstGeom>
          <a:noFill/>
          <a:ln/>
        </p:spPr>
        <p:txBody>
          <a:bodyPr wrap="square" lIns="0" tIns="0" rIns="0" bIns="0" rtlCol="0" anchor="t"/>
          <a:lstStyle/>
          <a:p>
            <a:pPr marL="0" indent="0" algn="l">
              <a:lnSpc>
                <a:spcPts val="2700"/>
              </a:lnSpc>
              <a:buNone/>
            </a:pPr>
            <a:r>
              <a:rPr lang="en-US" sz="1650" dirty="0">
                <a:solidFill>
                  <a:srgbClr val="2A2742"/>
                </a:solidFill>
                <a:latin typeface="Arial" panose="020B0604020202020204" pitchFamily="34" charset="0"/>
                <a:ea typeface="Arimo" pitchFamily="34" charset="-122"/>
                <a:cs typeface="Arial" panose="020B0604020202020204" pitchFamily="34" charset="0"/>
              </a:rPr>
              <a:t>Her reluctance to join group play may stem from a lack of initiative or a fear of error/failure, leading to withdrawal (Berger and Lorenz, 2016).</a:t>
            </a:r>
            <a:endParaRPr lang="en-US" sz="1650" dirty="0">
              <a:latin typeface="Arial" panose="020B0604020202020204" pitchFamily="34" charset="0"/>
              <a:cs typeface="Arial" panose="020B0604020202020204" pitchFamily="34" charset="0"/>
            </a:endParaRPr>
          </a:p>
        </p:txBody>
      </p:sp>
      <p:sp>
        <p:nvSpPr>
          <p:cNvPr id="16" name="Text 14"/>
          <p:cNvSpPr/>
          <p:nvPr/>
        </p:nvSpPr>
        <p:spPr>
          <a:xfrm>
            <a:off x="793790" y="6849308"/>
            <a:ext cx="13042821" cy="689610"/>
          </a:xfrm>
          <a:prstGeom prst="rect">
            <a:avLst/>
          </a:prstGeom>
          <a:noFill/>
          <a:ln/>
        </p:spPr>
        <p:txBody>
          <a:bodyPr wrap="square" lIns="0" tIns="0" rIns="0" bIns="0" rtlCol="0" anchor="t"/>
          <a:lstStyle/>
          <a:p>
            <a:pPr marL="0" indent="0" algn="l">
              <a:lnSpc>
                <a:spcPts val="2700"/>
              </a:lnSpc>
              <a:buNone/>
            </a:pPr>
            <a:r>
              <a:rPr lang="en-US" sz="1650" dirty="0">
                <a:solidFill>
                  <a:srgbClr val="2A2742"/>
                </a:solidFill>
                <a:latin typeface="Arial" panose="020B0604020202020204" pitchFamily="34" charset="0"/>
                <a:ea typeface="Arimo" pitchFamily="34" charset="-122"/>
                <a:cs typeface="Arial" panose="020B0604020202020204" pitchFamily="34" charset="0"/>
              </a:rPr>
              <a:t>Consistent, friendly caregivers can significantly assist Amira in moving from dependency toward self-trust, empowering her to explore her social world through nurturing connections (Southam-Gerow, 2019).</a:t>
            </a:r>
            <a:endParaRPr lang="en-US" sz="1650" dirty="0">
              <a:latin typeface="Arial" panose="020B0604020202020204" pitchFamily="34" charset="0"/>
              <a:cs typeface="Arial" panose="020B0604020202020204" pitchFamily="34"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 7">
    <p:spTree>
      <p:nvGrpSpPr>
        <p:cNvPr id="1" name=""/>
        <p:cNvGrpSpPr/>
        <p:nvPr/>
      </p:nvGrpSpPr>
      <p:grpSpPr>
        <a:xfrm>
          <a:off x="0" y="0"/>
          <a:ext cx="0" cy="0"/>
          <a:chOff x="0" y="0"/>
          <a:chExt cx="0" cy="0"/>
        </a:xfrm>
      </p:grpSpPr>
      <p:sp>
        <p:nvSpPr>
          <p:cNvPr id="2" name="Text 0"/>
          <p:cNvSpPr/>
          <p:nvPr/>
        </p:nvSpPr>
        <p:spPr>
          <a:xfrm>
            <a:off x="743545" y="584240"/>
            <a:ext cx="6450092" cy="431602"/>
          </a:xfrm>
          <a:prstGeom prst="rect">
            <a:avLst/>
          </a:prstGeom>
          <a:noFill/>
          <a:ln/>
        </p:spPr>
        <p:txBody>
          <a:bodyPr wrap="none" lIns="0" tIns="0" rIns="0" bIns="0" rtlCol="0" anchor="t"/>
          <a:lstStyle/>
          <a:p>
            <a:pPr marL="0" indent="0" algn="l">
              <a:lnSpc>
                <a:spcPts val="3350"/>
              </a:lnSpc>
              <a:buNone/>
            </a:pPr>
            <a:r>
              <a:rPr lang="en-US" sz="2700" b="1" dirty="0">
                <a:solidFill>
                  <a:srgbClr val="231971"/>
                </a:solidFill>
                <a:latin typeface="Arial" panose="020B0604020202020204" pitchFamily="34" charset="0"/>
                <a:ea typeface="Outfit Extra Bold" pitchFamily="34" charset="-122"/>
                <a:cs typeface="Arial" panose="020B0604020202020204" pitchFamily="34" charset="0"/>
              </a:rPr>
              <a:t>Biological and Environmental Influences</a:t>
            </a:r>
            <a:endParaRPr lang="en-US" sz="2700" dirty="0">
              <a:latin typeface="Arial" panose="020B0604020202020204" pitchFamily="34" charset="0"/>
              <a:cs typeface="Arial" panose="020B0604020202020204" pitchFamily="34" charset="0"/>
            </a:endParaRPr>
          </a:p>
        </p:txBody>
      </p:sp>
      <p:sp>
        <p:nvSpPr>
          <p:cNvPr id="3" name="Text 1"/>
          <p:cNvSpPr/>
          <p:nvPr/>
        </p:nvSpPr>
        <p:spPr>
          <a:xfrm>
            <a:off x="743545" y="1291947"/>
            <a:ext cx="13143309" cy="220980"/>
          </a:xfrm>
          <a:prstGeom prst="rect">
            <a:avLst/>
          </a:prstGeom>
          <a:noFill/>
          <a:ln/>
        </p:spPr>
        <p:txBody>
          <a:bodyPr wrap="none" lIns="0" tIns="0" rIns="0" bIns="0" rtlCol="0" anchor="t"/>
          <a:lstStyle/>
          <a:p>
            <a:pPr marL="0" indent="0" algn="l">
              <a:lnSpc>
                <a:spcPts val="1700"/>
              </a:lnSpc>
              <a:buNone/>
            </a:pPr>
            <a:r>
              <a:rPr lang="en-US" sz="1650" dirty="0">
                <a:solidFill>
                  <a:srgbClr val="2A2742"/>
                </a:solidFill>
                <a:latin typeface="Arial" panose="020B0604020202020204" pitchFamily="34" charset="0"/>
                <a:ea typeface="Arimo" pitchFamily="34" charset="-122"/>
                <a:cs typeface="Arial" panose="020B0604020202020204" pitchFamily="34" charset="0"/>
              </a:rPr>
              <a:t>Development is a complex interplay between an individual’s biological predisposition and environmental interactions.</a:t>
            </a:r>
            <a:endParaRPr lang="en-US" sz="1650" dirty="0">
              <a:latin typeface="Arial" panose="020B0604020202020204" pitchFamily="34" charset="0"/>
              <a:cs typeface="Arial" panose="020B0604020202020204" pitchFamily="34" charset="0"/>
            </a:endParaRPr>
          </a:p>
        </p:txBody>
      </p:sp>
      <p:pic>
        <p:nvPicPr>
          <p:cNvPr id="4" name="Image 0" descr="preencoded.png"/>
          <p:cNvPicPr>
            <a:picLocks noChangeAspect="1"/>
          </p:cNvPicPr>
          <p:nvPr/>
        </p:nvPicPr>
        <p:blipFill>
          <a:blip r:embed="rId3"/>
          <a:stretch>
            <a:fillRect/>
          </a:stretch>
        </p:blipFill>
        <p:spPr>
          <a:xfrm>
            <a:off x="743545" y="1668185"/>
            <a:ext cx="4215408" cy="4215408"/>
          </a:xfrm>
          <a:prstGeom prst="rect">
            <a:avLst/>
          </a:prstGeom>
        </p:spPr>
      </p:pic>
      <p:sp>
        <p:nvSpPr>
          <p:cNvPr id="5" name="Text 2"/>
          <p:cNvSpPr/>
          <p:nvPr/>
        </p:nvSpPr>
        <p:spPr>
          <a:xfrm>
            <a:off x="743545" y="6021586"/>
            <a:ext cx="2147649" cy="215741"/>
          </a:xfrm>
          <a:prstGeom prst="rect">
            <a:avLst/>
          </a:prstGeom>
          <a:noFill/>
          <a:ln/>
        </p:spPr>
        <p:txBody>
          <a:bodyPr wrap="none" lIns="0" tIns="0" rIns="0" bIns="0" rtlCol="0" anchor="t"/>
          <a:lstStyle/>
          <a:p>
            <a:pPr marL="0" indent="0" algn="l">
              <a:lnSpc>
                <a:spcPts val="1650"/>
              </a:lnSpc>
              <a:buNone/>
            </a:pPr>
            <a:r>
              <a:rPr lang="en-US" sz="1350" b="1" dirty="0">
                <a:solidFill>
                  <a:srgbClr val="2A2742"/>
                </a:solidFill>
                <a:latin typeface="Arial" panose="020B0604020202020204" pitchFamily="34" charset="0"/>
                <a:ea typeface="Outfit Extra Bold" pitchFamily="34" charset="-122"/>
                <a:cs typeface="Arial" panose="020B0604020202020204" pitchFamily="34" charset="0"/>
              </a:rPr>
              <a:t>Biological Factors (Nature)</a:t>
            </a:r>
            <a:endParaRPr lang="en-US" sz="1350" dirty="0">
              <a:latin typeface="Arial" panose="020B0604020202020204" pitchFamily="34" charset="0"/>
              <a:cs typeface="Arial" panose="020B0604020202020204" pitchFamily="34" charset="0"/>
            </a:endParaRPr>
          </a:p>
        </p:txBody>
      </p:sp>
      <p:sp>
        <p:nvSpPr>
          <p:cNvPr id="6" name="Text 3"/>
          <p:cNvSpPr/>
          <p:nvPr/>
        </p:nvSpPr>
        <p:spPr>
          <a:xfrm>
            <a:off x="743545" y="6320076"/>
            <a:ext cx="6485334" cy="441960"/>
          </a:xfrm>
          <a:prstGeom prst="rect">
            <a:avLst/>
          </a:prstGeom>
          <a:noFill/>
          <a:ln/>
        </p:spPr>
        <p:txBody>
          <a:bodyPr wrap="square" lIns="0" tIns="0" rIns="0" bIns="0" rtlCol="0" anchor="t"/>
          <a:lstStyle/>
          <a:p>
            <a:pPr marL="0" indent="0" algn="l">
              <a:lnSpc>
                <a:spcPts val="1700"/>
              </a:lnSpc>
              <a:buNone/>
            </a:pPr>
            <a:r>
              <a:rPr lang="en-US" sz="1650" dirty="0">
                <a:solidFill>
                  <a:srgbClr val="2A2742"/>
                </a:solidFill>
                <a:latin typeface="Arial" panose="020B0604020202020204" pitchFamily="34" charset="0"/>
                <a:ea typeface="Arimo" pitchFamily="34" charset="-122"/>
                <a:cs typeface="Arial" panose="020B0604020202020204" pitchFamily="34" charset="0"/>
              </a:rPr>
              <a:t>Amira’s development is influenced by her inherent temperament and the rate of emotional and language development, which govern her behavioural responses (Corr, 2013).</a:t>
            </a:r>
            <a:endParaRPr lang="en-US" sz="1650" dirty="0">
              <a:latin typeface="Arial" panose="020B0604020202020204" pitchFamily="34" charset="0"/>
              <a:cs typeface="Arial" panose="020B0604020202020204" pitchFamily="34" charset="0"/>
            </a:endParaRPr>
          </a:p>
        </p:txBody>
      </p:sp>
      <p:pic>
        <p:nvPicPr>
          <p:cNvPr id="7" name="Image 1" descr="preencoded.png"/>
          <p:cNvPicPr>
            <a:picLocks noChangeAspect="1"/>
          </p:cNvPicPr>
          <p:nvPr/>
        </p:nvPicPr>
        <p:blipFill>
          <a:blip r:embed="rId4"/>
          <a:stretch>
            <a:fillRect/>
          </a:stretch>
        </p:blipFill>
        <p:spPr>
          <a:xfrm>
            <a:off x="7401401" y="1668185"/>
            <a:ext cx="4215527" cy="4215527"/>
          </a:xfrm>
          <a:prstGeom prst="rect">
            <a:avLst/>
          </a:prstGeom>
        </p:spPr>
      </p:pic>
      <p:sp>
        <p:nvSpPr>
          <p:cNvPr id="8" name="Text 4"/>
          <p:cNvSpPr/>
          <p:nvPr/>
        </p:nvSpPr>
        <p:spPr>
          <a:xfrm>
            <a:off x="7401401" y="6021705"/>
            <a:ext cx="2614970" cy="215741"/>
          </a:xfrm>
          <a:prstGeom prst="rect">
            <a:avLst/>
          </a:prstGeom>
          <a:noFill/>
          <a:ln/>
        </p:spPr>
        <p:txBody>
          <a:bodyPr wrap="none" lIns="0" tIns="0" rIns="0" bIns="0" rtlCol="0" anchor="t"/>
          <a:lstStyle/>
          <a:p>
            <a:pPr marL="0" indent="0" algn="l">
              <a:lnSpc>
                <a:spcPts val="1650"/>
              </a:lnSpc>
              <a:buNone/>
            </a:pPr>
            <a:r>
              <a:rPr lang="en-US" sz="1350" b="1" dirty="0">
                <a:solidFill>
                  <a:srgbClr val="2A2742"/>
                </a:solidFill>
                <a:latin typeface="Arial" panose="020B0604020202020204" pitchFamily="34" charset="0"/>
                <a:ea typeface="Outfit Extra Bold" pitchFamily="34" charset="-122"/>
                <a:cs typeface="Arial" panose="020B0604020202020204" pitchFamily="34" charset="0"/>
              </a:rPr>
              <a:t>Environmental Factors (Nurture)</a:t>
            </a:r>
            <a:endParaRPr lang="en-US" sz="1350" dirty="0">
              <a:latin typeface="Arial" panose="020B0604020202020204" pitchFamily="34" charset="0"/>
              <a:cs typeface="Arial" panose="020B0604020202020204" pitchFamily="34" charset="0"/>
            </a:endParaRPr>
          </a:p>
        </p:txBody>
      </p:sp>
      <p:sp>
        <p:nvSpPr>
          <p:cNvPr id="9" name="Text 5"/>
          <p:cNvSpPr/>
          <p:nvPr/>
        </p:nvSpPr>
        <p:spPr>
          <a:xfrm>
            <a:off x="7401401" y="6320195"/>
            <a:ext cx="6485453" cy="662940"/>
          </a:xfrm>
          <a:prstGeom prst="rect">
            <a:avLst/>
          </a:prstGeom>
          <a:noFill/>
          <a:ln/>
        </p:spPr>
        <p:txBody>
          <a:bodyPr wrap="square" lIns="0" tIns="0" rIns="0" bIns="0" rtlCol="0" anchor="t"/>
          <a:lstStyle/>
          <a:p>
            <a:pPr marL="0" indent="0" algn="l">
              <a:lnSpc>
                <a:spcPts val="1700"/>
              </a:lnSpc>
              <a:buNone/>
            </a:pPr>
            <a:r>
              <a:rPr lang="en-US" sz="1650" dirty="0">
                <a:solidFill>
                  <a:srgbClr val="2A2742"/>
                </a:solidFill>
                <a:latin typeface="Arial" panose="020B0604020202020204" pitchFamily="34" charset="0"/>
                <a:ea typeface="Arimo" pitchFamily="34" charset="-122"/>
                <a:cs typeface="Arial" panose="020B0604020202020204" pitchFamily="34" charset="0"/>
              </a:rPr>
              <a:t>Key external elements include family attachment quality, caregiver consistency, and peer experiences in the nursery setting. A secure attachment history encourages confidence against separation (Kay-Flowers, 2019).</a:t>
            </a:r>
            <a:endParaRPr lang="en-US" sz="1650" dirty="0">
              <a:latin typeface="Arial" panose="020B0604020202020204" pitchFamily="34" charset="0"/>
              <a:cs typeface="Arial" panose="020B0604020202020204" pitchFamily="34" charset="0"/>
            </a:endParaRPr>
          </a:p>
        </p:txBody>
      </p:sp>
      <p:pic>
        <p:nvPicPr>
          <p:cNvPr id="11" name="Image 2" descr="preencoded.png"/>
          <p:cNvPicPr>
            <a:picLocks noChangeAspect="1"/>
          </p:cNvPicPr>
          <p:nvPr/>
        </p:nvPicPr>
        <p:blipFill>
          <a:blip r:embed="rId5"/>
          <a:stretch>
            <a:fillRect/>
          </a:stretch>
        </p:blipFill>
        <p:spPr>
          <a:xfrm>
            <a:off x="881539" y="7342346"/>
            <a:ext cx="172522" cy="137993"/>
          </a:xfrm>
          <a:prstGeom prst="rect">
            <a:avLst/>
          </a:prstGeom>
        </p:spPr>
      </p:pic>
      <p:sp>
        <p:nvSpPr>
          <p:cNvPr id="12" name="Text 7"/>
          <p:cNvSpPr/>
          <p:nvPr/>
        </p:nvSpPr>
        <p:spPr>
          <a:xfrm>
            <a:off x="1192054" y="7310795"/>
            <a:ext cx="12556808" cy="441960"/>
          </a:xfrm>
          <a:prstGeom prst="rect">
            <a:avLst/>
          </a:prstGeom>
          <a:noFill/>
          <a:ln/>
        </p:spPr>
        <p:txBody>
          <a:bodyPr wrap="square" lIns="0" tIns="0" rIns="0" bIns="0" rtlCol="0" anchor="t"/>
          <a:lstStyle/>
          <a:p>
            <a:pPr>
              <a:lnSpc>
                <a:spcPts val="1700"/>
              </a:lnSpc>
            </a:pPr>
            <a:r>
              <a:rPr lang="en-US" sz="1650" dirty="0">
                <a:solidFill>
                  <a:srgbClr val="000000"/>
                </a:solidFill>
                <a:latin typeface="Arial" panose="020B0604020202020204" pitchFamily="34" charset="0"/>
                <a:ea typeface="Arimo" pitchFamily="34" charset="-122"/>
                <a:cs typeface="Arial" panose="020B0604020202020204" pitchFamily="34" charset="0"/>
              </a:rPr>
              <a:t>A balanced focus on both nature and nurture is essential for tailoring Amira’s developmental support. Inconsistent care or domestic stress can exacerbate anxiety. Social learning is heavily modulated by the nursery's climate, staff interactions, and peer relationships.</a:t>
            </a:r>
          </a:p>
          <a:p>
            <a:pPr>
              <a:lnSpc>
                <a:spcPts val="1700"/>
              </a:lnSpc>
            </a:pPr>
            <a:r>
              <a:rPr lang="en-US" sz="1650" dirty="0">
                <a:solidFill>
                  <a:srgbClr val="000000"/>
                </a:solidFill>
                <a:latin typeface="Arial" panose="020B0604020202020204" pitchFamily="34" charset="0"/>
                <a:ea typeface="Arimo" pitchFamily="34" charset="-122"/>
                <a:cs typeface="Arial" panose="020B0604020202020204" pitchFamily="34" charset="0"/>
              </a:rPr>
              <a:t> (Plomin, Defries and Fulker, 2014).</a:t>
            </a:r>
            <a:endParaRPr lang="en-US" sz="1650" dirty="0">
              <a:latin typeface="Arial" panose="020B0604020202020204" pitchFamily="34" charset="0"/>
              <a:cs typeface="Arial" panose="020B0604020202020204" pitchFamily="34" charset="0"/>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 8">
    <p:spTree>
      <p:nvGrpSpPr>
        <p:cNvPr id="1" name=""/>
        <p:cNvGrpSpPr/>
        <p:nvPr/>
      </p:nvGrpSpPr>
      <p:grpSpPr>
        <a:xfrm>
          <a:off x="0" y="0"/>
          <a:ext cx="0" cy="0"/>
          <a:chOff x="0" y="0"/>
          <a:chExt cx="0" cy="0"/>
        </a:xfrm>
      </p:grpSpPr>
      <p:sp>
        <p:nvSpPr>
          <p:cNvPr id="2" name="Text 0"/>
          <p:cNvSpPr/>
          <p:nvPr/>
        </p:nvSpPr>
        <p:spPr>
          <a:xfrm>
            <a:off x="793790" y="825222"/>
            <a:ext cx="8024455" cy="566976"/>
          </a:xfrm>
          <a:prstGeom prst="rect">
            <a:avLst/>
          </a:prstGeom>
          <a:noFill/>
          <a:ln/>
        </p:spPr>
        <p:txBody>
          <a:bodyPr wrap="none" lIns="0" tIns="0" rIns="0" bIns="0" rtlCol="0" anchor="t"/>
          <a:lstStyle/>
          <a:p>
            <a:pPr marL="0" indent="0" algn="l">
              <a:lnSpc>
                <a:spcPts val="4450"/>
              </a:lnSpc>
              <a:buNone/>
            </a:pPr>
            <a:r>
              <a:rPr lang="en-US" sz="3550" b="1" dirty="0">
                <a:solidFill>
                  <a:srgbClr val="231971"/>
                </a:solidFill>
                <a:latin typeface="Arial" panose="020B0604020202020204" pitchFamily="34" charset="0"/>
                <a:ea typeface="Outfit Extra Bold" pitchFamily="34" charset="-122"/>
                <a:cs typeface="Arial" panose="020B0604020202020204" pitchFamily="34" charset="0"/>
              </a:rPr>
              <a:t>Practical Strategies and Interventions</a:t>
            </a:r>
            <a:endParaRPr lang="en-US" sz="3550" dirty="0">
              <a:latin typeface="Arial" panose="020B0604020202020204" pitchFamily="34" charset="0"/>
              <a:cs typeface="Arial" panose="020B0604020202020204" pitchFamily="34" charset="0"/>
            </a:endParaRPr>
          </a:p>
        </p:txBody>
      </p:sp>
      <p:sp>
        <p:nvSpPr>
          <p:cNvPr id="3" name="Text 1"/>
          <p:cNvSpPr/>
          <p:nvPr/>
        </p:nvSpPr>
        <p:spPr>
          <a:xfrm>
            <a:off x="793790" y="1755100"/>
            <a:ext cx="13042821" cy="290274"/>
          </a:xfrm>
          <a:prstGeom prst="rect">
            <a:avLst/>
          </a:prstGeom>
          <a:noFill/>
          <a:ln/>
        </p:spPr>
        <p:txBody>
          <a:bodyPr wrap="none" lIns="0" tIns="0" rIns="0" bIns="0" rtlCol="0" anchor="t"/>
          <a:lstStyle/>
          <a:p>
            <a:pPr marL="0" indent="0" algn="l">
              <a:lnSpc>
                <a:spcPts val="2250"/>
              </a:lnSpc>
              <a:buNone/>
            </a:pPr>
            <a:r>
              <a:rPr lang="en-US" sz="1650" dirty="0">
                <a:solidFill>
                  <a:srgbClr val="2A2742"/>
                </a:solidFill>
                <a:latin typeface="Arial" panose="020B0604020202020204" pitchFamily="34" charset="0"/>
                <a:ea typeface="Arimo" pitchFamily="34" charset="-122"/>
                <a:cs typeface="Arial" panose="020B0604020202020204" pitchFamily="34" charset="0"/>
              </a:rPr>
              <a:t>Nursery staff can apply structured, Erikson-informed approaches to foster Amira's psychosocial growth.</a:t>
            </a:r>
            <a:endParaRPr lang="en-US" sz="1650" dirty="0">
              <a:latin typeface="Arial" panose="020B0604020202020204" pitchFamily="34" charset="0"/>
              <a:cs typeface="Arial" panose="020B0604020202020204" pitchFamily="34" charset="0"/>
            </a:endParaRPr>
          </a:p>
        </p:txBody>
      </p:sp>
      <p:pic>
        <p:nvPicPr>
          <p:cNvPr id="4" name="Image 0" descr="preencoded.png"/>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861774" y="2254984"/>
            <a:ext cx="272177" cy="272177"/>
          </a:xfrm>
          <a:prstGeom prst="rect">
            <a:avLst/>
          </a:prstGeom>
        </p:spPr>
      </p:pic>
      <p:sp>
        <p:nvSpPr>
          <p:cNvPr id="5" name="Text 2"/>
          <p:cNvSpPr/>
          <p:nvPr/>
        </p:nvSpPr>
        <p:spPr>
          <a:xfrm>
            <a:off x="1383506" y="2249448"/>
            <a:ext cx="4082653" cy="283488"/>
          </a:xfrm>
          <a:prstGeom prst="rect">
            <a:avLst/>
          </a:prstGeom>
          <a:noFill/>
          <a:ln/>
        </p:spPr>
        <p:txBody>
          <a:bodyPr wrap="none" lIns="0" tIns="0" rIns="0" bIns="0" rtlCol="0" anchor="t"/>
          <a:lstStyle/>
          <a:p>
            <a:pPr marL="0" indent="0" algn="l">
              <a:lnSpc>
                <a:spcPts val="2200"/>
              </a:lnSpc>
              <a:buNone/>
            </a:pPr>
            <a:r>
              <a:rPr lang="en-US" sz="1750" b="1" dirty="0">
                <a:solidFill>
                  <a:srgbClr val="2A2742"/>
                </a:solidFill>
                <a:latin typeface="Arial" panose="020B0604020202020204" pitchFamily="34" charset="0"/>
                <a:ea typeface="Outfit Extra Bold" pitchFamily="34" charset="-122"/>
                <a:cs typeface="Arial" panose="020B0604020202020204" pitchFamily="34" charset="0"/>
              </a:rPr>
              <a:t>Establish Gradual Separation Routines</a:t>
            </a:r>
            <a:endParaRPr lang="en-US" sz="1750" dirty="0">
              <a:latin typeface="Arial" panose="020B0604020202020204" pitchFamily="34" charset="0"/>
              <a:cs typeface="Arial" panose="020B0604020202020204" pitchFamily="34" charset="0"/>
            </a:endParaRPr>
          </a:p>
        </p:txBody>
      </p:sp>
      <p:sp>
        <p:nvSpPr>
          <p:cNvPr id="6" name="Text 3"/>
          <p:cNvSpPr/>
          <p:nvPr/>
        </p:nvSpPr>
        <p:spPr>
          <a:xfrm>
            <a:off x="1383506" y="2641759"/>
            <a:ext cx="12453104" cy="290274"/>
          </a:xfrm>
          <a:prstGeom prst="rect">
            <a:avLst/>
          </a:prstGeom>
          <a:noFill/>
          <a:ln/>
        </p:spPr>
        <p:txBody>
          <a:bodyPr wrap="none" lIns="0" tIns="0" rIns="0" bIns="0" rtlCol="0" anchor="t"/>
          <a:lstStyle/>
          <a:p>
            <a:pPr marL="0" indent="0" algn="l">
              <a:lnSpc>
                <a:spcPts val="2250"/>
              </a:lnSpc>
              <a:buNone/>
            </a:pPr>
            <a:r>
              <a:rPr lang="en-US" sz="1650" dirty="0">
                <a:solidFill>
                  <a:srgbClr val="2A2742"/>
                </a:solidFill>
                <a:latin typeface="Arial" panose="020B0604020202020204" pitchFamily="34" charset="0"/>
                <a:ea typeface="Arimo" pitchFamily="34" charset="-122"/>
                <a:cs typeface="Arial" panose="020B0604020202020204" pitchFamily="34" charset="0"/>
              </a:rPr>
              <a:t>Decreasing anxiety through structured, predictable drop-off and pick-up routines helps build security and trust (Kathleen Hague Armstrong et al., 2014).</a:t>
            </a:r>
            <a:endParaRPr lang="en-US" sz="1650" dirty="0">
              <a:latin typeface="Arial" panose="020B0604020202020204" pitchFamily="34" charset="0"/>
              <a:cs typeface="Arial" panose="020B0604020202020204" pitchFamily="34" charset="0"/>
            </a:endParaRPr>
          </a:p>
        </p:txBody>
      </p:sp>
      <p:pic>
        <p:nvPicPr>
          <p:cNvPr id="7" name="Image 1" descr="preencoded.png"/>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861774" y="3300472"/>
            <a:ext cx="272177" cy="272177"/>
          </a:xfrm>
          <a:prstGeom prst="rect">
            <a:avLst/>
          </a:prstGeom>
        </p:spPr>
      </p:pic>
      <p:sp>
        <p:nvSpPr>
          <p:cNvPr id="8" name="Text 4"/>
          <p:cNvSpPr/>
          <p:nvPr/>
        </p:nvSpPr>
        <p:spPr>
          <a:xfrm>
            <a:off x="1383506" y="3294936"/>
            <a:ext cx="3150632" cy="283488"/>
          </a:xfrm>
          <a:prstGeom prst="rect">
            <a:avLst/>
          </a:prstGeom>
          <a:noFill/>
          <a:ln/>
        </p:spPr>
        <p:txBody>
          <a:bodyPr wrap="none" lIns="0" tIns="0" rIns="0" bIns="0" rtlCol="0" anchor="t"/>
          <a:lstStyle/>
          <a:p>
            <a:pPr marL="0" indent="0" algn="l">
              <a:lnSpc>
                <a:spcPts val="2200"/>
              </a:lnSpc>
              <a:buNone/>
            </a:pPr>
            <a:r>
              <a:rPr lang="en-US" sz="1750" b="1" dirty="0">
                <a:solidFill>
                  <a:srgbClr val="2A2742"/>
                </a:solidFill>
                <a:latin typeface="Arial" panose="020B0604020202020204" pitchFamily="34" charset="0"/>
                <a:ea typeface="Outfit Extra Bold" pitchFamily="34" charset="-122"/>
                <a:cs typeface="Arial" panose="020B0604020202020204" pitchFamily="34" charset="0"/>
              </a:rPr>
              <a:t>Encourage Independent Tasks</a:t>
            </a:r>
            <a:endParaRPr lang="en-US" sz="1750" dirty="0">
              <a:latin typeface="Arial" panose="020B0604020202020204" pitchFamily="34" charset="0"/>
              <a:cs typeface="Arial" panose="020B0604020202020204" pitchFamily="34" charset="0"/>
            </a:endParaRPr>
          </a:p>
        </p:txBody>
      </p:sp>
      <p:sp>
        <p:nvSpPr>
          <p:cNvPr id="9" name="Text 5"/>
          <p:cNvSpPr/>
          <p:nvPr/>
        </p:nvSpPr>
        <p:spPr>
          <a:xfrm>
            <a:off x="1383506" y="3687247"/>
            <a:ext cx="12453104" cy="290274"/>
          </a:xfrm>
          <a:prstGeom prst="rect">
            <a:avLst/>
          </a:prstGeom>
          <a:noFill/>
          <a:ln/>
        </p:spPr>
        <p:txBody>
          <a:bodyPr wrap="none" lIns="0" tIns="0" rIns="0" bIns="0" rtlCol="0" anchor="t"/>
          <a:lstStyle/>
          <a:p>
            <a:pPr marL="0" indent="0" algn="l">
              <a:lnSpc>
                <a:spcPts val="2250"/>
              </a:lnSpc>
              <a:buNone/>
            </a:pPr>
            <a:r>
              <a:rPr lang="en-US" sz="1650" dirty="0">
                <a:solidFill>
                  <a:srgbClr val="2A2742"/>
                </a:solidFill>
                <a:latin typeface="Arial" panose="020B0604020202020204" pitchFamily="34" charset="0"/>
                <a:ea typeface="Arimo" pitchFamily="34" charset="-122"/>
                <a:cs typeface="Arial" panose="020B0604020202020204" pitchFamily="34" charset="0"/>
              </a:rPr>
              <a:t>Promoting small-scale independent tasks (e.g., selecting toys, tidying up) develops a sense of autonomy and capability.</a:t>
            </a:r>
            <a:endParaRPr lang="en-US" sz="1650" dirty="0">
              <a:latin typeface="Arial" panose="020B0604020202020204" pitchFamily="34" charset="0"/>
              <a:cs typeface="Arial" panose="020B0604020202020204" pitchFamily="34" charset="0"/>
            </a:endParaRPr>
          </a:p>
        </p:txBody>
      </p:sp>
      <p:pic>
        <p:nvPicPr>
          <p:cNvPr id="10" name="Image 2" descr="preencoded.png"/>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861774" y="4345960"/>
            <a:ext cx="272177" cy="272177"/>
          </a:xfrm>
          <a:prstGeom prst="rect">
            <a:avLst/>
          </a:prstGeom>
        </p:spPr>
      </p:pic>
      <p:sp>
        <p:nvSpPr>
          <p:cNvPr id="11" name="Text 6"/>
          <p:cNvSpPr/>
          <p:nvPr/>
        </p:nvSpPr>
        <p:spPr>
          <a:xfrm>
            <a:off x="1383506" y="4340423"/>
            <a:ext cx="2950964" cy="283488"/>
          </a:xfrm>
          <a:prstGeom prst="rect">
            <a:avLst/>
          </a:prstGeom>
          <a:noFill/>
          <a:ln/>
        </p:spPr>
        <p:txBody>
          <a:bodyPr wrap="none" lIns="0" tIns="0" rIns="0" bIns="0" rtlCol="0" anchor="t"/>
          <a:lstStyle/>
          <a:p>
            <a:pPr marL="0" indent="0" algn="l">
              <a:lnSpc>
                <a:spcPts val="2200"/>
              </a:lnSpc>
              <a:buNone/>
            </a:pPr>
            <a:r>
              <a:rPr lang="en-US" sz="1750" b="1" dirty="0">
                <a:solidFill>
                  <a:srgbClr val="2A2742"/>
                </a:solidFill>
                <a:latin typeface="Arial" panose="020B0604020202020204" pitchFamily="34" charset="0"/>
                <a:ea typeface="Outfit Extra Bold" pitchFamily="34" charset="-122"/>
                <a:cs typeface="Arial" panose="020B0604020202020204" pitchFamily="34" charset="0"/>
              </a:rPr>
              <a:t>Use Guided Group Activities</a:t>
            </a:r>
            <a:endParaRPr lang="en-US" sz="1750" dirty="0">
              <a:latin typeface="Arial" panose="020B0604020202020204" pitchFamily="34" charset="0"/>
              <a:cs typeface="Arial" panose="020B0604020202020204" pitchFamily="34" charset="0"/>
            </a:endParaRPr>
          </a:p>
        </p:txBody>
      </p:sp>
      <p:sp>
        <p:nvSpPr>
          <p:cNvPr id="12" name="Text 7"/>
          <p:cNvSpPr/>
          <p:nvPr/>
        </p:nvSpPr>
        <p:spPr>
          <a:xfrm>
            <a:off x="1383506" y="4732734"/>
            <a:ext cx="12453104" cy="580549"/>
          </a:xfrm>
          <a:prstGeom prst="rect">
            <a:avLst/>
          </a:prstGeom>
          <a:noFill/>
          <a:ln/>
        </p:spPr>
        <p:txBody>
          <a:bodyPr wrap="square" lIns="0" tIns="0" rIns="0" bIns="0" rtlCol="0" anchor="t"/>
          <a:lstStyle/>
          <a:p>
            <a:pPr marL="0" indent="0" algn="l">
              <a:lnSpc>
                <a:spcPts val="2250"/>
              </a:lnSpc>
              <a:buNone/>
            </a:pPr>
            <a:r>
              <a:rPr lang="en-US" sz="1650" dirty="0">
                <a:solidFill>
                  <a:srgbClr val="2A2742"/>
                </a:solidFill>
                <a:latin typeface="Arial" panose="020B0604020202020204" pitchFamily="34" charset="0"/>
                <a:ea typeface="Arimo" pitchFamily="34" charset="-122"/>
                <a:cs typeface="Arial" panose="020B0604020202020204" pitchFamily="34" charset="0"/>
              </a:rPr>
              <a:t>Facilitate co-operation and initiative by introducing guided activities that gently integrate group play, reinforcing confidence with praise and positive feedback.</a:t>
            </a:r>
            <a:endParaRPr lang="en-US" sz="1650" dirty="0">
              <a:latin typeface="Arial" panose="020B0604020202020204" pitchFamily="34" charset="0"/>
              <a:cs typeface="Arial" panose="020B0604020202020204" pitchFamily="34" charset="0"/>
            </a:endParaRPr>
          </a:p>
        </p:txBody>
      </p:sp>
      <p:pic>
        <p:nvPicPr>
          <p:cNvPr id="13" name="Image 3" descr="preencoded.png"/>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861774" y="5681722"/>
            <a:ext cx="272177" cy="272177"/>
          </a:xfrm>
          <a:prstGeom prst="rect">
            <a:avLst/>
          </a:prstGeom>
        </p:spPr>
      </p:pic>
      <p:sp>
        <p:nvSpPr>
          <p:cNvPr id="14" name="Text 8"/>
          <p:cNvSpPr/>
          <p:nvPr/>
        </p:nvSpPr>
        <p:spPr>
          <a:xfrm>
            <a:off x="1383506" y="5676186"/>
            <a:ext cx="3181112" cy="283488"/>
          </a:xfrm>
          <a:prstGeom prst="rect">
            <a:avLst/>
          </a:prstGeom>
          <a:noFill/>
          <a:ln/>
        </p:spPr>
        <p:txBody>
          <a:bodyPr wrap="none" lIns="0" tIns="0" rIns="0" bIns="0" rtlCol="0" anchor="t"/>
          <a:lstStyle/>
          <a:p>
            <a:pPr marL="0" indent="0" algn="l">
              <a:lnSpc>
                <a:spcPts val="2200"/>
              </a:lnSpc>
              <a:buNone/>
            </a:pPr>
            <a:r>
              <a:rPr lang="en-US" sz="1750" b="1" dirty="0">
                <a:solidFill>
                  <a:srgbClr val="2A2742"/>
                </a:solidFill>
                <a:latin typeface="Arial" panose="020B0604020202020204" pitchFamily="34" charset="0"/>
                <a:ea typeface="Outfit Extra Bold" pitchFamily="34" charset="-122"/>
                <a:cs typeface="Arial" panose="020B0604020202020204" pitchFamily="34" charset="0"/>
              </a:rPr>
              <a:t>Implement Emotion-Coaching</a:t>
            </a:r>
            <a:endParaRPr lang="en-US" sz="1750" dirty="0">
              <a:latin typeface="Arial" panose="020B0604020202020204" pitchFamily="34" charset="0"/>
              <a:cs typeface="Arial" panose="020B0604020202020204" pitchFamily="34" charset="0"/>
            </a:endParaRPr>
          </a:p>
        </p:txBody>
      </p:sp>
      <p:sp>
        <p:nvSpPr>
          <p:cNvPr id="15" name="Text 9"/>
          <p:cNvSpPr/>
          <p:nvPr/>
        </p:nvSpPr>
        <p:spPr>
          <a:xfrm>
            <a:off x="1383506" y="6068497"/>
            <a:ext cx="12453104" cy="290274"/>
          </a:xfrm>
          <a:prstGeom prst="rect">
            <a:avLst/>
          </a:prstGeom>
          <a:noFill/>
          <a:ln/>
        </p:spPr>
        <p:txBody>
          <a:bodyPr wrap="none" lIns="0" tIns="0" rIns="0" bIns="0" rtlCol="0" anchor="t"/>
          <a:lstStyle/>
          <a:p>
            <a:pPr marL="0" indent="0" algn="l">
              <a:lnSpc>
                <a:spcPts val="2250"/>
              </a:lnSpc>
              <a:buNone/>
            </a:pPr>
            <a:r>
              <a:rPr lang="en-US" sz="1650" dirty="0">
                <a:solidFill>
                  <a:srgbClr val="2A2742"/>
                </a:solidFill>
                <a:latin typeface="Arial" panose="020B0604020202020204" pitchFamily="34" charset="0"/>
                <a:ea typeface="Arimo" pitchFamily="34" charset="-122"/>
                <a:cs typeface="Arial" panose="020B0604020202020204" pitchFamily="34" charset="0"/>
              </a:rPr>
              <a:t>Teaching Amira to name, understand, and cope with her emotions is crucial for self-regulation (Bornstein, 2018).</a:t>
            </a:r>
            <a:endParaRPr lang="en-US" sz="1650" dirty="0">
              <a:latin typeface="Arial" panose="020B0604020202020204" pitchFamily="34" charset="0"/>
              <a:cs typeface="Arial" panose="020B0604020202020204" pitchFamily="34" charset="0"/>
            </a:endParaRPr>
          </a:p>
        </p:txBody>
      </p:sp>
      <p:pic>
        <p:nvPicPr>
          <p:cNvPr id="16" name="Image 4" descr="preencoded.png"/>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861774" y="6727210"/>
            <a:ext cx="272177" cy="272177"/>
          </a:xfrm>
          <a:prstGeom prst="rect">
            <a:avLst/>
          </a:prstGeom>
        </p:spPr>
      </p:pic>
      <p:sp>
        <p:nvSpPr>
          <p:cNvPr id="17" name="Text 10"/>
          <p:cNvSpPr/>
          <p:nvPr/>
        </p:nvSpPr>
        <p:spPr>
          <a:xfrm>
            <a:off x="1383506" y="6721673"/>
            <a:ext cx="3823335" cy="283488"/>
          </a:xfrm>
          <a:prstGeom prst="rect">
            <a:avLst/>
          </a:prstGeom>
          <a:noFill/>
          <a:ln/>
        </p:spPr>
        <p:txBody>
          <a:bodyPr wrap="none" lIns="0" tIns="0" rIns="0" bIns="0" rtlCol="0" anchor="t"/>
          <a:lstStyle/>
          <a:p>
            <a:pPr marL="0" indent="0" algn="l">
              <a:lnSpc>
                <a:spcPts val="2200"/>
              </a:lnSpc>
              <a:buNone/>
            </a:pPr>
            <a:r>
              <a:rPr lang="en-US" sz="1750" b="1" dirty="0">
                <a:solidFill>
                  <a:srgbClr val="2A2742"/>
                </a:solidFill>
                <a:latin typeface="Arial" panose="020B0604020202020204" pitchFamily="34" charset="0"/>
                <a:ea typeface="Outfit Extra Bold" pitchFamily="34" charset="-122"/>
                <a:cs typeface="Arial" panose="020B0604020202020204" pitchFamily="34" charset="0"/>
              </a:rPr>
              <a:t>Foster Home-Nursery Collaboration</a:t>
            </a:r>
            <a:endParaRPr lang="en-US" sz="1750" dirty="0">
              <a:latin typeface="Arial" panose="020B0604020202020204" pitchFamily="34" charset="0"/>
              <a:cs typeface="Arial" panose="020B0604020202020204" pitchFamily="34" charset="0"/>
            </a:endParaRPr>
          </a:p>
        </p:txBody>
      </p:sp>
      <p:sp>
        <p:nvSpPr>
          <p:cNvPr id="18" name="Text 11"/>
          <p:cNvSpPr/>
          <p:nvPr/>
        </p:nvSpPr>
        <p:spPr>
          <a:xfrm>
            <a:off x="1383506" y="7113984"/>
            <a:ext cx="12453104" cy="290274"/>
          </a:xfrm>
          <a:prstGeom prst="rect">
            <a:avLst/>
          </a:prstGeom>
          <a:noFill/>
          <a:ln/>
        </p:spPr>
        <p:txBody>
          <a:bodyPr wrap="none" lIns="0" tIns="0" rIns="0" bIns="0" rtlCol="0" anchor="t"/>
          <a:lstStyle/>
          <a:p>
            <a:pPr marL="0" indent="0" algn="l">
              <a:lnSpc>
                <a:spcPts val="2250"/>
              </a:lnSpc>
              <a:buNone/>
            </a:pPr>
            <a:r>
              <a:rPr lang="en-US" sz="1650" dirty="0">
                <a:solidFill>
                  <a:srgbClr val="2A2742"/>
                </a:solidFill>
                <a:latin typeface="Arial" panose="020B0604020202020204" pitchFamily="34" charset="0"/>
                <a:ea typeface="Arimo" pitchFamily="34" charset="-122"/>
                <a:cs typeface="Arial" panose="020B0604020202020204" pitchFamily="34" charset="0"/>
              </a:rPr>
              <a:t>Close collaboration between the nursery and family ensures continuous, consistent support for her psychosocial development.</a:t>
            </a:r>
            <a:endParaRPr lang="en-US" sz="1650" dirty="0">
              <a:latin typeface="Arial" panose="020B0604020202020204" pitchFamily="34" charset="0"/>
              <a:cs typeface="Arial" panose="020B0604020202020204" pitchFamily="34" charset="0"/>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 9">
    <p:spTree>
      <p:nvGrpSpPr>
        <p:cNvPr id="1" name=""/>
        <p:cNvGrpSpPr/>
        <p:nvPr/>
      </p:nvGrpSpPr>
      <p:grpSpPr>
        <a:xfrm>
          <a:off x="0" y="0"/>
          <a:ext cx="0" cy="0"/>
          <a:chOff x="0" y="0"/>
          <a:chExt cx="0" cy="0"/>
        </a:xfrm>
      </p:grpSpPr>
      <p:sp>
        <p:nvSpPr>
          <p:cNvPr id="2" name="Text 0"/>
          <p:cNvSpPr/>
          <p:nvPr/>
        </p:nvSpPr>
        <p:spPr>
          <a:xfrm>
            <a:off x="790932" y="621863"/>
            <a:ext cx="7749183" cy="600194"/>
          </a:xfrm>
          <a:prstGeom prst="rect">
            <a:avLst/>
          </a:prstGeom>
          <a:noFill/>
          <a:ln/>
        </p:spPr>
        <p:txBody>
          <a:bodyPr wrap="none" lIns="0" tIns="0" rIns="0" bIns="0" rtlCol="0" anchor="t"/>
          <a:lstStyle/>
          <a:p>
            <a:pPr marL="0" indent="0" algn="l">
              <a:lnSpc>
                <a:spcPts val="4700"/>
              </a:lnSpc>
              <a:buNone/>
            </a:pPr>
            <a:r>
              <a:rPr lang="en-US" sz="3750" b="1" dirty="0">
                <a:solidFill>
                  <a:srgbClr val="231971"/>
                </a:solidFill>
                <a:latin typeface="Arial" panose="020B0604020202020204" pitchFamily="34" charset="0"/>
                <a:ea typeface="Outfit Extra Bold" pitchFamily="34" charset="-122"/>
                <a:cs typeface="Arial" panose="020B0604020202020204" pitchFamily="34" charset="0"/>
              </a:rPr>
              <a:t>Research and Supporting Evidence</a:t>
            </a:r>
            <a:endParaRPr lang="en-US" sz="3750" dirty="0">
              <a:latin typeface="Arial" panose="020B0604020202020204" pitchFamily="34" charset="0"/>
              <a:cs typeface="Arial" panose="020B0604020202020204" pitchFamily="34" charset="0"/>
            </a:endParaRPr>
          </a:p>
        </p:txBody>
      </p:sp>
      <p:sp>
        <p:nvSpPr>
          <p:cNvPr id="3" name="Text 1"/>
          <p:cNvSpPr/>
          <p:nvPr/>
        </p:nvSpPr>
        <p:spPr>
          <a:xfrm>
            <a:off x="790932" y="1606153"/>
            <a:ext cx="13048536" cy="307181"/>
          </a:xfrm>
          <a:prstGeom prst="rect">
            <a:avLst/>
          </a:prstGeom>
          <a:noFill/>
          <a:ln/>
        </p:spPr>
        <p:txBody>
          <a:bodyPr wrap="none" lIns="0" tIns="0" rIns="0" bIns="0" rtlCol="0" anchor="t"/>
          <a:lstStyle/>
          <a:p>
            <a:pPr marL="0" indent="0" algn="l">
              <a:lnSpc>
                <a:spcPts val="2400"/>
              </a:lnSpc>
              <a:buNone/>
            </a:pPr>
            <a:r>
              <a:rPr lang="en-US" sz="1650" dirty="0">
                <a:solidFill>
                  <a:srgbClr val="2A2742"/>
                </a:solidFill>
                <a:latin typeface="Arial" panose="020B0604020202020204" pitchFamily="34" charset="0"/>
                <a:ea typeface="Arimo" pitchFamily="34" charset="-122"/>
                <a:cs typeface="Arial" panose="020B0604020202020204" pitchFamily="34" charset="0"/>
              </a:rPr>
              <a:t>Empirical evidence supports the efficacy of autonomy-focused interventions in early childhood settings.</a:t>
            </a:r>
            <a:endParaRPr lang="en-US" sz="1650" dirty="0">
              <a:latin typeface="Arial" panose="020B0604020202020204" pitchFamily="34" charset="0"/>
              <a:cs typeface="Arial" panose="020B0604020202020204" pitchFamily="34" charset="0"/>
            </a:endParaRPr>
          </a:p>
        </p:txBody>
      </p:sp>
      <p:pic>
        <p:nvPicPr>
          <p:cNvPr id="4" name="Image 0" descr="preencoded.png"/>
          <p:cNvPicPr>
            <a:picLocks noChangeAspect="1"/>
          </p:cNvPicPr>
          <p:nvPr/>
        </p:nvPicPr>
        <p:blipFill>
          <a:blip r:embed="rId3"/>
          <a:stretch>
            <a:fillRect/>
          </a:stretch>
        </p:blipFill>
        <p:spPr>
          <a:xfrm>
            <a:off x="798552" y="2254210"/>
            <a:ext cx="4242078" cy="2305050"/>
          </a:xfrm>
          <a:prstGeom prst="rect">
            <a:avLst/>
          </a:prstGeom>
        </p:spPr>
      </p:pic>
      <p:pic>
        <p:nvPicPr>
          <p:cNvPr id="5" name="Image 1" descr="preencoded.png"/>
          <p:cNvPicPr>
            <a:picLocks noChangeAspect="1"/>
          </p:cNvPicPr>
          <p:nvPr/>
        </p:nvPicPr>
        <p:blipFill>
          <a:blip r:embed="rId4"/>
          <a:stretch>
            <a:fillRect/>
          </a:stretch>
        </p:blipFill>
        <p:spPr>
          <a:xfrm>
            <a:off x="5194221" y="2254210"/>
            <a:ext cx="4242078" cy="2305050"/>
          </a:xfrm>
          <a:prstGeom prst="rect">
            <a:avLst/>
          </a:prstGeom>
        </p:spPr>
      </p:pic>
      <p:pic>
        <p:nvPicPr>
          <p:cNvPr id="6" name="Image 2" descr="preencoded.png"/>
          <p:cNvPicPr>
            <a:picLocks noChangeAspect="1"/>
          </p:cNvPicPr>
          <p:nvPr/>
        </p:nvPicPr>
        <p:blipFill>
          <a:blip r:embed="rId5"/>
          <a:stretch>
            <a:fillRect/>
          </a:stretch>
        </p:blipFill>
        <p:spPr>
          <a:xfrm>
            <a:off x="9589889" y="2254210"/>
            <a:ext cx="4242078" cy="2305050"/>
          </a:xfrm>
          <a:prstGeom prst="rect">
            <a:avLst/>
          </a:prstGeom>
        </p:spPr>
      </p:pic>
      <p:sp>
        <p:nvSpPr>
          <p:cNvPr id="7" name="Text 2"/>
          <p:cNvSpPr/>
          <p:nvPr/>
        </p:nvSpPr>
        <p:spPr>
          <a:xfrm>
            <a:off x="790932" y="4900136"/>
            <a:ext cx="13048536" cy="614363"/>
          </a:xfrm>
          <a:prstGeom prst="rect">
            <a:avLst/>
          </a:prstGeom>
          <a:noFill/>
          <a:ln/>
        </p:spPr>
        <p:txBody>
          <a:bodyPr wrap="square" lIns="0" tIns="0" rIns="0" bIns="0" rtlCol="0" anchor="t"/>
          <a:lstStyle/>
          <a:p>
            <a:pPr marL="0" indent="0" algn="l">
              <a:lnSpc>
                <a:spcPts val="2400"/>
              </a:lnSpc>
              <a:buNone/>
            </a:pPr>
            <a:r>
              <a:rPr lang="en-US" sz="1650" dirty="0">
                <a:solidFill>
                  <a:srgbClr val="2A2742"/>
                </a:solidFill>
                <a:latin typeface="Arial" panose="020B0604020202020204" pitchFamily="34" charset="0"/>
                <a:ea typeface="Arimo" pitchFamily="34" charset="-122"/>
                <a:cs typeface="Arial" panose="020B0604020202020204" pitchFamily="34" charset="0"/>
              </a:rPr>
              <a:t>Studies indicate that autonomy-supportive environments significantly enhance early childhood adjustment. Children empowered to make minor decisions demonstrate superior social and language development (Thomas, 2013).</a:t>
            </a:r>
            <a:endParaRPr lang="en-US" sz="1650" dirty="0">
              <a:latin typeface="Arial" panose="020B0604020202020204" pitchFamily="34" charset="0"/>
              <a:cs typeface="Arial" panose="020B0604020202020204" pitchFamily="34" charset="0"/>
            </a:endParaRPr>
          </a:p>
        </p:txBody>
      </p:sp>
      <p:sp>
        <p:nvSpPr>
          <p:cNvPr id="8" name="Text 3"/>
          <p:cNvSpPr/>
          <p:nvPr/>
        </p:nvSpPr>
        <p:spPr>
          <a:xfrm>
            <a:off x="1079063" y="5946696"/>
            <a:ext cx="12760404" cy="614363"/>
          </a:xfrm>
          <a:prstGeom prst="rect">
            <a:avLst/>
          </a:prstGeom>
          <a:noFill/>
          <a:ln/>
        </p:spPr>
        <p:txBody>
          <a:bodyPr wrap="square" lIns="0" tIns="0" rIns="0" bIns="0" rtlCol="0" anchor="t"/>
          <a:lstStyle/>
          <a:p>
            <a:pPr marL="0" indent="0" algn="l">
              <a:lnSpc>
                <a:spcPts val="2400"/>
              </a:lnSpc>
              <a:buNone/>
            </a:pPr>
            <a:r>
              <a:rPr lang="en-US" sz="1650" dirty="0">
                <a:solidFill>
                  <a:srgbClr val="2A2742"/>
                </a:solidFill>
                <a:latin typeface="Arial" panose="020B0604020202020204" pitchFamily="34" charset="0"/>
                <a:ea typeface="Arimo" pitchFamily="34" charset="-122"/>
                <a:cs typeface="Arial" panose="020B0604020202020204" pitchFamily="34" charset="0"/>
              </a:rPr>
              <a:t>Research on early attachment reveals that children with insecure attachment histories often exhibit higher levels of anxiety. Positive reinforcement and consistent routine exercises are proven effective in minimising withdrawal behaviours (Carnwath and Miller, 2013).</a:t>
            </a:r>
            <a:endParaRPr lang="en-US" sz="1650" dirty="0">
              <a:latin typeface="Arial" panose="020B0604020202020204" pitchFamily="34" charset="0"/>
              <a:cs typeface="Arial" panose="020B0604020202020204" pitchFamily="34" charset="0"/>
            </a:endParaRPr>
          </a:p>
        </p:txBody>
      </p:sp>
      <p:sp>
        <p:nvSpPr>
          <p:cNvPr id="9" name="Shape 4"/>
          <p:cNvSpPr/>
          <p:nvPr/>
        </p:nvSpPr>
        <p:spPr>
          <a:xfrm>
            <a:off x="790932" y="5730597"/>
            <a:ext cx="22860" cy="1046559"/>
          </a:xfrm>
          <a:prstGeom prst="rect">
            <a:avLst/>
          </a:prstGeom>
          <a:solidFill>
            <a:srgbClr val="5E4CE6"/>
          </a:solidFill>
          <a:ln/>
        </p:spPr>
        <p:txBody>
          <a:bodyPr/>
          <a:lstStyle/>
          <a:p>
            <a:endParaRPr lang="en-GB">
              <a:latin typeface="Arial" panose="020B0604020202020204" pitchFamily="34" charset="0"/>
              <a:cs typeface="Arial" panose="020B0604020202020204" pitchFamily="34" charset="0"/>
            </a:endParaRPr>
          </a:p>
        </p:txBody>
      </p:sp>
      <p:sp>
        <p:nvSpPr>
          <p:cNvPr id="10" name="Text 5"/>
          <p:cNvSpPr/>
          <p:nvPr/>
        </p:nvSpPr>
        <p:spPr>
          <a:xfrm>
            <a:off x="790932" y="6993255"/>
            <a:ext cx="13048536" cy="614363"/>
          </a:xfrm>
          <a:prstGeom prst="rect">
            <a:avLst/>
          </a:prstGeom>
          <a:noFill/>
          <a:ln/>
        </p:spPr>
        <p:txBody>
          <a:bodyPr wrap="square" lIns="0" tIns="0" rIns="0" bIns="0" rtlCol="0" anchor="t"/>
          <a:lstStyle/>
          <a:p>
            <a:pPr marL="0" indent="0" algn="l">
              <a:lnSpc>
                <a:spcPts val="2400"/>
              </a:lnSpc>
              <a:buNone/>
            </a:pPr>
            <a:r>
              <a:rPr lang="en-US" sz="1650" dirty="0">
                <a:solidFill>
                  <a:srgbClr val="2A2742"/>
                </a:solidFill>
                <a:latin typeface="Arial" panose="020B0604020202020204" pitchFamily="34" charset="0"/>
                <a:ea typeface="Arimo" pitchFamily="34" charset="-122"/>
                <a:cs typeface="Arial" panose="020B0604020202020204" pitchFamily="34" charset="0"/>
              </a:rPr>
              <a:t>Erikson’s model remains a foundational framework, extensively used in education and healthcare to inform effective emotional and social development protocols.</a:t>
            </a:r>
            <a:endParaRPr lang="en-US" sz="1650" dirty="0">
              <a:latin typeface="Arial" panose="020B0604020202020204" pitchFamily="34" charset="0"/>
              <a:cs typeface="Arial" panose="020B0604020202020204" pitchFamily="34"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 10">
    <p:spTree>
      <p:nvGrpSpPr>
        <p:cNvPr id="1" name=""/>
        <p:cNvGrpSpPr/>
        <p:nvPr/>
      </p:nvGrpSpPr>
      <p:grpSpPr>
        <a:xfrm>
          <a:off x="0" y="0"/>
          <a:ext cx="0" cy="0"/>
          <a:chOff x="0" y="0"/>
          <a:chExt cx="0" cy="0"/>
        </a:xfrm>
      </p:grpSpPr>
      <p:sp>
        <p:nvSpPr>
          <p:cNvPr id="2" name="Text 0"/>
          <p:cNvSpPr/>
          <p:nvPr/>
        </p:nvSpPr>
        <p:spPr>
          <a:xfrm>
            <a:off x="793790" y="905470"/>
            <a:ext cx="9091493" cy="708779"/>
          </a:xfrm>
          <a:prstGeom prst="rect">
            <a:avLst/>
          </a:prstGeom>
          <a:noFill/>
          <a:ln/>
        </p:spPr>
        <p:txBody>
          <a:bodyPr wrap="none" lIns="0" tIns="0" rIns="0" bIns="0" rtlCol="0" anchor="t"/>
          <a:lstStyle/>
          <a:p>
            <a:pPr marL="0" indent="0" algn="l">
              <a:lnSpc>
                <a:spcPts val="5550"/>
              </a:lnSpc>
              <a:buNone/>
            </a:pPr>
            <a:r>
              <a:rPr lang="en-US" sz="4450" b="1" dirty="0">
                <a:solidFill>
                  <a:srgbClr val="231971"/>
                </a:solidFill>
                <a:latin typeface="Arial" panose="020B0604020202020204" pitchFamily="34" charset="0"/>
                <a:ea typeface="Outfit Extra Bold" pitchFamily="34" charset="-122"/>
                <a:cs typeface="Arial" panose="020B0604020202020204" pitchFamily="34" charset="0"/>
              </a:rPr>
              <a:t>The Analysis of the Erikson Theory</a:t>
            </a:r>
            <a:endParaRPr lang="en-US" sz="4450" dirty="0">
              <a:latin typeface="Arial" panose="020B0604020202020204" pitchFamily="34" charset="0"/>
              <a:cs typeface="Arial" panose="020B0604020202020204" pitchFamily="34" charset="0"/>
            </a:endParaRPr>
          </a:p>
        </p:txBody>
      </p:sp>
      <p:sp>
        <p:nvSpPr>
          <p:cNvPr id="3" name="Text 1"/>
          <p:cNvSpPr/>
          <p:nvPr/>
        </p:nvSpPr>
        <p:spPr>
          <a:xfrm>
            <a:off x="793790" y="2067877"/>
            <a:ext cx="13042821" cy="725805"/>
          </a:xfrm>
          <a:prstGeom prst="rect">
            <a:avLst/>
          </a:prstGeom>
          <a:noFill/>
          <a:ln/>
        </p:spPr>
        <p:txBody>
          <a:bodyPr wrap="square" lIns="0" tIns="0" rIns="0" bIns="0" rtlCol="0" anchor="t"/>
          <a:lstStyle/>
          <a:p>
            <a:pPr marL="0" indent="0" algn="l">
              <a:lnSpc>
                <a:spcPts val="2850"/>
              </a:lnSpc>
              <a:buNone/>
            </a:pPr>
            <a:r>
              <a:rPr lang="en-US" sz="1650" dirty="0">
                <a:solidFill>
                  <a:srgbClr val="2A2742"/>
                </a:solidFill>
                <a:latin typeface="Arial" panose="020B0604020202020204" pitchFamily="34" charset="0"/>
                <a:ea typeface="Arimo" pitchFamily="34" charset="-122"/>
                <a:cs typeface="Arial" panose="020B0604020202020204" pitchFamily="34" charset="0"/>
              </a:rPr>
              <a:t>Erikson's theory provides an invaluable framework for understanding emotional and social development across the lifespan, particularly in early childhood.</a:t>
            </a:r>
            <a:endParaRPr lang="en-US" sz="1650" dirty="0">
              <a:latin typeface="Arial" panose="020B0604020202020204" pitchFamily="34" charset="0"/>
              <a:cs typeface="Arial" panose="020B0604020202020204" pitchFamily="34" charset="0"/>
            </a:endParaRPr>
          </a:p>
        </p:txBody>
      </p:sp>
      <p:sp>
        <p:nvSpPr>
          <p:cNvPr id="4" name="Text 2"/>
          <p:cNvSpPr/>
          <p:nvPr/>
        </p:nvSpPr>
        <p:spPr>
          <a:xfrm>
            <a:off x="793790" y="3275648"/>
            <a:ext cx="3614976" cy="425291"/>
          </a:xfrm>
          <a:prstGeom prst="rect">
            <a:avLst/>
          </a:prstGeom>
          <a:noFill/>
          <a:ln/>
        </p:spPr>
        <p:txBody>
          <a:bodyPr wrap="none" lIns="0" tIns="0" rIns="0" bIns="0" rtlCol="0" anchor="t"/>
          <a:lstStyle/>
          <a:p>
            <a:pPr marL="0" indent="0" algn="l">
              <a:lnSpc>
                <a:spcPts val="3300"/>
              </a:lnSpc>
              <a:buNone/>
            </a:pPr>
            <a:r>
              <a:rPr lang="en-US" sz="2650" b="1" dirty="0">
                <a:solidFill>
                  <a:srgbClr val="5E4CE6"/>
                </a:solidFill>
                <a:latin typeface="Arial" panose="020B0604020202020204" pitchFamily="34" charset="0"/>
                <a:ea typeface="Outfit Extra Bold" pitchFamily="34" charset="-122"/>
                <a:cs typeface="Arial" panose="020B0604020202020204" pitchFamily="34" charset="0"/>
              </a:rPr>
              <a:t>Strengths of the Model</a:t>
            </a:r>
            <a:endParaRPr lang="en-US" sz="2650" dirty="0">
              <a:latin typeface="Arial" panose="020B0604020202020204" pitchFamily="34" charset="0"/>
              <a:cs typeface="Arial" panose="020B0604020202020204" pitchFamily="34" charset="0"/>
            </a:endParaRPr>
          </a:p>
        </p:txBody>
      </p:sp>
      <p:sp>
        <p:nvSpPr>
          <p:cNvPr id="5" name="Text 3"/>
          <p:cNvSpPr/>
          <p:nvPr/>
        </p:nvSpPr>
        <p:spPr>
          <a:xfrm>
            <a:off x="793790" y="3927753"/>
            <a:ext cx="6244709" cy="725805"/>
          </a:xfrm>
          <a:prstGeom prst="rect">
            <a:avLst/>
          </a:prstGeom>
          <a:noFill/>
          <a:ln/>
        </p:spPr>
        <p:txBody>
          <a:bodyPr wrap="square" lIns="0" tIns="0" rIns="0" bIns="0" rtlCol="0" anchor="t"/>
          <a:lstStyle/>
          <a:p>
            <a:pPr marL="342900" indent="-342900" algn="l">
              <a:lnSpc>
                <a:spcPts val="2850"/>
              </a:lnSpc>
              <a:buSzPct val="100000"/>
              <a:buChar char="•"/>
            </a:pPr>
            <a:r>
              <a:rPr lang="en-US" sz="1650" dirty="0">
                <a:solidFill>
                  <a:srgbClr val="2A2742"/>
                </a:solidFill>
                <a:latin typeface="Arial" panose="020B0604020202020204" pitchFamily="34" charset="0"/>
                <a:ea typeface="Arimo" pitchFamily="34" charset="-122"/>
                <a:cs typeface="Arial" panose="020B0604020202020204" pitchFamily="34" charset="0"/>
              </a:rPr>
              <a:t>Provides a clear link between social experiences and identity formation.</a:t>
            </a:r>
            <a:endParaRPr lang="en-US" sz="1650" dirty="0">
              <a:latin typeface="Arial" panose="020B0604020202020204" pitchFamily="34" charset="0"/>
              <a:cs typeface="Arial" panose="020B0604020202020204" pitchFamily="34" charset="0"/>
            </a:endParaRPr>
          </a:p>
        </p:txBody>
      </p:sp>
      <p:sp>
        <p:nvSpPr>
          <p:cNvPr id="6" name="Text 4"/>
          <p:cNvSpPr/>
          <p:nvPr/>
        </p:nvSpPr>
        <p:spPr>
          <a:xfrm>
            <a:off x="793790" y="4732853"/>
            <a:ext cx="6244709" cy="725805"/>
          </a:xfrm>
          <a:prstGeom prst="rect">
            <a:avLst/>
          </a:prstGeom>
          <a:noFill/>
          <a:ln/>
        </p:spPr>
        <p:txBody>
          <a:bodyPr wrap="square" lIns="0" tIns="0" rIns="0" bIns="0" rtlCol="0" anchor="t"/>
          <a:lstStyle/>
          <a:p>
            <a:pPr marL="342900" indent="-342900" algn="l">
              <a:lnSpc>
                <a:spcPts val="2850"/>
              </a:lnSpc>
              <a:buSzPct val="100000"/>
              <a:buChar char="•"/>
            </a:pPr>
            <a:r>
              <a:rPr lang="en-US" sz="1650" dirty="0">
                <a:solidFill>
                  <a:srgbClr val="2A2742"/>
                </a:solidFill>
                <a:latin typeface="Arial" panose="020B0604020202020204" pitchFamily="34" charset="0"/>
                <a:ea typeface="Arimo" pitchFamily="34" charset="-122"/>
                <a:cs typeface="Arial" panose="020B0604020202020204" pitchFamily="34" charset="0"/>
              </a:rPr>
              <a:t>Offers practical guidelines for practitioners in supporting self-identity and confidence (Miller, 2012).</a:t>
            </a:r>
            <a:endParaRPr lang="en-US" sz="1650" dirty="0">
              <a:latin typeface="Arial" panose="020B0604020202020204" pitchFamily="34" charset="0"/>
              <a:cs typeface="Arial" panose="020B0604020202020204" pitchFamily="34" charset="0"/>
            </a:endParaRPr>
          </a:p>
        </p:txBody>
      </p:sp>
      <p:sp>
        <p:nvSpPr>
          <p:cNvPr id="7" name="Text 5"/>
          <p:cNvSpPr/>
          <p:nvPr/>
        </p:nvSpPr>
        <p:spPr>
          <a:xfrm>
            <a:off x="793790" y="5537954"/>
            <a:ext cx="6244709" cy="725805"/>
          </a:xfrm>
          <a:prstGeom prst="rect">
            <a:avLst/>
          </a:prstGeom>
          <a:noFill/>
          <a:ln/>
        </p:spPr>
        <p:txBody>
          <a:bodyPr wrap="square" lIns="0" tIns="0" rIns="0" bIns="0" rtlCol="0" anchor="t"/>
          <a:lstStyle/>
          <a:p>
            <a:pPr marL="342900" indent="-342900" algn="l">
              <a:lnSpc>
                <a:spcPts val="2850"/>
              </a:lnSpc>
              <a:buSzPct val="100000"/>
              <a:buChar char="•"/>
            </a:pPr>
            <a:r>
              <a:rPr lang="en-US" sz="1650" dirty="0">
                <a:solidFill>
                  <a:srgbClr val="2A2742"/>
                </a:solidFill>
                <a:latin typeface="Arial" panose="020B0604020202020204" pitchFamily="34" charset="0"/>
                <a:ea typeface="Arimo" pitchFamily="34" charset="-122"/>
                <a:cs typeface="Arial" panose="020B0604020202020204" pitchFamily="34" charset="0"/>
              </a:rPr>
              <a:t>Emphasises the developmental importance of key relationships.</a:t>
            </a:r>
            <a:endParaRPr lang="en-US" sz="1650" dirty="0">
              <a:latin typeface="Arial" panose="020B0604020202020204" pitchFamily="34" charset="0"/>
              <a:cs typeface="Arial" panose="020B0604020202020204" pitchFamily="34" charset="0"/>
            </a:endParaRPr>
          </a:p>
        </p:txBody>
      </p:sp>
      <p:sp>
        <p:nvSpPr>
          <p:cNvPr id="8" name="Text 6"/>
          <p:cNvSpPr/>
          <p:nvPr/>
        </p:nvSpPr>
        <p:spPr>
          <a:xfrm>
            <a:off x="7599521" y="3275648"/>
            <a:ext cx="4959310" cy="425291"/>
          </a:xfrm>
          <a:prstGeom prst="rect">
            <a:avLst/>
          </a:prstGeom>
          <a:noFill/>
          <a:ln/>
        </p:spPr>
        <p:txBody>
          <a:bodyPr wrap="none" lIns="0" tIns="0" rIns="0" bIns="0" rtlCol="0" anchor="t"/>
          <a:lstStyle/>
          <a:p>
            <a:pPr marL="0" indent="0" algn="l">
              <a:lnSpc>
                <a:spcPts val="3300"/>
              </a:lnSpc>
              <a:buNone/>
            </a:pPr>
            <a:r>
              <a:rPr lang="en-US" sz="2650" b="1" dirty="0">
                <a:solidFill>
                  <a:srgbClr val="5E4CE6"/>
                </a:solidFill>
                <a:latin typeface="Arial" panose="020B0604020202020204" pitchFamily="34" charset="0"/>
                <a:ea typeface="Outfit Extra Bold" pitchFamily="34" charset="-122"/>
                <a:cs typeface="Arial" panose="020B0604020202020204" pitchFamily="34" charset="0"/>
              </a:rPr>
              <a:t>Limitations and Considerations</a:t>
            </a:r>
            <a:endParaRPr lang="en-US" sz="2650" dirty="0">
              <a:latin typeface="Arial" panose="020B0604020202020204" pitchFamily="34" charset="0"/>
              <a:cs typeface="Arial" panose="020B0604020202020204" pitchFamily="34" charset="0"/>
            </a:endParaRPr>
          </a:p>
        </p:txBody>
      </p:sp>
      <p:sp>
        <p:nvSpPr>
          <p:cNvPr id="9" name="Text 7"/>
          <p:cNvSpPr/>
          <p:nvPr/>
        </p:nvSpPr>
        <p:spPr>
          <a:xfrm>
            <a:off x="7599521" y="3927753"/>
            <a:ext cx="6244709" cy="725805"/>
          </a:xfrm>
          <a:prstGeom prst="rect">
            <a:avLst/>
          </a:prstGeom>
          <a:noFill/>
          <a:ln/>
        </p:spPr>
        <p:txBody>
          <a:bodyPr wrap="square" lIns="0" tIns="0" rIns="0" bIns="0" rtlCol="0" anchor="t"/>
          <a:lstStyle/>
          <a:p>
            <a:pPr marL="342900" indent="-342900" algn="l">
              <a:lnSpc>
                <a:spcPts val="2850"/>
              </a:lnSpc>
              <a:buSzPct val="100000"/>
              <a:buChar char="•"/>
            </a:pPr>
            <a:r>
              <a:rPr lang="en-US" sz="1650" dirty="0">
                <a:solidFill>
                  <a:srgbClr val="2A2742"/>
                </a:solidFill>
                <a:latin typeface="Arial" panose="020B0604020202020204" pitchFamily="34" charset="0"/>
                <a:ea typeface="Arimo" pitchFamily="34" charset="-122"/>
                <a:cs typeface="Arial" panose="020B0604020202020204" pitchFamily="34" charset="0"/>
              </a:rPr>
              <a:t>The prescriptive stages may not perfectly apply across all cultures or individual temperaments.</a:t>
            </a:r>
            <a:endParaRPr lang="en-US" sz="1650" dirty="0">
              <a:latin typeface="Arial" panose="020B0604020202020204" pitchFamily="34" charset="0"/>
              <a:cs typeface="Arial" panose="020B0604020202020204" pitchFamily="34" charset="0"/>
            </a:endParaRPr>
          </a:p>
        </p:txBody>
      </p:sp>
      <p:sp>
        <p:nvSpPr>
          <p:cNvPr id="10" name="Text 8"/>
          <p:cNvSpPr/>
          <p:nvPr/>
        </p:nvSpPr>
        <p:spPr>
          <a:xfrm>
            <a:off x="7599521" y="4732853"/>
            <a:ext cx="6244709" cy="1451610"/>
          </a:xfrm>
          <a:prstGeom prst="rect">
            <a:avLst/>
          </a:prstGeom>
          <a:noFill/>
          <a:ln/>
        </p:spPr>
        <p:txBody>
          <a:bodyPr wrap="square" lIns="0" tIns="0" rIns="0" bIns="0" rtlCol="0" anchor="t"/>
          <a:lstStyle/>
          <a:p>
            <a:pPr marL="342900" indent="-342900" algn="l">
              <a:lnSpc>
                <a:spcPts val="2850"/>
              </a:lnSpc>
              <a:buSzPct val="100000"/>
              <a:buChar char="•"/>
            </a:pPr>
            <a:r>
              <a:rPr lang="en-US" sz="1650" dirty="0">
                <a:solidFill>
                  <a:srgbClr val="2A2742"/>
                </a:solidFill>
                <a:latin typeface="Arial" panose="020B0604020202020204" pitchFamily="34" charset="0"/>
                <a:ea typeface="Arimo" pitchFamily="34" charset="-122"/>
                <a:cs typeface="Arial" panose="020B0604020202020204" pitchFamily="34" charset="0"/>
              </a:rPr>
              <a:t>The theory is heavily focused on social aspects, potentially understating the influence of biology and diverse cultural backgrounds (Siegler, Deloache and Eisenberg, 2014).</a:t>
            </a:r>
            <a:endParaRPr lang="en-US" sz="1650" dirty="0">
              <a:latin typeface="Arial" panose="020B0604020202020204" pitchFamily="34" charset="0"/>
              <a:cs typeface="Arial" panose="020B0604020202020204" pitchFamily="34" charset="0"/>
            </a:endParaRPr>
          </a:p>
        </p:txBody>
      </p:sp>
      <p:sp>
        <p:nvSpPr>
          <p:cNvPr id="11" name="Text 9"/>
          <p:cNvSpPr/>
          <p:nvPr/>
        </p:nvSpPr>
        <p:spPr>
          <a:xfrm>
            <a:off x="793790" y="6598206"/>
            <a:ext cx="13042821" cy="725805"/>
          </a:xfrm>
          <a:prstGeom prst="rect">
            <a:avLst/>
          </a:prstGeom>
          <a:noFill/>
          <a:ln/>
        </p:spPr>
        <p:txBody>
          <a:bodyPr wrap="square" lIns="0" tIns="0" rIns="0" bIns="0" rtlCol="0" anchor="t"/>
          <a:lstStyle/>
          <a:p>
            <a:pPr marL="0" indent="0" algn="l">
              <a:lnSpc>
                <a:spcPts val="2850"/>
              </a:lnSpc>
              <a:buNone/>
            </a:pPr>
            <a:r>
              <a:rPr lang="en-US" sz="1650" dirty="0">
                <a:solidFill>
                  <a:srgbClr val="2A2742"/>
                </a:solidFill>
                <a:latin typeface="Arial" panose="020B0604020202020204" pitchFamily="34" charset="0"/>
                <a:ea typeface="Arimo" pitchFamily="34" charset="-122"/>
                <a:cs typeface="Arial" panose="020B0604020202020204" pitchFamily="34" charset="0"/>
              </a:rPr>
              <a:t>Despite these limitations, the framework remains highly viable for analysing early childhood behaviour and designing targeted interventions.</a:t>
            </a:r>
            <a:endParaRPr lang="en-US" sz="1650" dirty="0">
              <a:latin typeface="Arial" panose="020B0604020202020204" pitchFamily="34" charset="0"/>
              <a:cs typeface="Arial" panose="020B0604020202020204" pitchFamily="34"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 11">
    <p:spTree>
      <p:nvGrpSpPr>
        <p:cNvPr id="1" name=""/>
        <p:cNvGrpSpPr/>
        <p:nvPr/>
      </p:nvGrpSpPr>
      <p:grpSpPr>
        <a:xfrm>
          <a:off x="0" y="0"/>
          <a:ext cx="0" cy="0"/>
          <a:chOff x="0" y="0"/>
          <a:chExt cx="0" cy="0"/>
        </a:xfrm>
      </p:grpSpPr>
      <p:sp>
        <p:nvSpPr>
          <p:cNvPr id="2" name="Text 0"/>
          <p:cNvSpPr/>
          <p:nvPr/>
        </p:nvSpPr>
        <p:spPr>
          <a:xfrm>
            <a:off x="793790" y="1346240"/>
            <a:ext cx="5670590" cy="708779"/>
          </a:xfrm>
          <a:prstGeom prst="rect">
            <a:avLst/>
          </a:prstGeom>
          <a:noFill/>
          <a:ln/>
        </p:spPr>
        <p:txBody>
          <a:bodyPr wrap="none" lIns="0" tIns="0" rIns="0" bIns="0" rtlCol="0" anchor="t"/>
          <a:lstStyle/>
          <a:p>
            <a:pPr marL="0" indent="0" algn="l">
              <a:lnSpc>
                <a:spcPts val="5550"/>
              </a:lnSpc>
              <a:buNone/>
            </a:pPr>
            <a:r>
              <a:rPr lang="en-US" sz="4450" b="1" dirty="0">
                <a:solidFill>
                  <a:srgbClr val="231971"/>
                </a:solidFill>
                <a:latin typeface="Arial" panose="020B0604020202020204" pitchFamily="34" charset="0"/>
                <a:ea typeface="Outfit Extra Bold" pitchFamily="34" charset="-122"/>
                <a:cs typeface="Arial" panose="020B0604020202020204" pitchFamily="34" charset="0"/>
              </a:rPr>
              <a:t>Conclusion</a:t>
            </a:r>
            <a:endParaRPr lang="en-US" sz="4450" dirty="0">
              <a:latin typeface="Arial" panose="020B0604020202020204" pitchFamily="34" charset="0"/>
              <a:cs typeface="Arial" panose="020B0604020202020204" pitchFamily="34" charset="0"/>
            </a:endParaRPr>
          </a:p>
        </p:txBody>
      </p:sp>
      <p:sp>
        <p:nvSpPr>
          <p:cNvPr id="3" name="Text 1"/>
          <p:cNvSpPr/>
          <p:nvPr/>
        </p:nvSpPr>
        <p:spPr>
          <a:xfrm>
            <a:off x="793790" y="2508647"/>
            <a:ext cx="13042821" cy="1088708"/>
          </a:xfrm>
          <a:prstGeom prst="rect">
            <a:avLst/>
          </a:prstGeom>
          <a:noFill/>
          <a:ln/>
        </p:spPr>
        <p:txBody>
          <a:bodyPr wrap="square" lIns="0" tIns="0" rIns="0" bIns="0" rtlCol="0" anchor="t"/>
          <a:lstStyle/>
          <a:p>
            <a:pPr marL="0" indent="0" algn="l">
              <a:lnSpc>
                <a:spcPts val="2850"/>
              </a:lnSpc>
              <a:buNone/>
            </a:pPr>
            <a:r>
              <a:rPr lang="en-US" sz="1650" dirty="0">
                <a:solidFill>
                  <a:srgbClr val="2A2742"/>
                </a:solidFill>
                <a:latin typeface="Arial" panose="020B0604020202020204" pitchFamily="34" charset="0"/>
                <a:ea typeface="Arimo" pitchFamily="34" charset="-122"/>
                <a:cs typeface="Arial" panose="020B0604020202020204" pitchFamily="34" charset="0"/>
              </a:rPr>
              <a:t>Amira's case, like many observed in early childhood, can be largely explained through Erikson's psychosocial stages of autonomy vs. shame and doubt (ages 1-3) and initiative vs. guilt (ages 3-5). Her behaviors reflect the critical developmental tasks associated with these periods, emphasizing the profound influence of her interactions and environment.</a:t>
            </a:r>
            <a:endParaRPr lang="en-US" sz="1650" dirty="0">
              <a:latin typeface="Arial" panose="020B0604020202020204" pitchFamily="34" charset="0"/>
              <a:cs typeface="Arial" panose="020B0604020202020204" pitchFamily="34" charset="0"/>
            </a:endParaRPr>
          </a:p>
        </p:txBody>
      </p:sp>
      <p:sp>
        <p:nvSpPr>
          <p:cNvPr id="4" name="Shape 2"/>
          <p:cNvSpPr/>
          <p:nvPr/>
        </p:nvSpPr>
        <p:spPr>
          <a:xfrm>
            <a:off x="793790" y="3972997"/>
            <a:ext cx="113348" cy="113348"/>
          </a:xfrm>
          <a:prstGeom prst="roundRect">
            <a:avLst>
              <a:gd name="adj" fmla="val 403360"/>
            </a:avLst>
          </a:prstGeom>
          <a:solidFill>
            <a:srgbClr val="5E4CE6"/>
          </a:solidFill>
          <a:ln/>
        </p:spPr>
        <p:txBody>
          <a:bodyPr/>
          <a:lstStyle/>
          <a:p>
            <a:endParaRPr lang="en-GB">
              <a:latin typeface="Arial" panose="020B0604020202020204" pitchFamily="34" charset="0"/>
              <a:cs typeface="Arial" panose="020B0604020202020204" pitchFamily="34" charset="0"/>
            </a:endParaRPr>
          </a:p>
        </p:txBody>
      </p:sp>
      <p:sp>
        <p:nvSpPr>
          <p:cNvPr id="5" name="Text 3"/>
          <p:cNvSpPr/>
          <p:nvPr/>
        </p:nvSpPr>
        <p:spPr>
          <a:xfrm>
            <a:off x="1133951" y="3852505"/>
            <a:ext cx="3076575" cy="354330"/>
          </a:xfrm>
          <a:prstGeom prst="rect">
            <a:avLst/>
          </a:prstGeom>
          <a:noFill/>
          <a:ln/>
        </p:spPr>
        <p:txBody>
          <a:bodyPr wrap="none" lIns="0" tIns="0" rIns="0" bIns="0" rtlCol="0" anchor="t"/>
          <a:lstStyle/>
          <a:p>
            <a:pPr marL="0" indent="0" algn="l">
              <a:lnSpc>
                <a:spcPts val="2750"/>
              </a:lnSpc>
              <a:buNone/>
            </a:pPr>
            <a:r>
              <a:rPr lang="en-US" sz="2200" b="1" dirty="0">
                <a:solidFill>
                  <a:srgbClr val="2A2742"/>
                </a:solidFill>
                <a:latin typeface="Arial" panose="020B0604020202020204" pitchFamily="34" charset="0"/>
                <a:ea typeface="Outfit Extra Bold" pitchFamily="34" charset="-122"/>
                <a:cs typeface="Arial" panose="020B0604020202020204" pitchFamily="34" charset="0"/>
              </a:rPr>
              <a:t>Positive Reinforcement</a:t>
            </a:r>
            <a:endParaRPr lang="en-US" sz="2200" dirty="0">
              <a:latin typeface="Arial" panose="020B0604020202020204" pitchFamily="34" charset="0"/>
              <a:cs typeface="Arial" panose="020B0604020202020204" pitchFamily="34" charset="0"/>
            </a:endParaRPr>
          </a:p>
        </p:txBody>
      </p:sp>
      <p:sp>
        <p:nvSpPr>
          <p:cNvPr id="6" name="Text 4"/>
          <p:cNvSpPr/>
          <p:nvPr/>
        </p:nvSpPr>
        <p:spPr>
          <a:xfrm>
            <a:off x="1133951" y="4342924"/>
            <a:ext cx="3818453" cy="2177415"/>
          </a:xfrm>
          <a:prstGeom prst="rect">
            <a:avLst/>
          </a:prstGeom>
          <a:noFill/>
          <a:ln/>
        </p:spPr>
        <p:txBody>
          <a:bodyPr wrap="square" lIns="0" tIns="0" rIns="0" bIns="0" rtlCol="0" anchor="t"/>
          <a:lstStyle/>
          <a:p>
            <a:pPr marL="0" indent="0" algn="l">
              <a:lnSpc>
                <a:spcPts val="2850"/>
              </a:lnSpc>
              <a:buNone/>
            </a:pPr>
            <a:r>
              <a:rPr lang="en-US" sz="1650" dirty="0">
                <a:solidFill>
                  <a:srgbClr val="2A2742"/>
                </a:solidFill>
                <a:latin typeface="Arial" panose="020B0604020202020204" pitchFamily="34" charset="0"/>
                <a:ea typeface="Arimo" pitchFamily="34" charset="-122"/>
                <a:cs typeface="Arial" panose="020B0604020202020204" pitchFamily="34" charset="0"/>
              </a:rPr>
              <a:t>Providing consistent positive reinforcement and encouragement is crucial for fostering a child's sense of autonomy and initiative, allowing them to explore and learn without fear of failure or criticism.</a:t>
            </a:r>
            <a:endParaRPr lang="en-US" sz="1650" dirty="0">
              <a:latin typeface="Arial" panose="020B0604020202020204" pitchFamily="34" charset="0"/>
              <a:cs typeface="Arial" panose="020B0604020202020204" pitchFamily="34" charset="0"/>
            </a:endParaRPr>
          </a:p>
        </p:txBody>
      </p:sp>
      <p:sp>
        <p:nvSpPr>
          <p:cNvPr id="7" name="Shape 5"/>
          <p:cNvSpPr/>
          <p:nvPr/>
        </p:nvSpPr>
        <p:spPr>
          <a:xfrm>
            <a:off x="5235893" y="3972997"/>
            <a:ext cx="113348" cy="113348"/>
          </a:xfrm>
          <a:prstGeom prst="roundRect">
            <a:avLst>
              <a:gd name="adj" fmla="val 403360"/>
            </a:avLst>
          </a:prstGeom>
          <a:solidFill>
            <a:srgbClr val="5E4CE6"/>
          </a:solidFill>
          <a:ln/>
        </p:spPr>
        <p:txBody>
          <a:bodyPr/>
          <a:lstStyle/>
          <a:p>
            <a:endParaRPr lang="en-GB">
              <a:latin typeface="Arial" panose="020B0604020202020204" pitchFamily="34" charset="0"/>
              <a:cs typeface="Arial" panose="020B0604020202020204" pitchFamily="34" charset="0"/>
            </a:endParaRPr>
          </a:p>
        </p:txBody>
      </p:sp>
      <p:sp>
        <p:nvSpPr>
          <p:cNvPr id="8" name="Text 6"/>
          <p:cNvSpPr/>
          <p:nvPr/>
        </p:nvSpPr>
        <p:spPr>
          <a:xfrm>
            <a:off x="5576054" y="3852505"/>
            <a:ext cx="3818453" cy="708660"/>
          </a:xfrm>
          <a:prstGeom prst="rect">
            <a:avLst/>
          </a:prstGeom>
          <a:noFill/>
          <a:ln/>
        </p:spPr>
        <p:txBody>
          <a:bodyPr wrap="square" lIns="0" tIns="0" rIns="0" bIns="0" rtlCol="0" anchor="t"/>
          <a:lstStyle/>
          <a:p>
            <a:pPr marL="0" indent="0" algn="l">
              <a:lnSpc>
                <a:spcPts val="2750"/>
              </a:lnSpc>
              <a:buNone/>
            </a:pPr>
            <a:r>
              <a:rPr lang="en-US" sz="2200" b="1" dirty="0">
                <a:solidFill>
                  <a:srgbClr val="2A2742"/>
                </a:solidFill>
                <a:latin typeface="Arial" panose="020B0604020202020204" pitchFamily="34" charset="0"/>
                <a:ea typeface="Outfit Extra Bold" pitchFamily="34" charset="-122"/>
                <a:cs typeface="Arial" panose="020B0604020202020204" pitchFamily="34" charset="0"/>
              </a:rPr>
              <a:t>Impact of Relationships and Environment</a:t>
            </a:r>
            <a:endParaRPr lang="en-US" sz="2200" dirty="0">
              <a:latin typeface="Arial" panose="020B0604020202020204" pitchFamily="34" charset="0"/>
              <a:cs typeface="Arial" panose="020B0604020202020204" pitchFamily="34" charset="0"/>
            </a:endParaRPr>
          </a:p>
        </p:txBody>
      </p:sp>
      <p:sp>
        <p:nvSpPr>
          <p:cNvPr id="9" name="Text 7"/>
          <p:cNvSpPr/>
          <p:nvPr/>
        </p:nvSpPr>
        <p:spPr>
          <a:xfrm>
            <a:off x="5576054" y="4697254"/>
            <a:ext cx="3818453" cy="2177415"/>
          </a:xfrm>
          <a:prstGeom prst="rect">
            <a:avLst/>
          </a:prstGeom>
          <a:noFill/>
          <a:ln/>
        </p:spPr>
        <p:txBody>
          <a:bodyPr wrap="square" lIns="0" tIns="0" rIns="0" bIns="0" rtlCol="0" anchor="t"/>
          <a:lstStyle/>
          <a:p>
            <a:pPr marL="0" indent="0" algn="l">
              <a:lnSpc>
                <a:spcPts val="2850"/>
              </a:lnSpc>
              <a:buNone/>
            </a:pPr>
            <a:r>
              <a:rPr lang="en-US" sz="1650" dirty="0">
                <a:solidFill>
                  <a:srgbClr val="2A2742"/>
                </a:solidFill>
                <a:latin typeface="Arial" panose="020B0604020202020204" pitchFamily="34" charset="0"/>
                <a:ea typeface="Arimo" pitchFamily="34" charset="-122"/>
                <a:cs typeface="Arial" panose="020B0604020202020204" pitchFamily="34" charset="0"/>
              </a:rPr>
              <a:t>The quality of a child's relationships with caregivers, peers, and the overall learning environment significantly influences their psychosocial development, shaping their self-perception and confidence.</a:t>
            </a:r>
            <a:endParaRPr lang="en-US" sz="1650" dirty="0">
              <a:latin typeface="Arial" panose="020B0604020202020204" pitchFamily="34" charset="0"/>
              <a:cs typeface="Arial" panose="020B0604020202020204" pitchFamily="34" charset="0"/>
            </a:endParaRPr>
          </a:p>
        </p:txBody>
      </p:sp>
      <p:sp>
        <p:nvSpPr>
          <p:cNvPr id="10" name="Shape 8"/>
          <p:cNvSpPr/>
          <p:nvPr/>
        </p:nvSpPr>
        <p:spPr>
          <a:xfrm>
            <a:off x="9677995" y="3972997"/>
            <a:ext cx="113348" cy="113348"/>
          </a:xfrm>
          <a:prstGeom prst="roundRect">
            <a:avLst>
              <a:gd name="adj" fmla="val 403360"/>
            </a:avLst>
          </a:prstGeom>
          <a:solidFill>
            <a:srgbClr val="5E4CE6"/>
          </a:solidFill>
          <a:ln/>
        </p:spPr>
        <p:txBody>
          <a:bodyPr/>
          <a:lstStyle/>
          <a:p>
            <a:endParaRPr lang="en-GB">
              <a:latin typeface="Arial" panose="020B0604020202020204" pitchFamily="34" charset="0"/>
              <a:cs typeface="Arial" panose="020B0604020202020204" pitchFamily="34" charset="0"/>
            </a:endParaRPr>
          </a:p>
        </p:txBody>
      </p:sp>
      <p:sp>
        <p:nvSpPr>
          <p:cNvPr id="11" name="Text 9"/>
          <p:cNvSpPr/>
          <p:nvPr/>
        </p:nvSpPr>
        <p:spPr>
          <a:xfrm>
            <a:off x="10018157" y="3852505"/>
            <a:ext cx="3172420" cy="354330"/>
          </a:xfrm>
          <a:prstGeom prst="rect">
            <a:avLst/>
          </a:prstGeom>
          <a:noFill/>
          <a:ln/>
        </p:spPr>
        <p:txBody>
          <a:bodyPr wrap="none" lIns="0" tIns="0" rIns="0" bIns="0" rtlCol="0" anchor="t"/>
          <a:lstStyle/>
          <a:p>
            <a:pPr marL="0" indent="0" algn="l">
              <a:lnSpc>
                <a:spcPts val="2750"/>
              </a:lnSpc>
              <a:buNone/>
            </a:pPr>
            <a:r>
              <a:rPr lang="en-US" sz="2200" b="1" dirty="0">
                <a:solidFill>
                  <a:srgbClr val="2A2742"/>
                </a:solidFill>
                <a:latin typeface="Arial" panose="020B0604020202020204" pitchFamily="34" charset="0"/>
                <a:ea typeface="Outfit Extra Bold" pitchFamily="34" charset="-122"/>
                <a:cs typeface="Arial" panose="020B0604020202020204" pitchFamily="34" charset="0"/>
              </a:rPr>
              <a:t>Educational Application</a:t>
            </a:r>
            <a:endParaRPr lang="en-US" sz="2200" dirty="0">
              <a:latin typeface="Arial" panose="020B0604020202020204" pitchFamily="34" charset="0"/>
              <a:cs typeface="Arial" panose="020B0604020202020204" pitchFamily="34" charset="0"/>
            </a:endParaRPr>
          </a:p>
        </p:txBody>
      </p:sp>
      <p:sp>
        <p:nvSpPr>
          <p:cNvPr id="12" name="Text 10"/>
          <p:cNvSpPr/>
          <p:nvPr/>
        </p:nvSpPr>
        <p:spPr>
          <a:xfrm>
            <a:off x="10018157" y="4342924"/>
            <a:ext cx="3818453" cy="2540318"/>
          </a:xfrm>
          <a:prstGeom prst="rect">
            <a:avLst/>
          </a:prstGeom>
          <a:noFill/>
          <a:ln/>
        </p:spPr>
        <p:txBody>
          <a:bodyPr wrap="square" lIns="0" tIns="0" rIns="0" bIns="0" rtlCol="0" anchor="t"/>
          <a:lstStyle/>
          <a:p>
            <a:pPr marL="0" indent="0" algn="l">
              <a:lnSpc>
                <a:spcPts val="2850"/>
              </a:lnSpc>
              <a:buNone/>
            </a:pPr>
            <a:r>
              <a:rPr lang="en-US" sz="1650" dirty="0">
                <a:solidFill>
                  <a:srgbClr val="2A2742"/>
                </a:solidFill>
                <a:latin typeface="Arial" panose="020B0604020202020204" pitchFamily="34" charset="0"/>
                <a:ea typeface="Arimo" pitchFamily="34" charset="-122"/>
                <a:cs typeface="Arial" panose="020B0604020202020204" pitchFamily="34" charset="0"/>
              </a:rPr>
              <a:t>Erikson's framework remains an invaluable tool for early childhood educators, offering insights into children's developmental needs and guiding the design of supportive, stage-appropriate interventions and learning experiences.</a:t>
            </a:r>
            <a:endParaRPr lang="en-US" sz="1650" dirty="0">
              <a:latin typeface="Arial" panose="020B0604020202020204" pitchFamily="34" charset="0"/>
              <a:cs typeface="Arial" panose="020B0604020202020204" pitchFamily="34"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D57FEC6E-5152-4FEA-B4D0-5B2B64443B34}"/>
              </a:ext>
            </a:extLst>
          </p:cNvPr>
          <p:cNvSpPr/>
          <p:nvPr/>
        </p:nvSpPr>
        <p:spPr>
          <a:xfrm>
            <a:off x="482600" y="80963"/>
            <a:ext cx="13843000" cy="6948056"/>
          </a:xfrm>
          <a:prstGeom prst="rect">
            <a:avLst/>
          </a:prstGeom>
        </p:spPr>
        <p:txBody>
          <a:bodyPr wrap="square">
            <a:spAutoFit/>
          </a:bodyPr>
          <a:lstStyle/>
          <a:p>
            <a:r>
              <a:rPr lang="en-US" sz="1650" b="1" dirty="0">
                <a:latin typeface="Arial" panose="020B0604020202020204" pitchFamily="34" charset="0"/>
                <a:cs typeface="Arial" panose="020B0604020202020204" pitchFamily="34" charset="0"/>
              </a:rPr>
              <a:t>References </a:t>
            </a:r>
          </a:p>
          <a:p>
            <a:endParaRPr lang="en-US" sz="1650" dirty="0">
              <a:latin typeface="Arial" panose="020B0604020202020204" pitchFamily="34" charset="0"/>
              <a:cs typeface="Arial" panose="020B0604020202020204" pitchFamily="34" charset="0"/>
            </a:endParaRPr>
          </a:p>
          <a:p>
            <a:r>
              <a:rPr lang="en-US" sz="1650" dirty="0">
                <a:latin typeface="Arial" panose="020B0604020202020204" pitchFamily="34" charset="0"/>
                <a:cs typeface="Arial" panose="020B0604020202020204" pitchFamily="34" charset="0"/>
              </a:rPr>
              <a:t>Berger, R.J. and Lorenz, L.S. (2016). Disability and Qualitative Inquiry. Routledge.</a:t>
            </a:r>
          </a:p>
          <a:p>
            <a:r>
              <a:rPr lang="en-US" sz="1650" dirty="0">
                <a:latin typeface="Arial" panose="020B0604020202020204" pitchFamily="34" charset="0"/>
                <a:cs typeface="Arial" panose="020B0604020202020204" pitchFamily="34" charset="0"/>
              </a:rPr>
              <a:t>Berk, L.E. (2022). Exploring Lifespan Development. SAGE Publications.</a:t>
            </a:r>
          </a:p>
          <a:p>
            <a:r>
              <a:rPr lang="en-US" sz="1650" dirty="0">
                <a:latin typeface="Arial" panose="020B0604020202020204" pitchFamily="34" charset="0"/>
                <a:cs typeface="Arial" panose="020B0604020202020204" pitchFamily="34" charset="0"/>
              </a:rPr>
              <a:t>Bornstein, M.H. (2018). The SAGE Encyclopedia of Lifespan Human Development. SAGE Publications.</a:t>
            </a:r>
          </a:p>
          <a:p>
            <a:r>
              <a:rPr lang="en-US" sz="1650" dirty="0" err="1">
                <a:latin typeface="Arial" panose="020B0604020202020204" pitchFamily="34" charset="0"/>
                <a:cs typeface="Arial" panose="020B0604020202020204" pitchFamily="34" charset="0"/>
              </a:rPr>
              <a:t>Carnwath</a:t>
            </a:r>
            <a:r>
              <a:rPr lang="en-US" sz="1650" dirty="0">
                <a:latin typeface="Arial" panose="020B0604020202020204" pitchFamily="34" charset="0"/>
                <a:cs typeface="Arial" panose="020B0604020202020204" pitchFamily="34" charset="0"/>
              </a:rPr>
              <a:t>, T. and Miller, D.M. (2013). </a:t>
            </a:r>
            <a:r>
              <a:rPr lang="en-US" sz="1650" dirty="0" err="1">
                <a:latin typeface="Arial" panose="020B0604020202020204" pitchFamily="34" charset="0"/>
                <a:cs typeface="Arial" panose="020B0604020202020204" pitchFamily="34" charset="0"/>
              </a:rPr>
              <a:t>Behavioural</a:t>
            </a:r>
            <a:r>
              <a:rPr lang="en-US" sz="1650" dirty="0">
                <a:latin typeface="Arial" panose="020B0604020202020204" pitchFamily="34" charset="0"/>
                <a:cs typeface="Arial" panose="020B0604020202020204" pitchFamily="34" charset="0"/>
              </a:rPr>
              <a:t> Psychotherapy in Primary Care : a Practice Manual. Burlington: Elsevier Science.</a:t>
            </a:r>
          </a:p>
          <a:p>
            <a:r>
              <a:rPr lang="en-US" sz="1650" dirty="0" err="1">
                <a:latin typeface="Arial" panose="020B0604020202020204" pitchFamily="34" charset="0"/>
                <a:cs typeface="Arial" panose="020B0604020202020204" pitchFamily="34" charset="0"/>
              </a:rPr>
              <a:t>Carr</a:t>
            </a:r>
            <a:r>
              <a:rPr lang="en-US" sz="1650" dirty="0">
                <a:latin typeface="Arial" panose="020B0604020202020204" pitchFamily="34" charset="0"/>
                <a:cs typeface="Arial" panose="020B0604020202020204" pitchFamily="34" charset="0"/>
              </a:rPr>
              <a:t>, A. and McNulty, M. (2014). The Handbook of Adult Clinical Psychology. Routledge.</a:t>
            </a:r>
          </a:p>
          <a:p>
            <a:r>
              <a:rPr lang="en-US" sz="1650" dirty="0" err="1">
                <a:latin typeface="Arial" panose="020B0604020202020204" pitchFamily="34" charset="0"/>
                <a:cs typeface="Arial" panose="020B0604020202020204" pitchFamily="34" charset="0"/>
              </a:rPr>
              <a:t>Chasen</a:t>
            </a:r>
            <a:r>
              <a:rPr lang="en-US" sz="1650" dirty="0">
                <a:latin typeface="Arial" panose="020B0604020202020204" pitchFamily="34" charset="0"/>
                <a:cs typeface="Arial" panose="020B0604020202020204" pitchFamily="34" charset="0"/>
              </a:rPr>
              <a:t>, L.R. (2011). Social skills, emotional growth, and drama therapy : inspiring connection on the autism spectrum. London ; Philadelphia: Jessica Kingsley Publishers.</a:t>
            </a:r>
          </a:p>
          <a:p>
            <a:r>
              <a:rPr lang="en-US" sz="1650" dirty="0" err="1">
                <a:latin typeface="Arial" panose="020B0604020202020204" pitchFamily="34" charset="0"/>
                <a:cs typeface="Arial" panose="020B0604020202020204" pitchFamily="34" charset="0"/>
              </a:rPr>
              <a:t>Corr</a:t>
            </a:r>
            <a:r>
              <a:rPr lang="en-US" sz="1650" dirty="0">
                <a:latin typeface="Arial" panose="020B0604020202020204" pitchFamily="34" charset="0"/>
                <a:cs typeface="Arial" panose="020B0604020202020204" pitchFamily="34" charset="0"/>
              </a:rPr>
              <a:t>, P.J. (2013). The Reinforcement Sensitivity Theory of Personality. Cambridge University </a:t>
            </a:r>
            <a:r>
              <a:rPr lang="en-US" sz="1650">
                <a:latin typeface="Arial" panose="020B0604020202020204" pitchFamily="34" charset="0"/>
                <a:cs typeface="Arial" panose="020B0604020202020204" pitchFamily="34" charset="0"/>
              </a:rPr>
              <a:t>Press.</a:t>
            </a:r>
            <a:endParaRPr lang="en-US" sz="1650" dirty="0">
              <a:latin typeface="Arial" panose="020B0604020202020204" pitchFamily="34" charset="0"/>
              <a:cs typeface="Arial" panose="020B0604020202020204" pitchFamily="34" charset="0"/>
            </a:endParaRPr>
          </a:p>
          <a:p>
            <a:r>
              <a:rPr lang="en-US" sz="1650" dirty="0">
                <a:latin typeface="Arial" panose="020B0604020202020204" pitchFamily="34" charset="0"/>
                <a:cs typeface="Arial" panose="020B0604020202020204" pitchFamily="34" charset="0"/>
              </a:rPr>
              <a:t>Hockenberry, M.J. (2022). Wong’s Nursing Care of Infants and Children - E-Book. Elsevier Health Sciences.</a:t>
            </a:r>
          </a:p>
          <a:p>
            <a:r>
              <a:rPr lang="en-US" sz="1650" dirty="0">
                <a:latin typeface="Arial" panose="020B0604020202020204" pitchFamily="34" charset="0"/>
                <a:cs typeface="Arial" panose="020B0604020202020204" pitchFamily="34" charset="0"/>
              </a:rPr>
              <a:t>Kathleen Hague Armstrong, Ogg, J.A., Sundman-Wheat, A.N. and St, A. (2014). Evidence-Based Interventions for Children with Challenging Behavior. New York, Ny Springer.</a:t>
            </a:r>
          </a:p>
          <a:p>
            <a:r>
              <a:rPr lang="en-US" sz="1650" dirty="0">
                <a:latin typeface="Arial" panose="020B0604020202020204" pitchFamily="34" charset="0"/>
                <a:cs typeface="Arial" panose="020B0604020202020204" pitchFamily="34" charset="0"/>
              </a:rPr>
              <a:t>Kay-Flowers, S. (2019). Childhood experiences of separation and divorce. Policy Press.</a:t>
            </a:r>
          </a:p>
          <a:p>
            <a:r>
              <a:rPr lang="en-US" sz="1650" dirty="0">
                <a:latin typeface="Arial" panose="020B0604020202020204" pitchFamily="34" charset="0"/>
                <a:cs typeface="Arial" panose="020B0604020202020204" pitchFamily="34" charset="0"/>
              </a:rPr>
              <a:t>McDevitt, T., Ormrod, J., Cupit, G., Chandler, M. and Aloa, V. (2019). Child Development &amp; Education eBook. Melbourne: P. Ed Australia.</a:t>
            </a:r>
          </a:p>
          <a:p>
            <a:r>
              <a:rPr lang="en-US" sz="1650" dirty="0">
                <a:latin typeface="Arial" panose="020B0604020202020204" pitchFamily="34" charset="0"/>
                <a:cs typeface="Arial" panose="020B0604020202020204" pitchFamily="34" charset="0"/>
              </a:rPr>
              <a:t>Miller, P.H. (2012). Theories of developmental psychology. New York: Worth ; Basingstoke.</a:t>
            </a:r>
          </a:p>
          <a:p>
            <a:r>
              <a:rPr lang="en-US" sz="1650" dirty="0">
                <a:latin typeface="Arial" panose="020B0604020202020204" pitchFamily="34" charset="0"/>
                <a:cs typeface="Arial" panose="020B0604020202020204" pitchFamily="34" charset="0"/>
              </a:rPr>
              <a:t>Pini, S. and </a:t>
            </a:r>
            <a:r>
              <a:rPr lang="en-US" sz="1650" dirty="0" err="1">
                <a:latin typeface="Arial" panose="020B0604020202020204" pitchFamily="34" charset="0"/>
                <a:cs typeface="Arial" panose="020B0604020202020204" pitchFamily="34" charset="0"/>
              </a:rPr>
              <a:t>Milrod</a:t>
            </a:r>
            <a:r>
              <a:rPr lang="en-US" sz="1650" dirty="0">
                <a:latin typeface="Arial" panose="020B0604020202020204" pitchFamily="34" charset="0"/>
                <a:cs typeface="Arial" panose="020B0604020202020204" pitchFamily="34" charset="0"/>
              </a:rPr>
              <a:t>, B. (2023). Separation Anxiety in Adulthood. Springer Nature.</a:t>
            </a:r>
          </a:p>
          <a:p>
            <a:r>
              <a:rPr lang="en-US" sz="1650" dirty="0">
                <a:latin typeface="Arial" panose="020B0604020202020204" pitchFamily="34" charset="0"/>
                <a:cs typeface="Arial" panose="020B0604020202020204" pitchFamily="34" charset="0"/>
              </a:rPr>
              <a:t>Plomin, R., </a:t>
            </a:r>
            <a:r>
              <a:rPr lang="en-US" sz="1650" dirty="0" err="1">
                <a:latin typeface="Arial" panose="020B0604020202020204" pitchFamily="34" charset="0"/>
                <a:cs typeface="Arial" panose="020B0604020202020204" pitchFamily="34" charset="0"/>
              </a:rPr>
              <a:t>Defries</a:t>
            </a:r>
            <a:r>
              <a:rPr lang="en-US" sz="1650" dirty="0">
                <a:latin typeface="Arial" panose="020B0604020202020204" pitchFamily="34" charset="0"/>
                <a:cs typeface="Arial" panose="020B0604020202020204" pitchFamily="34" charset="0"/>
              </a:rPr>
              <a:t>, J.C. and </a:t>
            </a:r>
            <a:r>
              <a:rPr lang="en-US" sz="1650" dirty="0" err="1">
                <a:latin typeface="Arial" panose="020B0604020202020204" pitchFamily="34" charset="0"/>
                <a:cs typeface="Arial" panose="020B0604020202020204" pitchFamily="34" charset="0"/>
              </a:rPr>
              <a:t>Fulker</a:t>
            </a:r>
            <a:r>
              <a:rPr lang="en-US" sz="1650" dirty="0">
                <a:latin typeface="Arial" panose="020B0604020202020204" pitchFamily="34" charset="0"/>
                <a:cs typeface="Arial" panose="020B0604020202020204" pitchFamily="34" charset="0"/>
              </a:rPr>
              <a:t>, D.W. (2014). Nature and nurture during infancy and early childhood. Cambridge ; New York: Cambridge University Press.</a:t>
            </a:r>
          </a:p>
          <a:p>
            <a:r>
              <a:rPr lang="en-US" sz="1650" dirty="0" err="1">
                <a:latin typeface="Arial" panose="020B0604020202020204" pitchFamily="34" charset="0"/>
                <a:cs typeface="Arial" panose="020B0604020202020204" pitchFamily="34" charset="0"/>
              </a:rPr>
              <a:t>Rachman</a:t>
            </a:r>
            <a:r>
              <a:rPr lang="en-US" sz="1650" dirty="0">
                <a:latin typeface="Arial" panose="020B0604020202020204" pitchFamily="34" charset="0"/>
                <a:cs typeface="Arial" panose="020B0604020202020204" pitchFamily="34" charset="0"/>
              </a:rPr>
              <a:t>, S. (2019). Anxiety. New York: Routledge.</a:t>
            </a:r>
          </a:p>
          <a:p>
            <a:r>
              <a:rPr lang="en-US" sz="1650" dirty="0">
                <a:latin typeface="Arial" panose="020B0604020202020204" pitchFamily="34" charset="0"/>
                <a:cs typeface="Arial" panose="020B0604020202020204" pitchFamily="34" charset="0"/>
              </a:rPr>
              <a:t>Scheck, S. (2014). The Stages of Psychosocial Development According to Erik H. Erikson. München: GRIN Verlag GmbH.</a:t>
            </a:r>
          </a:p>
          <a:p>
            <a:r>
              <a:rPr lang="en-US" sz="1650" dirty="0">
                <a:latin typeface="Arial" panose="020B0604020202020204" pitchFamily="34" charset="0"/>
                <a:cs typeface="Arial" panose="020B0604020202020204" pitchFamily="34" charset="0"/>
              </a:rPr>
              <a:t>Siegler, R.S., </a:t>
            </a:r>
            <a:r>
              <a:rPr lang="en-US" sz="1650" dirty="0" err="1">
                <a:latin typeface="Arial" panose="020B0604020202020204" pitchFamily="34" charset="0"/>
                <a:cs typeface="Arial" panose="020B0604020202020204" pitchFamily="34" charset="0"/>
              </a:rPr>
              <a:t>Deloache</a:t>
            </a:r>
            <a:r>
              <a:rPr lang="en-US" sz="1650" dirty="0">
                <a:latin typeface="Arial" panose="020B0604020202020204" pitchFamily="34" charset="0"/>
                <a:cs typeface="Arial" panose="020B0604020202020204" pitchFamily="34" charset="0"/>
              </a:rPr>
              <a:t>, J.S. and Eisenberg, N. (2014). How children develop. New York: Worth Publishers.</a:t>
            </a:r>
          </a:p>
          <a:p>
            <a:r>
              <a:rPr lang="en-US" sz="1650" dirty="0" err="1">
                <a:latin typeface="Arial" panose="020B0604020202020204" pitchFamily="34" charset="0"/>
                <a:cs typeface="Arial" panose="020B0604020202020204" pitchFamily="34" charset="0"/>
              </a:rPr>
              <a:t>Sileo</a:t>
            </a:r>
            <a:r>
              <a:rPr lang="en-US" sz="1650" dirty="0">
                <a:latin typeface="Arial" panose="020B0604020202020204" pitchFamily="34" charset="0"/>
                <a:cs typeface="Arial" panose="020B0604020202020204" pitchFamily="34" charset="0"/>
              </a:rPr>
              <a:t>, F.J. and Potter, C.S. (2021). When Your Child Has a Chronic Medical Illness. American Psychological Association.</a:t>
            </a:r>
          </a:p>
          <a:p>
            <a:r>
              <a:rPr lang="en-US" sz="1650" dirty="0">
                <a:latin typeface="Arial" panose="020B0604020202020204" pitchFamily="34" charset="0"/>
                <a:cs typeface="Arial" panose="020B0604020202020204" pitchFamily="34" charset="0"/>
              </a:rPr>
              <a:t>Southam-Gerow, M.A. (2019). Exposure therapy with children and adolescents. New York: The Guilford Press.</a:t>
            </a:r>
          </a:p>
          <a:p>
            <a:r>
              <a:rPr lang="en-US" sz="1650" dirty="0">
                <a:latin typeface="Arial" panose="020B0604020202020204" pitchFamily="34" charset="0"/>
                <a:cs typeface="Arial" panose="020B0604020202020204" pitchFamily="34" charset="0"/>
              </a:rPr>
              <a:t>Thomas, N. (2013). Children, family and the state : Decision-making and child participation. Bristol, The Policy Press.</a:t>
            </a:r>
          </a:p>
          <a:p>
            <a:r>
              <a:rPr lang="en-US" sz="1650" dirty="0" err="1">
                <a:latin typeface="Arial" panose="020B0604020202020204" pitchFamily="34" charset="0"/>
                <a:cs typeface="Arial" panose="020B0604020202020204" pitchFamily="34" charset="0"/>
              </a:rPr>
              <a:t>Vakoch</a:t>
            </a:r>
            <a:r>
              <a:rPr lang="en-US" sz="1650" dirty="0">
                <a:latin typeface="Arial" panose="020B0604020202020204" pitchFamily="34" charset="0"/>
                <a:cs typeface="Arial" panose="020B0604020202020204" pitchFamily="34" charset="0"/>
              </a:rPr>
              <a:t>, D.A. and </a:t>
            </a:r>
            <a:r>
              <a:rPr lang="en-US" sz="1650" dirty="0" err="1">
                <a:latin typeface="Arial" panose="020B0604020202020204" pitchFamily="34" charset="0"/>
                <a:cs typeface="Arial" panose="020B0604020202020204" pitchFamily="34" charset="0"/>
              </a:rPr>
              <a:t>CastrillónF</a:t>
            </a:r>
            <a:r>
              <a:rPr lang="en-US" sz="1650" dirty="0">
                <a:latin typeface="Arial" panose="020B0604020202020204" pitchFamily="34" charset="0"/>
                <a:cs typeface="Arial" panose="020B0604020202020204" pitchFamily="34" charset="0"/>
              </a:rPr>
              <a:t>. (2014). Ecopsychology, Phenomenology, and the Environment The Experience of Nature. New York, Ny Springer.</a:t>
            </a:r>
          </a:p>
          <a:p>
            <a:r>
              <a:rPr lang="en-US" sz="1650" dirty="0" err="1">
                <a:latin typeface="Arial" panose="020B0604020202020204" pitchFamily="34" charset="0"/>
                <a:cs typeface="Arial" panose="020B0604020202020204" pitchFamily="34" charset="0"/>
              </a:rPr>
              <a:t>Zionts</a:t>
            </a:r>
            <a:r>
              <a:rPr lang="en-US" sz="1650" dirty="0">
                <a:latin typeface="Arial" panose="020B0604020202020204" pitchFamily="34" charset="0"/>
                <a:cs typeface="Arial" panose="020B0604020202020204" pitchFamily="34" charset="0"/>
              </a:rPr>
              <a:t>, P., </a:t>
            </a:r>
            <a:r>
              <a:rPr lang="en-US" sz="1650" dirty="0" err="1">
                <a:latin typeface="Arial" panose="020B0604020202020204" pitchFamily="34" charset="0"/>
                <a:cs typeface="Arial" panose="020B0604020202020204" pitchFamily="34" charset="0"/>
              </a:rPr>
              <a:t>Zionts</a:t>
            </a:r>
            <a:r>
              <a:rPr lang="en-US" sz="1650" dirty="0">
                <a:latin typeface="Arial" panose="020B0604020202020204" pitchFamily="34" charset="0"/>
                <a:cs typeface="Arial" panose="020B0604020202020204" pitchFamily="34" charset="0"/>
              </a:rPr>
              <a:t>, L. and Simpson, R.L. (2012). Emotional and Behavioral Problems. Corwin Press.</a:t>
            </a:r>
          </a:p>
        </p:txBody>
      </p:sp>
    </p:spTree>
    <p:extLst>
      <p:ext uri="{BB962C8B-B14F-4D97-AF65-F5344CB8AC3E}">
        <p14:creationId xmlns:p14="http://schemas.microsoft.com/office/powerpoint/2010/main" val="428979576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775</TotalTime>
  <Words>3631</Words>
  <Application>Microsoft Office PowerPoint</Application>
  <PresentationFormat>Custom</PresentationFormat>
  <Paragraphs>189</Paragraphs>
  <Slides>13</Slides>
  <Notes>13</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13</vt:i4>
      </vt:variant>
    </vt:vector>
  </HeadingPairs>
  <TitlesOfParts>
    <vt:vector size="17" baseType="lpstr">
      <vt:lpstr>Arial</vt:lpstr>
      <vt:lpstr>Arial MT</vt:lpstr>
      <vt:lpstr>Arimo</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subject/>
  <dc:creator/>
  <cp:lastModifiedBy>josephine taller</cp:lastModifiedBy>
  <cp:revision>12</cp:revision>
  <dcterms:created xsi:type="dcterms:W3CDTF">2025-11-05T17:22:35Z</dcterms:created>
  <dcterms:modified xsi:type="dcterms:W3CDTF">2025-11-16T21:10:15Z</dcterms:modified>
</cp:coreProperties>
</file>