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4"/>
  </p:notesMasterIdLst>
  <p:sldIdLst>
    <p:sldId id="266" r:id="rId5"/>
    <p:sldId id="426" r:id="rId6"/>
    <p:sldId id="427" r:id="rId7"/>
    <p:sldId id="505" r:id="rId8"/>
    <p:sldId id="432" r:id="rId9"/>
    <p:sldId id="470" r:id="rId10"/>
    <p:sldId id="433" r:id="rId11"/>
    <p:sldId id="436" r:id="rId12"/>
    <p:sldId id="434" r:id="rId13"/>
    <p:sldId id="437" r:id="rId14"/>
    <p:sldId id="438" r:id="rId15"/>
    <p:sldId id="435" r:id="rId16"/>
    <p:sldId id="439" r:id="rId17"/>
    <p:sldId id="440" r:id="rId18"/>
    <p:sldId id="441" r:id="rId19"/>
    <p:sldId id="442" r:id="rId20"/>
    <p:sldId id="443" r:id="rId21"/>
    <p:sldId id="444" r:id="rId22"/>
    <p:sldId id="445" r:id="rId23"/>
    <p:sldId id="506" r:id="rId24"/>
    <p:sldId id="447" r:id="rId25"/>
    <p:sldId id="448" r:id="rId26"/>
    <p:sldId id="449" r:id="rId27"/>
    <p:sldId id="450" r:id="rId28"/>
    <p:sldId id="451" r:id="rId29"/>
    <p:sldId id="452" r:id="rId30"/>
    <p:sldId id="453" r:id="rId31"/>
    <p:sldId id="454" r:id="rId32"/>
    <p:sldId id="455" r:id="rId33"/>
    <p:sldId id="456" r:id="rId34"/>
    <p:sldId id="457" r:id="rId35"/>
    <p:sldId id="458" r:id="rId36"/>
    <p:sldId id="459" r:id="rId37"/>
    <p:sldId id="471" r:id="rId38"/>
    <p:sldId id="472" r:id="rId39"/>
    <p:sldId id="473" r:id="rId40"/>
    <p:sldId id="474" r:id="rId41"/>
    <p:sldId id="475" r:id="rId42"/>
    <p:sldId id="482" r:id="rId43"/>
    <p:sldId id="483" r:id="rId44"/>
    <p:sldId id="484" r:id="rId45"/>
    <p:sldId id="485" r:id="rId46"/>
    <p:sldId id="486" r:id="rId47"/>
    <p:sldId id="487" r:id="rId48"/>
    <p:sldId id="488" r:id="rId49"/>
    <p:sldId id="489" r:id="rId50"/>
    <p:sldId id="490" r:id="rId51"/>
    <p:sldId id="491" r:id="rId52"/>
    <p:sldId id="492" r:id="rId53"/>
    <p:sldId id="493" r:id="rId54"/>
    <p:sldId id="496" r:id="rId55"/>
    <p:sldId id="497" r:id="rId56"/>
    <p:sldId id="498" r:id="rId57"/>
    <p:sldId id="499" r:id="rId58"/>
    <p:sldId id="500" r:id="rId59"/>
    <p:sldId id="501" r:id="rId60"/>
    <p:sldId id="502" r:id="rId61"/>
    <p:sldId id="503" r:id="rId62"/>
    <p:sldId id="504"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AD06766-1F35-463A-B514-16B33D525A9F}">
          <p14:sldIdLst>
            <p14:sldId id="266"/>
            <p14:sldId id="426"/>
            <p14:sldId id="427"/>
            <p14:sldId id="505"/>
            <p14:sldId id="432"/>
            <p14:sldId id="470"/>
            <p14:sldId id="433"/>
            <p14:sldId id="436"/>
            <p14:sldId id="434"/>
            <p14:sldId id="437"/>
            <p14:sldId id="438"/>
            <p14:sldId id="435"/>
            <p14:sldId id="439"/>
            <p14:sldId id="440"/>
            <p14:sldId id="441"/>
            <p14:sldId id="442"/>
            <p14:sldId id="443"/>
            <p14:sldId id="444"/>
            <p14:sldId id="445"/>
            <p14:sldId id="506"/>
            <p14:sldId id="447"/>
            <p14:sldId id="448"/>
            <p14:sldId id="449"/>
            <p14:sldId id="450"/>
            <p14:sldId id="451"/>
            <p14:sldId id="452"/>
            <p14:sldId id="453"/>
            <p14:sldId id="454"/>
            <p14:sldId id="455"/>
            <p14:sldId id="456"/>
            <p14:sldId id="457"/>
            <p14:sldId id="458"/>
            <p14:sldId id="459"/>
            <p14:sldId id="471"/>
            <p14:sldId id="472"/>
            <p14:sldId id="473"/>
            <p14:sldId id="474"/>
            <p14:sldId id="475"/>
            <p14:sldId id="482"/>
            <p14:sldId id="483"/>
            <p14:sldId id="484"/>
            <p14:sldId id="485"/>
            <p14:sldId id="486"/>
            <p14:sldId id="487"/>
            <p14:sldId id="488"/>
            <p14:sldId id="489"/>
            <p14:sldId id="490"/>
            <p14:sldId id="491"/>
            <p14:sldId id="492"/>
            <p14:sldId id="493"/>
            <p14:sldId id="496"/>
            <p14:sldId id="497"/>
            <p14:sldId id="498"/>
            <p14:sldId id="499"/>
            <p14:sldId id="500"/>
            <p14:sldId id="501"/>
            <p14:sldId id="502"/>
            <p14:sldId id="503"/>
            <p14:sldId id="50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99FF"/>
    <a:srgbClr val="9999FF"/>
    <a:srgbClr val="CC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3642" autoAdjust="0"/>
    <p:restoredTop sz="94660"/>
  </p:normalViewPr>
  <p:slideViewPr>
    <p:cSldViewPr snapToGrid="0">
      <p:cViewPr varScale="1">
        <p:scale>
          <a:sx n="87" d="100"/>
          <a:sy n="87" d="100"/>
        </p:scale>
        <p:origin x="52" y="4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533114-B7BF-42B5-91BC-4439F3ED809A}" type="doc">
      <dgm:prSet loTypeId="urn:microsoft.com/office/officeart/2005/8/layout/venn1" loCatId="relationship" qsTypeId="urn:microsoft.com/office/officeart/2005/8/quickstyle/3d3" qsCatId="3D" csTypeId="urn:microsoft.com/office/officeart/2005/8/colors/colorful5" csCatId="colorful" phldr="1"/>
      <dgm:spPr/>
    </dgm:pt>
    <dgm:pt modelId="{E3D38F3D-3E83-43CF-8067-0108FD4ED8AC}">
      <dgm:prSet phldrT="[Text]" custT="1"/>
      <dgm:spPr/>
      <dgm:t>
        <a:bodyPr/>
        <a:lstStyle/>
        <a:p>
          <a:r>
            <a:rPr lang="en-US" sz="1800" dirty="0" smtClean="0">
              <a:solidFill>
                <a:srgbClr val="FF0000"/>
              </a:solidFill>
            </a:rPr>
            <a:t>Roman </a:t>
          </a:r>
          <a:endParaRPr lang="en-US" sz="1800" dirty="0">
            <a:solidFill>
              <a:srgbClr val="FF0000"/>
            </a:solidFill>
          </a:endParaRPr>
        </a:p>
      </dgm:t>
    </dgm:pt>
    <dgm:pt modelId="{D4B2F3F5-73FF-4E82-A705-041B8991FC14}" type="parTrans" cxnId="{F602BE48-4D5F-41E7-A093-242615857C3D}">
      <dgm:prSet/>
      <dgm:spPr/>
      <dgm:t>
        <a:bodyPr/>
        <a:lstStyle/>
        <a:p>
          <a:endParaRPr lang="en-US"/>
        </a:p>
      </dgm:t>
    </dgm:pt>
    <dgm:pt modelId="{733969F6-5E16-45FB-A694-902EDBDD44A8}" type="sibTrans" cxnId="{F602BE48-4D5F-41E7-A093-242615857C3D}">
      <dgm:prSet/>
      <dgm:spPr/>
      <dgm:t>
        <a:bodyPr/>
        <a:lstStyle/>
        <a:p>
          <a:endParaRPr lang="en-US"/>
        </a:p>
      </dgm:t>
    </dgm:pt>
    <dgm:pt modelId="{0F330555-BA4C-4930-A55D-F6DF300CA094}">
      <dgm:prSet phldrT="[Text]" custT="1"/>
      <dgm:spPr/>
      <dgm:t>
        <a:bodyPr/>
        <a:lstStyle/>
        <a:p>
          <a:r>
            <a:rPr lang="en-US" sz="1800" dirty="0" smtClean="0">
              <a:solidFill>
                <a:srgbClr val="FF0000"/>
              </a:solidFill>
            </a:rPr>
            <a:t>Celtic </a:t>
          </a:r>
          <a:endParaRPr lang="en-US" sz="1800" dirty="0">
            <a:solidFill>
              <a:srgbClr val="FF0000"/>
            </a:solidFill>
          </a:endParaRPr>
        </a:p>
      </dgm:t>
    </dgm:pt>
    <dgm:pt modelId="{D3F161D8-5626-4BF4-A553-E187D65088AD}" type="parTrans" cxnId="{25005738-BB12-462E-9046-2FF28FD5A3D5}">
      <dgm:prSet/>
      <dgm:spPr/>
      <dgm:t>
        <a:bodyPr/>
        <a:lstStyle/>
        <a:p>
          <a:endParaRPr lang="en-US"/>
        </a:p>
      </dgm:t>
    </dgm:pt>
    <dgm:pt modelId="{5D005BDF-CA06-4688-8A36-8F47A7135C64}" type="sibTrans" cxnId="{25005738-BB12-462E-9046-2FF28FD5A3D5}">
      <dgm:prSet/>
      <dgm:spPr/>
      <dgm:t>
        <a:bodyPr/>
        <a:lstStyle/>
        <a:p>
          <a:endParaRPr lang="en-US"/>
        </a:p>
      </dgm:t>
    </dgm:pt>
    <dgm:pt modelId="{DC5ED5F4-20CF-4503-9DD2-C4DE9B7A781E}">
      <dgm:prSet phldrT="[Text]" custT="1"/>
      <dgm:spPr/>
      <dgm:t>
        <a:bodyPr/>
        <a:lstStyle/>
        <a:p>
          <a:r>
            <a:rPr lang="en-US" sz="1800" dirty="0" smtClean="0">
              <a:solidFill>
                <a:srgbClr val="FF0000"/>
              </a:solidFill>
            </a:rPr>
            <a:t>Viking</a:t>
          </a:r>
          <a:endParaRPr lang="en-US" sz="1800" dirty="0">
            <a:solidFill>
              <a:srgbClr val="FF0000"/>
            </a:solidFill>
          </a:endParaRPr>
        </a:p>
      </dgm:t>
    </dgm:pt>
    <dgm:pt modelId="{A06B186F-309B-4638-994A-0C9D0150A643}" type="parTrans" cxnId="{ED8339E0-13F2-448F-BA9D-807661158F93}">
      <dgm:prSet/>
      <dgm:spPr/>
      <dgm:t>
        <a:bodyPr/>
        <a:lstStyle/>
        <a:p>
          <a:endParaRPr lang="en-US"/>
        </a:p>
      </dgm:t>
    </dgm:pt>
    <dgm:pt modelId="{E852017E-77B9-45B9-B425-D46A2707D1F5}" type="sibTrans" cxnId="{ED8339E0-13F2-448F-BA9D-807661158F93}">
      <dgm:prSet/>
      <dgm:spPr/>
      <dgm:t>
        <a:bodyPr/>
        <a:lstStyle/>
        <a:p>
          <a:endParaRPr lang="en-US"/>
        </a:p>
      </dgm:t>
    </dgm:pt>
    <dgm:pt modelId="{D6B5A543-035D-45C2-AA6E-E43F94A2400B}">
      <dgm:prSet phldrT="[Text]" custT="1"/>
      <dgm:spPr/>
      <dgm:t>
        <a:bodyPr/>
        <a:lstStyle/>
        <a:p>
          <a:r>
            <a:rPr lang="en-US" sz="1800" dirty="0" smtClean="0">
              <a:solidFill>
                <a:srgbClr val="FF0000"/>
              </a:solidFill>
            </a:rPr>
            <a:t>Anglo Saxon</a:t>
          </a:r>
          <a:endParaRPr lang="en-US" sz="1800" dirty="0">
            <a:solidFill>
              <a:srgbClr val="FF0000"/>
            </a:solidFill>
          </a:endParaRPr>
        </a:p>
      </dgm:t>
    </dgm:pt>
    <dgm:pt modelId="{34876A97-B63E-4BCC-82A6-C0D598D9907E}" type="parTrans" cxnId="{E21634FE-A4AA-4A86-81A5-3B602EDA9CB0}">
      <dgm:prSet/>
      <dgm:spPr/>
      <dgm:t>
        <a:bodyPr/>
        <a:lstStyle/>
        <a:p>
          <a:endParaRPr lang="en-US"/>
        </a:p>
      </dgm:t>
    </dgm:pt>
    <dgm:pt modelId="{C582A8BB-54A9-4857-9F32-1D4BBE05B4CD}" type="sibTrans" cxnId="{E21634FE-A4AA-4A86-81A5-3B602EDA9CB0}">
      <dgm:prSet/>
      <dgm:spPr/>
      <dgm:t>
        <a:bodyPr/>
        <a:lstStyle/>
        <a:p>
          <a:endParaRPr lang="en-US"/>
        </a:p>
      </dgm:t>
    </dgm:pt>
    <dgm:pt modelId="{D7AE847D-FC84-4C6B-9354-FEF2570E8AB3}">
      <dgm:prSet phldrT="[Text]" custT="1"/>
      <dgm:spPr/>
      <dgm:t>
        <a:bodyPr/>
        <a:lstStyle/>
        <a:p>
          <a:r>
            <a:rPr lang="en-US" sz="1800" dirty="0" smtClean="0">
              <a:solidFill>
                <a:srgbClr val="FF0000"/>
              </a:solidFill>
            </a:rPr>
            <a:t>Norman</a:t>
          </a:r>
          <a:endParaRPr lang="en-US" sz="1800" dirty="0">
            <a:solidFill>
              <a:srgbClr val="FF0000"/>
            </a:solidFill>
          </a:endParaRPr>
        </a:p>
      </dgm:t>
    </dgm:pt>
    <dgm:pt modelId="{739AC5A9-2332-4289-80E2-C660AB257A7E}" type="parTrans" cxnId="{03CE42B2-29A6-41FF-9BB2-C1FE8CD9F237}">
      <dgm:prSet/>
      <dgm:spPr/>
      <dgm:t>
        <a:bodyPr/>
        <a:lstStyle/>
        <a:p>
          <a:endParaRPr lang="en-US"/>
        </a:p>
      </dgm:t>
    </dgm:pt>
    <dgm:pt modelId="{674BF369-49A8-4A08-9D11-5DF2611E109F}" type="sibTrans" cxnId="{03CE42B2-29A6-41FF-9BB2-C1FE8CD9F237}">
      <dgm:prSet/>
      <dgm:spPr/>
      <dgm:t>
        <a:bodyPr/>
        <a:lstStyle/>
        <a:p>
          <a:endParaRPr lang="en-US"/>
        </a:p>
      </dgm:t>
    </dgm:pt>
    <dgm:pt modelId="{00233D84-0E71-4FCF-996D-FBCEE62F7B0F}" type="pres">
      <dgm:prSet presAssocID="{BE533114-B7BF-42B5-91BC-4439F3ED809A}" presName="compositeShape" presStyleCnt="0">
        <dgm:presLayoutVars>
          <dgm:chMax val="7"/>
          <dgm:dir/>
          <dgm:resizeHandles val="exact"/>
        </dgm:presLayoutVars>
      </dgm:prSet>
      <dgm:spPr/>
    </dgm:pt>
    <dgm:pt modelId="{A020DF9D-A8B9-4E8F-8BA5-CBFA5A4923A3}" type="pres">
      <dgm:prSet presAssocID="{E3D38F3D-3E83-43CF-8067-0108FD4ED8AC}" presName="circ1" presStyleLbl="vennNode1" presStyleIdx="0" presStyleCnt="5"/>
      <dgm:spPr/>
      <dgm:t>
        <a:bodyPr/>
        <a:lstStyle/>
        <a:p>
          <a:endParaRPr lang="en-US"/>
        </a:p>
      </dgm:t>
    </dgm:pt>
    <dgm:pt modelId="{18D36985-952F-4ED2-8FDF-01E5F983BA20}" type="pres">
      <dgm:prSet presAssocID="{E3D38F3D-3E83-43CF-8067-0108FD4ED8AC}" presName="circ1Tx" presStyleLbl="revTx" presStyleIdx="0" presStyleCnt="0" custLinFactNeighborX="-1807" custLinFactNeighborY="93038">
        <dgm:presLayoutVars>
          <dgm:chMax val="0"/>
          <dgm:chPref val="0"/>
          <dgm:bulletEnabled val="1"/>
        </dgm:presLayoutVars>
      </dgm:prSet>
      <dgm:spPr/>
      <dgm:t>
        <a:bodyPr/>
        <a:lstStyle/>
        <a:p>
          <a:endParaRPr lang="en-US"/>
        </a:p>
      </dgm:t>
    </dgm:pt>
    <dgm:pt modelId="{9C4D638A-019F-4775-8118-DD5DDA7DEEEB}" type="pres">
      <dgm:prSet presAssocID="{0F330555-BA4C-4930-A55D-F6DF300CA094}" presName="circ2" presStyleLbl="vennNode1" presStyleIdx="1" presStyleCnt="5"/>
      <dgm:spPr/>
      <dgm:t>
        <a:bodyPr/>
        <a:lstStyle/>
        <a:p>
          <a:endParaRPr lang="en-US"/>
        </a:p>
      </dgm:t>
    </dgm:pt>
    <dgm:pt modelId="{5B2297DE-C514-4385-9062-602DB9BABCE7}" type="pres">
      <dgm:prSet presAssocID="{0F330555-BA4C-4930-A55D-F6DF300CA094}" presName="circ2Tx" presStyleLbl="revTx" presStyleIdx="0" presStyleCnt="0" custLinFactNeighborX="-81029" custLinFactNeighborY="35079">
        <dgm:presLayoutVars>
          <dgm:chMax val="0"/>
          <dgm:chPref val="0"/>
          <dgm:bulletEnabled val="1"/>
        </dgm:presLayoutVars>
      </dgm:prSet>
      <dgm:spPr/>
      <dgm:t>
        <a:bodyPr/>
        <a:lstStyle/>
        <a:p>
          <a:endParaRPr lang="en-US"/>
        </a:p>
      </dgm:t>
    </dgm:pt>
    <dgm:pt modelId="{4546B570-467C-4D22-9F8A-319C86D35661}" type="pres">
      <dgm:prSet presAssocID="{DC5ED5F4-20CF-4503-9DD2-C4DE9B7A781E}" presName="circ3" presStyleLbl="vennNode1" presStyleIdx="2" presStyleCnt="5"/>
      <dgm:spPr/>
    </dgm:pt>
    <dgm:pt modelId="{5883B946-AB83-484B-BCF5-874EE8831683}" type="pres">
      <dgm:prSet presAssocID="{DC5ED5F4-20CF-4503-9DD2-C4DE9B7A781E}" presName="circ3Tx" presStyleLbl="revTx" presStyleIdx="0" presStyleCnt="0" custLinFactNeighborX="-78207" custLinFactNeighborY="-42583">
        <dgm:presLayoutVars>
          <dgm:chMax val="0"/>
          <dgm:chPref val="0"/>
          <dgm:bulletEnabled val="1"/>
        </dgm:presLayoutVars>
      </dgm:prSet>
      <dgm:spPr/>
      <dgm:t>
        <a:bodyPr/>
        <a:lstStyle/>
        <a:p>
          <a:endParaRPr lang="en-US"/>
        </a:p>
      </dgm:t>
    </dgm:pt>
    <dgm:pt modelId="{6E407179-D02C-44B9-8923-F871863FA0F1}" type="pres">
      <dgm:prSet presAssocID="{D6B5A543-035D-45C2-AA6E-E43F94A2400B}" presName="circ4" presStyleLbl="vennNode1" presStyleIdx="3" presStyleCnt="5"/>
      <dgm:spPr/>
      <dgm:t>
        <a:bodyPr/>
        <a:lstStyle/>
        <a:p>
          <a:endParaRPr lang="en-US"/>
        </a:p>
      </dgm:t>
    </dgm:pt>
    <dgm:pt modelId="{1012A7B9-D2AB-496A-8CD8-891F2CBA48C0}" type="pres">
      <dgm:prSet presAssocID="{D6B5A543-035D-45C2-AA6E-E43F94A2400B}" presName="circ4Tx" presStyleLbl="revTx" presStyleIdx="0" presStyleCnt="0" custScaleX="48335" custScaleY="62918" custLinFactNeighborX="86489" custLinFactNeighborY="-33923">
        <dgm:presLayoutVars>
          <dgm:chMax val="0"/>
          <dgm:chPref val="0"/>
          <dgm:bulletEnabled val="1"/>
        </dgm:presLayoutVars>
      </dgm:prSet>
      <dgm:spPr/>
      <dgm:t>
        <a:bodyPr/>
        <a:lstStyle/>
        <a:p>
          <a:endParaRPr lang="en-US"/>
        </a:p>
      </dgm:t>
    </dgm:pt>
    <dgm:pt modelId="{663F0D5D-C9D6-4396-97FE-1DF8ECBDEB2B}" type="pres">
      <dgm:prSet presAssocID="{D7AE847D-FC84-4C6B-9354-FEF2570E8AB3}" presName="circ5" presStyleLbl="vennNode1" presStyleIdx="4" presStyleCnt="5"/>
      <dgm:spPr/>
    </dgm:pt>
    <dgm:pt modelId="{FDDDF5D5-0037-45C7-BF2A-388129C01A1D}" type="pres">
      <dgm:prSet presAssocID="{D7AE847D-FC84-4C6B-9354-FEF2570E8AB3}" presName="circ5Tx" presStyleLbl="revTx" presStyleIdx="0" presStyleCnt="0" custLinFactNeighborX="81091" custLinFactNeighborY="37422">
        <dgm:presLayoutVars>
          <dgm:chMax val="0"/>
          <dgm:chPref val="0"/>
          <dgm:bulletEnabled val="1"/>
        </dgm:presLayoutVars>
      </dgm:prSet>
      <dgm:spPr/>
      <dgm:t>
        <a:bodyPr/>
        <a:lstStyle/>
        <a:p>
          <a:endParaRPr lang="en-US"/>
        </a:p>
      </dgm:t>
    </dgm:pt>
  </dgm:ptLst>
  <dgm:cxnLst>
    <dgm:cxn modelId="{C8C24EA6-621B-458B-9A65-BB9F8D34CE9E}" type="presOf" srcId="{D7AE847D-FC84-4C6B-9354-FEF2570E8AB3}" destId="{FDDDF5D5-0037-45C7-BF2A-388129C01A1D}" srcOrd="0" destOrd="0" presId="urn:microsoft.com/office/officeart/2005/8/layout/venn1"/>
    <dgm:cxn modelId="{D0508CFF-8584-4AEB-87B6-E8BB4EC6E195}" type="presOf" srcId="{D6B5A543-035D-45C2-AA6E-E43F94A2400B}" destId="{1012A7B9-D2AB-496A-8CD8-891F2CBA48C0}" srcOrd="0" destOrd="0" presId="urn:microsoft.com/office/officeart/2005/8/layout/venn1"/>
    <dgm:cxn modelId="{F602BE48-4D5F-41E7-A093-242615857C3D}" srcId="{BE533114-B7BF-42B5-91BC-4439F3ED809A}" destId="{E3D38F3D-3E83-43CF-8067-0108FD4ED8AC}" srcOrd="0" destOrd="0" parTransId="{D4B2F3F5-73FF-4E82-A705-041B8991FC14}" sibTransId="{733969F6-5E16-45FB-A694-902EDBDD44A8}"/>
    <dgm:cxn modelId="{384A7866-7EB6-4DF9-A793-B3024740EB10}" type="presOf" srcId="{BE533114-B7BF-42B5-91BC-4439F3ED809A}" destId="{00233D84-0E71-4FCF-996D-FBCEE62F7B0F}" srcOrd="0" destOrd="0" presId="urn:microsoft.com/office/officeart/2005/8/layout/venn1"/>
    <dgm:cxn modelId="{25005738-BB12-462E-9046-2FF28FD5A3D5}" srcId="{BE533114-B7BF-42B5-91BC-4439F3ED809A}" destId="{0F330555-BA4C-4930-A55D-F6DF300CA094}" srcOrd="1" destOrd="0" parTransId="{D3F161D8-5626-4BF4-A553-E187D65088AD}" sibTransId="{5D005BDF-CA06-4688-8A36-8F47A7135C64}"/>
    <dgm:cxn modelId="{E21634FE-A4AA-4A86-81A5-3B602EDA9CB0}" srcId="{BE533114-B7BF-42B5-91BC-4439F3ED809A}" destId="{D6B5A543-035D-45C2-AA6E-E43F94A2400B}" srcOrd="3" destOrd="0" parTransId="{34876A97-B63E-4BCC-82A6-C0D598D9907E}" sibTransId="{C582A8BB-54A9-4857-9F32-1D4BBE05B4CD}"/>
    <dgm:cxn modelId="{A3B8AB4C-5744-44E3-A86E-5794B0EC37DB}" type="presOf" srcId="{E3D38F3D-3E83-43CF-8067-0108FD4ED8AC}" destId="{18D36985-952F-4ED2-8FDF-01E5F983BA20}" srcOrd="0" destOrd="0" presId="urn:microsoft.com/office/officeart/2005/8/layout/venn1"/>
    <dgm:cxn modelId="{4303BD70-2DF9-4CCB-8DC1-10A1FDD8A46B}" type="presOf" srcId="{0F330555-BA4C-4930-A55D-F6DF300CA094}" destId="{5B2297DE-C514-4385-9062-602DB9BABCE7}" srcOrd="0" destOrd="0" presId="urn:microsoft.com/office/officeart/2005/8/layout/venn1"/>
    <dgm:cxn modelId="{ED8339E0-13F2-448F-BA9D-807661158F93}" srcId="{BE533114-B7BF-42B5-91BC-4439F3ED809A}" destId="{DC5ED5F4-20CF-4503-9DD2-C4DE9B7A781E}" srcOrd="2" destOrd="0" parTransId="{A06B186F-309B-4638-994A-0C9D0150A643}" sibTransId="{E852017E-77B9-45B9-B425-D46A2707D1F5}"/>
    <dgm:cxn modelId="{03CE42B2-29A6-41FF-9BB2-C1FE8CD9F237}" srcId="{BE533114-B7BF-42B5-91BC-4439F3ED809A}" destId="{D7AE847D-FC84-4C6B-9354-FEF2570E8AB3}" srcOrd="4" destOrd="0" parTransId="{739AC5A9-2332-4289-80E2-C660AB257A7E}" sibTransId="{674BF369-49A8-4A08-9D11-5DF2611E109F}"/>
    <dgm:cxn modelId="{E65D76C4-0C97-41F7-9B61-CDE2CC83C2D5}" type="presOf" srcId="{DC5ED5F4-20CF-4503-9DD2-C4DE9B7A781E}" destId="{5883B946-AB83-484B-BCF5-874EE8831683}" srcOrd="0" destOrd="0" presId="urn:microsoft.com/office/officeart/2005/8/layout/venn1"/>
    <dgm:cxn modelId="{62DB0586-700D-4E2F-AA33-EE66B43F3FE4}" type="presParOf" srcId="{00233D84-0E71-4FCF-996D-FBCEE62F7B0F}" destId="{A020DF9D-A8B9-4E8F-8BA5-CBFA5A4923A3}" srcOrd="0" destOrd="0" presId="urn:microsoft.com/office/officeart/2005/8/layout/venn1"/>
    <dgm:cxn modelId="{824424EB-9B0F-41FC-B867-07D248CA8314}" type="presParOf" srcId="{00233D84-0E71-4FCF-996D-FBCEE62F7B0F}" destId="{18D36985-952F-4ED2-8FDF-01E5F983BA20}" srcOrd="1" destOrd="0" presId="urn:microsoft.com/office/officeart/2005/8/layout/venn1"/>
    <dgm:cxn modelId="{DFF3041D-90D2-41BF-AB51-6EE1776F3789}" type="presParOf" srcId="{00233D84-0E71-4FCF-996D-FBCEE62F7B0F}" destId="{9C4D638A-019F-4775-8118-DD5DDA7DEEEB}" srcOrd="2" destOrd="0" presId="urn:microsoft.com/office/officeart/2005/8/layout/venn1"/>
    <dgm:cxn modelId="{8714CFE8-21B2-4794-9BE7-D6E56D72B9BA}" type="presParOf" srcId="{00233D84-0E71-4FCF-996D-FBCEE62F7B0F}" destId="{5B2297DE-C514-4385-9062-602DB9BABCE7}" srcOrd="3" destOrd="0" presId="urn:microsoft.com/office/officeart/2005/8/layout/venn1"/>
    <dgm:cxn modelId="{94ECE66A-D926-482A-AC8F-65DD7D4015B5}" type="presParOf" srcId="{00233D84-0E71-4FCF-996D-FBCEE62F7B0F}" destId="{4546B570-467C-4D22-9F8A-319C86D35661}" srcOrd="4" destOrd="0" presId="urn:microsoft.com/office/officeart/2005/8/layout/venn1"/>
    <dgm:cxn modelId="{A7FA7201-9031-43BF-B980-2F4D3771945A}" type="presParOf" srcId="{00233D84-0E71-4FCF-996D-FBCEE62F7B0F}" destId="{5883B946-AB83-484B-BCF5-874EE8831683}" srcOrd="5" destOrd="0" presId="urn:microsoft.com/office/officeart/2005/8/layout/venn1"/>
    <dgm:cxn modelId="{F8D1B221-2A11-4D16-8D55-4A42DAC765CC}" type="presParOf" srcId="{00233D84-0E71-4FCF-996D-FBCEE62F7B0F}" destId="{6E407179-D02C-44B9-8923-F871863FA0F1}" srcOrd="6" destOrd="0" presId="urn:microsoft.com/office/officeart/2005/8/layout/venn1"/>
    <dgm:cxn modelId="{C398BC6D-1254-4C0E-A871-2B742B7DB7E2}" type="presParOf" srcId="{00233D84-0E71-4FCF-996D-FBCEE62F7B0F}" destId="{1012A7B9-D2AB-496A-8CD8-891F2CBA48C0}" srcOrd="7" destOrd="0" presId="urn:microsoft.com/office/officeart/2005/8/layout/venn1"/>
    <dgm:cxn modelId="{5899F615-B721-4D70-A5EE-4A444D21B2F0}" type="presParOf" srcId="{00233D84-0E71-4FCF-996D-FBCEE62F7B0F}" destId="{663F0D5D-C9D6-4396-97FE-1DF8ECBDEB2B}" srcOrd="8" destOrd="0" presId="urn:microsoft.com/office/officeart/2005/8/layout/venn1"/>
    <dgm:cxn modelId="{EA4754F2-9D5C-4D4F-BDD2-7BC629B2EAB4}" type="presParOf" srcId="{00233D84-0E71-4FCF-996D-FBCEE62F7B0F}" destId="{FDDDF5D5-0037-45C7-BF2A-388129C01A1D}" srcOrd="9" destOrd="0" presId="urn:microsoft.com/office/officeart/2005/8/layout/ven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20DF9D-A8B9-4E8F-8BA5-CBFA5A4923A3}">
      <dsp:nvSpPr>
        <dsp:cNvPr id="0" name=""/>
        <dsp:cNvSpPr/>
      </dsp:nvSpPr>
      <dsp:spPr>
        <a:xfrm>
          <a:off x="3108002" y="1431014"/>
          <a:ext cx="1757385" cy="1757385"/>
        </a:xfrm>
        <a:prstGeom prst="ellipse">
          <a:avLst/>
        </a:prstGeom>
        <a:solidFill>
          <a:schemeClr val="accent5">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sp>
    <dsp:sp modelId="{18D36985-952F-4ED2-8FDF-01E5F983BA20}">
      <dsp:nvSpPr>
        <dsp:cNvPr id="0" name=""/>
        <dsp:cNvSpPr/>
      </dsp:nvSpPr>
      <dsp:spPr>
        <a:xfrm>
          <a:off x="2930574" y="1097810"/>
          <a:ext cx="2038567" cy="1179958"/>
        </a:xfrm>
        <a:prstGeom prst="rect">
          <a:avLst/>
        </a:prstGeom>
        <a:noFill/>
        <a:ln w="6350" cap="flat" cmpd="sng" algn="ctr">
          <a:noFill/>
          <a:prstDash val="solid"/>
          <a:miter lim="800000"/>
        </a:ln>
        <a:effectLst/>
        <a:sp3d/>
      </dsp:spPr>
      <dsp:style>
        <a:lnRef idx="1">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en-US" sz="1800" kern="1200" dirty="0" smtClean="0">
              <a:solidFill>
                <a:srgbClr val="FF0000"/>
              </a:solidFill>
            </a:rPr>
            <a:t>Roman </a:t>
          </a:r>
          <a:endParaRPr lang="en-US" sz="1800" kern="1200" dirty="0">
            <a:solidFill>
              <a:srgbClr val="FF0000"/>
            </a:solidFill>
          </a:endParaRPr>
        </a:p>
      </dsp:txBody>
      <dsp:txXfrm>
        <a:off x="2930574" y="1097810"/>
        <a:ext cx="2038567" cy="1179958"/>
      </dsp:txXfrm>
    </dsp:sp>
    <dsp:sp modelId="{9C4D638A-019F-4775-8118-DD5DDA7DEEEB}">
      <dsp:nvSpPr>
        <dsp:cNvPr id="0" name=""/>
        <dsp:cNvSpPr/>
      </dsp:nvSpPr>
      <dsp:spPr>
        <a:xfrm>
          <a:off x="3776512" y="1916554"/>
          <a:ext cx="1757385" cy="1757385"/>
        </a:xfrm>
        <a:prstGeom prst="ellipse">
          <a:avLst/>
        </a:prstGeom>
        <a:solidFill>
          <a:schemeClr val="accent5">
            <a:alpha val="50000"/>
            <a:hueOff val="-1838336"/>
            <a:satOff val="-2557"/>
            <a:lumOff val="-981"/>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sp>
    <dsp:sp modelId="{5B2297DE-C514-4385-9062-602DB9BABCE7}">
      <dsp:nvSpPr>
        <dsp:cNvPr id="0" name=""/>
        <dsp:cNvSpPr/>
      </dsp:nvSpPr>
      <dsp:spPr>
        <a:xfrm>
          <a:off x="4192834" y="2005686"/>
          <a:ext cx="1827681" cy="1280381"/>
        </a:xfrm>
        <a:prstGeom prst="rect">
          <a:avLst/>
        </a:prstGeom>
        <a:noFill/>
        <a:ln w="6350" cap="flat" cmpd="sng" algn="ctr">
          <a:noFill/>
          <a:prstDash val="solid"/>
          <a:miter lim="800000"/>
        </a:ln>
        <a:effectLst/>
        <a:sp3d/>
      </dsp:spPr>
      <dsp:style>
        <a:lnRef idx="1">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en-US" sz="1800" kern="1200" dirty="0" smtClean="0">
              <a:solidFill>
                <a:srgbClr val="FF0000"/>
              </a:solidFill>
            </a:rPr>
            <a:t>Celtic </a:t>
          </a:r>
          <a:endParaRPr lang="en-US" sz="1800" kern="1200" dirty="0">
            <a:solidFill>
              <a:srgbClr val="FF0000"/>
            </a:solidFill>
          </a:endParaRPr>
        </a:p>
      </dsp:txBody>
      <dsp:txXfrm>
        <a:off x="4192834" y="2005686"/>
        <a:ext cx="1827681" cy="1280381"/>
      </dsp:txXfrm>
    </dsp:sp>
    <dsp:sp modelId="{4546B570-467C-4D22-9F8A-319C86D35661}">
      <dsp:nvSpPr>
        <dsp:cNvPr id="0" name=""/>
        <dsp:cNvSpPr/>
      </dsp:nvSpPr>
      <dsp:spPr>
        <a:xfrm>
          <a:off x="3521339" y="2702859"/>
          <a:ext cx="1757385" cy="1757385"/>
        </a:xfrm>
        <a:prstGeom prst="ellipse">
          <a:avLst/>
        </a:prstGeom>
        <a:solidFill>
          <a:schemeClr val="accent5">
            <a:alpha val="50000"/>
            <a:hueOff val="-3676672"/>
            <a:satOff val="-5114"/>
            <a:lumOff val="-1961"/>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sp>
    <dsp:sp modelId="{5883B946-AB83-484B-BCF5-874EE8831683}">
      <dsp:nvSpPr>
        <dsp:cNvPr id="0" name=""/>
        <dsp:cNvSpPr/>
      </dsp:nvSpPr>
      <dsp:spPr>
        <a:xfrm>
          <a:off x="3963229" y="3195496"/>
          <a:ext cx="1827681" cy="1280381"/>
        </a:xfrm>
        <a:prstGeom prst="rect">
          <a:avLst/>
        </a:prstGeom>
        <a:noFill/>
        <a:ln w="6350" cap="flat" cmpd="sng" algn="ctr">
          <a:noFill/>
          <a:prstDash val="solid"/>
          <a:miter lim="800000"/>
        </a:ln>
        <a:effectLst/>
        <a:sp3d/>
      </dsp:spPr>
      <dsp:style>
        <a:lnRef idx="1">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en-US" sz="1800" kern="1200" dirty="0" smtClean="0">
              <a:solidFill>
                <a:srgbClr val="FF0000"/>
              </a:solidFill>
            </a:rPr>
            <a:t>Viking</a:t>
          </a:r>
          <a:endParaRPr lang="en-US" sz="1800" kern="1200" dirty="0">
            <a:solidFill>
              <a:srgbClr val="FF0000"/>
            </a:solidFill>
          </a:endParaRPr>
        </a:p>
      </dsp:txBody>
      <dsp:txXfrm>
        <a:off x="3963229" y="3195496"/>
        <a:ext cx="1827681" cy="1280381"/>
      </dsp:txXfrm>
    </dsp:sp>
    <dsp:sp modelId="{6E407179-D02C-44B9-8923-F871863FA0F1}">
      <dsp:nvSpPr>
        <dsp:cNvPr id="0" name=""/>
        <dsp:cNvSpPr/>
      </dsp:nvSpPr>
      <dsp:spPr>
        <a:xfrm>
          <a:off x="2694665" y="2702859"/>
          <a:ext cx="1757385" cy="1757385"/>
        </a:xfrm>
        <a:prstGeom prst="ellipse">
          <a:avLst/>
        </a:prstGeom>
        <a:solidFill>
          <a:schemeClr val="accent5">
            <a:alpha val="50000"/>
            <a:hueOff val="-5515009"/>
            <a:satOff val="-7671"/>
            <a:lumOff val="-2942"/>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sp>
    <dsp:sp modelId="{1012A7B9-D2AB-496A-8CD8-891F2CBA48C0}">
      <dsp:nvSpPr>
        <dsp:cNvPr id="0" name=""/>
        <dsp:cNvSpPr/>
      </dsp:nvSpPr>
      <dsp:spPr>
        <a:xfrm>
          <a:off x="2805984" y="3543772"/>
          <a:ext cx="883409" cy="805590"/>
        </a:xfrm>
        <a:prstGeom prst="rect">
          <a:avLst/>
        </a:prstGeom>
        <a:noFill/>
        <a:ln w="6350" cap="flat" cmpd="sng" algn="ctr">
          <a:noFill/>
          <a:prstDash val="solid"/>
          <a:miter lim="800000"/>
        </a:ln>
        <a:effectLst/>
        <a:sp3d/>
      </dsp:spPr>
      <dsp:style>
        <a:lnRef idx="1">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en-US" sz="1800" kern="1200" dirty="0" smtClean="0">
              <a:solidFill>
                <a:srgbClr val="FF0000"/>
              </a:solidFill>
            </a:rPr>
            <a:t>Anglo Saxon</a:t>
          </a:r>
          <a:endParaRPr lang="en-US" sz="1800" kern="1200" dirty="0">
            <a:solidFill>
              <a:srgbClr val="FF0000"/>
            </a:solidFill>
          </a:endParaRPr>
        </a:p>
      </dsp:txBody>
      <dsp:txXfrm>
        <a:off x="2805984" y="3543772"/>
        <a:ext cx="883409" cy="805590"/>
      </dsp:txXfrm>
    </dsp:sp>
    <dsp:sp modelId="{663F0D5D-C9D6-4396-97FE-1DF8ECBDEB2B}">
      <dsp:nvSpPr>
        <dsp:cNvPr id="0" name=""/>
        <dsp:cNvSpPr/>
      </dsp:nvSpPr>
      <dsp:spPr>
        <a:xfrm>
          <a:off x="2439493" y="1916554"/>
          <a:ext cx="1757385" cy="1757385"/>
        </a:xfrm>
        <a:prstGeom prst="ellipse">
          <a:avLst/>
        </a:prstGeom>
        <a:solidFill>
          <a:schemeClr val="accent5">
            <a:alpha val="50000"/>
            <a:hueOff val="-7353344"/>
            <a:satOff val="-10228"/>
            <a:lumOff val="-3922"/>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sp>
    <dsp:sp modelId="{FDDDF5D5-0037-45C7-BF2A-388129C01A1D}">
      <dsp:nvSpPr>
        <dsp:cNvPr id="0" name=""/>
        <dsp:cNvSpPr/>
      </dsp:nvSpPr>
      <dsp:spPr>
        <a:xfrm>
          <a:off x="1954009" y="2035685"/>
          <a:ext cx="1827681" cy="1280381"/>
        </a:xfrm>
        <a:prstGeom prst="rect">
          <a:avLst/>
        </a:prstGeom>
        <a:noFill/>
        <a:ln w="6350" cap="flat" cmpd="sng" algn="ctr">
          <a:noFill/>
          <a:prstDash val="solid"/>
          <a:miter lim="800000"/>
        </a:ln>
        <a:effectLst/>
        <a:sp3d/>
      </dsp:spPr>
      <dsp:style>
        <a:lnRef idx="1">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en-US" sz="1800" kern="1200" dirty="0" smtClean="0">
              <a:solidFill>
                <a:srgbClr val="FF0000"/>
              </a:solidFill>
            </a:rPr>
            <a:t>Norman</a:t>
          </a:r>
          <a:endParaRPr lang="en-US" sz="1800" kern="1200" dirty="0">
            <a:solidFill>
              <a:srgbClr val="FF0000"/>
            </a:solidFill>
          </a:endParaRPr>
        </a:p>
      </dsp:txBody>
      <dsp:txXfrm>
        <a:off x="1954009" y="2035685"/>
        <a:ext cx="1827681" cy="1280381"/>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6D7560-F038-44D3-9F4E-1F843BB11FB1}" type="datetimeFigureOut">
              <a:rPr lang="en-GB" smtClean="0"/>
              <a:t>07/11/2019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80CA22-2C94-42DF-BB6C-4ACE58FCDCB4}" type="slidenum">
              <a:rPr lang="en-GB" smtClean="0"/>
              <a:t>‹#›</a:t>
            </a:fld>
            <a:endParaRPr lang="en-GB"/>
          </a:p>
        </p:txBody>
      </p:sp>
    </p:spTree>
    <p:extLst>
      <p:ext uri="{BB962C8B-B14F-4D97-AF65-F5344CB8AC3E}">
        <p14:creationId xmlns:p14="http://schemas.microsoft.com/office/powerpoint/2010/main" val="28553563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CCC93F3-3100-44D5-9014-5B91B2DE45F5}" type="datetimeFigureOut">
              <a:rPr lang="en-GB" smtClean="0"/>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34444953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CCC93F3-3100-44D5-9014-5B91B2DE45F5}" type="datetimeFigureOut">
              <a:rPr lang="en-GB" smtClean="0"/>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22155567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CCC93F3-3100-44D5-9014-5B91B2DE45F5}" type="datetimeFigureOut">
              <a:rPr lang="en-GB" smtClean="0"/>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3269458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CCC93F3-3100-44D5-9014-5B91B2DE45F5}" type="datetimeFigureOut">
              <a:rPr lang="en-GB" smtClean="0"/>
              <a:t>07/11/2019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20563532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CCC93F3-3100-44D5-9014-5B91B2DE45F5}" type="datetimeFigureOut">
              <a:rPr lang="en-GB" smtClean="0"/>
              <a:t>07/11/2019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2935604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CCC93F3-3100-44D5-9014-5B91B2DE45F5}" type="datetimeFigureOut">
              <a:rPr lang="en-GB" smtClean="0"/>
              <a:t>07/11/2019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1982464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CC93F3-3100-44D5-9014-5B91B2DE45F5}" type="datetimeFigureOut">
              <a:rPr lang="en-GB" smtClean="0"/>
              <a:t>07/11/2019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839149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CCC93F3-3100-44D5-9014-5B91B2DE45F5}" type="datetimeFigureOut">
              <a:rPr lang="en-GB" smtClean="0"/>
              <a:t>07/11/2019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945322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CCC93F3-3100-44D5-9014-5B91B2DE45F5}" type="datetimeFigureOut">
              <a:rPr lang="en-GB" smtClean="0"/>
              <a:t>07/11/2019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894486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CCC93F3-3100-44D5-9014-5B91B2DE45F5}" type="datetimeFigureOut">
              <a:rPr lang="en-GB" smtClean="0"/>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4165930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CCC93F3-3100-44D5-9014-5B91B2DE45F5}" type="datetimeFigureOut">
              <a:rPr lang="en-GB" smtClean="0"/>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2410152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CC93F3-3100-44D5-9014-5B91B2DE45F5}" type="datetimeFigureOut">
              <a:rPr lang="en-GB" smtClean="0"/>
              <a:t>07/11/2019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812E64-5F62-48DA-B054-18D9DD8383E8}" type="slidenum">
              <a:rPr lang="en-GB" smtClean="0"/>
              <a:t>‹#›</a:t>
            </a:fld>
            <a:endParaRPr lang="en-GB"/>
          </a:p>
        </p:txBody>
      </p:sp>
    </p:spTree>
    <p:extLst>
      <p:ext uri="{BB962C8B-B14F-4D97-AF65-F5344CB8AC3E}">
        <p14:creationId xmlns:p14="http://schemas.microsoft.com/office/powerpoint/2010/main" val="42034517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png"/><Relationship Id="rId18" Type="http://schemas.openxmlformats.org/officeDocument/2006/relationships/image" Target="../media/image23.png"/><Relationship Id="rId3" Type="http://schemas.openxmlformats.org/officeDocument/2006/relationships/image" Target="../media/image8.png"/><Relationship Id="rId21" Type="http://schemas.openxmlformats.org/officeDocument/2006/relationships/image" Target="../media/image26.png"/><Relationship Id="rId7" Type="http://schemas.openxmlformats.org/officeDocument/2006/relationships/image" Target="../media/image12.png"/><Relationship Id="rId12" Type="http://schemas.openxmlformats.org/officeDocument/2006/relationships/image" Target="../media/image17.png"/><Relationship Id="rId17" Type="http://schemas.openxmlformats.org/officeDocument/2006/relationships/image" Target="../media/image22.png"/><Relationship Id="rId2" Type="http://schemas.openxmlformats.org/officeDocument/2006/relationships/image" Target="../media/image3.png"/><Relationship Id="rId16" Type="http://schemas.openxmlformats.org/officeDocument/2006/relationships/image" Target="../media/image21.png"/><Relationship Id="rId20"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png"/><Relationship Id="rId15" Type="http://schemas.openxmlformats.org/officeDocument/2006/relationships/image" Target="../media/image20.png"/><Relationship Id="rId10" Type="http://schemas.openxmlformats.org/officeDocument/2006/relationships/image" Target="../media/image15.png"/><Relationship Id="rId19" Type="http://schemas.openxmlformats.org/officeDocument/2006/relationships/image" Target="../media/image24.png"/><Relationship Id="rId4" Type="http://schemas.openxmlformats.org/officeDocument/2006/relationships/image" Target="../media/image9.png"/><Relationship Id="rId9" Type="http://schemas.openxmlformats.org/officeDocument/2006/relationships/image" Target="../media/image14.png"/><Relationship Id="rId14"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31.jpe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30.jpg"/><Relationship Id="rId5" Type="http://schemas.openxmlformats.org/officeDocument/2006/relationships/image" Target="../media/image29.jpeg"/><Relationship Id="rId4" Type="http://schemas.openxmlformats.org/officeDocument/2006/relationships/image" Target="../media/image28.jpg"/></Relationships>
</file>

<file path=ppt/slides/_rels/slide9.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youtu.be/YompsDlEdtc" TargetMode="External"/><Relationship Id="rId7" Type="http://schemas.openxmlformats.org/officeDocument/2006/relationships/image" Target="../media/image35.jp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hyperlink" Target="https://youtu.be/sw66gzBD9fE" TargetMode="External"/><Relationship Id="rId5" Type="http://schemas.openxmlformats.org/officeDocument/2006/relationships/image" Target="../media/image34.jpeg"/><Relationship Id="rId4" Type="http://schemas.openxmlformats.org/officeDocument/2006/relationships/image" Target="../media/image33.jpg"/></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39.jpg"/><Relationship Id="rId4" Type="http://schemas.openxmlformats.org/officeDocument/2006/relationships/image" Target="../media/image38.jpg"/></Relationships>
</file>

<file path=ppt/slides/_rels/slide14.xml.rels><?xml version="1.0" encoding="UTF-8" standalone="yes"?>
<Relationships xmlns="http://schemas.openxmlformats.org/package/2006/relationships"><Relationship Id="rId3" Type="http://schemas.openxmlformats.org/officeDocument/2006/relationships/hyperlink" Target="https://youtu.be/-pIUTs2XD50" TargetMode="External"/><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41.jpg"/><Relationship Id="rId4" Type="http://schemas.openxmlformats.org/officeDocument/2006/relationships/image" Target="../media/image40.jpg"/></Relationships>
</file>

<file path=ppt/slides/_rels/slide15.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3.jpg"/></Relationships>
</file>

<file path=ppt/slides/_rels/slide1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44.jp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7.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48.jpg"/><Relationship Id="rId5" Type="http://schemas.openxmlformats.org/officeDocument/2006/relationships/image" Target="../media/image47.jpg"/><Relationship Id="rId4" Type="http://schemas.openxmlformats.org/officeDocument/2006/relationships/image" Target="../media/image46.jpeg"/></Relationships>
</file>

<file path=ppt/slides/_rels/slide18.xml.rels><?xml version="1.0" encoding="UTF-8" standalone="yes"?>
<Relationships xmlns="http://schemas.openxmlformats.org/package/2006/relationships"><Relationship Id="rId3" Type="http://schemas.openxmlformats.org/officeDocument/2006/relationships/image" Target="../media/image49.jpeg"/><Relationship Id="rId7" Type="http://schemas.openxmlformats.org/officeDocument/2006/relationships/image" Target="../media/image53.jp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52.jpg"/><Relationship Id="rId5" Type="http://schemas.openxmlformats.org/officeDocument/2006/relationships/image" Target="../media/image51.jpeg"/><Relationship Id="rId4" Type="http://schemas.openxmlformats.org/officeDocument/2006/relationships/image" Target="../media/image50.jpeg"/></Relationships>
</file>

<file path=ppt/slides/_rels/slide19.xml.rels><?xml version="1.0" encoding="UTF-8" standalone="yes"?>
<Relationships xmlns="http://schemas.openxmlformats.org/package/2006/relationships"><Relationship Id="rId8" Type="http://schemas.openxmlformats.org/officeDocument/2006/relationships/image" Target="../media/image59.jpeg"/><Relationship Id="rId3" Type="http://schemas.openxmlformats.org/officeDocument/2006/relationships/image" Target="../media/image54.jpg"/><Relationship Id="rId7" Type="http://schemas.openxmlformats.org/officeDocument/2006/relationships/image" Target="../media/image58.jpe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57.jpg"/><Relationship Id="rId5" Type="http://schemas.openxmlformats.org/officeDocument/2006/relationships/image" Target="../media/image56.jpg"/><Relationship Id="rId4" Type="http://schemas.openxmlformats.org/officeDocument/2006/relationships/image" Target="../media/image55.jpg"/></Relationships>
</file>

<file path=ppt/slides/_rels/slide20.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1.png"/><Relationship Id="rId1" Type="http://schemas.openxmlformats.org/officeDocument/2006/relationships/slideLayout" Target="../slideLayouts/slideLayout2.xml"/><Relationship Id="rId4" Type="http://schemas.openxmlformats.org/officeDocument/2006/relationships/image" Target="../media/image62.png"/></Relationships>
</file>

<file path=ppt/slides/_rels/slide22.xml.rels><?xml version="1.0" encoding="UTF-8" standalone="yes"?>
<Relationships xmlns="http://schemas.openxmlformats.org/package/2006/relationships"><Relationship Id="rId3" Type="http://schemas.openxmlformats.org/officeDocument/2006/relationships/image" Target="../media/image63.jp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70.png"/></Relationships>
</file>

<file path=ppt/slides/_rels/slide29.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image" Target="../media/image84.png"/><Relationship Id="rId3" Type="http://schemas.openxmlformats.org/officeDocument/2006/relationships/image" Target="../media/image80.png"/><Relationship Id="rId7" Type="http://schemas.openxmlformats.org/officeDocument/2006/relationships/image" Target="../media/image83.png"/><Relationship Id="rId12" Type="http://schemas.openxmlformats.org/officeDocument/2006/relationships/image" Target="../media/image88.png"/><Relationship Id="rId2" Type="http://schemas.openxmlformats.org/officeDocument/2006/relationships/image" Target="../media/image79.png"/><Relationship Id="rId1" Type="http://schemas.openxmlformats.org/officeDocument/2006/relationships/slideLayout" Target="../slideLayouts/slideLayout2.xml"/><Relationship Id="rId6" Type="http://schemas.openxmlformats.org/officeDocument/2006/relationships/image" Target="../media/image82.png"/><Relationship Id="rId11" Type="http://schemas.openxmlformats.org/officeDocument/2006/relationships/image" Target="../media/image87.png"/><Relationship Id="rId5" Type="http://schemas.openxmlformats.org/officeDocument/2006/relationships/image" Target="../media/image81.png"/><Relationship Id="rId10" Type="http://schemas.openxmlformats.org/officeDocument/2006/relationships/image" Target="../media/image86.png"/><Relationship Id="rId4" Type="http://schemas.openxmlformats.org/officeDocument/2006/relationships/image" Target="../media/image3.png"/><Relationship Id="rId9" Type="http://schemas.openxmlformats.org/officeDocument/2006/relationships/image" Target="../media/image85.png"/></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image" Target="../media/image96.jpeg"/><Relationship Id="rId3" Type="http://schemas.openxmlformats.org/officeDocument/2006/relationships/image" Target="../media/image91.png"/><Relationship Id="rId7" Type="http://schemas.openxmlformats.org/officeDocument/2006/relationships/image" Target="../media/image95.jpg"/><Relationship Id="rId2" Type="http://schemas.openxmlformats.org/officeDocument/2006/relationships/image" Target="../media/image90.jpg"/><Relationship Id="rId1" Type="http://schemas.openxmlformats.org/officeDocument/2006/relationships/slideLayout" Target="../slideLayouts/slideLayout2.xml"/><Relationship Id="rId6" Type="http://schemas.openxmlformats.org/officeDocument/2006/relationships/image" Target="../media/image94.jpeg"/><Relationship Id="rId5" Type="http://schemas.openxmlformats.org/officeDocument/2006/relationships/image" Target="../media/image93.png"/><Relationship Id="rId4" Type="http://schemas.openxmlformats.org/officeDocument/2006/relationships/image" Target="../media/image92.jpeg"/><Relationship Id="rId9" Type="http://schemas.openxmlformats.org/officeDocument/2006/relationships/image" Target="../media/image3.png"/></Relationships>
</file>

<file path=ppt/slides/_rels/slide41.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2.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image" Target="../media/image10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5.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104.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6.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image" Target="../media/image106.jp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08.jpg"/></Relationships>
</file>

<file path=ppt/slides/_rels/slide47.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109.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8.xml.rels><?xml version="1.0" encoding="UTF-8" standalone="yes"?>
<Relationships xmlns="http://schemas.openxmlformats.org/package/2006/relationships"><Relationship Id="rId3" Type="http://schemas.openxmlformats.org/officeDocument/2006/relationships/image" Target="../media/image112.jpg"/><Relationship Id="rId2" Type="http://schemas.openxmlformats.org/officeDocument/2006/relationships/image" Target="../media/image111.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13.jpg"/></Relationships>
</file>

<file path=ppt/slides/_rels/slide49.xml.rels><?xml version="1.0" encoding="UTF-8" standalone="yes"?>
<Relationships xmlns="http://schemas.openxmlformats.org/package/2006/relationships"><Relationship Id="rId3" Type="http://schemas.openxmlformats.org/officeDocument/2006/relationships/image" Target="../media/image115.jpg"/><Relationship Id="rId2" Type="http://schemas.openxmlformats.org/officeDocument/2006/relationships/image" Target="../media/image114.jp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0.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image" Target="../media/image116.jp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8.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9.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0.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1.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2.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123.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5.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26.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580114" y="699387"/>
            <a:ext cx="3920836" cy="2031325"/>
          </a:xfrm>
          <a:prstGeom prst="rect">
            <a:avLst/>
          </a:prstGeom>
          <a:noFill/>
        </p:spPr>
        <p:txBody>
          <a:bodyPr wrap="square" rtlCol="0">
            <a:spAutoFit/>
          </a:bodyPr>
          <a:lstStyle/>
          <a:p>
            <a:r>
              <a:rPr lang="en-GB" dirty="0" smtClean="0"/>
              <a:t>Lecture 7: </a:t>
            </a:r>
            <a:r>
              <a:rPr lang="en-GB" dirty="0"/>
              <a:t>Digital Surveying </a:t>
            </a:r>
          </a:p>
          <a:p>
            <a:endParaRPr lang="en-GB" dirty="0"/>
          </a:p>
          <a:p>
            <a:endParaRPr lang="en-GB" dirty="0"/>
          </a:p>
          <a:p>
            <a:endParaRPr lang="en-GB" dirty="0"/>
          </a:p>
          <a:p>
            <a:endParaRPr lang="en-GB" dirty="0"/>
          </a:p>
          <a:p>
            <a:endParaRPr lang="en-GB" dirty="0"/>
          </a:p>
          <a:p>
            <a:endParaRPr lang="en-GB" dirty="0"/>
          </a:p>
        </p:txBody>
      </p:sp>
      <p:sp>
        <p:nvSpPr>
          <p:cNvPr id="5" name="TextBox 4"/>
          <p:cNvSpPr txBox="1"/>
          <p:nvPr/>
        </p:nvSpPr>
        <p:spPr>
          <a:xfrm>
            <a:off x="9712036" y="6248400"/>
            <a:ext cx="4031673" cy="369332"/>
          </a:xfrm>
          <a:prstGeom prst="rect">
            <a:avLst/>
          </a:prstGeom>
          <a:noFill/>
        </p:spPr>
        <p:txBody>
          <a:bodyPr wrap="square" rtlCol="0">
            <a:spAutoFit/>
          </a:bodyPr>
          <a:lstStyle/>
          <a:p>
            <a:r>
              <a:rPr lang="en-GB" dirty="0"/>
              <a:t>Gavin M Traylor RIBA </a:t>
            </a:r>
          </a:p>
        </p:txBody>
      </p:sp>
      <p:pic>
        <p:nvPicPr>
          <p:cNvPr id="15" name="Picture 1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76390" y="401782"/>
            <a:ext cx="1951482" cy="781089"/>
          </a:xfrm>
          <a:prstGeom prst="rect">
            <a:avLst/>
          </a:prstGeom>
        </p:spPr>
      </p:pic>
      <p:sp>
        <p:nvSpPr>
          <p:cNvPr id="8" name="TextBox 7"/>
          <p:cNvSpPr txBox="1"/>
          <p:nvPr/>
        </p:nvSpPr>
        <p:spPr>
          <a:xfrm rot="16200000">
            <a:off x="-2751892" y="2751891"/>
            <a:ext cx="6858001" cy="1354217"/>
          </a:xfrm>
          <a:prstGeom prst="rect">
            <a:avLst/>
          </a:prstGeom>
          <a:solidFill>
            <a:srgbClr val="3399FF"/>
          </a:solidFill>
        </p:spPr>
        <p:txBody>
          <a:bodyPr wrap="square" rtlCol="0">
            <a:spAutoFit/>
          </a:bodyPr>
          <a:lstStyle/>
          <a:p>
            <a:r>
              <a:rPr lang="en-GB" sz="4000" dirty="0">
                <a:solidFill>
                  <a:schemeClr val="bg1"/>
                </a:solidFill>
                <a:latin typeface="Century Gothic" panose="020B0502020202020204" pitchFamily="34" charset="0"/>
              </a:rPr>
              <a:t>ABCA 4002</a:t>
            </a:r>
          </a:p>
          <a:p>
            <a:r>
              <a:rPr lang="en-GB" sz="2400" dirty="0">
                <a:solidFill>
                  <a:schemeClr val="bg1"/>
                </a:solidFill>
                <a:latin typeface="Century Gothic" panose="020B0502020202020204" pitchFamily="34" charset="0"/>
              </a:rPr>
              <a:t>DIGITAL SURVEYING: LEVEL 4</a:t>
            </a:r>
          </a:p>
          <a:p>
            <a:endParaRPr lang="en-GB"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83026" y="1630432"/>
            <a:ext cx="9263270" cy="3763203"/>
          </a:xfrm>
          <a:prstGeom prst="rect">
            <a:avLst/>
          </a:prstGeom>
        </p:spPr>
      </p:pic>
      <p:sp>
        <p:nvSpPr>
          <p:cNvPr id="6" name="Rectangle 5"/>
          <p:cNvSpPr/>
          <p:nvPr/>
        </p:nvSpPr>
        <p:spPr>
          <a:xfrm>
            <a:off x="7882548" y="5393635"/>
            <a:ext cx="3166660" cy="215444"/>
          </a:xfrm>
          <a:prstGeom prst="rect">
            <a:avLst/>
          </a:prstGeom>
        </p:spPr>
        <p:txBody>
          <a:bodyPr wrap="square">
            <a:spAutoFit/>
          </a:bodyPr>
          <a:lstStyle/>
          <a:p>
            <a:r>
              <a:rPr lang="en-GB" sz="800" dirty="0"/>
              <a:t>https://www.satpalda.com/blogs/evolution-in-surveying-techniques</a:t>
            </a:r>
          </a:p>
        </p:txBody>
      </p:sp>
    </p:spTree>
    <p:extLst>
      <p:ext uri="{BB962C8B-B14F-4D97-AF65-F5344CB8AC3E}">
        <p14:creationId xmlns:p14="http://schemas.microsoft.com/office/powerpoint/2010/main" val="26127084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9480" y="348918"/>
            <a:ext cx="11707368" cy="1015663"/>
          </a:xfrm>
          <a:prstGeom prst="rect">
            <a:avLst/>
          </a:prstGeom>
        </p:spPr>
        <p:txBody>
          <a:bodyPr wrap="square">
            <a:spAutoFit/>
          </a:bodyPr>
          <a:lstStyle/>
          <a:p>
            <a:r>
              <a:rPr lang="en-GB" sz="6000" b="1" spc="60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Assessment </a:t>
            </a:r>
            <a:endParaRPr lang="en-GB" sz="6000" b="1" spc="60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pic>
        <p:nvPicPr>
          <p:cNvPr id="5" name="Picture 4"/>
          <p:cNvPicPr>
            <a:picLocks noChangeAspect="1"/>
          </p:cNvPicPr>
          <p:nvPr/>
        </p:nvPicPr>
        <p:blipFill>
          <a:blip r:embed="rId2"/>
          <a:stretch>
            <a:fillRect/>
          </a:stretch>
        </p:blipFill>
        <p:spPr>
          <a:xfrm>
            <a:off x="10303565" y="6473052"/>
            <a:ext cx="1888435" cy="389269"/>
          </a:xfrm>
          <a:prstGeom prst="rect">
            <a:avLst/>
          </a:prstGeom>
        </p:spPr>
      </p:pic>
      <p:sp>
        <p:nvSpPr>
          <p:cNvPr id="2" name="Rectangle 1"/>
          <p:cNvSpPr/>
          <p:nvPr/>
        </p:nvSpPr>
        <p:spPr>
          <a:xfrm>
            <a:off x="268301" y="1094232"/>
            <a:ext cx="11527459" cy="5324535"/>
          </a:xfrm>
          <a:prstGeom prst="rect">
            <a:avLst/>
          </a:prstGeom>
        </p:spPr>
        <p:txBody>
          <a:bodyPr wrap="square">
            <a:spAutoFit/>
          </a:bodyPr>
          <a:lstStyle/>
          <a:p>
            <a:pPr marL="457200">
              <a:spcAft>
                <a:spcPts val="0"/>
              </a:spcAft>
            </a:pPr>
            <a:r>
              <a:rPr lang="en-GB" sz="2000" dirty="0">
                <a:latin typeface="Arial" panose="020B0604020202020204" pitchFamily="34" charset="0"/>
                <a:ea typeface="Times New Roman" panose="02020603050405020304" pitchFamily="18" charset="0"/>
              </a:rPr>
              <a:t> </a:t>
            </a:r>
            <a:endParaRPr lang="en-GB" sz="1400" dirty="0">
              <a:latin typeface="Times New Roman" panose="02020603050405020304" pitchFamily="18" charset="0"/>
              <a:ea typeface="Times New Roman" panose="02020603050405020304" pitchFamily="18" charset="0"/>
            </a:endParaRPr>
          </a:p>
          <a:p>
            <a:pPr marL="457200" algn="just">
              <a:spcAft>
                <a:spcPts val="0"/>
              </a:spcAft>
            </a:pPr>
            <a:r>
              <a:rPr lang="en-GB" sz="2000" dirty="0">
                <a:solidFill>
                  <a:srgbClr val="0070C0"/>
                </a:solidFill>
                <a:ea typeface="Times New Roman" panose="02020603050405020304" pitchFamily="18" charset="0"/>
              </a:rPr>
              <a:t>Essay (2000 words) </a:t>
            </a:r>
          </a:p>
          <a:p>
            <a:pPr marL="457200" algn="just">
              <a:spcAft>
                <a:spcPts val="0"/>
              </a:spcAft>
            </a:pPr>
            <a:r>
              <a:rPr lang="en-GB" sz="2000" dirty="0">
                <a:solidFill>
                  <a:srgbClr val="0070C0"/>
                </a:solidFill>
                <a:ea typeface="Times New Roman" panose="02020603050405020304" pitchFamily="18" charset="0"/>
              </a:rPr>
              <a:t> </a:t>
            </a:r>
            <a:r>
              <a:rPr lang="en-GB" sz="2000" dirty="0" smtClean="0">
                <a:solidFill>
                  <a:srgbClr val="0070C0"/>
                </a:solidFill>
                <a:ea typeface="Times New Roman" panose="02020603050405020304" pitchFamily="18" charset="0"/>
              </a:rPr>
              <a:t>There </a:t>
            </a:r>
            <a:r>
              <a:rPr lang="en-GB" sz="2000" dirty="0">
                <a:solidFill>
                  <a:srgbClr val="0070C0"/>
                </a:solidFill>
                <a:ea typeface="Times New Roman" panose="02020603050405020304" pitchFamily="18" charset="0"/>
              </a:rPr>
              <a:t>are two parts to be considered for the essay and these are to be approached in equal weighting. </a:t>
            </a:r>
          </a:p>
          <a:p>
            <a:pPr marL="457200" algn="just">
              <a:spcAft>
                <a:spcPts val="0"/>
              </a:spcAft>
            </a:pPr>
            <a:r>
              <a:rPr lang="en-GB" sz="2000" dirty="0">
                <a:solidFill>
                  <a:srgbClr val="0070C0"/>
                </a:solidFill>
                <a:ea typeface="Times New Roman" panose="02020603050405020304" pitchFamily="18" charset="0"/>
              </a:rPr>
              <a:t> </a:t>
            </a:r>
          </a:p>
          <a:p>
            <a:pPr marL="457200" algn="just">
              <a:spcAft>
                <a:spcPts val="0"/>
              </a:spcAft>
            </a:pPr>
            <a:r>
              <a:rPr lang="en-GB" sz="2000" u="sng" dirty="0">
                <a:solidFill>
                  <a:srgbClr val="0070C0"/>
                </a:solidFill>
                <a:ea typeface="Times New Roman" panose="02020603050405020304" pitchFamily="18" charset="0"/>
              </a:rPr>
              <a:t>Part 1</a:t>
            </a:r>
          </a:p>
          <a:p>
            <a:pPr marL="457200" algn="just">
              <a:spcAft>
                <a:spcPts val="0"/>
              </a:spcAft>
            </a:pPr>
            <a:r>
              <a:rPr lang="en-GB" sz="2000" dirty="0">
                <a:solidFill>
                  <a:srgbClr val="0070C0"/>
                </a:solidFill>
                <a:ea typeface="Times New Roman" panose="02020603050405020304" pitchFamily="18" charset="0"/>
              </a:rPr>
              <a:t> </a:t>
            </a:r>
          </a:p>
          <a:p>
            <a:pPr marL="457200" algn="just">
              <a:spcAft>
                <a:spcPts val="0"/>
              </a:spcAft>
            </a:pPr>
            <a:r>
              <a:rPr lang="en-GB" sz="2000" dirty="0">
                <a:solidFill>
                  <a:srgbClr val="0070C0"/>
                </a:solidFill>
                <a:ea typeface="Times New Roman" panose="02020603050405020304" pitchFamily="18" charset="0"/>
              </a:rPr>
              <a:t>Outline a </a:t>
            </a:r>
            <a:r>
              <a:rPr lang="en-GB" sz="2000" b="1" dirty="0">
                <a:solidFill>
                  <a:srgbClr val="0070C0"/>
                </a:solidFill>
                <a:ea typeface="Times New Roman" panose="02020603050405020304" pitchFamily="18" charset="0"/>
              </a:rPr>
              <a:t>brief history of surveying</a:t>
            </a:r>
            <a:r>
              <a:rPr lang="en-GB" sz="2000" dirty="0">
                <a:solidFill>
                  <a:srgbClr val="0070C0"/>
                </a:solidFill>
                <a:ea typeface="Times New Roman" panose="02020603050405020304" pitchFamily="18" charset="0"/>
              </a:rPr>
              <a:t>, describing different measurement and surveying techniques from antiquity to the modern era.  </a:t>
            </a:r>
          </a:p>
          <a:p>
            <a:pPr marL="457200" algn="just">
              <a:spcAft>
                <a:spcPts val="0"/>
              </a:spcAft>
            </a:pPr>
            <a:r>
              <a:rPr lang="en-GB" sz="2000" dirty="0">
                <a:solidFill>
                  <a:srgbClr val="0070C0"/>
                </a:solidFill>
                <a:ea typeface="Times New Roman" panose="02020603050405020304" pitchFamily="18" charset="0"/>
              </a:rPr>
              <a:t> </a:t>
            </a:r>
          </a:p>
          <a:p>
            <a:pPr marL="457200" algn="just">
              <a:spcAft>
                <a:spcPts val="0"/>
              </a:spcAft>
            </a:pPr>
            <a:r>
              <a:rPr lang="en-GB" sz="2000" u="sng" dirty="0">
                <a:solidFill>
                  <a:srgbClr val="0070C0"/>
                </a:solidFill>
                <a:ea typeface="Times New Roman" panose="02020603050405020304" pitchFamily="18" charset="0"/>
              </a:rPr>
              <a:t>Part 2</a:t>
            </a:r>
          </a:p>
          <a:p>
            <a:pPr marL="457200" algn="just">
              <a:spcAft>
                <a:spcPts val="0"/>
              </a:spcAft>
            </a:pPr>
            <a:r>
              <a:rPr lang="en-GB" sz="2000" dirty="0">
                <a:solidFill>
                  <a:srgbClr val="0070C0"/>
                </a:solidFill>
                <a:ea typeface="Times New Roman" panose="02020603050405020304" pitchFamily="18" charset="0"/>
              </a:rPr>
              <a:t> </a:t>
            </a:r>
          </a:p>
          <a:p>
            <a:pPr marL="457200" algn="just">
              <a:spcAft>
                <a:spcPts val="0"/>
              </a:spcAft>
            </a:pPr>
            <a:r>
              <a:rPr lang="en-GB" sz="2000" dirty="0">
                <a:solidFill>
                  <a:srgbClr val="0070C0"/>
                </a:solidFill>
                <a:ea typeface="Times New Roman" panose="02020603050405020304" pitchFamily="18" charset="0"/>
              </a:rPr>
              <a:t>Consider </a:t>
            </a:r>
            <a:r>
              <a:rPr lang="en-GB" sz="2000" b="1" dirty="0">
                <a:solidFill>
                  <a:srgbClr val="0070C0"/>
                </a:solidFill>
                <a:ea typeface="Times New Roman" panose="02020603050405020304" pitchFamily="18" charset="0"/>
              </a:rPr>
              <a:t>two forms</a:t>
            </a:r>
            <a:r>
              <a:rPr lang="en-GB" sz="2000" dirty="0">
                <a:solidFill>
                  <a:srgbClr val="0070C0"/>
                </a:solidFill>
                <a:ea typeface="Times New Roman" panose="02020603050405020304" pitchFamily="18" charset="0"/>
              </a:rPr>
              <a:t> of current digital surveying technologies in detail, giving examples of appropriate applications within the Construction Industry.  </a:t>
            </a:r>
          </a:p>
          <a:p>
            <a:pPr marL="457200" algn="just">
              <a:spcAft>
                <a:spcPts val="0"/>
              </a:spcAft>
            </a:pPr>
            <a:r>
              <a:rPr lang="en-GB" sz="2000" dirty="0">
                <a:solidFill>
                  <a:srgbClr val="0070C0"/>
                </a:solidFill>
                <a:ea typeface="Times New Roman" panose="02020603050405020304" pitchFamily="18" charset="0"/>
              </a:rPr>
              <a:t> </a:t>
            </a:r>
            <a:endParaRPr lang="en-GB" sz="2000" dirty="0" smtClean="0">
              <a:solidFill>
                <a:srgbClr val="0070C0"/>
              </a:solidFill>
              <a:ea typeface="Times New Roman" panose="02020603050405020304" pitchFamily="18" charset="0"/>
            </a:endParaRPr>
          </a:p>
          <a:p>
            <a:pPr marL="457200" algn="just">
              <a:spcAft>
                <a:spcPts val="0"/>
              </a:spcAft>
            </a:pPr>
            <a:r>
              <a:rPr lang="en-GB" sz="2000" dirty="0" smtClean="0">
                <a:solidFill>
                  <a:srgbClr val="0070C0"/>
                </a:solidFill>
                <a:ea typeface="Times New Roman" panose="02020603050405020304" pitchFamily="18" charset="0"/>
              </a:rPr>
              <a:t>The </a:t>
            </a:r>
            <a:r>
              <a:rPr lang="en-GB" sz="2000" dirty="0">
                <a:solidFill>
                  <a:srgbClr val="0070C0"/>
                </a:solidFill>
                <a:ea typeface="Times New Roman" panose="02020603050405020304" pitchFamily="18" charset="0"/>
              </a:rPr>
              <a:t>essay can incorporate the use of diagrams and figures to illustrate the </a:t>
            </a:r>
            <a:r>
              <a:rPr lang="en-GB" sz="2000" dirty="0" smtClean="0">
                <a:solidFill>
                  <a:srgbClr val="0070C0"/>
                </a:solidFill>
                <a:ea typeface="Times New Roman" panose="02020603050405020304" pitchFamily="18" charset="0"/>
              </a:rPr>
              <a:t>text.</a:t>
            </a:r>
          </a:p>
          <a:p>
            <a:pPr marL="457200" algn="just">
              <a:spcAft>
                <a:spcPts val="0"/>
              </a:spcAft>
            </a:pPr>
            <a:endParaRPr lang="en-GB" sz="2000" dirty="0">
              <a:solidFill>
                <a:srgbClr val="0070C0"/>
              </a:solidFill>
              <a:ea typeface="Times New Roman" panose="02020603050405020304" pitchFamily="18" charset="0"/>
            </a:endParaRPr>
          </a:p>
          <a:p>
            <a:pPr marL="457200" algn="just">
              <a:spcAft>
                <a:spcPts val="0"/>
              </a:spcAft>
            </a:pPr>
            <a:r>
              <a:rPr lang="en-GB" sz="2000" dirty="0" smtClean="0">
                <a:solidFill>
                  <a:srgbClr val="0070C0"/>
                </a:solidFill>
                <a:ea typeface="Times New Roman" panose="02020603050405020304" pitchFamily="18" charset="0"/>
              </a:rPr>
              <a:t>A </a:t>
            </a:r>
            <a:r>
              <a:rPr lang="en-GB" sz="2000" dirty="0">
                <a:solidFill>
                  <a:srgbClr val="0070C0"/>
                </a:solidFill>
                <a:ea typeface="Times New Roman" panose="02020603050405020304" pitchFamily="18" charset="0"/>
              </a:rPr>
              <a:t>list of references is required and all referencing is to be clearly indicated throughout the essay. </a:t>
            </a:r>
            <a:endParaRPr lang="en-GB" sz="2000" dirty="0">
              <a:solidFill>
                <a:srgbClr val="0070C0"/>
              </a:solidFill>
              <a:effectLst/>
              <a:ea typeface="Times New Roman" panose="02020603050405020304" pitchFamily="18" charset="0"/>
            </a:endParaRPr>
          </a:p>
        </p:txBody>
      </p:sp>
      <p:graphicFrame>
        <p:nvGraphicFramePr>
          <p:cNvPr id="3" name="Table 2"/>
          <p:cNvGraphicFramePr>
            <a:graphicFrameLocks noGrp="1"/>
          </p:cNvGraphicFramePr>
          <p:nvPr>
            <p:extLst>
              <p:ext uri="{D42A27DB-BD31-4B8C-83A1-F6EECF244321}">
                <p14:modId xmlns:p14="http://schemas.microsoft.com/office/powerpoint/2010/main" val="1914284997"/>
              </p:ext>
            </p:extLst>
          </p:nvPr>
        </p:nvGraphicFramePr>
        <p:xfrm>
          <a:off x="5566868" y="667512"/>
          <a:ext cx="6460616" cy="426720"/>
        </p:xfrm>
        <a:graphic>
          <a:graphicData uri="http://schemas.openxmlformats.org/drawingml/2006/table">
            <a:tbl>
              <a:tblPr>
                <a:tableStyleId>{5C22544A-7EE6-4342-B048-85BDC9FD1C3A}</a:tableStyleId>
              </a:tblPr>
              <a:tblGrid>
                <a:gridCol w="1053388">
                  <a:extLst>
                    <a:ext uri="{9D8B030D-6E8A-4147-A177-3AD203B41FA5}">
                      <a16:colId xmlns:a16="http://schemas.microsoft.com/office/drawing/2014/main" val="1320004442"/>
                    </a:ext>
                  </a:extLst>
                </a:gridCol>
                <a:gridCol w="2194560">
                  <a:extLst>
                    <a:ext uri="{9D8B030D-6E8A-4147-A177-3AD203B41FA5}">
                      <a16:colId xmlns:a16="http://schemas.microsoft.com/office/drawing/2014/main" val="3776941914"/>
                    </a:ext>
                  </a:extLst>
                </a:gridCol>
                <a:gridCol w="2052125">
                  <a:extLst>
                    <a:ext uri="{9D8B030D-6E8A-4147-A177-3AD203B41FA5}">
                      <a16:colId xmlns:a16="http://schemas.microsoft.com/office/drawing/2014/main" val="4258951483"/>
                    </a:ext>
                  </a:extLst>
                </a:gridCol>
                <a:gridCol w="1160543">
                  <a:extLst>
                    <a:ext uri="{9D8B030D-6E8A-4147-A177-3AD203B41FA5}">
                      <a16:colId xmlns:a16="http://schemas.microsoft.com/office/drawing/2014/main" val="284499158"/>
                    </a:ext>
                  </a:extLst>
                </a:gridCol>
              </a:tblGrid>
              <a:tr h="402598">
                <a:tc>
                  <a:txBody>
                    <a:bodyPr/>
                    <a:lstStyle/>
                    <a:p>
                      <a:pPr algn="just">
                        <a:spcBef>
                          <a:spcPts val="600"/>
                        </a:spcBef>
                        <a:spcAft>
                          <a:spcPts val="600"/>
                        </a:spcAft>
                      </a:pPr>
                      <a:r>
                        <a:rPr lang="en-GB" sz="1400" dirty="0">
                          <a:effectLst/>
                        </a:rPr>
                        <a:t>Submission deadline:</a:t>
                      </a:r>
                      <a:endParaRPr lang="en-GB" sz="14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Bef>
                          <a:spcPts val="600"/>
                        </a:spcBef>
                        <a:spcAft>
                          <a:spcPts val="600"/>
                        </a:spcAft>
                      </a:pPr>
                      <a:r>
                        <a:rPr lang="en-GB" sz="2000" b="1" dirty="0">
                          <a:solidFill>
                            <a:srgbClr val="FF0000"/>
                          </a:solidFill>
                          <a:effectLst/>
                        </a:rPr>
                        <a:t>9</a:t>
                      </a:r>
                      <a:r>
                        <a:rPr lang="en-GB" sz="2000" b="1" baseline="30000" dirty="0">
                          <a:solidFill>
                            <a:srgbClr val="FF0000"/>
                          </a:solidFill>
                          <a:effectLst/>
                        </a:rPr>
                        <a:t>th</a:t>
                      </a:r>
                      <a:r>
                        <a:rPr lang="en-GB" sz="2000" b="1" dirty="0">
                          <a:solidFill>
                            <a:srgbClr val="FF0000"/>
                          </a:solidFill>
                          <a:effectLst/>
                        </a:rPr>
                        <a:t> December 2019</a:t>
                      </a:r>
                      <a:endParaRPr lang="en-GB" sz="2000" b="1" dirty="0">
                        <a:solidFill>
                          <a:srgbClr val="FF0000"/>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Bef>
                          <a:spcPts val="600"/>
                        </a:spcBef>
                        <a:spcAft>
                          <a:spcPts val="600"/>
                        </a:spcAft>
                      </a:pPr>
                      <a:r>
                        <a:rPr lang="en-GB" sz="1400">
                          <a:effectLst/>
                        </a:rPr>
                        <a:t>Return date of provisional marks &amp; written feedback:</a:t>
                      </a:r>
                      <a:endParaRPr lang="en-GB" sz="14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Bef>
                          <a:spcPts val="600"/>
                        </a:spcBef>
                        <a:spcAft>
                          <a:spcPts val="600"/>
                        </a:spcAft>
                      </a:pPr>
                      <a:r>
                        <a:rPr lang="en-GB" sz="1400" dirty="0">
                          <a:effectLst/>
                        </a:rPr>
                        <a:t>27</a:t>
                      </a:r>
                      <a:r>
                        <a:rPr lang="en-GB" sz="1400" baseline="30000" dirty="0">
                          <a:effectLst/>
                        </a:rPr>
                        <a:t>th</a:t>
                      </a:r>
                      <a:r>
                        <a:rPr lang="en-GB" sz="1400" dirty="0">
                          <a:effectLst/>
                        </a:rPr>
                        <a:t> Jan 2020</a:t>
                      </a:r>
                      <a:endParaRPr lang="en-GB" sz="14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574126553"/>
                  </a:ext>
                </a:extLst>
              </a:tr>
            </a:tbl>
          </a:graphicData>
        </a:graphic>
      </p:graphicFrame>
    </p:spTree>
    <p:extLst>
      <p:ext uri="{BB962C8B-B14F-4D97-AF65-F5344CB8AC3E}">
        <p14:creationId xmlns:p14="http://schemas.microsoft.com/office/powerpoint/2010/main" val="269103010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9480" y="348918"/>
            <a:ext cx="11707368" cy="1015663"/>
          </a:xfrm>
          <a:prstGeom prst="rect">
            <a:avLst/>
          </a:prstGeom>
        </p:spPr>
        <p:txBody>
          <a:bodyPr wrap="square">
            <a:spAutoFit/>
          </a:bodyPr>
          <a:lstStyle/>
          <a:p>
            <a:r>
              <a:rPr lang="en-GB" sz="6000" b="1" spc="60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Assessment </a:t>
            </a:r>
            <a:endParaRPr lang="en-GB" sz="6000" b="1" spc="60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pic>
        <p:nvPicPr>
          <p:cNvPr id="5" name="Picture 4"/>
          <p:cNvPicPr>
            <a:picLocks noChangeAspect="1"/>
          </p:cNvPicPr>
          <p:nvPr/>
        </p:nvPicPr>
        <p:blipFill>
          <a:blip r:embed="rId2"/>
          <a:stretch>
            <a:fillRect/>
          </a:stretch>
        </p:blipFill>
        <p:spPr>
          <a:xfrm>
            <a:off x="10303565" y="6473052"/>
            <a:ext cx="1888435" cy="389269"/>
          </a:xfrm>
          <a:prstGeom prst="rect">
            <a:avLst/>
          </a:prstGeom>
        </p:spPr>
      </p:pic>
      <p:sp>
        <p:nvSpPr>
          <p:cNvPr id="2" name="Rectangle 1"/>
          <p:cNvSpPr/>
          <p:nvPr/>
        </p:nvSpPr>
        <p:spPr>
          <a:xfrm>
            <a:off x="659480" y="1561757"/>
            <a:ext cx="9644085" cy="3785652"/>
          </a:xfrm>
          <a:prstGeom prst="rect">
            <a:avLst/>
          </a:prstGeom>
        </p:spPr>
        <p:txBody>
          <a:bodyPr wrap="square">
            <a:spAutoFit/>
          </a:bodyPr>
          <a:lstStyle/>
          <a:p>
            <a:pPr marL="457200">
              <a:spcAft>
                <a:spcPts val="0"/>
              </a:spcAft>
            </a:pPr>
            <a:r>
              <a:rPr lang="en-GB" sz="2000" dirty="0">
                <a:solidFill>
                  <a:srgbClr val="0070C0"/>
                </a:solidFill>
                <a:ea typeface="Times New Roman" panose="02020603050405020304" pitchFamily="18" charset="0"/>
              </a:rPr>
              <a:t> </a:t>
            </a:r>
          </a:p>
          <a:p>
            <a:pPr marL="285750" indent="-285750">
              <a:buFont typeface="Arial" panose="020B0604020202020204" pitchFamily="34" charset="0"/>
              <a:buChar char="•"/>
            </a:pPr>
            <a:r>
              <a:rPr lang="en-GB" sz="2000" i="1" dirty="0">
                <a:solidFill>
                  <a:srgbClr val="0070C0"/>
                </a:solidFill>
              </a:rPr>
              <a:t>Use appropriate sources and compile make sure to reference any material. </a:t>
            </a:r>
            <a:endParaRPr lang="en-GB" sz="2000" i="1" dirty="0" smtClean="0">
              <a:solidFill>
                <a:srgbClr val="0070C0"/>
              </a:solidFill>
            </a:endParaRPr>
          </a:p>
          <a:p>
            <a:pPr marL="285750" indent="-285750">
              <a:buFont typeface="Arial" panose="020B0604020202020204" pitchFamily="34" charset="0"/>
              <a:buChar char="•"/>
            </a:pPr>
            <a:endParaRPr lang="en-GB" sz="2000" dirty="0">
              <a:solidFill>
                <a:srgbClr val="0070C0"/>
              </a:solidFill>
            </a:endParaRPr>
          </a:p>
          <a:p>
            <a:pPr marL="285750" indent="-285750">
              <a:buFont typeface="Arial" panose="020B0604020202020204" pitchFamily="34" charset="0"/>
              <a:buChar char="•"/>
            </a:pPr>
            <a:r>
              <a:rPr lang="en-GB" sz="2000" i="1" dirty="0" smtClean="0">
                <a:solidFill>
                  <a:srgbClr val="0070C0"/>
                </a:solidFill>
              </a:rPr>
              <a:t>Demonstrate </a:t>
            </a:r>
            <a:r>
              <a:rPr lang="en-GB" sz="2000" i="1" dirty="0">
                <a:solidFill>
                  <a:srgbClr val="0070C0"/>
                </a:solidFill>
              </a:rPr>
              <a:t>your understanding of the methods and techniques of surveying over time. </a:t>
            </a:r>
            <a:endParaRPr lang="en-GB" sz="2000" i="1" dirty="0" smtClean="0">
              <a:solidFill>
                <a:srgbClr val="0070C0"/>
              </a:solidFill>
            </a:endParaRPr>
          </a:p>
          <a:p>
            <a:pPr marL="285750" indent="-285750">
              <a:buFont typeface="Arial" panose="020B0604020202020204" pitchFamily="34" charset="0"/>
              <a:buChar char="•"/>
            </a:pPr>
            <a:endParaRPr lang="en-GB" sz="2000" i="1" dirty="0">
              <a:solidFill>
                <a:srgbClr val="0070C0"/>
              </a:solidFill>
            </a:endParaRPr>
          </a:p>
          <a:p>
            <a:pPr marL="285750" indent="-285750">
              <a:buFont typeface="Arial" panose="020B0604020202020204" pitchFamily="34" charset="0"/>
              <a:buChar char="•"/>
            </a:pPr>
            <a:r>
              <a:rPr lang="en-GB" sz="2000" i="1" dirty="0" smtClean="0">
                <a:solidFill>
                  <a:srgbClr val="0070C0"/>
                </a:solidFill>
              </a:rPr>
              <a:t>Show how the techniques are used on site. Give real life examples.  </a:t>
            </a:r>
          </a:p>
          <a:p>
            <a:pPr marL="285750" indent="-285750">
              <a:buFont typeface="Arial" panose="020B0604020202020204" pitchFamily="34" charset="0"/>
              <a:buChar char="•"/>
            </a:pPr>
            <a:endParaRPr lang="en-GB" sz="2000" dirty="0">
              <a:solidFill>
                <a:srgbClr val="0070C0"/>
              </a:solidFill>
            </a:endParaRPr>
          </a:p>
          <a:p>
            <a:pPr marL="285750" indent="-285750">
              <a:buFont typeface="Arial" panose="020B0604020202020204" pitchFamily="34" charset="0"/>
              <a:buChar char="•"/>
            </a:pPr>
            <a:r>
              <a:rPr lang="en-GB" sz="2000" i="1" dirty="0" smtClean="0">
                <a:solidFill>
                  <a:srgbClr val="0070C0"/>
                </a:solidFill>
              </a:rPr>
              <a:t>Demonstrate </a:t>
            </a:r>
            <a:r>
              <a:rPr lang="en-GB" sz="2000" i="1" dirty="0">
                <a:solidFill>
                  <a:srgbClr val="0070C0"/>
                </a:solidFill>
              </a:rPr>
              <a:t>through your examples, practical application and be sure to indicate limitations where appropriate. </a:t>
            </a:r>
            <a:endParaRPr lang="en-GB" sz="2000" i="1" dirty="0" smtClean="0">
              <a:solidFill>
                <a:srgbClr val="0070C0"/>
              </a:solidFill>
            </a:endParaRPr>
          </a:p>
          <a:p>
            <a:pPr marL="285750" indent="-285750">
              <a:buFont typeface="Arial" panose="020B0604020202020204" pitchFamily="34" charset="0"/>
              <a:buChar char="•"/>
            </a:pPr>
            <a:endParaRPr lang="en-GB" sz="2000" i="1" dirty="0">
              <a:solidFill>
                <a:srgbClr val="0070C0"/>
              </a:solidFill>
            </a:endParaRPr>
          </a:p>
          <a:p>
            <a:pPr marL="285750" indent="-285750">
              <a:buFont typeface="Arial" panose="020B0604020202020204" pitchFamily="34" charset="0"/>
              <a:buChar char="•"/>
            </a:pPr>
            <a:r>
              <a:rPr lang="en-GB" sz="2000" i="1" dirty="0" smtClean="0">
                <a:solidFill>
                  <a:srgbClr val="0070C0"/>
                </a:solidFill>
              </a:rPr>
              <a:t>The </a:t>
            </a:r>
            <a:r>
              <a:rPr lang="en-GB" sz="2000" i="1" dirty="0">
                <a:solidFill>
                  <a:srgbClr val="0070C0"/>
                </a:solidFill>
              </a:rPr>
              <a:t>essay should be presented in a professional manner with all work clearly labelled and referenced. </a:t>
            </a:r>
            <a:endParaRPr lang="en-GB" sz="2000" dirty="0">
              <a:solidFill>
                <a:srgbClr val="0070C0"/>
              </a:solidFill>
            </a:endParaRPr>
          </a:p>
        </p:txBody>
      </p:sp>
      <p:graphicFrame>
        <p:nvGraphicFramePr>
          <p:cNvPr id="3" name="Table 2"/>
          <p:cNvGraphicFramePr>
            <a:graphicFrameLocks noGrp="1"/>
          </p:cNvGraphicFramePr>
          <p:nvPr>
            <p:extLst>
              <p:ext uri="{D42A27DB-BD31-4B8C-83A1-F6EECF244321}">
                <p14:modId xmlns:p14="http://schemas.microsoft.com/office/powerpoint/2010/main" val="1914284997"/>
              </p:ext>
            </p:extLst>
          </p:nvPr>
        </p:nvGraphicFramePr>
        <p:xfrm>
          <a:off x="5566868" y="667512"/>
          <a:ext cx="6460616" cy="426720"/>
        </p:xfrm>
        <a:graphic>
          <a:graphicData uri="http://schemas.openxmlformats.org/drawingml/2006/table">
            <a:tbl>
              <a:tblPr>
                <a:tableStyleId>{5C22544A-7EE6-4342-B048-85BDC9FD1C3A}</a:tableStyleId>
              </a:tblPr>
              <a:tblGrid>
                <a:gridCol w="1053388">
                  <a:extLst>
                    <a:ext uri="{9D8B030D-6E8A-4147-A177-3AD203B41FA5}">
                      <a16:colId xmlns:a16="http://schemas.microsoft.com/office/drawing/2014/main" val="1320004442"/>
                    </a:ext>
                  </a:extLst>
                </a:gridCol>
                <a:gridCol w="2194560">
                  <a:extLst>
                    <a:ext uri="{9D8B030D-6E8A-4147-A177-3AD203B41FA5}">
                      <a16:colId xmlns:a16="http://schemas.microsoft.com/office/drawing/2014/main" val="3776941914"/>
                    </a:ext>
                  </a:extLst>
                </a:gridCol>
                <a:gridCol w="2052125">
                  <a:extLst>
                    <a:ext uri="{9D8B030D-6E8A-4147-A177-3AD203B41FA5}">
                      <a16:colId xmlns:a16="http://schemas.microsoft.com/office/drawing/2014/main" val="4258951483"/>
                    </a:ext>
                  </a:extLst>
                </a:gridCol>
                <a:gridCol w="1160543">
                  <a:extLst>
                    <a:ext uri="{9D8B030D-6E8A-4147-A177-3AD203B41FA5}">
                      <a16:colId xmlns:a16="http://schemas.microsoft.com/office/drawing/2014/main" val="284499158"/>
                    </a:ext>
                  </a:extLst>
                </a:gridCol>
              </a:tblGrid>
              <a:tr h="402598">
                <a:tc>
                  <a:txBody>
                    <a:bodyPr/>
                    <a:lstStyle/>
                    <a:p>
                      <a:pPr algn="just">
                        <a:spcBef>
                          <a:spcPts val="600"/>
                        </a:spcBef>
                        <a:spcAft>
                          <a:spcPts val="600"/>
                        </a:spcAft>
                      </a:pPr>
                      <a:r>
                        <a:rPr lang="en-GB" sz="1400" dirty="0">
                          <a:effectLst/>
                        </a:rPr>
                        <a:t>Submission deadline:</a:t>
                      </a:r>
                      <a:endParaRPr lang="en-GB" sz="14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Bef>
                          <a:spcPts val="600"/>
                        </a:spcBef>
                        <a:spcAft>
                          <a:spcPts val="600"/>
                        </a:spcAft>
                      </a:pPr>
                      <a:r>
                        <a:rPr lang="en-GB" sz="2000" b="1" dirty="0">
                          <a:solidFill>
                            <a:srgbClr val="FF0000"/>
                          </a:solidFill>
                          <a:effectLst/>
                        </a:rPr>
                        <a:t>9</a:t>
                      </a:r>
                      <a:r>
                        <a:rPr lang="en-GB" sz="2000" b="1" baseline="30000" dirty="0">
                          <a:solidFill>
                            <a:srgbClr val="FF0000"/>
                          </a:solidFill>
                          <a:effectLst/>
                        </a:rPr>
                        <a:t>th</a:t>
                      </a:r>
                      <a:r>
                        <a:rPr lang="en-GB" sz="2000" b="1" dirty="0">
                          <a:solidFill>
                            <a:srgbClr val="FF0000"/>
                          </a:solidFill>
                          <a:effectLst/>
                        </a:rPr>
                        <a:t> December 2019</a:t>
                      </a:r>
                      <a:endParaRPr lang="en-GB" sz="2000" b="1" dirty="0">
                        <a:solidFill>
                          <a:srgbClr val="FF0000"/>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Bef>
                          <a:spcPts val="600"/>
                        </a:spcBef>
                        <a:spcAft>
                          <a:spcPts val="600"/>
                        </a:spcAft>
                      </a:pPr>
                      <a:r>
                        <a:rPr lang="en-GB" sz="1400">
                          <a:effectLst/>
                        </a:rPr>
                        <a:t>Return date of provisional marks &amp; written feedback:</a:t>
                      </a:r>
                      <a:endParaRPr lang="en-GB" sz="14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Bef>
                          <a:spcPts val="600"/>
                        </a:spcBef>
                        <a:spcAft>
                          <a:spcPts val="600"/>
                        </a:spcAft>
                      </a:pPr>
                      <a:r>
                        <a:rPr lang="en-GB" sz="1400" dirty="0">
                          <a:effectLst/>
                        </a:rPr>
                        <a:t>27</a:t>
                      </a:r>
                      <a:r>
                        <a:rPr lang="en-GB" sz="1400" baseline="30000" dirty="0">
                          <a:effectLst/>
                        </a:rPr>
                        <a:t>th</a:t>
                      </a:r>
                      <a:r>
                        <a:rPr lang="en-GB" sz="1400" dirty="0">
                          <a:effectLst/>
                        </a:rPr>
                        <a:t> Jan 2020</a:t>
                      </a:r>
                      <a:endParaRPr lang="en-GB" sz="14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574126553"/>
                  </a:ext>
                </a:extLst>
              </a:tr>
            </a:tbl>
          </a:graphicData>
        </a:graphic>
      </p:graphicFrame>
    </p:spTree>
    <p:extLst>
      <p:ext uri="{BB962C8B-B14F-4D97-AF65-F5344CB8AC3E}">
        <p14:creationId xmlns:p14="http://schemas.microsoft.com/office/powerpoint/2010/main" val="14920430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4320" y="0"/>
            <a:ext cx="12839090" cy="6858000"/>
          </a:xfrm>
          <a:prstGeom prst="rect">
            <a:avLst/>
          </a:prstGeom>
        </p:spPr>
      </p:pic>
      <p:pic>
        <p:nvPicPr>
          <p:cNvPr id="3" name="Picture 2"/>
          <p:cNvPicPr>
            <a:picLocks noChangeAspect="1"/>
          </p:cNvPicPr>
          <p:nvPr/>
        </p:nvPicPr>
        <p:blipFill>
          <a:blip r:embed="rId3">
            <a:clrChange>
              <a:clrFrom>
                <a:srgbClr val="FFFFFF"/>
              </a:clrFrom>
              <a:clrTo>
                <a:srgbClr val="FFFFFF">
                  <a:alpha val="0"/>
                </a:srgbClr>
              </a:clrTo>
            </a:clrChange>
            <a:duotone>
              <a:prstClr val="black"/>
              <a:schemeClr val="accent3">
                <a:tint val="45000"/>
                <a:satMod val="400000"/>
              </a:schemeClr>
            </a:duotone>
            <a:extLst>
              <a:ext uri="{28A0092B-C50C-407E-A947-70E740481C1C}">
                <a14:useLocalDpi xmlns:a14="http://schemas.microsoft.com/office/drawing/2010/main" val="0"/>
              </a:ext>
            </a:extLst>
          </a:blip>
          <a:stretch>
            <a:fillRect/>
          </a:stretch>
        </p:blipFill>
        <p:spPr>
          <a:xfrm>
            <a:off x="2889503" y="702552"/>
            <a:ext cx="6208777" cy="2248073"/>
          </a:xfrm>
          <a:prstGeom prst="rect">
            <a:avLst/>
          </a:prstGeom>
        </p:spPr>
      </p:pic>
    </p:spTree>
    <p:extLst>
      <p:ext uri="{BB962C8B-B14F-4D97-AF65-F5344CB8AC3E}">
        <p14:creationId xmlns:p14="http://schemas.microsoft.com/office/powerpoint/2010/main" val="244643359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303565" y="6468731"/>
            <a:ext cx="1888435" cy="389269"/>
          </a:xfrm>
          <a:prstGeom prst="rect">
            <a:avLst/>
          </a:prstGeom>
        </p:spPr>
      </p:pic>
      <p:sp>
        <p:nvSpPr>
          <p:cNvPr id="5" name="Rectangle 4"/>
          <p:cNvSpPr/>
          <p:nvPr/>
        </p:nvSpPr>
        <p:spPr>
          <a:xfrm>
            <a:off x="2752627" y="5479357"/>
            <a:ext cx="6190395" cy="584775"/>
          </a:xfrm>
          <a:prstGeom prst="rect">
            <a:avLst/>
          </a:prstGeom>
        </p:spPr>
        <p:txBody>
          <a:bodyPr wrap="square">
            <a:spAutoFit/>
          </a:bodyPr>
          <a:lstStyle/>
          <a:p>
            <a:pPr algn="ctr"/>
            <a:r>
              <a:rPr lang="en-GB" sz="3200" dirty="0" smtClean="0"/>
              <a:t>Mathematics and Writing</a:t>
            </a:r>
            <a:endParaRPr lang="en-GB" sz="3200" dirty="0"/>
          </a:p>
        </p:txBody>
      </p:sp>
      <p:sp>
        <p:nvSpPr>
          <p:cNvPr id="6" name="Rectangle 5"/>
          <p:cNvSpPr/>
          <p:nvPr/>
        </p:nvSpPr>
        <p:spPr>
          <a:xfrm>
            <a:off x="2593961" y="3606016"/>
            <a:ext cx="6190395" cy="584775"/>
          </a:xfrm>
          <a:prstGeom prst="rect">
            <a:avLst/>
          </a:prstGeom>
        </p:spPr>
        <p:txBody>
          <a:bodyPr wrap="square">
            <a:spAutoFit/>
          </a:bodyPr>
          <a:lstStyle/>
          <a:p>
            <a:pPr algn="ctr"/>
            <a:r>
              <a:rPr lang="en-GB" sz="3200" dirty="0" smtClean="0"/>
              <a:t>Measurement and Recording</a:t>
            </a:r>
            <a:endParaRPr lang="en-GB" sz="3200" dirty="0"/>
          </a:p>
        </p:txBody>
      </p:sp>
      <p:sp>
        <p:nvSpPr>
          <p:cNvPr id="2" name="Down Arrow 1"/>
          <p:cNvSpPr/>
          <p:nvPr/>
        </p:nvSpPr>
        <p:spPr>
          <a:xfrm>
            <a:off x="5112688" y="4566721"/>
            <a:ext cx="1391478" cy="731520"/>
          </a:xfrm>
          <a:prstGeom prst="downArrow">
            <a:avLst>
              <a:gd name="adj1" fmla="val 66000"/>
              <a:gd name="adj2" fmla="val 8478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7" name="Group 6"/>
          <p:cNvGrpSpPr/>
          <p:nvPr/>
        </p:nvGrpSpPr>
        <p:grpSpPr>
          <a:xfrm>
            <a:off x="1856603" y="371361"/>
            <a:ext cx="7665109" cy="2671597"/>
            <a:chOff x="516783" y="868351"/>
            <a:chExt cx="10794532" cy="4079886"/>
          </a:xfrm>
        </p:grpSpPr>
        <p:pic>
          <p:nvPicPr>
            <p:cNvPr id="8" name="Picture 7"/>
            <p:cNvPicPr>
              <a:picLocks noChangeAspect="1"/>
            </p:cNvPicPr>
            <p:nvPr/>
          </p:nvPicPr>
          <p:blipFill>
            <a:blip r:embed="rId3"/>
            <a:stretch>
              <a:fillRect/>
            </a:stretch>
          </p:blipFill>
          <p:spPr>
            <a:xfrm>
              <a:off x="516783" y="868351"/>
              <a:ext cx="10794532" cy="4079886"/>
            </a:xfrm>
            <a:prstGeom prst="rect">
              <a:avLst/>
            </a:prstGeom>
          </p:spPr>
        </p:pic>
        <p:sp>
          <p:nvSpPr>
            <p:cNvPr id="9" name="Rectangle 8"/>
            <p:cNvSpPr/>
            <p:nvPr/>
          </p:nvSpPr>
          <p:spPr>
            <a:xfrm>
              <a:off x="3762855" y="2762934"/>
              <a:ext cx="4716725" cy="45719"/>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a:blip r:embed="rId4"/>
            <a:stretch>
              <a:fillRect/>
            </a:stretch>
          </p:blipFill>
          <p:spPr>
            <a:xfrm>
              <a:off x="4158145" y="3148483"/>
              <a:ext cx="3232912" cy="66989"/>
            </a:xfrm>
            <a:prstGeom prst="rect">
              <a:avLst/>
            </a:prstGeom>
          </p:spPr>
        </p:pic>
        <p:pic>
          <p:nvPicPr>
            <p:cNvPr id="11" name="Picture 10"/>
            <p:cNvPicPr>
              <a:picLocks noChangeAspect="1"/>
            </p:cNvPicPr>
            <p:nvPr/>
          </p:nvPicPr>
          <p:blipFill>
            <a:blip r:embed="rId5"/>
            <a:stretch>
              <a:fillRect/>
            </a:stretch>
          </p:blipFill>
          <p:spPr>
            <a:xfrm>
              <a:off x="1496059" y="3607974"/>
              <a:ext cx="1294033" cy="66374"/>
            </a:xfrm>
            <a:prstGeom prst="rect">
              <a:avLst/>
            </a:prstGeom>
          </p:spPr>
        </p:pic>
        <p:pic>
          <p:nvPicPr>
            <p:cNvPr id="12" name="Picture 11"/>
            <p:cNvPicPr>
              <a:picLocks noChangeAspect="1"/>
            </p:cNvPicPr>
            <p:nvPr/>
          </p:nvPicPr>
          <p:blipFill>
            <a:blip r:embed="rId5"/>
            <a:stretch>
              <a:fillRect/>
            </a:stretch>
          </p:blipFill>
          <p:spPr>
            <a:xfrm>
              <a:off x="4987861" y="3607974"/>
              <a:ext cx="1294033" cy="66374"/>
            </a:xfrm>
            <a:prstGeom prst="rect">
              <a:avLst/>
            </a:prstGeom>
          </p:spPr>
        </p:pic>
      </p:grpSp>
    </p:spTree>
    <p:extLst>
      <p:ext uri="{BB962C8B-B14F-4D97-AF65-F5344CB8AC3E}">
        <p14:creationId xmlns:p14="http://schemas.microsoft.com/office/powerpoint/2010/main" val="273179210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303565" y="6468731"/>
            <a:ext cx="1888435" cy="389269"/>
          </a:xfrm>
          <a:prstGeom prst="rect">
            <a:avLst/>
          </a:prstGeom>
        </p:spPr>
      </p:pic>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3986" y="302151"/>
            <a:ext cx="1740606" cy="324064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9" name="Picture 8"/>
          <p:cNvPicPr>
            <a:picLocks noChangeAspect="1"/>
          </p:cNvPicPr>
          <p:nvPr/>
        </p:nvPicPr>
        <p:blipFill>
          <a:blip r:embed="rId4"/>
          <a:stretch>
            <a:fillRect/>
          </a:stretch>
        </p:blipFill>
        <p:spPr>
          <a:xfrm>
            <a:off x="2343817" y="302151"/>
            <a:ext cx="1416196" cy="118082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4" name="Picture 13"/>
          <p:cNvPicPr>
            <a:picLocks noChangeAspect="1"/>
          </p:cNvPicPr>
          <p:nvPr/>
        </p:nvPicPr>
        <p:blipFill>
          <a:blip r:embed="rId5"/>
          <a:stretch>
            <a:fillRect/>
          </a:stretch>
        </p:blipFill>
        <p:spPr>
          <a:xfrm>
            <a:off x="2343817" y="1635913"/>
            <a:ext cx="1416196" cy="190687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5" name="Picture 14"/>
          <p:cNvPicPr>
            <a:picLocks noChangeAspect="1"/>
          </p:cNvPicPr>
          <p:nvPr/>
        </p:nvPicPr>
        <p:blipFill rotWithShape="1">
          <a:blip r:embed="rId6"/>
          <a:srcRect l="6960" r="2341"/>
          <a:stretch/>
        </p:blipFill>
        <p:spPr>
          <a:xfrm>
            <a:off x="3984352" y="302151"/>
            <a:ext cx="1292049" cy="118715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6" name="Picture 15"/>
          <p:cNvPicPr>
            <a:picLocks noChangeAspect="1"/>
          </p:cNvPicPr>
          <p:nvPr/>
        </p:nvPicPr>
        <p:blipFill>
          <a:blip r:embed="rId7"/>
          <a:stretch>
            <a:fillRect/>
          </a:stretch>
        </p:blipFill>
        <p:spPr>
          <a:xfrm>
            <a:off x="5500740" y="284829"/>
            <a:ext cx="2234363" cy="126367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7" name="Picture 16"/>
          <p:cNvPicPr>
            <a:picLocks noChangeAspect="1"/>
          </p:cNvPicPr>
          <p:nvPr/>
        </p:nvPicPr>
        <p:blipFill>
          <a:blip r:embed="rId8"/>
          <a:stretch>
            <a:fillRect/>
          </a:stretch>
        </p:blipFill>
        <p:spPr>
          <a:xfrm>
            <a:off x="7885761" y="279860"/>
            <a:ext cx="1228183" cy="240623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8" name="Picture 17"/>
          <p:cNvPicPr>
            <a:picLocks noChangeAspect="1"/>
          </p:cNvPicPr>
          <p:nvPr/>
        </p:nvPicPr>
        <p:blipFill>
          <a:blip r:embed="rId9"/>
          <a:stretch>
            <a:fillRect/>
          </a:stretch>
        </p:blipFill>
        <p:spPr>
          <a:xfrm>
            <a:off x="9264602" y="279860"/>
            <a:ext cx="2766332" cy="314345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9" name="Picture 18"/>
          <p:cNvPicPr>
            <a:picLocks noChangeAspect="1"/>
          </p:cNvPicPr>
          <p:nvPr/>
        </p:nvPicPr>
        <p:blipFill rotWithShape="1">
          <a:blip r:embed="rId10"/>
          <a:srcRect l="-1115" t="-1099" r="1115" b="6695"/>
          <a:stretch/>
        </p:blipFill>
        <p:spPr>
          <a:xfrm>
            <a:off x="3964906" y="1635913"/>
            <a:ext cx="1311495" cy="192543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0" name="Picture 19"/>
          <p:cNvPicPr>
            <a:picLocks noChangeAspect="1"/>
          </p:cNvPicPr>
          <p:nvPr/>
        </p:nvPicPr>
        <p:blipFill>
          <a:blip r:embed="rId11"/>
          <a:stretch>
            <a:fillRect/>
          </a:stretch>
        </p:blipFill>
        <p:spPr>
          <a:xfrm>
            <a:off x="5500739" y="1922471"/>
            <a:ext cx="2234363" cy="158197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2" name="Picture 21"/>
          <p:cNvPicPr>
            <a:picLocks noChangeAspect="1"/>
          </p:cNvPicPr>
          <p:nvPr/>
        </p:nvPicPr>
        <p:blipFill rotWithShape="1">
          <a:blip r:embed="rId12"/>
          <a:srcRect b="58719"/>
          <a:stretch/>
        </p:blipFill>
        <p:spPr>
          <a:xfrm>
            <a:off x="7885761" y="2784321"/>
            <a:ext cx="1187160" cy="72012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3" name="Picture 22"/>
          <p:cNvPicPr>
            <a:picLocks noChangeAspect="1"/>
          </p:cNvPicPr>
          <p:nvPr/>
        </p:nvPicPr>
        <p:blipFill>
          <a:blip r:embed="rId13"/>
          <a:stretch>
            <a:fillRect/>
          </a:stretch>
        </p:blipFill>
        <p:spPr>
          <a:xfrm>
            <a:off x="9649133" y="3542791"/>
            <a:ext cx="2151381" cy="271049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4" name="Picture 23"/>
          <p:cNvPicPr>
            <a:picLocks noChangeAspect="1"/>
          </p:cNvPicPr>
          <p:nvPr/>
        </p:nvPicPr>
        <p:blipFill>
          <a:blip r:embed="rId14"/>
          <a:stretch>
            <a:fillRect/>
          </a:stretch>
        </p:blipFill>
        <p:spPr>
          <a:xfrm>
            <a:off x="7365951" y="4565606"/>
            <a:ext cx="1963091" cy="147231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5" name="Picture 24"/>
          <p:cNvPicPr>
            <a:picLocks noChangeAspect="1"/>
          </p:cNvPicPr>
          <p:nvPr/>
        </p:nvPicPr>
        <p:blipFill>
          <a:blip r:embed="rId15"/>
          <a:stretch>
            <a:fillRect/>
          </a:stretch>
        </p:blipFill>
        <p:spPr>
          <a:xfrm>
            <a:off x="10643444" y="539712"/>
            <a:ext cx="1285296" cy="109620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4" name="Oval 53"/>
          <p:cNvSpPr/>
          <p:nvPr/>
        </p:nvSpPr>
        <p:spPr>
          <a:xfrm>
            <a:off x="1006903" y="3666914"/>
            <a:ext cx="216779" cy="224773"/>
          </a:xfrm>
          <a:prstGeom prst="ellipse">
            <a:avLst/>
          </a:prstGeom>
          <a:solidFill>
            <a:schemeClr val="bg1"/>
          </a:solidFill>
          <a:ln>
            <a:solidFill>
              <a:srgbClr val="3399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Oval 56"/>
          <p:cNvSpPr/>
          <p:nvPr/>
        </p:nvSpPr>
        <p:spPr>
          <a:xfrm>
            <a:off x="2835136" y="3666913"/>
            <a:ext cx="216779" cy="224773"/>
          </a:xfrm>
          <a:prstGeom prst="ellipse">
            <a:avLst/>
          </a:prstGeom>
          <a:solidFill>
            <a:schemeClr val="bg1"/>
          </a:solidFill>
          <a:ln>
            <a:solidFill>
              <a:srgbClr val="3399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Oval 57"/>
          <p:cNvSpPr/>
          <p:nvPr/>
        </p:nvSpPr>
        <p:spPr>
          <a:xfrm>
            <a:off x="4446590" y="3666912"/>
            <a:ext cx="216779" cy="224773"/>
          </a:xfrm>
          <a:prstGeom prst="ellipse">
            <a:avLst/>
          </a:prstGeom>
          <a:solidFill>
            <a:schemeClr val="bg1"/>
          </a:solidFill>
          <a:ln>
            <a:solidFill>
              <a:srgbClr val="3399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Oval 58"/>
          <p:cNvSpPr/>
          <p:nvPr/>
        </p:nvSpPr>
        <p:spPr>
          <a:xfrm>
            <a:off x="6461006" y="3666912"/>
            <a:ext cx="216779" cy="224773"/>
          </a:xfrm>
          <a:prstGeom prst="ellipse">
            <a:avLst/>
          </a:prstGeom>
          <a:solidFill>
            <a:schemeClr val="bg1"/>
          </a:solidFill>
          <a:ln>
            <a:solidFill>
              <a:srgbClr val="3399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Oval 59"/>
          <p:cNvSpPr/>
          <p:nvPr/>
        </p:nvSpPr>
        <p:spPr>
          <a:xfrm>
            <a:off x="8311589" y="3666912"/>
            <a:ext cx="216779" cy="224773"/>
          </a:xfrm>
          <a:prstGeom prst="ellipse">
            <a:avLst/>
          </a:prstGeom>
          <a:solidFill>
            <a:schemeClr val="bg1"/>
          </a:solidFill>
          <a:ln>
            <a:solidFill>
              <a:srgbClr val="3399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Oval 60"/>
          <p:cNvSpPr/>
          <p:nvPr/>
        </p:nvSpPr>
        <p:spPr>
          <a:xfrm>
            <a:off x="9264602" y="4101379"/>
            <a:ext cx="216779" cy="224773"/>
          </a:xfrm>
          <a:prstGeom prst="ellipse">
            <a:avLst/>
          </a:prstGeom>
          <a:solidFill>
            <a:schemeClr val="bg1"/>
          </a:solidFill>
          <a:ln>
            <a:solidFill>
              <a:srgbClr val="3399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Oval 61"/>
          <p:cNvSpPr/>
          <p:nvPr/>
        </p:nvSpPr>
        <p:spPr>
          <a:xfrm>
            <a:off x="8211359" y="4121922"/>
            <a:ext cx="216779" cy="224773"/>
          </a:xfrm>
          <a:prstGeom prst="ellipse">
            <a:avLst/>
          </a:prstGeom>
          <a:solidFill>
            <a:schemeClr val="bg1"/>
          </a:solidFill>
          <a:ln>
            <a:solidFill>
              <a:srgbClr val="3399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6" name="Straight Arrow Connector 65"/>
          <p:cNvCxnSpPr>
            <a:stCxn id="54" idx="6"/>
            <a:endCxn id="57" idx="2"/>
          </p:cNvCxnSpPr>
          <p:nvPr/>
        </p:nvCxnSpPr>
        <p:spPr>
          <a:xfrm flipV="1">
            <a:off x="1223682" y="3779300"/>
            <a:ext cx="1611454" cy="1"/>
          </a:xfrm>
          <a:prstGeom prst="straightConnector1">
            <a:avLst/>
          </a:prstGeom>
          <a:ln w="19050">
            <a:solidFill>
              <a:srgbClr val="3399FF"/>
            </a:solidFill>
            <a:tailEnd type="triangle"/>
          </a:ln>
        </p:spPr>
        <p:style>
          <a:lnRef idx="1">
            <a:schemeClr val="accent1"/>
          </a:lnRef>
          <a:fillRef idx="0">
            <a:schemeClr val="accent1"/>
          </a:fillRef>
          <a:effectRef idx="0">
            <a:schemeClr val="accent1"/>
          </a:effectRef>
          <a:fontRef idx="minor">
            <a:schemeClr val="tx1"/>
          </a:fontRef>
        </p:style>
      </p:cxnSp>
      <p:cxnSp>
        <p:nvCxnSpPr>
          <p:cNvPr id="68" name="Straight Arrow Connector 67"/>
          <p:cNvCxnSpPr>
            <a:stCxn id="57" idx="6"/>
            <a:endCxn id="58" idx="2"/>
          </p:cNvCxnSpPr>
          <p:nvPr/>
        </p:nvCxnSpPr>
        <p:spPr>
          <a:xfrm flipV="1">
            <a:off x="3051915" y="3779299"/>
            <a:ext cx="1394675" cy="1"/>
          </a:xfrm>
          <a:prstGeom prst="straightConnector1">
            <a:avLst/>
          </a:prstGeom>
          <a:ln w="19050">
            <a:solidFill>
              <a:srgbClr val="3399FF"/>
            </a:solidFill>
            <a:tailEnd type="triangle"/>
          </a:ln>
        </p:spPr>
        <p:style>
          <a:lnRef idx="1">
            <a:schemeClr val="accent1"/>
          </a:lnRef>
          <a:fillRef idx="0">
            <a:schemeClr val="accent1"/>
          </a:fillRef>
          <a:effectRef idx="0">
            <a:schemeClr val="accent1"/>
          </a:effectRef>
          <a:fontRef idx="minor">
            <a:schemeClr val="tx1"/>
          </a:fontRef>
        </p:style>
      </p:cxnSp>
      <p:cxnSp>
        <p:nvCxnSpPr>
          <p:cNvPr id="70" name="Straight Arrow Connector 69"/>
          <p:cNvCxnSpPr>
            <a:stCxn id="58" idx="6"/>
            <a:endCxn id="59" idx="2"/>
          </p:cNvCxnSpPr>
          <p:nvPr/>
        </p:nvCxnSpPr>
        <p:spPr>
          <a:xfrm>
            <a:off x="4663369" y="3779299"/>
            <a:ext cx="1797637" cy="0"/>
          </a:xfrm>
          <a:prstGeom prst="straightConnector1">
            <a:avLst/>
          </a:prstGeom>
          <a:ln w="19050">
            <a:solidFill>
              <a:srgbClr val="3399FF"/>
            </a:solidFill>
            <a:tailEnd type="triangle"/>
          </a:ln>
        </p:spPr>
        <p:style>
          <a:lnRef idx="1">
            <a:schemeClr val="accent1"/>
          </a:lnRef>
          <a:fillRef idx="0">
            <a:schemeClr val="accent1"/>
          </a:fillRef>
          <a:effectRef idx="0">
            <a:schemeClr val="accent1"/>
          </a:effectRef>
          <a:fontRef idx="minor">
            <a:schemeClr val="tx1"/>
          </a:fontRef>
        </p:style>
      </p:cxnSp>
      <p:cxnSp>
        <p:nvCxnSpPr>
          <p:cNvPr id="73" name="Straight Arrow Connector 72"/>
          <p:cNvCxnSpPr>
            <a:stCxn id="59" idx="6"/>
            <a:endCxn id="60" idx="2"/>
          </p:cNvCxnSpPr>
          <p:nvPr/>
        </p:nvCxnSpPr>
        <p:spPr>
          <a:xfrm>
            <a:off x="6677785" y="3779299"/>
            <a:ext cx="1633804" cy="0"/>
          </a:xfrm>
          <a:prstGeom prst="straightConnector1">
            <a:avLst/>
          </a:prstGeom>
          <a:ln w="19050">
            <a:solidFill>
              <a:srgbClr val="3399FF"/>
            </a:solidFill>
            <a:tailEnd type="triangle"/>
          </a:ln>
        </p:spPr>
        <p:style>
          <a:lnRef idx="1">
            <a:schemeClr val="accent1"/>
          </a:lnRef>
          <a:fillRef idx="0">
            <a:schemeClr val="accent1"/>
          </a:fillRef>
          <a:effectRef idx="0">
            <a:schemeClr val="accent1"/>
          </a:effectRef>
          <a:fontRef idx="minor">
            <a:schemeClr val="tx1"/>
          </a:fontRef>
        </p:style>
      </p:cxnSp>
      <p:cxnSp>
        <p:nvCxnSpPr>
          <p:cNvPr id="75" name="Elbow Connector 74"/>
          <p:cNvCxnSpPr>
            <a:stCxn id="60" idx="6"/>
            <a:endCxn id="61" idx="0"/>
          </p:cNvCxnSpPr>
          <p:nvPr/>
        </p:nvCxnSpPr>
        <p:spPr>
          <a:xfrm>
            <a:off x="8528368" y="3779299"/>
            <a:ext cx="844624" cy="322080"/>
          </a:xfrm>
          <a:prstGeom prst="bentConnector2">
            <a:avLst/>
          </a:prstGeom>
          <a:ln w="19050">
            <a:solidFill>
              <a:srgbClr val="3399FF"/>
            </a:solidFill>
            <a:tailEnd type="triangle"/>
          </a:ln>
        </p:spPr>
        <p:style>
          <a:lnRef idx="1">
            <a:schemeClr val="accent1"/>
          </a:lnRef>
          <a:fillRef idx="0">
            <a:schemeClr val="accent1"/>
          </a:fillRef>
          <a:effectRef idx="0">
            <a:schemeClr val="accent1"/>
          </a:effectRef>
          <a:fontRef idx="minor">
            <a:schemeClr val="tx1"/>
          </a:fontRef>
        </p:style>
      </p:cxnSp>
      <p:cxnSp>
        <p:nvCxnSpPr>
          <p:cNvPr id="77" name="Straight Arrow Connector 76"/>
          <p:cNvCxnSpPr>
            <a:stCxn id="61" idx="2"/>
          </p:cNvCxnSpPr>
          <p:nvPr/>
        </p:nvCxnSpPr>
        <p:spPr>
          <a:xfrm flipH="1">
            <a:off x="8419978" y="4213766"/>
            <a:ext cx="844624" cy="9216"/>
          </a:xfrm>
          <a:prstGeom prst="straightConnector1">
            <a:avLst/>
          </a:prstGeom>
          <a:ln w="19050">
            <a:solidFill>
              <a:srgbClr val="3399FF"/>
            </a:solidFill>
            <a:tailEnd type="triangle"/>
          </a:ln>
        </p:spPr>
        <p:style>
          <a:lnRef idx="1">
            <a:schemeClr val="accent1"/>
          </a:lnRef>
          <a:fillRef idx="0">
            <a:schemeClr val="accent1"/>
          </a:fillRef>
          <a:effectRef idx="0">
            <a:schemeClr val="accent1"/>
          </a:effectRef>
          <a:fontRef idx="minor">
            <a:schemeClr val="tx1"/>
          </a:fontRef>
        </p:style>
      </p:cxnSp>
      <p:cxnSp>
        <p:nvCxnSpPr>
          <p:cNvPr id="85" name="Straight Arrow Connector 84"/>
          <p:cNvCxnSpPr>
            <a:endCxn id="54" idx="2"/>
          </p:cNvCxnSpPr>
          <p:nvPr/>
        </p:nvCxnSpPr>
        <p:spPr>
          <a:xfrm>
            <a:off x="190195" y="3779299"/>
            <a:ext cx="816708" cy="2"/>
          </a:xfrm>
          <a:prstGeom prst="straightConnector1">
            <a:avLst/>
          </a:prstGeom>
          <a:ln w="19050">
            <a:solidFill>
              <a:srgbClr val="3399FF"/>
            </a:solidFill>
            <a:prstDash val="sysDash"/>
            <a:tailEnd type="triangle"/>
          </a:ln>
        </p:spPr>
        <p:style>
          <a:lnRef idx="1">
            <a:schemeClr val="accent1"/>
          </a:lnRef>
          <a:fillRef idx="0">
            <a:schemeClr val="accent1"/>
          </a:fillRef>
          <a:effectRef idx="0">
            <a:schemeClr val="accent1"/>
          </a:effectRef>
          <a:fontRef idx="minor">
            <a:schemeClr val="tx1"/>
          </a:fontRef>
        </p:style>
      </p:cxnSp>
      <p:pic>
        <p:nvPicPr>
          <p:cNvPr id="7" name="Picture 6"/>
          <p:cNvPicPr>
            <a:picLocks noChangeAspect="1"/>
          </p:cNvPicPr>
          <p:nvPr/>
        </p:nvPicPr>
        <p:blipFill rotWithShape="1">
          <a:blip r:embed="rId16"/>
          <a:srcRect l="28705" t="-1301" r="-404" b="1301"/>
          <a:stretch/>
        </p:blipFill>
        <p:spPr>
          <a:xfrm>
            <a:off x="3609607" y="4786197"/>
            <a:ext cx="1346535" cy="116613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8" name="Picture 7"/>
          <p:cNvPicPr>
            <a:picLocks noChangeAspect="1"/>
          </p:cNvPicPr>
          <p:nvPr/>
        </p:nvPicPr>
        <p:blipFill>
          <a:blip r:embed="rId17"/>
          <a:stretch>
            <a:fillRect/>
          </a:stretch>
        </p:blipFill>
        <p:spPr>
          <a:xfrm>
            <a:off x="2282565" y="4448748"/>
            <a:ext cx="1136076" cy="183897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1" name="Picture 10"/>
          <p:cNvPicPr>
            <a:picLocks noChangeAspect="1"/>
          </p:cNvPicPr>
          <p:nvPr/>
        </p:nvPicPr>
        <p:blipFill>
          <a:blip r:embed="rId18"/>
          <a:stretch>
            <a:fillRect/>
          </a:stretch>
        </p:blipFill>
        <p:spPr>
          <a:xfrm>
            <a:off x="379692" y="4784141"/>
            <a:ext cx="1704698" cy="116818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2" name="Picture 11"/>
          <p:cNvPicPr>
            <a:picLocks noChangeAspect="1"/>
          </p:cNvPicPr>
          <p:nvPr/>
        </p:nvPicPr>
        <p:blipFill>
          <a:blip r:embed="rId19"/>
          <a:stretch>
            <a:fillRect/>
          </a:stretch>
        </p:blipFill>
        <p:spPr>
          <a:xfrm>
            <a:off x="6375815" y="4119878"/>
            <a:ext cx="225572" cy="237765"/>
          </a:xfrm>
          <a:prstGeom prst="rect">
            <a:avLst/>
          </a:prstGeom>
        </p:spPr>
      </p:pic>
      <p:pic>
        <p:nvPicPr>
          <p:cNvPr id="13" name="Picture 12"/>
          <p:cNvPicPr>
            <a:picLocks noChangeAspect="1"/>
          </p:cNvPicPr>
          <p:nvPr/>
        </p:nvPicPr>
        <p:blipFill>
          <a:blip r:embed="rId20"/>
          <a:stretch>
            <a:fillRect/>
          </a:stretch>
        </p:blipFill>
        <p:spPr>
          <a:xfrm>
            <a:off x="6505529" y="4143727"/>
            <a:ext cx="1688738" cy="158510"/>
          </a:xfrm>
          <a:prstGeom prst="rect">
            <a:avLst/>
          </a:prstGeom>
        </p:spPr>
      </p:pic>
      <p:cxnSp>
        <p:nvCxnSpPr>
          <p:cNvPr id="29" name="Elbow Connector 28"/>
          <p:cNvCxnSpPr/>
          <p:nvPr/>
        </p:nvCxnSpPr>
        <p:spPr>
          <a:xfrm rot="10800000" flipV="1">
            <a:off x="1972370" y="4216111"/>
            <a:ext cx="4403445" cy="2219444"/>
          </a:xfrm>
          <a:prstGeom prst="bentConnector3">
            <a:avLst>
              <a:gd name="adj1" fmla="val 139944"/>
            </a:avLst>
          </a:prstGeom>
          <a:ln w="19050">
            <a:solidFill>
              <a:srgbClr val="3399FF"/>
            </a:solidFill>
            <a:tailEnd type="triangle"/>
          </a:ln>
        </p:spPr>
        <p:style>
          <a:lnRef idx="1">
            <a:schemeClr val="accent1"/>
          </a:lnRef>
          <a:fillRef idx="0">
            <a:schemeClr val="accent1"/>
          </a:fillRef>
          <a:effectRef idx="0">
            <a:schemeClr val="accent1"/>
          </a:effectRef>
          <a:fontRef idx="minor">
            <a:schemeClr val="tx1"/>
          </a:fontRef>
        </p:style>
      </p:cxnSp>
      <p:pic>
        <p:nvPicPr>
          <p:cNvPr id="39" name="Picture 38"/>
          <p:cNvPicPr>
            <a:picLocks noChangeAspect="1"/>
          </p:cNvPicPr>
          <p:nvPr/>
        </p:nvPicPr>
        <p:blipFill>
          <a:blip r:embed="rId21"/>
          <a:stretch>
            <a:fillRect/>
          </a:stretch>
        </p:blipFill>
        <p:spPr>
          <a:xfrm>
            <a:off x="5147108" y="4784140"/>
            <a:ext cx="1600155" cy="119085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37" name="Rectangle 36"/>
          <p:cNvSpPr/>
          <p:nvPr/>
        </p:nvSpPr>
        <p:spPr>
          <a:xfrm>
            <a:off x="6649283" y="6253287"/>
            <a:ext cx="3989561" cy="584775"/>
          </a:xfrm>
          <a:prstGeom prst="rect">
            <a:avLst/>
          </a:prstGeom>
        </p:spPr>
        <p:txBody>
          <a:bodyPr wrap="square">
            <a:spAutoFit/>
          </a:bodyPr>
          <a:lstStyle/>
          <a:p>
            <a:pPr algn="ctr"/>
            <a:r>
              <a:rPr lang="en-GB" sz="3200" dirty="0" smtClean="0"/>
              <a:t>Time Line</a:t>
            </a:r>
            <a:endParaRPr lang="en-GB" sz="3200" dirty="0"/>
          </a:p>
        </p:txBody>
      </p:sp>
    </p:spTree>
    <p:extLst>
      <p:ext uri="{BB962C8B-B14F-4D97-AF65-F5344CB8AC3E}">
        <p14:creationId xmlns:p14="http://schemas.microsoft.com/office/powerpoint/2010/main" val="109165927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303565" y="6468731"/>
            <a:ext cx="1888435" cy="389269"/>
          </a:xfrm>
          <a:prstGeom prst="rect">
            <a:avLst/>
          </a:prstGeom>
        </p:spPr>
      </p:pic>
      <p:sp>
        <p:nvSpPr>
          <p:cNvPr id="3" name="Rectangle 2"/>
          <p:cNvSpPr/>
          <p:nvPr/>
        </p:nvSpPr>
        <p:spPr>
          <a:xfrm>
            <a:off x="9798657" y="270343"/>
            <a:ext cx="2221064" cy="2062103"/>
          </a:xfrm>
          <a:prstGeom prst="rect">
            <a:avLst/>
          </a:prstGeom>
        </p:spPr>
        <p:txBody>
          <a:bodyPr wrap="square">
            <a:spAutoFit/>
          </a:bodyPr>
          <a:lstStyle/>
          <a:p>
            <a:pPr algn="ctr"/>
            <a:r>
              <a:rPr lang="en-GB" sz="3200" dirty="0" smtClean="0"/>
              <a:t>Ancient History</a:t>
            </a:r>
          </a:p>
          <a:p>
            <a:pPr algn="ctr"/>
            <a:r>
              <a:rPr lang="en-GB" sz="3200" dirty="0" smtClean="0"/>
              <a:t> or </a:t>
            </a:r>
          </a:p>
          <a:p>
            <a:pPr algn="ctr"/>
            <a:r>
              <a:rPr lang="en-GB" sz="3200" dirty="0" smtClean="0"/>
              <a:t>Antiquity</a:t>
            </a:r>
            <a:endParaRPr lang="en-GB" sz="3200" dirty="0"/>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t="8842" b="-5487"/>
          <a:stretch/>
        </p:blipFill>
        <p:spPr>
          <a:xfrm>
            <a:off x="272994" y="270343"/>
            <a:ext cx="9357293" cy="6429733"/>
          </a:xfrm>
          <a:prstGeom prst="rect">
            <a:avLst/>
          </a:prstGeom>
        </p:spPr>
      </p:pic>
      <p:sp>
        <p:nvSpPr>
          <p:cNvPr id="5" name="Rectangle 4"/>
          <p:cNvSpPr/>
          <p:nvPr/>
        </p:nvSpPr>
        <p:spPr>
          <a:xfrm>
            <a:off x="5322073" y="6468731"/>
            <a:ext cx="6096000" cy="215444"/>
          </a:xfrm>
          <a:prstGeom prst="rect">
            <a:avLst/>
          </a:prstGeom>
        </p:spPr>
        <p:txBody>
          <a:bodyPr>
            <a:spAutoFit/>
          </a:bodyPr>
          <a:lstStyle/>
          <a:p>
            <a:r>
              <a:rPr lang="en-GB" sz="800" dirty="0"/>
              <a:t>http://4.bp.blogspot.com/_B7yFo3Hn8Iw/TOJcjf1H7II/AAAAAAAAAAw/ZsOhZpsO900/s1600/giza.jpg</a:t>
            </a:r>
          </a:p>
        </p:txBody>
      </p:sp>
      <p:sp>
        <p:nvSpPr>
          <p:cNvPr id="6" name="TextBox 5"/>
          <p:cNvSpPr txBox="1"/>
          <p:nvPr/>
        </p:nvSpPr>
        <p:spPr>
          <a:xfrm>
            <a:off x="9731733" y="4144506"/>
            <a:ext cx="2354912" cy="2308324"/>
          </a:xfrm>
          <a:prstGeom prst="rect">
            <a:avLst/>
          </a:prstGeom>
          <a:noFill/>
        </p:spPr>
        <p:txBody>
          <a:bodyPr wrap="square" rtlCol="0" anchor="t">
            <a:spAutoFit/>
          </a:bodyPr>
          <a:lstStyle/>
          <a:p>
            <a:pPr algn="just"/>
            <a:r>
              <a:rPr lang="en-GB" dirty="0" smtClean="0"/>
              <a:t>Pyramids of Giza, Egypt</a:t>
            </a:r>
          </a:p>
          <a:p>
            <a:pPr algn="just"/>
            <a:r>
              <a:rPr lang="en-GB" dirty="0" smtClean="0"/>
              <a:t>Great Pyramid</a:t>
            </a:r>
          </a:p>
          <a:p>
            <a:pPr algn="just"/>
            <a:r>
              <a:rPr lang="en-GB" dirty="0" smtClean="0"/>
              <a:t>Constructed 2560BC</a:t>
            </a:r>
          </a:p>
          <a:p>
            <a:pPr algn="just"/>
            <a:r>
              <a:rPr lang="en-GB" dirty="0" smtClean="0"/>
              <a:t>By Pharaoh Khufu</a:t>
            </a:r>
          </a:p>
          <a:p>
            <a:pPr algn="just"/>
            <a:r>
              <a:rPr lang="en-GB" dirty="0" smtClean="0"/>
              <a:t>440 cubits side base</a:t>
            </a:r>
          </a:p>
          <a:p>
            <a:pPr algn="just"/>
            <a:r>
              <a:rPr lang="en-GB" dirty="0" smtClean="0"/>
              <a:t>280 cubits high</a:t>
            </a:r>
          </a:p>
          <a:p>
            <a:pPr algn="just"/>
            <a:r>
              <a:rPr lang="en-GB" dirty="0" smtClean="0"/>
              <a:t> </a:t>
            </a:r>
          </a:p>
          <a:p>
            <a:pPr algn="just"/>
            <a:endParaRPr lang="en-GB" dirty="0" smtClean="0"/>
          </a:p>
        </p:txBody>
      </p:sp>
    </p:spTree>
    <p:extLst>
      <p:ext uri="{BB962C8B-B14F-4D97-AF65-F5344CB8AC3E}">
        <p14:creationId xmlns:p14="http://schemas.microsoft.com/office/powerpoint/2010/main" val="108365720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303565" y="6468731"/>
            <a:ext cx="1888435" cy="38926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3985" y="302150"/>
            <a:ext cx="3394933" cy="6320647"/>
          </a:xfrm>
          <a:prstGeom prst="rect">
            <a:avLst/>
          </a:prstGeom>
        </p:spPr>
      </p:pic>
      <p:sp>
        <p:nvSpPr>
          <p:cNvPr id="3" name="Rectangle 2"/>
          <p:cNvSpPr/>
          <p:nvPr/>
        </p:nvSpPr>
        <p:spPr>
          <a:xfrm>
            <a:off x="145774" y="6642556"/>
            <a:ext cx="6096000" cy="215444"/>
          </a:xfrm>
          <a:prstGeom prst="rect">
            <a:avLst/>
          </a:prstGeom>
        </p:spPr>
        <p:txBody>
          <a:bodyPr>
            <a:spAutoFit/>
          </a:bodyPr>
          <a:lstStyle/>
          <a:p>
            <a:r>
              <a:rPr lang="en-GB" sz="800" dirty="0"/>
              <a:t>http://2.bp.blogspot.com/-T2TknoeVZRE/T-IgAMIQ-vI/AAAAAAAAALo/OMk9SuTZmNA/s1600/cubit.gif</a:t>
            </a:r>
          </a:p>
        </p:txBody>
      </p:sp>
      <p:sp>
        <p:nvSpPr>
          <p:cNvPr id="5" name="Rectangle 4"/>
          <p:cNvSpPr/>
          <p:nvPr/>
        </p:nvSpPr>
        <p:spPr>
          <a:xfrm>
            <a:off x="3914692" y="2978614"/>
            <a:ext cx="6096000" cy="230832"/>
          </a:xfrm>
          <a:prstGeom prst="rect">
            <a:avLst/>
          </a:prstGeom>
        </p:spPr>
        <p:txBody>
          <a:bodyPr>
            <a:spAutoFit/>
          </a:bodyPr>
          <a:lstStyle/>
          <a:p>
            <a:r>
              <a:rPr lang="en-GB" sz="900" dirty="0"/>
              <a:t>http://www.yallatours.com/blog/deir_el_medina/louvre-cubit.jpg</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95531" y="302150"/>
            <a:ext cx="4981492" cy="2714913"/>
          </a:xfrm>
          <a:prstGeom prst="rect">
            <a:avLst/>
          </a:prstGeom>
        </p:spPr>
      </p:pic>
      <p:sp>
        <p:nvSpPr>
          <p:cNvPr id="7" name="Rectangle 6"/>
          <p:cNvSpPr/>
          <p:nvPr/>
        </p:nvSpPr>
        <p:spPr>
          <a:xfrm>
            <a:off x="3914692" y="6147545"/>
            <a:ext cx="2262158" cy="215444"/>
          </a:xfrm>
          <a:prstGeom prst="rect">
            <a:avLst/>
          </a:prstGeom>
        </p:spPr>
        <p:txBody>
          <a:bodyPr wrap="none">
            <a:spAutoFit/>
          </a:bodyPr>
          <a:lstStyle/>
          <a:p>
            <a:r>
              <a:rPr lang="en-GB" sz="800" dirty="0"/>
              <a:t>http://www.taneter.org/Menna%20Surveying.jpg</a:t>
            </a:r>
          </a:p>
        </p:txBody>
      </p:sp>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005470" y="3391098"/>
            <a:ext cx="4971553" cy="2776967"/>
          </a:xfrm>
          <a:prstGeom prst="rect">
            <a:avLst/>
          </a:prstGeom>
        </p:spPr>
      </p:pic>
      <p:pic>
        <p:nvPicPr>
          <p:cNvPr id="10" name="Picture 9"/>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0025" y="3566086"/>
            <a:ext cx="2879165" cy="2796903"/>
          </a:xfrm>
          <a:prstGeom prst="rect">
            <a:avLst/>
          </a:prstGeom>
        </p:spPr>
      </p:pic>
      <p:sp>
        <p:nvSpPr>
          <p:cNvPr id="11" name="Rectangle 10"/>
          <p:cNvSpPr/>
          <p:nvPr/>
        </p:nvSpPr>
        <p:spPr>
          <a:xfrm>
            <a:off x="9144000" y="3017063"/>
            <a:ext cx="6096000" cy="215444"/>
          </a:xfrm>
          <a:prstGeom prst="rect">
            <a:avLst/>
          </a:prstGeom>
        </p:spPr>
        <p:txBody>
          <a:bodyPr>
            <a:spAutoFit/>
          </a:bodyPr>
          <a:lstStyle/>
          <a:p>
            <a:r>
              <a:rPr lang="en-GB" sz="800" dirty="0"/>
              <a:t>https://4815162342execute.wordpress.com/lost-themes/hieroglyphs/</a:t>
            </a:r>
          </a:p>
        </p:txBody>
      </p:sp>
      <p:pic>
        <p:nvPicPr>
          <p:cNvPr id="12" name="Picture 11"/>
          <p:cNvPicPr>
            <a:picLocks noChangeAspect="1"/>
          </p:cNvPicPr>
          <p:nvPr/>
        </p:nvPicPr>
        <p:blipFill rotWithShape="1">
          <a:blip r:embed="rId7" cstate="print">
            <a:extLst>
              <a:ext uri="{28A0092B-C50C-407E-A947-70E740481C1C}">
                <a14:useLocalDpi xmlns:a14="http://schemas.microsoft.com/office/drawing/2010/main" val="0"/>
              </a:ext>
            </a:extLst>
          </a:blip>
          <a:srcRect r="26525"/>
          <a:stretch/>
        </p:blipFill>
        <p:spPr>
          <a:xfrm>
            <a:off x="9203637" y="302150"/>
            <a:ext cx="2699466" cy="2714913"/>
          </a:xfrm>
          <a:prstGeom prst="rect">
            <a:avLst/>
          </a:prstGeom>
        </p:spPr>
      </p:pic>
      <p:sp>
        <p:nvSpPr>
          <p:cNvPr id="13" name="Rectangle 12"/>
          <p:cNvSpPr/>
          <p:nvPr/>
        </p:nvSpPr>
        <p:spPr>
          <a:xfrm>
            <a:off x="6649283" y="6253287"/>
            <a:ext cx="3989561" cy="584775"/>
          </a:xfrm>
          <a:prstGeom prst="rect">
            <a:avLst/>
          </a:prstGeom>
        </p:spPr>
        <p:txBody>
          <a:bodyPr wrap="square">
            <a:spAutoFit/>
          </a:bodyPr>
          <a:lstStyle/>
          <a:p>
            <a:pPr algn="ctr"/>
            <a:r>
              <a:rPr lang="en-GB" sz="3200" dirty="0" smtClean="0"/>
              <a:t>Ancient Egypt</a:t>
            </a:r>
            <a:endParaRPr lang="en-GB" sz="3200" dirty="0"/>
          </a:p>
        </p:txBody>
      </p:sp>
    </p:spTree>
    <p:extLst>
      <p:ext uri="{BB962C8B-B14F-4D97-AF65-F5344CB8AC3E}">
        <p14:creationId xmlns:p14="http://schemas.microsoft.com/office/powerpoint/2010/main" val="28882851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303565" y="6468731"/>
            <a:ext cx="1888435" cy="389269"/>
          </a:xfrm>
          <a:prstGeom prst="rect">
            <a:avLst/>
          </a:prstGeom>
        </p:spPr>
      </p:pic>
      <p:sp>
        <p:nvSpPr>
          <p:cNvPr id="2" name="Rectangle 1"/>
          <p:cNvSpPr/>
          <p:nvPr/>
        </p:nvSpPr>
        <p:spPr>
          <a:xfrm>
            <a:off x="4932459" y="6391509"/>
            <a:ext cx="6096000" cy="215444"/>
          </a:xfrm>
          <a:prstGeom prst="rect">
            <a:avLst/>
          </a:prstGeom>
        </p:spPr>
        <p:txBody>
          <a:bodyPr>
            <a:spAutoFit/>
          </a:bodyPr>
          <a:lstStyle/>
          <a:p>
            <a:r>
              <a:rPr lang="en-GB" sz="800" dirty="0"/>
              <a:t>http://www.hexapolis.com/2014/06/27/8-fascinating-facts-about-the-parthenon-the-cultural-icon-from-ancient-greece/</a:t>
            </a:r>
          </a:p>
        </p:txBody>
      </p:sp>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5876" r="-79"/>
          <a:stretch/>
        </p:blipFill>
        <p:spPr>
          <a:xfrm>
            <a:off x="286245" y="190831"/>
            <a:ext cx="9475305" cy="6216580"/>
          </a:xfrm>
          <a:prstGeom prst="rect">
            <a:avLst/>
          </a:prstGeom>
        </p:spPr>
      </p:pic>
      <p:sp>
        <p:nvSpPr>
          <p:cNvPr id="7" name="TextBox 6"/>
          <p:cNvSpPr txBox="1"/>
          <p:nvPr/>
        </p:nvSpPr>
        <p:spPr>
          <a:xfrm>
            <a:off x="9837088" y="4386136"/>
            <a:ext cx="2354912" cy="2031325"/>
          </a:xfrm>
          <a:prstGeom prst="rect">
            <a:avLst/>
          </a:prstGeom>
          <a:noFill/>
        </p:spPr>
        <p:txBody>
          <a:bodyPr wrap="square" rtlCol="0" anchor="t">
            <a:spAutoFit/>
          </a:bodyPr>
          <a:lstStyle/>
          <a:p>
            <a:pPr algn="just"/>
            <a:r>
              <a:rPr lang="en-GB" dirty="0" smtClean="0"/>
              <a:t>Acropolis, Greece</a:t>
            </a:r>
          </a:p>
          <a:p>
            <a:pPr algn="just"/>
            <a:r>
              <a:rPr lang="en-GB" dirty="0" smtClean="0"/>
              <a:t>The Parthenon</a:t>
            </a:r>
          </a:p>
          <a:p>
            <a:pPr algn="just"/>
            <a:r>
              <a:rPr lang="en-GB" dirty="0" smtClean="0"/>
              <a:t>Constructed C5th BC</a:t>
            </a:r>
          </a:p>
          <a:p>
            <a:pPr algn="just"/>
            <a:r>
              <a:rPr lang="en-GB" dirty="0" smtClean="0"/>
              <a:t>By Phidias</a:t>
            </a:r>
          </a:p>
          <a:p>
            <a:pPr algn="just"/>
            <a:r>
              <a:rPr lang="en-GB" dirty="0" smtClean="0"/>
              <a:t>Ratio 4:9</a:t>
            </a:r>
          </a:p>
          <a:p>
            <a:pPr algn="just"/>
            <a:r>
              <a:rPr lang="en-GB" dirty="0" smtClean="0"/>
              <a:t> </a:t>
            </a:r>
          </a:p>
          <a:p>
            <a:pPr algn="just"/>
            <a:endParaRPr lang="en-GB" dirty="0" smtClean="0"/>
          </a:p>
        </p:txBody>
      </p:sp>
    </p:spTree>
    <p:extLst>
      <p:ext uri="{BB962C8B-B14F-4D97-AF65-F5344CB8AC3E}">
        <p14:creationId xmlns:p14="http://schemas.microsoft.com/office/powerpoint/2010/main" val="388965205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303565" y="6468731"/>
            <a:ext cx="1888435" cy="389269"/>
          </a:xfrm>
          <a:prstGeom prst="rect">
            <a:avLst/>
          </a:prstGeom>
        </p:spPr>
      </p:pic>
      <p:sp>
        <p:nvSpPr>
          <p:cNvPr id="2" name="Rectangle 1"/>
          <p:cNvSpPr/>
          <p:nvPr/>
        </p:nvSpPr>
        <p:spPr>
          <a:xfrm>
            <a:off x="182460" y="2298285"/>
            <a:ext cx="1818126" cy="246221"/>
          </a:xfrm>
          <a:prstGeom prst="rect">
            <a:avLst/>
          </a:prstGeom>
        </p:spPr>
        <p:txBody>
          <a:bodyPr wrap="none">
            <a:spAutoFit/>
          </a:bodyPr>
          <a:lstStyle/>
          <a:p>
            <a:r>
              <a:rPr lang="en-GB" sz="1000" dirty="0">
                <a:hlinkClick r:id="rId3"/>
              </a:rPr>
              <a:t>https://</a:t>
            </a:r>
            <a:r>
              <a:rPr lang="en-GB" sz="1000" dirty="0" smtClean="0">
                <a:hlinkClick r:id="rId3"/>
              </a:rPr>
              <a:t>youtu.be/YompsDlEdtc</a:t>
            </a:r>
            <a:r>
              <a:rPr lang="en-GB" sz="1000" dirty="0" smtClean="0"/>
              <a:t> </a:t>
            </a:r>
            <a:endParaRPr lang="en-GB" sz="1000" dirty="0"/>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4859" y="3269145"/>
            <a:ext cx="2160601" cy="2909609"/>
          </a:xfrm>
          <a:prstGeom prst="rect">
            <a:avLst/>
          </a:prstGeom>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94860" y="478370"/>
            <a:ext cx="2160601" cy="1800501"/>
          </a:xfrm>
          <a:prstGeom prst="rect">
            <a:avLst/>
          </a:prstGeom>
        </p:spPr>
      </p:pic>
      <p:sp>
        <p:nvSpPr>
          <p:cNvPr id="6" name="TextBox 5"/>
          <p:cNvSpPr txBox="1"/>
          <p:nvPr/>
        </p:nvSpPr>
        <p:spPr>
          <a:xfrm>
            <a:off x="182460" y="2946647"/>
            <a:ext cx="3005477" cy="923330"/>
          </a:xfrm>
          <a:prstGeom prst="rect">
            <a:avLst/>
          </a:prstGeom>
          <a:noFill/>
        </p:spPr>
        <p:txBody>
          <a:bodyPr wrap="square" rtlCol="0" anchor="t">
            <a:spAutoFit/>
          </a:bodyPr>
          <a:lstStyle/>
          <a:p>
            <a:r>
              <a:rPr lang="en-GB" dirty="0" smtClean="0"/>
              <a:t>Archimedes born 287BCE</a:t>
            </a:r>
          </a:p>
          <a:p>
            <a:pPr algn="just"/>
            <a:r>
              <a:rPr lang="en-GB" dirty="0" smtClean="0"/>
              <a:t> </a:t>
            </a:r>
          </a:p>
          <a:p>
            <a:pPr algn="just"/>
            <a:endParaRPr lang="en-GB" dirty="0" smtClean="0"/>
          </a:p>
        </p:txBody>
      </p:sp>
      <p:sp>
        <p:nvSpPr>
          <p:cNvPr id="7" name="Rectangle 6"/>
          <p:cNvSpPr/>
          <p:nvPr/>
        </p:nvSpPr>
        <p:spPr>
          <a:xfrm>
            <a:off x="182460" y="6239094"/>
            <a:ext cx="1834156" cy="246221"/>
          </a:xfrm>
          <a:prstGeom prst="rect">
            <a:avLst/>
          </a:prstGeom>
        </p:spPr>
        <p:txBody>
          <a:bodyPr wrap="none">
            <a:spAutoFit/>
          </a:bodyPr>
          <a:lstStyle/>
          <a:p>
            <a:r>
              <a:rPr lang="en-GB" sz="1000" dirty="0">
                <a:hlinkClick r:id="rId6"/>
              </a:rPr>
              <a:t>https://</a:t>
            </a:r>
            <a:r>
              <a:rPr lang="en-GB" sz="1000" dirty="0" smtClean="0">
                <a:hlinkClick r:id="rId6"/>
              </a:rPr>
              <a:t>youtu.be/sw66gzBD9fE</a:t>
            </a:r>
            <a:r>
              <a:rPr lang="en-GB" sz="1000" dirty="0" smtClean="0"/>
              <a:t> </a:t>
            </a:r>
            <a:endParaRPr lang="en-GB" sz="1000" dirty="0"/>
          </a:p>
        </p:txBody>
      </p:sp>
      <p:sp>
        <p:nvSpPr>
          <p:cNvPr id="8" name="TextBox 7"/>
          <p:cNvSpPr txBox="1"/>
          <p:nvPr/>
        </p:nvSpPr>
        <p:spPr>
          <a:xfrm>
            <a:off x="238654" y="102970"/>
            <a:ext cx="2711279" cy="923330"/>
          </a:xfrm>
          <a:prstGeom prst="rect">
            <a:avLst/>
          </a:prstGeom>
          <a:noFill/>
        </p:spPr>
        <p:txBody>
          <a:bodyPr wrap="square" rtlCol="0" anchor="t">
            <a:spAutoFit/>
          </a:bodyPr>
          <a:lstStyle/>
          <a:p>
            <a:r>
              <a:rPr lang="en-GB" dirty="0" smtClean="0"/>
              <a:t>Pythagoras born 570 </a:t>
            </a:r>
            <a:r>
              <a:rPr lang="en-GB" dirty="0"/>
              <a:t>BCE</a:t>
            </a:r>
            <a:endParaRPr lang="en-GB" dirty="0" smtClean="0"/>
          </a:p>
          <a:p>
            <a:pPr algn="just"/>
            <a:r>
              <a:rPr lang="en-GB" dirty="0" smtClean="0"/>
              <a:t> </a:t>
            </a:r>
          </a:p>
          <a:p>
            <a:pPr algn="just"/>
            <a:endParaRPr lang="en-GB" dirty="0" smtClean="0"/>
          </a:p>
        </p:txBody>
      </p:sp>
      <p:sp>
        <p:nvSpPr>
          <p:cNvPr id="9" name="Rectangle 8"/>
          <p:cNvSpPr/>
          <p:nvPr/>
        </p:nvSpPr>
        <p:spPr>
          <a:xfrm>
            <a:off x="5041127" y="6253287"/>
            <a:ext cx="5597717" cy="584775"/>
          </a:xfrm>
          <a:prstGeom prst="rect">
            <a:avLst/>
          </a:prstGeom>
        </p:spPr>
        <p:txBody>
          <a:bodyPr wrap="square">
            <a:spAutoFit/>
          </a:bodyPr>
          <a:lstStyle/>
          <a:p>
            <a:pPr algn="ctr"/>
            <a:r>
              <a:rPr lang="en-GB" sz="3200" dirty="0" smtClean="0"/>
              <a:t>Ancient Greece / Hellenistic</a:t>
            </a:r>
            <a:endParaRPr lang="en-GB" sz="3200" dirty="0"/>
          </a:p>
        </p:txBody>
      </p:sp>
      <p:sp>
        <p:nvSpPr>
          <p:cNvPr id="10" name="Rectangle 9"/>
          <p:cNvSpPr/>
          <p:nvPr/>
        </p:nvSpPr>
        <p:spPr>
          <a:xfrm>
            <a:off x="9201340" y="6145565"/>
            <a:ext cx="2204450" cy="215444"/>
          </a:xfrm>
          <a:prstGeom prst="rect">
            <a:avLst/>
          </a:prstGeom>
        </p:spPr>
        <p:txBody>
          <a:bodyPr wrap="none">
            <a:spAutoFit/>
          </a:bodyPr>
          <a:lstStyle/>
          <a:p>
            <a:r>
              <a:rPr lang="en-GB" sz="800" dirty="0"/>
              <a:t>http://edgarlowen.com/map-ancient-greece.jpg</a:t>
            </a:r>
          </a:p>
        </p:txBody>
      </p:sp>
      <p:pic>
        <p:nvPicPr>
          <p:cNvPr id="11" name="Picture 1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108960" y="338865"/>
            <a:ext cx="8834797" cy="5860561"/>
          </a:xfrm>
          <a:prstGeom prst="rect">
            <a:avLst/>
          </a:prstGeom>
        </p:spPr>
      </p:pic>
    </p:spTree>
    <p:extLst>
      <p:ext uri="{BB962C8B-B14F-4D97-AF65-F5344CB8AC3E}">
        <p14:creationId xmlns:p14="http://schemas.microsoft.com/office/powerpoint/2010/main" val="139133978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303565" y="6468731"/>
            <a:ext cx="1888435" cy="389269"/>
          </a:xfrm>
          <a:prstGeom prst="rect">
            <a:avLst/>
          </a:prstGeom>
        </p:spPr>
      </p:pic>
      <p:sp>
        <p:nvSpPr>
          <p:cNvPr id="2" name="Rectangle 1"/>
          <p:cNvSpPr/>
          <p:nvPr/>
        </p:nvSpPr>
        <p:spPr>
          <a:xfrm>
            <a:off x="204083" y="311287"/>
            <a:ext cx="5989983" cy="6740307"/>
          </a:xfrm>
          <a:prstGeom prst="rect">
            <a:avLst/>
          </a:prstGeom>
        </p:spPr>
        <p:txBody>
          <a:bodyPr wrap="square">
            <a:spAutoFit/>
          </a:bodyPr>
          <a:lstStyle/>
          <a:p>
            <a:r>
              <a:rPr lang="en-GB" b="1" dirty="0" smtClean="0">
                <a:solidFill>
                  <a:srgbClr val="000000"/>
                </a:solidFill>
              </a:rPr>
              <a:t>Units of Measurement during the Greek Period</a:t>
            </a:r>
            <a:br>
              <a:rPr lang="en-GB" b="1" dirty="0" smtClean="0">
                <a:solidFill>
                  <a:srgbClr val="000000"/>
                </a:solidFill>
              </a:rPr>
            </a:br>
            <a:endParaRPr lang="en-GB" b="1" dirty="0" smtClean="0">
              <a:solidFill>
                <a:srgbClr val="000000"/>
              </a:solidFill>
            </a:endParaRPr>
          </a:p>
          <a:p>
            <a:r>
              <a:rPr lang="en-GB" dirty="0" smtClean="0">
                <a:solidFill>
                  <a:srgbClr val="000000"/>
                </a:solidFill>
              </a:rPr>
              <a:t>1 </a:t>
            </a:r>
            <a:r>
              <a:rPr lang="en-GB" dirty="0">
                <a:solidFill>
                  <a:srgbClr val="000000"/>
                </a:solidFill>
              </a:rPr>
              <a:t>digit or </a:t>
            </a:r>
            <a:r>
              <a:rPr lang="en-GB" i="1" dirty="0" err="1">
                <a:solidFill>
                  <a:srgbClr val="000000"/>
                </a:solidFill>
              </a:rPr>
              <a:t>daktylos</a:t>
            </a:r>
            <a:r>
              <a:rPr lang="en-GB" dirty="0">
                <a:solidFill>
                  <a:srgbClr val="000000"/>
                </a:solidFill>
              </a:rPr>
              <a:t> - plural : </a:t>
            </a:r>
            <a:r>
              <a:rPr lang="en-GB" i="1" dirty="0" err="1">
                <a:solidFill>
                  <a:srgbClr val="000000"/>
                </a:solidFill>
              </a:rPr>
              <a:t>daktyloi</a:t>
            </a:r>
            <a:r>
              <a:rPr lang="en-GB" dirty="0">
                <a:solidFill>
                  <a:srgbClr val="000000"/>
                </a:solidFill>
              </a:rPr>
              <a:t> (19.3 mm)</a:t>
            </a:r>
          </a:p>
          <a:p>
            <a:r>
              <a:rPr lang="en-GB" dirty="0">
                <a:solidFill>
                  <a:srgbClr val="000000"/>
                </a:solidFill>
              </a:rPr>
              <a:t>2 digits = 1 </a:t>
            </a:r>
            <a:r>
              <a:rPr lang="en-GB" i="1" dirty="0" err="1">
                <a:solidFill>
                  <a:srgbClr val="000000"/>
                </a:solidFill>
              </a:rPr>
              <a:t>condylos</a:t>
            </a:r>
            <a:r>
              <a:rPr lang="en-GB" dirty="0">
                <a:solidFill>
                  <a:srgbClr val="000000"/>
                </a:solidFill>
              </a:rPr>
              <a:t> </a:t>
            </a:r>
          </a:p>
          <a:p>
            <a:r>
              <a:rPr lang="en-GB" dirty="0">
                <a:solidFill>
                  <a:srgbClr val="000000"/>
                </a:solidFill>
              </a:rPr>
              <a:t>4 digits = 1 </a:t>
            </a:r>
            <a:r>
              <a:rPr lang="en-GB" i="1" dirty="0" err="1">
                <a:solidFill>
                  <a:srgbClr val="000000"/>
                </a:solidFill>
              </a:rPr>
              <a:t>palaiste</a:t>
            </a:r>
            <a:r>
              <a:rPr lang="en-GB" dirty="0">
                <a:solidFill>
                  <a:srgbClr val="000000"/>
                </a:solidFill>
              </a:rPr>
              <a:t> </a:t>
            </a:r>
          </a:p>
          <a:p>
            <a:r>
              <a:rPr lang="en-GB" dirty="0">
                <a:solidFill>
                  <a:srgbClr val="000000"/>
                </a:solidFill>
              </a:rPr>
              <a:t>8 digits = 1 </a:t>
            </a:r>
            <a:r>
              <a:rPr lang="en-GB" i="1" dirty="0" err="1">
                <a:solidFill>
                  <a:srgbClr val="000000"/>
                </a:solidFill>
              </a:rPr>
              <a:t>dichas</a:t>
            </a:r>
            <a:r>
              <a:rPr lang="en-GB" dirty="0">
                <a:solidFill>
                  <a:srgbClr val="000000"/>
                </a:solidFill>
              </a:rPr>
              <a:t> </a:t>
            </a:r>
          </a:p>
          <a:p>
            <a:r>
              <a:rPr lang="en-GB" dirty="0">
                <a:solidFill>
                  <a:srgbClr val="000000"/>
                </a:solidFill>
              </a:rPr>
              <a:t>12 digits = 1 </a:t>
            </a:r>
            <a:r>
              <a:rPr lang="en-GB" i="1" dirty="0" err="1">
                <a:solidFill>
                  <a:srgbClr val="000000"/>
                </a:solidFill>
              </a:rPr>
              <a:t>spithame</a:t>
            </a:r>
            <a:r>
              <a:rPr lang="en-GB" dirty="0">
                <a:solidFill>
                  <a:srgbClr val="000000"/>
                </a:solidFill>
              </a:rPr>
              <a:t> </a:t>
            </a:r>
          </a:p>
          <a:p>
            <a:r>
              <a:rPr lang="en-GB" dirty="0">
                <a:solidFill>
                  <a:srgbClr val="000000"/>
                </a:solidFill>
              </a:rPr>
              <a:t>16 digits = 1 </a:t>
            </a:r>
            <a:r>
              <a:rPr lang="en-GB" i="1" dirty="0" err="1">
                <a:solidFill>
                  <a:srgbClr val="000000"/>
                </a:solidFill>
              </a:rPr>
              <a:t>pous</a:t>
            </a:r>
            <a:r>
              <a:rPr lang="en-GB" dirty="0">
                <a:solidFill>
                  <a:srgbClr val="000000"/>
                </a:solidFill>
              </a:rPr>
              <a:t> or foot - plural </a:t>
            </a:r>
            <a:r>
              <a:rPr lang="en-GB" i="1" dirty="0" err="1">
                <a:solidFill>
                  <a:srgbClr val="000000"/>
                </a:solidFill>
              </a:rPr>
              <a:t>podes</a:t>
            </a:r>
            <a:r>
              <a:rPr lang="en-GB" dirty="0">
                <a:solidFill>
                  <a:srgbClr val="000000"/>
                </a:solidFill>
              </a:rPr>
              <a:t> (309 mm) </a:t>
            </a:r>
            <a:endParaRPr lang="en-GB" dirty="0" smtClean="0">
              <a:solidFill>
                <a:srgbClr val="000000"/>
              </a:solidFill>
            </a:endParaRPr>
          </a:p>
          <a:p>
            <a:r>
              <a:rPr lang="en-GB" dirty="0" smtClean="0">
                <a:solidFill>
                  <a:srgbClr val="000000"/>
                </a:solidFill>
              </a:rPr>
              <a:t>20 </a:t>
            </a:r>
            <a:r>
              <a:rPr lang="en-GB" dirty="0">
                <a:solidFill>
                  <a:srgbClr val="000000"/>
                </a:solidFill>
              </a:rPr>
              <a:t>digits = 1 </a:t>
            </a:r>
            <a:r>
              <a:rPr lang="en-GB" i="1" dirty="0" err="1">
                <a:solidFill>
                  <a:srgbClr val="000000"/>
                </a:solidFill>
              </a:rPr>
              <a:t>pygon</a:t>
            </a:r>
            <a:r>
              <a:rPr lang="en-GB" dirty="0">
                <a:solidFill>
                  <a:srgbClr val="000000"/>
                </a:solidFill>
              </a:rPr>
              <a:t> (called “</a:t>
            </a:r>
            <a:r>
              <a:rPr lang="en-GB" dirty="0" err="1">
                <a:solidFill>
                  <a:srgbClr val="000000"/>
                </a:solidFill>
              </a:rPr>
              <a:t>Remen</a:t>
            </a:r>
            <a:r>
              <a:rPr lang="en-GB" dirty="0">
                <a:solidFill>
                  <a:srgbClr val="000000"/>
                </a:solidFill>
              </a:rPr>
              <a:t>” by the Egyptians)</a:t>
            </a:r>
          </a:p>
          <a:p>
            <a:r>
              <a:rPr lang="en-GB" dirty="0">
                <a:solidFill>
                  <a:srgbClr val="000000"/>
                </a:solidFill>
              </a:rPr>
              <a:t>24 digits = 1 </a:t>
            </a:r>
            <a:r>
              <a:rPr lang="en-GB" i="1" dirty="0" err="1">
                <a:solidFill>
                  <a:srgbClr val="000000"/>
                </a:solidFill>
              </a:rPr>
              <a:t>pechya</a:t>
            </a:r>
            <a:r>
              <a:rPr lang="en-GB" i="1" dirty="0">
                <a:solidFill>
                  <a:srgbClr val="000000"/>
                </a:solidFill>
              </a:rPr>
              <a:t> or </a:t>
            </a:r>
            <a:r>
              <a:rPr lang="en-GB" i="1" dirty="0" err="1">
                <a:solidFill>
                  <a:srgbClr val="000000"/>
                </a:solidFill>
              </a:rPr>
              <a:t>pechys</a:t>
            </a:r>
            <a:r>
              <a:rPr lang="en-GB" i="1" dirty="0">
                <a:solidFill>
                  <a:srgbClr val="000000"/>
                </a:solidFill>
              </a:rPr>
              <a:t> </a:t>
            </a:r>
            <a:r>
              <a:rPr lang="en-GB" dirty="0">
                <a:solidFill>
                  <a:srgbClr val="000000"/>
                </a:solidFill>
              </a:rPr>
              <a:t>(</a:t>
            </a:r>
            <a:r>
              <a:rPr lang="el-GR" dirty="0">
                <a:solidFill>
                  <a:srgbClr val="000000"/>
                </a:solidFill>
              </a:rPr>
              <a:t>πεχυα) </a:t>
            </a:r>
            <a:r>
              <a:rPr lang="el-GR" dirty="0">
                <a:solidFill>
                  <a:srgbClr val="FF0000"/>
                </a:solidFill>
              </a:rPr>
              <a:t>( </a:t>
            </a:r>
            <a:r>
              <a:rPr lang="en-GB" dirty="0">
                <a:solidFill>
                  <a:srgbClr val="FF0000"/>
                </a:solidFill>
              </a:rPr>
              <a:t>small cubit) </a:t>
            </a:r>
          </a:p>
          <a:p>
            <a:r>
              <a:rPr lang="en-GB" dirty="0">
                <a:solidFill>
                  <a:srgbClr val="000000"/>
                </a:solidFill>
              </a:rPr>
              <a:t>40 digits = 1 </a:t>
            </a:r>
            <a:r>
              <a:rPr lang="en-GB" i="1" dirty="0">
                <a:solidFill>
                  <a:srgbClr val="000000"/>
                </a:solidFill>
              </a:rPr>
              <a:t>bema</a:t>
            </a:r>
            <a:r>
              <a:rPr lang="en-GB" dirty="0">
                <a:solidFill>
                  <a:srgbClr val="000000"/>
                </a:solidFill>
              </a:rPr>
              <a:t> </a:t>
            </a:r>
          </a:p>
          <a:p>
            <a:r>
              <a:rPr lang="en-GB" dirty="0">
                <a:solidFill>
                  <a:srgbClr val="000000"/>
                </a:solidFill>
              </a:rPr>
              <a:t>72 digits = 4.5 feet = 1 </a:t>
            </a:r>
            <a:r>
              <a:rPr lang="en-GB" i="1" dirty="0" err="1" smtClean="0">
                <a:solidFill>
                  <a:srgbClr val="000000"/>
                </a:solidFill>
              </a:rPr>
              <a:t>xylon</a:t>
            </a:r>
            <a:endParaRPr lang="en-GB" i="1" dirty="0" smtClean="0">
              <a:solidFill>
                <a:srgbClr val="000000"/>
              </a:solidFill>
            </a:endParaRPr>
          </a:p>
          <a:p>
            <a:r>
              <a:rPr lang="en-GB" dirty="0">
                <a:solidFill>
                  <a:srgbClr val="000000"/>
                </a:solidFill>
                <a:latin typeface="Verdana" panose="020B0604030504040204" pitchFamily="34" charset="0"/>
              </a:rPr>
              <a:t/>
            </a:r>
            <a:br>
              <a:rPr lang="en-GB" dirty="0">
                <a:solidFill>
                  <a:srgbClr val="000000"/>
                </a:solidFill>
                <a:latin typeface="Verdana" panose="020B0604030504040204" pitchFamily="34" charset="0"/>
              </a:rPr>
            </a:br>
            <a:r>
              <a:rPr lang="en-GB" dirty="0">
                <a:solidFill>
                  <a:srgbClr val="000000"/>
                </a:solidFill>
              </a:rPr>
              <a:t>1 foot </a:t>
            </a:r>
            <a:r>
              <a:rPr lang="en-GB" i="1" dirty="0" err="1">
                <a:solidFill>
                  <a:srgbClr val="000000"/>
                </a:solidFill>
              </a:rPr>
              <a:t>pous</a:t>
            </a:r>
            <a:r>
              <a:rPr lang="en-GB" dirty="0">
                <a:solidFill>
                  <a:srgbClr val="000000"/>
                </a:solidFill>
              </a:rPr>
              <a:t> – plural </a:t>
            </a:r>
            <a:r>
              <a:rPr lang="en-GB" i="1" dirty="0" err="1">
                <a:solidFill>
                  <a:srgbClr val="000000"/>
                </a:solidFill>
              </a:rPr>
              <a:t>podes</a:t>
            </a:r>
            <a:r>
              <a:rPr lang="en-GB" dirty="0">
                <a:solidFill>
                  <a:srgbClr val="000000"/>
                </a:solidFill>
              </a:rPr>
              <a:t> (309 mm) </a:t>
            </a:r>
          </a:p>
          <a:p>
            <a:r>
              <a:rPr lang="en-GB" dirty="0">
                <a:solidFill>
                  <a:srgbClr val="000000"/>
                </a:solidFill>
              </a:rPr>
              <a:t>6 feet = 1 </a:t>
            </a:r>
            <a:r>
              <a:rPr lang="en-GB" i="1" dirty="0" err="1">
                <a:solidFill>
                  <a:srgbClr val="000000"/>
                </a:solidFill>
              </a:rPr>
              <a:t>orgyia</a:t>
            </a:r>
            <a:r>
              <a:rPr lang="en-GB" dirty="0">
                <a:solidFill>
                  <a:srgbClr val="000000"/>
                </a:solidFill>
              </a:rPr>
              <a:t> (1.854 m) </a:t>
            </a:r>
          </a:p>
          <a:p>
            <a:r>
              <a:rPr lang="en-GB" dirty="0">
                <a:solidFill>
                  <a:srgbClr val="000000"/>
                </a:solidFill>
              </a:rPr>
              <a:t>10 feet = 1 </a:t>
            </a:r>
            <a:r>
              <a:rPr lang="en-GB" i="1" dirty="0" err="1">
                <a:solidFill>
                  <a:srgbClr val="000000"/>
                </a:solidFill>
              </a:rPr>
              <a:t>akaina</a:t>
            </a:r>
            <a:r>
              <a:rPr lang="en-GB" dirty="0">
                <a:solidFill>
                  <a:srgbClr val="000000"/>
                </a:solidFill>
              </a:rPr>
              <a:t> </a:t>
            </a:r>
          </a:p>
          <a:p>
            <a:r>
              <a:rPr lang="en-GB" dirty="0">
                <a:solidFill>
                  <a:srgbClr val="000000"/>
                </a:solidFill>
              </a:rPr>
              <a:t>100 feet = 1 </a:t>
            </a:r>
            <a:r>
              <a:rPr lang="en-GB" i="1" dirty="0" err="1">
                <a:solidFill>
                  <a:srgbClr val="000000"/>
                </a:solidFill>
              </a:rPr>
              <a:t>plethron</a:t>
            </a:r>
            <a:r>
              <a:rPr lang="en-GB" dirty="0">
                <a:solidFill>
                  <a:srgbClr val="000000"/>
                </a:solidFill>
              </a:rPr>
              <a:t> </a:t>
            </a:r>
          </a:p>
          <a:p>
            <a:r>
              <a:rPr lang="en-GB" dirty="0">
                <a:solidFill>
                  <a:srgbClr val="000000"/>
                </a:solidFill>
              </a:rPr>
              <a:t>600 feet or 6 </a:t>
            </a:r>
            <a:r>
              <a:rPr lang="en-GB" i="1" dirty="0" err="1">
                <a:solidFill>
                  <a:srgbClr val="000000"/>
                </a:solidFill>
              </a:rPr>
              <a:t>plethra</a:t>
            </a:r>
            <a:r>
              <a:rPr lang="en-GB" dirty="0">
                <a:solidFill>
                  <a:srgbClr val="000000"/>
                </a:solidFill>
              </a:rPr>
              <a:t> = 1 </a:t>
            </a:r>
            <a:r>
              <a:rPr lang="en-GB" i="1" dirty="0" err="1">
                <a:solidFill>
                  <a:srgbClr val="000000"/>
                </a:solidFill>
              </a:rPr>
              <a:t>stadion</a:t>
            </a:r>
            <a:r>
              <a:rPr lang="en-GB" dirty="0">
                <a:solidFill>
                  <a:srgbClr val="000000"/>
                </a:solidFill>
              </a:rPr>
              <a:t> ( 185.4 m) </a:t>
            </a:r>
          </a:p>
          <a:p>
            <a:endParaRPr lang="en-GB" dirty="0">
              <a:solidFill>
                <a:srgbClr val="000000"/>
              </a:solidFill>
            </a:endParaRPr>
          </a:p>
          <a:p>
            <a:r>
              <a:rPr lang="en-GB" dirty="0" smtClean="0">
                <a:solidFill>
                  <a:srgbClr val="000000"/>
                </a:solidFill>
              </a:rPr>
              <a:t>1 </a:t>
            </a:r>
            <a:r>
              <a:rPr lang="en-GB" i="1" dirty="0" err="1">
                <a:solidFill>
                  <a:srgbClr val="000000"/>
                </a:solidFill>
              </a:rPr>
              <a:t>stadion</a:t>
            </a:r>
            <a:r>
              <a:rPr lang="en-GB" dirty="0">
                <a:solidFill>
                  <a:srgbClr val="000000"/>
                </a:solidFill>
              </a:rPr>
              <a:t> (185.4 m) (Different variants of the </a:t>
            </a:r>
            <a:r>
              <a:rPr lang="en-GB" dirty="0" err="1">
                <a:solidFill>
                  <a:srgbClr val="000000"/>
                </a:solidFill>
              </a:rPr>
              <a:t>stadion</a:t>
            </a:r>
            <a:r>
              <a:rPr lang="en-GB" dirty="0">
                <a:solidFill>
                  <a:srgbClr val="000000"/>
                </a:solidFill>
              </a:rPr>
              <a:t> exist with around + - 30 m differences)</a:t>
            </a:r>
          </a:p>
          <a:p>
            <a:r>
              <a:rPr lang="en-GB" dirty="0">
                <a:solidFill>
                  <a:srgbClr val="000000"/>
                </a:solidFill>
              </a:rPr>
              <a:t>2 </a:t>
            </a:r>
            <a:r>
              <a:rPr lang="en-GB" i="1" dirty="0">
                <a:solidFill>
                  <a:srgbClr val="000000"/>
                </a:solidFill>
              </a:rPr>
              <a:t>stadia</a:t>
            </a:r>
            <a:r>
              <a:rPr lang="en-GB" dirty="0">
                <a:solidFill>
                  <a:srgbClr val="000000"/>
                </a:solidFill>
              </a:rPr>
              <a:t> = 1 </a:t>
            </a:r>
            <a:r>
              <a:rPr lang="en-GB" i="1" dirty="0" err="1">
                <a:solidFill>
                  <a:srgbClr val="000000"/>
                </a:solidFill>
              </a:rPr>
              <a:t>diaulos</a:t>
            </a:r>
            <a:r>
              <a:rPr lang="en-GB" dirty="0">
                <a:solidFill>
                  <a:srgbClr val="000000"/>
                </a:solidFill>
              </a:rPr>
              <a:t> </a:t>
            </a:r>
          </a:p>
          <a:p>
            <a:r>
              <a:rPr lang="en-GB" dirty="0">
                <a:solidFill>
                  <a:srgbClr val="000000"/>
                </a:solidFill>
              </a:rPr>
              <a:t>6 </a:t>
            </a:r>
            <a:r>
              <a:rPr lang="en-GB" i="1" dirty="0" err="1">
                <a:solidFill>
                  <a:srgbClr val="000000"/>
                </a:solidFill>
              </a:rPr>
              <a:t>diauloi</a:t>
            </a:r>
            <a:r>
              <a:rPr lang="en-GB" dirty="0">
                <a:solidFill>
                  <a:srgbClr val="000000"/>
                </a:solidFill>
              </a:rPr>
              <a:t> = 1 </a:t>
            </a:r>
            <a:r>
              <a:rPr lang="en-GB" i="1" dirty="0" err="1">
                <a:solidFill>
                  <a:srgbClr val="000000"/>
                </a:solidFill>
              </a:rPr>
              <a:t>dolichos</a:t>
            </a:r>
            <a:endParaRPr lang="en-GB" dirty="0">
              <a:solidFill>
                <a:srgbClr val="000000"/>
              </a:solidFill>
            </a:endParaRPr>
          </a:p>
          <a:p>
            <a:endParaRPr lang="en-GB" b="0" i="0" u="none" strike="noStrike" dirty="0">
              <a:solidFill>
                <a:srgbClr val="000000"/>
              </a:solidFill>
              <a:effectLst/>
            </a:endParaRPr>
          </a:p>
        </p:txBody>
      </p:sp>
      <p:sp>
        <p:nvSpPr>
          <p:cNvPr id="5" name="Rectangle 4"/>
          <p:cNvSpPr/>
          <p:nvPr/>
        </p:nvSpPr>
        <p:spPr>
          <a:xfrm>
            <a:off x="6826195" y="6527262"/>
            <a:ext cx="6096000" cy="215444"/>
          </a:xfrm>
          <a:prstGeom prst="rect">
            <a:avLst/>
          </a:prstGeom>
        </p:spPr>
        <p:txBody>
          <a:bodyPr>
            <a:spAutoFit/>
          </a:bodyPr>
          <a:lstStyle/>
          <a:p>
            <a:r>
              <a:rPr lang="en-GB" sz="800" dirty="0"/>
              <a:t>http://www.hellenicaworld.com/Greece/Technology/en/Measurements.html</a:t>
            </a:r>
          </a:p>
        </p:txBody>
      </p:sp>
      <p:sp>
        <p:nvSpPr>
          <p:cNvPr id="7" name="Rectangle 6"/>
          <p:cNvSpPr/>
          <p:nvPr/>
        </p:nvSpPr>
        <p:spPr>
          <a:xfrm>
            <a:off x="5886616" y="1274819"/>
            <a:ext cx="6096000" cy="3970318"/>
          </a:xfrm>
          <a:prstGeom prst="rect">
            <a:avLst/>
          </a:prstGeom>
        </p:spPr>
        <p:txBody>
          <a:bodyPr>
            <a:spAutoFit/>
          </a:bodyPr>
          <a:lstStyle/>
          <a:p>
            <a:r>
              <a:rPr lang="en-GB" b="1" dirty="0">
                <a:solidFill>
                  <a:srgbClr val="000000"/>
                </a:solidFill>
              </a:rPr>
              <a:t>Lengths were measured by</a:t>
            </a:r>
            <a:r>
              <a:rPr lang="en-GB" b="1" dirty="0" smtClean="0">
                <a:solidFill>
                  <a:srgbClr val="000000"/>
                </a:solidFill>
              </a:rPr>
              <a:t>:</a:t>
            </a:r>
          </a:p>
          <a:p>
            <a:endParaRPr lang="en-GB" dirty="0">
              <a:solidFill>
                <a:srgbClr val="000000"/>
              </a:solidFill>
            </a:endParaRPr>
          </a:p>
          <a:p>
            <a:r>
              <a:rPr lang="en-GB" b="1" i="1" dirty="0" err="1">
                <a:solidFill>
                  <a:srgbClr val="000000"/>
                </a:solidFill>
              </a:rPr>
              <a:t>Schoinion</a:t>
            </a:r>
            <a:r>
              <a:rPr lang="en-GB" dirty="0">
                <a:solidFill>
                  <a:srgbClr val="000000"/>
                </a:solidFill>
              </a:rPr>
              <a:t>, a cord of some standard length, </a:t>
            </a:r>
            <a:r>
              <a:rPr lang="en-GB" i="1" dirty="0" err="1">
                <a:solidFill>
                  <a:srgbClr val="000000"/>
                </a:solidFill>
              </a:rPr>
              <a:t>Schoinourgos</a:t>
            </a:r>
            <a:r>
              <a:rPr lang="en-GB" dirty="0">
                <a:solidFill>
                  <a:srgbClr val="000000"/>
                </a:solidFill>
              </a:rPr>
              <a:t>, the land surveyor. Heron of Alexandria knew that for example the length of the </a:t>
            </a:r>
            <a:r>
              <a:rPr lang="en-GB" i="1" dirty="0" err="1">
                <a:solidFill>
                  <a:srgbClr val="000000"/>
                </a:solidFill>
              </a:rPr>
              <a:t>schoinion</a:t>
            </a:r>
            <a:r>
              <a:rPr lang="en-GB" dirty="0">
                <a:solidFill>
                  <a:srgbClr val="000000"/>
                </a:solidFill>
              </a:rPr>
              <a:t> could change by humidity and he gave some recipes how to keep the distance as constant as possible, by hanging weights or smearing the </a:t>
            </a:r>
            <a:r>
              <a:rPr lang="en-GB" i="1" dirty="0" err="1">
                <a:solidFill>
                  <a:srgbClr val="000000"/>
                </a:solidFill>
              </a:rPr>
              <a:t>schoinion</a:t>
            </a:r>
            <a:r>
              <a:rPr lang="en-GB" dirty="0">
                <a:solidFill>
                  <a:srgbClr val="000000"/>
                </a:solidFill>
              </a:rPr>
              <a:t> with wax. The </a:t>
            </a:r>
            <a:r>
              <a:rPr lang="en-GB" i="1" dirty="0" err="1">
                <a:solidFill>
                  <a:srgbClr val="000000"/>
                </a:solidFill>
              </a:rPr>
              <a:t>schoinion</a:t>
            </a:r>
            <a:r>
              <a:rPr lang="en-GB" dirty="0">
                <a:solidFill>
                  <a:srgbClr val="000000"/>
                </a:solidFill>
              </a:rPr>
              <a:t> was 100 </a:t>
            </a:r>
            <a:r>
              <a:rPr lang="en-GB" i="1" dirty="0">
                <a:solidFill>
                  <a:srgbClr val="000000"/>
                </a:solidFill>
              </a:rPr>
              <a:t>cubits</a:t>
            </a:r>
            <a:r>
              <a:rPr lang="en-GB" dirty="0">
                <a:solidFill>
                  <a:srgbClr val="000000"/>
                </a:solidFill>
              </a:rPr>
              <a:t> divided in 8 </a:t>
            </a:r>
            <a:r>
              <a:rPr lang="en-GB" i="1" dirty="0" err="1">
                <a:solidFill>
                  <a:srgbClr val="000000"/>
                </a:solidFill>
              </a:rPr>
              <a:t>hammata</a:t>
            </a:r>
            <a:r>
              <a:rPr lang="en-GB" dirty="0">
                <a:solidFill>
                  <a:srgbClr val="000000"/>
                </a:solidFill>
              </a:rPr>
              <a:t> (knots</a:t>
            </a:r>
            <a:r>
              <a:rPr lang="en-GB" dirty="0" smtClean="0">
                <a:solidFill>
                  <a:srgbClr val="000000"/>
                </a:solidFill>
              </a:rPr>
              <a:t>)</a:t>
            </a:r>
            <a:br>
              <a:rPr lang="en-GB" dirty="0" smtClean="0">
                <a:solidFill>
                  <a:srgbClr val="000000"/>
                </a:solidFill>
              </a:rPr>
            </a:br>
            <a:endParaRPr lang="en-GB" dirty="0">
              <a:solidFill>
                <a:srgbClr val="000000"/>
              </a:solidFill>
            </a:endParaRPr>
          </a:p>
          <a:p>
            <a:r>
              <a:rPr lang="en-GB" b="1" i="1" dirty="0" err="1">
                <a:solidFill>
                  <a:srgbClr val="000000"/>
                </a:solidFill>
              </a:rPr>
              <a:t>halysis</a:t>
            </a:r>
            <a:r>
              <a:rPr lang="en-GB" dirty="0">
                <a:solidFill>
                  <a:srgbClr val="000000"/>
                </a:solidFill>
              </a:rPr>
              <a:t> (metallic chain). This did not have the problems of the cord but it was probably expensive and too heavy to be used often as the </a:t>
            </a:r>
            <a:r>
              <a:rPr lang="en-GB" i="1" dirty="0" err="1">
                <a:solidFill>
                  <a:srgbClr val="000000"/>
                </a:solidFill>
              </a:rPr>
              <a:t>schoinion</a:t>
            </a:r>
            <a:r>
              <a:rPr lang="en-GB" dirty="0" smtClean="0">
                <a:solidFill>
                  <a:srgbClr val="000000"/>
                </a:solidFill>
              </a:rPr>
              <a:t>.</a:t>
            </a:r>
            <a:br>
              <a:rPr lang="en-GB" dirty="0" smtClean="0">
                <a:solidFill>
                  <a:srgbClr val="000000"/>
                </a:solidFill>
              </a:rPr>
            </a:br>
            <a:endParaRPr lang="en-GB" dirty="0">
              <a:solidFill>
                <a:srgbClr val="000000"/>
              </a:solidFill>
            </a:endParaRPr>
          </a:p>
          <a:p>
            <a:r>
              <a:rPr lang="en-GB" b="1" i="1" dirty="0" err="1">
                <a:solidFill>
                  <a:srgbClr val="000000"/>
                </a:solidFill>
              </a:rPr>
              <a:t>kalamos</a:t>
            </a:r>
            <a:r>
              <a:rPr lang="en-GB" b="1" dirty="0">
                <a:solidFill>
                  <a:srgbClr val="000000"/>
                </a:solidFill>
              </a:rPr>
              <a:t> </a:t>
            </a:r>
            <a:r>
              <a:rPr lang="en-GB" dirty="0">
                <a:solidFill>
                  <a:srgbClr val="000000"/>
                </a:solidFill>
              </a:rPr>
              <a:t>measuring rod from reed or wood.</a:t>
            </a:r>
            <a:endParaRPr lang="en-GB" b="0" i="0" u="none" strike="noStrike" dirty="0">
              <a:solidFill>
                <a:srgbClr val="000000"/>
              </a:solidFill>
              <a:effectLst/>
            </a:endParaRPr>
          </a:p>
        </p:txBody>
      </p:sp>
    </p:spTree>
    <p:extLst>
      <p:ext uri="{BB962C8B-B14F-4D97-AF65-F5344CB8AC3E}">
        <p14:creationId xmlns:p14="http://schemas.microsoft.com/office/powerpoint/2010/main" val="34797471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303565" y="6468731"/>
            <a:ext cx="1888435" cy="389269"/>
          </a:xfrm>
          <a:prstGeom prst="rect">
            <a:avLst/>
          </a:prstGeom>
        </p:spPr>
      </p:pic>
      <p:sp>
        <p:nvSpPr>
          <p:cNvPr id="2" name="Rectangle 1"/>
          <p:cNvSpPr/>
          <p:nvPr/>
        </p:nvSpPr>
        <p:spPr>
          <a:xfrm>
            <a:off x="7683225" y="6253287"/>
            <a:ext cx="1947969" cy="215444"/>
          </a:xfrm>
          <a:prstGeom prst="rect">
            <a:avLst/>
          </a:prstGeom>
        </p:spPr>
        <p:txBody>
          <a:bodyPr wrap="none">
            <a:spAutoFit/>
          </a:bodyPr>
          <a:lstStyle/>
          <a:p>
            <a:r>
              <a:rPr lang="en-GB" sz="800" dirty="0"/>
              <a:t>http://colosseumromeitaly.blogspot.com/</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278" y="305712"/>
            <a:ext cx="8826334" cy="5947575"/>
          </a:xfrm>
          <a:prstGeom prst="rect">
            <a:avLst/>
          </a:prstGeom>
        </p:spPr>
      </p:pic>
      <p:sp>
        <p:nvSpPr>
          <p:cNvPr id="5" name="TextBox 4"/>
          <p:cNvSpPr txBox="1"/>
          <p:nvPr/>
        </p:nvSpPr>
        <p:spPr>
          <a:xfrm>
            <a:off x="9631194" y="4078042"/>
            <a:ext cx="2354912" cy="2585323"/>
          </a:xfrm>
          <a:prstGeom prst="rect">
            <a:avLst/>
          </a:prstGeom>
          <a:noFill/>
        </p:spPr>
        <p:txBody>
          <a:bodyPr wrap="square" rtlCol="0" anchor="t">
            <a:spAutoFit/>
          </a:bodyPr>
          <a:lstStyle/>
          <a:p>
            <a:pPr algn="just"/>
            <a:r>
              <a:rPr lang="en-GB" dirty="0" smtClean="0"/>
              <a:t>Rome, Italy</a:t>
            </a:r>
          </a:p>
          <a:p>
            <a:pPr algn="just"/>
            <a:r>
              <a:rPr lang="en-GB" dirty="0" smtClean="0"/>
              <a:t>The </a:t>
            </a:r>
            <a:r>
              <a:rPr lang="en-GB" dirty="0" err="1" smtClean="0"/>
              <a:t>Colloseum</a:t>
            </a:r>
            <a:r>
              <a:rPr lang="en-GB" dirty="0" smtClean="0"/>
              <a:t> </a:t>
            </a:r>
          </a:p>
          <a:p>
            <a:pPr algn="just"/>
            <a:r>
              <a:rPr lang="en-GB" dirty="0" smtClean="0"/>
              <a:t>Constructed 70-80AD</a:t>
            </a:r>
          </a:p>
          <a:p>
            <a:pPr algn="just"/>
            <a:r>
              <a:rPr lang="en-GB" dirty="0" smtClean="0"/>
              <a:t>Reign of Vespasian &amp; Titus.</a:t>
            </a:r>
          </a:p>
          <a:p>
            <a:pPr algn="just"/>
            <a:r>
              <a:rPr lang="en-GB" dirty="0" smtClean="0"/>
              <a:t>Elliptical plan 640 R </a:t>
            </a:r>
            <a:r>
              <a:rPr lang="en-GB" dirty="0" err="1" smtClean="0"/>
              <a:t>ft</a:t>
            </a:r>
            <a:r>
              <a:rPr lang="en-GB" dirty="0" smtClean="0"/>
              <a:t> long x 528 R </a:t>
            </a:r>
            <a:r>
              <a:rPr lang="en-GB" dirty="0" err="1" smtClean="0"/>
              <a:t>ft</a:t>
            </a:r>
            <a:r>
              <a:rPr lang="en-GB" dirty="0" smtClean="0"/>
              <a:t> wide</a:t>
            </a:r>
          </a:p>
          <a:p>
            <a:pPr algn="just"/>
            <a:r>
              <a:rPr lang="en-GB" dirty="0" smtClean="0"/>
              <a:t> </a:t>
            </a:r>
          </a:p>
          <a:p>
            <a:pPr algn="just"/>
            <a:endParaRPr lang="en-GB" dirty="0" smtClean="0"/>
          </a:p>
        </p:txBody>
      </p:sp>
    </p:spTree>
    <p:extLst>
      <p:ext uri="{BB962C8B-B14F-4D97-AF65-F5344CB8AC3E}">
        <p14:creationId xmlns:p14="http://schemas.microsoft.com/office/powerpoint/2010/main" val="95341133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303565" y="6468731"/>
            <a:ext cx="1888435" cy="389269"/>
          </a:xfrm>
          <a:prstGeom prst="rect">
            <a:avLst/>
          </a:prstGeom>
        </p:spPr>
      </p:pic>
      <p:sp>
        <p:nvSpPr>
          <p:cNvPr id="3" name="Rectangle 2"/>
          <p:cNvSpPr/>
          <p:nvPr/>
        </p:nvSpPr>
        <p:spPr>
          <a:xfrm>
            <a:off x="6649283" y="6253287"/>
            <a:ext cx="3989561" cy="584775"/>
          </a:xfrm>
          <a:prstGeom prst="rect">
            <a:avLst/>
          </a:prstGeom>
        </p:spPr>
        <p:txBody>
          <a:bodyPr wrap="square">
            <a:spAutoFit/>
          </a:bodyPr>
          <a:lstStyle/>
          <a:p>
            <a:pPr algn="ctr"/>
            <a:r>
              <a:rPr lang="en-GB" sz="3200" dirty="0" smtClean="0"/>
              <a:t>Early Roman Period</a:t>
            </a:r>
            <a:endParaRPr lang="en-GB" sz="3200" dirty="0"/>
          </a:p>
        </p:txBody>
      </p:sp>
      <p:sp>
        <p:nvSpPr>
          <p:cNvPr id="2" name="Rectangle 1"/>
          <p:cNvSpPr/>
          <p:nvPr/>
        </p:nvSpPr>
        <p:spPr>
          <a:xfrm>
            <a:off x="400216" y="4234920"/>
            <a:ext cx="6096000" cy="215444"/>
          </a:xfrm>
          <a:prstGeom prst="rect">
            <a:avLst/>
          </a:prstGeom>
        </p:spPr>
        <p:txBody>
          <a:bodyPr>
            <a:spAutoFit/>
          </a:bodyPr>
          <a:lstStyle/>
          <a:p>
            <a:r>
              <a:rPr lang="en-GB" sz="800" dirty="0"/>
              <a:t>https://www.thefamouspeople.com/profiles/vitruvius-34320.php</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8654" y="410090"/>
            <a:ext cx="4570410" cy="3808675"/>
          </a:xfrm>
          <a:prstGeom prst="rect">
            <a:avLst/>
          </a:prstGeom>
        </p:spPr>
      </p:pic>
      <p:sp>
        <p:nvSpPr>
          <p:cNvPr id="6" name="Rectangle 5"/>
          <p:cNvSpPr/>
          <p:nvPr/>
        </p:nvSpPr>
        <p:spPr>
          <a:xfrm>
            <a:off x="5331408" y="656283"/>
            <a:ext cx="6096000" cy="215444"/>
          </a:xfrm>
          <a:prstGeom prst="rect">
            <a:avLst/>
          </a:prstGeom>
        </p:spPr>
        <p:txBody>
          <a:bodyPr>
            <a:spAutoFit/>
          </a:bodyPr>
          <a:lstStyle/>
          <a:p>
            <a:r>
              <a:rPr lang="en-GB" sz="800" dirty="0"/>
              <a:t>http://www.hellenicaworld.com/Greece/Technology/en/Measurements.html</a:t>
            </a:r>
          </a:p>
        </p:txBody>
      </p:sp>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208106" y="1055057"/>
            <a:ext cx="3525334" cy="2996534"/>
          </a:xfrm>
          <a:prstGeom prst="rect">
            <a:avLst/>
          </a:prstGeom>
        </p:spPr>
      </p:pic>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28654" y="418041"/>
            <a:ext cx="1325217" cy="1972049"/>
          </a:xfrm>
          <a:prstGeom prst="rect">
            <a:avLst/>
          </a:prstGeom>
        </p:spPr>
      </p:pic>
      <p:sp>
        <p:nvSpPr>
          <p:cNvPr id="11" name="TextBox 10"/>
          <p:cNvSpPr txBox="1"/>
          <p:nvPr/>
        </p:nvSpPr>
        <p:spPr>
          <a:xfrm>
            <a:off x="238654" y="102970"/>
            <a:ext cx="2711279" cy="923330"/>
          </a:xfrm>
          <a:prstGeom prst="rect">
            <a:avLst/>
          </a:prstGeom>
          <a:noFill/>
        </p:spPr>
        <p:txBody>
          <a:bodyPr wrap="square" rtlCol="0" anchor="t">
            <a:spAutoFit/>
          </a:bodyPr>
          <a:lstStyle/>
          <a:p>
            <a:r>
              <a:rPr lang="en-GB" dirty="0" smtClean="0"/>
              <a:t>Vitruvius born 80-70 BCE</a:t>
            </a:r>
          </a:p>
          <a:p>
            <a:pPr algn="just"/>
            <a:r>
              <a:rPr lang="en-GB" dirty="0" smtClean="0"/>
              <a:t> </a:t>
            </a:r>
          </a:p>
          <a:p>
            <a:pPr algn="just"/>
            <a:endParaRPr lang="en-GB" dirty="0" smtClean="0"/>
          </a:p>
        </p:txBody>
      </p:sp>
      <p:sp>
        <p:nvSpPr>
          <p:cNvPr id="12" name="Rectangle 11"/>
          <p:cNvSpPr/>
          <p:nvPr/>
        </p:nvSpPr>
        <p:spPr>
          <a:xfrm>
            <a:off x="328654" y="4872321"/>
            <a:ext cx="6096000" cy="1200329"/>
          </a:xfrm>
          <a:prstGeom prst="rect">
            <a:avLst/>
          </a:prstGeom>
        </p:spPr>
        <p:txBody>
          <a:bodyPr>
            <a:spAutoFit/>
          </a:bodyPr>
          <a:lstStyle/>
          <a:p>
            <a:r>
              <a:rPr lang="en-GB" dirty="0">
                <a:solidFill>
                  <a:srgbClr val="222222"/>
                </a:solidFill>
              </a:rPr>
              <a:t>Vitruvius is </a:t>
            </a:r>
            <a:r>
              <a:rPr lang="en-GB" dirty="0" smtClean="0">
                <a:solidFill>
                  <a:srgbClr val="222222"/>
                </a:solidFill>
              </a:rPr>
              <a:t>asserts </a:t>
            </a:r>
            <a:r>
              <a:rPr lang="en-GB" dirty="0">
                <a:solidFill>
                  <a:srgbClr val="222222"/>
                </a:solidFill>
              </a:rPr>
              <a:t>in his book </a:t>
            </a:r>
            <a:r>
              <a:rPr lang="en-GB" i="1" dirty="0">
                <a:solidFill>
                  <a:srgbClr val="222222"/>
                </a:solidFill>
              </a:rPr>
              <a:t>De </a:t>
            </a:r>
            <a:r>
              <a:rPr lang="en-GB" i="1" dirty="0" err="1" smtClean="0">
                <a:solidFill>
                  <a:srgbClr val="222222"/>
                </a:solidFill>
              </a:rPr>
              <a:t>architectura</a:t>
            </a:r>
            <a:r>
              <a:rPr lang="en-GB" i="1" dirty="0" smtClean="0">
                <a:solidFill>
                  <a:srgbClr val="222222"/>
                </a:solidFill>
              </a:rPr>
              <a:t> (the ten books of architecture)</a:t>
            </a:r>
            <a:r>
              <a:rPr lang="en-GB" dirty="0" smtClean="0">
                <a:solidFill>
                  <a:srgbClr val="222222"/>
                </a:solidFill>
              </a:rPr>
              <a:t> </a:t>
            </a:r>
            <a:r>
              <a:rPr lang="en-GB" dirty="0">
                <a:solidFill>
                  <a:srgbClr val="222222"/>
                </a:solidFill>
              </a:rPr>
              <a:t>that a </a:t>
            </a:r>
            <a:r>
              <a:rPr lang="en-GB" dirty="0" smtClean="0">
                <a:solidFill>
                  <a:srgbClr val="222222"/>
                </a:solidFill>
              </a:rPr>
              <a:t>structures </a:t>
            </a:r>
            <a:r>
              <a:rPr lang="en-GB" dirty="0">
                <a:solidFill>
                  <a:srgbClr val="222222"/>
                </a:solidFill>
              </a:rPr>
              <a:t>must exhibit the three qualities of </a:t>
            </a:r>
            <a:r>
              <a:rPr lang="en-GB" i="1" dirty="0" err="1">
                <a:solidFill>
                  <a:srgbClr val="222222"/>
                </a:solidFill>
              </a:rPr>
              <a:t>firmitatis</a:t>
            </a:r>
            <a:r>
              <a:rPr lang="en-GB" i="1" dirty="0">
                <a:solidFill>
                  <a:srgbClr val="222222"/>
                </a:solidFill>
              </a:rPr>
              <a:t>, </a:t>
            </a:r>
            <a:r>
              <a:rPr lang="en-GB" i="1" dirty="0" err="1">
                <a:solidFill>
                  <a:srgbClr val="222222"/>
                </a:solidFill>
              </a:rPr>
              <a:t>utilitatis</a:t>
            </a:r>
            <a:r>
              <a:rPr lang="en-GB" i="1" dirty="0">
                <a:solidFill>
                  <a:srgbClr val="222222"/>
                </a:solidFill>
              </a:rPr>
              <a:t>, </a:t>
            </a:r>
            <a:r>
              <a:rPr lang="en-GB" i="1" dirty="0" err="1">
                <a:solidFill>
                  <a:srgbClr val="222222"/>
                </a:solidFill>
              </a:rPr>
              <a:t>venustatis</a:t>
            </a:r>
            <a:r>
              <a:rPr lang="en-GB" dirty="0">
                <a:solidFill>
                  <a:srgbClr val="222222"/>
                </a:solidFill>
              </a:rPr>
              <a:t> – that is, stability, utility, </a:t>
            </a:r>
            <a:r>
              <a:rPr lang="en-GB" dirty="0" smtClean="0">
                <a:solidFill>
                  <a:srgbClr val="222222"/>
                </a:solidFill>
              </a:rPr>
              <a:t>beauty. </a:t>
            </a:r>
            <a:endParaRPr lang="en-GB" dirty="0"/>
          </a:p>
        </p:txBody>
      </p:sp>
      <p:sp>
        <p:nvSpPr>
          <p:cNvPr id="13" name="TextBox 12"/>
          <p:cNvSpPr txBox="1"/>
          <p:nvPr/>
        </p:nvSpPr>
        <p:spPr>
          <a:xfrm>
            <a:off x="5331408" y="361316"/>
            <a:ext cx="2711279" cy="923330"/>
          </a:xfrm>
          <a:prstGeom prst="rect">
            <a:avLst/>
          </a:prstGeom>
          <a:noFill/>
        </p:spPr>
        <p:txBody>
          <a:bodyPr wrap="square" rtlCol="0" anchor="t">
            <a:spAutoFit/>
          </a:bodyPr>
          <a:lstStyle/>
          <a:p>
            <a:r>
              <a:rPr lang="en-GB" dirty="0" smtClean="0"/>
              <a:t>Odometer:</a:t>
            </a:r>
          </a:p>
          <a:p>
            <a:pPr algn="just"/>
            <a:r>
              <a:rPr lang="en-GB" dirty="0" smtClean="0"/>
              <a:t> </a:t>
            </a:r>
          </a:p>
          <a:p>
            <a:pPr algn="just"/>
            <a:endParaRPr lang="en-GB" dirty="0" smtClean="0"/>
          </a:p>
        </p:txBody>
      </p:sp>
      <p:sp>
        <p:nvSpPr>
          <p:cNvPr id="14" name="Rectangle 13"/>
          <p:cNvSpPr/>
          <p:nvPr/>
        </p:nvSpPr>
        <p:spPr>
          <a:xfrm>
            <a:off x="8908368" y="895706"/>
            <a:ext cx="3090150" cy="4801314"/>
          </a:xfrm>
          <a:prstGeom prst="rect">
            <a:avLst/>
          </a:prstGeom>
        </p:spPr>
        <p:txBody>
          <a:bodyPr wrap="square">
            <a:spAutoFit/>
          </a:bodyPr>
          <a:lstStyle/>
          <a:p>
            <a:r>
              <a:rPr lang="en-GB" dirty="0">
                <a:solidFill>
                  <a:srgbClr val="222222"/>
                </a:solidFill>
              </a:rPr>
              <a:t>The odometer of Vitruvius was based on chariot wheels of 4 feet (1.2 m) diameter turning 400 times in one </a:t>
            </a:r>
            <a:r>
              <a:rPr lang="en-GB" dirty="0" smtClean="0">
                <a:solidFill>
                  <a:srgbClr val="222222"/>
                </a:solidFill>
              </a:rPr>
              <a:t>Roman </a:t>
            </a:r>
            <a:r>
              <a:rPr lang="en-GB" dirty="0">
                <a:solidFill>
                  <a:srgbClr val="0645AD"/>
                </a:solidFill>
              </a:rPr>
              <a:t>mile</a:t>
            </a:r>
            <a:r>
              <a:rPr lang="en-GB" dirty="0" smtClean="0">
                <a:solidFill>
                  <a:srgbClr val="222222"/>
                </a:solidFill>
              </a:rPr>
              <a:t> </a:t>
            </a:r>
            <a:r>
              <a:rPr lang="en-GB" dirty="0"/>
              <a:t>(about 1400 m). For each revolution a pin on the axle engaged a 400 tooth cogwheel thus turning it one complete revolution per mile. This engaged another gear with holes along the circumference, where pebbles (</a:t>
            </a:r>
            <a:r>
              <a:rPr lang="en-GB" i="1" dirty="0"/>
              <a:t>calculus</a:t>
            </a:r>
            <a:r>
              <a:rPr lang="en-GB" dirty="0"/>
              <a:t>) were located, that were to drop one by one into a box. The distance </a:t>
            </a:r>
            <a:r>
              <a:rPr lang="en-GB" dirty="0" smtClean="0"/>
              <a:t>travelled </a:t>
            </a:r>
            <a:r>
              <a:rPr lang="en-GB" dirty="0"/>
              <a:t>would thus be given simply by counting the number of </a:t>
            </a:r>
            <a:r>
              <a:rPr lang="en-GB" dirty="0" smtClean="0"/>
              <a:t>pebbles.</a:t>
            </a:r>
            <a:endParaRPr lang="en-GB" dirty="0"/>
          </a:p>
        </p:txBody>
      </p:sp>
      <p:sp>
        <p:nvSpPr>
          <p:cNvPr id="15" name="Rectangle 14"/>
          <p:cNvSpPr/>
          <p:nvPr/>
        </p:nvSpPr>
        <p:spPr>
          <a:xfrm>
            <a:off x="8908368" y="5581355"/>
            <a:ext cx="3205039" cy="338554"/>
          </a:xfrm>
          <a:prstGeom prst="rect">
            <a:avLst/>
          </a:prstGeom>
        </p:spPr>
        <p:txBody>
          <a:bodyPr wrap="square">
            <a:spAutoFit/>
          </a:bodyPr>
          <a:lstStyle/>
          <a:p>
            <a:r>
              <a:rPr lang="en-GB" sz="800" dirty="0" err="1">
                <a:latin typeface="Arial" panose="020B0604020202020204" pitchFamily="34" charset="0"/>
              </a:rPr>
              <a:t>Sleeswyk</a:t>
            </a:r>
            <a:r>
              <a:rPr lang="en-GB" sz="800" dirty="0">
                <a:latin typeface="Arial" panose="020B0604020202020204" pitchFamily="34" charset="0"/>
              </a:rPr>
              <a:t>, André Wegener "Vitruvius' Odometer", </a:t>
            </a:r>
            <a:r>
              <a:rPr lang="en-GB" sz="800" i="1" dirty="0">
                <a:latin typeface="Arial" panose="020B0604020202020204" pitchFamily="34" charset="0"/>
              </a:rPr>
              <a:t>Scientific American</a:t>
            </a:r>
            <a:r>
              <a:rPr lang="en-GB" sz="800" dirty="0">
                <a:latin typeface="Arial" panose="020B0604020202020204" pitchFamily="34" charset="0"/>
              </a:rPr>
              <a:t> 245.4 (October, 1981), pp. 188–200</a:t>
            </a:r>
            <a:endParaRPr lang="en-GB" sz="800" dirty="0"/>
          </a:p>
        </p:txBody>
      </p:sp>
    </p:spTree>
    <p:extLst>
      <p:ext uri="{BB962C8B-B14F-4D97-AF65-F5344CB8AC3E}">
        <p14:creationId xmlns:p14="http://schemas.microsoft.com/office/powerpoint/2010/main" val="161614414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303565" y="6468731"/>
            <a:ext cx="1888435" cy="389269"/>
          </a:xfrm>
          <a:prstGeom prst="rect">
            <a:avLst/>
          </a:prstGeom>
        </p:spPr>
      </p:pic>
      <p:sp>
        <p:nvSpPr>
          <p:cNvPr id="2" name="Rectangle 1"/>
          <p:cNvSpPr/>
          <p:nvPr/>
        </p:nvSpPr>
        <p:spPr>
          <a:xfrm>
            <a:off x="193637" y="6222510"/>
            <a:ext cx="1808508" cy="246221"/>
          </a:xfrm>
          <a:prstGeom prst="rect">
            <a:avLst/>
          </a:prstGeom>
        </p:spPr>
        <p:txBody>
          <a:bodyPr wrap="none">
            <a:spAutoFit/>
          </a:bodyPr>
          <a:lstStyle/>
          <a:p>
            <a:r>
              <a:rPr lang="en-GB" sz="1000" dirty="0">
                <a:hlinkClick r:id="rId3"/>
              </a:rPr>
              <a:t>https://youtu.be/-</a:t>
            </a:r>
            <a:r>
              <a:rPr lang="en-GB" sz="1000" dirty="0" smtClean="0">
                <a:hlinkClick r:id="rId3"/>
              </a:rPr>
              <a:t>pIUTs2XD50</a:t>
            </a:r>
            <a:r>
              <a:rPr lang="en-GB" sz="1000" dirty="0" smtClean="0"/>
              <a:t> </a:t>
            </a:r>
            <a:endParaRPr lang="en-GB" sz="1000" dirty="0"/>
          </a:p>
        </p:txBody>
      </p:sp>
      <p:sp>
        <p:nvSpPr>
          <p:cNvPr id="5" name="Rectangle 4"/>
          <p:cNvSpPr/>
          <p:nvPr/>
        </p:nvSpPr>
        <p:spPr>
          <a:xfrm>
            <a:off x="6649283" y="6253287"/>
            <a:ext cx="3989561" cy="584775"/>
          </a:xfrm>
          <a:prstGeom prst="rect">
            <a:avLst/>
          </a:prstGeom>
        </p:spPr>
        <p:txBody>
          <a:bodyPr wrap="square">
            <a:spAutoFit/>
          </a:bodyPr>
          <a:lstStyle/>
          <a:p>
            <a:pPr algn="ctr"/>
            <a:r>
              <a:rPr lang="en-GB" sz="3200" dirty="0" smtClean="0"/>
              <a:t>Roman Empire</a:t>
            </a:r>
            <a:endParaRPr lang="en-GB" sz="3200" dirty="0"/>
          </a:p>
        </p:txBody>
      </p:sp>
      <p:sp>
        <p:nvSpPr>
          <p:cNvPr id="3" name="Rectangle 2"/>
          <p:cNvSpPr/>
          <p:nvPr/>
        </p:nvSpPr>
        <p:spPr>
          <a:xfrm>
            <a:off x="8185868" y="4715387"/>
            <a:ext cx="6096000" cy="215444"/>
          </a:xfrm>
          <a:prstGeom prst="rect">
            <a:avLst/>
          </a:prstGeom>
        </p:spPr>
        <p:txBody>
          <a:bodyPr>
            <a:spAutoFit/>
          </a:bodyPr>
          <a:lstStyle/>
          <a:p>
            <a:r>
              <a:rPr lang="en-GB" sz="800" dirty="0"/>
              <a:t>https://www.worldatlas.com/articles/5-important-cities-of-the-roman-empire.html</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28136" y="421419"/>
            <a:ext cx="7741611" cy="4060045"/>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12901" y="421419"/>
            <a:ext cx="3548066" cy="5393061"/>
          </a:xfrm>
          <a:prstGeom prst="rect">
            <a:avLst/>
          </a:prstGeom>
        </p:spPr>
      </p:pic>
      <p:sp>
        <p:nvSpPr>
          <p:cNvPr id="8" name="Rectangle 7"/>
          <p:cNvSpPr/>
          <p:nvPr/>
        </p:nvSpPr>
        <p:spPr>
          <a:xfrm>
            <a:off x="193637" y="5860721"/>
            <a:ext cx="3166660" cy="215444"/>
          </a:xfrm>
          <a:prstGeom prst="rect">
            <a:avLst/>
          </a:prstGeom>
        </p:spPr>
        <p:txBody>
          <a:bodyPr wrap="square">
            <a:spAutoFit/>
          </a:bodyPr>
          <a:lstStyle/>
          <a:p>
            <a:r>
              <a:rPr lang="en-GB" sz="800" dirty="0"/>
              <a:t>https://www.satpalda.com/blogs/evolution-in-surveying-techniques</a:t>
            </a:r>
          </a:p>
        </p:txBody>
      </p:sp>
      <p:sp>
        <p:nvSpPr>
          <p:cNvPr id="9" name="Rectangle 8"/>
          <p:cNvSpPr/>
          <p:nvPr/>
        </p:nvSpPr>
        <p:spPr>
          <a:xfrm>
            <a:off x="106018" y="52087"/>
            <a:ext cx="6096000" cy="369332"/>
          </a:xfrm>
          <a:prstGeom prst="rect">
            <a:avLst/>
          </a:prstGeom>
        </p:spPr>
        <p:txBody>
          <a:bodyPr>
            <a:spAutoFit/>
          </a:bodyPr>
          <a:lstStyle/>
          <a:p>
            <a:r>
              <a:rPr lang="en-GB" dirty="0" smtClean="0">
                <a:solidFill>
                  <a:srgbClr val="222222"/>
                </a:solidFill>
              </a:rPr>
              <a:t>The </a:t>
            </a:r>
            <a:r>
              <a:rPr lang="en-GB" dirty="0" err="1" smtClean="0">
                <a:solidFill>
                  <a:srgbClr val="222222"/>
                </a:solidFill>
              </a:rPr>
              <a:t>Groma</a:t>
            </a:r>
            <a:endParaRPr lang="en-GB" dirty="0"/>
          </a:p>
        </p:txBody>
      </p:sp>
      <p:sp>
        <p:nvSpPr>
          <p:cNvPr id="10" name="Rectangle 9"/>
          <p:cNvSpPr/>
          <p:nvPr/>
        </p:nvSpPr>
        <p:spPr>
          <a:xfrm>
            <a:off x="3971678" y="5062352"/>
            <a:ext cx="6096000" cy="646331"/>
          </a:xfrm>
          <a:prstGeom prst="rect">
            <a:avLst/>
          </a:prstGeom>
        </p:spPr>
        <p:txBody>
          <a:bodyPr>
            <a:spAutoFit/>
          </a:bodyPr>
          <a:lstStyle/>
          <a:p>
            <a:r>
              <a:rPr lang="en-GB" dirty="0" smtClean="0">
                <a:solidFill>
                  <a:srgbClr val="222222"/>
                </a:solidFill>
              </a:rPr>
              <a:t>Other surveying equipment used by the Roman included:  </a:t>
            </a:r>
            <a:r>
              <a:rPr lang="en-GB" b="1" dirty="0" err="1" smtClean="0"/>
              <a:t>Dioptra</a:t>
            </a:r>
            <a:r>
              <a:rPr lang="en-GB" b="1" dirty="0" smtClean="0"/>
              <a:t>, </a:t>
            </a:r>
            <a:r>
              <a:rPr lang="en-GB" b="1" dirty="0" err="1"/>
              <a:t>L</a:t>
            </a:r>
            <a:r>
              <a:rPr lang="en-GB" b="1" dirty="0" err="1" smtClean="0"/>
              <a:t>ibella</a:t>
            </a:r>
            <a:r>
              <a:rPr lang="en-GB" b="1" dirty="0" smtClean="0"/>
              <a:t> and </a:t>
            </a:r>
            <a:r>
              <a:rPr lang="en-GB" b="1" dirty="0" err="1" smtClean="0"/>
              <a:t>Chorobates</a:t>
            </a:r>
            <a:r>
              <a:rPr lang="en-GB" b="1" dirty="0" smtClean="0"/>
              <a:t>.</a:t>
            </a:r>
            <a:endParaRPr lang="en-GB" dirty="0"/>
          </a:p>
        </p:txBody>
      </p:sp>
    </p:spTree>
    <p:extLst>
      <p:ext uri="{BB962C8B-B14F-4D97-AF65-F5344CB8AC3E}">
        <p14:creationId xmlns:p14="http://schemas.microsoft.com/office/powerpoint/2010/main" val="416377691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303565" y="6468731"/>
            <a:ext cx="1888435" cy="389269"/>
          </a:xfrm>
          <a:prstGeom prst="rect">
            <a:avLst/>
          </a:prstGeom>
        </p:spPr>
      </p:pic>
      <p:sp>
        <p:nvSpPr>
          <p:cNvPr id="2" name="Rectangle 1"/>
          <p:cNvSpPr/>
          <p:nvPr/>
        </p:nvSpPr>
        <p:spPr>
          <a:xfrm>
            <a:off x="230589" y="3814373"/>
            <a:ext cx="6096000" cy="215444"/>
          </a:xfrm>
          <a:prstGeom prst="rect">
            <a:avLst/>
          </a:prstGeom>
        </p:spPr>
        <p:txBody>
          <a:bodyPr>
            <a:spAutoFit/>
          </a:bodyPr>
          <a:lstStyle/>
          <a:p>
            <a:r>
              <a:rPr lang="en-GB" sz="800" dirty="0"/>
              <a:t>https://daydreamtourist.files.wordpress.com/2014/05/harold-shot-2.jpg</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2294" y="294198"/>
            <a:ext cx="4863058" cy="3442915"/>
          </a:xfrm>
          <a:prstGeom prst="rect">
            <a:avLst/>
          </a:prstGeom>
        </p:spPr>
      </p:pic>
      <p:sp>
        <p:nvSpPr>
          <p:cNvPr id="5" name="Rectangle 4"/>
          <p:cNvSpPr/>
          <p:nvPr/>
        </p:nvSpPr>
        <p:spPr>
          <a:xfrm>
            <a:off x="5719637" y="3814373"/>
            <a:ext cx="6096000" cy="215444"/>
          </a:xfrm>
          <a:prstGeom prst="rect">
            <a:avLst/>
          </a:prstGeom>
        </p:spPr>
        <p:txBody>
          <a:bodyPr>
            <a:spAutoFit/>
          </a:bodyPr>
          <a:lstStyle/>
          <a:p>
            <a:r>
              <a:rPr lang="en-GB" sz="800" dirty="0"/>
              <a:t>https://thelincolnite.co.uk/2017/03/931-year-old-domesday-book-coming-to-lincoln-for-special-exhibition/</a:t>
            </a:r>
          </a:p>
        </p:txBody>
      </p:sp>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725791" y="294198"/>
            <a:ext cx="6089846" cy="3442915"/>
          </a:xfrm>
          <a:prstGeom prst="rect">
            <a:avLst/>
          </a:prstGeom>
        </p:spPr>
      </p:pic>
      <p:sp>
        <p:nvSpPr>
          <p:cNvPr id="7" name="Rectangle 6"/>
          <p:cNvSpPr/>
          <p:nvPr/>
        </p:nvSpPr>
        <p:spPr>
          <a:xfrm>
            <a:off x="5406887" y="6253287"/>
            <a:ext cx="5231957" cy="584775"/>
          </a:xfrm>
          <a:prstGeom prst="rect">
            <a:avLst/>
          </a:prstGeom>
        </p:spPr>
        <p:txBody>
          <a:bodyPr wrap="square">
            <a:spAutoFit/>
          </a:bodyPr>
          <a:lstStyle/>
          <a:p>
            <a:pPr algn="ctr"/>
            <a:r>
              <a:rPr lang="en-GB" sz="3200" dirty="0" smtClean="0"/>
              <a:t>Britain Post Roman Period</a:t>
            </a:r>
            <a:endParaRPr lang="en-GB" sz="3200" dirty="0"/>
          </a:p>
        </p:txBody>
      </p:sp>
      <p:sp>
        <p:nvSpPr>
          <p:cNvPr id="8" name="Rectangle 7"/>
          <p:cNvSpPr/>
          <p:nvPr/>
        </p:nvSpPr>
        <p:spPr>
          <a:xfrm>
            <a:off x="242996" y="4107077"/>
            <a:ext cx="5108232" cy="2031325"/>
          </a:xfrm>
          <a:prstGeom prst="rect">
            <a:avLst/>
          </a:prstGeom>
        </p:spPr>
        <p:txBody>
          <a:bodyPr wrap="square">
            <a:spAutoFit/>
          </a:bodyPr>
          <a:lstStyle/>
          <a:p>
            <a:pPr marL="285750" indent="-285750">
              <a:buFont typeface="Arial" panose="020B0604020202020204" pitchFamily="34" charset="0"/>
              <a:buChar char="•"/>
            </a:pPr>
            <a:r>
              <a:rPr lang="en-GB" dirty="0" smtClean="0">
                <a:solidFill>
                  <a:srgbClr val="222222"/>
                </a:solidFill>
              </a:rPr>
              <a:t>Romans leave Britain around 400 AD</a:t>
            </a:r>
          </a:p>
          <a:p>
            <a:pPr marL="285750" indent="-285750">
              <a:buFont typeface="Arial" panose="020B0604020202020204" pitchFamily="34" charset="0"/>
              <a:buChar char="•"/>
            </a:pPr>
            <a:r>
              <a:rPr lang="en-GB" dirty="0" smtClean="0"/>
              <a:t>Subsequent invasions, Anglo-Saxon (410 – 1066) Viking Expansion (800 – 1150) raids and settlement.  </a:t>
            </a:r>
          </a:p>
          <a:p>
            <a:pPr marL="285750" indent="-285750">
              <a:buFont typeface="Arial" panose="020B0604020202020204" pitchFamily="34" charset="0"/>
              <a:buChar char="•"/>
            </a:pPr>
            <a:r>
              <a:rPr lang="en-GB" dirty="0" smtClean="0"/>
              <a:t>Norman invasion 1066</a:t>
            </a:r>
          </a:p>
          <a:p>
            <a:pPr marL="285750" indent="-285750">
              <a:buFont typeface="Arial" panose="020B0604020202020204" pitchFamily="34" charset="0"/>
              <a:buChar char="•"/>
            </a:pPr>
            <a:r>
              <a:rPr lang="en-GB" dirty="0" smtClean="0"/>
              <a:t>William the Conqueror – commissions the Doomsday Book 1086. </a:t>
            </a:r>
            <a:endParaRPr lang="en-GB" dirty="0"/>
          </a:p>
        </p:txBody>
      </p:sp>
      <p:sp>
        <p:nvSpPr>
          <p:cNvPr id="9" name="Rectangle 8"/>
          <p:cNvSpPr/>
          <p:nvPr/>
        </p:nvSpPr>
        <p:spPr>
          <a:xfrm>
            <a:off x="5648077" y="4144702"/>
            <a:ext cx="6278880" cy="2031325"/>
          </a:xfrm>
          <a:prstGeom prst="rect">
            <a:avLst/>
          </a:prstGeom>
        </p:spPr>
        <p:txBody>
          <a:bodyPr wrap="square">
            <a:spAutoFit/>
          </a:bodyPr>
          <a:lstStyle/>
          <a:p>
            <a:r>
              <a:rPr lang="en-GB" dirty="0">
                <a:solidFill>
                  <a:srgbClr val="000000"/>
                </a:solidFill>
              </a:rPr>
              <a:t>The Domesday Book is a great land survey from 1086, commissioned by William the Conqueror to assess the extent of the land and resources being owned in England </a:t>
            </a:r>
            <a:r>
              <a:rPr lang="en-GB" dirty="0" smtClean="0">
                <a:solidFill>
                  <a:srgbClr val="000000"/>
                </a:solidFill>
              </a:rPr>
              <a:t>(parts of Wales and Scotland) at </a:t>
            </a:r>
            <a:r>
              <a:rPr lang="en-GB" dirty="0">
                <a:solidFill>
                  <a:srgbClr val="000000"/>
                </a:solidFill>
              </a:rPr>
              <a:t>the time, and the </a:t>
            </a:r>
            <a:r>
              <a:rPr lang="en-GB" u="sng" dirty="0">
                <a:solidFill>
                  <a:srgbClr val="000000"/>
                </a:solidFill>
              </a:rPr>
              <a:t>extent of the taxes </a:t>
            </a:r>
            <a:r>
              <a:rPr lang="en-GB" dirty="0">
                <a:solidFill>
                  <a:srgbClr val="000000"/>
                </a:solidFill>
              </a:rPr>
              <a:t>he could raise. The information collected was recorded by hand in two huge books, in the space of around a year. William died before it was fully </a:t>
            </a:r>
            <a:r>
              <a:rPr lang="en-GB" dirty="0" smtClean="0">
                <a:solidFill>
                  <a:srgbClr val="000000"/>
                </a:solidFill>
              </a:rPr>
              <a:t>completed</a:t>
            </a:r>
            <a:r>
              <a:rPr lang="en-GB" dirty="0">
                <a:solidFill>
                  <a:srgbClr val="000000"/>
                </a:solidFill>
              </a:rPr>
              <a:t>.</a:t>
            </a:r>
            <a:endParaRPr lang="en-GB" dirty="0" smtClean="0">
              <a:solidFill>
                <a:srgbClr val="000000"/>
              </a:solidFill>
            </a:endParaRPr>
          </a:p>
        </p:txBody>
      </p:sp>
    </p:spTree>
    <p:extLst>
      <p:ext uri="{BB962C8B-B14F-4D97-AF65-F5344CB8AC3E}">
        <p14:creationId xmlns:p14="http://schemas.microsoft.com/office/powerpoint/2010/main" val="221989315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cstate="print">
            <a:duotone>
              <a:schemeClr val="accent6">
                <a:shade val="45000"/>
                <a:satMod val="135000"/>
              </a:schemeClr>
              <a:prstClr val="white"/>
            </a:duotone>
            <a:extLst>
              <a:ext uri="{28A0092B-C50C-407E-A947-70E740481C1C}">
                <a14:useLocalDpi xmlns:a14="http://schemas.microsoft.com/office/drawing/2010/main" val="0"/>
              </a:ext>
            </a:extLst>
          </a:blip>
          <a:stretch>
            <a:fillRect/>
          </a:stretch>
        </p:blipFill>
        <p:spPr>
          <a:xfrm>
            <a:off x="7323152" y="101196"/>
            <a:ext cx="4810539" cy="6440777"/>
          </a:xfrm>
          <a:prstGeom prst="rect">
            <a:avLst/>
          </a:prstGeom>
        </p:spPr>
      </p:pic>
      <p:sp>
        <p:nvSpPr>
          <p:cNvPr id="4" name="Rectangle 3"/>
          <p:cNvSpPr/>
          <p:nvPr/>
        </p:nvSpPr>
        <p:spPr>
          <a:xfrm>
            <a:off x="95417" y="150596"/>
            <a:ext cx="8229599" cy="6617196"/>
          </a:xfrm>
          <a:prstGeom prst="rect">
            <a:avLst/>
          </a:prstGeom>
          <a:solidFill>
            <a:schemeClr val="bg1"/>
          </a:solidFill>
        </p:spPr>
        <p:txBody>
          <a:bodyPr wrap="square">
            <a:spAutoFit/>
          </a:bodyPr>
          <a:lstStyle/>
          <a:p>
            <a:pPr lvl="0" algn="just" eaLnBrk="0" fontAlgn="base" hangingPunct="0">
              <a:spcBef>
                <a:spcPct val="0"/>
              </a:spcBef>
              <a:spcAft>
                <a:spcPct val="0"/>
              </a:spcAft>
            </a:pPr>
            <a:r>
              <a:rPr lang="en-GB" altLang="en-US" dirty="0"/>
              <a:t>Barleycorn:  ​</a:t>
            </a:r>
            <a:r>
              <a:rPr lang="en-GB" altLang="en-US" sz="1400" dirty="0"/>
              <a:t>1⁄3 of an inch, the notional base unit under the Composition of Yards and Perches.</a:t>
            </a:r>
          </a:p>
          <a:p>
            <a:pPr lvl="0" algn="just" eaLnBrk="0" fontAlgn="base" hangingPunct="0">
              <a:spcBef>
                <a:spcPct val="0"/>
              </a:spcBef>
              <a:spcAft>
                <a:spcPct val="0"/>
              </a:spcAft>
            </a:pPr>
            <a:r>
              <a:rPr lang="en-GB" altLang="en-US" dirty="0"/>
              <a:t>Digit:  </a:t>
            </a:r>
            <a:r>
              <a:rPr lang="en-GB" altLang="en-US" sz="1400" dirty="0"/>
              <a:t>3⁄4 </a:t>
            </a:r>
            <a:r>
              <a:rPr lang="en-GB" altLang="en-US" sz="1400" dirty="0" smtClean="0"/>
              <a:t>inch       </a:t>
            </a:r>
            <a:r>
              <a:rPr lang="en-GB" altLang="en-US" dirty="0" smtClean="0"/>
              <a:t>Finger</a:t>
            </a:r>
            <a:r>
              <a:rPr lang="en-GB" altLang="en-US" dirty="0"/>
              <a:t>: </a:t>
            </a:r>
            <a:r>
              <a:rPr lang="en-GB" altLang="en-US" sz="1400" dirty="0"/>
              <a:t>7⁄8 inch</a:t>
            </a:r>
          </a:p>
          <a:p>
            <a:pPr lvl="0" algn="just" eaLnBrk="0" fontAlgn="base" hangingPunct="0">
              <a:spcBef>
                <a:spcPct val="0"/>
              </a:spcBef>
              <a:spcAft>
                <a:spcPct val="0"/>
              </a:spcAft>
            </a:pPr>
            <a:r>
              <a:rPr lang="en-GB" altLang="en-US" dirty="0"/>
              <a:t>Inch: </a:t>
            </a:r>
            <a:r>
              <a:rPr lang="en-GB" altLang="en-US" sz="1400" dirty="0"/>
              <a:t>3 barleycorns (the historical legal definition)</a:t>
            </a:r>
          </a:p>
          <a:p>
            <a:pPr lvl="0" algn="just" eaLnBrk="0" fontAlgn="base" hangingPunct="0">
              <a:spcBef>
                <a:spcPct val="0"/>
              </a:spcBef>
              <a:spcAft>
                <a:spcPct val="0"/>
              </a:spcAft>
            </a:pPr>
            <a:r>
              <a:rPr lang="en-GB" altLang="en-US" dirty="0"/>
              <a:t>Palm: </a:t>
            </a:r>
            <a:r>
              <a:rPr lang="en-GB" altLang="en-US" sz="1400" dirty="0"/>
              <a:t>3 </a:t>
            </a:r>
            <a:r>
              <a:rPr lang="en-GB" altLang="en-US" sz="1400" dirty="0" smtClean="0"/>
              <a:t>inches        </a:t>
            </a:r>
            <a:r>
              <a:rPr lang="en-GB" altLang="en-US" dirty="0" smtClean="0"/>
              <a:t>Hand</a:t>
            </a:r>
            <a:r>
              <a:rPr lang="en-GB" altLang="en-US" dirty="0"/>
              <a:t>: </a:t>
            </a:r>
            <a:r>
              <a:rPr lang="en-GB" altLang="en-US" sz="1400" dirty="0"/>
              <a:t>4 inches</a:t>
            </a:r>
          </a:p>
          <a:p>
            <a:pPr lvl="0" algn="just" eaLnBrk="0" fontAlgn="base" hangingPunct="0">
              <a:spcBef>
                <a:spcPct val="0"/>
              </a:spcBef>
              <a:spcAft>
                <a:spcPct val="0"/>
              </a:spcAft>
            </a:pPr>
            <a:r>
              <a:rPr lang="en-GB" altLang="en-US" dirty="0" err="1"/>
              <a:t>Shaftment</a:t>
            </a:r>
            <a:r>
              <a:rPr lang="en-GB" altLang="en-US" dirty="0"/>
              <a:t>: </a:t>
            </a:r>
            <a:r>
              <a:rPr lang="en-GB" altLang="en-US" sz="1400" dirty="0"/>
              <a:t>Width of the hand and outstretched thumb, ​6 1⁄2 inches before 1066, 6 thereafter</a:t>
            </a:r>
          </a:p>
          <a:p>
            <a:pPr lvl="0" algn="just" eaLnBrk="0" fontAlgn="base" hangingPunct="0">
              <a:spcBef>
                <a:spcPct val="0"/>
              </a:spcBef>
              <a:spcAft>
                <a:spcPct val="0"/>
              </a:spcAft>
            </a:pPr>
            <a:r>
              <a:rPr lang="en-GB" altLang="en-US" dirty="0"/>
              <a:t>Span: </a:t>
            </a:r>
            <a:r>
              <a:rPr lang="en-GB" altLang="en-US" sz="1400" dirty="0"/>
              <a:t>Width of the outstretched hand, from the tip of the thumb to the tip of the little finger, 3 palms = 9 inches</a:t>
            </a:r>
            <a:r>
              <a:rPr lang="en-GB" altLang="en-US" dirty="0"/>
              <a:t>.</a:t>
            </a:r>
          </a:p>
          <a:p>
            <a:pPr lvl="0" algn="just" eaLnBrk="0" fontAlgn="base" hangingPunct="0">
              <a:spcBef>
                <a:spcPct val="0"/>
              </a:spcBef>
              <a:spcAft>
                <a:spcPct val="0"/>
              </a:spcAft>
            </a:pPr>
            <a:r>
              <a:rPr lang="en-GB" altLang="en-US" dirty="0"/>
              <a:t>Foot: </a:t>
            </a:r>
            <a:r>
              <a:rPr lang="en-GB" altLang="en-US" sz="1400" dirty="0"/>
              <a:t>Prior to the Anglo-Saxon invasions, the Roman foot of 11.65 inches (296 mm) was used. The Anglo-Saxons introduced a North-German foot of 13.2 inches (335 mm), divided into 4 palms or 12 thumbs, while the Roman foot continued to be used in the construction crafts. In the late 13th century, the modern foot of 304.8 mm was introduced, equal to exactly ​10⁄11 Anglo-Saxon foot.</a:t>
            </a:r>
          </a:p>
          <a:p>
            <a:pPr lvl="0" algn="just" eaLnBrk="0" fontAlgn="base" hangingPunct="0">
              <a:spcBef>
                <a:spcPct val="0"/>
              </a:spcBef>
              <a:spcAft>
                <a:spcPct val="0"/>
              </a:spcAft>
            </a:pPr>
            <a:r>
              <a:rPr lang="en-GB" altLang="en-US" dirty="0"/>
              <a:t>Cubit: </a:t>
            </a:r>
            <a:r>
              <a:rPr lang="en-GB" altLang="en-US" sz="1400" dirty="0"/>
              <a:t>From fingertips to elbow, 18 inches.</a:t>
            </a:r>
          </a:p>
          <a:p>
            <a:pPr lvl="0" algn="just" eaLnBrk="0" fontAlgn="base" hangingPunct="0">
              <a:spcBef>
                <a:spcPct val="0"/>
              </a:spcBef>
              <a:spcAft>
                <a:spcPct val="0"/>
              </a:spcAft>
            </a:pPr>
            <a:r>
              <a:rPr lang="en-GB" altLang="en-US" dirty="0"/>
              <a:t>Yard: </a:t>
            </a:r>
            <a:r>
              <a:rPr lang="en-GB" altLang="en-US" sz="1400" dirty="0"/>
              <a:t>(= Ulna)  3 feet = 36 inches, the practical base unit as the length of the prototype bar held by the Crown or Exchequer.</a:t>
            </a:r>
          </a:p>
          <a:p>
            <a:pPr lvl="0" algn="just" eaLnBrk="0" fontAlgn="base" hangingPunct="0">
              <a:spcBef>
                <a:spcPct val="0"/>
              </a:spcBef>
              <a:spcAft>
                <a:spcPct val="0"/>
              </a:spcAft>
            </a:pPr>
            <a:r>
              <a:rPr lang="en-GB" altLang="en-US" dirty="0"/>
              <a:t>Fathom: </a:t>
            </a:r>
            <a:r>
              <a:rPr lang="en-GB" altLang="en-US" sz="1400" dirty="0" smtClean="0"/>
              <a:t>Distance between arms outstretched, from fingertip to fingertip, equalling 6 feet.</a:t>
            </a:r>
          </a:p>
          <a:p>
            <a:pPr lvl="0" algn="just" eaLnBrk="0" fontAlgn="base" hangingPunct="0">
              <a:spcBef>
                <a:spcPct val="0"/>
              </a:spcBef>
              <a:spcAft>
                <a:spcPct val="0"/>
              </a:spcAft>
            </a:pPr>
            <a:r>
              <a:rPr lang="en-GB" altLang="en-US" dirty="0" smtClean="0"/>
              <a:t>Rod: </a:t>
            </a:r>
            <a:r>
              <a:rPr lang="en-GB" altLang="en-US" sz="1400" dirty="0" smtClean="0"/>
              <a:t>(= perch) (= pole) Used for surveying land and in architecture. The rod is the same length today as in Anglo-Saxon times, although its composition in terms of feet were changed by the Composition of Yards and Perches from 15 feet to ​16 1⁄2. The pole is commonly used as a measurement for Allotment Gardens. (See also perch as an area and a volume unit.)</a:t>
            </a:r>
          </a:p>
          <a:p>
            <a:pPr lvl="0" algn="just" eaLnBrk="0" fontAlgn="base" hangingPunct="0">
              <a:spcBef>
                <a:spcPct val="0"/>
              </a:spcBef>
              <a:spcAft>
                <a:spcPct val="0"/>
              </a:spcAft>
            </a:pPr>
            <a:r>
              <a:rPr lang="en-GB" altLang="en-US" dirty="0" smtClean="0"/>
              <a:t>Furlong </a:t>
            </a:r>
            <a:r>
              <a:rPr lang="en-GB" altLang="en-US" dirty="0"/>
              <a:t>(= </a:t>
            </a:r>
            <a:r>
              <a:rPr lang="en-GB" altLang="en-US" dirty="0" err="1"/>
              <a:t>stade</a:t>
            </a:r>
            <a:r>
              <a:rPr lang="en-GB" altLang="en-US" dirty="0"/>
              <a:t>) </a:t>
            </a:r>
            <a:r>
              <a:rPr lang="en-GB" altLang="en-US" sz="1400" dirty="0" smtClean="0"/>
              <a:t>Notionally </a:t>
            </a:r>
            <a:r>
              <a:rPr lang="en-GB" altLang="en-US" sz="1400" dirty="0"/>
              <a:t>the distance a </a:t>
            </a:r>
            <a:r>
              <a:rPr lang="en-GB" altLang="en-US" sz="1400" dirty="0" smtClean="0"/>
              <a:t>plough </a:t>
            </a:r>
            <a:r>
              <a:rPr lang="en-GB" altLang="en-US" sz="1400" dirty="0"/>
              <a:t>team could furrow without rest, but actually a measure of 40 rods or 600 feet prior to the Composition of Yards and Perches and 40 rods or 660 feet afterwards.</a:t>
            </a:r>
          </a:p>
          <a:p>
            <a:pPr lvl="0" algn="just" eaLnBrk="0" fontAlgn="base" hangingPunct="0">
              <a:spcBef>
                <a:spcPct val="0"/>
              </a:spcBef>
              <a:spcAft>
                <a:spcPct val="0"/>
              </a:spcAft>
            </a:pPr>
            <a:r>
              <a:rPr lang="en-GB" altLang="en-US" dirty="0"/>
              <a:t>Mile </a:t>
            </a:r>
            <a:r>
              <a:rPr lang="en-GB" altLang="en-US" dirty="0" smtClean="0"/>
              <a:t>: </a:t>
            </a:r>
            <a:r>
              <a:rPr lang="en-GB" altLang="en-US" sz="1400" dirty="0" smtClean="0"/>
              <a:t>Originally </a:t>
            </a:r>
            <a:r>
              <a:rPr lang="en-GB" altLang="en-US" sz="1400" dirty="0"/>
              <a:t>the Roman mile alternatively reckoned as 5000 feet, 1000 paces, or 8 </a:t>
            </a:r>
            <a:r>
              <a:rPr lang="en-GB" altLang="en-US" sz="1400" dirty="0" err="1"/>
              <a:t>stades</a:t>
            </a:r>
            <a:r>
              <a:rPr lang="en-GB" altLang="en-US" sz="1400" dirty="0"/>
              <a:t> but adjusted to 5280 feet in 1593 to account for the differences introduced to these methods of reckoning by the Composition of Yards and Perches.</a:t>
            </a:r>
          </a:p>
          <a:p>
            <a:pPr lvl="0" algn="just" eaLnBrk="0" fontAlgn="base" hangingPunct="0">
              <a:spcBef>
                <a:spcPct val="0"/>
              </a:spcBef>
              <a:spcAft>
                <a:spcPct val="0"/>
              </a:spcAft>
            </a:pPr>
            <a:r>
              <a:rPr lang="en-GB" altLang="en-US" dirty="0" smtClean="0"/>
              <a:t>League: </a:t>
            </a:r>
            <a:r>
              <a:rPr lang="en-GB" altLang="en-US" sz="1400" dirty="0" smtClean="0"/>
              <a:t>Notionally </a:t>
            </a:r>
            <a:r>
              <a:rPr lang="en-GB" altLang="en-US" sz="1400" dirty="0"/>
              <a:t>an hour's travel, but usually reckoned as three miles. Approximate length of the traditional "mile" in German and Scandinavian countries.</a:t>
            </a:r>
          </a:p>
        </p:txBody>
      </p:sp>
      <p:pic>
        <p:nvPicPr>
          <p:cNvPr id="5" name="Picture 4"/>
          <p:cNvPicPr>
            <a:picLocks noChangeAspect="1"/>
          </p:cNvPicPr>
          <p:nvPr/>
        </p:nvPicPr>
        <p:blipFill>
          <a:blip r:embed="rId3"/>
          <a:stretch>
            <a:fillRect/>
          </a:stretch>
        </p:blipFill>
        <p:spPr>
          <a:xfrm>
            <a:off x="10303565" y="6468731"/>
            <a:ext cx="1888435" cy="389269"/>
          </a:xfrm>
          <a:prstGeom prst="rect">
            <a:avLst/>
          </a:prstGeom>
        </p:spPr>
      </p:pic>
      <p:graphicFrame>
        <p:nvGraphicFramePr>
          <p:cNvPr id="9" name="Diagram 8"/>
          <p:cNvGraphicFramePr/>
          <p:nvPr>
            <p:extLst/>
          </p:nvPr>
        </p:nvGraphicFramePr>
        <p:xfrm>
          <a:off x="6082748" y="811034"/>
          <a:ext cx="7973391" cy="502110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Rectangle 5"/>
          <p:cNvSpPr/>
          <p:nvPr/>
        </p:nvSpPr>
        <p:spPr>
          <a:xfrm>
            <a:off x="7903033" y="197171"/>
            <a:ext cx="5108232" cy="369332"/>
          </a:xfrm>
          <a:prstGeom prst="rect">
            <a:avLst/>
          </a:prstGeom>
        </p:spPr>
        <p:txBody>
          <a:bodyPr wrap="square">
            <a:spAutoFit/>
          </a:bodyPr>
          <a:lstStyle/>
          <a:p>
            <a:pPr marL="285750" indent="-285750">
              <a:buFont typeface="Arial" panose="020B0604020202020204" pitchFamily="34" charset="0"/>
              <a:buChar char="•"/>
            </a:pPr>
            <a:r>
              <a:rPr lang="en-GB" dirty="0" smtClean="0"/>
              <a:t>Parish Boundaries</a:t>
            </a:r>
            <a:endParaRPr lang="en-GB" dirty="0"/>
          </a:p>
        </p:txBody>
      </p:sp>
    </p:spTree>
    <p:extLst>
      <p:ext uri="{BB962C8B-B14F-4D97-AF65-F5344CB8AC3E}">
        <p14:creationId xmlns:p14="http://schemas.microsoft.com/office/powerpoint/2010/main" val="394764725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303565" y="6468731"/>
            <a:ext cx="1888435" cy="389269"/>
          </a:xfrm>
          <a:prstGeom prst="rect">
            <a:avLst/>
          </a:prstGeom>
        </p:spPr>
      </p:pic>
      <p:sp>
        <p:nvSpPr>
          <p:cNvPr id="5" name="Rectangle 4"/>
          <p:cNvSpPr/>
          <p:nvPr/>
        </p:nvSpPr>
        <p:spPr>
          <a:xfrm>
            <a:off x="5406887" y="6253287"/>
            <a:ext cx="5231957" cy="584775"/>
          </a:xfrm>
          <a:prstGeom prst="rect">
            <a:avLst/>
          </a:prstGeom>
        </p:spPr>
        <p:txBody>
          <a:bodyPr wrap="square">
            <a:spAutoFit/>
          </a:bodyPr>
          <a:lstStyle/>
          <a:p>
            <a:pPr algn="ctr"/>
            <a:r>
              <a:rPr lang="en-GB" sz="3200" dirty="0" smtClean="0"/>
              <a:t>Gothic Period c1180 - 1520</a:t>
            </a:r>
            <a:endParaRPr lang="en-GB" sz="3200" dirty="0"/>
          </a:p>
        </p:txBody>
      </p:sp>
      <p:sp>
        <p:nvSpPr>
          <p:cNvPr id="9" name="Rectangle 8"/>
          <p:cNvSpPr/>
          <p:nvPr/>
        </p:nvSpPr>
        <p:spPr>
          <a:xfrm>
            <a:off x="156994" y="5329957"/>
            <a:ext cx="6096000" cy="923330"/>
          </a:xfrm>
          <a:prstGeom prst="rect">
            <a:avLst/>
          </a:prstGeom>
        </p:spPr>
        <p:txBody>
          <a:bodyPr>
            <a:spAutoFit/>
          </a:bodyPr>
          <a:lstStyle/>
          <a:p>
            <a:r>
              <a:rPr lang="en-GB" dirty="0" smtClean="0"/>
              <a:t>Salisbury Cathedral (1220-1258)</a:t>
            </a:r>
          </a:p>
          <a:p>
            <a:r>
              <a:rPr lang="en-GB" dirty="0" smtClean="0"/>
              <a:t>Stone Mason: Elias of </a:t>
            </a:r>
            <a:r>
              <a:rPr lang="en-GB" dirty="0" err="1" smtClean="0"/>
              <a:t>Dereham</a:t>
            </a:r>
            <a:endParaRPr lang="en-GB" dirty="0" smtClean="0"/>
          </a:p>
          <a:p>
            <a:r>
              <a:rPr lang="en-GB" dirty="0" smtClean="0"/>
              <a:t>Patron: Richard </a:t>
            </a:r>
            <a:r>
              <a:rPr lang="en-GB" dirty="0" err="1" smtClean="0"/>
              <a:t>Poore</a:t>
            </a:r>
            <a:endParaRPr lang="en-GB" dirty="0"/>
          </a:p>
        </p:txBody>
      </p:sp>
      <p:sp>
        <p:nvSpPr>
          <p:cNvPr id="10" name="Rectangle 9"/>
          <p:cNvSpPr/>
          <p:nvPr/>
        </p:nvSpPr>
        <p:spPr>
          <a:xfrm>
            <a:off x="156994" y="4912229"/>
            <a:ext cx="2287806" cy="215444"/>
          </a:xfrm>
          <a:prstGeom prst="rect">
            <a:avLst/>
          </a:prstGeom>
        </p:spPr>
        <p:txBody>
          <a:bodyPr wrap="none">
            <a:spAutoFit/>
          </a:bodyPr>
          <a:lstStyle/>
          <a:p>
            <a:r>
              <a:rPr lang="en-GB" sz="800" dirty="0"/>
              <a:t>https://en.wikipedia.org/wiki/Salisbury_Cathedral</a:t>
            </a:r>
          </a:p>
        </p:txBody>
      </p:sp>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363" y="190028"/>
            <a:ext cx="5643461" cy="4658420"/>
          </a:xfrm>
          <a:prstGeom prst="rect">
            <a:avLst/>
          </a:prstGeom>
        </p:spPr>
      </p:pic>
      <p:pic>
        <p:nvPicPr>
          <p:cNvPr id="12" name="Picture 1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2363" y="190028"/>
            <a:ext cx="1878707" cy="2504332"/>
          </a:xfrm>
          <a:prstGeom prst="rect">
            <a:avLst/>
          </a:prstGeom>
        </p:spPr>
      </p:pic>
      <p:pic>
        <p:nvPicPr>
          <p:cNvPr id="15" name="Picture 1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413473" y="165023"/>
            <a:ext cx="3398598" cy="4683423"/>
          </a:xfrm>
          <a:prstGeom prst="rect">
            <a:avLst/>
          </a:prstGeom>
        </p:spPr>
      </p:pic>
      <p:sp>
        <p:nvSpPr>
          <p:cNvPr id="16" name="Rectangle 15"/>
          <p:cNvSpPr/>
          <p:nvPr/>
        </p:nvSpPr>
        <p:spPr>
          <a:xfrm>
            <a:off x="5855824" y="4925389"/>
            <a:ext cx="6096000" cy="215444"/>
          </a:xfrm>
          <a:prstGeom prst="rect">
            <a:avLst/>
          </a:prstGeom>
        </p:spPr>
        <p:txBody>
          <a:bodyPr>
            <a:spAutoFit/>
          </a:bodyPr>
          <a:lstStyle/>
          <a:p>
            <a:r>
              <a:rPr lang="en-GB" sz="800" dirty="0"/>
              <a:t>https://thomasguild.blogspot.com/2013/09/the-medieval-toolchest-level-and-plumb.html</a:t>
            </a:r>
          </a:p>
        </p:txBody>
      </p:sp>
      <p:pic>
        <p:nvPicPr>
          <p:cNvPr id="17" name="Picture 1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939830" y="165024"/>
            <a:ext cx="2389637" cy="4683424"/>
          </a:xfrm>
          <a:prstGeom prst="rect">
            <a:avLst/>
          </a:prstGeom>
        </p:spPr>
      </p:pic>
      <p:sp>
        <p:nvSpPr>
          <p:cNvPr id="18" name="Rectangle 17"/>
          <p:cNvSpPr/>
          <p:nvPr/>
        </p:nvSpPr>
        <p:spPr>
          <a:xfrm>
            <a:off x="5855824" y="5058563"/>
            <a:ext cx="5956247" cy="1169551"/>
          </a:xfrm>
          <a:prstGeom prst="rect">
            <a:avLst/>
          </a:prstGeom>
        </p:spPr>
        <p:txBody>
          <a:bodyPr wrap="square">
            <a:spAutoFit/>
          </a:bodyPr>
          <a:lstStyle/>
          <a:p>
            <a:r>
              <a:rPr lang="en-GB" sz="1400" dirty="0"/>
              <a:t>The medieval mason was not a monk but a highly skilled lay craftsman who combined the roles of architect, builder, craftsman, designer and engineer. Using only a set of compasses, a set square and a staff or rope marked off in halves, thirds and fifths, the mason was able to construct some of the most amazing structures ever built:</a:t>
            </a:r>
          </a:p>
        </p:txBody>
      </p:sp>
      <p:sp>
        <p:nvSpPr>
          <p:cNvPr id="19" name="Rectangle 18"/>
          <p:cNvSpPr/>
          <p:nvPr/>
        </p:nvSpPr>
        <p:spPr>
          <a:xfrm>
            <a:off x="8199782" y="5960900"/>
            <a:ext cx="6096000" cy="215444"/>
          </a:xfrm>
          <a:prstGeom prst="rect">
            <a:avLst/>
          </a:prstGeom>
        </p:spPr>
        <p:txBody>
          <a:bodyPr>
            <a:spAutoFit/>
          </a:bodyPr>
          <a:lstStyle/>
          <a:p>
            <a:r>
              <a:rPr lang="en-GB" sz="800" dirty="0"/>
              <a:t>http://www.bbc.co.uk/history/british/middle_ages/architecture_medmason_01.shtml</a:t>
            </a:r>
          </a:p>
        </p:txBody>
      </p:sp>
    </p:spTree>
    <p:extLst>
      <p:ext uri="{BB962C8B-B14F-4D97-AF65-F5344CB8AC3E}">
        <p14:creationId xmlns:p14="http://schemas.microsoft.com/office/powerpoint/2010/main" val="360633582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303565" y="6468731"/>
            <a:ext cx="1888435" cy="389269"/>
          </a:xfrm>
          <a:prstGeom prst="rect">
            <a:avLst/>
          </a:prstGeom>
        </p:spPr>
      </p:pic>
      <p:sp>
        <p:nvSpPr>
          <p:cNvPr id="5" name="Rectangle 4"/>
          <p:cNvSpPr/>
          <p:nvPr/>
        </p:nvSpPr>
        <p:spPr>
          <a:xfrm>
            <a:off x="5406887" y="6253287"/>
            <a:ext cx="5231957" cy="584775"/>
          </a:xfrm>
          <a:prstGeom prst="rect">
            <a:avLst/>
          </a:prstGeom>
        </p:spPr>
        <p:txBody>
          <a:bodyPr wrap="square">
            <a:spAutoFit/>
          </a:bodyPr>
          <a:lstStyle/>
          <a:p>
            <a:pPr algn="ctr"/>
            <a:r>
              <a:rPr lang="en-GB" sz="3200" dirty="0" smtClean="0"/>
              <a:t>Tudor Period c1485 - 1603</a:t>
            </a:r>
            <a:endParaRPr lang="en-GB" sz="3200" dirty="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61248" y="187365"/>
            <a:ext cx="2858140" cy="2442901"/>
          </a:xfrm>
          <a:prstGeom prst="rect">
            <a:avLst/>
          </a:prstGeom>
        </p:spPr>
      </p:pic>
      <p:sp>
        <p:nvSpPr>
          <p:cNvPr id="7" name="Rectangle 6"/>
          <p:cNvSpPr/>
          <p:nvPr/>
        </p:nvSpPr>
        <p:spPr>
          <a:xfrm>
            <a:off x="8859001" y="2940477"/>
            <a:ext cx="3332999" cy="1477328"/>
          </a:xfrm>
          <a:prstGeom prst="rect">
            <a:avLst/>
          </a:prstGeom>
        </p:spPr>
        <p:txBody>
          <a:bodyPr wrap="square">
            <a:spAutoFit/>
          </a:bodyPr>
          <a:lstStyle/>
          <a:p>
            <a:r>
              <a:rPr lang="en-GB" dirty="0" smtClean="0"/>
              <a:t>Medieval </a:t>
            </a:r>
            <a:r>
              <a:rPr lang="en-GB" dirty="0"/>
              <a:t>master mason created templates from wood, metal, or sometimes canvas </a:t>
            </a:r>
            <a:r>
              <a:rPr lang="en-GB" dirty="0" smtClean="0"/>
              <a:t>for </a:t>
            </a:r>
            <a:r>
              <a:rPr lang="en-GB" dirty="0"/>
              <a:t>the other stone masons to trace onto stone before carving. </a:t>
            </a:r>
          </a:p>
        </p:txBody>
      </p:sp>
      <p:sp>
        <p:nvSpPr>
          <p:cNvPr id="8" name="Rectangle 7"/>
          <p:cNvSpPr/>
          <p:nvPr/>
        </p:nvSpPr>
        <p:spPr>
          <a:xfrm>
            <a:off x="8859001" y="2705432"/>
            <a:ext cx="6096000" cy="215444"/>
          </a:xfrm>
          <a:prstGeom prst="rect">
            <a:avLst/>
          </a:prstGeom>
        </p:spPr>
        <p:txBody>
          <a:bodyPr>
            <a:spAutoFit/>
          </a:bodyPr>
          <a:lstStyle/>
          <a:p>
            <a:r>
              <a:rPr lang="en-GB" sz="800" dirty="0"/>
              <a:t>https://airvallecrucis.wordpress.com/2013/04/17/a-plumb-line/</a:t>
            </a:r>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6478" y="158531"/>
            <a:ext cx="5413493" cy="4057300"/>
          </a:xfrm>
          <a:prstGeom prst="rect">
            <a:avLst/>
          </a:prstGeom>
        </p:spPr>
      </p:pic>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366293" y="4369246"/>
            <a:ext cx="2076989" cy="2407238"/>
          </a:xfrm>
          <a:prstGeom prst="rect">
            <a:avLst/>
          </a:prstGeom>
        </p:spPr>
      </p:pic>
      <p:sp>
        <p:nvSpPr>
          <p:cNvPr id="11" name="Rectangle 10"/>
          <p:cNvSpPr/>
          <p:nvPr/>
        </p:nvSpPr>
        <p:spPr>
          <a:xfrm>
            <a:off x="1" y="4301388"/>
            <a:ext cx="2856614" cy="338554"/>
          </a:xfrm>
          <a:prstGeom prst="rect">
            <a:avLst/>
          </a:prstGeom>
        </p:spPr>
        <p:txBody>
          <a:bodyPr wrap="square">
            <a:spAutoFit/>
          </a:bodyPr>
          <a:lstStyle/>
          <a:p>
            <a:r>
              <a:rPr lang="en-GB" sz="800" dirty="0"/>
              <a:t>https://en.wikipedia.org/wiki/Hampton_Court_Palace#/media/File:Great_Gate,_Hampton_Court_Palace.jpg</a:t>
            </a:r>
          </a:p>
        </p:txBody>
      </p:sp>
      <p:sp>
        <p:nvSpPr>
          <p:cNvPr id="12" name="Rectangle 11"/>
          <p:cNvSpPr/>
          <p:nvPr/>
        </p:nvSpPr>
        <p:spPr>
          <a:xfrm>
            <a:off x="86478" y="4824519"/>
            <a:ext cx="4570535" cy="646331"/>
          </a:xfrm>
          <a:prstGeom prst="rect">
            <a:avLst/>
          </a:prstGeom>
        </p:spPr>
        <p:txBody>
          <a:bodyPr wrap="square">
            <a:spAutoFit/>
          </a:bodyPr>
          <a:lstStyle/>
          <a:p>
            <a:r>
              <a:rPr lang="en-GB" dirty="0" smtClean="0"/>
              <a:t>Hampton Court Palace</a:t>
            </a:r>
          </a:p>
          <a:p>
            <a:r>
              <a:rPr lang="en-GB" dirty="0" smtClean="0"/>
              <a:t>Completed 1525</a:t>
            </a:r>
            <a:endParaRPr lang="en-GB" dirty="0"/>
          </a:p>
        </p:txBody>
      </p:sp>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621364" y="138594"/>
            <a:ext cx="3237637" cy="4077237"/>
          </a:xfrm>
          <a:prstGeom prst="rect">
            <a:avLst/>
          </a:prstGeom>
        </p:spPr>
      </p:pic>
      <p:pic>
        <p:nvPicPr>
          <p:cNvPr id="15" name="Picture 14"/>
          <p:cNvPicPr>
            <a:picLocks noChangeAspect="1"/>
          </p:cNvPicPr>
          <p:nvPr/>
        </p:nvPicPr>
        <p:blipFill rotWithShape="1">
          <a:blip r:embed="rId7">
            <a:extLst>
              <a:ext uri="{28A0092B-C50C-407E-A947-70E740481C1C}">
                <a14:useLocalDpi xmlns:a14="http://schemas.microsoft.com/office/drawing/2010/main" val="0"/>
              </a:ext>
            </a:extLst>
          </a:blip>
          <a:srcRect l="1402" t="668" r="12423" b="-668"/>
          <a:stretch/>
        </p:blipFill>
        <p:spPr>
          <a:xfrm>
            <a:off x="5532456" y="53530"/>
            <a:ext cx="6539711" cy="6368159"/>
          </a:xfrm>
          <a:prstGeom prst="rect">
            <a:avLst/>
          </a:prstGeom>
        </p:spPr>
      </p:pic>
    </p:spTree>
    <p:extLst>
      <p:ext uri="{BB962C8B-B14F-4D97-AF65-F5344CB8AC3E}">
        <p14:creationId xmlns:p14="http://schemas.microsoft.com/office/powerpoint/2010/main" val="3910645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303565" y="6468731"/>
            <a:ext cx="1888435" cy="389269"/>
          </a:xfrm>
          <a:prstGeom prst="rect">
            <a:avLst/>
          </a:prstGeom>
        </p:spPr>
      </p:pic>
      <p:sp>
        <p:nvSpPr>
          <p:cNvPr id="5" name="Rectangle 4"/>
          <p:cNvSpPr/>
          <p:nvPr/>
        </p:nvSpPr>
        <p:spPr>
          <a:xfrm>
            <a:off x="4765202" y="6370977"/>
            <a:ext cx="5742376" cy="584775"/>
          </a:xfrm>
          <a:prstGeom prst="rect">
            <a:avLst/>
          </a:prstGeom>
        </p:spPr>
        <p:txBody>
          <a:bodyPr wrap="square">
            <a:spAutoFit/>
          </a:bodyPr>
          <a:lstStyle/>
          <a:p>
            <a:pPr algn="ctr"/>
            <a:r>
              <a:rPr lang="en-GB" sz="3200" dirty="0" smtClean="0"/>
              <a:t>Renaissance Europe 14</a:t>
            </a:r>
            <a:r>
              <a:rPr lang="en-GB" sz="3200" baseline="30000" dirty="0" smtClean="0"/>
              <a:t>th</a:t>
            </a:r>
            <a:r>
              <a:rPr lang="en-GB" sz="3200" dirty="0" smtClean="0"/>
              <a:t>C - 16</a:t>
            </a:r>
            <a:r>
              <a:rPr lang="en-GB" sz="3200" baseline="30000" dirty="0" smtClean="0"/>
              <a:t>th</a:t>
            </a:r>
            <a:r>
              <a:rPr lang="en-GB" sz="3200" dirty="0" smtClean="0"/>
              <a:t>C</a:t>
            </a:r>
            <a:endParaRPr lang="en-GB" sz="3200"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89621" y="171893"/>
            <a:ext cx="2678298" cy="2678298"/>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374366" y="3355524"/>
            <a:ext cx="3650086" cy="2627068"/>
          </a:xfrm>
          <a:prstGeom prst="rect">
            <a:avLst/>
          </a:prstGeom>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57853" y="3092789"/>
            <a:ext cx="2311996" cy="3100462"/>
          </a:xfrm>
          <a:prstGeom prst="rect">
            <a:avLst/>
          </a:prstGeom>
        </p:spPr>
      </p:pic>
      <p:sp>
        <p:nvSpPr>
          <p:cNvPr id="8" name="Rectangle 7"/>
          <p:cNvSpPr/>
          <p:nvPr/>
        </p:nvSpPr>
        <p:spPr>
          <a:xfrm>
            <a:off x="215217" y="5969830"/>
            <a:ext cx="3521105" cy="215444"/>
          </a:xfrm>
          <a:prstGeom prst="rect">
            <a:avLst/>
          </a:prstGeom>
        </p:spPr>
        <p:txBody>
          <a:bodyPr wrap="square">
            <a:spAutoFit/>
          </a:bodyPr>
          <a:lstStyle/>
          <a:p>
            <a:r>
              <a:rPr lang="en-GB" sz="800" dirty="0"/>
              <a:t>https://www.pinterest.co.uk/pin/70720656625314854/</a:t>
            </a:r>
          </a:p>
        </p:txBody>
      </p:sp>
      <p:sp>
        <p:nvSpPr>
          <p:cNvPr id="9" name="Rectangle 8"/>
          <p:cNvSpPr/>
          <p:nvPr/>
        </p:nvSpPr>
        <p:spPr>
          <a:xfrm>
            <a:off x="3368454" y="5968415"/>
            <a:ext cx="2560316" cy="215444"/>
          </a:xfrm>
          <a:prstGeom prst="rect">
            <a:avLst/>
          </a:prstGeom>
        </p:spPr>
        <p:txBody>
          <a:bodyPr wrap="none">
            <a:spAutoFit/>
          </a:bodyPr>
          <a:lstStyle/>
          <a:p>
            <a:r>
              <a:rPr lang="en-GB" sz="800" dirty="0"/>
              <a:t>https://www.pinterest.co.uk/pin/283304632782621349/</a:t>
            </a:r>
          </a:p>
        </p:txBody>
      </p:sp>
      <p:sp>
        <p:nvSpPr>
          <p:cNvPr id="11" name="Rectangle 10"/>
          <p:cNvSpPr/>
          <p:nvPr/>
        </p:nvSpPr>
        <p:spPr>
          <a:xfrm>
            <a:off x="7373379" y="4236609"/>
            <a:ext cx="4621750" cy="1754326"/>
          </a:xfrm>
          <a:prstGeom prst="rect">
            <a:avLst/>
          </a:prstGeom>
        </p:spPr>
        <p:txBody>
          <a:bodyPr wrap="square">
            <a:spAutoFit/>
          </a:bodyPr>
          <a:lstStyle/>
          <a:p>
            <a:r>
              <a:rPr lang="en-GB" dirty="0" smtClean="0"/>
              <a:t>Renaissance: Cultural melting pot for Art, Architecture, Science, Philosophy, Engineering, Mathematics.  Emerging from Italy and spreading throughout Europe.</a:t>
            </a:r>
          </a:p>
          <a:p>
            <a:endParaRPr lang="en-GB" dirty="0" smtClean="0"/>
          </a:p>
          <a:p>
            <a:r>
              <a:rPr lang="en-GB" dirty="0" smtClean="0"/>
              <a:t>Proportion – Geometry - Mathematics</a:t>
            </a:r>
            <a:endParaRPr lang="en-GB" dirty="0"/>
          </a:p>
        </p:txBody>
      </p:sp>
      <p:pic>
        <p:nvPicPr>
          <p:cNvPr id="12" name="Picture 1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73379" y="184894"/>
            <a:ext cx="2782617" cy="2923311"/>
          </a:xfrm>
          <a:prstGeom prst="rect">
            <a:avLst/>
          </a:prstGeom>
        </p:spPr>
      </p:pic>
      <p:sp>
        <p:nvSpPr>
          <p:cNvPr id="13" name="Rectangle 12"/>
          <p:cNvSpPr/>
          <p:nvPr/>
        </p:nvSpPr>
        <p:spPr>
          <a:xfrm>
            <a:off x="7736945" y="3274385"/>
            <a:ext cx="6096000" cy="215444"/>
          </a:xfrm>
          <a:prstGeom prst="rect">
            <a:avLst/>
          </a:prstGeom>
        </p:spPr>
        <p:txBody>
          <a:bodyPr>
            <a:spAutoFit/>
          </a:bodyPr>
          <a:lstStyle/>
          <a:p>
            <a:r>
              <a:rPr lang="en-GB" sz="800" dirty="0"/>
              <a:t>https://en.wikipedia.org/wiki/Andrea_Palladio#/media/File:PalladioRotondaPlan.jpg</a:t>
            </a:r>
          </a:p>
        </p:txBody>
      </p:sp>
      <p:sp>
        <p:nvSpPr>
          <p:cNvPr id="14" name="Rectangle 13"/>
          <p:cNvSpPr/>
          <p:nvPr/>
        </p:nvSpPr>
        <p:spPr>
          <a:xfrm>
            <a:off x="144236" y="2806087"/>
            <a:ext cx="6096000" cy="307777"/>
          </a:xfrm>
          <a:prstGeom prst="rect">
            <a:avLst/>
          </a:prstGeom>
        </p:spPr>
        <p:txBody>
          <a:bodyPr>
            <a:spAutoFit/>
          </a:bodyPr>
          <a:lstStyle/>
          <a:p>
            <a:r>
              <a:rPr lang="en-GB" sz="1400" dirty="0" smtClean="0"/>
              <a:t>Filippo Brunelleschi 1377-1446 (Florence Cathedral)</a:t>
            </a:r>
            <a:endParaRPr lang="en-GB" sz="1400" i="1" u="sng" dirty="0"/>
          </a:p>
        </p:txBody>
      </p:sp>
      <p:sp>
        <p:nvSpPr>
          <p:cNvPr id="15" name="Rectangle 14"/>
          <p:cNvSpPr/>
          <p:nvPr/>
        </p:nvSpPr>
        <p:spPr>
          <a:xfrm>
            <a:off x="8882618" y="96289"/>
            <a:ext cx="3249920" cy="523220"/>
          </a:xfrm>
          <a:prstGeom prst="rect">
            <a:avLst/>
          </a:prstGeom>
        </p:spPr>
        <p:txBody>
          <a:bodyPr wrap="square">
            <a:spAutoFit/>
          </a:bodyPr>
          <a:lstStyle/>
          <a:p>
            <a:pPr algn="r"/>
            <a:r>
              <a:rPr lang="en-GB" sz="1400" dirty="0" smtClean="0"/>
              <a:t>Villa Rotunda. Andrea Palladio 1508-1580</a:t>
            </a:r>
          </a:p>
          <a:p>
            <a:pPr algn="r"/>
            <a:r>
              <a:rPr lang="en-GB" sz="1400" dirty="0" smtClean="0"/>
              <a:t> </a:t>
            </a:r>
            <a:r>
              <a:rPr lang="it-IT" sz="1400" i="1" u="sng" dirty="0" smtClean="0"/>
              <a:t>I </a:t>
            </a:r>
            <a:r>
              <a:rPr lang="it-IT" sz="1400" i="1" u="sng" dirty="0"/>
              <a:t>Quattro Libri dell'Architettura, 1570</a:t>
            </a:r>
            <a:endParaRPr lang="en-GB" sz="1400" i="1" u="sng" dirty="0"/>
          </a:p>
        </p:txBody>
      </p:sp>
      <p:pic>
        <p:nvPicPr>
          <p:cNvPr id="16" name="Picture 1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207076" y="837323"/>
            <a:ext cx="1529269" cy="2305834"/>
          </a:xfrm>
          <a:prstGeom prst="rect">
            <a:avLst/>
          </a:prstGeom>
        </p:spPr>
      </p:pic>
      <p:pic>
        <p:nvPicPr>
          <p:cNvPr id="17" name="Picture 16"/>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22305" y="170869"/>
            <a:ext cx="4264159" cy="2679322"/>
          </a:xfrm>
          <a:prstGeom prst="rect">
            <a:avLst/>
          </a:prstGeom>
        </p:spPr>
      </p:pic>
      <p:sp>
        <p:nvSpPr>
          <p:cNvPr id="18" name="Rectangle 17"/>
          <p:cNvSpPr/>
          <p:nvPr/>
        </p:nvSpPr>
        <p:spPr>
          <a:xfrm>
            <a:off x="4529100" y="2804673"/>
            <a:ext cx="2844279" cy="523220"/>
          </a:xfrm>
          <a:prstGeom prst="rect">
            <a:avLst/>
          </a:prstGeom>
        </p:spPr>
        <p:txBody>
          <a:bodyPr wrap="square">
            <a:spAutoFit/>
          </a:bodyPr>
          <a:lstStyle/>
          <a:p>
            <a:r>
              <a:rPr lang="en-GB" sz="1400" dirty="0" smtClean="0"/>
              <a:t>Leonardo Da Vinci 1452 -1519 ‘Vitruvian Man’ </a:t>
            </a:r>
            <a:endParaRPr lang="en-GB" sz="1400" i="1" u="sng" dirty="0"/>
          </a:p>
        </p:txBody>
      </p:sp>
      <p:sp>
        <p:nvSpPr>
          <p:cNvPr id="19" name="Rectangle 18"/>
          <p:cNvSpPr/>
          <p:nvPr/>
        </p:nvSpPr>
        <p:spPr>
          <a:xfrm>
            <a:off x="144236" y="6144466"/>
            <a:ext cx="2861234" cy="523220"/>
          </a:xfrm>
          <a:prstGeom prst="rect">
            <a:avLst/>
          </a:prstGeom>
        </p:spPr>
        <p:txBody>
          <a:bodyPr wrap="square">
            <a:spAutoFit/>
          </a:bodyPr>
          <a:lstStyle/>
          <a:p>
            <a:r>
              <a:rPr lang="en-GB" sz="1400" dirty="0" smtClean="0"/>
              <a:t>Donato Bramante 1444 – 1514 </a:t>
            </a:r>
            <a:r>
              <a:rPr lang="en-GB" sz="1400" dirty="0" err="1" smtClean="0"/>
              <a:t>Tempietto</a:t>
            </a:r>
            <a:r>
              <a:rPr lang="en-GB" sz="1400" dirty="0" smtClean="0"/>
              <a:t> Rome </a:t>
            </a:r>
            <a:endParaRPr lang="en-GB" sz="1400" i="1" u="sng" dirty="0"/>
          </a:p>
        </p:txBody>
      </p:sp>
      <p:sp>
        <p:nvSpPr>
          <p:cNvPr id="20" name="Rectangle 19"/>
          <p:cNvSpPr/>
          <p:nvPr/>
        </p:nvSpPr>
        <p:spPr>
          <a:xfrm>
            <a:off x="3271101" y="6156368"/>
            <a:ext cx="3992552" cy="307777"/>
          </a:xfrm>
          <a:prstGeom prst="rect">
            <a:avLst/>
          </a:prstGeom>
        </p:spPr>
        <p:txBody>
          <a:bodyPr wrap="square">
            <a:spAutoFit/>
          </a:bodyPr>
          <a:lstStyle/>
          <a:p>
            <a:r>
              <a:rPr lang="en-GB" sz="1400" dirty="0" err="1" smtClean="0"/>
              <a:t>Michelanglo</a:t>
            </a:r>
            <a:r>
              <a:rPr lang="en-GB" sz="1400" dirty="0" smtClean="0"/>
              <a:t> 1475-1564  St Peters Dome, Rome </a:t>
            </a:r>
            <a:endParaRPr lang="en-GB" sz="1400" i="1" u="sng" dirty="0"/>
          </a:p>
        </p:txBody>
      </p:sp>
    </p:spTree>
    <p:extLst>
      <p:ext uri="{BB962C8B-B14F-4D97-AF65-F5344CB8AC3E}">
        <p14:creationId xmlns:p14="http://schemas.microsoft.com/office/powerpoint/2010/main" val="42550308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8" y="-768096"/>
            <a:ext cx="12192098" cy="9138416"/>
          </a:xfrm>
          <a:prstGeom prst="rect">
            <a:avLst/>
          </a:prstGeom>
        </p:spPr>
      </p:pic>
    </p:spTree>
    <p:extLst>
      <p:ext uri="{BB962C8B-B14F-4D97-AF65-F5344CB8AC3E}">
        <p14:creationId xmlns:p14="http://schemas.microsoft.com/office/powerpoint/2010/main" val="149229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p:cNvPicPr>
            <a:picLocks noChangeAspect="1"/>
          </p:cNvPicPr>
          <p:nvPr/>
        </p:nvPicPr>
        <p:blipFill>
          <a:blip r:embed="rId2">
            <a:duotone>
              <a:schemeClr val="bg2">
                <a:shade val="45000"/>
                <a:satMod val="135000"/>
              </a:schemeClr>
              <a:prstClr val="white"/>
            </a:duotone>
          </a:blip>
          <a:stretch>
            <a:fillRect/>
          </a:stretch>
        </p:blipFill>
        <p:spPr>
          <a:xfrm>
            <a:off x="-73151" y="-1"/>
            <a:ext cx="6616650" cy="6897917"/>
          </a:xfrm>
          <a:prstGeom prst="rect">
            <a:avLst/>
          </a:prstGeom>
        </p:spPr>
      </p:pic>
      <p:pic>
        <p:nvPicPr>
          <p:cNvPr id="4" name="Picture 3"/>
          <p:cNvPicPr>
            <a:picLocks noChangeAspect="1"/>
          </p:cNvPicPr>
          <p:nvPr/>
        </p:nvPicPr>
        <p:blipFill>
          <a:blip r:embed="rId3"/>
          <a:stretch>
            <a:fillRect/>
          </a:stretch>
        </p:blipFill>
        <p:spPr>
          <a:xfrm>
            <a:off x="10303565" y="6468731"/>
            <a:ext cx="1888435" cy="389269"/>
          </a:xfrm>
          <a:prstGeom prst="rect">
            <a:avLst/>
          </a:prstGeom>
        </p:spPr>
      </p:pic>
      <p:sp>
        <p:nvSpPr>
          <p:cNvPr id="2" name="Rectangle 1"/>
          <p:cNvSpPr/>
          <p:nvPr/>
        </p:nvSpPr>
        <p:spPr>
          <a:xfrm>
            <a:off x="553516" y="1143918"/>
            <a:ext cx="5124908" cy="4524315"/>
          </a:xfrm>
          <a:prstGeom prst="rect">
            <a:avLst/>
          </a:prstGeom>
        </p:spPr>
        <p:txBody>
          <a:bodyPr wrap="square">
            <a:spAutoFit/>
          </a:bodyPr>
          <a:lstStyle/>
          <a:p>
            <a:r>
              <a:rPr lang="en-GB" dirty="0">
                <a:solidFill>
                  <a:srgbClr val="0070C0"/>
                </a:solidFill>
              </a:rPr>
              <a:t>The Renaissance was a cultural movement that took place in </a:t>
            </a:r>
            <a:r>
              <a:rPr lang="en-GB" dirty="0" smtClean="0">
                <a:solidFill>
                  <a:srgbClr val="0070C0"/>
                </a:solidFill>
              </a:rPr>
              <a:t>Europe. The High Renaissance between the 14</a:t>
            </a:r>
            <a:r>
              <a:rPr lang="en-GB" baseline="30000" dirty="0" smtClean="0">
                <a:solidFill>
                  <a:srgbClr val="0070C0"/>
                </a:solidFill>
              </a:rPr>
              <a:t>th</a:t>
            </a:r>
            <a:r>
              <a:rPr lang="en-GB" dirty="0" smtClean="0">
                <a:solidFill>
                  <a:srgbClr val="0070C0"/>
                </a:solidFill>
              </a:rPr>
              <a:t>C and 16</a:t>
            </a:r>
            <a:r>
              <a:rPr lang="en-GB" baseline="30000" dirty="0" smtClean="0">
                <a:solidFill>
                  <a:srgbClr val="0070C0"/>
                </a:solidFill>
              </a:rPr>
              <a:t>th</a:t>
            </a:r>
            <a:r>
              <a:rPr lang="en-GB" dirty="0" smtClean="0">
                <a:solidFill>
                  <a:srgbClr val="0070C0"/>
                </a:solidFill>
              </a:rPr>
              <a:t>C, and Late </a:t>
            </a:r>
            <a:r>
              <a:rPr lang="en-GB" dirty="0">
                <a:solidFill>
                  <a:srgbClr val="0070C0"/>
                </a:solidFill>
              </a:rPr>
              <a:t>R</a:t>
            </a:r>
            <a:r>
              <a:rPr lang="en-GB" dirty="0" smtClean="0">
                <a:solidFill>
                  <a:srgbClr val="0070C0"/>
                </a:solidFill>
              </a:rPr>
              <a:t>enaissance period within the 17thC. </a:t>
            </a:r>
          </a:p>
          <a:p>
            <a:endParaRPr lang="en-GB" dirty="0" smtClean="0">
              <a:solidFill>
                <a:srgbClr val="0070C0"/>
              </a:solidFill>
            </a:endParaRPr>
          </a:p>
          <a:p>
            <a:r>
              <a:rPr lang="en-GB" dirty="0" smtClean="0">
                <a:solidFill>
                  <a:srgbClr val="0070C0"/>
                </a:solidFill>
              </a:rPr>
              <a:t>It was </a:t>
            </a:r>
            <a:r>
              <a:rPr lang="en-GB" dirty="0">
                <a:solidFill>
                  <a:srgbClr val="0070C0"/>
                </a:solidFill>
              </a:rPr>
              <a:t>a golden period that lead to development of art, literature, and culture. It is often </a:t>
            </a:r>
            <a:r>
              <a:rPr lang="en-GB" dirty="0" smtClean="0">
                <a:solidFill>
                  <a:srgbClr val="0070C0"/>
                </a:solidFill>
              </a:rPr>
              <a:t>regarded as the cultural movement </a:t>
            </a:r>
            <a:r>
              <a:rPr lang="en-GB" dirty="0">
                <a:solidFill>
                  <a:srgbClr val="0070C0"/>
                </a:solidFill>
              </a:rPr>
              <a:t>that led to the birth of </a:t>
            </a:r>
            <a:r>
              <a:rPr lang="en-GB" dirty="0" smtClean="0">
                <a:solidFill>
                  <a:srgbClr val="0070C0"/>
                </a:solidFill>
              </a:rPr>
              <a:t>modern </a:t>
            </a:r>
            <a:r>
              <a:rPr lang="en-GB" dirty="0">
                <a:solidFill>
                  <a:srgbClr val="0070C0"/>
                </a:solidFill>
              </a:rPr>
              <a:t>thinking and perspective. </a:t>
            </a:r>
            <a:endParaRPr lang="en-GB" dirty="0" smtClean="0">
              <a:solidFill>
                <a:srgbClr val="0070C0"/>
              </a:solidFill>
            </a:endParaRPr>
          </a:p>
          <a:p>
            <a:endParaRPr lang="en-GB" dirty="0">
              <a:solidFill>
                <a:srgbClr val="0070C0"/>
              </a:solidFill>
            </a:endParaRPr>
          </a:p>
          <a:p>
            <a:r>
              <a:rPr lang="en-GB" dirty="0" smtClean="0">
                <a:solidFill>
                  <a:srgbClr val="0070C0"/>
                </a:solidFill>
              </a:rPr>
              <a:t>The time </a:t>
            </a:r>
            <a:r>
              <a:rPr lang="en-GB" dirty="0">
                <a:solidFill>
                  <a:srgbClr val="0070C0"/>
                </a:solidFill>
              </a:rPr>
              <a:t>is better known for its artistic developments as seen by the works of Leonardo da Vinci and Michelangelo, there were many notable inventions during this </a:t>
            </a:r>
            <a:r>
              <a:rPr lang="en-GB" dirty="0" smtClean="0">
                <a:solidFill>
                  <a:srgbClr val="0070C0"/>
                </a:solidFill>
              </a:rPr>
              <a:t>period with impact on Surveying, increasing accuracy of measurements.</a:t>
            </a:r>
          </a:p>
          <a:p>
            <a:endParaRPr lang="en-GB" dirty="0" smtClean="0"/>
          </a:p>
        </p:txBody>
      </p:sp>
      <p:sp>
        <p:nvSpPr>
          <p:cNvPr id="5" name="Rectangle 4"/>
          <p:cNvSpPr/>
          <p:nvPr/>
        </p:nvSpPr>
        <p:spPr>
          <a:xfrm>
            <a:off x="6503212" y="307779"/>
            <a:ext cx="5576012" cy="6355586"/>
          </a:xfrm>
          <a:prstGeom prst="rect">
            <a:avLst/>
          </a:prstGeom>
        </p:spPr>
        <p:txBody>
          <a:bodyPr wrap="square">
            <a:spAutoFit/>
          </a:bodyPr>
          <a:lstStyle/>
          <a:p>
            <a:r>
              <a:rPr lang="en-GB" sz="1100" dirty="0" smtClean="0"/>
              <a:t>1300 - The </a:t>
            </a:r>
            <a:r>
              <a:rPr lang="en-GB" sz="1100" dirty="0"/>
              <a:t>first mechanical clock.</a:t>
            </a:r>
          </a:p>
          <a:p>
            <a:r>
              <a:rPr lang="en-GB" sz="1100" dirty="0" smtClean="0"/>
              <a:t>1366 - Scales </a:t>
            </a:r>
            <a:r>
              <a:rPr lang="en-GB" sz="1100" dirty="0"/>
              <a:t>for weighing.</a:t>
            </a:r>
          </a:p>
          <a:p>
            <a:r>
              <a:rPr lang="en-GB" sz="1100" dirty="0" smtClean="0"/>
              <a:t>1400 - First </a:t>
            </a:r>
            <a:r>
              <a:rPr lang="en-GB" sz="1100" dirty="0"/>
              <a:t>golf ball was invented</a:t>
            </a:r>
          </a:p>
          <a:p>
            <a:r>
              <a:rPr lang="en-GB" sz="1100" dirty="0" smtClean="0"/>
              <a:t>1411 - The </a:t>
            </a:r>
            <a:r>
              <a:rPr lang="en-GB" sz="1100" dirty="0"/>
              <a:t>trigger for the gun. The first piano called the Spinet invented.</a:t>
            </a:r>
          </a:p>
          <a:p>
            <a:r>
              <a:rPr lang="en-GB" sz="1100" dirty="0" smtClean="0"/>
              <a:t>1420 - Oil </a:t>
            </a:r>
            <a:r>
              <a:rPr lang="en-GB" sz="1100" dirty="0"/>
              <a:t>painting was invented.</a:t>
            </a:r>
          </a:p>
          <a:p>
            <a:r>
              <a:rPr lang="en-GB" sz="1100" dirty="0" smtClean="0"/>
              <a:t>1421 - Hoisting </a:t>
            </a:r>
            <a:r>
              <a:rPr lang="en-GB" sz="1100" dirty="0"/>
              <a:t>gear invented in Florence.</a:t>
            </a:r>
          </a:p>
          <a:p>
            <a:r>
              <a:rPr lang="en-GB" sz="1100" dirty="0" smtClean="0"/>
              <a:t>1450 - Lenses </a:t>
            </a:r>
            <a:r>
              <a:rPr lang="en-GB" sz="1100" dirty="0"/>
              <a:t>for near-sighted people invented by Nicholas of </a:t>
            </a:r>
            <a:r>
              <a:rPr lang="en-GB" sz="1100" dirty="0" err="1"/>
              <a:t>Cusa</a:t>
            </a:r>
            <a:r>
              <a:rPr lang="en-GB" sz="1100" dirty="0"/>
              <a:t>.</a:t>
            </a:r>
          </a:p>
          <a:p>
            <a:r>
              <a:rPr lang="en-GB" sz="1100" dirty="0" smtClean="0"/>
              <a:t>1456 - Printing </a:t>
            </a:r>
            <a:r>
              <a:rPr lang="en-GB" sz="1100" dirty="0"/>
              <a:t>press by Gutenberg.</a:t>
            </a:r>
          </a:p>
          <a:p>
            <a:r>
              <a:rPr lang="en-GB" sz="1100" dirty="0" smtClean="0"/>
              <a:t>1465 - </a:t>
            </a:r>
            <a:r>
              <a:rPr lang="en-GB" sz="1100" dirty="0" err="1" smtClean="0"/>
              <a:t>Drypoint</a:t>
            </a:r>
            <a:r>
              <a:rPr lang="en-GB" sz="1100" dirty="0" smtClean="0"/>
              <a:t> </a:t>
            </a:r>
            <a:r>
              <a:rPr lang="en-GB" sz="1100" dirty="0"/>
              <a:t>engravings invented.</a:t>
            </a:r>
          </a:p>
          <a:p>
            <a:r>
              <a:rPr lang="en-GB" sz="1100" dirty="0" smtClean="0"/>
              <a:t>1475 - Muzzle </a:t>
            </a:r>
            <a:r>
              <a:rPr lang="en-GB" sz="1100" dirty="0"/>
              <a:t>loaded rifles invented in Italy.</a:t>
            </a:r>
          </a:p>
          <a:p>
            <a:r>
              <a:rPr lang="en-GB" sz="1100" dirty="0" smtClean="0"/>
              <a:t>1485 - Leonardo </a:t>
            </a:r>
            <a:r>
              <a:rPr lang="en-GB" sz="1100" dirty="0"/>
              <a:t>da Vinci designed the first parachute.</a:t>
            </a:r>
          </a:p>
          <a:p>
            <a:r>
              <a:rPr lang="en-GB" sz="1100" dirty="0" smtClean="0"/>
              <a:t>1487 - Bell </a:t>
            </a:r>
            <a:r>
              <a:rPr lang="en-GB" sz="1100" dirty="0"/>
              <a:t>chimes.</a:t>
            </a:r>
          </a:p>
          <a:p>
            <a:r>
              <a:rPr lang="en-GB" sz="1100" dirty="0" smtClean="0"/>
              <a:t>1500 - The </a:t>
            </a:r>
            <a:r>
              <a:rPr lang="en-GB" sz="1100" dirty="0"/>
              <a:t>first flush toilets were invited.</a:t>
            </a:r>
          </a:p>
          <a:p>
            <a:r>
              <a:rPr lang="en-GB" sz="1100" dirty="0" smtClean="0"/>
              <a:t>1510 - Pocket </a:t>
            </a:r>
            <a:r>
              <a:rPr lang="en-GB" sz="1100" dirty="0"/>
              <a:t>watch invented by Peter </a:t>
            </a:r>
            <a:r>
              <a:rPr lang="en-GB" sz="1100" dirty="0" err="1"/>
              <a:t>Henlein</a:t>
            </a:r>
            <a:r>
              <a:rPr lang="en-GB" sz="1100" dirty="0"/>
              <a:t>.</a:t>
            </a:r>
          </a:p>
          <a:p>
            <a:r>
              <a:rPr lang="en-GB" sz="1100" dirty="0" smtClean="0"/>
              <a:t>1514 - Nicolaus </a:t>
            </a:r>
            <a:r>
              <a:rPr lang="en-GB" sz="1100" dirty="0"/>
              <a:t>Copernicus established the fact that the </a:t>
            </a:r>
            <a:r>
              <a:rPr lang="en-GB" sz="1100" dirty="0" smtClean="0"/>
              <a:t>centre </a:t>
            </a:r>
            <a:r>
              <a:rPr lang="en-GB" sz="1100" dirty="0"/>
              <a:t>of the universe is not the </a:t>
            </a:r>
            <a:r>
              <a:rPr lang="en-GB" sz="1100" dirty="0" smtClean="0"/>
              <a:t>Earth</a:t>
            </a:r>
            <a:r>
              <a:rPr lang="en-GB" sz="1100" dirty="0"/>
              <a:t>.</a:t>
            </a:r>
          </a:p>
          <a:p>
            <a:r>
              <a:rPr lang="en-GB" sz="1100" dirty="0" smtClean="0"/>
              <a:t>1579 – Azimuth Instrument ‘Theodolite’ </a:t>
            </a:r>
            <a:endParaRPr lang="en-GB" sz="1100" dirty="0"/>
          </a:p>
          <a:p>
            <a:r>
              <a:rPr lang="en-GB" sz="1100" dirty="0" smtClean="0"/>
              <a:t>1589 - Knitting </a:t>
            </a:r>
            <a:r>
              <a:rPr lang="en-GB" sz="1100" dirty="0"/>
              <a:t>machine invented by William Lee.</a:t>
            </a:r>
          </a:p>
          <a:p>
            <a:r>
              <a:rPr lang="en-GB" sz="1100" dirty="0" smtClean="0"/>
              <a:t>1590 - Compound </a:t>
            </a:r>
            <a:r>
              <a:rPr lang="en-GB" sz="1100" dirty="0"/>
              <a:t>microscope invented by Zacharias Janssen.</a:t>
            </a:r>
          </a:p>
          <a:p>
            <a:r>
              <a:rPr lang="en-GB" sz="1100" dirty="0" smtClean="0"/>
              <a:t>1593 - Galileo </a:t>
            </a:r>
            <a:r>
              <a:rPr lang="en-GB" sz="1100" dirty="0"/>
              <a:t>Galilei invented the water thermometer.</a:t>
            </a:r>
          </a:p>
          <a:p>
            <a:r>
              <a:rPr lang="en-GB" sz="1100" dirty="0" smtClean="0"/>
              <a:t>1608 - First </a:t>
            </a:r>
            <a:r>
              <a:rPr lang="en-GB" sz="1100" dirty="0"/>
              <a:t>refracting telescope was invented by Hans </a:t>
            </a:r>
            <a:r>
              <a:rPr lang="en-GB" sz="1100" dirty="0" err="1"/>
              <a:t>Lippershey</a:t>
            </a:r>
            <a:r>
              <a:rPr lang="en-GB" sz="1100" dirty="0"/>
              <a:t>.</a:t>
            </a:r>
          </a:p>
          <a:p>
            <a:r>
              <a:rPr lang="en-GB" sz="1100" dirty="0" smtClean="0"/>
              <a:t>1620 - The </a:t>
            </a:r>
            <a:r>
              <a:rPr lang="en-GB" sz="1100" dirty="0"/>
              <a:t>first submarine was invented by </a:t>
            </a:r>
            <a:r>
              <a:rPr lang="en-GB" sz="1100" dirty="0" err="1"/>
              <a:t>Cornelis</a:t>
            </a:r>
            <a:r>
              <a:rPr lang="en-GB" sz="1100" dirty="0"/>
              <a:t> </a:t>
            </a:r>
            <a:r>
              <a:rPr lang="en-GB" sz="1100" dirty="0" err="1"/>
              <a:t>Drebbel</a:t>
            </a:r>
            <a:r>
              <a:rPr lang="en-GB" sz="1100" dirty="0"/>
              <a:t>.</a:t>
            </a:r>
          </a:p>
          <a:p>
            <a:r>
              <a:rPr lang="en-GB" sz="1100" dirty="0" smtClean="0"/>
              <a:t>1624 - Slide </a:t>
            </a:r>
            <a:r>
              <a:rPr lang="en-GB" sz="1100" dirty="0"/>
              <a:t>Rule was invented by William </a:t>
            </a:r>
            <a:r>
              <a:rPr lang="en-GB" sz="1100" dirty="0" err="1"/>
              <a:t>Oughtred</a:t>
            </a:r>
            <a:r>
              <a:rPr lang="en-GB" sz="1100" dirty="0"/>
              <a:t>.</a:t>
            </a:r>
          </a:p>
          <a:p>
            <a:r>
              <a:rPr lang="en-GB" sz="1100" dirty="0" smtClean="0"/>
              <a:t>1625 - Method </a:t>
            </a:r>
            <a:r>
              <a:rPr lang="en-GB" sz="1100" dirty="0"/>
              <a:t>of blood transfusion was invented by Jean Baptiste Denys.</a:t>
            </a:r>
          </a:p>
          <a:p>
            <a:r>
              <a:rPr lang="en-GB" sz="1100" dirty="0" smtClean="0"/>
              <a:t>1636 - W</a:t>
            </a:r>
            <a:r>
              <a:rPr lang="en-GB" sz="1100" dirty="0"/>
              <a:t>. Gascoigne invents the </a:t>
            </a:r>
            <a:r>
              <a:rPr lang="en-GB" sz="1100" dirty="0" err="1"/>
              <a:t>micrometer</a:t>
            </a:r>
            <a:r>
              <a:rPr lang="en-GB" sz="1100" dirty="0"/>
              <a:t>.</a:t>
            </a:r>
          </a:p>
          <a:p>
            <a:r>
              <a:rPr lang="en-GB" sz="1100" dirty="0" smtClean="0"/>
              <a:t>1642 - Adding </a:t>
            </a:r>
            <a:r>
              <a:rPr lang="en-GB" sz="1100" dirty="0"/>
              <a:t>Machine invented by Blaise Pascal.</a:t>
            </a:r>
          </a:p>
          <a:p>
            <a:r>
              <a:rPr lang="en-GB" sz="1100" dirty="0" smtClean="0"/>
              <a:t>1643 - Barometer </a:t>
            </a:r>
            <a:r>
              <a:rPr lang="en-GB" sz="1100" dirty="0"/>
              <a:t>invented by Torricelli.</a:t>
            </a:r>
          </a:p>
          <a:p>
            <a:r>
              <a:rPr lang="en-GB" sz="1100" dirty="0" smtClean="0"/>
              <a:t>1650 - The </a:t>
            </a:r>
            <a:r>
              <a:rPr lang="en-GB" sz="1100" dirty="0"/>
              <a:t>first air pump.</a:t>
            </a:r>
          </a:p>
          <a:p>
            <a:r>
              <a:rPr lang="en-GB" sz="1100" dirty="0" smtClean="0"/>
              <a:t>1656 - The </a:t>
            </a:r>
            <a:r>
              <a:rPr lang="en-GB" sz="1100" dirty="0"/>
              <a:t>pendulum clock was invented by Christian Huygens.</a:t>
            </a:r>
          </a:p>
          <a:p>
            <a:r>
              <a:rPr lang="en-GB" sz="1100" dirty="0" smtClean="0"/>
              <a:t>1661 – </a:t>
            </a:r>
            <a:r>
              <a:rPr lang="en-GB" sz="1100" dirty="0" err="1" smtClean="0"/>
              <a:t>Thevenot</a:t>
            </a:r>
            <a:r>
              <a:rPr lang="en-GB" sz="1100" dirty="0" smtClean="0"/>
              <a:t> invented the Bubble Spirit Level .</a:t>
            </a:r>
            <a:endParaRPr lang="en-GB" sz="1100" dirty="0"/>
          </a:p>
          <a:p>
            <a:r>
              <a:rPr lang="en-GB" sz="1100" dirty="0" smtClean="0"/>
              <a:t>1663 - The </a:t>
            </a:r>
            <a:r>
              <a:rPr lang="en-GB" sz="1100" dirty="0"/>
              <a:t>first reflecting telescope was constructed by James Gregory.</a:t>
            </a:r>
          </a:p>
          <a:p>
            <a:r>
              <a:rPr lang="en-GB" sz="1100" dirty="0" smtClean="0"/>
              <a:t>1670 - Champagne </a:t>
            </a:r>
            <a:r>
              <a:rPr lang="en-GB" sz="1100" dirty="0"/>
              <a:t>was invented by Dom </a:t>
            </a:r>
            <a:r>
              <a:rPr lang="en-GB" sz="1100" dirty="0" err="1"/>
              <a:t>Perignon</a:t>
            </a:r>
            <a:r>
              <a:rPr lang="en-GB" sz="1100" dirty="0"/>
              <a:t>.</a:t>
            </a:r>
          </a:p>
          <a:p>
            <a:r>
              <a:rPr lang="en-GB" sz="1100" dirty="0" smtClean="0"/>
              <a:t>1671 - The </a:t>
            </a:r>
            <a:r>
              <a:rPr lang="en-GB" sz="1100" dirty="0"/>
              <a:t>first calculating machine invented by Gottfried Wilhelm Leibniz.</a:t>
            </a:r>
          </a:p>
          <a:p>
            <a:r>
              <a:rPr lang="en-GB" sz="1100" dirty="0" smtClean="0"/>
              <a:t>1671 - Sir </a:t>
            </a:r>
            <a:r>
              <a:rPr lang="en-GB" sz="1100" dirty="0"/>
              <a:t>Isaac Newton publishes his major work, Principia, which contains the three laws of motion and the law of universal gravitation.</a:t>
            </a:r>
          </a:p>
          <a:p>
            <a:r>
              <a:rPr lang="en-GB" sz="1100" dirty="0" smtClean="0"/>
              <a:t>1679 - Pressure </a:t>
            </a:r>
            <a:r>
              <a:rPr lang="en-GB" sz="1100" dirty="0"/>
              <a:t>cooker invented by Denis </a:t>
            </a:r>
            <a:r>
              <a:rPr lang="en-GB" sz="1100" dirty="0" err="1"/>
              <a:t>Papin</a:t>
            </a:r>
            <a:r>
              <a:rPr lang="en-GB" sz="1100" dirty="0"/>
              <a:t>.</a:t>
            </a:r>
          </a:p>
          <a:p>
            <a:r>
              <a:rPr lang="en-GB" sz="1100" dirty="0" smtClean="0"/>
              <a:t>1698 - Steam </a:t>
            </a:r>
            <a:r>
              <a:rPr lang="en-GB" sz="1100" dirty="0"/>
              <a:t>pump invented by Thomas </a:t>
            </a:r>
            <a:r>
              <a:rPr lang="en-GB" sz="1100" dirty="0" err="1"/>
              <a:t>Savery</a:t>
            </a:r>
            <a:r>
              <a:rPr lang="en-GB" sz="1100" dirty="0"/>
              <a:t>.</a:t>
            </a:r>
          </a:p>
        </p:txBody>
      </p:sp>
      <p:cxnSp>
        <p:nvCxnSpPr>
          <p:cNvPr id="6" name="Straight Arrow Connector 5"/>
          <p:cNvCxnSpPr/>
          <p:nvPr/>
        </p:nvCxnSpPr>
        <p:spPr>
          <a:xfrm flipV="1">
            <a:off x="5950914" y="649098"/>
            <a:ext cx="523036" cy="91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V="1">
            <a:off x="5939942" y="1642872"/>
            <a:ext cx="523036" cy="91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V="1">
            <a:off x="5960059" y="2619537"/>
            <a:ext cx="523036" cy="91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V="1">
            <a:off x="5939942" y="4017902"/>
            <a:ext cx="523036" cy="91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5939942" y="469358"/>
            <a:ext cx="523036" cy="91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5939942" y="3612132"/>
            <a:ext cx="523036" cy="91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V="1">
            <a:off x="5939942" y="5330096"/>
            <a:ext cx="523036" cy="91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V="1">
            <a:off x="5939942" y="6326143"/>
            <a:ext cx="523036" cy="91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V="1">
            <a:off x="5939942" y="4482159"/>
            <a:ext cx="523036" cy="91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7" name="Picture 16"/>
          <p:cNvPicPr>
            <a:picLocks noChangeAspect="1"/>
          </p:cNvPicPr>
          <p:nvPr/>
        </p:nvPicPr>
        <p:blipFill>
          <a:blip r:embed="rId4"/>
          <a:stretch>
            <a:fillRect/>
          </a:stretch>
        </p:blipFill>
        <p:spPr>
          <a:xfrm>
            <a:off x="5939942" y="4577295"/>
            <a:ext cx="603556" cy="164606"/>
          </a:xfrm>
          <a:prstGeom prst="rect">
            <a:avLst/>
          </a:prstGeom>
        </p:spPr>
      </p:pic>
      <p:cxnSp>
        <p:nvCxnSpPr>
          <p:cNvPr id="20" name="Straight Arrow Connector 19"/>
          <p:cNvCxnSpPr/>
          <p:nvPr/>
        </p:nvCxnSpPr>
        <p:spPr>
          <a:xfrm flipV="1">
            <a:off x="5950914" y="5136538"/>
            <a:ext cx="523036" cy="91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1" name="Picture 20"/>
          <p:cNvPicPr>
            <a:picLocks noChangeAspect="1"/>
          </p:cNvPicPr>
          <p:nvPr/>
        </p:nvPicPr>
        <p:blipFill>
          <a:blip r:embed="rId4"/>
          <a:stretch>
            <a:fillRect/>
          </a:stretch>
        </p:blipFill>
        <p:spPr>
          <a:xfrm>
            <a:off x="5958231" y="2880774"/>
            <a:ext cx="603556" cy="164606"/>
          </a:xfrm>
          <a:prstGeom prst="rect">
            <a:avLst/>
          </a:prstGeom>
        </p:spPr>
      </p:pic>
    </p:spTree>
    <p:extLst>
      <p:ext uri="{BB962C8B-B14F-4D97-AF65-F5344CB8AC3E}">
        <p14:creationId xmlns:p14="http://schemas.microsoft.com/office/powerpoint/2010/main" val="364082748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0303565" y="6473052"/>
            <a:ext cx="1888435" cy="389269"/>
          </a:xfrm>
          <a:prstGeom prst="rect">
            <a:avLst/>
          </a:prstGeom>
        </p:spPr>
      </p:pic>
      <p:sp>
        <p:nvSpPr>
          <p:cNvPr id="6" name="Rectangle 5"/>
          <p:cNvSpPr/>
          <p:nvPr/>
        </p:nvSpPr>
        <p:spPr>
          <a:xfrm>
            <a:off x="4563173" y="6375298"/>
            <a:ext cx="5942422" cy="584775"/>
          </a:xfrm>
          <a:prstGeom prst="rect">
            <a:avLst/>
          </a:prstGeom>
        </p:spPr>
        <p:txBody>
          <a:bodyPr wrap="square">
            <a:spAutoFit/>
          </a:bodyPr>
          <a:lstStyle/>
          <a:p>
            <a:pPr algn="ctr"/>
            <a:r>
              <a:rPr lang="en-GB" sz="3200" dirty="0" smtClean="0"/>
              <a:t>Industrial Revolution 18</a:t>
            </a:r>
            <a:r>
              <a:rPr lang="en-GB" sz="3200" baseline="30000" dirty="0" smtClean="0"/>
              <a:t>th</a:t>
            </a:r>
            <a:r>
              <a:rPr lang="en-GB" sz="3200" dirty="0" smtClean="0"/>
              <a:t>C/ 19</a:t>
            </a:r>
            <a:r>
              <a:rPr lang="en-GB" sz="3200" baseline="30000" dirty="0" smtClean="0"/>
              <a:t>th</a:t>
            </a:r>
            <a:r>
              <a:rPr lang="en-GB" sz="3200" dirty="0" smtClean="0"/>
              <a:t>C</a:t>
            </a:r>
            <a:endParaRPr lang="en-GB" sz="3200" dirty="0"/>
          </a:p>
        </p:txBody>
      </p:sp>
      <p:sp>
        <p:nvSpPr>
          <p:cNvPr id="9" name="Rectangle 8"/>
          <p:cNvSpPr/>
          <p:nvPr/>
        </p:nvSpPr>
        <p:spPr>
          <a:xfrm>
            <a:off x="158496" y="6144466"/>
            <a:ext cx="6096000" cy="230832"/>
          </a:xfrm>
          <a:prstGeom prst="rect">
            <a:avLst/>
          </a:prstGeom>
        </p:spPr>
        <p:txBody>
          <a:bodyPr>
            <a:spAutoFit/>
          </a:bodyPr>
          <a:lstStyle/>
          <a:p>
            <a:r>
              <a:rPr lang="en-GB" sz="900" dirty="0"/>
              <a:t>https://www.learnodo-newtonic.com/wp-content/uploads/2018/03/Industrial-Revolution-Facts-Featured.jpg</a:t>
            </a:r>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496" y="609838"/>
            <a:ext cx="11710416" cy="4652207"/>
          </a:xfrm>
          <a:prstGeom prst="rect">
            <a:avLst/>
          </a:prstGeom>
        </p:spPr>
      </p:pic>
    </p:spTree>
    <p:extLst>
      <p:ext uri="{BB962C8B-B14F-4D97-AF65-F5344CB8AC3E}">
        <p14:creationId xmlns:p14="http://schemas.microsoft.com/office/powerpoint/2010/main" val="367992751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0303565" y="6473052"/>
            <a:ext cx="1888435" cy="389269"/>
          </a:xfrm>
          <a:prstGeom prst="rect">
            <a:avLst/>
          </a:prstGeom>
        </p:spPr>
      </p:pic>
      <p:sp>
        <p:nvSpPr>
          <p:cNvPr id="6" name="Rectangle 5"/>
          <p:cNvSpPr/>
          <p:nvPr/>
        </p:nvSpPr>
        <p:spPr>
          <a:xfrm>
            <a:off x="4563173" y="6375298"/>
            <a:ext cx="5942422" cy="584775"/>
          </a:xfrm>
          <a:prstGeom prst="rect">
            <a:avLst/>
          </a:prstGeom>
        </p:spPr>
        <p:txBody>
          <a:bodyPr wrap="square">
            <a:spAutoFit/>
          </a:bodyPr>
          <a:lstStyle/>
          <a:p>
            <a:pPr algn="ctr"/>
            <a:r>
              <a:rPr lang="en-GB" sz="3200" dirty="0" smtClean="0"/>
              <a:t>Industrial Revolution 18</a:t>
            </a:r>
            <a:r>
              <a:rPr lang="en-GB" sz="3200" baseline="30000" dirty="0" smtClean="0"/>
              <a:t>th</a:t>
            </a:r>
            <a:r>
              <a:rPr lang="en-GB" sz="3200" dirty="0" smtClean="0"/>
              <a:t>C/ 19</a:t>
            </a:r>
            <a:r>
              <a:rPr lang="en-GB" sz="3200" baseline="30000" dirty="0" smtClean="0"/>
              <a:t>th</a:t>
            </a:r>
            <a:r>
              <a:rPr lang="en-GB" sz="3200" dirty="0" smtClean="0"/>
              <a:t>C</a:t>
            </a:r>
            <a:endParaRPr lang="en-GB" sz="3200" dirty="0"/>
          </a:p>
        </p:txBody>
      </p:sp>
      <p:sp>
        <p:nvSpPr>
          <p:cNvPr id="2" name="Rectangle 1"/>
          <p:cNvSpPr/>
          <p:nvPr/>
        </p:nvSpPr>
        <p:spPr>
          <a:xfrm>
            <a:off x="484088" y="1725331"/>
            <a:ext cx="11015744" cy="2123658"/>
          </a:xfrm>
          <a:prstGeom prst="rect">
            <a:avLst/>
          </a:prstGeom>
        </p:spPr>
        <p:txBody>
          <a:bodyPr wrap="square">
            <a:spAutoFit/>
          </a:bodyPr>
          <a:lstStyle/>
          <a:p>
            <a:pPr algn="ctr"/>
            <a:r>
              <a:rPr lang="en-GB" dirty="0" smtClean="0"/>
              <a:t>At the beginning </a:t>
            </a:r>
            <a:r>
              <a:rPr lang="en-GB" dirty="0"/>
              <a:t>of the industrial </a:t>
            </a:r>
            <a:r>
              <a:rPr lang="en-GB" dirty="0" smtClean="0"/>
              <a:t>revolution</a:t>
            </a:r>
            <a:r>
              <a:rPr lang="en-GB" dirty="0"/>
              <a:t> </a:t>
            </a:r>
            <a:r>
              <a:rPr lang="en-GB" dirty="0" smtClean="0"/>
              <a:t>there was an </a:t>
            </a:r>
            <a:r>
              <a:rPr lang="en-GB" dirty="0"/>
              <a:t>importance of "exact </a:t>
            </a:r>
            <a:r>
              <a:rPr lang="en-GB" dirty="0" smtClean="0"/>
              <a:t>boundaries“.</a:t>
            </a:r>
          </a:p>
          <a:p>
            <a:pPr algn="ctr"/>
            <a:endParaRPr lang="en-GB" dirty="0"/>
          </a:p>
          <a:p>
            <a:pPr algn="ctr"/>
            <a:r>
              <a:rPr lang="en-GB" sz="9600" dirty="0" smtClean="0"/>
              <a:t>WHY ? </a:t>
            </a:r>
          </a:p>
        </p:txBody>
      </p:sp>
      <p:sp>
        <p:nvSpPr>
          <p:cNvPr id="3" name="Rectangle 2"/>
          <p:cNvSpPr/>
          <p:nvPr/>
        </p:nvSpPr>
        <p:spPr>
          <a:xfrm>
            <a:off x="30123" y="6357636"/>
            <a:ext cx="6096000" cy="230832"/>
          </a:xfrm>
          <a:prstGeom prst="rect">
            <a:avLst/>
          </a:prstGeom>
        </p:spPr>
        <p:txBody>
          <a:bodyPr>
            <a:spAutoFit/>
          </a:bodyPr>
          <a:lstStyle/>
          <a:p>
            <a:r>
              <a:rPr lang="en-GB" sz="900" dirty="0"/>
              <a:t>https://d3d00swyhr67nd.cloudfront.net/w944h944/SW/SW_MTLIB_PCF3.jpg</a:t>
            </a:r>
          </a:p>
        </p:txBody>
      </p:sp>
      <p:pic>
        <p:nvPicPr>
          <p:cNvPr id="7" name="Picture 6"/>
          <p:cNvPicPr>
            <a:picLocks noChangeAspect="1"/>
          </p:cNvPicPr>
          <p:nvPr/>
        </p:nvPicPr>
        <p:blipFill>
          <a:blip r:embed="rId3"/>
          <a:stretch>
            <a:fillRect/>
          </a:stretch>
        </p:blipFill>
        <p:spPr>
          <a:xfrm>
            <a:off x="1496160" y="518681"/>
            <a:ext cx="8991600" cy="5467350"/>
          </a:xfrm>
          <a:prstGeom prst="rect">
            <a:avLst/>
          </a:prstGeom>
        </p:spPr>
      </p:pic>
    </p:spTree>
    <p:extLst>
      <p:ext uri="{BB962C8B-B14F-4D97-AF65-F5344CB8AC3E}">
        <p14:creationId xmlns:p14="http://schemas.microsoft.com/office/powerpoint/2010/main" val="3743106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0303565" y="6473052"/>
            <a:ext cx="1888435" cy="389269"/>
          </a:xfrm>
          <a:prstGeom prst="rect">
            <a:avLst/>
          </a:prstGeom>
        </p:spPr>
      </p:pic>
      <p:sp>
        <p:nvSpPr>
          <p:cNvPr id="6" name="Rectangle 5"/>
          <p:cNvSpPr/>
          <p:nvPr/>
        </p:nvSpPr>
        <p:spPr>
          <a:xfrm>
            <a:off x="4563173" y="6375298"/>
            <a:ext cx="5942422" cy="584775"/>
          </a:xfrm>
          <a:prstGeom prst="rect">
            <a:avLst/>
          </a:prstGeom>
        </p:spPr>
        <p:txBody>
          <a:bodyPr wrap="square">
            <a:spAutoFit/>
          </a:bodyPr>
          <a:lstStyle/>
          <a:p>
            <a:pPr algn="ctr"/>
            <a:r>
              <a:rPr lang="en-GB" sz="3200" dirty="0" smtClean="0"/>
              <a:t>Industrial Revolution 18</a:t>
            </a:r>
            <a:r>
              <a:rPr lang="en-GB" sz="3200" baseline="30000" dirty="0" smtClean="0"/>
              <a:t>th</a:t>
            </a:r>
            <a:r>
              <a:rPr lang="en-GB" sz="3200" dirty="0" smtClean="0"/>
              <a:t>C/ 19</a:t>
            </a:r>
            <a:r>
              <a:rPr lang="en-GB" sz="3200" baseline="30000" dirty="0" smtClean="0"/>
              <a:t>th</a:t>
            </a:r>
            <a:r>
              <a:rPr lang="en-GB" sz="3200" dirty="0" smtClean="0"/>
              <a:t>C</a:t>
            </a:r>
            <a:endParaRPr lang="en-GB" sz="3200" dirty="0"/>
          </a:p>
        </p:txBody>
      </p:sp>
      <p:sp>
        <p:nvSpPr>
          <p:cNvPr id="3" name="Rectangle 2"/>
          <p:cNvSpPr/>
          <p:nvPr/>
        </p:nvSpPr>
        <p:spPr>
          <a:xfrm>
            <a:off x="85389" y="6052132"/>
            <a:ext cx="6096000" cy="230832"/>
          </a:xfrm>
          <a:prstGeom prst="rect">
            <a:avLst/>
          </a:prstGeom>
        </p:spPr>
        <p:txBody>
          <a:bodyPr>
            <a:spAutoFit/>
          </a:bodyPr>
          <a:lstStyle/>
          <a:p>
            <a:r>
              <a:rPr lang="en-GB" sz="900" dirty="0"/>
              <a:t>https://i.pinimg.com/736x/48/74/ca/4874cabde94482adfe48d830608b6ad0--coal-mining-south-wales.jpg</a:t>
            </a:r>
          </a:p>
        </p:txBody>
      </p:sp>
      <p:pic>
        <p:nvPicPr>
          <p:cNvPr id="8" name="Picture 7"/>
          <p:cNvPicPr>
            <a:picLocks noChangeAspect="1"/>
          </p:cNvPicPr>
          <p:nvPr/>
        </p:nvPicPr>
        <p:blipFill>
          <a:blip r:embed="rId3"/>
          <a:stretch>
            <a:fillRect/>
          </a:stretch>
        </p:blipFill>
        <p:spPr>
          <a:xfrm>
            <a:off x="1382621" y="215335"/>
            <a:ext cx="9122974" cy="5739045"/>
          </a:xfrm>
          <a:prstGeom prst="rect">
            <a:avLst/>
          </a:prstGeom>
        </p:spPr>
      </p:pic>
    </p:spTree>
    <p:extLst>
      <p:ext uri="{BB962C8B-B14F-4D97-AF65-F5344CB8AC3E}">
        <p14:creationId xmlns:p14="http://schemas.microsoft.com/office/powerpoint/2010/main" val="323280404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494069" y="1718603"/>
            <a:ext cx="6096000" cy="12834283"/>
          </a:xfrm>
          <a:prstGeom prst="rect">
            <a:avLst/>
          </a:prstGeom>
        </p:spPr>
        <p:txBody>
          <a:bodyPr>
            <a:spAutoFit/>
          </a:bodyPr>
          <a:lstStyle/>
          <a:p>
            <a:r>
              <a:rPr lang="en-GB" dirty="0"/>
              <a:t>The use of the humble theodolite was the driving force behind the trig pillar network, and the seemingly simple concept of measuring lots of interconnected angles enabled the mapping of the entire country! Trig pillars are based purely on the necessity of stable, inter-visible control monuments to be occupied by theodolites. The top of an OS trig pillar has a brass insert featuring three grooves, often referred to as a “Spider”, enabling a theodolite mounted on a three-legged adaptor plate to automatically centre itself over the pillar.</a:t>
            </a:r>
          </a:p>
          <a:p>
            <a:r>
              <a:rPr lang="en-GB" dirty="0"/>
              <a:t>The history</a:t>
            </a:r>
          </a:p>
          <a:p>
            <a:r>
              <a:rPr lang="en-GB" dirty="0"/>
              <a:t>In 1784 William Roy, our remarkable founder, was commissioned by The Royal Society to geodetically connect the Royal Observatories of Greenwich and Paris to resolve a dispute over their relative positions.</a:t>
            </a:r>
          </a:p>
          <a:p>
            <a:endParaRPr lang="en-GB" dirty="0"/>
          </a:p>
          <a:p>
            <a:r>
              <a:rPr lang="en-GB" dirty="0"/>
              <a:t>Made to the same pattern as the Great Theodolite, OS bought this </a:t>
            </a:r>
            <a:r>
              <a:rPr lang="en-GB" dirty="0" err="1"/>
              <a:t>Ramsden</a:t>
            </a:r>
            <a:r>
              <a:rPr lang="en-GB" dirty="0"/>
              <a:t> theodolite in 1795 and it now resides at our HQ in Southampton.</a:t>
            </a:r>
          </a:p>
          <a:p>
            <a:r>
              <a:rPr lang="en-GB" dirty="0"/>
              <a:t>Although technology was limited, Roy was convinced ‘the honour of the nation’ depended on creating a superior map of Britain unparalleled in its accuracy. To undergo this project, he needed a more sophisticated theodolite than had previously existed.</a:t>
            </a:r>
          </a:p>
          <a:p>
            <a:r>
              <a:rPr lang="en-GB" dirty="0"/>
              <a:t>As you can imagine, creating something like that would take a very specific skillset. Nobody but Jesse </a:t>
            </a:r>
            <a:r>
              <a:rPr lang="en-GB" dirty="0" err="1"/>
              <a:t>Ramsden</a:t>
            </a:r>
            <a:r>
              <a:rPr lang="en-GB" dirty="0"/>
              <a:t>, the leading instrument maker of the day, could make this exceptional apparatus. Three years in the making and measuring three feet across, he produced the spectacular Great Theodolite!</a:t>
            </a:r>
          </a:p>
          <a:p>
            <a:r>
              <a:rPr lang="en-GB" dirty="0"/>
              <a:t>Under the authority of the Master General of the Board of Ordnance, Roy began the London/Paris triangulation in 1785. By using angle measurements and at least a single measured baseline length, a whole country can be measured using the triangulation method. A dense framework of triangles with accurate coordinates at the nodes allows for accurate surveying of map features.</a:t>
            </a:r>
          </a:p>
          <a:p>
            <a:r>
              <a:rPr lang="en-GB" dirty="0"/>
              <a:t>Utilising the theodolite and trigonometry, Roy created a network of accurately measured triangles that extended to France and then back to a verification baseline in Kent. Years later, this five-mile line formed the basis of the Principal Triangulation of Great Britain.</a:t>
            </a:r>
          </a:p>
          <a:p>
            <a:r>
              <a:rPr lang="en-GB" dirty="0"/>
              <a:t>Praised by newspapers as an ‘incomparable engineer’, Roy was awarded the Copley Medal – the Royal Society’s highest accolade. Transforming his foresight into reality, the Board of Ordnance bought a second new (and improved) </a:t>
            </a:r>
            <a:r>
              <a:rPr lang="en-GB" dirty="0" err="1"/>
              <a:t>Ramsden</a:t>
            </a:r>
            <a:r>
              <a:rPr lang="en-GB" dirty="0"/>
              <a:t> theodolite. The date was 21 June 1791, which we recognise as the birth of Ordnance Survey.</a:t>
            </a:r>
          </a:p>
        </p:txBody>
      </p:sp>
      <p:pic>
        <p:nvPicPr>
          <p:cNvPr id="5" name="Picture 4"/>
          <p:cNvPicPr>
            <a:picLocks noChangeAspect="1"/>
          </p:cNvPicPr>
          <p:nvPr/>
        </p:nvPicPr>
        <p:blipFill>
          <a:blip r:embed="rId2"/>
          <a:stretch>
            <a:fillRect/>
          </a:stretch>
        </p:blipFill>
        <p:spPr>
          <a:xfrm>
            <a:off x="10303565" y="6473052"/>
            <a:ext cx="1888435" cy="389269"/>
          </a:xfrm>
          <a:prstGeom prst="rect">
            <a:avLst/>
          </a:prstGeom>
        </p:spPr>
      </p:pic>
      <p:sp>
        <p:nvSpPr>
          <p:cNvPr id="6" name="Rectangle 5"/>
          <p:cNvSpPr/>
          <p:nvPr/>
        </p:nvSpPr>
        <p:spPr>
          <a:xfrm>
            <a:off x="4563173" y="6375298"/>
            <a:ext cx="5942422" cy="584775"/>
          </a:xfrm>
          <a:prstGeom prst="rect">
            <a:avLst/>
          </a:prstGeom>
        </p:spPr>
        <p:txBody>
          <a:bodyPr wrap="square">
            <a:spAutoFit/>
          </a:bodyPr>
          <a:lstStyle/>
          <a:p>
            <a:pPr algn="ctr"/>
            <a:r>
              <a:rPr lang="en-GB" sz="3200" dirty="0" smtClean="0"/>
              <a:t>Industrial Revolution 18</a:t>
            </a:r>
            <a:r>
              <a:rPr lang="en-GB" sz="3200" baseline="30000" dirty="0" smtClean="0"/>
              <a:t>th</a:t>
            </a:r>
            <a:r>
              <a:rPr lang="en-GB" sz="3200" dirty="0" smtClean="0"/>
              <a:t>C/ 19</a:t>
            </a:r>
            <a:r>
              <a:rPr lang="en-GB" sz="3200" baseline="30000" dirty="0" smtClean="0"/>
              <a:t>th</a:t>
            </a:r>
            <a:r>
              <a:rPr lang="en-GB" sz="3200" dirty="0" smtClean="0"/>
              <a:t>C</a:t>
            </a:r>
            <a:endParaRPr lang="en-GB" sz="3200" dirty="0"/>
          </a:p>
        </p:txBody>
      </p:sp>
      <p:pic>
        <p:nvPicPr>
          <p:cNvPr id="7" name="Picture 6"/>
          <p:cNvPicPr>
            <a:picLocks noChangeAspect="1"/>
          </p:cNvPicPr>
          <p:nvPr/>
        </p:nvPicPr>
        <p:blipFill>
          <a:blip r:embed="rId3"/>
          <a:stretch>
            <a:fillRect/>
          </a:stretch>
        </p:blipFill>
        <p:spPr>
          <a:xfrm>
            <a:off x="1491149" y="119877"/>
            <a:ext cx="8572500" cy="6353175"/>
          </a:xfrm>
          <a:prstGeom prst="rect">
            <a:avLst/>
          </a:prstGeom>
        </p:spPr>
      </p:pic>
      <p:sp>
        <p:nvSpPr>
          <p:cNvPr id="9" name="Rectangle 8"/>
          <p:cNvSpPr/>
          <p:nvPr/>
        </p:nvSpPr>
        <p:spPr>
          <a:xfrm>
            <a:off x="110653" y="6496341"/>
            <a:ext cx="3164649" cy="230832"/>
          </a:xfrm>
          <a:prstGeom prst="rect">
            <a:avLst/>
          </a:prstGeom>
        </p:spPr>
        <p:txBody>
          <a:bodyPr wrap="none">
            <a:spAutoFit/>
          </a:bodyPr>
          <a:lstStyle/>
          <a:p>
            <a:r>
              <a:rPr lang="en-GB" sz="900" dirty="0"/>
              <a:t>http://lightmoor.co.uk/BDLbooksample_pics/B9129_samp2.jpg</a:t>
            </a:r>
          </a:p>
        </p:txBody>
      </p:sp>
    </p:spTree>
    <p:extLst>
      <p:ext uri="{BB962C8B-B14F-4D97-AF65-F5344CB8AC3E}">
        <p14:creationId xmlns:p14="http://schemas.microsoft.com/office/powerpoint/2010/main" val="211259581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0303565" y="6473052"/>
            <a:ext cx="1888435" cy="389269"/>
          </a:xfrm>
          <a:prstGeom prst="rect">
            <a:avLst/>
          </a:prstGeom>
        </p:spPr>
      </p:pic>
      <p:sp>
        <p:nvSpPr>
          <p:cNvPr id="6" name="Rectangle 5"/>
          <p:cNvSpPr/>
          <p:nvPr/>
        </p:nvSpPr>
        <p:spPr>
          <a:xfrm>
            <a:off x="4563173" y="6375298"/>
            <a:ext cx="5942422" cy="584775"/>
          </a:xfrm>
          <a:prstGeom prst="rect">
            <a:avLst/>
          </a:prstGeom>
        </p:spPr>
        <p:txBody>
          <a:bodyPr wrap="square">
            <a:spAutoFit/>
          </a:bodyPr>
          <a:lstStyle/>
          <a:p>
            <a:pPr algn="ctr"/>
            <a:r>
              <a:rPr lang="en-GB" sz="3200" dirty="0" smtClean="0"/>
              <a:t>Industrial Revolution 18</a:t>
            </a:r>
            <a:r>
              <a:rPr lang="en-GB" sz="3200" baseline="30000" dirty="0" smtClean="0"/>
              <a:t>th</a:t>
            </a:r>
            <a:r>
              <a:rPr lang="en-GB" sz="3200" dirty="0" smtClean="0"/>
              <a:t>C/ 19</a:t>
            </a:r>
            <a:r>
              <a:rPr lang="en-GB" sz="3200" baseline="30000" dirty="0" smtClean="0"/>
              <a:t>th</a:t>
            </a:r>
            <a:r>
              <a:rPr lang="en-GB" sz="3200" dirty="0" smtClean="0"/>
              <a:t>C</a:t>
            </a:r>
            <a:endParaRPr lang="en-GB" sz="3200" dirty="0"/>
          </a:p>
        </p:txBody>
      </p:sp>
      <p:sp>
        <p:nvSpPr>
          <p:cNvPr id="2" name="Rectangle 1"/>
          <p:cNvSpPr/>
          <p:nvPr/>
        </p:nvSpPr>
        <p:spPr>
          <a:xfrm>
            <a:off x="240792" y="5777844"/>
            <a:ext cx="11878056" cy="646331"/>
          </a:xfrm>
          <a:prstGeom prst="rect">
            <a:avLst/>
          </a:prstGeom>
        </p:spPr>
        <p:txBody>
          <a:bodyPr wrap="square">
            <a:spAutoFit/>
          </a:bodyPr>
          <a:lstStyle/>
          <a:p>
            <a:r>
              <a:rPr lang="en-GB" dirty="0"/>
              <a:t>The world's first locomotive-hauled railway journey took place on 21 February 1804, when </a:t>
            </a:r>
            <a:r>
              <a:rPr lang="en-GB" dirty="0" smtClean="0"/>
              <a:t>Richard Trevithick's </a:t>
            </a:r>
            <a:r>
              <a:rPr lang="en-GB" dirty="0"/>
              <a:t>unnamed steam locomotive hauled a train along the tramway of the </a:t>
            </a:r>
            <a:r>
              <a:rPr lang="en-GB" dirty="0" err="1"/>
              <a:t>Penydarren</a:t>
            </a:r>
            <a:r>
              <a:rPr lang="en-GB" dirty="0"/>
              <a:t> Ironworks, in Merthyr </a:t>
            </a:r>
            <a:r>
              <a:rPr lang="en-GB" dirty="0" smtClean="0"/>
              <a:t>Tydfil</a:t>
            </a:r>
            <a:r>
              <a:rPr lang="en-GB" dirty="0"/>
              <a:t>.</a:t>
            </a:r>
            <a:r>
              <a:rPr lang="en-GB" dirty="0" smtClean="0"/>
              <a:t> </a:t>
            </a:r>
            <a:endParaRPr lang="en-GB" dirty="0"/>
          </a:p>
        </p:txBody>
      </p:sp>
      <p:pic>
        <p:nvPicPr>
          <p:cNvPr id="3" name="Picture 2"/>
          <p:cNvPicPr>
            <a:picLocks noChangeAspect="1"/>
          </p:cNvPicPr>
          <p:nvPr/>
        </p:nvPicPr>
        <p:blipFill>
          <a:blip r:embed="rId3"/>
          <a:stretch>
            <a:fillRect/>
          </a:stretch>
        </p:blipFill>
        <p:spPr>
          <a:xfrm>
            <a:off x="1929384" y="315238"/>
            <a:ext cx="7935269" cy="5290179"/>
          </a:xfrm>
          <a:prstGeom prst="rect">
            <a:avLst/>
          </a:prstGeom>
        </p:spPr>
      </p:pic>
      <p:sp>
        <p:nvSpPr>
          <p:cNvPr id="8" name="Rectangle 7"/>
          <p:cNvSpPr/>
          <p:nvPr/>
        </p:nvSpPr>
        <p:spPr>
          <a:xfrm>
            <a:off x="240792" y="6552269"/>
            <a:ext cx="6096000" cy="230832"/>
          </a:xfrm>
          <a:prstGeom prst="rect">
            <a:avLst/>
          </a:prstGeom>
        </p:spPr>
        <p:txBody>
          <a:bodyPr>
            <a:spAutoFit/>
          </a:bodyPr>
          <a:lstStyle/>
          <a:p>
            <a:r>
              <a:rPr lang="en-GB" sz="900" dirty="0"/>
              <a:t>https://en.wikipedia.org/wiki/Richard_Trevithick#/media/File:TrevithicksEngine.jpg</a:t>
            </a:r>
          </a:p>
        </p:txBody>
      </p:sp>
    </p:spTree>
    <p:extLst>
      <p:ext uri="{BB962C8B-B14F-4D97-AF65-F5344CB8AC3E}">
        <p14:creationId xmlns:p14="http://schemas.microsoft.com/office/powerpoint/2010/main" val="393799544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494069" y="1718603"/>
            <a:ext cx="6096000" cy="12834283"/>
          </a:xfrm>
          <a:prstGeom prst="rect">
            <a:avLst/>
          </a:prstGeom>
        </p:spPr>
        <p:txBody>
          <a:bodyPr>
            <a:spAutoFit/>
          </a:bodyPr>
          <a:lstStyle/>
          <a:p>
            <a:r>
              <a:rPr lang="en-GB" dirty="0"/>
              <a:t>The use of the humble theodolite was the driving force behind the trig pillar network, and the seemingly simple concept of measuring lots of interconnected angles enabled the mapping of the entire country! Trig pillars are based purely on the necessity of stable, inter-visible control monuments to be occupied by theodolites. The top of an OS trig pillar has a brass insert featuring three grooves, often referred to as a “Spider”, enabling a theodolite mounted on a three-legged adaptor plate to automatically centre itself over the pillar.</a:t>
            </a:r>
          </a:p>
          <a:p>
            <a:r>
              <a:rPr lang="en-GB" dirty="0"/>
              <a:t>The history</a:t>
            </a:r>
          </a:p>
          <a:p>
            <a:r>
              <a:rPr lang="en-GB" dirty="0"/>
              <a:t>In 1784 William Roy, our remarkable founder, was commissioned by The Royal Society to geodetically connect the Royal Observatories of Greenwich and Paris to resolve a dispute over their relative positions.</a:t>
            </a:r>
          </a:p>
          <a:p>
            <a:endParaRPr lang="en-GB" dirty="0"/>
          </a:p>
          <a:p>
            <a:r>
              <a:rPr lang="en-GB" dirty="0"/>
              <a:t>Made to the same pattern as the Great Theodolite, OS bought this </a:t>
            </a:r>
            <a:r>
              <a:rPr lang="en-GB" dirty="0" err="1"/>
              <a:t>Ramsden</a:t>
            </a:r>
            <a:r>
              <a:rPr lang="en-GB" dirty="0"/>
              <a:t> theodolite in 1795 and it now resides at our HQ in Southampton.</a:t>
            </a:r>
          </a:p>
          <a:p>
            <a:r>
              <a:rPr lang="en-GB" dirty="0"/>
              <a:t>Although technology was limited, Roy was convinced ‘the honour of the nation’ depended on creating a superior map of Britain unparalleled in its accuracy. To undergo this project, he needed a more sophisticated theodolite than had previously existed.</a:t>
            </a:r>
          </a:p>
          <a:p>
            <a:r>
              <a:rPr lang="en-GB" dirty="0"/>
              <a:t>As you can imagine, creating something like that would take a very specific skillset. Nobody but Jesse </a:t>
            </a:r>
            <a:r>
              <a:rPr lang="en-GB" dirty="0" err="1"/>
              <a:t>Ramsden</a:t>
            </a:r>
            <a:r>
              <a:rPr lang="en-GB" dirty="0"/>
              <a:t>, the leading instrument maker of the day, could make this exceptional apparatus. Three years in the making and measuring three feet across, he produced the spectacular Great Theodolite!</a:t>
            </a:r>
          </a:p>
          <a:p>
            <a:r>
              <a:rPr lang="en-GB" dirty="0"/>
              <a:t>Under the authority of the Master General of the Board of Ordnance, Roy began the London/Paris triangulation in 1785. By using angle measurements and at least a single measured baseline length, a whole country can be measured using the triangulation method. A dense framework of triangles with accurate coordinates at the nodes allows for accurate surveying of map features.</a:t>
            </a:r>
          </a:p>
          <a:p>
            <a:r>
              <a:rPr lang="en-GB" dirty="0"/>
              <a:t>Utilising the theodolite and trigonometry, Roy created a network of accurately measured triangles that extended to France and then back to a verification baseline in Kent. Years later, this five-mile line formed the basis of the Principal Triangulation of Great Britain.</a:t>
            </a:r>
          </a:p>
          <a:p>
            <a:r>
              <a:rPr lang="en-GB" dirty="0"/>
              <a:t>Praised by newspapers as an ‘incomparable engineer’, Roy was awarded the Copley Medal – the Royal Society’s highest accolade. Transforming his foresight into reality, the Board of Ordnance bought a second new (and improved) </a:t>
            </a:r>
            <a:r>
              <a:rPr lang="en-GB" dirty="0" err="1"/>
              <a:t>Ramsden</a:t>
            </a:r>
            <a:r>
              <a:rPr lang="en-GB" dirty="0"/>
              <a:t> theodolite. The date was 21 June 1791, which we recognise as the birth of Ordnance Survey.</a:t>
            </a:r>
          </a:p>
        </p:txBody>
      </p:sp>
      <p:pic>
        <p:nvPicPr>
          <p:cNvPr id="5" name="Picture 4"/>
          <p:cNvPicPr>
            <a:picLocks noChangeAspect="1"/>
          </p:cNvPicPr>
          <p:nvPr/>
        </p:nvPicPr>
        <p:blipFill>
          <a:blip r:embed="rId2"/>
          <a:stretch>
            <a:fillRect/>
          </a:stretch>
        </p:blipFill>
        <p:spPr>
          <a:xfrm>
            <a:off x="10303565" y="6473052"/>
            <a:ext cx="1888435" cy="389269"/>
          </a:xfrm>
          <a:prstGeom prst="rect">
            <a:avLst/>
          </a:prstGeom>
        </p:spPr>
      </p:pic>
      <p:sp>
        <p:nvSpPr>
          <p:cNvPr id="6" name="Rectangle 5"/>
          <p:cNvSpPr/>
          <p:nvPr/>
        </p:nvSpPr>
        <p:spPr>
          <a:xfrm>
            <a:off x="4563173" y="6375298"/>
            <a:ext cx="5942422" cy="584775"/>
          </a:xfrm>
          <a:prstGeom prst="rect">
            <a:avLst/>
          </a:prstGeom>
        </p:spPr>
        <p:txBody>
          <a:bodyPr wrap="square">
            <a:spAutoFit/>
          </a:bodyPr>
          <a:lstStyle/>
          <a:p>
            <a:pPr algn="ctr"/>
            <a:r>
              <a:rPr lang="en-GB" sz="3200" dirty="0" smtClean="0"/>
              <a:t>Industrial Revolution 18</a:t>
            </a:r>
            <a:r>
              <a:rPr lang="en-GB" sz="3200" baseline="30000" dirty="0" smtClean="0"/>
              <a:t>th</a:t>
            </a:r>
            <a:r>
              <a:rPr lang="en-GB" sz="3200" dirty="0" smtClean="0"/>
              <a:t>C/ 19</a:t>
            </a:r>
            <a:r>
              <a:rPr lang="en-GB" sz="3200" baseline="30000" dirty="0" smtClean="0"/>
              <a:t>th</a:t>
            </a:r>
            <a:r>
              <a:rPr lang="en-GB" sz="3200" dirty="0" smtClean="0"/>
              <a:t>C</a:t>
            </a:r>
            <a:endParaRPr lang="en-GB" sz="3200" dirty="0"/>
          </a:p>
        </p:txBody>
      </p:sp>
      <p:sp>
        <p:nvSpPr>
          <p:cNvPr id="9" name="Rectangle 8"/>
          <p:cNvSpPr/>
          <p:nvPr/>
        </p:nvSpPr>
        <p:spPr>
          <a:xfrm>
            <a:off x="110653" y="6259882"/>
            <a:ext cx="5081840" cy="230832"/>
          </a:xfrm>
          <a:prstGeom prst="rect">
            <a:avLst/>
          </a:prstGeom>
        </p:spPr>
        <p:txBody>
          <a:bodyPr wrap="none">
            <a:spAutoFit/>
          </a:bodyPr>
          <a:lstStyle/>
          <a:p>
            <a:r>
              <a:rPr lang="en-GB" sz="900" dirty="0"/>
              <a:t>http://www.swanseadocks.co.uk/images/E%20-%20H/geograph-2542410-by-Ben-Brooksbank%20(5).jpg</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0704" y="128332"/>
            <a:ext cx="9729216" cy="6038822"/>
          </a:xfrm>
          <a:prstGeom prst="rect">
            <a:avLst/>
          </a:prstGeom>
        </p:spPr>
      </p:pic>
    </p:spTree>
    <p:extLst>
      <p:ext uri="{BB962C8B-B14F-4D97-AF65-F5344CB8AC3E}">
        <p14:creationId xmlns:p14="http://schemas.microsoft.com/office/powerpoint/2010/main" val="82259707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303565" y="6468731"/>
            <a:ext cx="1888435" cy="389269"/>
          </a:xfrm>
          <a:prstGeom prst="rect">
            <a:avLst/>
          </a:prstGeom>
        </p:spPr>
      </p:pic>
      <p:pic>
        <p:nvPicPr>
          <p:cNvPr id="5" name="Picture 4"/>
          <p:cNvPicPr>
            <a:picLocks noChangeAspect="1"/>
          </p:cNvPicPr>
          <p:nvPr/>
        </p:nvPicPr>
        <p:blipFill>
          <a:blip r:embed="rId3"/>
          <a:stretch>
            <a:fillRect/>
          </a:stretch>
        </p:blipFill>
        <p:spPr>
          <a:xfrm>
            <a:off x="3396792" y="-1"/>
            <a:ext cx="8795208" cy="9786027"/>
          </a:xfrm>
          <a:prstGeom prst="rect">
            <a:avLst/>
          </a:prstGeom>
        </p:spPr>
      </p:pic>
      <p:pic>
        <p:nvPicPr>
          <p:cNvPr id="11" name="Picture 10"/>
          <p:cNvPicPr>
            <a:picLocks noChangeAspect="1"/>
          </p:cNvPicPr>
          <p:nvPr/>
        </p:nvPicPr>
        <p:blipFill>
          <a:blip r:embed="rId4"/>
          <a:stretch>
            <a:fillRect/>
          </a:stretch>
        </p:blipFill>
        <p:spPr>
          <a:xfrm>
            <a:off x="0" y="0"/>
            <a:ext cx="3396792" cy="6065699"/>
          </a:xfrm>
          <a:prstGeom prst="rect">
            <a:avLst/>
          </a:prstGeom>
        </p:spPr>
      </p:pic>
      <p:sp>
        <p:nvSpPr>
          <p:cNvPr id="8" name="Rectangle 7"/>
          <p:cNvSpPr/>
          <p:nvPr/>
        </p:nvSpPr>
        <p:spPr>
          <a:xfrm>
            <a:off x="0" y="6065699"/>
            <a:ext cx="6096000" cy="923330"/>
          </a:xfrm>
          <a:prstGeom prst="rect">
            <a:avLst/>
          </a:prstGeom>
        </p:spPr>
        <p:txBody>
          <a:bodyPr>
            <a:spAutoFit/>
          </a:bodyPr>
          <a:lstStyle/>
          <a:p>
            <a:r>
              <a:rPr lang="en-GB" dirty="0" smtClean="0"/>
              <a:t>Chambers </a:t>
            </a:r>
            <a:r>
              <a:rPr lang="en-GB" dirty="0" err="1" smtClean="0"/>
              <a:t>Cyclopedia</a:t>
            </a:r>
            <a:r>
              <a:rPr lang="en-GB" dirty="0" smtClean="0"/>
              <a:t> 1728</a:t>
            </a:r>
          </a:p>
          <a:p>
            <a:endParaRPr lang="en-GB" dirty="0"/>
          </a:p>
          <a:p>
            <a:r>
              <a:rPr lang="en-GB" dirty="0" smtClean="0"/>
              <a:t>.</a:t>
            </a:r>
            <a:endParaRPr lang="en-GB" dirty="0"/>
          </a:p>
        </p:txBody>
      </p:sp>
      <p:sp>
        <p:nvSpPr>
          <p:cNvPr id="12" name="Rectangle 11"/>
          <p:cNvSpPr/>
          <p:nvPr/>
        </p:nvSpPr>
        <p:spPr>
          <a:xfrm>
            <a:off x="0" y="6340199"/>
            <a:ext cx="3291840" cy="646331"/>
          </a:xfrm>
          <a:prstGeom prst="rect">
            <a:avLst/>
          </a:prstGeom>
        </p:spPr>
        <p:txBody>
          <a:bodyPr wrap="square">
            <a:spAutoFit/>
          </a:bodyPr>
          <a:lstStyle/>
          <a:p>
            <a:r>
              <a:rPr lang="en-GB" dirty="0"/>
              <a:t>More accurate instruments were developed</a:t>
            </a:r>
          </a:p>
        </p:txBody>
      </p:sp>
      <p:pic>
        <p:nvPicPr>
          <p:cNvPr id="13" name="Picture 12"/>
          <p:cNvPicPr>
            <a:picLocks noChangeAspect="1"/>
          </p:cNvPicPr>
          <p:nvPr/>
        </p:nvPicPr>
        <p:blipFill>
          <a:blip r:embed="rId2"/>
          <a:stretch>
            <a:fillRect/>
          </a:stretch>
        </p:blipFill>
        <p:spPr>
          <a:xfrm>
            <a:off x="10303565" y="6473052"/>
            <a:ext cx="1888435" cy="389269"/>
          </a:xfrm>
          <a:prstGeom prst="rect">
            <a:avLst/>
          </a:prstGeom>
        </p:spPr>
      </p:pic>
    </p:spTree>
    <p:extLst>
      <p:ext uri="{BB962C8B-B14F-4D97-AF65-F5344CB8AC3E}">
        <p14:creationId xmlns:p14="http://schemas.microsoft.com/office/powerpoint/2010/main" val="207309187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207388" y="122936"/>
            <a:ext cx="9820275" cy="6546850"/>
          </a:xfrm>
          <a:prstGeom prst="rect">
            <a:avLst/>
          </a:prstGeom>
        </p:spPr>
      </p:pic>
      <p:cxnSp>
        <p:nvCxnSpPr>
          <p:cNvPr id="6" name="Straight Arrow Connector 5"/>
          <p:cNvCxnSpPr/>
          <p:nvPr/>
        </p:nvCxnSpPr>
        <p:spPr>
          <a:xfrm>
            <a:off x="1408176" y="996696"/>
            <a:ext cx="9144" cy="100584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10000488" y="1789176"/>
            <a:ext cx="9144" cy="100584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H="1" flipV="1">
            <a:off x="1463040" y="3265298"/>
            <a:ext cx="15240" cy="74891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1" name="Picture 10"/>
          <p:cNvPicPr>
            <a:picLocks noChangeAspect="1"/>
          </p:cNvPicPr>
          <p:nvPr/>
        </p:nvPicPr>
        <p:blipFill>
          <a:blip r:embed="rId3"/>
          <a:stretch>
            <a:fillRect/>
          </a:stretch>
        </p:blipFill>
        <p:spPr>
          <a:xfrm rot="10800000" flipH="1">
            <a:off x="9862562" y="4671988"/>
            <a:ext cx="294139" cy="2025031"/>
          </a:xfrm>
          <a:prstGeom prst="rect">
            <a:avLst/>
          </a:prstGeom>
        </p:spPr>
      </p:pic>
      <p:cxnSp>
        <p:nvCxnSpPr>
          <p:cNvPr id="13" name="Straight Connector 12"/>
          <p:cNvCxnSpPr/>
          <p:nvPr/>
        </p:nvCxnSpPr>
        <p:spPr>
          <a:xfrm>
            <a:off x="1478280" y="3163824"/>
            <a:ext cx="8522207" cy="1426464"/>
          </a:xfrm>
          <a:prstGeom prst="line">
            <a:avLst/>
          </a:prstGeom>
          <a:ln w="57150">
            <a:solidFill>
              <a:srgbClr val="FF0000"/>
            </a:solidFill>
            <a:prstDash val="dash"/>
          </a:ln>
        </p:spPr>
        <p:style>
          <a:lnRef idx="1">
            <a:schemeClr val="accent1"/>
          </a:lnRef>
          <a:fillRef idx="0">
            <a:schemeClr val="accent1"/>
          </a:fillRef>
          <a:effectRef idx="0">
            <a:schemeClr val="accent1"/>
          </a:effectRef>
          <a:fontRef idx="minor">
            <a:schemeClr val="tx1"/>
          </a:fontRef>
        </p:style>
      </p:cxnSp>
      <p:sp>
        <p:nvSpPr>
          <p:cNvPr id="14" name="Rectangle 13"/>
          <p:cNvSpPr/>
          <p:nvPr/>
        </p:nvSpPr>
        <p:spPr>
          <a:xfrm>
            <a:off x="1124611" y="122936"/>
            <a:ext cx="585417" cy="923330"/>
          </a:xfrm>
          <a:prstGeom prst="rect">
            <a:avLst/>
          </a:prstGeom>
          <a:noFill/>
        </p:spPr>
        <p:txBody>
          <a:bodyPr wrap="none" lIns="91440" tIns="45720" rIns="91440" bIns="45720">
            <a:spAutoFit/>
          </a:bodyPr>
          <a:lstStyle/>
          <a:p>
            <a:pPr algn="ctr"/>
            <a:r>
              <a:rPr lang="en-US" sz="5400" b="0" cap="none" spc="0" dirty="0" smtClean="0">
                <a:ln w="0"/>
                <a:solidFill>
                  <a:schemeClr val="tx1"/>
                </a:solidFill>
                <a:effectLst>
                  <a:outerShdw blurRad="38100" dist="19050" dir="2700000" algn="tl" rotWithShape="0">
                    <a:schemeClr val="dk1">
                      <a:alpha val="40000"/>
                    </a:schemeClr>
                  </a:outerShdw>
                </a:effectLst>
              </a:rPr>
              <a:t>A</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15" name="Rectangle 14"/>
          <p:cNvSpPr/>
          <p:nvPr/>
        </p:nvSpPr>
        <p:spPr>
          <a:xfrm>
            <a:off x="9707778" y="865846"/>
            <a:ext cx="585417" cy="923330"/>
          </a:xfrm>
          <a:prstGeom prst="rect">
            <a:avLst/>
          </a:prstGeom>
          <a:noFill/>
        </p:spPr>
        <p:txBody>
          <a:bodyPr wrap="none" lIns="91440" tIns="45720" rIns="91440" bIns="45720">
            <a:spAutoFit/>
          </a:bodyPr>
          <a:lstStyle/>
          <a:p>
            <a:pPr algn="ctr"/>
            <a:r>
              <a:rPr lang="en-US" sz="5400" b="0" cap="none" spc="0" dirty="0" smtClean="0">
                <a:ln w="0"/>
                <a:solidFill>
                  <a:schemeClr val="tx1"/>
                </a:solidFill>
                <a:effectLst>
                  <a:outerShdw blurRad="38100" dist="19050" dir="2700000" algn="tl" rotWithShape="0">
                    <a:schemeClr val="dk1">
                      <a:alpha val="40000"/>
                    </a:schemeClr>
                  </a:outerShdw>
                </a:effectLst>
              </a:rPr>
              <a:t>A</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17" name="Rectangle 16"/>
          <p:cNvSpPr/>
          <p:nvPr/>
        </p:nvSpPr>
        <p:spPr>
          <a:xfrm>
            <a:off x="1207388" y="3877056"/>
            <a:ext cx="572593"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B</a:t>
            </a:r>
            <a:endParaRPr lang="en-US" sz="5400" cap="none" spc="0" dirty="0">
              <a:ln w="0"/>
              <a:solidFill>
                <a:schemeClr val="tx1"/>
              </a:solidFill>
              <a:effectLst>
                <a:outerShdw blurRad="38100" dist="19050" dir="2700000" algn="tl" rotWithShape="0">
                  <a:schemeClr val="dk1">
                    <a:alpha val="40000"/>
                  </a:schemeClr>
                </a:outerShdw>
              </a:effectLst>
            </a:endParaRPr>
          </a:p>
        </p:txBody>
      </p:sp>
      <p:sp>
        <p:nvSpPr>
          <p:cNvPr id="18" name="Rectangle 17"/>
          <p:cNvSpPr/>
          <p:nvPr/>
        </p:nvSpPr>
        <p:spPr>
          <a:xfrm>
            <a:off x="9502834" y="5930860"/>
            <a:ext cx="572593"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B</a:t>
            </a:r>
            <a:endParaRPr lang="en-US" sz="5400" cap="none" spc="0" dirty="0">
              <a:ln w="0"/>
              <a:solidFill>
                <a:schemeClr val="tx1"/>
              </a:solidFill>
              <a:effectLst>
                <a:outerShdw blurRad="38100" dist="19050" dir="2700000" algn="tl" rotWithShape="0">
                  <a:schemeClr val="dk1">
                    <a:alpha val="40000"/>
                  </a:schemeClr>
                </a:outerShdw>
              </a:effectLst>
            </a:endParaRPr>
          </a:p>
        </p:txBody>
      </p:sp>
      <p:cxnSp>
        <p:nvCxnSpPr>
          <p:cNvPr id="19" name="Straight Connector 18"/>
          <p:cNvCxnSpPr/>
          <p:nvPr/>
        </p:nvCxnSpPr>
        <p:spPr>
          <a:xfrm>
            <a:off x="1493520" y="2109304"/>
            <a:ext cx="8506966" cy="767412"/>
          </a:xfrm>
          <a:prstGeom prst="line">
            <a:avLst/>
          </a:prstGeom>
          <a:ln w="57150">
            <a:solidFill>
              <a:srgbClr val="FF0000"/>
            </a:solidFill>
            <a:prstDash val="dash"/>
          </a:ln>
        </p:spPr>
        <p:style>
          <a:lnRef idx="1">
            <a:schemeClr val="accent1"/>
          </a:lnRef>
          <a:fillRef idx="0">
            <a:schemeClr val="accent1"/>
          </a:fillRef>
          <a:effectRef idx="0">
            <a:schemeClr val="accent1"/>
          </a:effectRef>
          <a:fontRef idx="minor">
            <a:schemeClr val="tx1"/>
          </a:fontRef>
        </p:style>
      </p:cxnSp>
      <p:pic>
        <p:nvPicPr>
          <p:cNvPr id="21" name="Picture 20"/>
          <p:cNvPicPr>
            <a:picLocks noChangeAspect="1"/>
          </p:cNvPicPr>
          <p:nvPr/>
        </p:nvPicPr>
        <p:blipFill>
          <a:blip r:embed="rId4"/>
          <a:stretch>
            <a:fillRect/>
          </a:stretch>
        </p:blipFill>
        <p:spPr>
          <a:xfrm>
            <a:off x="10303565" y="6473052"/>
            <a:ext cx="1888435" cy="389269"/>
          </a:xfrm>
          <a:prstGeom prst="rect">
            <a:avLst/>
          </a:prstGeom>
        </p:spPr>
      </p:pic>
      <p:sp>
        <p:nvSpPr>
          <p:cNvPr id="23" name="Rectangle 22"/>
          <p:cNvSpPr/>
          <p:nvPr/>
        </p:nvSpPr>
        <p:spPr>
          <a:xfrm>
            <a:off x="1892427" y="228729"/>
            <a:ext cx="9336024" cy="954107"/>
          </a:xfrm>
          <a:prstGeom prst="rect">
            <a:avLst/>
          </a:prstGeom>
        </p:spPr>
        <p:txBody>
          <a:bodyPr wrap="square">
            <a:spAutoFit/>
          </a:bodyPr>
          <a:lstStyle/>
          <a:p>
            <a:r>
              <a:rPr lang="en-GB" sz="28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Consider the horizontal distances between A – A and B – B</a:t>
            </a:r>
          </a:p>
          <a:p>
            <a:r>
              <a:rPr lang="en-GB" sz="28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Are they the same ? </a:t>
            </a:r>
            <a:endParaRPr lang="en-GB" sz="28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Tree>
    <p:extLst>
      <p:ext uri="{BB962C8B-B14F-4D97-AF65-F5344CB8AC3E}">
        <p14:creationId xmlns:p14="http://schemas.microsoft.com/office/powerpoint/2010/main" val="91926882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903524" y="363149"/>
            <a:ext cx="7575500" cy="369332"/>
          </a:xfrm>
          <a:prstGeom prst="rect">
            <a:avLst/>
          </a:prstGeom>
        </p:spPr>
        <p:txBody>
          <a:bodyPr wrap="square">
            <a:spAutoFit/>
          </a:bodyPr>
          <a:lstStyle/>
          <a:p>
            <a:r>
              <a:rPr lang="en-GB" dirty="0" smtClean="0"/>
              <a:t>The science </a:t>
            </a:r>
            <a:r>
              <a:rPr lang="en-GB" dirty="0"/>
              <a:t>of Geodetic and Plane surveying were developed.</a:t>
            </a:r>
          </a:p>
        </p:txBody>
      </p:sp>
      <p:pic>
        <p:nvPicPr>
          <p:cNvPr id="6" name="Picture 5"/>
          <p:cNvPicPr>
            <a:picLocks noChangeAspect="1"/>
          </p:cNvPicPr>
          <p:nvPr/>
        </p:nvPicPr>
        <p:blipFill>
          <a:blip r:embed="rId2"/>
          <a:stretch>
            <a:fillRect/>
          </a:stretch>
        </p:blipFill>
        <p:spPr>
          <a:xfrm>
            <a:off x="1100708" y="873644"/>
            <a:ext cx="9789795" cy="5508678"/>
          </a:xfrm>
          <a:prstGeom prst="rect">
            <a:avLst/>
          </a:prstGeom>
        </p:spPr>
      </p:pic>
      <p:pic>
        <p:nvPicPr>
          <p:cNvPr id="8" name="Picture 7"/>
          <p:cNvPicPr>
            <a:picLocks noChangeAspect="1"/>
          </p:cNvPicPr>
          <p:nvPr/>
        </p:nvPicPr>
        <p:blipFill>
          <a:blip r:embed="rId3"/>
          <a:stretch>
            <a:fillRect/>
          </a:stretch>
        </p:blipFill>
        <p:spPr>
          <a:xfrm>
            <a:off x="10303565" y="6473052"/>
            <a:ext cx="1888435" cy="389269"/>
          </a:xfrm>
          <a:prstGeom prst="rect">
            <a:avLst/>
          </a:prstGeom>
        </p:spPr>
      </p:pic>
      <p:sp>
        <p:nvSpPr>
          <p:cNvPr id="9" name="Rectangle 8"/>
          <p:cNvSpPr/>
          <p:nvPr/>
        </p:nvSpPr>
        <p:spPr>
          <a:xfrm>
            <a:off x="4563173" y="6375298"/>
            <a:ext cx="5942422" cy="584775"/>
          </a:xfrm>
          <a:prstGeom prst="rect">
            <a:avLst/>
          </a:prstGeom>
        </p:spPr>
        <p:txBody>
          <a:bodyPr wrap="square">
            <a:spAutoFit/>
          </a:bodyPr>
          <a:lstStyle/>
          <a:p>
            <a:pPr algn="ctr"/>
            <a:r>
              <a:rPr lang="en-GB" sz="3200" dirty="0" smtClean="0"/>
              <a:t>Industrial Revolution 18</a:t>
            </a:r>
            <a:r>
              <a:rPr lang="en-GB" sz="3200" baseline="30000" dirty="0" smtClean="0"/>
              <a:t>th</a:t>
            </a:r>
            <a:r>
              <a:rPr lang="en-GB" sz="3200" dirty="0" smtClean="0"/>
              <a:t>C/ 19</a:t>
            </a:r>
            <a:r>
              <a:rPr lang="en-GB" sz="3200" baseline="30000" dirty="0" smtClean="0"/>
              <a:t>th</a:t>
            </a:r>
            <a:r>
              <a:rPr lang="en-GB" sz="3200" dirty="0" smtClean="0"/>
              <a:t>C</a:t>
            </a:r>
            <a:endParaRPr lang="en-GB" sz="3200" dirty="0"/>
          </a:p>
        </p:txBody>
      </p:sp>
    </p:spTree>
    <p:extLst>
      <p:ext uri="{BB962C8B-B14F-4D97-AF65-F5344CB8AC3E}">
        <p14:creationId xmlns:p14="http://schemas.microsoft.com/office/powerpoint/2010/main" val="337326921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785360" y="1395693"/>
            <a:ext cx="6096000" cy="5355312"/>
          </a:xfrm>
          <a:prstGeom prst="rect">
            <a:avLst/>
          </a:prstGeom>
        </p:spPr>
        <p:txBody>
          <a:bodyPr>
            <a:spAutoFit/>
          </a:bodyPr>
          <a:lstStyle/>
          <a:p>
            <a:r>
              <a:rPr lang="en-GB" dirty="0" smtClean="0"/>
              <a:t>In </a:t>
            </a:r>
            <a:r>
              <a:rPr lang="en-GB" dirty="0"/>
              <a:t>1784 William Roy, </a:t>
            </a:r>
            <a:r>
              <a:rPr lang="en-GB" dirty="0" smtClean="0"/>
              <a:t>founder of Ordnance Survey, </a:t>
            </a:r>
            <a:r>
              <a:rPr lang="en-GB" dirty="0"/>
              <a:t>was commissioned by The Royal Society to geodetically connect the Royal Observatories of Greenwich and Paris to resolve a dispute over their relative positions.</a:t>
            </a:r>
          </a:p>
          <a:p>
            <a:endParaRPr lang="en-GB" dirty="0"/>
          </a:p>
          <a:p>
            <a:r>
              <a:rPr lang="en-GB" dirty="0" smtClean="0"/>
              <a:t>Jesse </a:t>
            </a:r>
            <a:r>
              <a:rPr lang="en-GB" dirty="0" err="1"/>
              <a:t>Ramsden</a:t>
            </a:r>
            <a:r>
              <a:rPr lang="en-GB" dirty="0"/>
              <a:t>, the leading instrument maker of the </a:t>
            </a:r>
            <a:r>
              <a:rPr lang="en-GB" dirty="0" smtClean="0"/>
              <a:t>day took three </a:t>
            </a:r>
            <a:r>
              <a:rPr lang="en-GB" dirty="0"/>
              <a:t>years in the </a:t>
            </a:r>
            <a:r>
              <a:rPr lang="en-GB" dirty="0" smtClean="0"/>
              <a:t>make the instrument  that measured </a:t>
            </a:r>
            <a:r>
              <a:rPr lang="en-GB" dirty="0"/>
              <a:t>three feet </a:t>
            </a:r>
            <a:r>
              <a:rPr lang="en-GB" dirty="0" smtClean="0"/>
              <a:t>across – The Great Theodolite. </a:t>
            </a:r>
          </a:p>
          <a:p>
            <a:endParaRPr lang="en-GB" dirty="0"/>
          </a:p>
          <a:p>
            <a:r>
              <a:rPr lang="en-GB" dirty="0"/>
              <a:t>Under the authority of the Master General of the Board of Ordnance, Roy began the London/Paris triangulation in 1785. By using angle measurements and at least a single measured baseline length, a whole country can be measured using the triangulation method. A dense framework of triangles with accurate coordinates at the nodes allows for accurate surveying of map </a:t>
            </a:r>
            <a:r>
              <a:rPr lang="en-GB" dirty="0" smtClean="0"/>
              <a:t>features. Utilising </a:t>
            </a:r>
            <a:r>
              <a:rPr lang="en-GB" dirty="0"/>
              <a:t>the theodolite and trigonometry, Roy created a network of accurately measured triangles that extended to France and then back to a verification baseline in Kent. </a:t>
            </a:r>
          </a:p>
        </p:txBody>
      </p:sp>
      <p:pic>
        <p:nvPicPr>
          <p:cNvPr id="6" name="Picture 5"/>
          <p:cNvPicPr>
            <a:picLocks noChangeAspect="1"/>
          </p:cNvPicPr>
          <p:nvPr/>
        </p:nvPicPr>
        <p:blipFill>
          <a:blip r:embed="rId2"/>
          <a:stretch>
            <a:fillRect/>
          </a:stretch>
        </p:blipFill>
        <p:spPr>
          <a:xfrm>
            <a:off x="0" y="1"/>
            <a:ext cx="4236929" cy="6858000"/>
          </a:xfrm>
          <a:prstGeom prst="rect">
            <a:avLst/>
          </a:prstGeom>
        </p:spPr>
      </p:pic>
      <p:sp>
        <p:nvSpPr>
          <p:cNvPr id="7" name="Rectangle 6"/>
          <p:cNvSpPr/>
          <p:nvPr/>
        </p:nvSpPr>
        <p:spPr>
          <a:xfrm>
            <a:off x="4785360" y="195364"/>
            <a:ext cx="6096000" cy="1200329"/>
          </a:xfrm>
          <a:prstGeom prst="rect">
            <a:avLst/>
          </a:prstGeom>
        </p:spPr>
        <p:txBody>
          <a:bodyPr>
            <a:spAutoFit/>
          </a:bodyPr>
          <a:lstStyle/>
          <a:p>
            <a:r>
              <a:rPr lang="en-GB" dirty="0"/>
              <a:t>William Roy’s lifelong mission was to build a superior map of Britain, unparalleled in its accuracy. The day the Board of Ordnance set his suggested plan into action, Ordnance Survey was </a:t>
            </a:r>
            <a:r>
              <a:rPr lang="en-GB" dirty="0" smtClean="0"/>
              <a:t>born.</a:t>
            </a:r>
            <a:endParaRPr lang="en-GB" dirty="0"/>
          </a:p>
        </p:txBody>
      </p:sp>
      <p:pic>
        <p:nvPicPr>
          <p:cNvPr id="8" name="Picture 7"/>
          <p:cNvPicPr>
            <a:picLocks noChangeAspect="1"/>
          </p:cNvPicPr>
          <p:nvPr/>
        </p:nvPicPr>
        <p:blipFill>
          <a:blip r:embed="rId3"/>
          <a:stretch>
            <a:fillRect/>
          </a:stretch>
        </p:blipFill>
        <p:spPr>
          <a:xfrm>
            <a:off x="10303565" y="6473052"/>
            <a:ext cx="1888435" cy="389269"/>
          </a:xfrm>
          <a:prstGeom prst="rect">
            <a:avLst/>
          </a:prstGeom>
        </p:spPr>
      </p:pic>
      <p:sp>
        <p:nvSpPr>
          <p:cNvPr id="9" name="Oval 8"/>
          <p:cNvSpPr/>
          <p:nvPr/>
        </p:nvSpPr>
        <p:spPr>
          <a:xfrm>
            <a:off x="8769096" y="5440680"/>
            <a:ext cx="1783080" cy="530352"/>
          </a:xfrm>
          <a:prstGeom prst="ellipse">
            <a:avLst/>
          </a:prstGeom>
          <a:noFill/>
          <a:ln w="57150" cap="flat" cmpd="sng" algn="ctr">
            <a:solidFill>
              <a:srgbClr val="FF000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en-GB"/>
          </a:p>
        </p:txBody>
      </p:sp>
    </p:spTree>
    <p:extLst>
      <p:ext uri="{BB962C8B-B14F-4D97-AF65-F5344CB8AC3E}">
        <p14:creationId xmlns:p14="http://schemas.microsoft.com/office/powerpoint/2010/main" val="240092253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srcRect r="25857"/>
          <a:stretch/>
        </p:blipFill>
        <p:spPr>
          <a:xfrm>
            <a:off x="374905" y="163683"/>
            <a:ext cx="9555479" cy="6694317"/>
          </a:xfrm>
          <a:prstGeom prst="rect">
            <a:avLst/>
          </a:prstGeom>
        </p:spPr>
      </p:pic>
      <p:sp>
        <p:nvSpPr>
          <p:cNvPr id="7" name="Rectangle 6"/>
          <p:cNvSpPr/>
          <p:nvPr/>
        </p:nvSpPr>
        <p:spPr>
          <a:xfrm>
            <a:off x="850392" y="239512"/>
            <a:ext cx="9336024" cy="923330"/>
          </a:xfrm>
          <a:prstGeom prst="rect">
            <a:avLst/>
          </a:prstGeom>
        </p:spPr>
        <p:txBody>
          <a:bodyPr wrap="square">
            <a:spAutoFit/>
          </a:bodyPr>
          <a:lstStyle/>
          <a:p>
            <a:r>
              <a:rPr lang="en-GB" sz="54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SOH  CAH  TOA</a:t>
            </a:r>
            <a:endParaRPr lang="en-GB"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8" name="Rectangle 7"/>
          <p:cNvSpPr/>
          <p:nvPr/>
        </p:nvSpPr>
        <p:spPr>
          <a:xfrm>
            <a:off x="9758172" y="578067"/>
            <a:ext cx="9336024" cy="584775"/>
          </a:xfrm>
          <a:prstGeom prst="rect">
            <a:avLst/>
          </a:prstGeom>
        </p:spPr>
        <p:txBody>
          <a:bodyPr wrap="square">
            <a:spAutoFit/>
          </a:bodyPr>
          <a:lstStyle/>
          <a:p>
            <a:r>
              <a:rPr lang="en-GB" sz="32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H</a:t>
            </a:r>
            <a:r>
              <a:rPr lang="en-GB" sz="32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ypotenuse</a:t>
            </a:r>
          </a:p>
        </p:txBody>
      </p:sp>
      <p:sp>
        <p:nvSpPr>
          <p:cNvPr id="9" name="Rectangle 8"/>
          <p:cNvSpPr/>
          <p:nvPr/>
        </p:nvSpPr>
        <p:spPr>
          <a:xfrm>
            <a:off x="9758172" y="58930"/>
            <a:ext cx="9336024" cy="584775"/>
          </a:xfrm>
          <a:prstGeom prst="rect">
            <a:avLst/>
          </a:prstGeom>
        </p:spPr>
        <p:txBody>
          <a:bodyPr wrap="square">
            <a:spAutoFit/>
          </a:bodyPr>
          <a:lstStyle/>
          <a:p>
            <a:r>
              <a:rPr lang="en-GB" sz="32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O</a:t>
            </a:r>
            <a:r>
              <a:rPr lang="en-GB" sz="32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pposite</a:t>
            </a:r>
          </a:p>
        </p:txBody>
      </p:sp>
      <p:sp>
        <p:nvSpPr>
          <p:cNvPr id="10" name="Rectangle 9"/>
          <p:cNvSpPr/>
          <p:nvPr/>
        </p:nvSpPr>
        <p:spPr>
          <a:xfrm>
            <a:off x="9758172" y="4213685"/>
            <a:ext cx="9336024" cy="584775"/>
          </a:xfrm>
          <a:prstGeom prst="rect">
            <a:avLst/>
          </a:prstGeom>
        </p:spPr>
        <p:txBody>
          <a:bodyPr wrap="square">
            <a:spAutoFit/>
          </a:bodyPr>
          <a:lstStyle/>
          <a:p>
            <a:r>
              <a:rPr lang="en-GB" sz="32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A</a:t>
            </a:r>
            <a:r>
              <a:rPr lang="en-GB" sz="32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djacent</a:t>
            </a:r>
          </a:p>
        </p:txBody>
      </p:sp>
      <p:sp>
        <p:nvSpPr>
          <p:cNvPr id="11" name="Rectangle 10"/>
          <p:cNvSpPr/>
          <p:nvPr/>
        </p:nvSpPr>
        <p:spPr>
          <a:xfrm>
            <a:off x="9758172" y="2586699"/>
            <a:ext cx="9336024" cy="584775"/>
          </a:xfrm>
          <a:prstGeom prst="rect">
            <a:avLst/>
          </a:prstGeom>
        </p:spPr>
        <p:txBody>
          <a:bodyPr wrap="square">
            <a:spAutoFit/>
          </a:bodyPr>
          <a:lstStyle/>
          <a:p>
            <a:r>
              <a:rPr lang="en-GB" sz="32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H</a:t>
            </a:r>
            <a:r>
              <a:rPr lang="en-GB" sz="32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ypotenuse</a:t>
            </a:r>
          </a:p>
        </p:txBody>
      </p:sp>
      <p:sp>
        <p:nvSpPr>
          <p:cNvPr id="12" name="Rectangle 11"/>
          <p:cNvSpPr/>
          <p:nvPr/>
        </p:nvSpPr>
        <p:spPr>
          <a:xfrm>
            <a:off x="9758172" y="1912665"/>
            <a:ext cx="9336024" cy="584775"/>
          </a:xfrm>
          <a:prstGeom prst="rect">
            <a:avLst/>
          </a:prstGeom>
        </p:spPr>
        <p:txBody>
          <a:bodyPr wrap="square">
            <a:spAutoFit/>
          </a:bodyPr>
          <a:lstStyle/>
          <a:p>
            <a:r>
              <a:rPr lang="en-GB" sz="32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A</a:t>
            </a:r>
            <a:r>
              <a:rPr lang="en-GB" sz="32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djacent</a:t>
            </a:r>
          </a:p>
        </p:txBody>
      </p:sp>
      <p:sp>
        <p:nvSpPr>
          <p:cNvPr id="13" name="Rectangle 12"/>
          <p:cNvSpPr/>
          <p:nvPr/>
        </p:nvSpPr>
        <p:spPr>
          <a:xfrm>
            <a:off x="9758172" y="3600569"/>
            <a:ext cx="9336024" cy="584775"/>
          </a:xfrm>
          <a:prstGeom prst="rect">
            <a:avLst/>
          </a:prstGeom>
        </p:spPr>
        <p:txBody>
          <a:bodyPr wrap="square">
            <a:spAutoFit/>
          </a:bodyPr>
          <a:lstStyle/>
          <a:p>
            <a:r>
              <a:rPr lang="en-GB" sz="32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O</a:t>
            </a:r>
            <a:r>
              <a:rPr lang="en-GB" sz="32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pposite</a:t>
            </a:r>
          </a:p>
        </p:txBody>
      </p:sp>
      <p:pic>
        <p:nvPicPr>
          <p:cNvPr id="16" name="Picture 15"/>
          <p:cNvPicPr>
            <a:picLocks noChangeAspect="1"/>
          </p:cNvPicPr>
          <p:nvPr/>
        </p:nvPicPr>
        <p:blipFill>
          <a:blip r:embed="rId3"/>
          <a:stretch>
            <a:fillRect/>
          </a:stretch>
        </p:blipFill>
        <p:spPr>
          <a:xfrm>
            <a:off x="10303565" y="6473052"/>
            <a:ext cx="1888435" cy="389269"/>
          </a:xfrm>
          <a:prstGeom prst="rect">
            <a:avLst/>
          </a:prstGeom>
        </p:spPr>
      </p:pic>
    </p:spTree>
    <p:extLst>
      <p:ext uri="{BB962C8B-B14F-4D97-AF65-F5344CB8AC3E}">
        <p14:creationId xmlns:p14="http://schemas.microsoft.com/office/powerpoint/2010/main" val="2184342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144000" y="559552"/>
            <a:ext cx="2770632" cy="5078313"/>
          </a:xfrm>
          <a:prstGeom prst="rect">
            <a:avLst/>
          </a:prstGeom>
        </p:spPr>
        <p:txBody>
          <a:bodyPr wrap="square">
            <a:spAutoFit/>
          </a:bodyPr>
          <a:lstStyle/>
          <a:p>
            <a:r>
              <a:rPr lang="en-GB" dirty="0" smtClean="0"/>
              <a:t>The </a:t>
            </a:r>
            <a:r>
              <a:rPr lang="en-GB" dirty="0"/>
              <a:t>first Ordnance Survey map was published in 1801. England’s most south-easterly county, Kent, was one area most vulnerable to French invasion</a:t>
            </a:r>
            <a:r>
              <a:rPr lang="en-GB" dirty="0" smtClean="0"/>
              <a:t>.</a:t>
            </a:r>
          </a:p>
          <a:p>
            <a:endParaRPr lang="en-GB" dirty="0"/>
          </a:p>
          <a:p>
            <a:r>
              <a:rPr lang="en-GB" dirty="0"/>
              <a:t>These early maps, with their elaborate hill shading and attention to communication routes, highlight the emphasis given to military use. In time, this military face would soften and the map design was developed to appeal to a much wider audience.</a:t>
            </a:r>
          </a:p>
        </p:txBody>
      </p:sp>
      <p:pic>
        <p:nvPicPr>
          <p:cNvPr id="5" name="Picture 4"/>
          <p:cNvPicPr>
            <a:picLocks noChangeAspect="1"/>
          </p:cNvPicPr>
          <p:nvPr/>
        </p:nvPicPr>
        <p:blipFill>
          <a:blip r:embed="rId2"/>
          <a:stretch>
            <a:fillRect/>
          </a:stretch>
        </p:blipFill>
        <p:spPr>
          <a:xfrm>
            <a:off x="283464" y="411280"/>
            <a:ext cx="8738449" cy="5980376"/>
          </a:xfrm>
          <a:prstGeom prst="rect">
            <a:avLst/>
          </a:prstGeom>
        </p:spPr>
      </p:pic>
      <p:pic>
        <p:nvPicPr>
          <p:cNvPr id="6" name="Picture 5"/>
          <p:cNvPicPr>
            <a:picLocks noChangeAspect="1"/>
          </p:cNvPicPr>
          <p:nvPr/>
        </p:nvPicPr>
        <p:blipFill>
          <a:blip r:embed="rId3"/>
          <a:stretch>
            <a:fillRect/>
          </a:stretch>
        </p:blipFill>
        <p:spPr>
          <a:xfrm>
            <a:off x="10303565" y="6473052"/>
            <a:ext cx="1888435" cy="389269"/>
          </a:xfrm>
          <a:prstGeom prst="rect">
            <a:avLst/>
          </a:prstGeom>
        </p:spPr>
      </p:pic>
      <p:sp>
        <p:nvSpPr>
          <p:cNvPr id="8" name="Rectangle 7"/>
          <p:cNvSpPr/>
          <p:nvPr/>
        </p:nvSpPr>
        <p:spPr>
          <a:xfrm>
            <a:off x="161376" y="6391656"/>
            <a:ext cx="9622704" cy="338554"/>
          </a:xfrm>
          <a:prstGeom prst="rect">
            <a:avLst/>
          </a:prstGeom>
        </p:spPr>
        <p:txBody>
          <a:bodyPr wrap="square">
            <a:spAutoFit/>
          </a:bodyPr>
          <a:lstStyle/>
          <a:p>
            <a:r>
              <a:rPr lang="en-GB" sz="800" dirty="0"/>
              <a:t>https://www.bing.com/images/search?view=detailV2&amp;id=9730526BC879EEA76C6DB378264248EF69F5CD86&amp;thid=OIP.j0DGSSVjv7zgSbbExGufJAHaFE&amp;mediaurl=https%3A%2F%2Fs3-eu-central-1.amazonaws.com%2Fcentaur-wp%2Fcreativereview%2Fprod%2Fcontent%2Fuploads%2F2016%2F06%2F1801mapextractGravesend.jpg&amp;exph=876&amp;expw=1280&amp;q=1801+os+map&amp;selectedindex=0&amp;ajaxhist=0&amp;vt=0&amp;eim=1,2,6</a:t>
            </a:r>
          </a:p>
        </p:txBody>
      </p:sp>
    </p:spTree>
    <p:extLst>
      <p:ext uri="{BB962C8B-B14F-4D97-AF65-F5344CB8AC3E}">
        <p14:creationId xmlns:p14="http://schemas.microsoft.com/office/powerpoint/2010/main" val="29992897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32189" y="381000"/>
            <a:ext cx="11083687" cy="535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3"/>
          <a:stretch>
            <a:fillRect/>
          </a:stretch>
        </p:blipFill>
        <p:spPr>
          <a:xfrm>
            <a:off x="10303565" y="6473052"/>
            <a:ext cx="1888435" cy="389269"/>
          </a:xfrm>
          <a:prstGeom prst="rect">
            <a:avLst/>
          </a:prstGeom>
        </p:spPr>
      </p:pic>
      <p:sp>
        <p:nvSpPr>
          <p:cNvPr id="6" name="Rectangle 5"/>
          <p:cNvSpPr/>
          <p:nvPr/>
        </p:nvSpPr>
        <p:spPr>
          <a:xfrm>
            <a:off x="4444301" y="6375298"/>
            <a:ext cx="5942422" cy="584775"/>
          </a:xfrm>
          <a:prstGeom prst="rect">
            <a:avLst/>
          </a:prstGeom>
        </p:spPr>
        <p:txBody>
          <a:bodyPr wrap="square">
            <a:spAutoFit/>
          </a:bodyPr>
          <a:lstStyle/>
          <a:p>
            <a:pPr algn="r"/>
            <a:r>
              <a:rPr lang="en-GB" sz="3200" dirty="0" smtClean="0"/>
              <a:t>Modern Era – Surveying Today</a:t>
            </a:r>
            <a:endParaRPr lang="en-GB" sz="3200" dirty="0"/>
          </a:p>
        </p:txBody>
      </p:sp>
    </p:spTree>
    <p:extLst>
      <p:ext uri="{BB962C8B-B14F-4D97-AF65-F5344CB8AC3E}">
        <p14:creationId xmlns:p14="http://schemas.microsoft.com/office/powerpoint/2010/main" val="169405845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097280" y="1053286"/>
            <a:ext cx="8586216" cy="5693866"/>
          </a:xfrm>
          <a:prstGeom prst="rect">
            <a:avLst/>
          </a:prstGeom>
        </p:spPr>
        <p:txBody>
          <a:bodyPr wrap="square">
            <a:spAutoFit/>
          </a:bodyPr>
          <a:lstStyle/>
          <a:p>
            <a:pPr marL="457200" indent="-457200">
              <a:buFont typeface="Arial" panose="020B0604020202020204" pitchFamily="34" charset="0"/>
              <a:buChar char="•"/>
            </a:pPr>
            <a:r>
              <a:rPr lang="en-GB" sz="2800" dirty="0" smtClean="0">
                <a:ln w="0"/>
              </a:rPr>
              <a:t>Mapping </a:t>
            </a:r>
            <a:r>
              <a:rPr lang="en-GB" sz="2800" dirty="0">
                <a:ln w="0"/>
              </a:rPr>
              <a:t>the earth above and below the sea. </a:t>
            </a:r>
            <a:r>
              <a:rPr lang="en-GB" sz="2800" dirty="0" smtClean="0">
                <a:ln w="0"/>
              </a:rPr>
              <a:t/>
            </a:r>
            <a:br>
              <a:rPr lang="en-GB" sz="2800" dirty="0" smtClean="0">
                <a:ln w="0"/>
              </a:rPr>
            </a:br>
            <a:endParaRPr lang="en-GB" sz="2800" dirty="0">
              <a:ln w="0"/>
            </a:endParaRPr>
          </a:p>
          <a:p>
            <a:pPr marL="457200" indent="-457200">
              <a:buFont typeface="Arial" panose="020B0604020202020204" pitchFamily="34" charset="0"/>
              <a:buChar char="•"/>
            </a:pPr>
            <a:r>
              <a:rPr lang="en-GB" sz="2800" dirty="0">
                <a:ln w="0"/>
              </a:rPr>
              <a:t>Prepare navigational maps (land, air, sea). </a:t>
            </a:r>
            <a:r>
              <a:rPr lang="en-GB" sz="2800" dirty="0" smtClean="0">
                <a:ln w="0"/>
              </a:rPr>
              <a:t/>
            </a:r>
            <a:br>
              <a:rPr lang="en-GB" sz="2800" dirty="0" smtClean="0">
                <a:ln w="0"/>
              </a:rPr>
            </a:br>
            <a:endParaRPr lang="en-GB" sz="2800" dirty="0">
              <a:ln w="0"/>
            </a:endParaRPr>
          </a:p>
          <a:p>
            <a:pPr marL="457200" indent="-457200">
              <a:buFont typeface="Arial" panose="020B0604020202020204" pitchFamily="34" charset="0"/>
              <a:buChar char="•"/>
            </a:pPr>
            <a:r>
              <a:rPr lang="en-GB" sz="2800" dirty="0">
                <a:ln w="0"/>
              </a:rPr>
              <a:t>Establish boundaries of public and private lands. </a:t>
            </a:r>
            <a:r>
              <a:rPr lang="en-GB" sz="2800" dirty="0" smtClean="0">
                <a:ln w="0"/>
              </a:rPr>
              <a:t/>
            </a:r>
            <a:br>
              <a:rPr lang="en-GB" sz="2800" dirty="0" smtClean="0">
                <a:ln w="0"/>
              </a:rPr>
            </a:br>
            <a:endParaRPr lang="en-GB" sz="2800" dirty="0">
              <a:ln w="0"/>
            </a:endParaRPr>
          </a:p>
          <a:p>
            <a:pPr marL="457200" indent="-457200">
              <a:buFont typeface="Arial" panose="020B0604020202020204" pitchFamily="34" charset="0"/>
              <a:buChar char="•"/>
            </a:pPr>
            <a:r>
              <a:rPr lang="en-GB" sz="2800" dirty="0">
                <a:ln w="0"/>
              </a:rPr>
              <a:t>Develop data bases for natural resource management</a:t>
            </a:r>
            <a:r>
              <a:rPr lang="en-GB" sz="2800" dirty="0" smtClean="0">
                <a:ln w="0"/>
              </a:rPr>
              <a:t>.</a:t>
            </a:r>
            <a:br>
              <a:rPr lang="en-GB" sz="2800" dirty="0" smtClean="0">
                <a:ln w="0"/>
              </a:rPr>
            </a:br>
            <a:r>
              <a:rPr lang="en-GB" sz="2800" dirty="0" smtClean="0">
                <a:ln w="0"/>
              </a:rPr>
              <a:t> </a:t>
            </a:r>
            <a:endParaRPr lang="en-GB" sz="2800" dirty="0">
              <a:ln w="0"/>
            </a:endParaRPr>
          </a:p>
          <a:p>
            <a:pPr marL="457200" indent="-457200">
              <a:buFont typeface="Arial" panose="020B0604020202020204" pitchFamily="34" charset="0"/>
              <a:buChar char="•"/>
            </a:pPr>
            <a:r>
              <a:rPr lang="en-GB" sz="2800" dirty="0">
                <a:ln w="0"/>
              </a:rPr>
              <a:t>Development of engineering data </a:t>
            </a:r>
            <a:r>
              <a:rPr lang="en-GB" sz="2800" dirty="0" smtClean="0">
                <a:ln w="0"/>
              </a:rPr>
              <a:t>for:</a:t>
            </a:r>
            <a:endParaRPr lang="en-GB" sz="2800" dirty="0">
              <a:ln w="0"/>
            </a:endParaRPr>
          </a:p>
          <a:p>
            <a:r>
              <a:rPr lang="en-GB" sz="2800" dirty="0" smtClean="0">
                <a:ln w="0"/>
              </a:rPr>
              <a:t>	Bridge </a:t>
            </a:r>
            <a:r>
              <a:rPr lang="en-GB" sz="2800" dirty="0">
                <a:ln w="0"/>
              </a:rPr>
              <a:t>construction.</a:t>
            </a:r>
          </a:p>
          <a:p>
            <a:r>
              <a:rPr lang="en-GB" sz="2800" dirty="0" smtClean="0">
                <a:ln w="0"/>
              </a:rPr>
              <a:t>	Roads</a:t>
            </a:r>
            <a:r>
              <a:rPr lang="en-GB" sz="2800" dirty="0">
                <a:ln w="0"/>
              </a:rPr>
              <a:t>.</a:t>
            </a:r>
          </a:p>
          <a:p>
            <a:r>
              <a:rPr lang="en-GB" sz="2800" dirty="0" smtClean="0">
                <a:ln w="0"/>
              </a:rPr>
              <a:t>	Buildings</a:t>
            </a:r>
            <a:r>
              <a:rPr lang="en-GB" sz="2800" dirty="0">
                <a:ln w="0"/>
              </a:rPr>
              <a:t>.</a:t>
            </a:r>
          </a:p>
          <a:p>
            <a:r>
              <a:rPr lang="en-GB" sz="2800" dirty="0" smtClean="0">
                <a:ln w="0"/>
              </a:rPr>
              <a:t>	Land </a:t>
            </a:r>
            <a:r>
              <a:rPr lang="en-GB" sz="2800" dirty="0">
                <a:ln w="0"/>
              </a:rPr>
              <a:t>development.</a:t>
            </a:r>
          </a:p>
        </p:txBody>
      </p:sp>
      <p:sp>
        <p:nvSpPr>
          <p:cNvPr id="6" name="Rectangle 5"/>
          <p:cNvSpPr/>
          <p:nvPr/>
        </p:nvSpPr>
        <p:spPr>
          <a:xfrm>
            <a:off x="1197864" y="321808"/>
            <a:ext cx="9336024" cy="523220"/>
          </a:xfrm>
          <a:prstGeom prst="rect">
            <a:avLst/>
          </a:prstGeom>
        </p:spPr>
        <p:txBody>
          <a:bodyPr wrap="square">
            <a:spAutoFit/>
          </a:bodyPr>
          <a:lstStyle/>
          <a:p>
            <a:r>
              <a:rPr lang="en-GB" sz="28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Surveying Today - What do we use surveying for? </a:t>
            </a:r>
            <a:endParaRPr lang="en-GB" sz="28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pic>
        <p:nvPicPr>
          <p:cNvPr id="7" name="Picture 6"/>
          <p:cNvPicPr>
            <a:picLocks noChangeAspect="1"/>
          </p:cNvPicPr>
          <p:nvPr/>
        </p:nvPicPr>
        <p:blipFill>
          <a:blip r:embed="rId2"/>
          <a:stretch>
            <a:fillRect/>
          </a:stretch>
        </p:blipFill>
        <p:spPr>
          <a:xfrm>
            <a:off x="10303565" y="6473052"/>
            <a:ext cx="1888435" cy="389269"/>
          </a:xfrm>
          <a:prstGeom prst="rect">
            <a:avLst/>
          </a:prstGeom>
        </p:spPr>
      </p:pic>
    </p:spTree>
    <p:extLst>
      <p:ext uri="{BB962C8B-B14F-4D97-AF65-F5344CB8AC3E}">
        <p14:creationId xmlns:p14="http://schemas.microsoft.com/office/powerpoint/2010/main" val="3043818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197864" y="321808"/>
            <a:ext cx="10994136" cy="523220"/>
          </a:xfrm>
          <a:prstGeom prst="rect">
            <a:avLst/>
          </a:prstGeom>
        </p:spPr>
        <p:txBody>
          <a:bodyPr wrap="square">
            <a:spAutoFit/>
          </a:bodyPr>
          <a:lstStyle/>
          <a:p>
            <a:r>
              <a:rPr lang="en-GB" sz="28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Surveying Today - What are the Five Main Areas on Surveyors Work? </a:t>
            </a:r>
            <a:endParaRPr lang="en-GB" sz="28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7" name="Rectangle 6"/>
          <p:cNvSpPr/>
          <p:nvPr/>
        </p:nvSpPr>
        <p:spPr>
          <a:xfrm>
            <a:off x="1197864" y="1254454"/>
            <a:ext cx="8586216" cy="3970318"/>
          </a:xfrm>
          <a:prstGeom prst="rect">
            <a:avLst/>
          </a:prstGeom>
        </p:spPr>
        <p:txBody>
          <a:bodyPr wrap="square">
            <a:spAutoFit/>
          </a:bodyPr>
          <a:lstStyle/>
          <a:p>
            <a:pPr marL="457200" indent="-457200">
              <a:buFont typeface="Arial" panose="020B0604020202020204" pitchFamily="34" charset="0"/>
              <a:buChar char="•"/>
            </a:pPr>
            <a:r>
              <a:rPr lang="en-GB" sz="2800" dirty="0" smtClean="0"/>
              <a:t>Research</a:t>
            </a:r>
            <a:r>
              <a:rPr lang="en-GB" sz="2800" dirty="0"/>
              <a:t>, analysis, and decision making. </a:t>
            </a:r>
            <a:r>
              <a:rPr lang="en-GB" sz="2800" dirty="0" smtClean="0"/>
              <a:t/>
            </a:r>
            <a:br>
              <a:rPr lang="en-GB" sz="2800" dirty="0" smtClean="0"/>
            </a:br>
            <a:endParaRPr lang="en-GB" sz="2800" dirty="0"/>
          </a:p>
          <a:p>
            <a:pPr marL="457200" indent="-457200">
              <a:buFont typeface="Arial" panose="020B0604020202020204" pitchFamily="34" charset="0"/>
              <a:buChar char="•"/>
            </a:pPr>
            <a:r>
              <a:rPr lang="en-GB" sz="2800" dirty="0"/>
              <a:t>Field work {Data acquisition}. </a:t>
            </a:r>
            <a:r>
              <a:rPr lang="en-GB" sz="2800" dirty="0" smtClean="0"/>
              <a:t/>
            </a:r>
            <a:br>
              <a:rPr lang="en-GB" sz="2800" dirty="0" smtClean="0"/>
            </a:br>
            <a:endParaRPr lang="en-GB" sz="2800" dirty="0"/>
          </a:p>
          <a:p>
            <a:pPr marL="457200" indent="-457200">
              <a:buFont typeface="Arial" panose="020B0604020202020204" pitchFamily="34" charset="0"/>
              <a:buChar char="•"/>
            </a:pPr>
            <a:r>
              <a:rPr lang="en-GB" sz="2800" dirty="0"/>
              <a:t>Computing {Data processing}. </a:t>
            </a:r>
            <a:r>
              <a:rPr lang="en-GB" sz="2800" dirty="0" smtClean="0"/>
              <a:t/>
            </a:r>
            <a:br>
              <a:rPr lang="en-GB" sz="2800" dirty="0" smtClean="0"/>
            </a:br>
            <a:endParaRPr lang="en-GB" sz="2800" dirty="0"/>
          </a:p>
          <a:p>
            <a:pPr marL="457200" indent="-457200">
              <a:buFont typeface="Arial" panose="020B0604020202020204" pitchFamily="34" charset="0"/>
              <a:buChar char="•"/>
            </a:pPr>
            <a:r>
              <a:rPr lang="en-GB" sz="2800" dirty="0"/>
              <a:t>Mapping {Data representation}. </a:t>
            </a:r>
            <a:r>
              <a:rPr lang="en-GB" sz="2800" dirty="0" smtClean="0"/>
              <a:t/>
            </a:r>
            <a:br>
              <a:rPr lang="en-GB" sz="2800" dirty="0" smtClean="0"/>
            </a:br>
            <a:endParaRPr lang="en-GB" sz="2800" dirty="0"/>
          </a:p>
          <a:p>
            <a:pPr marL="457200" indent="-457200">
              <a:buFont typeface="Arial" panose="020B0604020202020204" pitchFamily="34" charset="0"/>
              <a:buChar char="•"/>
            </a:pPr>
            <a:r>
              <a:rPr lang="en-GB" sz="2800" dirty="0" smtClean="0"/>
              <a:t>Stake-out / Setting out</a:t>
            </a:r>
          </a:p>
        </p:txBody>
      </p:sp>
      <p:pic>
        <p:nvPicPr>
          <p:cNvPr id="8" name="Picture 7"/>
          <p:cNvPicPr>
            <a:picLocks noChangeAspect="1"/>
          </p:cNvPicPr>
          <p:nvPr/>
        </p:nvPicPr>
        <p:blipFill>
          <a:blip r:embed="rId2"/>
          <a:stretch>
            <a:fillRect/>
          </a:stretch>
        </p:blipFill>
        <p:spPr>
          <a:xfrm>
            <a:off x="10303565" y="6473052"/>
            <a:ext cx="1888435" cy="389269"/>
          </a:xfrm>
          <a:prstGeom prst="rect">
            <a:avLst/>
          </a:prstGeom>
        </p:spPr>
      </p:pic>
    </p:spTree>
    <p:extLst>
      <p:ext uri="{BB962C8B-B14F-4D97-AF65-F5344CB8AC3E}">
        <p14:creationId xmlns:p14="http://schemas.microsoft.com/office/powerpoint/2010/main" val="4223292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97864" y="321808"/>
            <a:ext cx="10415016" cy="523220"/>
          </a:xfrm>
          <a:prstGeom prst="rect">
            <a:avLst/>
          </a:prstGeom>
        </p:spPr>
        <p:txBody>
          <a:bodyPr wrap="square">
            <a:spAutoFit/>
          </a:bodyPr>
          <a:lstStyle/>
          <a:p>
            <a:r>
              <a:rPr lang="en-GB" sz="28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Surveying Today - What are the two Major Methods of Surveying? </a:t>
            </a:r>
            <a:endParaRPr lang="en-GB" sz="28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pic>
        <p:nvPicPr>
          <p:cNvPr id="7" name="Picture 6"/>
          <p:cNvPicPr>
            <a:picLocks noChangeAspect="1"/>
          </p:cNvPicPr>
          <p:nvPr/>
        </p:nvPicPr>
        <p:blipFill>
          <a:blip r:embed="rId2"/>
          <a:stretch>
            <a:fillRect/>
          </a:stretch>
        </p:blipFill>
        <p:spPr>
          <a:xfrm>
            <a:off x="10303565" y="6473052"/>
            <a:ext cx="1888435" cy="389269"/>
          </a:xfrm>
          <a:prstGeom prst="rect">
            <a:avLst/>
          </a:prstGeom>
        </p:spPr>
      </p:pic>
      <p:pic>
        <p:nvPicPr>
          <p:cNvPr id="2" name="Picture 1"/>
          <p:cNvPicPr>
            <a:picLocks noChangeAspect="1"/>
          </p:cNvPicPr>
          <p:nvPr/>
        </p:nvPicPr>
        <p:blipFill>
          <a:blip r:embed="rId3"/>
          <a:stretch>
            <a:fillRect/>
          </a:stretch>
        </p:blipFill>
        <p:spPr>
          <a:xfrm>
            <a:off x="1124712" y="889133"/>
            <a:ext cx="9841750" cy="5539814"/>
          </a:xfrm>
          <a:prstGeom prst="rect">
            <a:avLst/>
          </a:prstGeom>
        </p:spPr>
      </p:pic>
    </p:spTree>
    <p:extLst>
      <p:ext uri="{BB962C8B-B14F-4D97-AF65-F5344CB8AC3E}">
        <p14:creationId xmlns:p14="http://schemas.microsoft.com/office/powerpoint/2010/main" val="180419409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Content Placeholder 2"/>
          <p:cNvSpPr>
            <a:spLocks noGrp="1"/>
          </p:cNvSpPr>
          <p:nvPr>
            <p:ph idx="1"/>
          </p:nvPr>
        </p:nvSpPr>
        <p:spPr>
          <a:xfrm>
            <a:off x="496270" y="588420"/>
            <a:ext cx="3506635" cy="6004404"/>
          </a:xfrm>
        </p:spPr>
        <p:txBody>
          <a:bodyPr>
            <a:noAutofit/>
          </a:bodyPr>
          <a:lstStyle/>
          <a:p>
            <a:pPr marL="0" indent="0" algn="just">
              <a:lnSpc>
                <a:spcPct val="150000"/>
              </a:lnSpc>
              <a:buNone/>
            </a:pPr>
            <a:r>
              <a:rPr lang="en-GB" altLang="en-US" sz="900" b="1" u="sng" dirty="0" smtClean="0">
                <a:solidFill>
                  <a:srgbClr val="0070C0"/>
                </a:solidFill>
                <a:cs typeface="Arial" panose="020B0604020202020204" pitchFamily="34" charset="0"/>
              </a:rPr>
              <a:t>CADASTRAL SURVEYS </a:t>
            </a:r>
            <a:r>
              <a:rPr lang="en-GB" altLang="en-US" sz="900" dirty="0" smtClean="0">
                <a:cs typeface="Arial" panose="020B0604020202020204" pitchFamily="34" charset="0"/>
              </a:rPr>
              <a:t>are usually closed surveys which are undertaken in urban and rural locations for the purpose of determining and defining property lines and boundaries, corners, and areas. These surveys are also made to fix the boundaries of municipalities, towns, and provincial jurisdictions.</a:t>
            </a:r>
          </a:p>
          <a:p>
            <a:pPr marL="0" indent="0">
              <a:lnSpc>
                <a:spcPct val="150000"/>
              </a:lnSpc>
              <a:buNone/>
            </a:pPr>
            <a:r>
              <a:rPr lang="en-GB" altLang="en-US" sz="900" b="1" u="sng" dirty="0" smtClean="0">
                <a:solidFill>
                  <a:srgbClr val="0070C0"/>
                </a:solidFill>
                <a:cs typeface="Arial" panose="020B0604020202020204" pitchFamily="34" charset="0"/>
              </a:rPr>
              <a:t>CITY SURVEYS </a:t>
            </a:r>
            <a:r>
              <a:rPr lang="en-GB" altLang="en-US" sz="900" dirty="0" smtClean="0">
                <a:cs typeface="Arial" panose="020B0604020202020204" pitchFamily="34" charset="0"/>
              </a:rPr>
              <a:t>are surveys of the areas in and near a city for the purpose of planning expansions or improvements, locating property lines, fixing reference monuments, determining the physical features and configuration of the land, and preparing maps.</a:t>
            </a:r>
          </a:p>
          <a:p>
            <a:pPr marL="0" indent="0">
              <a:lnSpc>
                <a:spcPct val="150000"/>
              </a:lnSpc>
              <a:buNone/>
            </a:pPr>
            <a:endParaRPr lang="en-GB" altLang="en-US" sz="900" dirty="0" smtClean="0">
              <a:cs typeface="Arial" panose="020B0604020202020204" pitchFamily="34" charset="0"/>
            </a:endParaRPr>
          </a:p>
          <a:p>
            <a:pPr marL="0" indent="0" algn="just">
              <a:lnSpc>
                <a:spcPct val="150000"/>
              </a:lnSpc>
              <a:buNone/>
            </a:pPr>
            <a:r>
              <a:rPr lang="en-GB" altLang="en-US" sz="900" b="1" u="sng" dirty="0">
                <a:solidFill>
                  <a:srgbClr val="0070C0"/>
                </a:solidFill>
                <a:cs typeface="Arial" panose="020B0604020202020204" pitchFamily="34" charset="0"/>
              </a:rPr>
              <a:t>CONSTRUCTION SURVEYS</a:t>
            </a:r>
            <a:r>
              <a:rPr lang="en-GB" altLang="en-US" sz="900" b="1" dirty="0">
                <a:solidFill>
                  <a:srgbClr val="0070C0"/>
                </a:solidFill>
                <a:cs typeface="Arial" panose="020B0604020202020204" pitchFamily="34" charset="0"/>
              </a:rPr>
              <a:t> </a:t>
            </a:r>
            <a:r>
              <a:rPr lang="en-GB" altLang="en-US" sz="900" dirty="0">
                <a:cs typeface="Arial" panose="020B0604020202020204" pitchFamily="34" charset="0"/>
              </a:rPr>
              <a:t>these are surveys which are undertaken at a construction site to provide data regarding grades, reference lines, dimensions, ground configuration, and the location and elevation of structures which are of concern to engineers, architects, and builders.</a:t>
            </a:r>
          </a:p>
          <a:p>
            <a:pPr marL="0" indent="0" algn="just">
              <a:lnSpc>
                <a:spcPct val="150000"/>
              </a:lnSpc>
              <a:buNone/>
            </a:pPr>
            <a:r>
              <a:rPr lang="en-GB" altLang="en-US" sz="900" b="1" u="sng" dirty="0" smtClean="0">
                <a:solidFill>
                  <a:srgbClr val="0070C0"/>
                </a:solidFill>
                <a:cs typeface="Arial" panose="020B0604020202020204" pitchFamily="34" charset="0"/>
              </a:rPr>
              <a:t>FORESTRY </a:t>
            </a:r>
            <a:r>
              <a:rPr lang="en-GB" altLang="en-US" sz="900" b="1" u="sng" dirty="0">
                <a:solidFill>
                  <a:srgbClr val="0070C0"/>
                </a:solidFill>
                <a:cs typeface="Arial" panose="020B0604020202020204" pitchFamily="34" charset="0"/>
              </a:rPr>
              <a:t>SURVEYS</a:t>
            </a:r>
            <a:r>
              <a:rPr lang="en-GB" altLang="en-US" sz="900" b="1" dirty="0">
                <a:solidFill>
                  <a:srgbClr val="0070C0"/>
                </a:solidFill>
                <a:cs typeface="Arial" panose="020B0604020202020204" pitchFamily="34" charset="0"/>
              </a:rPr>
              <a:t> </a:t>
            </a:r>
            <a:r>
              <a:rPr lang="en-GB" altLang="en-US" sz="900" dirty="0">
                <a:cs typeface="Arial" panose="020B0604020202020204" pitchFamily="34" charset="0"/>
              </a:rPr>
              <a:t>a type of survey executed in </a:t>
            </a:r>
            <a:r>
              <a:rPr lang="en-GB" altLang="en-US" sz="900" dirty="0" smtClean="0">
                <a:cs typeface="Arial" panose="020B0604020202020204" pitchFamily="34" charset="0"/>
              </a:rPr>
              <a:t>connection </a:t>
            </a:r>
            <a:r>
              <a:rPr lang="en-GB" altLang="en-US" sz="900" dirty="0">
                <a:cs typeface="Arial" panose="020B0604020202020204" pitchFamily="34" charset="0"/>
              </a:rPr>
              <a:t>with forest management and mensuration, and the production and conservation of forest lands</a:t>
            </a:r>
            <a:r>
              <a:rPr lang="en-GB" altLang="en-US" sz="900" dirty="0" smtClean="0">
                <a:cs typeface="Arial" panose="020B0604020202020204" pitchFamily="34" charset="0"/>
              </a:rPr>
              <a:t>.</a:t>
            </a:r>
            <a:endParaRPr lang="en-GB" altLang="en-US" sz="900" b="1" u="sng" dirty="0" smtClean="0">
              <a:solidFill>
                <a:srgbClr val="0070C0"/>
              </a:solidFill>
              <a:cs typeface="Arial" panose="020B0604020202020204" pitchFamily="34" charset="0"/>
            </a:endParaRPr>
          </a:p>
          <a:p>
            <a:pPr marL="0" indent="0" algn="just">
              <a:lnSpc>
                <a:spcPct val="150000"/>
              </a:lnSpc>
              <a:buNone/>
            </a:pPr>
            <a:r>
              <a:rPr lang="en-GB" altLang="en-US" sz="900" b="1" u="sng" dirty="0" smtClean="0">
                <a:solidFill>
                  <a:srgbClr val="0070C0"/>
                </a:solidFill>
                <a:cs typeface="Arial" panose="020B0604020202020204" pitchFamily="34" charset="0"/>
              </a:rPr>
              <a:t/>
            </a:r>
            <a:br>
              <a:rPr lang="en-GB" altLang="en-US" sz="900" b="1" u="sng" dirty="0" smtClean="0">
                <a:solidFill>
                  <a:srgbClr val="0070C0"/>
                </a:solidFill>
                <a:cs typeface="Arial" panose="020B0604020202020204" pitchFamily="34" charset="0"/>
              </a:rPr>
            </a:br>
            <a:r>
              <a:rPr lang="en-GB" altLang="en-US" sz="900" b="1" u="sng" dirty="0" smtClean="0">
                <a:solidFill>
                  <a:srgbClr val="0070C0"/>
                </a:solidFill>
                <a:cs typeface="Arial" panose="020B0604020202020204" pitchFamily="34" charset="0"/>
              </a:rPr>
              <a:t/>
            </a:r>
            <a:br>
              <a:rPr lang="en-GB" altLang="en-US" sz="900" b="1" u="sng" dirty="0" smtClean="0">
                <a:solidFill>
                  <a:srgbClr val="0070C0"/>
                </a:solidFill>
                <a:cs typeface="Arial" panose="020B0604020202020204" pitchFamily="34" charset="0"/>
              </a:rPr>
            </a:br>
            <a:r>
              <a:rPr lang="en-GB" altLang="en-US" sz="900" b="1" u="sng" dirty="0" smtClean="0">
                <a:solidFill>
                  <a:srgbClr val="0070C0"/>
                </a:solidFill>
                <a:cs typeface="Arial" panose="020B0604020202020204" pitchFamily="34" charset="0"/>
              </a:rPr>
              <a:t>HYDROGRAPHIC </a:t>
            </a:r>
            <a:r>
              <a:rPr lang="en-GB" altLang="en-US" sz="900" b="1" u="sng" dirty="0">
                <a:solidFill>
                  <a:srgbClr val="0070C0"/>
                </a:solidFill>
                <a:cs typeface="Arial" panose="020B0604020202020204" pitchFamily="34" charset="0"/>
              </a:rPr>
              <a:t>SURVEYS</a:t>
            </a:r>
            <a:r>
              <a:rPr lang="en-GB" altLang="en-US" sz="900" b="1" dirty="0">
                <a:solidFill>
                  <a:srgbClr val="0070C0"/>
                </a:solidFill>
                <a:cs typeface="Arial" panose="020B0604020202020204" pitchFamily="34" charset="0"/>
              </a:rPr>
              <a:t> </a:t>
            </a:r>
            <a:r>
              <a:rPr lang="en-GB" altLang="en-US" sz="900" dirty="0">
                <a:cs typeface="Arial" panose="020B0604020202020204" pitchFamily="34" charset="0"/>
              </a:rPr>
              <a:t>refer to surveying streams, lakes, reservoirs, harbour's, oceans, and other bodies of water. These surveys are made to map shore lines, chart the shape of areas underlying water surfaces, and measure the flows of the stream. They are of general importance in connection with navigation, development of water supply and resources, flood control, irrigation, production of hydro-electric power, sub aqueous constructions, and </a:t>
            </a:r>
            <a:r>
              <a:rPr lang="en-GB" altLang="en-US" sz="900" dirty="0" smtClean="0">
                <a:cs typeface="Arial" panose="020B0604020202020204" pitchFamily="34" charset="0"/>
              </a:rPr>
              <a:t>recreation</a:t>
            </a:r>
          </a:p>
          <a:p>
            <a:pPr marL="0" indent="0" algn="just">
              <a:lnSpc>
                <a:spcPct val="150000"/>
              </a:lnSpc>
              <a:buNone/>
            </a:pPr>
            <a:endParaRPr lang="en-GB" altLang="en-US" sz="900" dirty="0">
              <a:cs typeface="Arial" panose="020B0604020202020204" pitchFamily="34" charset="0"/>
            </a:endParaRPr>
          </a:p>
          <a:p>
            <a:pPr marL="0" indent="0">
              <a:lnSpc>
                <a:spcPct val="150000"/>
              </a:lnSpc>
              <a:buNone/>
            </a:pPr>
            <a:endParaRPr lang="en-GB" altLang="en-US" sz="900" dirty="0" smtClean="0">
              <a:cs typeface="Arial" panose="020B0604020202020204" pitchFamily="34" charset="0"/>
            </a:endParaRPr>
          </a:p>
        </p:txBody>
      </p:sp>
      <p:pic>
        <p:nvPicPr>
          <p:cNvPr id="2" name="Picture 1"/>
          <p:cNvPicPr>
            <a:picLocks noChangeAspect="1"/>
          </p:cNvPicPr>
          <p:nvPr/>
        </p:nvPicPr>
        <p:blipFill>
          <a:blip r:embed="rId2"/>
          <a:stretch>
            <a:fillRect/>
          </a:stretch>
        </p:blipFill>
        <p:spPr>
          <a:xfrm>
            <a:off x="4104571" y="703783"/>
            <a:ext cx="1337189" cy="825258"/>
          </a:xfrm>
          <a:prstGeom prst="rect">
            <a:avLst/>
          </a:prstGeom>
        </p:spPr>
      </p:pic>
      <p:pic>
        <p:nvPicPr>
          <p:cNvPr id="3" name="Picture 2"/>
          <p:cNvPicPr>
            <a:picLocks noChangeAspect="1"/>
          </p:cNvPicPr>
          <p:nvPr/>
        </p:nvPicPr>
        <p:blipFill>
          <a:blip r:embed="rId3"/>
          <a:stretch>
            <a:fillRect/>
          </a:stretch>
        </p:blipFill>
        <p:spPr>
          <a:xfrm>
            <a:off x="4075218" y="1831489"/>
            <a:ext cx="1337189" cy="931043"/>
          </a:xfrm>
          <a:prstGeom prst="rect">
            <a:avLst/>
          </a:prstGeom>
        </p:spPr>
      </p:pic>
      <p:pic>
        <p:nvPicPr>
          <p:cNvPr id="6" name="Picture 5"/>
          <p:cNvPicPr>
            <a:picLocks noChangeAspect="1"/>
          </p:cNvPicPr>
          <p:nvPr/>
        </p:nvPicPr>
        <p:blipFill>
          <a:blip r:embed="rId4"/>
          <a:stretch>
            <a:fillRect/>
          </a:stretch>
        </p:blipFill>
        <p:spPr>
          <a:xfrm>
            <a:off x="10303565" y="6473052"/>
            <a:ext cx="1888435" cy="389269"/>
          </a:xfrm>
          <a:prstGeom prst="rect">
            <a:avLst/>
          </a:prstGeom>
        </p:spPr>
      </p:pic>
      <p:pic>
        <p:nvPicPr>
          <p:cNvPr id="8" name="Picture 7"/>
          <p:cNvPicPr>
            <a:picLocks noChangeAspect="1"/>
          </p:cNvPicPr>
          <p:nvPr/>
        </p:nvPicPr>
        <p:blipFill rotWithShape="1">
          <a:blip r:embed="rId5"/>
          <a:srcRect r="25624"/>
          <a:stretch/>
        </p:blipFill>
        <p:spPr>
          <a:xfrm flipH="1">
            <a:off x="4060356" y="2976273"/>
            <a:ext cx="1337189" cy="952038"/>
          </a:xfrm>
          <a:prstGeom prst="rect">
            <a:avLst/>
          </a:prstGeom>
        </p:spPr>
      </p:pic>
      <p:pic>
        <p:nvPicPr>
          <p:cNvPr id="9" name="Picture 8"/>
          <p:cNvPicPr>
            <a:picLocks noChangeAspect="1"/>
          </p:cNvPicPr>
          <p:nvPr/>
        </p:nvPicPr>
        <p:blipFill rotWithShape="1">
          <a:blip r:embed="rId6"/>
          <a:srcRect t="4238" b="16674"/>
          <a:stretch/>
        </p:blipFill>
        <p:spPr>
          <a:xfrm>
            <a:off x="4060355" y="4142052"/>
            <a:ext cx="1337189" cy="1020543"/>
          </a:xfrm>
          <a:prstGeom prst="rect">
            <a:avLst/>
          </a:prstGeom>
        </p:spPr>
      </p:pic>
      <p:sp>
        <p:nvSpPr>
          <p:cNvPr id="10" name="Content Placeholder 2"/>
          <p:cNvSpPr txBox="1">
            <a:spLocks/>
          </p:cNvSpPr>
          <p:nvPr/>
        </p:nvSpPr>
        <p:spPr>
          <a:xfrm>
            <a:off x="5874545" y="588420"/>
            <a:ext cx="3406615" cy="600440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altLang="en-US" sz="900" b="1" u="sng" dirty="0" smtClean="0">
                <a:solidFill>
                  <a:srgbClr val="0070C0"/>
                </a:solidFill>
                <a:cs typeface="Arial" panose="020B0604020202020204" pitchFamily="34" charset="0"/>
              </a:rPr>
              <a:t>INDUSTRIAL SURVEY</a:t>
            </a:r>
            <a:r>
              <a:rPr lang="en-GB" altLang="en-US" sz="900" b="1" dirty="0" smtClean="0">
                <a:solidFill>
                  <a:srgbClr val="0070C0"/>
                </a:solidFill>
                <a:cs typeface="Arial" panose="020B0604020202020204" pitchFamily="34" charset="0"/>
              </a:rPr>
              <a:t> </a:t>
            </a:r>
            <a:r>
              <a:rPr lang="en-GB" altLang="en-US" sz="900" dirty="0" smtClean="0">
                <a:cs typeface="Arial" panose="020B0604020202020204" pitchFamily="34" charset="0"/>
              </a:rPr>
              <a:t>sometimes known as optical tooling. It refers to the use of surveying techniques in ship building, construction and assembly of aircraft, layout and installation of heavy and complex machinery, and in other industries where very accurate dimensional layouts are required.</a:t>
            </a:r>
          </a:p>
          <a:p>
            <a:pPr marL="0" indent="0" algn="just">
              <a:lnSpc>
                <a:spcPct val="150000"/>
              </a:lnSpc>
              <a:buFont typeface="Arial" panose="020B0604020202020204" pitchFamily="34" charset="0"/>
              <a:buNone/>
            </a:pPr>
            <a:r>
              <a:rPr lang="en-GB" altLang="en-US" sz="900" b="1" u="sng" dirty="0" smtClean="0">
                <a:solidFill>
                  <a:srgbClr val="0070C0"/>
                </a:solidFill>
                <a:cs typeface="Arial" panose="020B0604020202020204" pitchFamily="34" charset="0"/>
              </a:rPr>
              <a:t>MINE SURVEYS</a:t>
            </a:r>
            <a:r>
              <a:rPr lang="en-GB" altLang="en-US" sz="900" b="1" dirty="0" smtClean="0">
                <a:solidFill>
                  <a:srgbClr val="0070C0"/>
                </a:solidFill>
                <a:cs typeface="Arial" panose="020B0604020202020204" pitchFamily="34" charset="0"/>
              </a:rPr>
              <a:t> </a:t>
            </a:r>
            <a:r>
              <a:rPr lang="en-GB" altLang="en-US" sz="900" dirty="0" smtClean="0">
                <a:cs typeface="Arial" panose="020B0604020202020204" pitchFamily="34" charset="0"/>
              </a:rPr>
              <a:t>are surveys which are performed to determine the position of all underground excavations and surface mine structures, to fix surfaces boundaries of mining claims, determine geological formations, to calculate excavated volumes, and establish lines and grades for other related mining work.</a:t>
            </a:r>
          </a:p>
          <a:p>
            <a:pPr marL="0" indent="0" algn="just">
              <a:lnSpc>
                <a:spcPct val="150000"/>
              </a:lnSpc>
              <a:buFont typeface="Arial" panose="020B0604020202020204" pitchFamily="34" charset="0"/>
              <a:buNone/>
            </a:pPr>
            <a:r>
              <a:rPr lang="en-GB" altLang="en-US" sz="900" b="1" u="sng" dirty="0" smtClean="0">
                <a:solidFill>
                  <a:srgbClr val="0070C0"/>
                </a:solidFill>
                <a:cs typeface="Arial" panose="020B0604020202020204" pitchFamily="34" charset="0"/>
              </a:rPr>
              <a:t>PHOTOGRAMMETRIC SURVEYS</a:t>
            </a:r>
            <a:r>
              <a:rPr lang="en-GB" altLang="en-US" sz="900" b="1" dirty="0" smtClean="0">
                <a:solidFill>
                  <a:srgbClr val="0070C0"/>
                </a:solidFill>
                <a:cs typeface="Arial" panose="020B0604020202020204" pitchFamily="34" charset="0"/>
              </a:rPr>
              <a:t> </a:t>
            </a:r>
            <a:r>
              <a:rPr lang="en-GB" altLang="en-US" sz="900" dirty="0" smtClean="0">
                <a:cs typeface="Arial" panose="020B0604020202020204" pitchFamily="34" charset="0"/>
              </a:rPr>
              <a:t>a type of survey which makes use of photographs taken with specially designed cameras either from airplanes or ground stations. Measurements are obtained from the photographs which are used in conjunction with limited ground surveys.</a:t>
            </a:r>
          </a:p>
          <a:p>
            <a:pPr marL="0" indent="0" algn="just">
              <a:lnSpc>
                <a:spcPct val="150000"/>
              </a:lnSpc>
              <a:buFont typeface="Arial" panose="020B0604020202020204" pitchFamily="34" charset="0"/>
              <a:buNone/>
            </a:pPr>
            <a:r>
              <a:rPr lang="en-GB" altLang="en-US" sz="900" b="1" u="sng" dirty="0" smtClean="0">
                <a:solidFill>
                  <a:srgbClr val="0070C0"/>
                </a:solidFill>
                <a:cs typeface="Arial" panose="020B0604020202020204" pitchFamily="34" charset="0"/>
              </a:rPr>
              <a:t>ROUTE SURVEYS</a:t>
            </a:r>
            <a:r>
              <a:rPr lang="en-GB" altLang="en-US" sz="900" b="1" dirty="0" smtClean="0">
                <a:solidFill>
                  <a:srgbClr val="0070C0"/>
                </a:solidFill>
                <a:cs typeface="Arial" panose="020B0604020202020204" pitchFamily="34" charset="0"/>
              </a:rPr>
              <a:t> </a:t>
            </a:r>
            <a:r>
              <a:rPr lang="en-GB" altLang="en-US" sz="900" dirty="0" smtClean="0">
                <a:cs typeface="Arial" panose="020B0604020202020204" pitchFamily="34" charset="0"/>
              </a:rPr>
              <a:t>involves the determination of alignment, grades, earthwork quantities, location of natural and artificial objects in connection with the planning, design, and construction of highways, railroads, pipelines, canals, transmission lines, and other linear projects.</a:t>
            </a:r>
          </a:p>
          <a:p>
            <a:pPr marL="0" indent="0" algn="just">
              <a:lnSpc>
                <a:spcPct val="150000"/>
              </a:lnSpc>
              <a:buFont typeface="Arial" panose="020B0604020202020204" pitchFamily="34" charset="0"/>
              <a:buNone/>
            </a:pPr>
            <a:r>
              <a:rPr lang="en-GB" altLang="en-US" sz="900" b="1" u="sng" dirty="0" smtClean="0">
                <a:solidFill>
                  <a:srgbClr val="0070C0"/>
                </a:solidFill>
                <a:cs typeface="Arial" panose="020B0604020202020204" pitchFamily="34" charset="0"/>
              </a:rPr>
              <a:t>TOPOGRAPHIC SURVEYS</a:t>
            </a:r>
            <a:r>
              <a:rPr lang="en-GB" altLang="en-US" sz="900" b="1" dirty="0" smtClean="0">
                <a:solidFill>
                  <a:srgbClr val="0070C0"/>
                </a:solidFill>
                <a:cs typeface="Arial" panose="020B0604020202020204" pitchFamily="34" charset="0"/>
              </a:rPr>
              <a:t> </a:t>
            </a:r>
            <a:r>
              <a:rPr lang="en-GB" altLang="en-US" sz="900" dirty="0" smtClean="0">
                <a:cs typeface="Arial" panose="020B0604020202020204" pitchFamily="34" charset="0"/>
              </a:rPr>
              <a:t>are those surveys made for determining the shape of the ground, and the location and elevation of natural and artificial features upon it. The features shown include such natural objects as hills, mountains, rivers, lakes, relief of the ground surface, etc.; and works , such as roads, building, ports, towns, municipalities, and bridges</a:t>
            </a:r>
            <a:r>
              <a:rPr lang="en-GB" altLang="en-US" sz="900" dirty="0" smtClean="0">
                <a:latin typeface="Arial" panose="020B0604020202020204" pitchFamily="34" charset="0"/>
                <a:cs typeface="Arial" panose="020B0604020202020204" pitchFamily="34" charset="0"/>
              </a:rPr>
              <a:t>.</a:t>
            </a:r>
          </a:p>
          <a:p>
            <a:pPr marL="0" indent="0" algn="just">
              <a:lnSpc>
                <a:spcPct val="150000"/>
              </a:lnSpc>
              <a:buFont typeface="Arial" panose="020B0604020202020204" pitchFamily="34" charset="0"/>
              <a:buNone/>
            </a:pPr>
            <a:endParaRPr lang="en-GB" altLang="en-US" sz="900" dirty="0" smtClean="0">
              <a:cs typeface="Arial" panose="020B0604020202020204" pitchFamily="34" charset="0"/>
            </a:endParaRPr>
          </a:p>
          <a:p>
            <a:pPr marL="0" indent="0" algn="just">
              <a:lnSpc>
                <a:spcPct val="150000"/>
              </a:lnSpc>
              <a:buFont typeface="Arial" panose="020B0604020202020204" pitchFamily="34" charset="0"/>
              <a:buNone/>
            </a:pPr>
            <a:endParaRPr lang="en-GB" altLang="en-US" sz="900" dirty="0" smtClean="0">
              <a:cs typeface="Arial" panose="020B0604020202020204" pitchFamily="34" charset="0"/>
            </a:endParaRPr>
          </a:p>
          <a:p>
            <a:pPr marL="0" indent="0" algn="just">
              <a:lnSpc>
                <a:spcPct val="150000"/>
              </a:lnSpc>
              <a:buFont typeface="Arial" panose="020B0604020202020204" pitchFamily="34" charset="0"/>
              <a:buNone/>
            </a:pPr>
            <a:endParaRPr lang="en-GB" altLang="en-US" sz="900" dirty="0" smtClean="0">
              <a:cs typeface="Arial" panose="020B0604020202020204" pitchFamily="34" charset="0"/>
            </a:endParaRPr>
          </a:p>
          <a:p>
            <a:pPr marL="0" indent="0">
              <a:lnSpc>
                <a:spcPct val="150000"/>
              </a:lnSpc>
              <a:buFont typeface="Arial" panose="020B0604020202020204" pitchFamily="34" charset="0"/>
              <a:buNone/>
            </a:pPr>
            <a:endParaRPr lang="en-GB" altLang="en-US" sz="900" dirty="0" smtClean="0">
              <a:cs typeface="Arial" panose="020B0604020202020204" pitchFamily="34" charset="0"/>
            </a:endParaRPr>
          </a:p>
        </p:txBody>
      </p:sp>
      <p:pic>
        <p:nvPicPr>
          <p:cNvPr id="11" name="Picture 10"/>
          <p:cNvPicPr>
            <a:picLocks noChangeAspect="1"/>
          </p:cNvPicPr>
          <p:nvPr/>
        </p:nvPicPr>
        <p:blipFill rotWithShape="1">
          <a:blip r:embed="rId7"/>
          <a:srcRect l="13617" r="11086"/>
          <a:stretch/>
        </p:blipFill>
        <p:spPr>
          <a:xfrm>
            <a:off x="4060355" y="5345961"/>
            <a:ext cx="1327459" cy="1319152"/>
          </a:xfrm>
          <a:prstGeom prst="rect">
            <a:avLst/>
          </a:prstGeom>
        </p:spPr>
      </p:pic>
      <p:pic>
        <p:nvPicPr>
          <p:cNvPr id="7" name="Picture 6"/>
          <p:cNvPicPr>
            <a:picLocks noChangeAspect="1"/>
          </p:cNvPicPr>
          <p:nvPr/>
        </p:nvPicPr>
        <p:blipFill>
          <a:blip r:embed="rId8"/>
          <a:stretch>
            <a:fillRect/>
          </a:stretch>
        </p:blipFill>
        <p:spPr>
          <a:xfrm>
            <a:off x="9750435" y="703783"/>
            <a:ext cx="1284910" cy="921617"/>
          </a:xfrm>
          <a:prstGeom prst="rect">
            <a:avLst/>
          </a:prstGeom>
        </p:spPr>
      </p:pic>
      <p:pic>
        <p:nvPicPr>
          <p:cNvPr id="12" name="Picture 11"/>
          <p:cNvPicPr>
            <a:picLocks noChangeAspect="1"/>
          </p:cNvPicPr>
          <p:nvPr/>
        </p:nvPicPr>
        <p:blipFill>
          <a:blip r:embed="rId9"/>
          <a:stretch>
            <a:fillRect/>
          </a:stretch>
        </p:blipFill>
        <p:spPr>
          <a:xfrm>
            <a:off x="9750184" y="1881060"/>
            <a:ext cx="1298452" cy="871431"/>
          </a:xfrm>
          <a:prstGeom prst="rect">
            <a:avLst/>
          </a:prstGeom>
        </p:spPr>
      </p:pic>
      <p:pic>
        <p:nvPicPr>
          <p:cNvPr id="13" name="Picture 12"/>
          <p:cNvPicPr>
            <a:picLocks noChangeAspect="1"/>
          </p:cNvPicPr>
          <p:nvPr/>
        </p:nvPicPr>
        <p:blipFill>
          <a:blip r:embed="rId10"/>
          <a:stretch>
            <a:fillRect/>
          </a:stretch>
        </p:blipFill>
        <p:spPr>
          <a:xfrm>
            <a:off x="9747440" y="3026259"/>
            <a:ext cx="1264886" cy="1024533"/>
          </a:xfrm>
          <a:prstGeom prst="rect">
            <a:avLst/>
          </a:prstGeom>
        </p:spPr>
      </p:pic>
      <p:pic>
        <p:nvPicPr>
          <p:cNvPr id="14" name="Picture 13"/>
          <p:cNvPicPr>
            <a:picLocks noChangeAspect="1"/>
          </p:cNvPicPr>
          <p:nvPr/>
        </p:nvPicPr>
        <p:blipFill>
          <a:blip r:embed="rId11"/>
          <a:stretch>
            <a:fillRect/>
          </a:stretch>
        </p:blipFill>
        <p:spPr>
          <a:xfrm>
            <a:off x="9767891" y="4218245"/>
            <a:ext cx="1223984" cy="1012049"/>
          </a:xfrm>
          <a:prstGeom prst="rect">
            <a:avLst/>
          </a:prstGeom>
        </p:spPr>
      </p:pic>
      <p:pic>
        <p:nvPicPr>
          <p:cNvPr id="15" name="Picture 14"/>
          <p:cNvPicPr>
            <a:picLocks noChangeAspect="1"/>
          </p:cNvPicPr>
          <p:nvPr/>
        </p:nvPicPr>
        <p:blipFill rotWithShape="1">
          <a:blip r:embed="rId12"/>
          <a:srcRect l="34675"/>
          <a:stretch/>
        </p:blipFill>
        <p:spPr>
          <a:xfrm>
            <a:off x="9749164" y="5345961"/>
            <a:ext cx="1269874" cy="1009119"/>
          </a:xfrm>
          <a:prstGeom prst="rect">
            <a:avLst/>
          </a:prstGeom>
        </p:spPr>
      </p:pic>
    </p:spTree>
    <p:extLst>
      <p:ext uri="{BB962C8B-B14F-4D97-AF65-F5344CB8AC3E}">
        <p14:creationId xmlns:p14="http://schemas.microsoft.com/office/powerpoint/2010/main" val="282550802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18654" y="286844"/>
            <a:ext cx="10415016" cy="523220"/>
          </a:xfrm>
          <a:prstGeom prst="rect">
            <a:avLst/>
          </a:prstGeom>
        </p:spPr>
        <p:txBody>
          <a:bodyPr wrap="square">
            <a:spAutoFit/>
          </a:bodyPr>
          <a:lstStyle/>
          <a:p>
            <a:r>
              <a:rPr lang="en-GB" sz="28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Equipment and Tools for Surveying</a:t>
            </a:r>
            <a:endParaRPr lang="en-GB" sz="28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pic>
        <p:nvPicPr>
          <p:cNvPr id="6" name="Picture 5"/>
          <p:cNvPicPr>
            <a:picLocks noChangeAspect="1"/>
          </p:cNvPicPr>
          <p:nvPr/>
        </p:nvPicPr>
        <p:blipFill rotWithShape="1">
          <a:blip r:embed="rId2"/>
          <a:srcRect b="37931"/>
          <a:stretch/>
        </p:blipFill>
        <p:spPr>
          <a:xfrm>
            <a:off x="318655" y="810065"/>
            <a:ext cx="11593946" cy="5774920"/>
          </a:xfrm>
          <a:prstGeom prst="rect">
            <a:avLst/>
          </a:prstGeom>
        </p:spPr>
      </p:pic>
      <p:pic>
        <p:nvPicPr>
          <p:cNvPr id="7" name="Picture 6"/>
          <p:cNvPicPr>
            <a:picLocks noChangeAspect="1"/>
          </p:cNvPicPr>
          <p:nvPr/>
        </p:nvPicPr>
        <p:blipFill>
          <a:blip r:embed="rId3"/>
          <a:stretch>
            <a:fillRect/>
          </a:stretch>
        </p:blipFill>
        <p:spPr>
          <a:xfrm>
            <a:off x="10303565" y="6473052"/>
            <a:ext cx="1888435" cy="389269"/>
          </a:xfrm>
          <a:prstGeom prst="rect">
            <a:avLst/>
          </a:prstGeom>
        </p:spPr>
      </p:pic>
    </p:spTree>
    <p:extLst>
      <p:ext uri="{BB962C8B-B14F-4D97-AF65-F5344CB8AC3E}">
        <p14:creationId xmlns:p14="http://schemas.microsoft.com/office/powerpoint/2010/main" val="377755201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18654" y="286844"/>
            <a:ext cx="10415016" cy="523220"/>
          </a:xfrm>
          <a:prstGeom prst="rect">
            <a:avLst/>
          </a:prstGeom>
        </p:spPr>
        <p:txBody>
          <a:bodyPr wrap="square">
            <a:spAutoFit/>
          </a:bodyPr>
          <a:lstStyle/>
          <a:p>
            <a:r>
              <a:rPr lang="en-GB" sz="28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General: The Basics</a:t>
            </a:r>
            <a:endParaRPr lang="en-GB" sz="28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383" y="1221639"/>
            <a:ext cx="5145800" cy="5145800"/>
          </a:xfrm>
          <a:prstGeom prst="rect">
            <a:avLst/>
          </a:prstGeom>
        </p:spPr>
      </p:pic>
      <p:pic>
        <p:nvPicPr>
          <p:cNvPr id="11" name="Picture 10"/>
          <p:cNvPicPr>
            <a:picLocks noChangeAspect="1"/>
          </p:cNvPicPr>
          <p:nvPr/>
        </p:nvPicPr>
        <p:blipFill>
          <a:blip r:embed="rId3"/>
          <a:stretch>
            <a:fillRect/>
          </a:stretch>
        </p:blipFill>
        <p:spPr>
          <a:xfrm>
            <a:off x="4945075" y="1290206"/>
            <a:ext cx="2661274" cy="1774182"/>
          </a:xfrm>
          <a:prstGeom prst="rect">
            <a:avLst/>
          </a:prstGeom>
        </p:spPr>
      </p:pic>
      <p:pic>
        <p:nvPicPr>
          <p:cNvPr id="12" name="Picture 1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485111" y="1025911"/>
            <a:ext cx="2432161" cy="2269879"/>
          </a:xfrm>
          <a:prstGeom prst="rect">
            <a:avLst/>
          </a:prstGeom>
        </p:spPr>
      </p:pic>
      <p:pic>
        <p:nvPicPr>
          <p:cNvPr id="13" name="Picture 12"/>
          <p:cNvPicPr>
            <a:picLocks noChangeAspect="1"/>
          </p:cNvPicPr>
          <p:nvPr/>
        </p:nvPicPr>
        <p:blipFill>
          <a:blip r:embed="rId5"/>
          <a:stretch>
            <a:fillRect/>
          </a:stretch>
        </p:blipFill>
        <p:spPr>
          <a:xfrm>
            <a:off x="5518025" y="3064388"/>
            <a:ext cx="1967086" cy="3531081"/>
          </a:xfrm>
          <a:prstGeom prst="rect">
            <a:avLst/>
          </a:prstGeom>
        </p:spPr>
      </p:pic>
      <p:pic>
        <p:nvPicPr>
          <p:cNvPr id="14" name="Picture 1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923844" y="3794539"/>
            <a:ext cx="2662718" cy="1551773"/>
          </a:xfrm>
          <a:prstGeom prst="rect">
            <a:avLst/>
          </a:prstGeom>
        </p:spPr>
      </p:pic>
      <p:pic>
        <p:nvPicPr>
          <p:cNvPr id="10" name="Picture 9"/>
          <p:cNvPicPr>
            <a:picLocks noChangeAspect="1"/>
          </p:cNvPicPr>
          <p:nvPr/>
        </p:nvPicPr>
        <p:blipFill>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flipH="1">
            <a:off x="7736953" y="4296734"/>
            <a:ext cx="2561266" cy="2561266"/>
          </a:xfrm>
          <a:prstGeom prst="rect">
            <a:avLst/>
          </a:prstGeom>
        </p:spPr>
      </p:pic>
      <p:pic>
        <p:nvPicPr>
          <p:cNvPr id="15" name="Picture 1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650211" y="630287"/>
            <a:ext cx="2485989" cy="2485989"/>
          </a:xfrm>
          <a:prstGeom prst="rect">
            <a:avLst/>
          </a:prstGeom>
        </p:spPr>
      </p:pic>
      <p:pic>
        <p:nvPicPr>
          <p:cNvPr id="16" name="Picture 15"/>
          <p:cNvPicPr>
            <a:picLocks noChangeAspect="1"/>
          </p:cNvPicPr>
          <p:nvPr/>
        </p:nvPicPr>
        <p:blipFill>
          <a:blip r:embed="rId9"/>
          <a:stretch>
            <a:fillRect/>
          </a:stretch>
        </p:blipFill>
        <p:spPr>
          <a:xfrm>
            <a:off x="10303565" y="6473052"/>
            <a:ext cx="1888435" cy="389269"/>
          </a:xfrm>
          <a:prstGeom prst="rect">
            <a:avLst/>
          </a:prstGeom>
        </p:spPr>
      </p:pic>
    </p:spTree>
    <p:extLst>
      <p:ext uri="{BB962C8B-B14F-4D97-AF65-F5344CB8AC3E}">
        <p14:creationId xmlns:p14="http://schemas.microsoft.com/office/powerpoint/2010/main" val="243957016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18654" y="286844"/>
            <a:ext cx="10415016" cy="523220"/>
          </a:xfrm>
          <a:prstGeom prst="rect">
            <a:avLst/>
          </a:prstGeom>
        </p:spPr>
        <p:txBody>
          <a:bodyPr wrap="square">
            <a:spAutoFit/>
          </a:bodyPr>
          <a:lstStyle/>
          <a:p>
            <a:r>
              <a:rPr lang="en-GB" sz="28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General: Pacing</a:t>
            </a:r>
            <a:endParaRPr lang="en-GB" sz="28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753102" y="3254814"/>
            <a:ext cx="5080000" cy="28093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53102" y="810064"/>
            <a:ext cx="5010273" cy="1938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p:cNvSpPr/>
          <p:nvPr/>
        </p:nvSpPr>
        <p:spPr>
          <a:xfrm>
            <a:off x="487878" y="1223489"/>
            <a:ext cx="5455722" cy="2585323"/>
          </a:xfrm>
          <a:prstGeom prst="rect">
            <a:avLst/>
          </a:prstGeom>
        </p:spPr>
        <p:txBody>
          <a:bodyPr wrap="square">
            <a:spAutoFit/>
          </a:bodyPr>
          <a:lstStyle/>
          <a:p>
            <a:pPr algn="just">
              <a:defRPr/>
            </a:pPr>
            <a:r>
              <a:rPr lang="en-GB" altLang="en-US" b="1" dirty="0">
                <a:cs typeface="Arial" panose="020B0604020202020204" pitchFamily="34" charset="0"/>
              </a:rPr>
              <a:t>Pacing</a:t>
            </a:r>
            <a:r>
              <a:rPr lang="en-GB" altLang="en-US" dirty="0">
                <a:cs typeface="Arial" panose="020B0604020202020204" pitchFamily="34" charset="0"/>
              </a:rPr>
              <a:t>: The ability to pace distance is very useful</a:t>
            </a:r>
          </a:p>
          <a:p>
            <a:pPr algn="just">
              <a:defRPr/>
            </a:pPr>
            <a:r>
              <a:rPr lang="en-GB" altLang="en-US" dirty="0">
                <a:cs typeface="Arial" panose="020B0604020202020204" pitchFamily="34" charset="0"/>
              </a:rPr>
              <a:t>A person can determine their pace by counting the number of paces necessary to walk a distance that has been previously measured. </a:t>
            </a:r>
            <a:r>
              <a:rPr lang="en-GB" dirty="0">
                <a:cs typeface="Arial" panose="020B0604020202020204" pitchFamily="34" charset="0"/>
              </a:rPr>
              <a:t>The natural pace of each individual normally varies from </a:t>
            </a:r>
            <a:r>
              <a:rPr lang="en-GB" dirty="0" smtClean="0">
                <a:cs typeface="Arial" panose="020B0604020202020204" pitchFamily="34" charset="0"/>
              </a:rPr>
              <a:t>700 – 950mm.</a:t>
            </a:r>
          </a:p>
          <a:p>
            <a:pPr algn="just">
              <a:defRPr/>
            </a:pPr>
            <a:endParaRPr lang="en-GB" altLang="en-US" dirty="0">
              <a:cs typeface="Arial" panose="020B0604020202020204" pitchFamily="34" charset="0"/>
            </a:endParaRPr>
          </a:p>
          <a:p>
            <a:pPr marL="261290" indent="-261290">
              <a:buFont typeface="Wingdings" panose="05000000000000000000" pitchFamily="2" charset="2"/>
              <a:buChar char="Ø"/>
              <a:defRPr/>
            </a:pPr>
            <a:r>
              <a:rPr lang="en-GB" altLang="en-US" dirty="0">
                <a:cs typeface="Arial" panose="020B0604020202020204" pitchFamily="34" charset="0"/>
              </a:rPr>
              <a:t>A pace is defined as one </a:t>
            </a:r>
            <a:r>
              <a:rPr lang="en-GB" altLang="en-US" dirty="0" smtClean="0">
                <a:cs typeface="Arial" panose="020B0604020202020204" pitchFamily="34" charset="0"/>
              </a:rPr>
              <a:t>step</a:t>
            </a:r>
          </a:p>
          <a:p>
            <a:pPr marL="261290" indent="-261290">
              <a:buFont typeface="Wingdings" panose="05000000000000000000" pitchFamily="2" charset="2"/>
              <a:buChar char="Ø"/>
              <a:defRPr/>
            </a:pPr>
            <a:endParaRPr lang="en-GB" altLang="en-US" dirty="0">
              <a:cs typeface="Arial" panose="020B0604020202020204" pitchFamily="34" charset="0"/>
            </a:endParaRPr>
          </a:p>
          <a:p>
            <a:pPr marL="261290" indent="-261290">
              <a:buFont typeface="Wingdings" panose="05000000000000000000" pitchFamily="2" charset="2"/>
              <a:buChar char="Ø"/>
              <a:defRPr/>
            </a:pPr>
            <a:r>
              <a:rPr lang="en-GB" altLang="en-US" dirty="0">
                <a:cs typeface="Arial" panose="020B0604020202020204" pitchFamily="34" charset="0"/>
              </a:rPr>
              <a:t>A stride is consider two steps</a:t>
            </a:r>
          </a:p>
        </p:txBody>
      </p:sp>
      <p:pic>
        <p:nvPicPr>
          <p:cNvPr id="8" name="Picture 7"/>
          <p:cNvPicPr>
            <a:picLocks noChangeAspect="1"/>
          </p:cNvPicPr>
          <p:nvPr/>
        </p:nvPicPr>
        <p:blipFill>
          <a:blip r:embed="rId4"/>
          <a:stretch>
            <a:fillRect/>
          </a:stretch>
        </p:blipFill>
        <p:spPr>
          <a:xfrm>
            <a:off x="10303565" y="6473052"/>
            <a:ext cx="1888435" cy="389269"/>
          </a:xfrm>
          <a:prstGeom prst="rect">
            <a:avLst/>
          </a:prstGeom>
        </p:spPr>
      </p:pic>
    </p:spTree>
    <p:extLst>
      <p:ext uri="{BB962C8B-B14F-4D97-AF65-F5344CB8AC3E}">
        <p14:creationId xmlns:p14="http://schemas.microsoft.com/office/powerpoint/2010/main" val="374394420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205538" y="1571639"/>
            <a:ext cx="5619750" cy="2274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05538" y="4240213"/>
            <a:ext cx="5619750" cy="150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p:nvPr/>
        </p:nvSpPr>
        <p:spPr>
          <a:xfrm>
            <a:off x="439972" y="329922"/>
            <a:ext cx="5404237" cy="6740307"/>
          </a:xfrm>
          <a:prstGeom prst="rect">
            <a:avLst/>
          </a:prstGeom>
        </p:spPr>
        <p:txBody>
          <a:bodyPr wrap="square">
            <a:spAutoFit/>
          </a:bodyPr>
          <a:lstStyle/>
          <a:p>
            <a:r>
              <a:rPr lang="en-GB" altLang="en-US" b="1" dirty="0">
                <a:solidFill>
                  <a:srgbClr val="FF0000"/>
                </a:solidFill>
                <a:cs typeface="Arial" panose="020B0604020202020204" pitchFamily="34" charset="0"/>
              </a:rPr>
              <a:t>Finding your Own Pace </a:t>
            </a:r>
            <a:r>
              <a:rPr lang="en-GB" altLang="en-US" b="1" dirty="0" smtClean="0">
                <a:solidFill>
                  <a:srgbClr val="FF0000"/>
                </a:solidFill>
                <a:cs typeface="Arial" panose="020B0604020202020204" pitchFamily="34" charset="0"/>
              </a:rPr>
              <a:t>Factor. </a:t>
            </a:r>
            <a:br>
              <a:rPr lang="en-GB" altLang="en-US" b="1" dirty="0" smtClean="0">
                <a:solidFill>
                  <a:srgbClr val="FF0000"/>
                </a:solidFill>
                <a:cs typeface="Arial" panose="020B0604020202020204" pitchFamily="34" charset="0"/>
              </a:rPr>
            </a:br>
            <a:r>
              <a:rPr lang="en-GB" altLang="en-US" dirty="0" smtClean="0">
                <a:solidFill>
                  <a:srgbClr val="000000"/>
                </a:solidFill>
                <a:cs typeface="Arial" panose="020B0604020202020204" pitchFamily="34" charset="0"/>
              </a:rPr>
              <a:t>To </a:t>
            </a:r>
            <a:r>
              <a:rPr lang="en-GB" altLang="en-US" dirty="0">
                <a:solidFill>
                  <a:srgbClr val="000000"/>
                </a:solidFill>
                <a:cs typeface="Arial" panose="020B0604020202020204" pitchFamily="34" charset="0"/>
              </a:rPr>
              <a:t>measure the average length of your </a:t>
            </a:r>
            <a:r>
              <a:rPr lang="en-GB" altLang="en-US" b="1" dirty="0">
                <a:solidFill>
                  <a:srgbClr val="000000"/>
                </a:solidFill>
                <a:cs typeface="Arial" panose="020B0604020202020204" pitchFamily="34" charset="0"/>
              </a:rPr>
              <a:t>normal pace</a:t>
            </a:r>
            <a:r>
              <a:rPr lang="en-GB" altLang="en-US" dirty="0">
                <a:solidFill>
                  <a:srgbClr val="000000"/>
                </a:solidFill>
                <a:cs typeface="Arial" panose="020B0604020202020204" pitchFamily="34" charset="0"/>
              </a:rPr>
              <a:t> (the pace factor, or </a:t>
            </a:r>
            <a:r>
              <a:rPr lang="en-GB" altLang="en-US" b="1" dirty="0">
                <a:solidFill>
                  <a:srgbClr val="000000"/>
                </a:solidFill>
                <a:cs typeface="Arial" panose="020B0604020202020204" pitchFamily="34" charset="0"/>
              </a:rPr>
              <a:t>PF</a:t>
            </a:r>
            <a:r>
              <a:rPr lang="en-GB" altLang="en-US" dirty="0" smtClean="0">
                <a:solidFill>
                  <a:srgbClr val="000000"/>
                </a:solidFill>
                <a:cs typeface="Arial" panose="020B0604020202020204" pitchFamily="34" charset="0"/>
              </a:rPr>
              <a:t>):</a:t>
            </a:r>
          </a:p>
          <a:p>
            <a:endParaRPr lang="en-GB" altLang="en-US" dirty="0">
              <a:solidFill>
                <a:srgbClr val="000000"/>
              </a:solidFill>
              <a:cs typeface="Arial" panose="020B0604020202020204" pitchFamily="34" charset="0"/>
            </a:endParaRPr>
          </a:p>
          <a:p>
            <a:pPr marL="261290" indent="-261290">
              <a:buFont typeface="Wingdings" panose="05000000000000000000" pitchFamily="2" charset="2"/>
              <a:buChar char="Ø"/>
              <a:defRPr/>
            </a:pPr>
            <a:r>
              <a:rPr lang="en-GB" dirty="0">
                <a:cs typeface="Arial" panose="020B0604020202020204" pitchFamily="34" charset="0"/>
              </a:rPr>
              <a:t>take 100 normal steps on horizontal ground, starting with the toes of your back foot from a well-marked point, A, and walking along a straight line</a:t>
            </a:r>
            <a:r>
              <a:rPr lang="en-GB" dirty="0" smtClean="0">
                <a:cs typeface="Arial" panose="020B0604020202020204" pitchFamily="34" charset="0"/>
              </a:rPr>
              <a:t>.</a:t>
            </a:r>
            <a:br>
              <a:rPr lang="en-GB" dirty="0" smtClean="0">
                <a:cs typeface="Arial" panose="020B0604020202020204" pitchFamily="34" charset="0"/>
              </a:rPr>
            </a:br>
            <a:endParaRPr lang="en-GB" dirty="0">
              <a:cs typeface="Arial" panose="020B0604020202020204" pitchFamily="34" charset="0"/>
            </a:endParaRPr>
          </a:p>
          <a:p>
            <a:pPr marL="261290" indent="-261290">
              <a:buFont typeface="Wingdings" panose="05000000000000000000" pitchFamily="2" charset="2"/>
              <a:buChar char="Ø"/>
              <a:defRPr/>
            </a:pPr>
            <a:r>
              <a:rPr lang="en-GB" dirty="0">
                <a:cs typeface="Arial" panose="020B0604020202020204" pitchFamily="34" charset="0"/>
              </a:rPr>
              <a:t>Mark the end of your last step with peg B, at the toes of your front foot. </a:t>
            </a:r>
          </a:p>
          <a:p>
            <a:endParaRPr lang="en-GB" altLang="en-US" dirty="0" smtClean="0">
              <a:solidFill>
                <a:srgbClr val="000000"/>
              </a:solidFill>
              <a:cs typeface="Arial" panose="020B0604020202020204" pitchFamily="34" charset="0"/>
            </a:endParaRPr>
          </a:p>
          <a:p>
            <a:pPr algn="just">
              <a:defRPr/>
            </a:pPr>
            <a:r>
              <a:rPr lang="en-GB" dirty="0">
                <a:cs typeface="Arial" panose="020B0604020202020204" pitchFamily="34" charset="0"/>
              </a:rPr>
              <a:t>Measure the distance AB (in metres) with, for example, a tape and calculate your pace factor PF (in metres) as follows:</a:t>
            </a:r>
          </a:p>
          <a:p>
            <a:pPr algn="just">
              <a:defRPr/>
            </a:pPr>
            <a:r>
              <a:rPr lang="en-GB" b="1" dirty="0">
                <a:cs typeface="Arial" panose="020B0604020202020204" pitchFamily="34" charset="0"/>
              </a:rPr>
              <a:t>Pacing Factor (PF) </a:t>
            </a:r>
            <a:r>
              <a:rPr lang="en-GB" dirty="0">
                <a:cs typeface="Arial" panose="020B0604020202020204" pitchFamily="34" charset="0"/>
              </a:rPr>
              <a:t>= Measured distance / Number of pace </a:t>
            </a:r>
          </a:p>
          <a:p>
            <a:pPr algn="just">
              <a:defRPr/>
            </a:pPr>
            <a:r>
              <a:rPr lang="en-GB" dirty="0">
                <a:cs typeface="Arial" panose="020B0604020202020204" pitchFamily="34" charset="0"/>
              </a:rPr>
              <a:t>Distance measured with a tape = 76m</a:t>
            </a:r>
          </a:p>
          <a:p>
            <a:pPr algn="just">
              <a:defRPr/>
            </a:pPr>
            <a:r>
              <a:rPr lang="en-GB" dirty="0">
                <a:cs typeface="Arial" panose="020B0604020202020204" pitchFamily="34" charset="0"/>
              </a:rPr>
              <a:t>Number of pace  = 100 paces </a:t>
            </a:r>
          </a:p>
          <a:p>
            <a:pPr algn="just">
              <a:defRPr/>
            </a:pPr>
            <a:endParaRPr lang="en-GB" b="1" dirty="0">
              <a:cs typeface="Arial" panose="020B0604020202020204" pitchFamily="34" charset="0"/>
            </a:endParaRPr>
          </a:p>
          <a:p>
            <a:pPr algn="just">
              <a:defRPr/>
            </a:pPr>
            <a:r>
              <a:rPr lang="en-GB" b="1" dirty="0">
                <a:cs typeface="Arial" panose="020B0604020202020204" pitchFamily="34" charset="0"/>
              </a:rPr>
              <a:t>Example </a:t>
            </a:r>
          </a:p>
          <a:p>
            <a:pPr algn="just">
              <a:defRPr/>
            </a:pPr>
            <a:r>
              <a:rPr lang="en-GB" dirty="0">
                <a:cs typeface="Arial" panose="020B0604020202020204" pitchFamily="34" charset="0"/>
              </a:rPr>
              <a:t>If for 100 paces, you measure a distance of 76 m, then your pace factor is calculated like this: </a:t>
            </a:r>
            <a:r>
              <a:rPr lang="en-GB" dirty="0" smtClean="0">
                <a:cs typeface="Arial" panose="020B0604020202020204" pitchFamily="34" charset="0"/>
              </a:rPr>
              <a:t/>
            </a:r>
            <a:br>
              <a:rPr lang="en-GB" dirty="0" smtClean="0">
                <a:cs typeface="Arial" panose="020B0604020202020204" pitchFamily="34" charset="0"/>
              </a:rPr>
            </a:br>
            <a:r>
              <a:rPr lang="en-GB" dirty="0" smtClean="0">
                <a:cs typeface="Arial" panose="020B0604020202020204" pitchFamily="34" charset="0"/>
              </a:rPr>
              <a:t>PF </a:t>
            </a:r>
            <a:r>
              <a:rPr lang="en-GB" dirty="0">
                <a:cs typeface="Arial" panose="020B0604020202020204" pitchFamily="34" charset="0"/>
              </a:rPr>
              <a:t>= 76 m ÷ 100 = 0.76 m</a:t>
            </a:r>
          </a:p>
          <a:p>
            <a:endParaRPr lang="en-GB" altLang="en-US" dirty="0">
              <a:solidFill>
                <a:srgbClr val="000000"/>
              </a:solidFill>
              <a:latin typeface="Arial" panose="020B0604020202020204" pitchFamily="34" charset="0"/>
              <a:cs typeface="Arial" panose="020B0604020202020204" pitchFamily="34" charset="0"/>
            </a:endParaRPr>
          </a:p>
        </p:txBody>
      </p:sp>
      <p:pic>
        <p:nvPicPr>
          <p:cNvPr id="9" name="Picture 8"/>
          <p:cNvPicPr>
            <a:picLocks noChangeAspect="1"/>
          </p:cNvPicPr>
          <p:nvPr/>
        </p:nvPicPr>
        <p:blipFill>
          <a:blip r:embed="rId4"/>
          <a:stretch>
            <a:fillRect/>
          </a:stretch>
        </p:blipFill>
        <p:spPr>
          <a:xfrm>
            <a:off x="10303565" y="6473052"/>
            <a:ext cx="1888435" cy="389269"/>
          </a:xfrm>
          <a:prstGeom prst="rect">
            <a:avLst/>
          </a:prstGeom>
        </p:spPr>
      </p:pic>
    </p:spTree>
    <p:extLst>
      <p:ext uri="{BB962C8B-B14F-4D97-AF65-F5344CB8AC3E}">
        <p14:creationId xmlns:p14="http://schemas.microsoft.com/office/powerpoint/2010/main" val="389858408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527436" y="1380401"/>
            <a:ext cx="5960828" cy="4524315"/>
          </a:xfrm>
          <a:prstGeom prst="rect">
            <a:avLst/>
          </a:prstGeom>
        </p:spPr>
        <p:txBody>
          <a:bodyPr wrap="square">
            <a:spAutoFit/>
          </a:bodyPr>
          <a:lstStyle/>
          <a:p>
            <a:pPr marL="348386" indent="-348386">
              <a:buFont typeface="Wingdings" panose="05000000000000000000" pitchFamily="2" charset="2"/>
              <a:buChar char="Ø"/>
              <a:defRPr/>
            </a:pPr>
            <a:r>
              <a:rPr lang="en-GB" dirty="0">
                <a:solidFill>
                  <a:srgbClr val="000000"/>
                </a:solidFill>
                <a:cs typeface="Arial" panose="020B0604020202020204" pitchFamily="34" charset="0"/>
              </a:rPr>
              <a:t>walk over a</a:t>
            </a:r>
            <a:r>
              <a:rPr lang="en-GB" b="1" dirty="0">
                <a:solidFill>
                  <a:srgbClr val="008000"/>
                </a:solidFill>
                <a:cs typeface="Arial" panose="020B0604020202020204" pitchFamily="34" charset="0"/>
              </a:rPr>
              <a:t> </a:t>
            </a:r>
            <a:r>
              <a:rPr lang="en-GB" b="1" dirty="0">
                <a:solidFill>
                  <a:prstClr val="black"/>
                </a:solidFill>
                <a:cs typeface="Arial" panose="020B0604020202020204" pitchFamily="34" charset="0"/>
              </a:rPr>
              <a:t>longer distance</a:t>
            </a:r>
            <a:r>
              <a:rPr lang="en-GB" dirty="0">
                <a:solidFill>
                  <a:srgbClr val="000000"/>
                </a:solidFill>
                <a:cs typeface="Arial" panose="020B0604020202020204" pitchFamily="34" charset="0"/>
              </a:rPr>
              <a:t> (at least 250 paces)</a:t>
            </a:r>
          </a:p>
          <a:p>
            <a:pPr marL="348386" indent="-348386">
              <a:buFont typeface="Wingdings" panose="05000000000000000000" pitchFamily="2" charset="2"/>
              <a:buChar char="Ø"/>
              <a:defRPr/>
            </a:pPr>
            <a:endParaRPr lang="en-GB" dirty="0">
              <a:solidFill>
                <a:srgbClr val="000000"/>
              </a:solidFill>
              <a:cs typeface="Arial" panose="020B0604020202020204" pitchFamily="34" charset="0"/>
            </a:endParaRPr>
          </a:p>
          <a:p>
            <a:pPr marL="348386" indent="-348386">
              <a:buFont typeface="Wingdings" panose="05000000000000000000" pitchFamily="2" charset="2"/>
              <a:buChar char="Ø"/>
              <a:defRPr/>
            </a:pPr>
            <a:r>
              <a:rPr lang="en-GB" b="1" dirty="0">
                <a:solidFill>
                  <a:prstClr val="black"/>
                </a:solidFill>
                <a:cs typeface="Arial" panose="020B0604020202020204" pitchFamily="34" charset="0"/>
              </a:rPr>
              <a:t>repeat</a:t>
            </a:r>
            <a:r>
              <a:rPr lang="en-GB" dirty="0">
                <a:solidFill>
                  <a:prstClr val="black"/>
                </a:solidFill>
                <a:cs typeface="Arial" panose="020B0604020202020204" pitchFamily="34" charset="0"/>
              </a:rPr>
              <a:t> the measurements at least three times and calculate </a:t>
            </a:r>
            <a:r>
              <a:rPr lang="en-GB" b="1" dirty="0">
                <a:solidFill>
                  <a:prstClr val="black"/>
                </a:solidFill>
                <a:cs typeface="Arial" panose="020B0604020202020204" pitchFamily="34" charset="0"/>
              </a:rPr>
              <a:t>the average PF</a:t>
            </a:r>
            <a:r>
              <a:rPr lang="en-GB" dirty="0" smtClean="0">
                <a:solidFill>
                  <a:prstClr val="black"/>
                </a:solidFill>
                <a:cs typeface="Arial" panose="020B0604020202020204" pitchFamily="34" charset="0"/>
              </a:rPr>
              <a:t>.</a:t>
            </a:r>
          </a:p>
          <a:p>
            <a:pPr marL="348386" indent="-348386">
              <a:buFont typeface="Wingdings" panose="05000000000000000000" pitchFamily="2" charset="2"/>
              <a:buChar char="Ø"/>
              <a:defRPr/>
            </a:pPr>
            <a:endParaRPr lang="en-GB" dirty="0">
              <a:solidFill>
                <a:prstClr val="black"/>
              </a:solidFill>
              <a:cs typeface="Arial" panose="020B0604020202020204" pitchFamily="34" charset="0"/>
            </a:endParaRPr>
          </a:p>
          <a:p>
            <a:pPr>
              <a:defRPr/>
            </a:pPr>
            <a:r>
              <a:rPr lang="en-GB" b="1" dirty="0">
                <a:solidFill>
                  <a:prstClr val="black"/>
                </a:solidFill>
                <a:cs typeface="Arial" panose="020B0604020202020204" pitchFamily="34" charset="0"/>
              </a:rPr>
              <a:t>Example: </a:t>
            </a:r>
            <a:r>
              <a:rPr lang="en-GB" dirty="0">
                <a:solidFill>
                  <a:prstClr val="black"/>
                </a:solidFill>
                <a:cs typeface="Arial" panose="020B0604020202020204" pitchFamily="34" charset="0"/>
              </a:rPr>
              <a:t> </a:t>
            </a:r>
            <a:endParaRPr lang="en-GB" dirty="0" smtClean="0">
              <a:solidFill>
                <a:prstClr val="black"/>
              </a:solidFill>
              <a:cs typeface="Arial" panose="020B0604020202020204" pitchFamily="34" charset="0"/>
            </a:endParaRPr>
          </a:p>
          <a:p>
            <a:pPr>
              <a:defRPr/>
            </a:pPr>
            <a:endParaRPr lang="en-GB" dirty="0">
              <a:solidFill>
                <a:prstClr val="black"/>
              </a:solidFill>
              <a:cs typeface="Arial" panose="020B0604020202020204" pitchFamily="34" charset="0"/>
            </a:endParaRPr>
          </a:p>
          <a:p>
            <a:pPr>
              <a:defRPr/>
            </a:pPr>
            <a:r>
              <a:rPr lang="en-GB" dirty="0" smtClean="0">
                <a:solidFill>
                  <a:prstClr val="black"/>
                </a:solidFill>
                <a:cs typeface="Arial" panose="020B0604020202020204" pitchFamily="34" charset="0"/>
              </a:rPr>
              <a:t>For </a:t>
            </a:r>
            <a:r>
              <a:rPr lang="en-GB" dirty="0">
                <a:solidFill>
                  <a:prstClr val="black"/>
                </a:solidFill>
                <a:cs typeface="Arial" panose="020B0604020202020204" pitchFamily="34" charset="0"/>
              </a:rPr>
              <a:t>250 paces, you measure successively </a:t>
            </a:r>
            <a:endParaRPr lang="en-GB" dirty="0" smtClean="0">
              <a:solidFill>
                <a:prstClr val="black"/>
              </a:solidFill>
              <a:cs typeface="Arial" panose="020B0604020202020204" pitchFamily="34" charset="0"/>
            </a:endParaRPr>
          </a:p>
          <a:p>
            <a:pPr>
              <a:defRPr/>
            </a:pPr>
            <a:r>
              <a:rPr lang="en-GB" dirty="0" smtClean="0">
                <a:solidFill>
                  <a:prstClr val="black"/>
                </a:solidFill>
                <a:cs typeface="Arial" panose="020B0604020202020204" pitchFamily="34" charset="0"/>
              </a:rPr>
              <a:t>185 </a:t>
            </a:r>
            <a:r>
              <a:rPr lang="en-GB" dirty="0">
                <a:solidFill>
                  <a:prstClr val="black"/>
                </a:solidFill>
                <a:cs typeface="Arial" panose="020B0604020202020204" pitchFamily="34" charset="0"/>
              </a:rPr>
              <a:t>m, 190 m and 188 m; </a:t>
            </a:r>
            <a:endParaRPr lang="en-GB" dirty="0" smtClean="0">
              <a:solidFill>
                <a:prstClr val="black"/>
              </a:solidFill>
              <a:cs typeface="Arial" panose="020B0604020202020204" pitchFamily="34" charset="0"/>
            </a:endParaRPr>
          </a:p>
          <a:p>
            <a:pPr>
              <a:defRPr/>
            </a:pPr>
            <a:r>
              <a:rPr lang="en-GB" dirty="0" smtClean="0">
                <a:solidFill>
                  <a:prstClr val="black"/>
                </a:solidFill>
                <a:cs typeface="Arial" panose="020B0604020202020204" pitchFamily="34" charset="0"/>
              </a:rPr>
              <a:t>in </a:t>
            </a:r>
            <a:r>
              <a:rPr lang="en-GB" dirty="0">
                <a:solidFill>
                  <a:prstClr val="black"/>
                </a:solidFill>
                <a:cs typeface="Arial" panose="020B0604020202020204" pitchFamily="34" charset="0"/>
              </a:rPr>
              <a:t>total, for 3 x 250 = 750 paces, you have walked 185 + 190 + 188 m = 563 m; </a:t>
            </a:r>
            <a:endParaRPr lang="en-GB" dirty="0" smtClean="0">
              <a:solidFill>
                <a:prstClr val="black"/>
              </a:solidFill>
              <a:cs typeface="Arial" panose="020B0604020202020204" pitchFamily="34" charset="0"/>
            </a:endParaRPr>
          </a:p>
          <a:p>
            <a:pPr>
              <a:defRPr/>
            </a:pPr>
            <a:endParaRPr lang="en-GB" dirty="0">
              <a:solidFill>
                <a:prstClr val="black"/>
              </a:solidFill>
              <a:cs typeface="Arial" panose="020B0604020202020204" pitchFamily="34" charset="0"/>
            </a:endParaRPr>
          </a:p>
          <a:p>
            <a:pPr>
              <a:defRPr/>
            </a:pPr>
            <a:r>
              <a:rPr lang="en-GB" dirty="0" smtClean="0">
                <a:solidFill>
                  <a:prstClr val="black"/>
                </a:solidFill>
                <a:cs typeface="Arial" panose="020B0604020202020204" pitchFamily="34" charset="0"/>
              </a:rPr>
              <a:t>Therefore your </a:t>
            </a:r>
            <a:r>
              <a:rPr lang="en-GB" dirty="0">
                <a:solidFill>
                  <a:prstClr val="black"/>
                </a:solidFill>
                <a:cs typeface="Arial" panose="020B0604020202020204" pitchFamily="34" charset="0"/>
              </a:rPr>
              <a:t>average pace factor, PF = 563 m ÷ 750 = 0.75 m.</a:t>
            </a:r>
          </a:p>
          <a:p>
            <a:pPr marL="261290" indent="-261290">
              <a:buFont typeface="Wingdings" panose="05000000000000000000" pitchFamily="2" charset="2"/>
              <a:buChar char="Ø"/>
              <a:defRPr/>
            </a:pPr>
            <a:endParaRPr lang="en-GB" dirty="0" smtClean="0">
              <a:latin typeface="Arial" panose="020B0604020202020204" pitchFamily="34" charset="0"/>
              <a:cs typeface="Arial" panose="020B0604020202020204" pitchFamily="34" charset="0"/>
            </a:endParaRPr>
          </a:p>
          <a:p>
            <a:endParaRPr lang="en-GB" altLang="en-US" dirty="0">
              <a:solidFill>
                <a:srgbClr val="000000"/>
              </a:solidFill>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761853" y="843943"/>
            <a:ext cx="4703762" cy="5246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3"/>
          <a:stretch>
            <a:fillRect/>
          </a:stretch>
        </p:blipFill>
        <p:spPr>
          <a:xfrm>
            <a:off x="10303565" y="6473052"/>
            <a:ext cx="1888435" cy="389269"/>
          </a:xfrm>
          <a:prstGeom prst="rect">
            <a:avLst/>
          </a:prstGeom>
        </p:spPr>
      </p:pic>
    </p:spTree>
    <p:extLst>
      <p:ext uri="{BB962C8B-B14F-4D97-AF65-F5344CB8AC3E}">
        <p14:creationId xmlns:p14="http://schemas.microsoft.com/office/powerpoint/2010/main" val="174308776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527436" y="855616"/>
            <a:ext cx="5960828" cy="5724644"/>
          </a:xfrm>
          <a:prstGeom prst="rect">
            <a:avLst/>
          </a:prstGeom>
        </p:spPr>
        <p:txBody>
          <a:bodyPr wrap="square">
            <a:spAutoFit/>
          </a:bodyPr>
          <a:lstStyle/>
          <a:p>
            <a:r>
              <a:rPr lang="pt-BR" altLang="en-US" b="1" dirty="0">
                <a:solidFill>
                  <a:srgbClr val="000000"/>
                </a:solidFill>
                <a:cs typeface="Arial" panose="020B0604020202020204" pitchFamily="34" charset="0"/>
              </a:rPr>
              <a:t>Distance (m) = N x PF, </a:t>
            </a:r>
            <a:endParaRPr lang="pt-BR" altLang="en-US" b="1" dirty="0" smtClean="0">
              <a:solidFill>
                <a:srgbClr val="000000"/>
              </a:solidFill>
              <a:cs typeface="Arial" panose="020B0604020202020204" pitchFamily="34" charset="0"/>
            </a:endParaRPr>
          </a:p>
          <a:p>
            <a:endParaRPr lang="pt-BR" altLang="en-US" b="1" dirty="0">
              <a:solidFill>
                <a:srgbClr val="000000"/>
              </a:solidFill>
              <a:cs typeface="Arial" panose="020B0604020202020204" pitchFamily="34" charset="0"/>
            </a:endParaRPr>
          </a:p>
          <a:p>
            <a:r>
              <a:rPr lang="pt-BR" altLang="en-US" b="1" dirty="0" smtClean="0">
                <a:solidFill>
                  <a:srgbClr val="FF0000"/>
                </a:solidFill>
                <a:cs typeface="Arial" panose="020B0604020202020204" pitchFamily="34" charset="0"/>
              </a:rPr>
              <a:t>N</a:t>
            </a:r>
            <a:r>
              <a:rPr lang="pt-BR" altLang="en-US" b="1" dirty="0" smtClean="0">
                <a:solidFill>
                  <a:srgbClr val="000000"/>
                </a:solidFill>
                <a:cs typeface="Arial" panose="020B0604020202020204" pitchFamily="34" charset="0"/>
              </a:rPr>
              <a:t> </a:t>
            </a:r>
            <a:r>
              <a:rPr lang="pt-BR" altLang="en-US" b="1" dirty="0">
                <a:solidFill>
                  <a:srgbClr val="000000"/>
                </a:solidFill>
                <a:cs typeface="Arial" panose="020B0604020202020204" pitchFamily="34" charset="0"/>
              </a:rPr>
              <a:t>= Number of Steps, </a:t>
            </a:r>
            <a:endParaRPr lang="pt-BR" altLang="en-US" b="1" dirty="0" smtClean="0">
              <a:solidFill>
                <a:srgbClr val="000000"/>
              </a:solidFill>
              <a:cs typeface="Arial" panose="020B0604020202020204" pitchFamily="34" charset="0"/>
            </a:endParaRPr>
          </a:p>
          <a:p>
            <a:endParaRPr lang="pt-BR" altLang="en-US" b="1" dirty="0" smtClean="0">
              <a:solidFill>
                <a:srgbClr val="000000"/>
              </a:solidFill>
              <a:cs typeface="Arial" panose="020B0604020202020204" pitchFamily="34" charset="0"/>
            </a:endParaRPr>
          </a:p>
          <a:p>
            <a:r>
              <a:rPr lang="pt-BR" altLang="en-US" b="1" dirty="0" smtClean="0">
                <a:solidFill>
                  <a:srgbClr val="0070C0"/>
                </a:solidFill>
                <a:cs typeface="Arial" panose="020B0604020202020204" pitchFamily="34" charset="0"/>
              </a:rPr>
              <a:t>PF</a:t>
            </a:r>
            <a:r>
              <a:rPr lang="pt-BR" altLang="en-US" b="1" dirty="0" smtClean="0">
                <a:solidFill>
                  <a:srgbClr val="000000"/>
                </a:solidFill>
                <a:cs typeface="Arial" panose="020B0604020202020204" pitchFamily="34" charset="0"/>
              </a:rPr>
              <a:t> </a:t>
            </a:r>
            <a:r>
              <a:rPr lang="pt-BR" altLang="en-US" b="1" dirty="0">
                <a:solidFill>
                  <a:srgbClr val="000000"/>
                </a:solidFill>
                <a:cs typeface="Arial" panose="020B0604020202020204" pitchFamily="34" charset="0"/>
              </a:rPr>
              <a:t>= Pace </a:t>
            </a:r>
            <a:r>
              <a:rPr lang="pt-BR" altLang="en-US" b="1" dirty="0" smtClean="0">
                <a:solidFill>
                  <a:srgbClr val="000000"/>
                </a:solidFill>
                <a:cs typeface="Arial" panose="020B0604020202020204" pitchFamily="34" charset="0"/>
              </a:rPr>
              <a:t>Factor</a:t>
            </a:r>
          </a:p>
          <a:p>
            <a:endParaRPr lang="pt-BR" altLang="en-US" b="1" dirty="0">
              <a:solidFill>
                <a:srgbClr val="000000"/>
              </a:solidFill>
              <a:cs typeface="Arial" panose="020B0604020202020204" pitchFamily="34" charset="0"/>
            </a:endParaRPr>
          </a:p>
          <a:p>
            <a:r>
              <a:rPr lang="en-GB" altLang="en-US" b="1" dirty="0" smtClean="0">
                <a:solidFill>
                  <a:srgbClr val="000000"/>
                </a:solidFill>
                <a:cs typeface="Arial" panose="020B0604020202020204" pitchFamily="34" charset="0"/>
              </a:rPr>
              <a:t>Example</a:t>
            </a:r>
          </a:p>
          <a:p>
            <a:endParaRPr lang="en-GB" altLang="en-US" b="1" dirty="0">
              <a:solidFill>
                <a:srgbClr val="000000"/>
              </a:solidFill>
              <a:cs typeface="Arial" panose="020B0604020202020204" pitchFamily="34" charset="0"/>
            </a:endParaRPr>
          </a:p>
          <a:p>
            <a:r>
              <a:rPr lang="en-GB" altLang="en-US" dirty="0">
                <a:solidFill>
                  <a:srgbClr val="000000"/>
                </a:solidFill>
                <a:cs typeface="Arial" panose="020B0604020202020204" pitchFamily="34" charset="0"/>
              </a:rPr>
              <a:t>To measure ABCD, </a:t>
            </a:r>
            <a:endParaRPr lang="en-GB" altLang="en-US" dirty="0" smtClean="0">
              <a:solidFill>
                <a:srgbClr val="000000"/>
              </a:solidFill>
              <a:cs typeface="Arial" panose="020B0604020202020204" pitchFamily="34" charset="0"/>
            </a:endParaRPr>
          </a:p>
          <a:p>
            <a:r>
              <a:rPr lang="en-GB" altLang="en-US" dirty="0" smtClean="0">
                <a:solidFill>
                  <a:srgbClr val="000000"/>
                </a:solidFill>
                <a:cs typeface="Arial" panose="020B0604020202020204" pitchFamily="34" charset="0"/>
              </a:rPr>
              <a:t>pace </a:t>
            </a:r>
            <a:r>
              <a:rPr lang="en-GB" altLang="en-US" dirty="0">
                <a:solidFill>
                  <a:srgbClr val="000000"/>
                </a:solidFill>
                <a:cs typeface="Arial" panose="020B0604020202020204" pitchFamily="34" charset="0"/>
              </a:rPr>
              <a:t>distances </a:t>
            </a:r>
            <a:endParaRPr lang="en-GB" altLang="en-US" dirty="0" smtClean="0">
              <a:solidFill>
                <a:srgbClr val="000000"/>
              </a:solidFill>
              <a:cs typeface="Arial" panose="020B0604020202020204" pitchFamily="34" charset="0"/>
            </a:endParaRPr>
          </a:p>
          <a:p>
            <a:r>
              <a:rPr lang="en-GB" altLang="en-US" dirty="0" smtClean="0">
                <a:solidFill>
                  <a:srgbClr val="000000"/>
                </a:solidFill>
                <a:cs typeface="Arial" panose="020B0604020202020204" pitchFamily="34" charset="0"/>
              </a:rPr>
              <a:t>AB </a:t>
            </a:r>
            <a:r>
              <a:rPr lang="en-GB" altLang="en-US" dirty="0">
                <a:solidFill>
                  <a:srgbClr val="000000"/>
                </a:solidFill>
                <a:cs typeface="Arial" panose="020B0604020202020204" pitchFamily="34" charset="0"/>
              </a:rPr>
              <a:t>= 127 steps; </a:t>
            </a:r>
            <a:endParaRPr lang="en-GB" altLang="en-US" dirty="0" smtClean="0">
              <a:solidFill>
                <a:srgbClr val="000000"/>
              </a:solidFill>
              <a:cs typeface="Arial" panose="020B0604020202020204" pitchFamily="34" charset="0"/>
            </a:endParaRPr>
          </a:p>
          <a:p>
            <a:r>
              <a:rPr lang="en-GB" altLang="en-US" dirty="0" smtClean="0">
                <a:solidFill>
                  <a:srgbClr val="000000"/>
                </a:solidFill>
                <a:cs typeface="Arial" panose="020B0604020202020204" pitchFamily="34" charset="0"/>
              </a:rPr>
              <a:t>BC </a:t>
            </a:r>
            <a:r>
              <a:rPr lang="en-GB" altLang="en-US" dirty="0">
                <a:solidFill>
                  <a:srgbClr val="000000"/>
                </a:solidFill>
                <a:cs typeface="Arial" panose="020B0604020202020204" pitchFamily="34" charset="0"/>
              </a:rPr>
              <a:t>= 214 steps; and </a:t>
            </a:r>
            <a:endParaRPr lang="en-GB" altLang="en-US" dirty="0" smtClean="0">
              <a:solidFill>
                <a:srgbClr val="000000"/>
              </a:solidFill>
              <a:cs typeface="Arial" panose="020B0604020202020204" pitchFamily="34" charset="0"/>
            </a:endParaRPr>
          </a:p>
          <a:p>
            <a:r>
              <a:rPr lang="en-GB" altLang="en-US" dirty="0" smtClean="0">
                <a:solidFill>
                  <a:srgbClr val="000000"/>
                </a:solidFill>
                <a:cs typeface="Arial" panose="020B0604020202020204" pitchFamily="34" charset="0"/>
              </a:rPr>
              <a:t>CD </a:t>
            </a:r>
            <a:r>
              <a:rPr lang="en-GB" altLang="en-US" dirty="0">
                <a:solidFill>
                  <a:srgbClr val="000000"/>
                </a:solidFill>
                <a:cs typeface="Arial" panose="020B0604020202020204" pitchFamily="34" charset="0"/>
              </a:rPr>
              <a:t>= 83 steps. </a:t>
            </a:r>
            <a:endParaRPr lang="en-GB" altLang="en-US" dirty="0" smtClean="0">
              <a:solidFill>
                <a:srgbClr val="000000"/>
              </a:solidFill>
              <a:cs typeface="Arial" panose="020B0604020202020204" pitchFamily="34" charset="0"/>
            </a:endParaRPr>
          </a:p>
          <a:p>
            <a:r>
              <a:rPr lang="en-GB" altLang="en-US" dirty="0" smtClean="0">
                <a:solidFill>
                  <a:srgbClr val="000000"/>
                </a:solidFill>
                <a:cs typeface="Arial" panose="020B0604020202020204" pitchFamily="34" charset="0"/>
              </a:rPr>
              <a:t>ABCD </a:t>
            </a:r>
            <a:r>
              <a:rPr lang="en-GB" altLang="en-US" dirty="0">
                <a:solidFill>
                  <a:srgbClr val="000000"/>
                </a:solidFill>
                <a:cs typeface="Arial" panose="020B0604020202020204" pitchFamily="34" charset="0"/>
              </a:rPr>
              <a:t>= 127 + 214 + 83 = </a:t>
            </a:r>
            <a:r>
              <a:rPr lang="en-GB" altLang="en-US" dirty="0">
                <a:solidFill>
                  <a:srgbClr val="FF0000"/>
                </a:solidFill>
                <a:cs typeface="Arial" panose="020B0604020202020204" pitchFamily="34" charset="0"/>
              </a:rPr>
              <a:t>424</a:t>
            </a:r>
            <a:r>
              <a:rPr lang="en-GB" altLang="en-US" dirty="0">
                <a:solidFill>
                  <a:srgbClr val="000000"/>
                </a:solidFill>
                <a:cs typeface="Arial" panose="020B0604020202020204" pitchFamily="34" charset="0"/>
              </a:rPr>
              <a:t> steps.</a:t>
            </a:r>
          </a:p>
          <a:p>
            <a:endParaRPr lang="en-GB" altLang="en-US" dirty="0" smtClean="0">
              <a:solidFill>
                <a:srgbClr val="000000"/>
              </a:solidFill>
              <a:cs typeface="Arial" panose="020B0604020202020204" pitchFamily="34" charset="0"/>
            </a:endParaRPr>
          </a:p>
          <a:p>
            <a:r>
              <a:rPr lang="en-GB" altLang="en-US" dirty="0" smtClean="0">
                <a:solidFill>
                  <a:srgbClr val="000000"/>
                </a:solidFill>
                <a:cs typeface="Arial" panose="020B0604020202020204" pitchFamily="34" charset="0"/>
              </a:rPr>
              <a:t>If </a:t>
            </a:r>
            <a:r>
              <a:rPr lang="en-GB" altLang="en-US" dirty="0">
                <a:solidFill>
                  <a:srgbClr val="000000"/>
                </a:solidFill>
                <a:cs typeface="Arial" panose="020B0604020202020204" pitchFamily="34" charset="0"/>
              </a:rPr>
              <a:t>PF =</a:t>
            </a:r>
            <a:r>
              <a:rPr lang="en-GB" altLang="en-US" dirty="0">
                <a:solidFill>
                  <a:srgbClr val="3399FF"/>
                </a:solidFill>
                <a:cs typeface="Arial" panose="020B0604020202020204" pitchFamily="34" charset="0"/>
              </a:rPr>
              <a:t> 0.75 </a:t>
            </a:r>
            <a:r>
              <a:rPr lang="en-GB" altLang="en-US" dirty="0">
                <a:solidFill>
                  <a:srgbClr val="000000"/>
                </a:solidFill>
                <a:cs typeface="Arial" panose="020B0604020202020204" pitchFamily="34" charset="0"/>
              </a:rPr>
              <a:t>m, </a:t>
            </a:r>
            <a:endParaRPr lang="en-GB" altLang="en-US" dirty="0" smtClean="0">
              <a:solidFill>
                <a:srgbClr val="000000"/>
              </a:solidFill>
              <a:cs typeface="Arial" panose="020B0604020202020204" pitchFamily="34" charset="0"/>
            </a:endParaRPr>
          </a:p>
          <a:p>
            <a:endParaRPr lang="en-GB" altLang="en-US" dirty="0">
              <a:solidFill>
                <a:srgbClr val="000000"/>
              </a:solidFill>
              <a:cs typeface="Arial" panose="020B0604020202020204" pitchFamily="34" charset="0"/>
            </a:endParaRPr>
          </a:p>
          <a:p>
            <a:r>
              <a:rPr lang="en-GB" altLang="en-US" sz="2400" dirty="0" smtClean="0">
                <a:solidFill>
                  <a:srgbClr val="000000"/>
                </a:solidFill>
                <a:cs typeface="Arial" panose="020B0604020202020204" pitchFamily="34" charset="0"/>
              </a:rPr>
              <a:t>ABCD </a:t>
            </a:r>
            <a:r>
              <a:rPr lang="en-GB" altLang="en-US" sz="2400" dirty="0">
                <a:solidFill>
                  <a:srgbClr val="000000"/>
                </a:solidFill>
                <a:cs typeface="Arial" panose="020B0604020202020204" pitchFamily="34" charset="0"/>
              </a:rPr>
              <a:t>= </a:t>
            </a:r>
            <a:r>
              <a:rPr lang="en-GB" altLang="en-US" sz="2400" dirty="0">
                <a:solidFill>
                  <a:srgbClr val="FF0000"/>
                </a:solidFill>
                <a:cs typeface="Arial" panose="020B0604020202020204" pitchFamily="34" charset="0"/>
              </a:rPr>
              <a:t>424 </a:t>
            </a:r>
            <a:r>
              <a:rPr lang="en-GB" altLang="en-US" sz="2400" dirty="0">
                <a:solidFill>
                  <a:srgbClr val="000000"/>
                </a:solidFill>
                <a:cs typeface="Arial" panose="020B0604020202020204" pitchFamily="34" charset="0"/>
              </a:rPr>
              <a:t>x </a:t>
            </a:r>
            <a:r>
              <a:rPr lang="en-GB" altLang="en-US" sz="2400" dirty="0">
                <a:solidFill>
                  <a:srgbClr val="3399FF"/>
                </a:solidFill>
                <a:cs typeface="Arial" panose="020B0604020202020204" pitchFamily="34" charset="0"/>
              </a:rPr>
              <a:t>0.75 m </a:t>
            </a:r>
            <a:r>
              <a:rPr lang="en-GB" altLang="en-US" sz="2400" dirty="0">
                <a:solidFill>
                  <a:srgbClr val="000000"/>
                </a:solidFill>
                <a:cs typeface="Arial" panose="020B0604020202020204" pitchFamily="34" charset="0"/>
              </a:rPr>
              <a:t>= 318 m</a:t>
            </a:r>
          </a:p>
          <a:p>
            <a:pPr marL="261290" indent="-261290">
              <a:buFont typeface="Wingdings" panose="05000000000000000000" pitchFamily="2" charset="2"/>
              <a:buChar char="Ø"/>
              <a:defRPr/>
            </a:pPr>
            <a:endParaRPr lang="en-GB" dirty="0" smtClean="0">
              <a:latin typeface="Arial" panose="020B0604020202020204" pitchFamily="34" charset="0"/>
              <a:cs typeface="Arial" panose="020B0604020202020204" pitchFamily="34" charset="0"/>
            </a:endParaRPr>
          </a:p>
          <a:p>
            <a:endParaRPr lang="en-GB" altLang="en-US" dirty="0">
              <a:solidFill>
                <a:srgbClr val="000000"/>
              </a:solidFill>
              <a:latin typeface="Arial" panose="020B0604020202020204" pitchFamily="34" charset="0"/>
              <a:cs typeface="Arial" panose="020B0604020202020204" pitchFamily="34" charset="0"/>
            </a:endParaRPr>
          </a:p>
        </p:txBody>
      </p:sp>
      <p:pic>
        <p:nvPicPr>
          <p:cNvPr id="4" name="Content Placeholder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6488264" y="582295"/>
            <a:ext cx="5318125" cy="2139950"/>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488264" y="3166566"/>
            <a:ext cx="5546725" cy="2195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4"/>
          <a:stretch>
            <a:fillRect/>
          </a:stretch>
        </p:blipFill>
        <p:spPr>
          <a:xfrm>
            <a:off x="10303565" y="6473052"/>
            <a:ext cx="1888435" cy="389269"/>
          </a:xfrm>
          <a:prstGeom prst="rect">
            <a:avLst/>
          </a:prstGeom>
        </p:spPr>
      </p:pic>
    </p:spTree>
    <p:extLst>
      <p:ext uri="{BB962C8B-B14F-4D97-AF65-F5344CB8AC3E}">
        <p14:creationId xmlns:p14="http://schemas.microsoft.com/office/powerpoint/2010/main" val="2616315704"/>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415888" y="529612"/>
            <a:ext cx="5054380" cy="6740307"/>
          </a:xfrm>
          <a:prstGeom prst="rect">
            <a:avLst/>
          </a:prstGeom>
        </p:spPr>
        <p:txBody>
          <a:bodyPr wrap="square">
            <a:spAutoFit/>
          </a:bodyPr>
          <a:lstStyle/>
          <a:p>
            <a:pPr algn="just">
              <a:defRPr/>
            </a:pPr>
            <a:r>
              <a:rPr lang="en-GB" altLang="en-US" dirty="0">
                <a:solidFill>
                  <a:srgbClr val="131E45"/>
                </a:solidFill>
              </a:rPr>
              <a:t>Your pace factor will vary, depending on </a:t>
            </a:r>
            <a:r>
              <a:rPr lang="en-GB" altLang="en-US" b="1" dirty="0">
                <a:solidFill>
                  <a:prstClr val="black"/>
                </a:solidFill>
              </a:rPr>
              <a:t>the type of terrain</a:t>
            </a:r>
            <a:r>
              <a:rPr lang="en-GB" altLang="en-US" dirty="0">
                <a:solidFill>
                  <a:prstClr val="black"/>
                </a:solidFill>
              </a:rPr>
              <a:t> you are measuring. </a:t>
            </a:r>
            <a:endParaRPr lang="en-GB" altLang="en-US" dirty="0" smtClean="0">
              <a:solidFill>
                <a:prstClr val="black"/>
              </a:solidFill>
            </a:endParaRPr>
          </a:p>
          <a:p>
            <a:pPr algn="just">
              <a:defRPr/>
            </a:pPr>
            <a:endParaRPr lang="en-GB" altLang="en-US" dirty="0">
              <a:solidFill>
                <a:prstClr val="black"/>
              </a:solidFill>
            </a:endParaRPr>
          </a:p>
          <a:p>
            <a:pPr algn="just">
              <a:defRPr/>
            </a:pPr>
            <a:r>
              <a:rPr lang="en-GB" altLang="en-US" b="1" u="sng" dirty="0">
                <a:solidFill>
                  <a:prstClr val="black"/>
                </a:solidFill>
              </a:rPr>
              <a:t>Remember</a:t>
            </a:r>
            <a:r>
              <a:rPr lang="en-GB" altLang="en-US" dirty="0" smtClean="0">
                <a:solidFill>
                  <a:prstClr val="black"/>
                </a:solidFill>
              </a:rPr>
              <a:t>:</a:t>
            </a:r>
          </a:p>
          <a:p>
            <a:pPr>
              <a:defRPr/>
            </a:pPr>
            <a:endParaRPr lang="en-GB" altLang="en-US" dirty="0">
              <a:solidFill>
                <a:prstClr val="black"/>
              </a:solidFill>
            </a:endParaRPr>
          </a:p>
          <a:p>
            <a:pPr>
              <a:buFont typeface="Wingdings" panose="05000000000000000000" pitchFamily="2" charset="2"/>
              <a:buChar char="Ø"/>
              <a:defRPr/>
            </a:pPr>
            <a:r>
              <a:rPr lang="en-GB" altLang="en-US" dirty="0">
                <a:solidFill>
                  <a:prstClr val="black"/>
                </a:solidFill>
              </a:rPr>
              <a:t>Pace will be shorter in tall vegetation than in short vegetation</a:t>
            </a:r>
            <a:r>
              <a:rPr lang="en-GB" altLang="en-US" dirty="0" smtClean="0">
                <a:solidFill>
                  <a:prstClr val="black"/>
                </a:solidFill>
              </a:rPr>
              <a:t>;</a:t>
            </a:r>
            <a:br>
              <a:rPr lang="en-GB" altLang="en-US" dirty="0" smtClean="0">
                <a:solidFill>
                  <a:prstClr val="black"/>
                </a:solidFill>
              </a:rPr>
            </a:br>
            <a:endParaRPr lang="en-GB" altLang="en-US" dirty="0">
              <a:solidFill>
                <a:prstClr val="black"/>
              </a:solidFill>
            </a:endParaRPr>
          </a:p>
          <a:p>
            <a:pPr>
              <a:buFont typeface="Wingdings" panose="05000000000000000000" pitchFamily="2" charset="2"/>
              <a:buChar char="Ø"/>
              <a:defRPr/>
            </a:pPr>
            <a:r>
              <a:rPr lang="en-GB" altLang="en-US" dirty="0">
                <a:solidFill>
                  <a:srgbClr val="000000"/>
                </a:solidFill>
              </a:rPr>
              <a:t>Pace will be shorter walking uphill than walking downhill</a:t>
            </a:r>
            <a:r>
              <a:rPr lang="en-GB" altLang="en-US" dirty="0" smtClean="0">
                <a:solidFill>
                  <a:srgbClr val="000000"/>
                </a:solidFill>
              </a:rPr>
              <a:t>;</a:t>
            </a:r>
            <a:br>
              <a:rPr lang="en-GB" altLang="en-US" dirty="0" smtClean="0">
                <a:solidFill>
                  <a:srgbClr val="000000"/>
                </a:solidFill>
              </a:rPr>
            </a:br>
            <a:endParaRPr lang="en-GB" altLang="en-US" dirty="0">
              <a:solidFill>
                <a:srgbClr val="000000"/>
              </a:solidFill>
            </a:endParaRPr>
          </a:p>
          <a:p>
            <a:pPr>
              <a:buFont typeface="Wingdings" panose="05000000000000000000" pitchFamily="2" charset="2"/>
              <a:buChar char="Ø"/>
              <a:defRPr/>
            </a:pPr>
            <a:r>
              <a:rPr lang="en-GB" altLang="en-US" dirty="0">
                <a:solidFill>
                  <a:srgbClr val="000000"/>
                </a:solidFill>
              </a:rPr>
              <a:t>Pace will be shorter walking on sloping ground than on flat ground</a:t>
            </a:r>
            <a:r>
              <a:rPr lang="en-GB" altLang="en-US" dirty="0" smtClean="0">
                <a:solidFill>
                  <a:srgbClr val="000000"/>
                </a:solidFill>
              </a:rPr>
              <a:t>;</a:t>
            </a:r>
            <a:br>
              <a:rPr lang="en-GB" altLang="en-US" dirty="0" smtClean="0">
                <a:solidFill>
                  <a:srgbClr val="000000"/>
                </a:solidFill>
              </a:rPr>
            </a:br>
            <a:endParaRPr lang="en-GB" altLang="en-US" dirty="0">
              <a:solidFill>
                <a:srgbClr val="000000"/>
              </a:solidFill>
            </a:endParaRPr>
          </a:p>
          <a:p>
            <a:pPr>
              <a:buFont typeface="Wingdings" panose="05000000000000000000" pitchFamily="2" charset="2"/>
              <a:buChar char="Ø"/>
              <a:defRPr/>
            </a:pPr>
            <a:r>
              <a:rPr lang="en-GB" altLang="en-US" dirty="0">
                <a:solidFill>
                  <a:srgbClr val="000000"/>
                </a:solidFill>
              </a:rPr>
              <a:t>Pace will be shorter walking on soft ground </a:t>
            </a:r>
            <a:r>
              <a:rPr lang="en-GB" altLang="en-US" dirty="0" smtClean="0">
                <a:solidFill>
                  <a:srgbClr val="000000"/>
                </a:solidFill>
              </a:rPr>
              <a:t>than </a:t>
            </a:r>
            <a:r>
              <a:rPr lang="en-GB" altLang="en-US" dirty="0">
                <a:solidFill>
                  <a:srgbClr val="000000"/>
                </a:solidFill>
              </a:rPr>
              <a:t>on hard </a:t>
            </a:r>
            <a:r>
              <a:rPr lang="en-GB" altLang="en-US" dirty="0" smtClean="0">
                <a:solidFill>
                  <a:srgbClr val="000000"/>
                </a:solidFill>
              </a:rPr>
              <a:t>ground.</a:t>
            </a:r>
            <a:br>
              <a:rPr lang="en-GB" altLang="en-US" dirty="0" smtClean="0">
                <a:solidFill>
                  <a:srgbClr val="000000"/>
                </a:solidFill>
              </a:rPr>
            </a:br>
            <a:endParaRPr lang="en-GB" altLang="en-US" dirty="0" smtClean="0">
              <a:solidFill>
                <a:srgbClr val="000000"/>
              </a:solidFill>
            </a:endParaRPr>
          </a:p>
          <a:p>
            <a:pPr>
              <a:buFont typeface="Wingdings" panose="05000000000000000000" pitchFamily="2" charset="2"/>
              <a:buChar char="Ø"/>
              <a:defRPr/>
            </a:pPr>
            <a:r>
              <a:rPr lang="en-GB" altLang="en-US" dirty="0" smtClean="0">
                <a:cs typeface="Arial" panose="020B0604020202020204" pitchFamily="34" charset="0"/>
              </a:rPr>
              <a:t>To </a:t>
            </a:r>
            <a:r>
              <a:rPr lang="en-GB" altLang="en-US" dirty="0">
                <a:cs typeface="Arial" panose="020B0604020202020204" pitchFamily="34" charset="0"/>
              </a:rPr>
              <a:t>get the best results, you should first make your paces as nearly the same length as possible. To do this, walk over known distances, both on level ground and on uneven or sloping ground. Adjust your pace so that it is as regular as possible.</a:t>
            </a:r>
          </a:p>
          <a:p>
            <a:pPr marL="261290" indent="-261290">
              <a:buFont typeface="Wingdings" panose="05000000000000000000" pitchFamily="2" charset="2"/>
              <a:buChar char="Ø"/>
              <a:defRPr/>
            </a:pPr>
            <a:endParaRPr lang="en-GB" dirty="0" smtClean="0">
              <a:latin typeface="Arial" panose="020B0604020202020204" pitchFamily="34" charset="0"/>
              <a:cs typeface="Arial" panose="020B0604020202020204" pitchFamily="34" charset="0"/>
            </a:endParaRPr>
          </a:p>
          <a:p>
            <a:endParaRPr lang="en-GB" altLang="en-US" dirty="0">
              <a:solidFill>
                <a:srgbClr val="000000"/>
              </a:solidFill>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848209" y="901504"/>
            <a:ext cx="2887710" cy="3901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470268" y="901504"/>
            <a:ext cx="3133846" cy="3447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p:cNvPicPr>
            <a:picLocks noChangeAspect="1"/>
          </p:cNvPicPr>
          <p:nvPr/>
        </p:nvPicPr>
        <p:blipFill>
          <a:blip r:embed="rId4"/>
          <a:stretch>
            <a:fillRect/>
          </a:stretch>
        </p:blipFill>
        <p:spPr>
          <a:xfrm>
            <a:off x="10303565" y="6473052"/>
            <a:ext cx="1888435" cy="389269"/>
          </a:xfrm>
          <a:prstGeom prst="rect">
            <a:avLst/>
          </a:prstGeom>
        </p:spPr>
      </p:pic>
    </p:spTree>
    <p:extLst>
      <p:ext uri="{BB962C8B-B14F-4D97-AF65-F5344CB8AC3E}">
        <p14:creationId xmlns:p14="http://schemas.microsoft.com/office/powerpoint/2010/main" val="2450263183"/>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18654" y="286844"/>
            <a:ext cx="10415016" cy="523220"/>
          </a:xfrm>
          <a:prstGeom prst="rect">
            <a:avLst/>
          </a:prstGeom>
        </p:spPr>
        <p:txBody>
          <a:bodyPr wrap="square">
            <a:spAutoFit/>
          </a:bodyPr>
          <a:lstStyle/>
          <a:p>
            <a:r>
              <a:rPr lang="en-GB" sz="28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Building Surveying: Linear Measurement</a:t>
            </a:r>
            <a:endParaRPr lang="en-GB" sz="28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6" name="Rectangle 5"/>
          <p:cNvSpPr/>
          <p:nvPr/>
        </p:nvSpPr>
        <p:spPr>
          <a:xfrm>
            <a:off x="318653" y="990788"/>
            <a:ext cx="6392247" cy="6463308"/>
          </a:xfrm>
          <a:prstGeom prst="rect">
            <a:avLst/>
          </a:prstGeom>
        </p:spPr>
        <p:txBody>
          <a:bodyPr wrap="square">
            <a:spAutoFit/>
          </a:bodyPr>
          <a:lstStyle/>
          <a:p>
            <a:pPr algn="just">
              <a:defRPr/>
            </a:pPr>
            <a:r>
              <a:rPr lang="en-GB" altLang="en-US" dirty="0" smtClean="0">
                <a:cs typeface="Arial" panose="020B0604020202020204" pitchFamily="34" charset="0"/>
              </a:rPr>
              <a:t>Surveying </a:t>
            </a:r>
            <a:r>
              <a:rPr lang="en-GB" altLang="en-US" dirty="0">
                <a:cs typeface="Arial" panose="020B0604020202020204" pitchFamily="34" charset="0"/>
              </a:rPr>
              <a:t>tapes are available in lengths up to 100m, but a 30m tape is the most common length in use. Two types of tapes are commonly used:</a:t>
            </a:r>
          </a:p>
          <a:p>
            <a:pPr algn="just">
              <a:defRPr/>
            </a:pPr>
            <a:endParaRPr lang="en-GB" b="1" u="sng" dirty="0">
              <a:solidFill>
                <a:prstClr val="black"/>
              </a:solidFill>
              <a:cs typeface="Arial" panose="020B0604020202020204" pitchFamily="34" charset="0"/>
            </a:endParaRPr>
          </a:p>
          <a:p>
            <a:pPr algn="just">
              <a:defRPr/>
            </a:pPr>
            <a:r>
              <a:rPr lang="en-GB" b="1" u="sng" dirty="0" smtClean="0">
                <a:solidFill>
                  <a:prstClr val="black"/>
                </a:solidFill>
                <a:cs typeface="Arial" panose="020B0604020202020204" pitchFamily="34" charset="0"/>
              </a:rPr>
              <a:t>Steel </a:t>
            </a:r>
            <a:r>
              <a:rPr lang="en-GB" b="1" u="sng" dirty="0">
                <a:solidFill>
                  <a:prstClr val="black"/>
                </a:solidFill>
                <a:cs typeface="Arial" panose="020B0604020202020204" pitchFamily="34" charset="0"/>
              </a:rPr>
              <a:t>Tapes</a:t>
            </a:r>
          </a:p>
          <a:p>
            <a:pPr marL="348386" indent="-348386" algn="just">
              <a:buFont typeface="Wingdings" panose="05000000000000000000" pitchFamily="2" charset="2"/>
              <a:buChar char="Ø"/>
              <a:defRPr/>
            </a:pPr>
            <a:r>
              <a:rPr lang="en-GB" dirty="0">
                <a:solidFill>
                  <a:prstClr val="black"/>
                </a:solidFill>
                <a:cs typeface="Arial" panose="020B0604020202020204" pitchFamily="34" charset="0"/>
              </a:rPr>
              <a:t>All steel tapes are manufactured so that they measure their normal length at a specific temperature and under a certain pull, which is generally 20°C and 50N. </a:t>
            </a:r>
          </a:p>
          <a:p>
            <a:pPr marL="348386" indent="-348386" algn="just">
              <a:buFont typeface="Wingdings" panose="05000000000000000000" pitchFamily="2" charset="2"/>
              <a:buChar char="Ø"/>
              <a:defRPr/>
            </a:pPr>
            <a:r>
              <a:rPr lang="en-GB" dirty="0">
                <a:solidFill>
                  <a:prstClr val="black"/>
                </a:solidFill>
                <a:cs typeface="Arial" panose="020B0604020202020204" pitchFamily="34" charset="0"/>
              </a:rPr>
              <a:t>With care it is possible to take measurements using a steel tape with an accuracy of 1 in 10,000 (or 3mm for a 30m distance</a:t>
            </a:r>
            <a:r>
              <a:rPr lang="en-GB" dirty="0" smtClean="0">
                <a:solidFill>
                  <a:prstClr val="black"/>
                </a:solidFill>
                <a:cs typeface="Arial" panose="020B0604020202020204" pitchFamily="34" charset="0"/>
              </a:rPr>
              <a:t>)</a:t>
            </a:r>
          </a:p>
          <a:p>
            <a:pPr algn="just">
              <a:defRPr/>
            </a:pPr>
            <a:r>
              <a:rPr lang="en-GB" b="1" u="sng" dirty="0">
                <a:cs typeface="Arial" panose="020B0604020202020204" pitchFamily="34" charset="0"/>
              </a:rPr>
              <a:t>Fibreglass Tapes</a:t>
            </a:r>
          </a:p>
          <a:p>
            <a:pPr marL="261290" indent="-261290" algn="just">
              <a:buFont typeface="Wingdings" panose="05000000000000000000" pitchFamily="2" charset="2"/>
              <a:buChar char="Ø"/>
              <a:defRPr/>
            </a:pPr>
            <a:r>
              <a:rPr lang="en-GB" dirty="0">
                <a:cs typeface="Arial" panose="020B0604020202020204" pitchFamily="34" charset="0"/>
              </a:rPr>
              <a:t>Fibreglass tapes are manufactured from fibreglass strands embedded in PVC.</a:t>
            </a:r>
          </a:p>
          <a:p>
            <a:pPr marL="261290" indent="-261290" algn="just">
              <a:buFont typeface="Wingdings" panose="05000000000000000000" pitchFamily="2" charset="2"/>
              <a:buChar char="Ø"/>
              <a:defRPr/>
            </a:pPr>
            <a:r>
              <a:rPr lang="en-GB" dirty="0">
                <a:cs typeface="Arial" panose="020B0604020202020204" pitchFamily="34" charset="0"/>
              </a:rPr>
              <a:t>Compared to steel tapes they are lighter, more flexible and less likely to break.  </a:t>
            </a:r>
          </a:p>
          <a:p>
            <a:pPr marL="261290" indent="-261290" algn="just">
              <a:buFont typeface="Wingdings" panose="05000000000000000000" pitchFamily="2" charset="2"/>
              <a:buChar char="Ø"/>
              <a:defRPr/>
            </a:pPr>
            <a:r>
              <a:rPr lang="en-GB" dirty="0">
                <a:cs typeface="Arial" panose="020B0604020202020204" pitchFamily="34" charset="0"/>
              </a:rPr>
              <a:t>They are also rust free.</a:t>
            </a:r>
          </a:p>
          <a:p>
            <a:pPr marL="261290" indent="-261290" algn="just">
              <a:buFont typeface="Wingdings" panose="05000000000000000000" pitchFamily="2" charset="2"/>
              <a:buChar char="Ø"/>
              <a:defRPr/>
            </a:pPr>
            <a:r>
              <a:rPr lang="en-GB" dirty="0">
                <a:cs typeface="Arial" panose="020B0604020202020204" pitchFamily="34" charset="0"/>
              </a:rPr>
              <a:t>They stretch more when pulled</a:t>
            </a:r>
          </a:p>
          <a:p>
            <a:pPr marL="261290" indent="-261290" algn="just">
              <a:buFont typeface="Wingdings" panose="05000000000000000000" pitchFamily="2" charset="2"/>
              <a:buChar char="Ø"/>
              <a:defRPr/>
            </a:pPr>
            <a:r>
              <a:rPr lang="en-GB" dirty="0">
                <a:cs typeface="Arial" panose="020B0604020202020204" pitchFamily="34" charset="0"/>
              </a:rPr>
              <a:t>The accuracy of a fibreglass tape is lower at 1 in 1000 (i.e. a precision of 30mm in a 30m length).</a:t>
            </a:r>
          </a:p>
          <a:p>
            <a:pPr marL="348386" indent="-348386" algn="just">
              <a:buFont typeface="Wingdings" panose="05000000000000000000" pitchFamily="2" charset="2"/>
              <a:buChar char="Ø"/>
              <a:defRPr/>
            </a:pPr>
            <a:endParaRPr lang="en-GB" dirty="0">
              <a:solidFill>
                <a:prstClr val="black"/>
              </a:solidFill>
              <a:latin typeface="Arial" panose="020B0604020202020204" pitchFamily="34" charset="0"/>
              <a:cs typeface="Arial" panose="020B0604020202020204" pitchFamily="34" charset="0"/>
            </a:endParaRPr>
          </a:p>
          <a:p>
            <a:pPr marL="261290" indent="-261290">
              <a:buFont typeface="Wingdings" panose="05000000000000000000" pitchFamily="2" charset="2"/>
              <a:buChar char="Ø"/>
              <a:defRPr/>
            </a:pPr>
            <a:endParaRPr lang="en-GB" dirty="0" smtClean="0">
              <a:latin typeface="Arial" panose="020B0604020202020204" pitchFamily="34" charset="0"/>
              <a:cs typeface="Arial" panose="020B0604020202020204" pitchFamily="34" charset="0"/>
            </a:endParaRPr>
          </a:p>
          <a:p>
            <a:endParaRPr lang="en-GB" altLang="en-US" dirty="0">
              <a:solidFill>
                <a:srgbClr val="000000"/>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5D67C783-E52C-4D04-AC57-35EE235A0A51}"/>
              </a:ext>
            </a:extLst>
          </p:cNvPr>
          <p:cNvSpPr/>
          <p:nvPr/>
        </p:nvSpPr>
        <p:spPr>
          <a:xfrm>
            <a:off x="7074752" y="339736"/>
            <a:ext cx="3200911" cy="2625213"/>
          </a:xfrm>
          <a:prstGeom prst="rect">
            <a:avLst/>
          </a:prstGeom>
          <a:blipFill dpi="0" rotWithShape="1">
            <a:blip r:embed="rId2">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72">
              <a:solidFill>
                <a:prstClr val="white"/>
              </a:solidFill>
            </a:endParaRPr>
          </a:p>
        </p:txBody>
      </p:sp>
      <p:sp>
        <p:nvSpPr>
          <p:cNvPr id="8" name="Rectangle 7">
            <a:extLst>
              <a:ext uri="{FF2B5EF4-FFF2-40B4-BE49-F238E27FC236}">
                <a16:creationId xmlns:a16="http://schemas.microsoft.com/office/drawing/2014/main" id="{F06440D0-4C3D-469B-A8B0-61CC3AA5EAE2}"/>
              </a:ext>
            </a:extLst>
          </p:cNvPr>
          <p:cNvSpPr/>
          <p:nvPr/>
        </p:nvSpPr>
        <p:spPr>
          <a:xfrm>
            <a:off x="7581122" y="3963284"/>
            <a:ext cx="2473813" cy="2373906"/>
          </a:xfrm>
          <a:prstGeom prst="rect">
            <a:avLst/>
          </a:prstGeom>
          <a:blipFill dpi="0" rotWithShape="1">
            <a:blip r:embed="rId3"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72">
              <a:solidFill>
                <a:prstClr val="white"/>
              </a:solidFill>
            </a:endParaRP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28401" y="2817904"/>
            <a:ext cx="2010537" cy="2010537"/>
          </a:xfrm>
          <a:prstGeom prst="rect">
            <a:avLst/>
          </a:prstGeom>
        </p:spPr>
      </p:pic>
      <p:pic>
        <p:nvPicPr>
          <p:cNvPr id="9" name="Picture 8"/>
          <p:cNvPicPr>
            <a:picLocks noChangeAspect="1"/>
          </p:cNvPicPr>
          <p:nvPr/>
        </p:nvPicPr>
        <p:blipFill>
          <a:blip r:embed="rId5"/>
          <a:stretch>
            <a:fillRect/>
          </a:stretch>
        </p:blipFill>
        <p:spPr>
          <a:xfrm>
            <a:off x="10303565" y="6473052"/>
            <a:ext cx="1888435" cy="389269"/>
          </a:xfrm>
          <a:prstGeom prst="rect">
            <a:avLst/>
          </a:prstGeom>
        </p:spPr>
      </p:pic>
    </p:spTree>
    <p:extLst>
      <p:ext uri="{BB962C8B-B14F-4D97-AF65-F5344CB8AC3E}">
        <p14:creationId xmlns:p14="http://schemas.microsoft.com/office/powerpoint/2010/main" val="1899761142"/>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18654" y="286844"/>
            <a:ext cx="10415016" cy="523220"/>
          </a:xfrm>
          <a:prstGeom prst="rect">
            <a:avLst/>
          </a:prstGeom>
        </p:spPr>
        <p:txBody>
          <a:bodyPr wrap="square">
            <a:spAutoFit/>
          </a:bodyPr>
          <a:lstStyle/>
          <a:p>
            <a:r>
              <a:rPr lang="en-GB" sz="28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Building Surveying: Linear Measurement</a:t>
            </a:r>
            <a:endParaRPr lang="en-GB" sz="28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6" name="Rectangle 5"/>
          <p:cNvSpPr/>
          <p:nvPr/>
        </p:nvSpPr>
        <p:spPr>
          <a:xfrm>
            <a:off x="318653" y="990788"/>
            <a:ext cx="6392247" cy="5078313"/>
          </a:xfrm>
          <a:prstGeom prst="rect">
            <a:avLst/>
          </a:prstGeom>
        </p:spPr>
        <p:txBody>
          <a:bodyPr wrap="square">
            <a:spAutoFit/>
          </a:bodyPr>
          <a:lstStyle/>
          <a:p>
            <a:pPr>
              <a:buFont typeface="Wingdings" panose="05000000000000000000" pitchFamily="2" charset="2"/>
              <a:buChar char="Ø"/>
            </a:pPr>
            <a:r>
              <a:rPr lang="en-GB" altLang="en-US" dirty="0">
                <a:latin typeface="Arial" panose="020B0604020202020204" pitchFamily="34" charset="0"/>
                <a:cs typeface="Arial" panose="020B0604020202020204" pitchFamily="34" charset="0"/>
              </a:rPr>
              <a:t>The tape is not the standard length</a:t>
            </a:r>
          </a:p>
          <a:p>
            <a:pPr>
              <a:buFont typeface="Wingdings" panose="05000000000000000000" pitchFamily="2" charset="2"/>
              <a:buChar char="Ø"/>
            </a:pPr>
            <a:endParaRPr lang="en-GB" altLang="en-US"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altLang="en-US" dirty="0">
                <a:latin typeface="Arial" panose="020B0604020202020204" pitchFamily="34" charset="0"/>
                <a:cs typeface="Arial" panose="020B0604020202020204" pitchFamily="34" charset="0"/>
              </a:rPr>
              <a:t>Poor alignment of the tape</a:t>
            </a:r>
          </a:p>
          <a:p>
            <a:pPr>
              <a:buFont typeface="Wingdings" panose="05000000000000000000" pitchFamily="2" charset="2"/>
              <a:buChar char="Ø"/>
            </a:pPr>
            <a:endParaRPr lang="en-GB" altLang="en-US"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altLang="en-US" dirty="0">
                <a:latin typeface="Arial" panose="020B0604020202020204" pitchFamily="34" charset="0"/>
                <a:cs typeface="Arial" panose="020B0604020202020204" pitchFamily="34" charset="0"/>
              </a:rPr>
              <a:t>Tape not horizontal</a:t>
            </a:r>
          </a:p>
          <a:p>
            <a:pPr>
              <a:buFont typeface="Wingdings" panose="05000000000000000000" pitchFamily="2" charset="2"/>
              <a:buChar char="Ø"/>
            </a:pPr>
            <a:endParaRPr lang="en-GB" altLang="en-US"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altLang="en-US" dirty="0">
                <a:latin typeface="Arial" panose="020B0604020202020204" pitchFamily="34" charset="0"/>
                <a:cs typeface="Arial" panose="020B0604020202020204" pitchFamily="34" charset="0"/>
              </a:rPr>
              <a:t>Tape twisted or not </a:t>
            </a:r>
            <a:r>
              <a:rPr lang="en-GB" altLang="en-US" dirty="0" smtClean="0">
                <a:latin typeface="Arial" panose="020B0604020202020204" pitchFamily="34" charset="0"/>
                <a:cs typeface="Arial" panose="020B0604020202020204" pitchFamily="34" charset="0"/>
              </a:rPr>
              <a:t>straight.</a:t>
            </a:r>
            <a:br>
              <a:rPr lang="en-GB" altLang="en-US" dirty="0" smtClean="0">
                <a:latin typeface="Arial" panose="020B0604020202020204" pitchFamily="34" charset="0"/>
                <a:cs typeface="Arial" panose="020B0604020202020204" pitchFamily="34" charset="0"/>
              </a:rPr>
            </a:br>
            <a:endParaRPr lang="en-GB" altLang="en-US" dirty="0" smtClean="0">
              <a:latin typeface="Arial" panose="020B0604020202020204" pitchFamily="34" charset="0"/>
              <a:cs typeface="Arial" panose="020B0604020202020204" pitchFamily="34" charset="0"/>
            </a:endParaRPr>
          </a:p>
          <a:p>
            <a:pPr>
              <a:buFont typeface="Wingdings" panose="05000000000000000000" pitchFamily="2" charset="2"/>
              <a:buChar char="Ø"/>
            </a:pPr>
            <a:r>
              <a:rPr lang="en-GB" altLang="en-US" dirty="0" smtClean="0">
                <a:latin typeface="Arial" panose="020B0604020202020204" pitchFamily="34" charset="0"/>
                <a:cs typeface="Arial" panose="020B0604020202020204" pitchFamily="34" charset="0"/>
              </a:rPr>
              <a:t>Human </a:t>
            </a:r>
            <a:r>
              <a:rPr lang="en-GB" altLang="en-US" dirty="0">
                <a:latin typeface="Arial" panose="020B0604020202020204" pitchFamily="34" charset="0"/>
                <a:cs typeface="Arial" panose="020B0604020202020204" pitchFamily="34" charset="0"/>
              </a:rPr>
              <a:t>error of </a:t>
            </a:r>
            <a:r>
              <a:rPr lang="en-GB" altLang="en-US" dirty="0" smtClean="0">
                <a:latin typeface="Arial" panose="020B0604020202020204" pitchFamily="34" charset="0"/>
                <a:cs typeface="Arial" panose="020B0604020202020204" pitchFamily="34" charset="0"/>
              </a:rPr>
              <a:t>observations</a:t>
            </a:r>
            <a:endParaRPr lang="en-GB" altLang="en-US" dirty="0"/>
          </a:p>
          <a:p>
            <a:pPr>
              <a:buFont typeface="Wingdings" panose="05000000000000000000" pitchFamily="2" charset="2"/>
              <a:buChar char="Ø"/>
            </a:pPr>
            <a:endParaRPr lang="en-GB" altLang="en-US" dirty="0"/>
          </a:p>
          <a:p>
            <a:pPr>
              <a:buFont typeface="Wingdings" panose="05000000000000000000" pitchFamily="2" charset="2"/>
              <a:buChar char="Ø"/>
            </a:pPr>
            <a:r>
              <a:rPr lang="en-GB" altLang="en-US" dirty="0">
                <a:latin typeface="Arial" panose="020B0604020202020204" pitchFamily="34" charset="0"/>
                <a:cs typeface="Arial" panose="020B0604020202020204" pitchFamily="34" charset="0"/>
              </a:rPr>
              <a:t>Variations in temperature</a:t>
            </a:r>
          </a:p>
          <a:p>
            <a:endParaRPr lang="en-GB" altLang="en-US"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altLang="en-US" dirty="0">
                <a:latin typeface="Arial" panose="020B0604020202020204" pitchFamily="34" charset="0"/>
                <a:cs typeface="Arial" panose="020B0604020202020204" pitchFamily="34" charset="0"/>
              </a:rPr>
              <a:t>Variations in tension</a:t>
            </a:r>
          </a:p>
          <a:p>
            <a:pPr>
              <a:buFont typeface="Wingdings" panose="05000000000000000000" pitchFamily="2" charset="2"/>
              <a:buChar char="Ø"/>
            </a:pPr>
            <a:endParaRPr lang="en-GB" altLang="en-US"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altLang="en-US" dirty="0">
                <a:latin typeface="Arial" panose="020B0604020202020204" pitchFamily="34" charset="0"/>
                <a:cs typeface="Arial" panose="020B0604020202020204" pitchFamily="34" charset="0"/>
              </a:rPr>
              <a:t>Tape Sag.</a:t>
            </a:r>
          </a:p>
          <a:p>
            <a:pPr marL="348386" indent="-348386" algn="just">
              <a:buFont typeface="Wingdings" panose="05000000000000000000" pitchFamily="2" charset="2"/>
              <a:buChar char="Ø"/>
              <a:defRPr/>
            </a:pPr>
            <a:endParaRPr lang="en-GB" dirty="0">
              <a:solidFill>
                <a:prstClr val="black"/>
              </a:solidFill>
              <a:latin typeface="Arial" panose="020B0604020202020204" pitchFamily="34" charset="0"/>
              <a:cs typeface="Arial" panose="020B0604020202020204" pitchFamily="34" charset="0"/>
            </a:endParaRPr>
          </a:p>
          <a:p>
            <a:pPr marL="261290" indent="-261290">
              <a:buFont typeface="Wingdings" panose="05000000000000000000" pitchFamily="2" charset="2"/>
              <a:buChar char="Ø"/>
              <a:defRPr/>
            </a:pPr>
            <a:endParaRPr lang="en-GB" dirty="0" smtClean="0">
              <a:latin typeface="Arial" panose="020B0604020202020204" pitchFamily="34" charset="0"/>
              <a:cs typeface="Arial" panose="020B0604020202020204" pitchFamily="34" charset="0"/>
            </a:endParaRPr>
          </a:p>
          <a:p>
            <a:endParaRPr lang="en-GB" altLang="en-US" dirty="0">
              <a:solidFill>
                <a:srgbClr val="000000"/>
              </a:solidFill>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2"/>
          <a:stretch>
            <a:fillRect/>
          </a:stretch>
        </p:blipFill>
        <p:spPr>
          <a:xfrm>
            <a:off x="7337145" y="286844"/>
            <a:ext cx="4171936" cy="3569572"/>
          </a:xfrm>
          <a:prstGeom prst="rect">
            <a:avLst/>
          </a:prstGeom>
        </p:spPr>
      </p:pic>
      <p:pic>
        <p:nvPicPr>
          <p:cNvPr id="3" name="Picture 2"/>
          <p:cNvPicPr>
            <a:picLocks noChangeAspect="1"/>
          </p:cNvPicPr>
          <p:nvPr/>
        </p:nvPicPr>
        <p:blipFill>
          <a:blip r:embed="rId3">
            <a:clrChange>
              <a:clrFrom>
                <a:srgbClr val="FFFFFF"/>
              </a:clrFrom>
              <a:clrTo>
                <a:srgbClr val="FFFFFF">
                  <a:alpha val="0"/>
                </a:srgbClr>
              </a:clrTo>
            </a:clrChange>
          </a:blip>
          <a:stretch>
            <a:fillRect/>
          </a:stretch>
        </p:blipFill>
        <p:spPr>
          <a:xfrm>
            <a:off x="7227417" y="3490498"/>
            <a:ext cx="4214184" cy="3475258"/>
          </a:xfrm>
          <a:prstGeom prst="rect">
            <a:avLst/>
          </a:prstGeom>
        </p:spPr>
      </p:pic>
      <p:pic>
        <p:nvPicPr>
          <p:cNvPr id="7" name="Picture 6"/>
          <p:cNvPicPr>
            <a:picLocks noChangeAspect="1"/>
          </p:cNvPicPr>
          <p:nvPr/>
        </p:nvPicPr>
        <p:blipFill>
          <a:blip r:embed="rId4"/>
          <a:stretch>
            <a:fillRect/>
          </a:stretch>
        </p:blipFill>
        <p:spPr>
          <a:xfrm>
            <a:off x="10303565" y="6473052"/>
            <a:ext cx="1888435" cy="389269"/>
          </a:xfrm>
          <a:prstGeom prst="rect">
            <a:avLst/>
          </a:prstGeom>
        </p:spPr>
      </p:pic>
      <p:sp>
        <p:nvSpPr>
          <p:cNvPr id="8" name="Rectangle 7"/>
          <p:cNvSpPr/>
          <p:nvPr/>
        </p:nvSpPr>
        <p:spPr>
          <a:xfrm>
            <a:off x="7576718" y="4320186"/>
            <a:ext cx="2726847" cy="1815882"/>
          </a:xfrm>
          <a:prstGeom prst="rect">
            <a:avLst/>
          </a:prstGeom>
        </p:spPr>
        <p:txBody>
          <a:bodyPr wrap="square">
            <a:spAutoFit/>
          </a:bodyPr>
          <a:lstStyle/>
          <a:p>
            <a:r>
              <a:rPr lang="en-GB" sz="28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Using </a:t>
            </a:r>
            <a:br>
              <a:rPr lang="en-GB" sz="28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br>
            <a:r>
              <a:rPr lang="en-GB" sz="28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tapes on </a:t>
            </a:r>
          </a:p>
          <a:p>
            <a:r>
              <a:rPr lang="en-GB" sz="28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site can be very useful – HOW? </a:t>
            </a:r>
            <a:endParaRPr lang="en-GB" sz="28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Tree>
    <p:extLst>
      <p:ext uri="{BB962C8B-B14F-4D97-AF65-F5344CB8AC3E}">
        <p14:creationId xmlns:p14="http://schemas.microsoft.com/office/powerpoint/2010/main" val="283545040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18654" y="286844"/>
            <a:ext cx="10415016" cy="523220"/>
          </a:xfrm>
          <a:prstGeom prst="rect">
            <a:avLst/>
          </a:prstGeom>
        </p:spPr>
        <p:txBody>
          <a:bodyPr wrap="square">
            <a:spAutoFit/>
          </a:bodyPr>
          <a:lstStyle/>
          <a:p>
            <a:r>
              <a:rPr lang="en-GB" sz="28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Building Surveying: Other Linear Measurement</a:t>
            </a:r>
            <a:endParaRPr lang="en-GB" sz="28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pic>
        <p:nvPicPr>
          <p:cNvPr id="5" name="Picture 4"/>
          <p:cNvPicPr>
            <a:picLocks noChangeAspect="1"/>
          </p:cNvPicPr>
          <p:nvPr/>
        </p:nvPicPr>
        <p:blipFill>
          <a:blip r:embed="rId2"/>
          <a:stretch>
            <a:fillRect/>
          </a:stretch>
        </p:blipFill>
        <p:spPr>
          <a:xfrm>
            <a:off x="7603985" y="1766350"/>
            <a:ext cx="4495800" cy="3533775"/>
          </a:xfrm>
          <a:prstGeom prst="rect">
            <a:avLst/>
          </a:prstGeom>
        </p:spPr>
      </p:pic>
      <p:sp>
        <p:nvSpPr>
          <p:cNvPr id="6" name="Rectangle 5">
            <a:extLst>
              <a:ext uri="{FF2B5EF4-FFF2-40B4-BE49-F238E27FC236}">
                <a16:creationId xmlns:a16="http://schemas.microsoft.com/office/drawing/2014/main" id="{D1B8E12B-8498-4A7A-88BA-8A5A29D4E6CF}"/>
              </a:ext>
            </a:extLst>
          </p:cNvPr>
          <p:cNvSpPr/>
          <p:nvPr/>
        </p:nvSpPr>
        <p:spPr>
          <a:xfrm>
            <a:off x="1768450" y="1431758"/>
            <a:ext cx="5764213" cy="4657725"/>
          </a:xfrm>
          <a:prstGeom prst="rect">
            <a:avLst/>
          </a:prstGeom>
          <a:blipFill dpi="0" rotWithShape="1">
            <a:blip r:embed="rId3">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72">
              <a:solidFill>
                <a:prstClr val="white"/>
              </a:solidFill>
            </a:endParaRPr>
          </a:p>
        </p:txBody>
      </p:sp>
      <p:sp>
        <p:nvSpPr>
          <p:cNvPr id="7" name="Rectangle 6">
            <a:extLst>
              <a:ext uri="{FF2B5EF4-FFF2-40B4-BE49-F238E27FC236}">
                <a16:creationId xmlns:a16="http://schemas.microsoft.com/office/drawing/2014/main" id="{63089CFB-3660-4247-AE8D-D13CA5B0106C}"/>
              </a:ext>
            </a:extLst>
          </p:cNvPr>
          <p:cNvSpPr/>
          <p:nvPr/>
        </p:nvSpPr>
        <p:spPr>
          <a:xfrm>
            <a:off x="515722" y="1143165"/>
            <a:ext cx="2417673" cy="2192565"/>
          </a:xfrm>
          <a:prstGeom prst="rect">
            <a:avLst/>
          </a:prstGeom>
          <a:blipFill dpi="0" rotWithShape="1">
            <a:blip r:embed="rId4">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72">
              <a:solidFill>
                <a:prstClr val="white"/>
              </a:solidFill>
            </a:endParaRPr>
          </a:p>
        </p:txBody>
      </p:sp>
      <p:pic>
        <p:nvPicPr>
          <p:cNvPr id="8" name="Picture 7"/>
          <p:cNvPicPr>
            <a:picLocks noChangeAspect="1"/>
          </p:cNvPicPr>
          <p:nvPr/>
        </p:nvPicPr>
        <p:blipFill>
          <a:blip r:embed="rId5"/>
          <a:stretch>
            <a:fillRect/>
          </a:stretch>
        </p:blipFill>
        <p:spPr>
          <a:xfrm>
            <a:off x="10303565" y="6473052"/>
            <a:ext cx="1888435" cy="389269"/>
          </a:xfrm>
          <a:prstGeom prst="rect">
            <a:avLst/>
          </a:prstGeom>
        </p:spPr>
      </p:pic>
      <p:sp>
        <p:nvSpPr>
          <p:cNvPr id="2" name="Rectangle 1"/>
          <p:cNvSpPr/>
          <p:nvPr/>
        </p:nvSpPr>
        <p:spPr>
          <a:xfrm>
            <a:off x="456426" y="6089483"/>
            <a:ext cx="3961955" cy="646331"/>
          </a:xfrm>
          <a:prstGeom prst="rect">
            <a:avLst/>
          </a:prstGeom>
        </p:spPr>
        <p:txBody>
          <a:bodyPr wrap="square">
            <a:spAutoFit/>
          </a:bodyPr>
          <a:lstStyle/>
          <a:p>
            <a:r>
              <a:rPr lang="en-GB" altLang="en-US" dirty="0" smtClean="0">
                <a:latin typeface="Arial" panose="020B0604020202020204" pitchFamily="34" charset="0"/>
                <a:cs typeface="Arial" panose="020B0604020202020204" pitchFamily="34" charset="0"/>
              </a:rPr>
              <a:t>Measuring Wheels and Rods can be used to supplement other equipment.</a:t>
            </a: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17719822"/>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18654" y="286844"/>
            <a:ext cx="10415016" cy="523220"/>
          </a:xfrm>
          <a:prstGeom prst="rect">
            <a:avLst/>
          </a:prstGeom>
        </p:spPr>
        <p:txBody>
          <a:bodyPr wrap="square">
            <a:spAutoFit/>
          </a:bodyPr>
          <a:lstStyle/>
          <a:p>
            <a:r>
              <a:rPr lang="en-GB" sz="28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Building Surveying: Linear Measurement</a:t>
            </a:r>
            <a:endParaRPr lang="en-GB" sz="28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3" name="Rectangle 2"/>
          <p:cNvSpPr/>
          <p:nvPr/>
        </p:nvSpPr>
        <p:spPr>
          <a:xfrm>
            <a:off x="318653" y="990788"/>
            <a:ext cx="6392247" cy="3970318"/>
          </a:xfrm>
          <a:prstGeom prst="rect">
            <a:avLst/>
          </a:prstGeom>
        </p:spPr>
        <p:txBody>
          <a:bodyPr wrap="square">
            <a:spAutoFit/>
          </a:bodyPr>
          <a:lstStyle/>
          <a:p>
            <a:r>
              <a:rPr lang="en-GB" b="1" u="sng" dirty="0" err="1"/>
              <a:t>Disto</a:t>
            </a:r>
            <a:r>
              <a:rPr lang="en-GB" b="1" u="sng" dirty="0"/>
              <a:t> / Laser measuring </a:t>
            </a:r>
            <a:endParaRPr lang="en-GB" b="1" u="sng" dirty="0" smtClean="0"/>
          </a:p>
          <a:p>
            <a:endParaRPr lang="en-GB" dirty="0"/>
          </a:p>
          <a:p>
            <a:endParaRPr lang="en-GB" dirty="0"/>
          </a:p>
          <a:p>
            <a:r>
              <a:rPr lang="en-GB" dirty="0"/>
              <a:t>Typically used in building surveys. Hand held </a:t>
            </a:r>
            <a:r>
              <a:rPr lang="en-GB" dirty="0" err="1"/>
              <a:t>disto</a:t>
            </a:r>
            <a:r>
              <a:rPr lang="en-GB" dirty="0"/>
              <a:t> equipment use laser beam. </a:t>
            </a:r>
            <a:r>
              <a:rPr lang="en-GB" dirty="0" smtClean="0"/>
              <a:t>Modern versions can </a:t>
            </a:r>
            <a:r>
              <a:rPr lang="en-GB" dirty="0"/>
              <a:t>calculate room areas, </a:t>
            </a:r>
            <a:r>
              <a:rPr lang="en-GB" dirty="0" smtClean="0"/>
              <a:t>volumes and angled slopes. </a:t>
            </a:r>
          </a:p>
          <a:p>
            <a:endParaRPr lang="en-GB" dirty="0"/>
          </a:p>
          <a:p>
            <a:pPr>
              <a:buFont typeface="Wingdings" panose="05000000000000000000" pitchFamily="2" charset="2"/>
              <a:buChar char="Ø"/>
            </a:pPr>
            <a:r>
              <a:rPr lang="en-GB" altLang="en-US" dirty="0">
                <a:cs typeface="Arial" panose="020B0604020202020204" pitchFamily="34" charset="0"/>
              </a:rPr>
              <a:t>Accuracy = ±3mm; Range = 200m; Single Operator; useful when</a:t>
            </a:r>
          </a:p>
          <a:p>
            <a:pPr>
              <a:buFont typeface="Wingdings" panose="05000000000000000000" pitchFamily="2" charset="2"/>
              <a:buChar char="Ø"/>
            </a:pPr>
            <a:r>
              <a:rPr lang="en-GB" altLang="en-US" dirty="0">
                <a:cs typeface="Arial" panose="020B0604020202020204" pitchFamily="34" charset="0"/>
              </a:rPr>
              <a:t>not possible to use </a:t>
            </a:r>
            <a:r>
              <a:rPr lang="en-GB" altLang="en-US" dirty="0" smtClean="0">
                <a:cs typeface="Arial" panose="020B0604020202020204" pitchFamily="34" charset="0"/>
              </a:rPr>
              <a:t>inaccessible </a:t>
            </a:r>
            <a:r>
              <a:rPr lang="en-GB" altLang="en-US" dirty="0">
                <a:cs typeface="Arial" panose="020B0604020202020204" pitchFamily="34" charset="0"/>
              </a:rPr>
              <a:t>heights/points </a:t>
            </a:r>
            <a:r>
              <a:rPr lang="en-GB" altLang="en-US" dirty="0" err="1">
                <a:cs typeface="Arial" panose="020B0604020202020204" pitchFamily="34" charset="0"/>
              </a:rPr>
              <a:t>etc</a:t>
            </a:r>
            <a:endParaRPr lang="en-GB" altLang="en-US" dirty="0">
              <a:cs typeface="Arial" panose="020B0604020202020204" pitchFamily="34" charset="0"/>
            </a:endParaRPr>
          </a:p>
          <a:p>
            <a:pPr>
              <a:buFont typeface="Wingdings" panose="05000000000000000000" pitchFamily="2" charset="2"/>
              <a:buChar char="Ø"/>
            </a:pPr>
            <a:r>
              <a:rPr lang="en-GB" altLang="en-US" dirty="0">
                <a:cs typeface="Arial" panose="020B0604020202020204" pitchFamily="34" charset="0"/>
              </a:rPr>
              <a:t>Errors: requires baseline calibration; errors due to weather</a:t>
            </a:r>
          </a:p>
          <a:p>
            <a:pPr>
              <a:buFont typeface="Wingdings" panose="05000000000000000000" pitchFamily="2" charset="2"/>
              <a:buChar char="Ø"/>
            </a:pPr>
            <a:r>
              <a:rPr lang="en-GB" altLang="en-US" dirty="0">
                <a:cs typeface="Arial" panose="020B0604020202020204" pitchFamily="34" charset="0"/>
              </a:rPr>
              <a:t>Safety: Lasers must NOT be pointed in the eye</a:t>
            </a:r>
            <a:endParaRPr lang="en-GB" dirty="0"/>
          </a:p>
          <a:p>
            <a:pPr marL="348386" indent="-348386" algn="just">
              <a:buFont typeface="Wingdings" panose="05000000000000000000" pitchFamily="2" charset="2"/>
              <a:buChar char="Ø"/>
              <a:defRPr/>
            </a:pPr>
            <a:endParaRPr lang="en-GB" dirty="0">
              <a:solidFill>
                <a:prstClr val="black"/>
              </a:solidFill>
              <a:latin typeface="Arial" panose="020B0604020202020204" pitchFamily="34" charset="0"/>
              <a:cs typeface="Arial" panose="020B0604020202020204" pitchFamily="34" charset="0"/>
            </a:endParaRPr>
          </a:p>
          <a:p>
            <a:pPr marL="261290" indent="-261290">
              <a:buFont typeface="Wingdings" panose="05000000000000000000" pitchFamily="2" charset="2"/>
              <a:buChar char="Ø"/>
              <a:defRPr/>
            </a:pPr>
            <a:endParaRPr lang="en-GB" dirty="0" smtClean="0">
              <a:latin typeface="Arial" panose="020B0604020202020204" pitchFamily="34" charset="0"/>
              <a:cs typeface="Arial" panose="020B0604020202020204" pitchFamily="34" charset="0"/>
            </a:endParaRPr>
          </a:p>
          <a:p>
            <a:endParaRPr lang="en-GB" altLang="en-US" dirty="0">
              <a:solidFill>
                <a:srgbClr val="000000"/>
              </a:solidFill>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DDF3CD79-7FA7-4D9C-AB70-219BE72EA592}"/>
              </a:ext>
            </a:extLst>
          </p:cNvPr>
          <p:cNvSpPr/>
          <p:nvPr/>
        </p:nvSpPr>
        <p:spPr>
          <a:xfrm>
            <a:off x="426331" y="4201783"/>
            <a:ext cx="6176890" cy="2505878"/>
          </a:xfrm>
          <a:prstGeom prst="rect">
            <a:avLst/>
          </a:prstGeom>
          <a:blipFill dpi="0" rotWithShape="1">
            <a:blip r:embed="rId2">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72">
              <a:solidFill>
                <a:prstClr val="white"/>
              </a:solidFill>
            </a:endParaRPr>
          </a:p>
        </p:txBody>
      </p:sp>
      <p:sp>
        <p:nvSpPr>
          <p:cNvPr id="7" name="Rectangle 6">
            <a:extLst>
              <a:ext uri="{FF2B5EF4-FFF2-40B4-BE49-F238E27FC236}">
                <a16:creationId xmlns:a16="http://schemas.microsoft.com/office/drawing/2014/main" id="{EE3A7965-1437-4AE3-96EA-F60D35F14204}"/>
              </a:ext>
            </a:extLst>
          </p:cNvPr>
          <p:cNvSpPr/>
          <p:nvPr/>
        </p:nvSpPr>
        <p:spPr>
          <a:xfrm>
            <a:off x="7701063" y="1268766"/>
            <a:ext cx="3659441" cy="3822614"/>
          </a:xfrm>
          <a:prstGeom prst="rect">
            <a:avLst/>
          </a:prstGeom>
          <a:blipFill dpi="0" rotWithShape="1">
            <a:blip r:embed="rId3">
              <a:extLst>
                <a:ext uri="{28A0092B-C50C-407E-A947-70E740481C1C}">
                  <a14:useLocalDpi xmlns:a14="http://schemas.microsoft.com/office/drawing/2010/main" val="0"/>
                </a:ext>
              </a:extLst>
            </a:blip>
            <a:srcRect/>
            <a:stretch>
              <a:fillRect l="1" r="-10962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72">
              <a:solidFill>
                <a:prstClr val="white"/>
              </a:solidFill>
            </a:endParaRPr>
          </a:p>
        </p:txBody>
      </p:sp>
      <p:pic>
        <p:nvPicPr>
          <p:cNvPr id="8" name="Picture 7"/>
          <p:cNvPicPr>
            <a:picLocks noChangeAspect="1"/>
          </p:cNvPicPr>
          <p:nvPr/>
        </p:nvPicPr>
        <p:blipFill>
          <a:blip r:embed="rId4"/>
          <a:stretch>
            <a:fillRect/>
          </a:stretch>
        </p:blipFill>
        <p:spPr>
          <a:xfrm>
            <a:off x="10303565" y="6473052"/>
            <a:ext cx="1888435" cy="389269"/>
          </a:xfrm>
          <a:prstGeom prst="rect">
            <a:avLst/>
          </a:prstGeom>
        </p:spPr>
      </p:pic>
    </p:spTree>
    <p:extLst>
      <p:ext uri="{BB962C8B-B14F-4D97-AF65-F5344CB8AC3E}">
        <p14:creationId xmlns:p14="http://schemas.microsoft.com/office/powerpoint/2010/main" val="1654521416"/>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991759" y="1241553"/>
            <a:ext cx="4381652" cy="4381652"/>
          </a:xfrm>
          <a:prstGeom prst="rect">
            <a:avLst/>
          </a:prstGeom>
        </p:spPr>
      </p:pic>
      <p:sp>
        <p:nvSpPr>
          <p:cNvPr id="5" name="Rectangle 4"/>
          <p:cNvSpPr/>
          <p:nvPr/>
        </p:nvSpPr>
        <p:spPr>
          <a:xfrm>
            <a:off x="318654" y="286844"/>
            <a:ext cx="10415016" cy="523220"/>
          </a:xfrm>
          <a:prstGeom prst="rect">
            <a:avLst/>
          </a:prstGeom>
        </p:spPr>
        <p:txBody>
          <a:bodyPr wrap="square">
            <a:spAutoFit/>
          </a:bodyPr>
          <a:lstStyle/>
          <a:p>
            <a:r>
              <a:rPr lang="en-GB" sz="28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Building Surveying: Other Measurement</a:t>
            </a:r>
            <a:endParaRPr lang="en-GB" sz="28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3" name="Rectangle 2"/>
          <p:cNvSpPr/>
          <p:nvPr/>
        </p:nvSpPr>
        <p:spPr>
          <a:xfrm>
            <a:off x="318653" y="990788"/>
            <a:ext cx="6392247" cy="4801314"/>
          </a:xfrm>
          <a:prstGeom prst="rect">
            <a:avLst/>
          </a:prstGeom>
        </p:spPr>
        <p:txBody>
          <a:bodyPr wrap="square">
            <a:spAutoFit/>
          </a:bodyPr>
          <a:lstStyle/>
          <a:p>
            <a:pPr algn="just">
              <a:defRPr/>
            </a:pPr>
            <a:r>
              <a:rPr lang="en-GB" altLang="en-US" dirty="0" smtClean="0">
                <a:cs typeface="Arial" panose="020B0604020202020204" pitchFamily="34" charset="0"/>
              </a:rPr>
              <a:t>In Building Surveying you will also be looking at other factors especially when assessing existing buildings. </a:t>
            </a:r>
            <a:endParaRPr lang="en-GB" altLang="en-US" dirty="0">
              <a:cs typeface="Arial" panose="020B0604020202020204" pitchFamily="34" charset="0"/>
            </a:endParaRPr>
          </a:p>
          <a:p>
            <a:pPr algn="just">
              <a:defRPr/>
            </a:pPr>
            <a:endParaRPr lang="en-GB" b="1" u="sng" dirty="0">
              <a:solidFill>
                <a:prstClr val="black"/>
              </a:solidFill>
              <a:cs typeface="Arial" panose="020B0604020202020204" pitchFamily="34" charset="0"/>
            </a:endParaRPr>
          </a:p>
          <a:p>
            <a:pPr algn="just">
              <a:defRPr/>
            </a:pPr>
            <a:r>
              <a:rPr lang="en-GB" b="1" u="sng" dirty="0" smtClean="0">
                <a:solidFill>
                  <a:prstClr val="black"/>
                </a:solidFill>
                <a:cs typeface="Arial" panose="020B0604020202020204" pitchFamily="34" charset="0"/>
              </a:rPr>
              <a:t>Thermal Camera</a:t>
            </a:r>
          </a:p>
          <a:p>
            <a:pPr algn="just">
              <a:defRPr/>
            </a:pPr>
            <a:endParaRPr lang="en-GB" b="1" u="sng" dirty="0" smtClean="0">
              <a:solidFill>
                <a:prstClr val="black"/>
              </a:solidFill>
              <a:cs typeface="Arial" panose="020B0604020202020204" pitchFamily="34" charset="0"/>
            </a:endParaRPr>
          </a:p>
          <a:p>
            <a:pPr algn="just">
              <a:defRPr/>
            </a:pPr>
            <a:r>
              <a:rPr lang="en-GB" dirty="0" smtClean="0">
                <a:cs typeface="Arial" panose="020B0604020202020204" pitchFamily="34" charset="0"/>
              </a:rPr>
              <a:t>Thermal bridging / heat loss detecting areas of poor detailing, damage or construction defects. </a:t>
            </a:r>
            <a:endParaRPr lang="en-GB" dirty="0">
              <a:cs typeface="Arial" panose="020B0604020202020204" pitchFamily="34" charset="0"/>
            </a:endParaRPr>
          </a:p>
          <a:p>
            <a:pPr algn="just">
              <a:defRPr/>
            </a:pPr>
            <a:endParaRPr lang="en-GB" b="1" u="sng" dirty="0">
              <a:solidFill>
                <a:prstClr val="black"/>
              </a:solidFill>
              <a:cs typeface="Arial" panose="020B0604020202020204" pitchFamily="34" charset="0"/>
            </a:endParaRPr>
          </a:p>
          <a:p>
            <a:pPr algn="just">
              <a:defRPr/>
            </a:pPr>
            <a:endParaRPr lang="en-GB" b="1" u="sng" dirty="0">
              <a:solidFill>
                <a:prstClr val="black"/>
              </a:solidFill>
              <a:cs typeface="Arial" panose="020B0604020202020204" pitchFamily="34" charset="0"/>
            </a:endParaRPr>
          </a:p>
          <a:p>
            <a:pPr algn="just">
              <a:defRPr/>
            </a:pPr>
            <a:endParaRPr lang="en-GB" b="1" u="sng" dirty="0">
              <a:solidFill>
                <a:prstClr val="black"/>
              </a:solidFill>
              <a:cs typeface="Arial" panose="020B0604020202020204" pitchFamily="34" charset="0"/>
            </a:endParaRPr>
          </a:p>
          <a:p>
            <a:pPr algn="just">
              <a:defRPr/>
            </a:pPr>
            <a:r>
              <a:rPr lang="en-GB" b="1" u="sng" dirty="0" smtClean="0">
                <a:cs typeface="Arial" panose="020B0604020202020204" pitchFamily="34" charset="0"/>
              </a:rPr>
              <a:t>Moisture Meter / </a:t>
            </a:r>
            <a:r>
              <a:rPr lang="en-GB" b="1" u="sng" dirty="0" err="1" smtClean="0">
                <a:cs typeface="Arial" panose="020B0604020202020204" pitchFamily="34" charset="0"/>
              </a:rPr>
              <a:t>Protimeter</a:t>
            </a:r>
            <a:r>
              <a:rPr lang="en-GB" b="1" u="sng" dirty="0" smtClean="0">
                <a:cs typeface="Arial" panose="020B0604020202020204" pitchFamily="34" charset="0"/>
              </a:rPr>
              <a:t> </a:t>
            </a:r>
          </a:p>
          <a:p>
            <a:pPr algn="just">
              <a:defRPr/>
            </a:pPr>
            <a:endParaRPr lang="en-GB" b="1" u="sng" dirty="0">
              <a:cs typeface="Arial" panose="020B0604020202020204" pitchFamily="34" charset="0"/>
            </a:endParaRPr>
          </a:p>
          <a:p>
            <a:pPr algn="just">
              <a:defRPr/>
            </a:pPr>
            <a:r>
              <a:rPr lang="en-GB" dirty="0" smtClean="0">
                <a:cs typeface="Arial" panose="020B0604020202020204" pitchFamily="34" charset="0"/>
              </a:rPr>
              <a:t>Areas of damp / water ingress detecting both moisture (damp) and humidity levels. </a:t>
            </a:r>
            <a:endParaRPr lang="en-GB" dirty="0">
              <a:cs typeface="Arial" panose="020B0604020202020204" pitchFamily="34" charset="0"/>
            </a:endParaRPr>
          </a:p>
          <a:p>
            <a:pPr marL="348386" indent="-348386" algn="just">
              <a:buFont typeface="Wingdings" panose="05000000000000000000" pitchFamily="2" charset="2"/>
              <a:buChar char="Ø"/>
              <a:defRPr/>
            </a:pPr>
            <a:endParaRPr lang="en-GB" dirty="0">
              <a:solidFill>
                <a:prstClr val="black"/>
              </a:solidFill>
              <a:latin typeface="Arial" panose="020B0604020202020204" pitchFamily="34" charset="0"/>
              <a:cs typeface="Arial" panose="020B0604020202020204" pitchFamily="34" charset="0"/>
            </a:endParaRPr>
          </a:p>
          <a:p>
            <a:pPr marL="261290" indent="-261290">
              <a:buFont typeface="Wingdings" panose="05000000000000000000" pitchFamily="2" charset="2"/>
              <a:buChar char="Ø"/>
              <a:defRPr/>
            </a:pPr>
            <a:endParaRPr lang="en-GB" dirty="0" smtClean="0">
              <a:latin typeface="Arial" panose="020B0604020202020204" pitchFamily="34" charset="0"/>
              <a:cs typeface="Arial" panose="020B0604020202020204" pitchFamily="34" charset="0"/>
            </a:endParaRPr>
          </a:p>
          <a:p>
            <a:endParaRPr lang="en-GB" altLang="en-US" dirty="0">
              <a:solidFill>
                <a:srgbClr val="000000"/>
              </a:solidFill>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3">
            <a:clrChange>
              <a:clrFrom>
                <a:srgbClr val="FFFFFF"/>
              </a:clrFrom>
              <a:clrTo>
                <a:srgbClr val="FFFFFF">
                  <a:alpha val="0"/>
                </a:srgbClr>
              </a:clrTo>
            </a:clrChange>
          </a:blip>
          <a:stretch>
            <a:fillRect/>
          </a:stretch>
        </p:blipFill>
        <p:spPr>
          <a:xfrm>
            <a:off x="8641842" y="3167481"/>
            <a:ext cx="3463138" cy="3463138"/>
          </a:xfrm>
          <a:prstGeom prst="rect">
            <a:avLst/>
          </a:prstGeom>
        </p:spPr>
      </p:pic>
      <p:pic>
        <p:nvPicPr>
          <p:cNvPr id="6" name="Picture 5"/>
          <p:cNvPicPr>
            <a:picLocks noChangeAspect="1"/>
          </p:cNvPicPr>
          <p:nvPr/>
        </p:nvPicPr>
        <p:blipFill>
          <a:blip r:embed="rId4"/>
          <a:stretch>
            <a:fillRect/>
          </a:stretch>
        </p:blipFill>
        <p:spPr>
          <a:xfrm>
            <a:off x="10303565" y="6473052"/>
            <a:ext cx="1888435" cy="389269"/>
          </a:xfrm>
          <a:prstGeom prst="rect">
            <a:avLst/>
          </a:prstGeom>
        </p:spPr>
      </p:pic>
    </p:spTree>
    <p:extLst>
      <p:ext uri="{BB962C8B-B14F-4D97-AF65-F5344CB8AC3E}">
        <p14:creationId xmlns:p14="http://schemas.microsoft.com/office/powerpoint/2010/main" val="36983592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4653759" y="1404518"/>
            <a:ext cx="7134526" cy="4425695"/>
          </a:xfrm>
          <a:prstGeom prst="rect">
            <a:avLst/>
          </a:prstGeom>
        </p:spPr>
      </p:pic>
      <p:sp>
        <p:nvSpPr>
          <p:cNvPr id="5" name="Rectangle 4"/>
          <p:cNvSpPr/>
          <p:nvPr/>
        </p:nvSpPr>
        <p:spPr>
          <a:xfrm>
            <a:off x="318654" y="286844"/>
            <a:ext cx="10415016" cy="523220"/>
          </a:xfrm>
          <a:prstGeom prst="rect">
            <a:avLst/>
          </a:prstGeom>
        </p:spPr>
        <p:txBody>
          <a:bodyPr wrap="square">
            <a:spAutoFit/>
          </a:bodyPr>
          <a:lstStyle/>
          <a:p>
            <a:r>
              <a:rPr lang="en-GB" sz="28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Land Surveying: Measurement</a:t>
            </a:r>
            <a:endParaRPr lang="en-GB" sz="28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3" name="Rectangle 2"/>
          <p:cNvSpPr/>
          <p:nvPr/>
        </p:nvSpPr>
        <p:spPr>
          <a:xfrm>
            <a:off x="318653" y="990788"/>
            <a:ext cx="4121673" cy="3416320"/>
          </a:xfrm>
          <a:prstGeom prst="rect">
            <a:avLst/>
          </a:prstGeom>
        </p:spPr>
        <p:txBody>
          <a:bodyPr wrap="square">
            <a:spAutoFit/>
          </a:bodyPr>
          <a:lstStyle/>
          <a:p>
            <a:r>
              <a:rPr lang="en-GB" dirty="0"/>
              <a:t>Automatic </a:t>
            </a:r>
            <a:r>
              <a:rPr lang="en-GB" dirty="0" smtClean="0"/>
              <a:t>Levelling</a:t>
            </a:r>
          </a:p>
          <a:p>
            <a:endParaRPr lang="en-GB" b="1" u="sng" dirty="0"/>
          </a:p>
          <a:p>
            <a:r>
              <a:rPr lang="en-GB" b="1" u="sng" dirty="0"/>
              <a:t>Building Level/Dumpy </a:t>
            </a:r>
            <a:r>
              <a:rPr lang="en-GB" b="1" u="sng" dirty="0" smtClean="0"/>
              <a:t>Level</a:t>
            </a:r>
          </a:p>
          <a:p>
            <a:endParaRPr lang="en-GB" dirty="0" smtClean="0"/>
          </a:p>
          <a:p>
            <a:r>
              <a:rPr lang="en-GB" dirty="0" smtClean="0"/>
              <a:t>Requires </a:t>
            </a:r>
            <a:r>
              <a:rPr lang="en-GB" dirty="0"/>
              <a:t>Tripod, Levelling staff, changing plate and Level</a:t>
            </a:r>
            <a:r>
              <a:rPr lang="en-GB" dirty="0" smtClean="0"/>
              <a:t>.</a:t>
            </a:r>
          </a:p>
          <a:p>
            <a:endParaRPr lang="en-GB" dirty="0"/>
          </a:p>
          <a:p>
            <a:r>
              <a:rPr lang="en-GB" dirty="0"/>
              <a:t>Two methods of levelling ‘Rise and Fall’ and ‘Height of Collimation’ Methods. </a:t>
            </a:r>
          </a:p>
          <a:p>
            <a:pPr algn="just">
              <a:defRPr/>
            </a:pPr>
            <a:endParaRPr lang="en-GB" dirty="0">
              <a:solidFill>
                <a:prstClr val="black"/>
              </a:solidFill>
              <a:latin typeface="Arial" panose="020B0604020202020204" pitchFamily="34" charset="0"/>
              <a:cs typeface="Arial" panose="020B0604020202020204" pitchFamily="34" charset="0"/>
            </a:endParaRPr>
          </a:p>
          <a:p>
            <a:pPr marL="261290" indent="-261290">
              <a:buFont typeface="Wingdings" panose="05000000000000000000" pitchFamily="2" charset="2"/>
              <a:buChar char="Ø"/>
              <a:defRPr/>
            </a:pPr>
            <a:endParaRPr lang="en-GB" dirty="0" smtClean="0">
              <a:latin typeface="Arial" panose="020B0604020202020204" pitchFamily="34" charset="0"/>
              <a:cs typeface="Arial" panose="020B0604020202020204" pitchFamily="34" charset="0"/>
            </a:endParaRPr>
          </a:p>
          <a:p>
            <a:endParaRPr lang="en-GB" altLang="en-US" dirty="0">
              <a:solidFill>
                <a:srgbClr val="000000"/>
              </a:solidFill>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3"/>
          <a:stretch>
            <a:fillRect/>
          </a:stretch>
        </p:blipFill>
        <p:spPr>
          <a:xfrm>
            <a:off x="10303565" y="6473052"/>
            <a:ext cx="1888435" cy="389269"/>
          </a:xfrm>
          <a:prstGeom prst="rect">
            <a:avLst/>
          </a:prstGeom>
        </p:spPr>
      </p:pic>
    </p:spTree>
    <p:extLst>
      <p:ext uri="{BB962C8B-B14F-4D97-AF65-F5344CB8AC3E}">
        <p14:creationId xmlns:p14="http://schemas.microsoft.com/office/powerpoint/2010/main" val="689816751"/>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390436" y="1126540"/>
            <a:ext cx="5124907" cy="5124907"/>
          </a:xfrm>
          <a:prstGeom prst="rect">
            <a:avLst/>
          </a:prstGeom>
        </p:spPr>
      </p:pic>
      <p:sp>
        <p:nvSpPr>
          <p:cNvPr id="5" name="Rectangle 4"/>
          <p:cNvSpPr/>
          <p:nvPr/>
        </p:nvSpPr>
        <p:spPr>
          <a:xfrm>
            <a:off x="318654" y="286844"/>
            <a:ext cx="10415016" cy="523220"/>
          </a:xfrm>
          <a:prstGeom prst="rect">
            <a:avLst/>
          </a:prstGeom>
        </p:spPr>
        <p:txBody>
          <a:bodyPr wrap="square">
            <a:spAutoFit/>
          </a:bodyPr>
          <a:lstStyle/>
          <a:p>
            <a:r>
              <a:rPr lang="en-GB" sz="28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Land Surveying: Measurement</a:t>
            </a:r>
            <a:endParaRPr lang="en-GB" sz="28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3" name="Rectangle 2"/>
          <p:cNvSpPr/>
          <p:nvPr/>
        </p:nvSpPr>
        <p:spPr>
          <a:xfrm>
            <a:off x="318653" y="990788"/>
            <a:ext cx="6594211" cy="3693319"/>
          </a:xfrm>
          <a:prstGeom prst="rect">
            <a:avLst/>
          </a:prstGeom>
        </p:spPr>
        <p:txBody>
          <a:bodyPr wrap="square">
            <a:spAutoFit/>
          </a:bodyPr>
          <a:lstStyle/>
          <a:p>
            <a:r>
              <a:rPr lang="en-GB" b="1" u="sng" dirty="0"/>
              <a:t>Digital Laser </a:t>
            </a:r>
            <a:r>
              <a:rPr lang="en-GB" b="1" u="sng" dirty="0" smtClean="0"/>
              <a:t>Levels</a:t>
            </a:r>
          </a:p>
          <a:p>
            <a:endParaRPr lang="en-GB" dirty="0"/>
          </a:p>
          <a:p>
            <a:r>
              <a:rPr lang="en-GB" dirty="0"/>
              <a:t>Requires: Tripod, levelling staff with integrated sensor or bar coded staff, change plate and laser level</a:t>
            </a:r>
            <a:r>
              <a:rPr lang="en-GB" dirty="0" smtClean="0"/>
              <a:t>.</a:t>
            </a:r>
          </a:p>
          <a:p>
            <a:endParaRPr lang="en-GB" dirty="0"/>
          </a:p>
          <a:p>
            <a:r>
              <a:rPr lang="en-GB" dirty="0"/>
              <a:t>Laser levels can be limited when there are lots of obstructions, such as scaffolding and railing. </a:t>
            </a:r>
            <a:endParaRPr lang="en-GB" dirty="0" smtClean="0"/>
          </a:p>
          <a:p>
            <a:endParaRPr lang="en-GB" dirty="0"/>
          </a:p>
          <a:p>
            <a:r>
              <a:rPr lang="en-GB" dirty="0" smtClean="0"/>
              <a:t>Where </a:t>
            </a:r>
            <a:r>
              <a:rPr lang="en-GB" dirty="0"/>
              <a:t>precise levelling or monitoring work is required laser level can use an INVAR bar coded staff.</a:t>
            </a:r>
          </a:p>
          <a:p>
            <a:pPr algn="just">
              <a:defRPr/>
            </a:pPr>
            <a:endParaRPr lang="en-GB" dirty="0">
              <a:solidFill>
                <a:prstClr val="black"/>
              </a:solidFill>
              <a:latin typeface="Arial" panose="020B0604020202020204" pitchFamily="34" charset="0"/>
              <a:cs typeface="Arial" panose="020B0604020202020204" pitchFamily="34" charset="0"/>
            </a:endParaRPr>
          </a:p>
          <a:p>
            <a:pPr marL="261290" indent="-261290">
              <a:buFont typeface="Wingdings" panose="05000000000000000000" pitchFamily="2" charset="2"/>
              <a:buChar char="Ø"/>
              <a:defRPr/>
            </a:pPr>
            <a:endParaRPr lang="en-GB" dirty="0" smtClean="0">
              <a:latin typeface="Arial" panose="020B0604020202020204" pitchFamily="34" charset="0"/>
              <a:cs typeface="Arial" panose="020B0604020202020204" pitchFamily="34" charset="0"/>
            </a:endParaRPr>
          </a:p>
          <a:p>
            <a:endParaRPr lang="en-GB" altLang="en-US" dirty="0">
              <a:solidFill>
                <a:srgbClr val="000000"/>
              </a:solidFill>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3"/>
          <a:stretch>
            <a:fillRect/>
          </a:stretch>
        </p:blipFill>
        <p:spPr>
          <a:xfrm>
            <a:off x="10303565" y="6473052"/>
            <a:ext cx="1888435" cy="389269"/>
          </a:xfrm>
          <a:prstGeom prst="rect">
            <a:avLst/>
          </a:prstGeom>
        </p:spPr>
      </p:pic>
    </p:spTree>
    <p:extLst>
      <p:ext uri="{BB962C8B-B14F-4D97-AF65-F5344CB8AC3E}">
        <p14:creationId xmlns:p14="http://schemas.microsoft.com/office/powerpoint/2010/main" val="3287583937"/>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18654" y="286844"/>
            <a:ext cx="10415016" cy="523220"/>
          </a:xfrm>
          <a:prstGeom prst="rect">
            <a:avLst/>
          </a:prstGeom>
        </p:spPr>
        <p:txBody>
          <a:bodyPr wrap="square">
            <a:spAutoFit/>
          </a:bodyPr>
          <a:lstStyle/>
          <a:p>
            <a:r>
              <a:rPr lang="en-GB" sz="28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Land Surveying: Measurement</a:t>
            </a:r>
            <a:endParaRPr lang="en-GB" sz="28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3" name="Rectangle 2"/>
          <p:cNvSpPr/>
          <p:nvPr/>
        </p:nvSpPr>
        <p:spPr>
          <a:xfrm>
            <a:off x="318653" y="990788"/>
            <a:ext cx="5694441" cy="3970318"/>
          </a:xfrm>
          <a:prstGeom prst="rect">
            <a:avLst/>
          </a:prstGeom>
        </p:spPr>
        <p:txBody>
          <a:bodyPr wrap="square">
            <a:spAutoFit/>
          </a:bodyPr>
          <a:lstStyle/>
          <a:p>
            <a:r>
              <a:rPr lang="en-GB" b="1" u="sng" dirty="0" smtClean="0"/>
              <a:t>Theodolites</a:t>
            </a:r>
          </a:p>
          <a:p>
            <a:endParaRPr lang="en-GB" dirty="0"/>
          </a:p>
          <a:p>
            <a:r>
              <a:rPr lang="en-GB" dirty="0"/>
              <a:t>Requires: Tripod, plumb bob / ranging rod tape and theodolite</a:t>
            </a:r>
            <a:r>
              <a:rPr lang="en-GB" dirty="0" smtClean="0"/>
              <a:t>.</a:t>
            </a:r>
          </a:p>
          <a:p>
            <a:endParaRPr lang="en-GB" dirty="0"/>
          </a:p>
          <a:p>
            <a:r>
              <a:rPr lang="en-GB" dirty="0"/>
              <a:t>Theodolites are uses for measuring horizontal and vertical angles. Measurements required on both faces of the theodolites to determine instrument errors. </a:t>
            </a:r>
            <a:endParaRPr lang="en-GB" dirty="0" smtClean="0"/>
          </a:p>
          <a:p>
            <a:endParaRPr lang="en-GB" dirty="0"/>
          </a:p>
          <a:p>
            <a:r>
              <a:rPr lang="en-GB" dirty="0" smtClean="0"/>
              <a:t>Theodolites </a:t>
            </a:r>
            <a:r>
              <a:rPr lang="en-GB" dirty="0"/>
              <a:t>can be used underground and are used in mining operations. </a:t>
            </a:r>
          </a:p>
          <a:p>
            <a:pPr algn="just">
              <a:defRPr/>
            </a:pPr>
            <a:endParaRPr lang="en-GB" dirty="0">
              <a:solidFill>
                <a:prstClr val="black"/>
              </a:solidFill>
              <a:latin typeface="Arial" panose="020B0604020202020204" pitchFamily="34" charset="0"/>
              <a:cs typeface="Arial" panose="020B0604020202020204" pitchFamily="34" charset="0"/>
            </a:endParaRPr>
          </a:p>
          <a:p>
            <a:pPr marL="261290" indent="-261290">
              <a:buFont typeface="Wingdings" panose="05000000000000000000" pitchFamily="2" charset="2"/>
              <a:buChar char="Ø"/>
              <a:defRPr/>
            </a:pPr>
            <a:endParaRPr lang="en-GB" dirty="0" smtClean="0">
              <a:latin typeface="Arial" panose="020B0604020202020204" pitchFamily="34" charset="0"/>
              <a:cs typeface="Arial" panose="020B0604020202020204" pitchFamily="34" charset="0"/>
            </a:endParaRPr>
          </a:p>
          <a:p>
            <a:endParaRPr lang="en-GB" altLang="en-US" dirty="0">
              <a:solidFill>
                <a:srgbClr val="000000"/>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183450" y="548454"/>
            <a:ext cx="4057650" cy="5905500"/>
          </a:xfrm>
          <a:prstGeom prst="rect">
            <a:avLst/>
          </a:prstGeom>
        </p:spPr>
      </p:pic>
      <p:pic>
        <p:nvPicPr>
          <p:cNvPr id="6" name="Picture 5"/>
          <p:cNvPicPr>
            <a:picLocks noChangeAspect="1"/>
          </p:cNvPicPr>
          <p:nvPr/>
        </p:nvPicPr>
        <p:blipFill>
          <a:blip r:embed="rId3"/>
          <a:stretch>
            <a:fillRect/>
          </a:stretch>
        </p:blipFill>
        <p:spPr>
          <a:xfrm>
            <a:off x="10303565" y="6473052"/>
            <a:ext cx="1888435" cy="389269"/>
          </a:xfrm>
          <a:prstGeom prst="rect">
            <a:avLst/>
          </a:prstGeom>
        </p:spPr>
      </p:pic>
    </p:spTree>
    <p:extLst>
      <p:ext uri="{BB962C8B-B14F-4D97-AF65-F5344CB8AC3E}">
        <p14:creationId xmlns:p14="http://schemas.microsoft.com/office/powerpoint/2010/main" val="373330172"/>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18654" y="286844"/>
            <a:ext cx="10415016" cy="523220"/>
          </a:xfrm>
          <a:prstGeom prst="rect">
            <a:avLst/>
          </a:prstGeom>
        </p:spPr>
        <p:txBody>
          <a:bodyPr wrap="square">
            <a:spAutoFit/>
          </a:bodyPr>
          <a:lstStyle/>
          <a:p>
            <a:r>
              <a:rPr lang="en-GB" sz="28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Land Surveying: Measurement</a:t>
            </a:r>
            <a:endParaRPr lang="en-GB" sz="28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3" name="Rectangle 2"/>
          <p:cNvSpPr/>
          <p:nvPr/>
        </p:nvSpPr>
        <p:spPr>
          <a:xfrm>
            <a:off x="318653" y="990788"/>
            <a:ext cx="5694441" cy="5078313"/>
          </a:xfrm>
          <a:prstGeom prst="rect">
            <a:avLst/>
          </a:prstGeom>
        </p:spPr>
        <p:txBody>
          <a:bodyPr wrap="square">
            <a:spAutoFit/>
          </a:bodyPr>
          <a:lstStyle/>
          <a:p>
            <a:r>
              <a:rPr lang="en-GB" b="1" u="sng" dirty="0"/>
              <a:t>Total </a:t>
            </a:r>
            <a:r>
              <a:rPr lang="en-GB" b="1" u="sng" dirty="0" smtClean="0"/>
              <a:t>Stations</a:t>
            </a:r>
          </a:p>
          <a:p>
            <a:endParaRPr lang="en-GB" dirty="0"/>
          </a:p>
          <a:p>
            <a:r>
              <a:rPr lang="en-GB" dirty="0"/>
              <a:t>Requires: Tripod, detail pole, prism and Total Station. </a:t>
            </a:r>
          </a:p>
          <a:p>
            <a:r>
              <a:rPr lang="en-GB" dirty="0"/>
              <a:t>Total stations can be used to measure distances and angles with the use of the prism and details pole. </a:t>
            </a:r>
            <a:endParaRPr lang="en-GB" dirty="0" smtClean="0"/>
          </a:p>
          <a:p>
            <a:endParaRPr lang="en-GB" dirty="0"/>
          </a:p>
          <a:p>
            <a:r>
              <a:rPr lang="en-GB" dirty="0" smtClean="0"/>
              <a:t>Offers </a:t>
            </a:r>
            <a:r>
              <a:rPr lang="en-GB" dirty="0"/>
              <a:t>two modes of measurement, with infra red and Red laser mode. Total stations enable measurements to be taken where access is restricted such as, railways, motorway white lines. Can also be used for measurement of elevations. </a:t>
            </a:r>
            <a:endParaRPr lang="en-GB" dirty="0" smtClean="0"/>
          </a:p>
          <a:p>
            <a:endParaRPr lang="en-GB" dirty="0"/>
          </a:p>
          <a:p>
            <a:r>
              <a:rPr lang="en-GB" dirty="0"/>
              <a:t>Total stations have built in recording ability where measurements and angles can be downloaded and digitally transferred through industry software. </a:t>
            </a:r>
          </a:p>
          <a:p>
            <a:pPr algn="just">
              <a:defRPr/>
            </a:pPr>
            <a:endParaRPr lang="en-GB" dirty="0">
              <a:solidFill>
                <a:prstClr val="black"/>
              </a:solidFill>
              <a:latin typeface="Arial" panose="020B0604020202020204" pitchFamily="34" charset="0"/>
              <a:cs typeface="Arial" panose="020B0604020202020204" pitchFamily="34" charset="0"/>
            </a:endParaRPr>
          </a:p>
          <a:p>
            <a:pPr marL="261290" indent="-261290">
              <a:buFont typeface="Wingdings" panose="05000000000000000000" pitchFamily="2" charset="2"/>
              <a:buChar char="Ø"/>
              <a:defRPr/>
            </a:pPr>
            <a:endParaRPr lang="en-GB" dirty="0" smtClean="0">
              <a:latin typeface="Arial" panose="020B0604020202020204" pitchFamily="34" charset="0"/>
              <a:cs typeface="Arial" panose="020B0604020202020204" pitchFamily="34" charset="0"/>
            </a:endParaRPr>
          </a:p>
          <a:p>
            <a:endParaRPr lang="en-GB" altLang="en-US" dirty="0">
              <a:solidFill>
                <a:srgbClr val="000000"/>
              </a:solidFill>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2"/>
          <a:stretch>
            <a:fillRect/>
          </a:stretch>
        </p:blipFill>
        <p:spPr>
          <a:xfrm>
            <a:off x="6700724" y="424357"/>
            <a:ext cx="4450880" cy="6035434"/>
          </a:xfrm>
          <a:prstGeom prst="rect">
            <a:avLst/>
          </a:prstGeom>
        </p:spPr>
      </p:pic>
      <p:pic>
        <p:nvPicPr>
          <p:cNvPr id="6" name="Picture 5"/>
          <p:cNvPicPr>
            <a:picLocks noChangeAspect="1"/>
          </p:cNvPicPr>
          <p:nvPr/>
        </p:nvPicPr>
        <p:blipFill>
          <a:blip r:embed="rId3"/>
          <a:stretch>
            <a:fillRect/>
          </a:stretch>
        </p:blipFill>
        <p:spPr>
          <a:xfrm>
            <a:off x="10303565" y="6473052"/>
            <a:ext cx="1888435" cy="389269"/>
          </a:xfrm>
          <a:prstGeom prst="rect">
            <a:avLst/>
          </a:prstGeom>
        </p:spPr>
      </p:pic>
    </p:spTree>
    <p:extLst>
      <p:ext uri="{BB962C8B-B14F-4D97-AF65-F5344CB8AC3E}">
        <p14:creationId xmlns:p14="http://schemas.microsoft.com/office/powerpoint/2010/main" val="2730989123"/>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18654" y="286844"/>
            <a:ext cx="10415016" cy="523220"/>
          </a:xfrm>
          <a:prstGeom prst="rect">
            <a:avLst/>
          </a:prstGeom>
        </p:spPr>
        <p:txBody>
          <a:bodyPr wrap="square">
            <a:spAutoFit/>
          </a:bodyPr>
          <a:lstStyle/>
          <a:p>
            <a:r>
              <a:rPr lang="en-GB" sz="28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Land Surveying: Measurement</a:t>
            </a:r>
            <a:endParaRPr lang="en-GB" sz="28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3" name="Rectangle 2"/>
          <p:cNvSpPr/>
          <p:nvPr/>
        </p:nvSpPr>
        <p:spPr>
          <a:xfrm>
            <a:off x="318653" y="990788"/>
            <a:ext cx="5694441" cy="5078313"/>
          </a:xfrm>
          <a:prstGeom prst="rect">
            <a:avLst/>
          </a:prstGeom>
        </p:spPr>
        <p:txBody>
          <a:bodyPr wrap="square">
            <a:spAutoFit/>
          </a:bodyPr>
          <a:lstStyle/>
          <a:p>
            <a:r>
              <a:rPr lang="en-GB" b="1" u="sng" dirty="0"/>
              <a:t>Laser </a:t>
            </a:r>
            <a:r>
              <a:rPr lang="en-GB" b="1" u="sng" dirty="0" smtClean="0"/>
              <a:t>Scanners</a:t>
            </a:r>
          </a:p>
          <a:p>
            <a:endParaRPr lang="en-GB" dirty="0"/>
          </a:p>
          <a:p>
            <a:r>
              <a:rPr lang="en-GB" dirty="0"/>
              <a:t>Requires: Tripod, detail pole, prism, reflected target and scanner</a:t>
            </a:r>
            <a:r>
              <a:rPr lang="en-GB" dirty="0" smtClean="0"/>
              <a:t>.</a:t>
            </a:r>
          </a:p>
          <a:p>
            <a:endParaRPr lang="en-GB" dirty="0"/>
          </a:p>
          <a:p>
            <a:r>
              <a:rPr lang="en-GB" dirty="0"/>
              <a:t>Laser scanners undertake highly accurate detailed surveys, through to production of basic point cloud and rendered photographic imagery. </a:t>
            </a:r>
            <a:endParaRPr lang="en-GB" dirty="0" smtClean="0"/>
          </a:p>
          <a:p>
            <a:endParaRPr lang="en-GB" dirty="0"/>
          </a:p>
          <a:p>
            <a:r>
              <a:rPr lang="en-GB" dirty="0"/>
              <a:t>Typically used for historic buildings and in areas where access is restricted, for example complex pipework installations</a:t>
            </a:r>
            <a:r>
              <a:rPr lang="en-GB" dirty="0" smtClean="0"/>
              <a:t>.</a:t>
            </a:r>
          </a:p>
          <a:p>
            <a:endParaRPr lang="en-GB" dirty="0"/>
          </a:p>
          <a:p>
            <a:r>
              <a:rPr lang="en-GB" dirty="0" smtClean="0"/>
              <a:t> </a:t>
            </a:r>
            <a:r>
              <a:rPr lang="en-GB" dirty="0"/>
              <a:t>Data can be downloaded and digitally transferred for use in industry software. </a:t>
            </a:r>
          </a:p>
          <a:p>
            <a:pPr algn="just">
              <a:defRPr/>
            </a:pPr>
            <a:endParaRPr lang="en-GB" dirty="0">
              <a:solidFill>
                <a:prstClr val="black"/>
              </a:solidFill>
              <a:latin typeface="Arial" panose="020B0604020202020204" pitchFamily="34" charset="0"/>
              <a:cs typeface="Arial" panose="020B0604020202020204" pitchFamily="34" charset="0"/>
            </a:endParaRPr>
          </a:p>
          <a:p>
            <a:pPr marL="261290" indent="-261290">
              <a:buFont typeface="Wingdings" panose="05000000000000000000" pitchFamily="2" charset="2"/>
              <a:buChar char="Ø"/>
              <a:defRPr/>
            </a:pPr>
            <a:endParaRPr lang="en-GB" dirty="0" smtClean="0">
              <a:latin typeface="Arial" panose="020B0604020202020204" pitchFamily="34" charset="0"/>
              <a:cs typeface="Arial" panose="020B0604020202020204" pitchFamily="34" charset="0"/>
            </a:endParaRPr>
          </a:p>
          <a:p>
            <a:endParaRPr lang="en-GB" altLang="en-US" dirty="0">
              <a:solidFill>
                <a:srgbClr val="000000"/>
              </a:solidFill>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2"/>
          <a:stretch>
            <a:fillRect/>
          </a:stretch>
        </p:blipFill>
        <p:spPr>
          <a:xfrm>
            <a:off x="6713448" y="621792"/>
            <a:ext cx="5003843" cy="5625389"/>
          </a:xfrm>
          <a:prstGeom prst="rect">
            <a:avLst/>
          </a:prstGeom>
        </p:spPr>
      </p:pic>
      <p:pic>
        <p:nvPicPr>
          <p:cNvPr id="6" name="Picture 5"/>
          <p:cNvPicPr>
            <a:picLocks noChangeAspect="1"/>
          </p:cNvPicPr>
          <p:nvPr/>
        </p:nvPicPr>
        <p:blipFill>
          <a:blip r:embed="rId3"/>
          <a:stretch>
            <a:fillRect/>
          </a:stretch>
        </p:blipFill>
        <p:spPr>
          <a:xfrm>
            <a:off x="10303565" y="6473052"/>
            <a:ext cx="1888435" cy="389269"/>
          </a:xfrm>
          <a:prstGeom prst="rect">
            <a:avLst/>
          </a:prstGeom>
        </p:spPr>
      </p:pic>
    </p:spTree>
    <p:extLst>
      <p:ext uri="{BB962C8B-B14F-4D97-AF65-F5344CB8AC3E}">
        <p14:creationId xmlns:p14="http://schemas.microsoft.com/office/powerpoint/2010/main" val="381922641"/>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b="3063"/>
          <a:stretch/>
        </p:blipFill>
        <p:spPr>
          <a:xfrm>
            <a:off x="63243" y="899769"/>
            <a:ext cx="5966535" cy="5325465"/>
          </a:xfrm>
          <a:prstGeom prst="rect">
            <a:avLst/>
          </a:prstGeom>
        </p:spPr>
      </p:pic>
      <p:pic>
        <p:nvPicPr>
          <p:cNvPr id="5" name="Picture 4"/>
          <p:cNvPicPr>
            <a:picLocks noChangeAspect="1"/>
          </p:cNvPicPr>
          <p:nvPr/>
        </p:nvPicPr>
        <p:blipFill rotWithShape="1">
          <a:blip r:embed="rId3"/>
          <a:srcRect b="3033"/>
          <a:stretch/>
        </p:blipFill>
        <p:spPr>
          <a:xfrm>
            <a:off x="6110227" y="899768"/>
            <a:ext cx="5964732" cy="5325465"/>
          </a:xfrm>
          <a:prstGeom prst="rect">
            <a:avLst/>
          </a:prstGeom>
        </p:spPr>
      </p:pic>
      <p:pic>
        <p:nvPicPr>
          <p:cNvPr id="6" name="Picture 5"/>
          <p:cNvPicPr>
            <a:picLocks noChangeAspect="1"/>
          </p:cNvPicPr>
          <p:nvPr/>
        </p:nvPicPr>
        <p:blipFill>
          <a:blip r:embed="rId4"/>
          <a:stretch>
            <a:fillRect/>
          </a:stretch>
        </p:blipFill>
        <p:spPr>
          <a:xfrm>
            <a:off x="10303565" y="6473052"/>
            <a:ext cx="1888435" cy="389269"/>
          </a:xfrm>
          <a:prstGeom prst="rect">
            <a:avLst/>
          </a:prstGeom>
        </p:spPr>
      </p:pic>
      <p:sp>
        <p:nvSpPr>
          <p:cNvPr id="7" name="Rectangle 6"/>
          <p:cNvSpPr/>
          <p:nvPr/>
        </p:nvSpPr>
        <p:spPr>
          <a:xfrm>
            <a:off x="223556" y="0"/>
            <a:ext cx="10415016" cy="523220"/>
          </a:xfrm>
          <a:prstGeom prst="rect">
            <a:avLst/>
          </a:prstGeom>
        </p:spPr>
        <p:txBody>
          <a:bodyPr wrap="square">
            <a:spAutoFit/>
          </a:bodyPr>
          <a:lstStyle/>
          <a:p>
            <a:r>
              <a:rPr lang="en-GB" sz="28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St Mary’s Church – Grade II listed. </a:t>
            </a:r>
            <a:endParaRPr lang="en-GB" sz="28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Tree>
    <p:extLst>
      <p:ext uri="{BB962C8B-B14F-4D97-AF65-F5344CB8AC3E}">
        <p14:creationId xmlns:p14="http://schemas.microsoft.com/office/powerpoint/2010/main" val="4002366119"/>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792674" y="286844"/>
            <a:ext cx="7055511" cy="4703674"/>
          </a:xfrm>
          <a:prstGeom prst="rect">
            <a:avLst/>
          </a:prstGeom>
        </p:spPr>
      </p:pic>
      <p:sp>
        <p:nvSpPr>
          <p:cNvPr id="5" name="Rectangle 4"/>
          <p:cNvSpPr/>
          <p:nvPr/>
        </p:nvSpPr>
        <p:spPr>
          <a:xfrm>
            <a:off x="318654" y="286844"/>
            <a:ext cx="10415016" cy="523220"/>
          </a:xfrm>
          <a:prstGeom prst="rect">
            <a:avLst/>
          </a:prstGeom>
        </p:spPr>
        <p:txBody>
          <a:bodyPr wrap="square">
            <a:spAutoFit/>
          </a:bodyPr>
          <a:lstStyle/>
          <a:p>
            <a:r>
              <a:rPr lang="en-GB" sz="28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Land Surveying: Measurement</a:t>
            </a:r>
            <a:endParaRPr lang="en-GB" sz="28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3" name="Rectangle 2"/>
          <p:cNvSpPr/>
          <p:nvPr/>
        </p:nvSpPr>
        <p:spPr>
          <a:xfrm>
            <a:off x="318653" y="990788"/>
            <a:ext cx="5694441" cy="923330"/>
          </a:xfrm>
          <a:prstGeom prst="rect">
            <a:avLst/>
          </a:prstGeom>
        </p:spPr>
        <p:txBody>
          <a:bodyPr wrap="square">
            <a:spAutoFit/>
          </a:bodyPr>
          <a:lstStyle/>
          <a:p>
            <a:pPr algn="just">
              <a:defRPr/>
            </a:pPr>
            <a:endParaRPr lang="en-GB" dirty="0">
              <a:solidFill>
                <a:prstClr val="black"/>
              </a:solidFill>
              <a:latin typeface="Arial" panose="020B0604020202020204" pitchFamily="34" charset="0"/>
              <a:cs typeface="Arial" panose="020B0604020202020204" pitchFamily="34" charset="0"/>
            </a:endParaRPr>
          </a:p>
          <a:p>
            <a:pPr marL="261290" indent="-261290">
              <a:buFont typeface="Wingdings" panose="05000000000000000000" pitchFamily="2" charset="2"/>
              <a:buChar char="Ø"/>
              <a:defRPr/>
            </a:pPr>
            <a:endParaRPr lang="en-GB" dirty="0" smtClean="0">
              <a:latin typeface="Arial" panose="020B0604020202020204" pitchFamily="34" charset="0"/>
              <a:cs typeface="Arial" panose="020B0604020202020204" pitchFamily="34" charset="0"/>
            </a:endParaRPr>
          </a:p>
          <a:p>
            <a:endParaRPr lang="en-GB" altLang="en-US" dirty="0">
              <a:solidFill>
                <a:srgbClr val="000000"/>
              </a:solidFill>
              <a:latin typeface="Arial" panose="020B0604020202020204" pitchFamily="34" charset="0"/>
              <a:cs typeface="Arial" panose="020B0604020202020204" pitchFamily="34" charset="0"/>
            </a:endParaRPr>
          </a:p>
        </p:txBody>
      </p:sp>
      <p:sp>
        <p:nvSpPr>
          <p:cNvPr id="2" name="Rectangle 1"/>
          <p:cNvSpPr/>
          <p:nvPr/>
        </p:nvSpPr>
        <p:spPr>
          <a:xfrm>
            <a:off x="318653" y="1056994"/>
            <a:ext cx="6096000" cy="3671518"/>
          </a:xfrm>
          <a:prstGeom prst="rect">
            <a:avLst/>
          </a:prstGeom>
        </p:spPr>
        <p:txBody>
          <a:bodyPr>
            <a:spAutoFit/>
          </a:bodyPr>
          <a:lstStyle/>
          <a:p>
            <a:pPr>
              <a:lnSpc>
                <a:spcPct val="107000"/>
              </a:lnSpc>
              <a:spcAft>
                <a:spcPts val="800"/>
              </a:spcAft>
            </a:pPr>
            <a:r>
              <a:rPr lang="en-GB" b="1" u="sng" dirty="0">
                <a:latin typeface="Calibri" panose="020F0502020204030204" pitchFamily="34" charset="0"/>
                <a:ea typeface="Calibri" panose="020F0502020204030204" pitchFamily="34" charset="0"/>
                <a:cs typeface="Times New Roman" panose="02020603050405020304" pitchFamily="18" charset="0"/>
              </a:rPr>
              <a:t>Airborne Laser </a:t>
            </a:r>
            <a:r>
              <a:rPr lang="en-GB" b="1" u="sng" dirty="0" smtClean="0">
                <a:latin typeface="Calibri" panose="020F0502020204030204" pitchFamily="34" charset="0"/>
                <a:ea typeface="Calibri" panose="020F0502020204030204" pitchFamily="34" charset="0"/>
                <a:cs typeface="Times New Roman" panose="02020603050405020304" pitchFamily="18" charset="0"/>
              </a:rPr>
              <a:t>Scanner</a:t>
            </a:r>
          </a:p>
          <a:p>
            <a:pPr>
              <a:lnSpc>
                <a:spcPct val="107000"/>
              </a:lnSpc>
              <a:spcAft>
                <a:spcPts val="800"/>
              </a:spcAft>
            </a:pPr>
            <a:endParaRPr lang="en-GB" b="1" u="sng" dirty="0" smtClean="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smtClean="0">
                <a:latin typeface="Calibri" panose="020F0502020204030204" pitchFamily="34" charset="0"/>
                <a:ea typeface="Calibri" panose="020F0502020204030204" pitchFamily="34" charset="0"/>
                <a:cs typeface="Times New Roman" panose="02020603050405020304" pitchFamily="18" charset="0"/>
              </a:rPr>
              <a:t>LIDAR </a:t>
            </a:r>
            <a:r>
              <a:rPr lang="en-GB" dirty="0">
                <a:latin typeface="Calibri" panose="020F0502020204030204" pitchFamily="34" charset="0"/>
                <a:ea typeface="Calibri" panose="020F0502020204030204" pitchFamily="34" charset="0"/>
                <a:cs typeface="Times New Roman" panose="02020603050405020304" pitchFamily="18" charset="0"/>
              </a:rPr>
              <a:t>(Light Detection and Ranging</a:t>
            </a:r>
            <a:r>
              <a:rPr lang="en-GB" dirty="0" smtClean="0">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Laser scanners mounted on aircraft utilising a GPS system and inertial navigations system</a:t>
            </a:r>
            <a:r>
              <a:rPr lang="en-GB" dirty="0" smtClean="0">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LIDAR process scans the ground with laser beans to produce and level survey of large open areas. Typical examples would be NWR. </a:t>
            </a:r>
          </a:p>
        </p:txBody>
      </p:sp>
      <p:pic>
        <p:nvPicPr>
          <p:cNvPr id="6" name="Picture 5"/>
          <p:cNvPicPr>
            <a:picLocks noChangeAspect="1"/>
          </p:cNvPicPr>
          <p:nvPr/>
        </p:nvPicPr>
        <p:blipFill>
          <a:blip r:embed="rId3"/>
          <a:stretch>
            <a:fillRect/>
          </a:stretch>
        </p:blipFill>
        <p:spPr>
          <a:xfrm>
            <a:off x="10303565" y="6473052"/>
            <a:ext cx="1888435" cy="389269"/>
          </a:xfrm>
          <a:prstGeom prst="rect">
            <a:avLst/>
          </a:prstGeom>
        </p:spPr>
      </p:pic>
    </p:spTree>
    <p:extLst>
      <p:ext uri="{BB962C8B-B14F-4D97-AF65-F5344CB8AC3E}">
        <p14:creationId xmlns:p14="http://schemas.microsoft.com/office/powerpoint/2010/main" val="692161507"/>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18654" y="286844"/>
            <a:ext cx="10415016" cy="523220"/>
          </a:xfrm>
          <a:prstGeom prst="rect">
            <a:avLst/>
          </a:prstGeom>
        </p:spPr>
        <p:txBody>
          <a:bodyPr wrap="square">
            <a:spAutoFit/>
          </a:bodyPr>
          <a:lstStyle/>
          <a:p>
            <a:r>
              <a:rPr lang="en-GB" sz="28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Land Surveying: Measurement</a:t>
            </a:r>
            <a:endParaRPr lang="en-GB" sz="28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3" name="Rectangle 2"/>
          <p:cNvSpPr/>
          <p:nvPr/>
        </p:nvSpPr>
        <p:spPr>
          <a:xfrm>
            <a:off x="318653" y="990788"/>
            <a:ext cx="5694441" cy="5355312"/>
          </a:xfrm>
          <a:prstGeom prst="rect">
            <a:avLst/>
          </a:prstGeom>
        </p:spPr>
        <p:txBody>
          <a:bodyPr wrap="square">
            <a:spAutoFit/>
          </a:bodyPr>
          <a:lstStyle/>
          <a:p>
            <a:r>
              <a:rPr lang="en-GB" b="1" u="sng" dirty="0" smtClean="0"/>
              <a:t>Photogrammetry</a:t>
            </a:r>
          </a:p>
          <a:p>
            <a:endParaRPr lang="en-GB" dirty="0"/>
          </a:p>
          <a:p>
            <a:r>
              <a:rPr lang="en-GB" dirty="0"/>
              <a:t>Aircraft mounted photographic system, with GPS and inertial navigation system</a:t>
            </a:r>
            <a:r>
              <a:rPr lang="en-GB" dirty="0" smtClean="0"/>
              <a:t>.</a:t>
            </a:r>
          </a:p>
          <a:p>
            <a:endParaRPr lang="en-GB" dirty="0"/>
          </a:p>
          <a:p>
            <a:r>
              <a:rPr lang="en-GB" dirty="0" smtClean="0"/>
              <a:t> </a:t>
            </a:r>
            <a:r>
              <a:rPr lang="en-GB" dirty="0"/>
              <a:t>Photogrammetry requires ground control and ground markers produced by a conventional surveying. </a:t>
            </a:r>
          </a:p>
          <a:p>
            <a:r>
              <a:rPr lang="en-GB" dirty="0"/>
              <a:t>Fixed patterns of flight are used to produce overlapping photographs. </a:t>
            </a:r>
            <a:endParaRPr lang="en-GB" dirty="0" smtClean="0"/>
          </a:p>
          <a:p>
            <a:endParaRPr lang="en-GB" dirty="0"/>
          </a:p>
          <a:p>
            <a:r>
              <a:rPr lang="en-GB" dirty="0" smtClean="0"/>
              <a:t>Stereoscopic </a:t>
            </a:r>
            <a:r>
              <a:rPr lang="en-GB" dirty="0"/>
              <a:t>images are produced from the photography to produce a 3D image of the site. </a:t>
            </a:r>
            <a:endParaRPr lang="en-GB" dirty="0" smtClean="0"/>
          </a:p>
          <a:p>
            <a:endParaRPr lang="en-GB" dirty="0"/>
          </a:p>
          <a:p>
            <a:r>
              <a:rPr lang="en-GB" dirty="0"/>
              <a:t>LIDAR has been preferred in recent time to photogrammetry, however with the rise of the use of Drone technology photogrammetry is </a:t>
            </a:r>
            <a:r>
              <a:rPr lang="en-GB" dirty="0" smtClean="0"/>
              <a:t>now </a:t>
            </a:r>
            <a:r>
              <a:rPr lang="en-GB" dirty="0"/>
              <a:t>becoming a more favourable and affordable option. </a:t>
            </a:r>
            <a:endParaRPr lang="en-GB" dirty="0">
              <a:solidFill>
                <a:prstClr val="black"/>
              </a:solidFill>
              <a:latin typeface="Arial" panose="020B0604020202020204" pitchFamily="34" charset="0"/>
              <a:cs typeface="Arial" panose="020B0604020202020204" pitchFamily="34" charset="0"/>
            </a:endParaRPr>
          </a:p>
          <a:p>
            <a:pPr marL="261290" indent="-261290">
              <a:buFont typeface="Wingdings" panose="05000000000000000000" pitchFamily="2" charset="2"/>
              <a:buChar char="Ø"/>
              <a:defRPr/>
            </a:pPr>
            <a:endParaRPr lang="en-GB" dirty="0" smtClean="0">
              <a:latin typeface="Arial" panose="020B0604020202020204" pitchFamily="34" charset="0"/>
              <a:cs typeface="Arial" panose="020B0604020202020204" pitchFamily="34" charset="0"/>
            </a:endParaRPr>
          </a:p>
          <a:p>
            <a:endParaRPr lang="en-GB" altLang="en-US" dirty="0">
              <a:solidFill>
                <a:srgbClr val="000000"/>
              </a:solidFill>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2"/>
          <a:stretch>
            <a:fillRect/>
          </a:stretch>
        </p:blipFill>
        <p:spPr>
          <a:xfrm>
            <a:off x="5931370" y="583638"/>
            <a:ext cx="5835759" cy="3084806"/>
          </a:xfrm>
          <a:prstGeom prst="rect">
            <a:avLst/>
          </a:prstGeom>
        </p:spPr>
      </p:pic>
      <p:pic>
        <p:nvPicPr>
          <p:cNvPr id="4" name="Picture 3"/>
          <p:cNvPicPr>
            <a:picLocks noChangeAspect="1"/>
          </p:cNvPicPr>
          <p:nvPr/>
        </p:nvPicPr>
        <p:blipFill>
          <a:blip r:embed="rId3"/>
          <a:stretch>
            <a:fillRect/>
          </a:stretch>
        </p:blipFill>
        <p:spPr>
          <a:xfrm>
            <a:off x="6786306" y="3965238"/>
            <a:ext cx="4347429" cy="2714850"/>
          </a:xfrm>
          <a:prstGeom prst="rect">
            <a:avLst/>
          </a:prstGeom>
        </p:spPr>
      </p:pic>
      <p:pic>
        <p:nvPicPr>
          <p:cNvPr id="6" name="Picture 5"/>
          <p:cNvPicPr>
            <a:picLocks noChangeAspect="1"/>
          </p:cNvPicPr>
          <p:nvPr/>
        </p:nvPicPr>
        <p:blipFill>
          <a:blip r:embed="rId4"/>
          <a:stretch>
            <a:fillRect/>
          </a:stretch>
        </p:blipFill>
        <p:spPr>
          <a:xfrm>
            <a:off x="10303565" y="6473052"/>
            <a:ext cx="1888435" cy="389269"/>
          </a:xfrm>
          <a:prstGeom prst="rect">
            <a:avLst/>
          </a:prstGeom>
        </p:spPr>
      </p:pic>
    </p:spTree>
    <p:extLst>
      <p:ext uri="{BB962C8B-B14F-4D97-AF65-F5344CB8AC3E}">
        <p14:creationId xmlns:p14="http://schemas.microsoft.com/office/powerpoint/2010/main" val="1869929655"/>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18654" y="286844"/>
            <a:ext cx="10415016" cy="523220"/>
          </a:xfrm>
          <a:prstGeom prst="rect">
            <a:avLst/>
          </a:prstGeom>
        </p:spPr>
        <p:txBody>
          <a:bodyPr wrap="square">
            <a:spAutoFit/>
          </a:bodyPr>
          <a:lstStyle/>
          <a:p>
            <a:r>
              <a:rPr lang="en-GB" sz="28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Land Surveying: Measurement</a:t>
            </a:r>
            <a:endParaRPr lang="en-GB" sz="28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3" name="Rectangle 2"/>
          <p:cNvSpPr/>
          <p:nvPr/>
        </p:nvSpPr>
        <p:spPr>
          <a:xfrm>
            <a:off x="318653" y="990788"/>
            <a:ext cx="5694441" cy="5909310"/>
          </a:xfrm>
          <a:prstGeom prst="rect">
            <a:avLst/>
          </a:prstGeom>
        </p:spPr>
        <p:txBody>
          <a:bodyPr wrap="square">
            <a:spAutoFit/>
          </a:bodyPr>
          <a:lstStyle/>
          <a:p>
            <a:r>
              <a:rPr lang="en-GB" b="1" u="sng" dirty="0"/>
              <a:t>GNNS </a:t>
            </a:r>
            <a:r>
              <a:rPr lang="en-GB" b="1" u="sng" dirty="0" smtClean="0"/>
              <a:t>System</a:t>
            </a:r>
          </a:p>
          <a:p>
            <a:endParaRPr lang="en-GB" dirty="0"/>
          </a:p>
          <a:p>
            <a:r>
              <a:rPr lang="en-GB" dirty="0"/>
              <a:t>Commonly referred to a GPS.</a:t>
            </a:r>
          </a:p>
          <a:p>
            <a:r>
              <a:rPr lang="en-GB" dirty="0"/>
              <a:t>Comprises of: GPS Base station, GPS Rover, Data logger / pad,  Tripod and detail pole. </a:t>
            </a:r>
            <a:endParaRPr lang="en-GB" dirty="0" smtClean="0"/>
          </a:p>
          <a:p>
            <a:endParaRPr lang="en-GB" dirty="0"/>
          </a:p>
          <a:p>
            <a:r>
              <a:rPr lang="en-GB" dirty="0"/>
              <a:t>The principle of system is the utilisation of measurement taken from GNSS (global navigation Satellite System) to measure the distance to the satellites to triangulate and calculate your position</a:t>
            </a:r>
            <a:r>
              <a:rPr lang="en-GB" dirty="0" smtClean="0"/>
              <a:t>.</a:t>
            </a:r>
          </a:p>
          <a:p>
            <a:endParaRPr lang="en-GB" dirty="0"/>
          </a:p>
          <a:p>
            <a:r>
              <a:rPr lang="en-GB" dirty="0"/>
              <a:t>GPS  - US satellite system</a:t>
            </a:r>
          </a:p>
          <a:p>
            <a:r>
              <a:rPr lang="en-GB" dirty="0"/>
              <a:t>GLONASS – Russian Satellite system</a:t>
            </a:r>
          </a:p>
          <a:p>
            <a:r>
              <a:rPr lang="en-GB" dirty="0" err="1"/>
              <a:t>Gallileo</a:t>
            </a:r>
            <a:r>
              <a:rPr lang="en-GB" dirty="0"/>
              <a:t> – European Satellite system</a:t>
            </a:r>
          </a:p>
          <a:p>
            <a:r>
              <a:rPr lang="en-GB" dirty="0" err="1"/>
              <a:t>BeiDou</a:t>
            </a:r>
            <a:r>
              <a:rPr lang="en-GB" dirty="0"/>
              <a:t> – Chinese Satellite system. </a:t>
            </a:r>
          </a:p>
          <a:p>
            <a:r>
              <a:rPr lang="en-GB" dirty="0"/>
              <a:t> </a:t>
            </a:r>
          </a:p>
          <a:p>
            <a:r>
              <a:rPr lang="en-GB" dirty="0"/>
              <a:t>To create accurate data, the Base Station will need to be left in position for at least 4 hours. </a:t>
            </a:r>
          </a:p>
          <a:p>
            <a:pPr algn="just">
              <a:defRPr/>
            </a:pPr>
            <a:endParaRPr lang="en-GB" dirty="0">
              <a:solidFill>
                <a:prstClr val="black"/>
              </a:solidFill>
              <a:latin typeface="Arial" panose="020B0604020202020204" pitchFamily="34" charset="0"/>
              <a:cs typeface="Arial" panose="020B0604020202020204" pitchFamily="34" charset="0"/>
            </a:endParaRPr>
          </a:p>
          <a:p>
            <a:pPr marL="261290" indent="-261290">
              <a:buFont typeface="Wingdings" panose="05000000000000000000" pitchFamily="2" charset="2"/>
              <a:buChar char="Ø"/>
              <a:defRPr/>
            </a:pPr>
            <a:endParaRPr lang="en-GB" dirty="0" smtClean="0">
              <a:latin typeface="Arial" panose="020B0604020202020204" pitchFamily="34" charset="0"/>
              <a:cs typeface="Arial" panose="020B0604020202020204" pitchFamily="34" charset="0"/>
            </a:endParaRPr>
          </a:p>
          <a:p>
            <a:endParaRPr lang="en-GB" altLang="en-US" dirty="0">
              <a:solidFill>
                <a:srgbClr val="000000"/>
              </a:solidFill>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2"/>
          <a:stretch>
            <a:fillRect/>
          </a:stretch>
        </p:blipFill>
        <p:spPr>
          <a:xfrm>
            <a:off x="6132727" y="810064"/>
            <a:ext cx="5785030" cy="4692533"/>
          </a:xfrm>
          <a:prstGeom prst="rect">
            <a:avLst/>
          </a:prstGeom>
        </p:spPr>
      </p:pic>
      <p:pic>
        <p:nvPicPr>
          <p:cNvPr id="7" name="Picture 6"/>
          <p:cNvPicPr>
            <a:picLocks noChangeAspect="1"/>
          </p:cNvPicPr>
          <p:nvPr/>
        </p:nvPicPr>
        <p:blipFill>
          <a:blip r:embed="rId3"/>
          <a:stretch>
            <a:fillRect/>
          </a:stretch>
        </p:blipFill>
        <p:spPr>
          <a:xfrm>
            <a:off x="10303565" y="6473052"/>
            <a:ext cx="1888435" cy="389269"/>
          </a:xfrm>
          <a:prstGeom prst="rect">
            <a:avLst/>
          </a:prstGeom>
        </p:spPr>
      </p:pic>
    </p:spTree>
    <p:extLst>
      <p:ext uri="{BB962C8B-B14F-4D97-AF65-F5344CB8AC3E}">
        <p14:creationId xmlns:p14="http://schemas.microsoft.com/office/powerpoint/2010/main" val="95607236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F1EC6C66121944B20E8A256E827A82" ma:contentTypeVersion="8" ma:contentTypeDescription="Create a new document." ma:contentTypeScope="" ma:versionID="924caef8481d9c107ade0d54c57e99dd">
  <xsd:schema xmlns:xsd="http://www.w3.org/2001/XMLSchema" xmlns:xs="http://www.w3.org/2001/XMLSchema" xmlns:p="http://schemas.microsoft.com/office/2006/metadata/properties" xmlns:ns3="3c121b61-e0ec-4f09-a282-b757bda1fb1d" targetNamespace="http://schemas.microsoft.com/office/2006/metadata/properties" ma:root="true" ma:fieldsID="f5fd383e346497865d3c18f16c02bc0e" ns3:_="">
    <xsd:import namespace="3c121b61-e0ec-4f09-a282-b757bda1fb1d"/>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Location"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c121b61-e0ec-4f09-a282-b757bda1fb1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CD30CB1-7971-4879-9FC5-3E8FB25CCB2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c121b61-e0ec-4f09-a282-b757bda1fb1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E101CDD-18D1-47C6-9CAE-F45C893FBC22}">
  <ds:schemaRefs>
    <ds:schemaRef ds:uri="http://schemas.microsoft.com/sharepoint/v3/contenttype/forms"/>
  </ds:schemaRefs>
</ds:datastoreItem>
</file>

<file path=customXml/itemProps3.xml><?xml version="1.0" encoding="utf-8"?>
<ds:datastoreItem xmlns:ds="http://schemas.openxmlformats.org/officeDocument/2006/customXml" ds:itemID="{CFDFD1EE-E924-4929-8903-F6D9A37B684D}">
  <ds:schemaRefs>
    <ds:schemaRef ds:uri="http://purl.org/dc/elements/1.1/"/>
    <ds:schemaRef ds:uri="http://schemas.microsoft.com/office/2006/metadata/properties"/>
    <ds:schemaRef ds:uri="http://purl.org/dc/terms/"/>
    <ds:schemaRef ds:uri="http://schemas.openxmlformats.org/package/2006/metadata/core-properties"/>
    <ds:schemaRef ds:uri="3c121b61-e0ec-4f09-a282-b757bda1fb1d"/>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3047</TotalTime>
  <Words>4082</Words>
  <Application>Microsoft Office PowerPoint</Application>
  <PresentationFormat>Widescreen</PresentationFormat>
  <Paragraphs>518</Paragraphs>
  <Slides>59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59</vt:i4>
      </vt:variant>
    </vt:vector>
  </HeadingPairs>
  <TitlesOfParts>
    <vt:vector size="67" baseType="lpstr">
      <vt:lpstr>Arial</vt:lpstr>
      <vt:lpstr>Calibri</vt:lpstr>
      <vt:lpstr>Calibri Light</vt:lpstr>
      <vt:lpstr>Century Gothic</vt:lpstr>
      <vt:lpstr>Times New Roman</vt:lpstr>
      <vt:lpstr>Verdana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City of Cardiff Council - Cyngor Dinas Caerdydd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Traylor, Gavin</dc:creator>
  <cp:lastModifiedBy>Gavin Traylor</cp:lastModifiedBy>
  <cp:revision>289</cp:revision>
  <dcterms:created xsi:type="dcterms:W3CDTF">2019-03-30T08:23:33Z</dcterms:created>
  <dcterms:modified xsi:type="dcterms:W3CDTF">2019-11-07T11:22:46Z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0x010100E2F1EC6C66121944B20E8A256E827A82</vt:lpwstr>
  </property>
</Properties>
</file>