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  <p:sldMasterId id="2147483670" r:id="rId2"/>
  </p:sldMasterIdLst>
  <p:sldIdLst>
    <p:sldId id="256" r:id="rId3"/>
    <p:sldId id="257" r:id="rId4"/>
    <p:sldId id="258" r:id="rId5"/>
    <p:sldId id="260" r:id="rId6"/>
    <p:sldId id="269" r:id="rId7"/>
    <p:sldId id="274" r:id="rId8"/>
    <p:sldId id="268" r:id="rId9"/>
    <p:sldId id="275" r:id="rId10"/>
    <p:sldId id="273" r:id="rId11"/>
    <p:sldId id="261" r:id="rId12"/>
    <p:sldId id="259" r:id="rId13"/>
    <p:sldId id="267" r:id="rId14"/>
    <p:sldId id="266" r:id="rId15"/>
    <p:sldId id="270" r:id="rId16"/>
    <p:sldId id="262" r:id="rId17"/>
    <p:sldId id="263" r:id="rId18"/>
    <p:sldId id="272" r:id="rId19"/>
    <p:sldId id="276" r:id="rId20"/>
    <p:sldId id="277" r:id="rId21"/>
    <p:sldId id="278" r:id="rId22"/>
    <p:sldId id="280" r:id="rId2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teve langford" initials="sl" lastIdx="0" clrIdx="0">
    <p:extLst>
      <p:ext uri="{19B8F6BF-5375-455C-9EA6-DF929625EA0E}">
        <p15:presenceInfo xmlns:p15="http://schemas.microsoft.com/office/powerpoint/2012/main" userId="05cf7de6c94123db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1DE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commentAuthors" Target="commentAuthor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image" Target="../media/image10.jpeg"/></Relationships>
</file>

<file path=ppt/diagrams/_rels/drawing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image" Target="../media/image10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5078A75-78BC-456B-ABFB-46B2188F6802}" type="doc">
      <dgm:prSet loTypeId="urn:microsoft.com/office/officeart/2005/8/layout/cycle8" loCatId="cycle" qsTypeId="urn:microsoft.com/office/officeart/2005/8/quickstyle/simple1" qsCatId="simple" csTypeId="urn:microsoft.com/office/officeart/2005/8/colors/accent1_2" csCatId="accent1" phldr="1"/>
      <dgm:spPr/>
    </dgm:pt>
    <dgm:pt modelId="{4E43C293-0339-49E8-92BB-EF52C91FF7B3}">
      <dgm:prSet phldrT="[Text]"/>
      <dgm:spPr>
        <a:blipFill rotWithShape="0">
          <a:blip xmlns:r="http://schemas.openxmlformats.org/officeDocument/2006/relationships" r:embed="rId1"/>
          <a:tile tx="0" ty="0" sx="100000" sy="100000" flip="none" algn="tl"/>
        </a:blipFill>
      </dgm:spPr>
      <dgm:t>
        <a:bodyPr/>
        <a:lstStyle/>
        <a:p>
          <a:r>
            <a:rPr lang="en-GB" dirty="0">
              <a:solidFill>
                <a:schemeClr val="tx1"/>
              </a:solidFill>
            </a:rPr>
            <a:t>Congruence</a:t>
          </a:r>
        </a:p>
      </dgm:t>
    </dgm:pt>
    <dgm:pt modelId="{FF548280-B4EB-4205-8511-5DDFD2338A3F}" type="parTrans" cxnId="{F3081B70-9558-49EE-94D0-6E89520E59B6}">
      <dgm:prSet/>
      <dgm:spPr/>
      <dgm:t>
        <a:bodyPr/>
        <a:lstStyle/>
        <a:p>
          <a:endParaRPr lang="en-GB"/>
        </a:p>
      </dgm:t>
    </dgm:pt>
    <dgm:pt modelId="{92B7F082-C96E-4673-B273-229240AB7F43}" type="sibTrans" cxnId="{F3081B70-9558-49EE-94D0-6E89520E59B6}">
      <dgm:prSet/>
      <dgm:spPr/>
      <dgm:t>
        <a:bodyPr/>
        <a:lstStyle/>
        <a:p>
          <a:endParaRPr lang="en-GB"/>
        </a:p>
      </dgm:t>
    </dgm:pt>
    <dgm:pt modelId="{C7498EE0-5B37-444A-9CC9-F411463598D6}">
      <dgm:prSet phldrT="[Text]"/>
      <dgm:spPr>
        <a:blipFill rotWithShape="0">
          <a:blip xmlns:r="http://schemas.openxmlformats.org/officeDocument/2006/relationships" r:embed="rId2"/>
          <a:tile tx="0" ty="0" sx="100000" sy="100000" flip="none" algn="tl"/>
        </a:blipFill>
      </dgm:spPr>
      <dgm:t>
        <a:bodyPr/>
        <a:lstStyle/>
        <a:p>
          <a:r>
            <a:rPr lang="en-GB" b="1" dirty="0">
              <a:solidFill>
                <a:schemeClr val="tx1"/>
              </a:solidFill>
            </a:rPr>
            <a:t>Unconditional positive regard</a:t>
          </a:r>
        </a:p>
      </dgm:t>
    </dgm:pt>
    <dgm:pt modelId="{BB49F87F-7A3D-4F36-B4BD-4C6097FC63FB}" type="parTrans" cxnId="{E2E6F330-B455-426A-93C8-5C9ED7BCF075}">
      <dgm:prSet/>
      <dgm:spPr/>
      <dgm:t>
        <a:bodyPr/>
        <a:lstStyle/>
        <a:p>
          <a:endParaRPr lang="en-GB"/>
        </a:p>
      </dgm:t>
    </dgm:pt>
    <dgm:pt modelId="{C862DA0D-E65B-45AB-AB52-31F110AD60C9}" type="sibTrans" cxnId="{E2E6F330-B455-426A-93C8-5C9ED7BCF075}">
      <dgm:prSet/>
      <dgm:spPr/>
      <dgm:t>
        <a:bodyPr/>
        <a:lstStyle/>
        <a:p>
          <a:endParaRPr lang="en-GB"/>
        </a:p>
      </dgm:t>
    </dgm:pt>
    <dgm:pt modelId="{64169F79-B37F-42C0-8B9D-3DE2F56CFD1C}">
      <dgm:prSet phldrT="[Text]"/>
      <dgm:spPr>
        <a:solidFill>
          <a:srgbClr val="00B050"/>
        </a:solidFill>
      </dgm:spPr>
      <dgm:t>
        <a:bodyPr/>
        <a:lstStyle/>
        <a:p>
          <a:r>
            <a:rPr lang="en-GB" dirty="0">
              <a:solidFill>
                <a:schemeClr val="tx1"/>
              </a:solidFill>
            </a:rPr>
            <a:t>Empathy</a:t>
          </a:r>
        </a:p>
      </dgm:t>
    </dgm:pt>
    <dgm:pt modelId="{C6D66D66-D18C-4F30-920B-01216B7C1E04}" type="parTrans" cxnId="{FE76A2C8-4998-489F-95DE-AE191E2B6B7E}">
      <dgm:prSet/>
      <dgm:spPr/>
      <dgm:t>
        <a:bodyPr/>
        <a:lstStyle/>
        <a:p>
          <a:endParaRPr lang="en-GB"/>
        </a:p>
      </dgm:t>
    </dgm:pt>
    <dgm:pt modelId="{1EB2A97F-0F61-437A-BF21-CB776E7E5928}" type="sibTrans" cxnId="{FE76A2C8-4998-489F-95DE-AE191E2B6B7E}">
      <dgm:prSet/>
      <dgm:spPr/>
      <dgm:t>
        <a:bodyPr/>
        <a:lstStyle/>
        <a:p>
          <a:endParaRPr lang="en-GB"/>
        </a:p>
      </dgm:t>
    </dgm:pt>
    <dgm:pt modelId="{98DCD2CF-C0B0-49AA-9F2F-FF6D38B703B5}" type="pres">
      <dgm:prSet presAssocID="{65078A75-78BC-456B-ABFB-46B2188F6802}" presName="compositeShape" presStyleCnt="0">
        <dgm:presLayoutVars>
          <dgm:chMax val="7"/>
          <dgm:dir/>
          <dgm:resizeHandles val="exact"/>
        </dgm:presLayoutVars>
      </dgm:prSet>
      <dgm:spPr/>
    </dgm:pt>
    <dgm:pt modelId="{9A65183A-5AA7-4CB4-B5C3-4DFAA056B23E}" type="pres">
      <dgm:prSet presAssocID="{65078A75-78BC-456B-ABFB-46B2188F6802}" presName="wedge1" presStyleLbl="node1" presStyleIdx="0" presStyleCnt="3"/>
      <dgm:spPr/>
      <dgm:t>
        <a:bodyPr/>
        <a:lstStyle/>
        <a:p>
          <a:endParaRPr lang="en-US"/>
        </a:p>
      </dgm:t>
    </dgm:pt>
    <dgm:pt modelId="{18D94988-048D-4538-AEF2-06B15A8D68C4}" type="pres">
      <dgm:prSet presAssocID="{65078A75-78BC-456B-ABFB-46B2188F6802}" presName="dummy1a" presStyleCnt="0"/>
      <dgm:spPr/>
    </dgm:pt>
    <dgm:pt modelId="{6FBF3934-194B-47AB-A4D0-8E175B1F125F}" type="pres">
      <dgm:prSet presAssocID="{65078A75-78BC-456B-ABFB-46B2188F6802}" presName="dummy1b" presStyleCnt="0"/>
      <dgm:spPr/>
    </dgm:pt>
    <dgm:pt modelId="{0CBF0517-4408-49AD-B5EE-1F216D71A989}" type="pres">
      <dgm:prSet presAssocID="{65078A75-78BC-456B-ABFB-46B2188F6802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E86F9D2-96F4-45DA-9910-8A19D88199A1}" type="pres">
      <dgm:prSet presAssocID="{65078A75-78BC-456B-ABFB-46B2188F6802}" presName="wedge2" presStyleLbl="node1" presStyleIdx="1" presStyleCnt="3"/>
      <dgm:spPr/>
      <dgm:t>
        <a:bodyPr/>
        <a:lstStyle/>
        <a:p>
          <a:endParaRPr lang="en-US"/>
        </a:p>
      </dgm:t>
    </dgm:pt>
    <dgm:pt modelId="{849CB753-3C47-4989-861A-830403241138}" type="pres">
      <dgm:prSet presAssocID="{65078A75-78BC-456B-ABFB-46B2188F6802}" presName="dummy2a" presStyleCnt="0"/>
      <dgm:spPr/>
    </dgm:pt>
    <dgm:pt modelId="{9DC637EA-34B4-4AD2-913A-B0858B01E7B5}" type="pres">
      <dgm:prSet presAssocID="{65078A75-78BC-456B-ABFB-46B2188F6802}" presName="dummy2b" presStyleCnt="0"/>
      <dgm:spPr/>
    </dgm:pt>
    <dgm:pt modelId="{75D2FFF1-605F-481A-9A6C-7B14FD1DC4A2}" type="pres">
      <dgm:prSet presAssocID="{65078A75-78BC-456B-ABFB-46B2188F6802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D9468E4-0D44-4FAC-B116-7C4D04CE0A12}" type="pres">
      <dgm:prSet presAssocID="{65078A75-78BC-456B-ABFB-46B2188F6802}" presName="wedge3" presStyleLbl="node1" presStyleIdx="2" presStyleCnt="3"/>
      <dgm:spPr/>
      <dgm:t>
        <a:bodyPr/>
        <a:lstStyle/>
        <a:p>
          <a:endParaRPr lang="en-US"/>
        </a:p>
      </dgm:t>
    </dgm:pt>
    <dgm:pt modelId="{E1F61578-2657-43FC-8EC1-C49BAEBBEDD8}" type="pres">
      <dgm:prSet presAssocID="{65078A75-78BC-456B-ABFB-46B2188F6802}" presName="dummy3a" presStyleCnt="0"/>
      <dgm:spPr/>
    </dgm:pt>
    <dgm:pt modelId="{A5F2D545-7C3F-4486-BA29-31578791A02F}" type="pres">
      <dgm:prSet presAssocID="{65078A75-78BC-456B-ABFB-46B2188F6802}" presName="dummy3b" presStyleCnt="0"/>
      <dgm:spPr/>
    </dgm:pt>
    <dgm:pt modelId="{BACAE335-FF9B-4144-9107-4D181211F28B}" type="pres">
      <dgm:prSet presAssocID="{65078A75-78BC-456B-ABFB-46B2188F6802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52197AE-473A-4417-95B7-0B8643594892}" type="pres">
      <dgm:prSet presAssocID="{92B7F082-C96E-4673-B273-229240AB7F43}" presName="arrowWedge1" presStyleLbl="fgSibTrans2D1" presStyleIdx="0" presStyleCnt="3"/>
      <dgm:spPr/>
    </dgm:pt>
    <dgm:pt modelId="{9EF10117-8C6B-4040-A1C7-7614F1EDA8A0}" type="pres">
      <dgm:prSet presAssocID="{C862DA0D-E65B-45AB-AB52-31F110AD60C9}" presName="arrowWedge2" presStyleLbl="fgSibTrans2D1" presStyleIdx="1" presStyleCnt="3"/>
      <dgm:spPr/>
    </dgm:pt>
    <dgm:pt modelId="{ABF41C2D-113F-49A7-B341-717091253604}" type="pres">
      <dgm:prSet presAssocID="{1EB2A97F-0F61-437A-BF21-CB776E7E5928}" presName="arrowWedge3" presStyleLbl="fgSibTrans2D1" presStyleIdx="2" presStyleCnt="3"/>
      <dgm:spPr/>
    </dgm:pt>
  </dgm:ptLst>
  <dgm:cxnLst>
    <dgm:cxn modelId="{42C91D80-AAE4-4C13-8082-75B5653C004F}" type="presOf" srcId="{64169F79-B37F-42C0-8B9D-3DE2F56CFD1C}" destId="{BACAE335-FF9B-4144-9107-4D181211F28B}" srcOrd="1" destOrd="0" presId="urn:microsoft.com/office/officeart/2005/8/layout/cycle8"/>
    <dgm:cxn modelId="{E2E6F330-B455-426A-93C8-5C9ED7BCF075}" srcId="{65078A75-78BC-456B-ABFB-46B2188F6802}" destId="{C7498EE0-5B37-444A-9CC9-F411463598D6}" srcOrd="1" destOrd="0" parTransId="{BB49F87F-7A3D-4F36-B4BD-4C6097FC63FB}" sibTransId="{C862DA0D-E65B-45AB-AB52-31F110AD60C9}"/>
    <dgm:cxn modelId="{D7DFCA23-D97E-40EE-82B8-914E706C95C9}" type="presOf" srcId="{65078A75-78BC-456B-ABFB-46B2188F6802}" destId="{98DCD2CF-C0B0-49AA-9F2F-FF6D38B703B5}" srcOrd="0" destOrd="0" presId="urn:microsoft.com/office/officeart/2005/8/layout/cycle8"/>
    <dgm:cxn modelId="{88D9A24F-8932-4128-92FD-44BBF1D9BF64}" type="presOf" srcId="{C7498EE0-5B37-444A-9CC9-F411463598D6}" destId="{7E86F9D2-96F4-45DA-9910-8A19D88199A1}" srcOrd="0" destOrd="0" presId="urn:microsoft.com/office/officeart/2005/8/layout/cycle8"/>
    <dgm:cxn modelId="{B9D7BE6F-7D1B-4F90-99FA-A3629BF0B43F}" type="presOf" srcId="{64169F79-B37F-42C0-8B9D-3DE2F56CFD1C}" destId="{FD9468E4-0D44-4FAC-B116-7C4D04CE0A12}" srcOrd="0" destOrd="0" presId="urn:microsoft.com/office/officeart/2005/8/layout/cycle8"/>
    <dgm:cxn modelId="{71CEBB08-692F-40B6-BE46-B1D888B8B6A7}" type="presOf" srcId="{4E43C293-0339-49E8-92BB-EF52C91FF7B3}" destId="{9A65183A-5AA7-4CB4-B5C3-4DFAA056B23E}" srcOrd="0" destOrd="0" presId="urn:microsoft.com/office/officeart/2005/8/layout/cycle8"/>
    <dgm:cxn modelId="{1FFE6394-A65B-495D-BE63-B651642352F5}" type="presOf" srcId="{4E43C293-0339-49E8-92BB-EF52C91FF7B3}" destId="{0CBF0517-4408-49AD-B5EE-1F216D71A989}" srcOrd="1" destOrd="0" presId="urn:microsoft.com/office/officeart/2005/8/layout/cycle8"/>
    <dgm:cxn modelId="{D54E93D9-CFEB-45D0-B599-846E0D909BB8}" type="presOf" srcId="{C7498EE0-5B37-444A-9CC9-F411463598D6}" destId="{75D2FFF1-605F-481A-9A6C-7B14FD1DC4A2}" srcOrd="1" destOrd="0" presId="urn:microsoft.com/office/officeart/2005/8/layout/cycle8"/>
    <dgm:cxn modelId="{FE76A2C8-4998-489F-95DE-AE191E2B6B7E}" srcId="{65078A75-78BC-456B-ABFB-46B2188F6802}" destId="{64169F79-B37F-42C0-8B9D-3DE2F56CFD1C}" srcOrd="2" destOrd="0" parTransId="{C6D66D66-D18C-4F30-920B-01216B7C1E04}" sibTransId="{1EB2A97F-0F61-437A-BF21-CB776E7E5928}"/>
    <dgm:cxn modelId="{F3081B70-9558-49EE-94D0-6E89520E59B6}" srcId="{65078A75-78BC-456B-ABFB-46B2188F6802}" destId="{4E43C293-0339-49E8-92BB-EF52C91FF7B3}" srcOrd="0" destOrd="0" parTransId="{FF548280-B4EB-4205-8511-5DDFD2338A3F}" sibTransId="{92B7F082-C96E-4673-B273-229240AB7F43}"/>
    <dgm:cxn modelId="{23AF450F-961D-4F85-A81E-7740B692A3EA}" type="presParOf" srcId="{98DCD2CF-C0B0-49AA-9F2F-FF6D38B703B5}" destId="{9A65183A-5AA7-4CB4-B5C3-4DFAA056B23E}" srcOrd="0" destOrd="0" presId="urn:microsoft.com/office/officeart/2005/8/layout/cycle8"/>
    <dgm:cxn modelId="{87D36D3E-5B5C-4CAB-9D3F-82E0E04F92A9}" type="presParOf" srcId="{98DCD2CF-C0B0-49AA-9F2F-FF6D38B703B5}" destId="{18D94988-048D-4538-AEF2-06B15A8D68C4}" srcOrd="1" destOrd="0" presId="urn:microsoft.com/office/officeart/2005/8/layout/cycle8"/>
    <dgm:cxn modelId="{EE5919BF-8ABB-4628-8F55-E6B24D95F8C5}" type="presParOf" srcId="{98DCD2CF-C0B0-49AA-9F2F-FF6D38B703B5}" destId="{6FBF3934-194B-47AB-A4D0-8E175B1F125F}" srcOrd="2" destOrd="0" presId="urn:microsoft.com/office/officeart/2005/8/layout/cycle8"/>
    <dgm:cxn modelId="{86493D1E-DE39-4347-80A8-9ADEF8F730EA}" type="presParOf" srcId="{98DCD2CF-C0B0-49AA-9F2F-FF6D38B703B5}" destId="{0CBF0517-4408-49AD-B5EE-1F216D71A989}" srcOrd="3" destOrd="0" presId="urn:microsoft.com/office/officeart/2005/8/layout/cycle8"/>
    <dgm:cxn modelId="{02057B9B-14DB-4B39-89BF-2D0D500D1E87}" type="presParOf" srcId="{98DCD2CF-C0B0-49AA-9F2F-FF6D38B703B5}" destId="{7E86F9D2-96F4-45DA-9910-8A19D88199A1}" srcOrd="4" destOrd="0" presId="urn:microsoft.com/office/officeart/2005/8/layout/cycle8"/>
    <dgm:cxn modelId="{3FA60562-F230-4685-BC57-96C2F0C7DFE1}" type="presParOf" srcId="{98DCD2CF-C0B0-49AA-9F2F-FF6D38B703B5}" destId="{849CB753-3C47-4989-861A-830403241138}" srcOrd="5" destOrd="0" presId="urn:microsoft.com/office/officeart/2005/8/layout/cycle8"/>
    <dgm:cxn modelId="{3C0CB69B-AC67-408F-97EF-73934E5FE69A}" type="presParOf" srcId="{98DCD2CF-C0B0-49AA-9F2F-FF6D38B703B5}" destId="{9DC637EA-34B4-4AD2-913A-B0858B01E7B5}" srcOrd="6" destOrd="0" presId="urn:microsoft.com/office/officeart/2005/8/layout/cycle8"/>
    <dgm:cxn modelId="{6A04DFD1-E8FD-45A4-A452-5C71A47831C7}" type="presParOf" srcId="{98DCD2CF-C0B0-49AA-9F2F-FF6D38B703B5}" destId="{75D2FFF1-605F-481A-9A6C-7B14FD1DC4A2}" srcOrd="7" destOrd="0" presId="urn:microsoft.com/office/officeart/2005/8/layout/cycle8"/>
    <dgm:cxn modelId="{2AB6D03A-3E3C-4372-B31E-9D00360D444F}" type="presParOf" srcId="{98DCD2CF-C0B0-49AA-9F2F-FF6D38B703B5}" destId="{FD9468E4-0D44-4FAC-B116-7C4D04CE0A12}" srcOrd="8" destOrd="0" presId="urn:microsoft.com/office/officeart/2005/8/layout/cycle8"/>
    <dgm:cxn modelId="{5E43CAAC-ABFE-4B98-BEB7-AE83E96467C9}" type="presParOf" srcId="{98DCD2CF-C0B0-49AA-9F2F-FF6D38B703B5}" destId="{E1F61578-2657-43FC-8EC1-C49BAEBBEDD8}" srcOrd="9" destOrd="0" presId="urn:microsoft.com/office/officeart/2005/8/layout/cycle8"/>
    <dgm:cxn modelId="{5D846242-FAC7-403A-9F03-DB3BB1BEC73A}" type="presParOf" srcId="{98DCD2CF-C0B0-49AA-9F2F-FF6D38B703B5}" destId="{A5F2D545-7C3F-4486-BA29-31578791A02F}" srcOrd="10" destOrd="0" presId="urn:microsoft.com/office/officeart/2005/8/layout/cycle8"/>
    <dgm:cxn modelId="{68F00463-3808-4F86-B7B9-F22348F4F5A0}" type="presParOf" srcId="{98DCD2CF-C0B0-49AA-9F2F-FF6D38B703B5}" destId="{BACAE335-FF9B-4144-9107-4D181211F28B}" srcOrd="11" destOrd="0" presId="urn:microsoft.com/office/officeart/2005/8/layout/cycle8"/>
    <dgm:cxn modelId="{992D3DDD-927E-4958-99EE-F5D02DF3ED37}" type="presParOf" srcId="{98DCD2CF-C0B0-49AA-9F2F-FF6D38B703B5}" destId="{052197AE-473A-4417-95B7-0B8643594892}" srcOrd="12" destOrd="0" presId="urn:microsoft.com/office/officeart/2005/8/layout/cycle8"/>
    <dgm:cxn modelId="{9BDAC72E-DDD8-43F8-B47A-69A9C43F1A6E}" type="presParOf" srcId="{98DCD2CF-C0B0-49AA-9F2F-FF6D38B703B5}" destId="{9EF10117-8C6B-4040-A1C7-7614F1EDA8A0}" srcOrd="13" destOrd="0" presId="urn:microsoft.com/office/officeart/2005/8/layout/cycle8"/>
    <dgm:cxn modelId="{52ABA9EA-5B79-4956-9DA8-8FE07438C145}" type="presParOf" srcId="{98DCD2CF-C0B0-49AA-9F2F-FF6D38B703B5}" destId="{ABF41C2D-113F-49A7-B341-717091253604}" srcOrd="14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65183A-5AA7-4CB4-B5C3-4DFAA056B23E}">
      <dsp:nvSpPr>
        <dsp:cNvPr id="0" name=""/>
        <dsp:cNvSpPr/>
      </dsp:nvSpPr>
      <dsp:spPr>
        <a:xfrm>
          <a:off x="1881902" y="352213"/>
          <a:ext cx="4551680" cy="4551680"/>
        </a:xfrm>
        <a:prstGeom prst="pie">
          <a:avLst>
            <a:gd name="adj1" fmla="val 16200000"/>
            <a:gd name="adj2" fmla="val 1800000"/>
          </a:avLst>
        </a:prstGeom>
        <a:blipFill rotWithShape="0">
          <a:blip xmlns:r="http://schemas.openxmlformats.org/officeDocument/2006/relationships" r:embed="rId1"/>
          <a:tile tx="0" ty="0" sx="100000" sy="100000" flip="none" algn="tl"/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500" kern="1200" dirty="0">
              <a:solidFill>
                <a:schemeClr val="tx1"/>
              </a:solidFill>
            </a:rPr>
            <a:t>Congruence</a:t>
          </a:r>
        </a:p>
      </dsp:txBody>
      <dsp:txXfrm>
        <a:off x="4280746" y="1316736"/>
        <a:ext cx="1625600" cy="1354666"/>
      </dsp:txXfrm>
    </dsp:sp>
    <dsp:sp modelId="{7E86F9D2-96F4-45DA-9910-8A19D88199A1}">
      <dsp:nvSpPr>
        <dsp:cNvPr id="0" name=""/>
        <dsp:cNvSpPr/>
      </dsp:nvSpPr>
      <dsp:spPr>
        <a:xfrm>
          <a:off x="1788159" y="514773"/>
          <a:ext cx="4551680" cy="4551680"/>
        </a:xfrm>
        <a:prstGeom prst="pie">
          <a:avLst>
            <a:gd name="adj1" fmla="val 1800000"/>
            <a:gd name="adj2" fmla="val 9000000"/>
          </a:avLst>
        </a:prstGeom>
        <a:blipFill rotWithShape="0">
          <a:blip xmlns:r="http://schemas.openxmlformats.org/officeDocument/2006/relationships" r:embed="rId2"/>
          <a:tile tx="0" ty="0" sx="100000" sy="100000" flip="none" algn="tl"/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500" b="1" kern="1200" dirty="0">
              <a:solidFill>
                <a:schemeClr val="tx1"/>
              </a:solidFill>
            </a:rPr>
            <a:t>Unconditional positive regard</a:t>
          </a:r>
        </a:p>
      </dsp:txBody>
      <dsp:txXfrm>
        <a:off x="2871893" y="3467946"/>
        <a:ext cx="2438400" cy="1192106"/>
      </dsp:txXfrm>
    </dsp:sp>
    <dsp:sp modelId="{FD9468E4-0D44-4FAC-B116-7C4D04CE0A12}">
      <dsp:nvSpPr>
        <dsp:cNvPr id="0" name=""/>
        <dsp:cNvSpPr/>
      </dsp:nvSpPr>
      <dsp:spPr>
        <a:xfrm>
          <a:off x="1694416" y="352213"/>
          <a:ext cx="4551680" cy="4551680"/>
        </a:xfrm>
        <a:prstGeom prst="pie">
          <a:avLst>
            <a:gd name="adj1" fmla="val 9000000"/>
            <a:gd name="adj2" fmla="val 16200000"/>
          </a:avLst>
        </a:prstGeom>
        <a:solidFill>
          <a:srgbClr val="00B05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500" kern="1200" dirty="0">
              <a:solidFill>
                <a:schemeClr val="tx1"/>
              </a:solidFill>
            </a:rPr>
            <a:t>Empathy</a:t>
          </a:r>
        </a:p>
      </dsp:txBody>
      <dsp:txXfrm>
        <a:off x="2221653" y="1316736"/>
        <a:ext cx="1625600" cy="1354666"/>
      </dsp:txXfrm>
    </dsp:sp>
    <dsp:sp modelId="{052197AE-473A-4417-95B7-0B8643594892}">
      <dsp:nvSpPr>
        <dsp:cNvPr id="0" name=""/>
        <dsp:cNvSpPr/>
      </dsp:nvSpPr>
      <dsp:spPr>
        <a:xfrm>
          <a:off x="1600507" y="70442"/>
          <a:ext cx="5115221" cy="5115221"/>
        </a:xfrm>
        <a:prstGeom prst="circularArrow">
          <a:avLst>
            <a:gd name="adj1" fmla="val 5085"/>
            <a:gd name="adj2" fmla="val 327528"/>
            <a:gd name="adj3" fmla="val 1472472"/>
            <a:gd name="adj4" fmla="val 16199432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EF10117-8C6B-4040-A1C7-7614F1EDA8A0}">
      <dsp:nvSpPr>
        <dsp:cNvPr id="0" name=""/>
        <dsp:cNvSpPr/>
      </dsp:nvSpPr>
      <dsp:spPr>
        <a:xfrm>
          <a:off x="1506389" y="232714"/>
          <a:ext cx="5115221" cy="5115221"/>
        </a:xfrm>
        <a:prstGeom prst="circularArrow">
          <a:avLst>
            <a:gd name="adj1" fmla="val 5085"/>
            <a:gd name="adj2" fmla="val 327528"/>
            <a:gd name="adj3" fmla="val 8671970"/>
            <a:gd name="adj4" fmla="val 1800502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BF41C2D-113F-49A7-B341-717091253604}">
      <dsp:nvSpPr>
        <dsp:cNvPr id="0" name=""/>
        <dsp:cNvSpPr/>
      </dsp:nvSpPr>
      <dsp:spPr>
        <a:xfrm>
          <a:off x="1412270" y="70442"/>
          <a:ext cx="5115221" cy="5115221"/>
        </a:xfrm>
        <a:prstGeom prst="circularArrow">
          <a:avLst>
            <a:gd name="adj1" fmla="val 5085"/>
            <a:gd name="adj2" fmla="val 327528"/>
            <a:gd name="adj3" fmla="val 15873039"/>
            <a:gd name="adj4" fmla="val 9000000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11/1/2018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11/1/2018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11/1/2018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52CD75-318E-4FEC-B874-29A3E2695DF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159720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3EACAE-273A-442A-9C68-B52467BCC7D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664356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6599BD-FBEC-4D72-A23A-0770A6452EC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1905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987860-76EC-4C2F-8ACC-19A32181CA1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097031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388E6C-5B98-403B-96F0-6399027B5E4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784257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8103AF-AB83-44D7-A04E-E64EC0A7148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810559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B7CB1F-B3F6-4FA9-B583-FC3C7CAFA31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398902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5225F5-C0DD-46E7-9114-310658E1891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379275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225D03-6D01-4627-AC80-90C7C6B4F3A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896201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100562-C5B4-4574-9798-D054BE49985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666588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586F03-0B24-4594-9388-78AFC860B2F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6003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11/1/2018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1F4F7811-81CC-436C-B9FB-736B2C2031B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37527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ranscend.org/tms/2016/01/carl-rogers-8-jan-1902-4-feb-1987-healing-the-person-and-the-state/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/3.0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wanko/393203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DD5163-743E-4562-B987-FFE5931F9D6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Carl Rogers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EF63167-C3AF-487B-A610-F6DD8BAC680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3200" b="1" dirty="0"/>
              <a:t>Person centred</a:t>
            </a:r>
          </a:p>
        </p:txBody>
      </p:sp>
    </p:spTree>
    <p:extLst>
      <p:ext uri="{BB962C8B-B14F-4D97-AF65-F5344CB8AC3E}">
        <p14:creationId xmlns:p14="http://schemas.microsoft.com/office/powerpoint/2010/main" val="15949264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86758B-E169-4B90-B7F1-BE52C87234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Learning outcomes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2EF712-3231-4721-B488-491850FB5C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endParaRPr lang="en-GB" dirty="0" smtClean="0"/>
          </a:p>
          <a:p>
            <a:pPr marL="457200" indent="-457200">
              <a:buFont typeface="+mj-lt"/>
              <a:buAutoNum type="arabicPeriod"/>
            </a:pPr>
            <a:r>
              <a:rPr lang="en-GB" dirty="0" smtClean="0"/>
              <a:t>Identify the underpinning theory of Person Centred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 smtClean="0"/>
              <a:t>Evaluate  the core conditions in the therapeutic relationship.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 smtClean="0"/>
              <a:t>Critique person-centred therapy within a nursing environment</a:t>
            </a:r>
          </a:p>
          <a:p>
            <a:pPr marL="457200" indent="-457200">
              <a:buFont typeface="+mj-lt"/>
              <a:buAutoNum type="arabicPeriod"/>
            </a:pPr>
            <a:endParaRPr lang="en-GB" dirty="0" smtClean="0"/>
          </a:p>
          <a:p>
            <a:pPr marL="457200" indent="-457200">
              <a:buFont typeface="+mj-lt"/>
              <a:buAutoNum type="arabicPeriod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4701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E29D8B-CA00-46C3-9C74-AA524F4620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Carl Rogers (1902-1987)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6EE89B7-15A4-4D8F-80AA-DB82548847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4936528" y="2557463"/>
            <a:ext cx="2318944" cy="3317875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3E3B530-A1D0-4CF8-9573-DD453B685AE0}"/>
              </a:ext>
            </a:extLst>
          </p:cNvPr>
          <p:cNvSpPr txBox="1"/>
          <p:nvPr/>
        </p:nvSpPr>
        <p:spPr>
          <a:xfrm>
            <a:off x="4936528" y="5875338"/>
            <a:ext cx="2318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3" tooltip="https://www.transcend.org/tms/2016/01/carl-rogers-8-jan-1902-4-feb-1987-healing-the-person-and-the-state/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4" tooltip="https://creativecommons.org/licenses/by-nc/3.0/"/>
              </a:rPr>
              <a:t>CC BY-NC</a:t>
            </a:r>
            <a:endParaRPr lang="en-GB" sz="900"/>
          </a:p>
        </p:txBody>
      </p:sp>
    </p:spTree>
    <p:extLst>
      <p:ext uri="{BB962C8B-B14F-4D97-AF65-F5344CB8AC3E}">
        <p14:creationId xmlns:p14="http://schemas.microsoft.com/office/powerpoint/2010/main" val="2793840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F8FE74-C32C-4A39-802D-E475D1F759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Person-centred therapy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02189A-68AE-4BFB-A533-8642545070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Carl Rogers was an influential American Psychologist and among the founders of the humanistic approach to psychology.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E5D0F9A-277E-4B59-A512-F09B3C5599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3893127" y="3520781"/>
            <a:ext cx="3970714" cy="270172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68969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C030A2-0ED5-4A56-96B2-30983C988D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Person-Centred </a:t>
            </a:r>
            <a:r>
              <a:rPr lang="en-GB" dirty="0"/>
              <a:t>theory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6AEDEE-5F25-4732-948A-FAB2B31416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/>
              <a:t>The client is the centre of the helping process</a:t>
            </a:r>
          </a:p>
          <a:p>
            <a:r>
              <a:rPr lang="en-GB" sz="2800" dirty="0"/>
              <a:t>Helping is seen as activating the self-healing process</a:t>
            </a:r>
          </a:p>
          <a:p>
            <a:r>
              <a:rPr lang="en-GB" sz="2800" dirty="0"/>
              <a:t>A respectful, non-judgemental method of allowing the client to direct the process themselves through the wisdom of their self-healing tendencies.</a:t>
            </a:r>
          </a:p>
          <a:p>
            <a:endParaRPr lang="en-GB" sz="28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7337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0" y="0"/>
            <a:ext cx="9144000" cy="6858000"/>
          </a:xfrm>
        </p:spPr>
        <p:txBody>
          <a:bodyPr/>
          <a:lstStyle/>
          <a:p>
            <a:pPr eaLnBrk="1" hangingPunct="1">
              <a:buFontTx/>
              <a:buNone/>
            </a:pPr>
            <a:endParaRPr lang="en-US" altLang="en-US" dirty="0"/>
          </a:p>
          <a:p>
            <a:pPr eaLnBrk="1" hangingPunct="1"/>
            <a:endParaRPr lang="en-GB" altLang="en-US" dirty="0" smtClean="0"/>
          </a:p>
        </p:txBody>
      </p:sp>
      <p:pic>
        <p:nvPicPr>
          <p:cNvPr id="2" name="Picture 4" descr="MPj04390040000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7483" y="2610196"/>
            <a:ext cx="7148945" cy="35162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4" name="Rectangle 5"/>
          <p:cNvSpPr>
            <a:spLocks noChangeArrowheads="1"/>
          </p:cNvSpPr>
          <p:nvPr/>
        </p:nvSpPr>
        <p:spPr bwMode="auto">
          <a:xfrm>
            <a:off x="1598815" y="889462"/>
            <a:ext cx="9144000" cy="1261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800" b="1" dirty="0">
                <a:latin typeface="+mj-lt"/>
              </a:rPr>
              <a:t>Humanistic Therapy: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b="1" dirty="0">
                <a:latin typeface="+mj-lt"/>
              </a:rPr>
              <a:t>Based on the ideas of self-empowerment, self-</a:t>
            </a:r>
            <a:r>
              <a:rPr lang="en-US" altLang="en-US" sz="2400" b="1" dirty="0" err="1">
                <a:latin typeface="+mj-lt"/>
              </a:rPr>
              <a:t>actualisation</a:t>
            </a:r>
            <a:r>
              <a:rPr lang="en-US" altLang="en-US" sz="2400" b="1" dirty="0">
                <a:latin typeface="+mj-lt"/>
              </a:rPr>
              <a:t>,     freedom, choices, values, purpose, meaning</a:t>
            </a:r>
            <a:r>
              <a:rPr lang="en-US" altLang="en-US" sz="2400" dirty="0">
                <a:latin typeface="+mj-lt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32941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286000" y="278333"/>
            <a:ext cx="7938653" cy="650272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06E85A-59CF-4239-9B65-BA076983A9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ctr"/>
            <a:r>
              <a:rPr lang="en-GB" b="1" dirty="0"/>
              <a:t>All human beings have an inbuilt capacity to grow and achieve their potential</a:t>
            </a:r>
          </a:p>
          <a:p>
            <a:pPr algn="ctr"/>
            <a:r>
              <a:rPr lang="en-GB" b="1" dirty="0"/>
              <a:t>This is called actualisation</a:t>
            </a:r>
          </a:p>
          <a:p>
            <a:pPr algn="ctr"/>
            <a:r>
              <a:rPr lang="en-GB" b="1" dirty="0"/>
              <a:t>If the actualising tendency can be harnessed, human beings can solve their problems</a:t>
            </a:r>
          </a:p>
          <a:p>
            <a:pPr algn="ctr"/>
            <a:r>
              <a:rPr lang="en-GB" b="1" dirty="0"/>
              <a:t>Actualisation will happen quite naturally if we have the right conditions for it</a:t>
            </a:r>
          </a:p>
          <a:p>
            <a:pPr algn="ctr"/>
            <a:r>
              <a:rPr lang="en-GB" b="1" dirty="0"/>
              <a:t>The therapist provides these conditions in which we can explore our own experiences. This will help strengthen our self structure and tendency towards actualisation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DF4870E-CC13-4C12-A5F9-C41C84A2E9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Humanistic approach</a:t>
            </a:r>
          </a:p>
        </p:txBody>
      </p:sp>
    </p:spTree>
    <p:extLst>
      <p:ext uri="{BB962C8B-B14F-4D97-AF65-F5344CB8AC3E}">
        <p14:creationId xmlns:p14="http://schemas.microsoft.com/office/powerpoint/2010/main" val="1698010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63535" y="0"/>
            <a:ext cx="9404465" cy="6043353"/>
          </a:xfrm>
        </p:spPr>
        <p:txBody>
          <a:bodyPr/>
          <a:lstStyle/>
          <a:p>
            <a:pPr marL="0" indent="0" eaLnBrk="1" hangingPunct="1">
              <a:buNone/>
            </a:pPr>
            <a:endParaRPr lang="en-US" altLang="en-US" dirty="0" smtClean="0"/>
          </a:p>
        </p:txBody>
      </p:sp>
      <p:pic>
        <p:nvPicPr>
          <p:cNvPr id="2" name="Picture 4" descr="MPj04373180000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5440" y="490452"/>
            <a:ext cx="9144000" cy="4221163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1875905" y="3493907"/>
            <a:ext cx="9144000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2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Garamond" panose="02020404030301010803" pitchFamily="18" charset="0"/>
                <a:cs typeface="Arial" charset="0"/>
              </a:rPr>
              <a:t>Therapy is a permissive, non-directive</a:t>
            </a:r>
          </a:p>
          <a:p>
            <a:pPr eaLnBrk="1" hangingPunct="1">
              <a:defRPr/>
            </a:pPr>
            <a:endParaRPr lang="en-US" sz="2000" b="1" dirty="0">
              <a:effectLst>
                <a:outerShdw blurRad="38100" dist="38100" dir="2700000" algn="tl">
                  <a:srgbClr val="C0C0C0"/>
                </a:outerShdw>
              </a:effectLst>
              <a:latin typeface="Garamond" panose="02020404030301010803" pitchFamily="18" charset="0"/>
              <a:cs typeface="Arial" charset="0"/>
            </a:endParaRPr>
          </a:p>
          <a:p>
            <a:pPr eaLnBrk="1" hangingPunct="1">
              <a:defRPr/>
            </a:pPr>
            <a:r>
              <a:rPr lang="en-US" sz="2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Garamond" panose="02020404030301010803" pitchFamily="18" charset="0"/>
                <a:cs typeface="Arial" charset="0"/>
              </a:rPr>
              <a:t>Phenomenological approach: seeing and understanding others from their reference, perception</a:t>
            </a:r>
          </a:p>
          <a:p>
            <a:pPr eaLnBrk="1" hangingPunct="1">
              <a:defRPr/>
            </a:pPr>
            <a:endParaRPr lang="en-US" sz="2000" b="1" dirty="0">
              <a:effectLst>
                <a:outerShdw blurRad="38100" dist="38100" dir="2700000" algn="tl">
                  <a:srgbClr val="C0C0C0"/>
                </a:outerShdw>
              </a:effectLst>
              <a:latin typeface="Garamond" panose="02020404030301010803" pitchFamily="18" charset="0"/>
              <a:cs typeface="Arial" charset="0"/>
            </a:endParaRPr>
          </a:p>
          <a:p>
            <a:pPr eaLnBrk="1" hangingPunct="1">
              <a:defRPr/>
            </a:pPr>
            <a:r>
              <a:rPr lang="en-US" sz="2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Garamond" panose="02020404030301010803" pitchFamily="18" charset="0"/>
                <a:cs typeface="Arial" charset="0"/>
              </a:rPr>
              <a:t>Therapist: creates a growth promoting environment, non directive, not the expert, non controlling, caring, accepting, genuine..</a:t>
            </a:r>
            <a:r>
              <a:rPr lang="en-US" sz="2400" b="1" dirty="0">
                <a:latin typeface="Garamond" panose="02020404030301010803" pitchFamily="18" charset="0"/>
                <a:cs typeface="Arial" charset="0"/>
              </a:rPr>
              <a:t> </a:t>
            </a:r>
          </a:p>
          <a:p>
            <a:pPr eaLnBrk="1" hangingPunct="1">
              <a:defRPr/>
            </a:pPr>
            <a:endParaRPr lang="en-US" sz="2400" b="1" dirty="0">
              <a:latin typeface="Garamond" panose="02020404030301010803" pitchFamily="18" charset="0"/>
              <a:cs typeface="Arial" charset="0"/>
            </a:endParaRPr>
          </a:p>
          <a:p>
            <a:pPr eaLnBrk="1" hangingPunct="1">
              <a:defRPr/>
            </a:pPr>
            <a:endParaRPr lang="en-US" sz="2400" dirty="0">
              <a:latin typeface="Arial" charset="0"/>
              <a:cs typeface="Arial" charset="0"/>
            </a:endParaRPr>
          </a:p>
          <a:p>
            <a:pPr eaLnBrk="1" hangingPunct="1">
              <a:defRPr/>
            </a:pPr>
            <a:endParaRPr lang="en-US" sz="2400" dirty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0638092"/>
      </p:ext>
    </p:extLst>
  </p:cSld>
  <p:clrMapOvr>
    <a:masterClrMapping/>
  </p:clrMapOvr>
  <p:transition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Six Necessary Conditions for therapy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1" y="2748131"/>
            <a:ext cx="9601196" cy="3318936"/>
          </a:xfrm>
        </p:spPr>
        <p:txBody>
          <a:bodyPr>
            <a:normAutofit fontScale="77500" lnSpcReduction="20000"/>
          </a:bodyPr>
          <a:lstStyle/>
          <a:p>
            <a:r>
              <a:rPr lang="en-GB" sz="2000" dirty="0" smtClean="0"/>
              <a:t>1. </a:t>
            </a:r>
            <a:r>
              <a:rPr lang="en-GB" sz="2800" dirty="0" smtClean="0"/>
              <a:t>Psychological contact between counsellor and client.</a:t>
            </a:r>
          </a:p>
          <a:p>
            <a:r>
              <a:rPr lang="en-GB" sz="2800" dirty="0" smtClean="0"/>
              <a:t>2.The client is incongruent (anxious or vulnerable).</a:t>
            </a:r>
          </a:p>
          <a:p>
            <a:r>
              <a:rPr lang="en-GB" sz="2600" dirty="0"/>
              <a:t>3.The counsellor is congruent or integrated in the relationship.</a:t>
            </a:r>
          </a:p>
          <a:p>
            <a:r>
              <a:rPr lang="en-GB" sz="2600" dirty="0"/>
              <a:t>4. The therapist experiences unconditional positive regard for the client.</a:t>
            </a:r>
          </a:p>
          <a:p>
            <a:r>
              <a:rPr lang="en-GB" sz="2600" dirty="0"/>
              <a:t>5. </a:t>
            </a:r>
            <a:r>
              <a:rPr lang="en-GB" sz="2600" dirty="0"/>
              <a:t>The therapist experiences an empathic understanding of the client’s frame of reference and communicates this experience to the client</a:t>
            </a:r>
            <a:r>
              <a:rPr lang="en-GB" sz="2600" dirty="0" smtClean="0"/>
              <a:t>.</a:t>
            </a:r>
          </a:p>
          <a:p>
            <a:r>
              <a:rPr lang="en-GB" sz="2600" dirty="0" smtClean="0"/>
              <a:t>6. To some degree, the client perceives the therapist’s unconditional positive regard and empathic understanding. This is communicated through the words and behaviours of the therapist.</a:t>
            </a:r>
            <a:endParaRPr lang="en-GB" sz="2600" dirty="0"/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380778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9C08AA70-A90B-438A-914F-3D66922599D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42021711"/>
              </p:ext>
            </p:extLst>
          </p:nvPr>
        </p:nvGraphicFramePr>
        <p:xfrm>
          <a:off x="2032000" y="71966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83673D27-CD3A-49AD-BD10-00355C1948D6}"/>
              </a:ext>
            </a:extLst>
          </p:cNvPr>
          <p:cNvSpPr txBox="1"/>
          <p:nvPr/>
        </p:nvSpPr>
        <p:spPr>
          <a:xfrm>
            <a:off x="8540685" y="1348033"/>
            <a:ext cx="20986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Core conditions</a:t>
            </a:r>
          </a:p>
        </p:txBody>
      </p:sp>
    </p:spTree>
    <p:extLst>
      <p:ext uri="{BB962C8B-B14F-4D97-AF65-F5344CB8AC3E}">
        <p14:creationId xmlns:p14="http://schemas.microsoft.com/office/powerpoint/2010/main" val="3240267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DDB998-BFE9-47B1-8F46-9C4B02C2FC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Core conditions</a:t>
            </a:r>
            <a:br>
              <a:rPr lang="en-GB" dirty="0"/>
            </a:br>
            <a:r>
              <a:rPr lang="en-GB" sz="4000" dirty="0"/>
              <a:t>EMPATHY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CA18F9-B506-44CD-90DB-E8AABCA679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sz="2800" dirty="0"/>
              <a:t>Known as the first core condition</a:t>
            </a:r>
          </a:p>
          <a:p>
            <a:r>
              <a:rPr lang="en-GB" sz="2800" dirty="0"/>
              <a:t>Carl Rogers describes “EMPATHY” as the ability to sense the client’s world </a:t>
            </a:r>
            <a:r>
              <a:rPr lang="en-GB" sz="2800" b="1" i="1" dirty="0"/>
              <a:t>as if </a:t>
            </a:r>
            <a:r>
              <a:rPr lang="en-GB" sz="2800" dirty="0"/>
              <a:t>it were your own without loosing the </a:t>
            </a:r>
            <a:r>
              <a:rPr lang="en-GB" sz="2800" b="1" i="1" dirty="0"/>
              <a:t>as if </a:t>
            </a:r>
            <a:r>
              <a:rPr lang="en-GB" sz="2800" dirty="0"/>
              <a:t>quality, </a:t>
            </a:r>
          </a:p>
          <a:p>
            <a:pPr marL="0" indent="0">
              <a:buNone/>
            </a:pPr>
            <a:r>
              <a:rPr lang="en-GB" sz="2800" i="1" dirty="0"/>
              <a:t>    </a:t>
            </a:r>
            <a:r>
              <a:rPr lang="en-GB" sz="2200" i="1" dirty="0"/>
              <a:t>Rogers (1957)</a:t>
            </a:r>
          </a:p>
          <a:p>
            <a:r>
              <a:rPr lang="en-GB" sz="2800" dirty="0"/>
              <a:t>Empathy is our ability to identify, to relate and understand another person’s feelings, thoughts and attitudes, see their world from their point of view. </a:t>
            </a:r>
          </a:p>
          <a:p>
            <a:endParaRPr lang="en-GB" sz="28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415439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57100" y="515389"/>
            <a:ext cx="3131019" cy="577734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0A8BF415-D903-4B0C-8DC6-48D0D71B801B}"/>
              </a:ext>
            </a:extLst>
          </p:cNvPr>
          <p:cNvSpPr/>
          <p:nvPr/>
        </p:nvSpPr>
        <p:spPr>
          <a:xfrm>
            <a:off x="1317314" y="1692282"/>
            <a:ext cx="7239786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/>
              <a:t>Being Empathic involves</a:t>
            </a:r>
            <a:r>
              <a:rPr lang="en-GB" sz="2800" dirty="0"/>
              <a:t>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514350" indent="-514350">
              <a:buFont typeface="+mj-lt"/>
              <a:buAutoNum type="arabicPeriod"/>
            </a:pPr>
            <a:r>
              <a:rPr lang="en-GB" sz="2800" dirty="0"/>
              <a:t>Trying to make sense of what you hear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/>
              <a:t>Understand the other person’s experiences in their own terms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/>
              <a:t>Checking to see if you’ve got the meaning right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/>
              <a:t>Listening sensitively. </a:t>
            </a:r>
          </a:p>
        </p:txBody>
      </p:sp>
    </p:spTree>
    <p:extLst>
      <p:ext uri="{BB962C8B-B14F-4D97-AF65-F5344CB8AC3E}">
        <p14:creationId xmlns:p14="http://schemas.microsoft.com/office/powerpoint/2010/main" val="2634954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5D5227-4B07-4813-AC29-9710341F32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Empathy is not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20655E-6F1D-4177-B5E1-ACA89D0BEC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Sympathy  </a:t>
            </a:r>
          </a:p>
          <a:p>
            <a:r>
              <a:rPr lang="en-GB" sz="3200" dirty="0"/>
              <a:t>Identifying with  your experiences</a:t>
            </a:r>
          </a:p>
          <a:p>
            <a:r>
              <a:rPr lang="en-GB" sz="3200" dirty="0"/>
              <a:t>Even if we have a similar experience, we will not have felt the exactly the same about it.</a:t>
            </a:r>
          </a:p>
        </p:txBody>
      </p:sp>
    </p:spTree>
    <p:extLst>
      <p:ext uri="{BB962C8B-B14F-4D97-AF65-F5344CB8AC3E}">
        <p14:creationId xmlns:p14="http://schemas.microsoft.com/office/powerpoint/2010/main" val="3281354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07076" y="473336"/>
            <a:ext cx="11188931" cy="5923604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B74FD2-57D0-42CD-96CA-1596240C89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Allows us to create bonds of trust</a:t>
            </a:r>
          </a:p>
          <a:p>
            <a:r>
              <a:rPr lang="en-GB" dirty="0"/>
              <a:t>Creates connections between people</a:t>
            </a:r>
          </a:p>
          <a:p>
            <a:r>
              <a:rPr lang="en-GB" dirty="0"/>
              <a:t>Helps forge friendships</a:t>
            </a:r>
          </a:p>
          <a:p>
            <a:r>
              <a:rPr lang="en-GB" dirty="0"/>
              <a:t>Helps us to understand how or why others are reacting to situations</a:t>
            </a:r>
          </a:p>
          <a:p>
            <a:r>
              <a:rPr lang="en-GB" dirty="0"/>
              <a:t>Without empathy the world would be chaotic and uncivilised.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67614CA-992A-496C-AF74-B95085B66F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 do we need Empathy</a:t>
            </a:r>
          </a:p>
        </p:txBody>
      </p:sp>
    </p:spTree>
    <p:extLst>
      <p:ext uri="{BB962C8B-B14F-4D97-AF65-F5344CB8AC3E}">
        <p14:creationId xmlns:p14="http://schemas.microsoft.com/office/powerpoint/2010/main" val="4106562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712961-BCA0-4775-A0DD-E6D60366E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b="1" dirty="0"/>
              <a:t>Congruence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2AEB9D-2033-4F53-B3F5-A9D54BF346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3200" b="1" dirty="0"/>
              <a:t>Genuine/real</a:t>
            </a:r>
          </a:p>
          <a:p>
            <a:r>
              <a:rPr lang="en-GB" sz="3200" b="1" dirty="0"/>
              <a:t>Openness</a:t>
            </a:r>
          </a:p>
          <a:p>
            <a:r>
              <a:rPr lang="en-GB" sz="3200" b="1" dirty="0"/>
              <a:t>Transparency</a:t>
            </a:r>
          </a:p>
          <a:p>
            <a:r>
              <a:rPr lang="en-GB" sz="3200" b="1" dirty="0"/>
              <a:t>Communicating genuine feelings as they occur </a:t>
            </a:r>
          </a:p>
          <a:p>
            <a:endParaRPr lang="en-GB" b="1" dirty="0"/>
          </a:p>
          <a:p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220179636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8D28C3-D636-4F6C-BB03-F6FD1EE972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Unconditional Positive Regard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92DAC4-25D2-49D6-A643-C94806466B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2" y="2531621"/>
            <a:ext cx="9601196" cy="3318936"/>
          </a:xfrm>
        </p:spPr>
        <p:txBody>
          <a:bodyPr/>
          <a:lstStyle/>
          <a:p>
            <a:r>
              <a:rPr lang="en-GB" dirty="0"/>
              <a:t>Third core condition</a:t>
            </a:r>
          </a:p>
          <a:p>
            <a:r>
              <a:rPr lang="en-GB" dirty="0"/>
              <a:t>Known as being  </a:t>
            </a:r>
            <a:r>
              <a:rPr lang="en-GB" b="1" dirty="0"/>
              <a:t>non-judgemental</a:t>
            </a:r>
            <a:r>
              <a:rPr lang="en-GB" dirty="0"/>
              <a:t>, offering </a:t>
            </a:r>
            <a:r>
              <a:rPr lang="en-GB" b="1" dirty="0"/>
              <a:t>warmth</a:t>
            </a:r>
            <a:r>
              <a:rPr lang="en-GB" dirty="0"/>
              <a:t> and </a:t>
            </a:r>
            <a:r>
              <a:rPr lang="en-GB" b="1" dirty="0"/>
              <a:t>acceptance</a:t>
            </a:r>
          </a:p>
          <a:p>
            <a:r>
              <a:rPr lang="en-GB" b="1" dirty="0"/>
              <a:t>Accepting </a:t>
            </a:r>
            <a:r>
              <a:rPr lang="en-GB" dirty="0"/>
              <a:t>the person we are trying to help as a worthwhile human being</a:t>
            </a:r>
          </a:p>
          <a:p>
            <a:r>
              <a:rPr lang="en-GB" dirty="0"/>
              <a:t>Worthy means to see someone as a human being of equal value. </a:t>
            </a:r>
          </a:p>
          <a:p>
            <a:r>
              <a:rPr lang="en-GB" dirty="0"/>
              <a:t>Allows patients to talk about their difficulties without the fear of being criticized or judged</a:t>
            </a:r>
          </a:p>
        </p:txBody>
      </p:sp>
    </p:spTree>
    <p:extLst>
      <p:ext uri="{BB962C8B-B14F-4D97-AF65-F5344CB8AC3E}">
        <p14:creationId xmlns:p14="http://schemas.microsoft.com/office/powerpoint/2010/main" val="263112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MPj04393280000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4200" y="0"/>
            <a:ext cx="50038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7" name="Rectangle 5"/>
          <p:cNvSpPr>
            <a:spLocks noChangeArrowheads="1"/>
          </p:cNvSpPr>
          <p:nvPr/>
        </p:nvSpPr>
        <p:spPr bwMode="auto">
          <a:xfrm>
            <a:off x="1524000" y="1"/>
            <a:ext cx="6858000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GOAL OF COUNSELING:</a:t>
            </a:r>
          </a:p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cs typeface="Arial" charset="0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  <a:buFontTx/>
              <a:buChar char="•"/>
              <a:defRPr/>
            </a:pP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Set clients free to engage in self exploration</a:t>
            </a:r>
          </a:p>
          <a:p>
            <a:pPr defTabSz="914400" fontAlgn="base">
              <a:spcBef>
                <a:spcPct val="0"/>
              </a:spcBef>
              <a:spcAft>
                <a:spcPct val="0"/>
              </a:spcAft>
              <a:buFontTx/>
              <a:buChar char="•"/>
              <a:defRPr/>
            </a:pPr>
            <a:endParaRPr lang="en-US" sz="2400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cs typeface="Arial" charset="0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  <a:buFontTx/>
              <a:buChar char="•"/>
              <a:defRPr/>
            </a:pP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Positive view of human nature</a:t>
            </a:r>
          </a:p>
          <a:p>
            <a:pPr defTabSz="914400" fontAlgn="base">
              <a:spcBef>
                <a:spcPct val="0"/>
              </a:spcBef>
              <a:spcAft>
                <a:spcPct val="0"/>
              </a:spcAft>
              <a:buFontTx/>
              <a:buChar char="•"/>
              <a:defRPr/>
            </a:pPr>
            <a:endParaRPr lang="en-US" sz="2400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cs typeface="Arial" charset="0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  <a:buFontTx/>
              <a:buChar char="•"/>
              <a:defRPr/>
            </a:pP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Focus on what is right about someone</a:t>
            </a:r>
          </a:p>
          <a:p>
            <a:pPr defTabSz="914400" fontAlgn="base">
              <a:spcBef>
                <a:spcPct val="0"/>
              </a:spcBef>
              <a:spcAft>
                <a:spcPct val="0"/>
              </a:spcAft>
              <a:buFontTx/>
              <a:buChar char="•"/>
              <a:defRPr/>
            </a:pPr>
            <a:endParaRPr lang="en-US" sz="2400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cs typeface="Arial" charset="0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  <a:buFontTx/>
              <a:buChar char="•"/>
              <a:defRPr/>
            </a:pP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Look at positive side of people</a:t>
            </a:r>
          </a:p>
          <a:p>
            <a:pPr defTabSz="914400" fontAlgn="base">
              <a:spcBef>
                <a:spcPct val="0"/>
              </a:spcBef>
              <a:spcAft>
                <a:spcPct val="0"/>
              </a:spcAft>
              <a:buFontTx/>
              <a:buChar char="•"/>
              <a:defRPr/>
            </a:pPr>
            <a:endParaRPr lang="en-US" sz="2400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cs typeface="Arial" charset="0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  <a:buFontTx/>
              <a:buChar char="•"/>
              <a:defRPr/>
            </a:pPr>
            <a:r>
              <a:rPr lang="en-U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Clients work on moving forward, positively, in their world</a:t>
            </a:r>
          </a:p>
        </p:txBody>
      </p:sp>
    </p:spTree>
    <p:extLst>
      <p:ext uri="{BB962C8B-B14F-4D97-AF65-F5344CB8AC3E}">
        <p14:creationId xmlns:p14="http://schemas.microsoft.com/office/powerpoint/2010/main" val="4100457102"/>
      </p:ext>
    </p:extLst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0" y="0"/>
            <a:ext cx="9144000" cy="68580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en-US" sz="2800" b="1" dirty="0"/>
              <a:t>STRENGTHS</a:t>
            </a:r>
          </a:p>
          <a:p>
            <a:pPr eaLnBrk="1" hangingPunct="1"/>
            <a:r>
              <a:rPr lang="en-US" altLang="en-US" sz="2000" dirty="0">
                <a:latin typeface="Garamond" panose="02020404030301010803" pitchFamily="18" charset="0"/>
              </a:rPr>
              <a:t>Empathy</a:t>
            </a:r>
          </a:p>
          <a:p>
            <a:pPr eaLnBrk="1" hangingPunct="1"/>
            <a:r>
              <a:rPr lang="en-US" altLang="en-US" sz="2000" dirty="0">
                <a:latin typeface="Garamond" panose="02020404030301010803" pitchFamily="18" charset="0"/>
              </a:rPr>
              <a:t>Phenomenological </a:t>
            </a:r>
            <a:r>
              <a:rPr lang="en-US" altLang="en-US" sz="2000" dirty="0" smtClean="0">
                <a:latin typeface="Garamond" panose="02020404030301010803" pitchFamily="18" charset="0"/>
              </a:rPr>
              <a:t>approach</a:t>
            </a:r>
          </a:p>
          <a:p>
            <a:pPr eaLnBrk="1" hangingPunct="1"/>
            <a:r>
              <a:rPr lang="en-US" altLang="en-US" sz="2000" dirty="0" smtClean="0">
                <a:latin typeface="Garamond" panose="02020404030301010803" pitchFamily="18" charset="0"/>
              </a:rPr>
              <a:t>Builds relationships</a:t>
            </a:r>
            <a:endParaRPr lang="en-US" altLang="en-US" sz="2000" dirty="0">
              <a:latin typeface="Garamond" panose="02020404030301010803" pitchFamily="18" charset="0"/>
            </a:endParaRPr>
          </a:p>
          <a:p>
            <a:pPr eaLnBrk="1" hangingPunct="1"/>
            <a:r>
              <a:rPr lang="en-US" altLang="en-US" sz="2000" dirty="0">
                <a:latin typeface="Garamond" panose="02020404030301010803" pitchFamily="18" charset="0"/>
              </a:rPr>
              <a:t>Reflection</a:t>
            </a:r>
          </a:p>
          <a:p>
            <a:pPr eaLnBrk="1" hangingPunct="1"/>
            <a:r>
              <a:rPr lang="en-US" altLang="en-US" sz="2000" dirty="0">
                <a:latin typeface="Garamond" panose="02020404030301010803" pitchFamily="18" charset="0"/>
              </a:rPr>
              <a:t>Increase self-understanding</a:t>
            </a:r>
          </a:p>
          <a:p>
            <a:pPr eaLnBrk="1" hangingPunct="1"/>
            <a:r>
              <a:rPr lang="en-US" altLang="en-US" sz="2000" dirty="0">
                <a:latin typeface="Garamond" panose="02020404030301010803" pitchFamily="18" charset="0"/>
              </a:rPr>
              <a:t>Genuine</a:t>
            </a:r>
          </a:p>
          <a:p>
            <a:pPr eaLnBrk="1" hangingPunct="1"/>
            <a:r>
              <a:rPr lang="en-US" altLang="en-US" sz="2000" dirty="0">
                <a:latin typeface="Garamond" panose="02020404030301010803" pitchFamily="18" charset="0"/>
              </a:rPr>
              <a:t>Unconditional positive regard and acceptance</a:t>
            </a:r>
          </a:p>
          <a:p>
            <a:pPr eaLnBrk="1" hangingPunct="1"/>
            <a:endParaRPr lang="en-GB" altLang="en-US" sz="2000" dirty="0" smtClean="0">
              <a:latin typeface="Garamond" panose="02020404030301010803" pitchFamily="18" charset="0"/>
            </a:endParaRPr>
          </a:p>
        </p:txBody>
      </p:sp>
      <p:pic>
        <p:nvPicPr>
          <p:cNvPr id="16387" name="Picture 4" descr="MPj04010360000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357564"/>
            <a:ext cx="9144000" cy="350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76711819"/>
      </p:ext>
    </p:extLst>
  </p:cSld>
  <p:clrMapOvr>
    <a:masterClrMapping/>
  </p:clrMapOvr>
  <p:transition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74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74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74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0" y="0"/>
            <a:ext cx="9144000" cy="68580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en-US" sz="2400" b="1" dirty="0"/>
              <a:t>WEAKNESSES</a:t>
            </a:r>
          </a:p>
          <a:p>
            <a:pPr eaLnBrk="1" hangingPunct="1">
              <a:buFontTx/>
              <a:buNone/>
            </a:pPr>
            <a:endParaRPr lang="en-US" altLang="en-US" sz="2400" b="1" dirty="0"/>
          </a:p>
          <a:p>
            <a:pPr eaLnBrk="1" hangingPunct="1"/>
            <a:r>
              <a:rPr lang="en-US" altLang="en-US" sz="2000" dirty="0">
                <a:latin typeface="Garamond" panose="02020404030301010803" pitchFamily="18" charset="0"/>
              </a:rPr>
              <a:t>Client is not challenged</a:t>
            </a:r>
          </a:p>
          <a:p>
            <a:pPr eaLnBrk="1" hangingPunct="1"/>
            <a:endParaRPr lang="en-US" altLang="en-US" sz="2000" dirty="0">
              <a:latin typeface="Garamond" panose="02020404030301010803" pitchFamily="18" charset="0"/>
            </a:endParaRPr>
          </a:p>
          <a:p>
            <a:pPr eaLnBrk="1" hangingPunct="1"/>
            <a:r>
              <a:rPr lang="en-US" altLang="en-US" sz="2000" dirty="0">
                <a:latin typeface="Garamond" panose="02020404030301010803" pitchFamily="18" charset="0"/>
              </a:rPr>
              <a:t>Too simplistic</a:t>
            </a:r>
          </a:p>
          <a:p>
            <a:pPr eaLnBrk="1" hangingPunct="1"/>
            <a:endParaRPr lang="en-US" altLang="en-US" sz="2000" dirty="0">
              <a:latin typeface="Garamond" panose="02020404030301010803" pitchFamily="18" charset="0"/>
            </a:endParaRPr>
          </a:p>
          <a:p>
            <a:pPr eaLnBrk="1" hangingPunct="1"/>
            <a:r>
              <a:rPr lang="en-US" altLang="en-US" sz="2000" dirty="0">
                <a:latin typeface="Garamond" panose="02020404030301010803" pitchFamily="18" charset="0"/>
              </a:rPr>
              <a:t>No interventions/techniques</a:t>
            </a:r>
          </a:p>
          <a:p>
            <a:pPr eaLnBrk="1" hangingPunct="1"/>
            <a:endParaRPr lang="en-US" altLang="en-US" sz="2000" dirty="0">
              <a:latin typeface="Garamond" panose="02020404030301010803" pitchFamily="18" charset="0"/>
            </a:endParaRPr>
          </a:p>
          <a:p>
            <a:pPr eaLnBrk="1" hangingPunct="1"/>
            <a:r>
              <a:rPr lang="en-US" altLang="en-US" sz="2000" dirty="0">
                <a:latin typeface="Garamond" panose="02020404030301010803" pitchFamily="18" charset="0"/>
              </a:rPr>
              <a:t>Undirected</a:t>
            </a:r>
          </a:p>
          <a:p>
            <a:pPr eaLnBrk="1" hangingPunct="1"/>
            <a:endParaRPr lang="en-US" altLang="en-US" sz="2000" dirty="0">
              <a:latin typeface="Garamond" panose="02020404030301010803" pitchFamily="18" charset="0"/>
            </a:endParaRPr>
          </a:p>
          <a:p>
            <a:pPr eaLnBrk="1" hangingPunct="1"/>
            <a:r>
              <a:rPr lang="en-US" altLang="en-US" sz="2000" dirty="0">
                <a:latin typeface="Garamond" panose="02020404030301010803" pitchFamily="18" charset="0"/>
              </a:rPr>
              <a:t>Not all clients are able to find their own answers</a:t>
            </a:r>
          </a:p>
          <a:p>
            <a:pPr eaLnBrk="1" hangingPunct="1">
              <a:buFontTx/>
              <a:buNone/>
            </a:pPr>
            <a:endParaRPr lang="en-US" altLang="en-US" sz="2000" dirty="0">
              <a:latin typeface="Garamond" panose="02020404030301010803" pitchFamily="18" charset="0"/>
            </a:endParaRPr>
          </a:p>
          <a:p>
            <a:pPr eaLnBrk="1" hangingPunct="1"/>
            <a:r>
              <a:rPr lang="en-US" altLang="en-US" sz="2000" dirty="0">
                <a:latin typeface="Garamond" panose="02020404030301010803" pitchFamily="18" charset="0"/>
              </a:rPr>
              <a:t>Not much research on theory and practice</a:t>
            </a:r>
          </a:p>
          <a:p>
            <a:pPr eaLnBrk="1" hangingPunct="1"/>
            <a:endParaRPr lang="en-US" altLang="en-US" sz="2000" dirty="0">
              <a:latin typeface="Garamond" panose="02020404030301010803" pitchFamily="18" charset="0"/>
            </a:endParaRPr>
          </a:p>
          <a:p>
            <a:pPr eaLnBrk="1" hangingPunct="1"/>
            <a:r>
              <a:rPr lang="en-US" altLang="en-US" sz="2000" dirty="0">
                <a:latin typeface="Garamond" panose="02020404030301010803" pitchFamily="18" charset="0"/>
              </a:rPr>
              <a:t>Theory has not evolved since the 1960’s</a:t>
            </a:r>
          </a:p>
          <a:p>
            <a:pPr eaLnBrk="1" hangingPunct="1"/>
            <a:endParaRPr lang="en-GB" altLang="en-US" sz="2000" dirty="0">
              <a:latin typeface="Garamond" panose="02020404030301010803" pitchFamily="18" charset="0"/>
            </a:endParaRPr>
          </a:p>
        </p:txBody>
      </p:sp>
      <p:pic>
        <p:nvPicPr>
          <p:cNvPr id="17411" name="Picture 4" descr="MPj03096340000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4426" y="0"/>
            <a:ext cx="32035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4170583"/>
      </p:ext>
    </p:extLst>
  </p:cSld>
  <p:clrMapOvr>
    <a:masterClrMapping/>
  </p:clrMapOvr>
  <p:transition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8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84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4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84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843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843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843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43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43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843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843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843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843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Garamond" panose="02020404030301010803" pitchFamily="18" charset="0"/>
              </a:rPr>
              <a:t>Recap</a:t>
            </a:r>
            <a:endParaRPr lang="en-GB" dirty="0">
              <a:latin typeface="Garamond" panose="02020404030301010803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>
                <a:latin typeface="Garamond" panose="02020404030301010803" pitchFamily="18" charset="0"/>
              </a:rPr>
              <a:t>   Underpinning theory:</a:t>
            </a:r>
          </a:p>
          <a:p>
            <a:r>
              <a:rPr lang="en-GB" dirty="0" smtClean="0">
                <a:latin typeface="Garamond" panose="02020404030301010803" pitchFamily="18" charset="0"/>
              </a:rPr>
              <a:t>Self actualisation</a:t>
            </a:r>
          </a:p>
          <a:p>
            <a:r>
              <a:rPr lang="en-GB" dirty="0" smtClean="0">
                <a:latin typeface="Garamond" panose="02020404030301010803" pitchFamily="18" charset="0"/>
              </a:rPr>
              <a:t>Here and now</a:t>
            </a:r>
          </a:p>
          <a:p>
            <a:r>
              <a:rPr lang="en-GB" dirty="0" smtClean="0">
                <a:latin typeface="Garamond" panose="02020404030301010803" pitchFamily="18" charset="0"/>
              </a:rPr>
              <a:t>Non-directive</a:t>
            </a:r>
          </a:p>
          <a:p>
            <a:r>
              <a:rPr lang="en-GB" dirty="0" smtClean="0">
                <a:latin typeface="Garamond" panose="02020404030301010803" pitchFamily="18" charset="0"/>
              </a:rPr>
              <a:t>Therapeutic relationship</a:t>
            </a:r>
          </a:p>
          <a:p>
            <a:r>
              <a:rPr lang="en-GB" dirty="0" smtClean="0">
                <a:latin typeface="Garamond" panose="02020404030301010803" pitchFamily="18" charset="0"/>
              </a:rPr>
              <a:t>Core conditions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719212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7C03853-51B4-432B-AAA2-79323EDF16E6}"/>
              </a:ext>
            </a:extLst>
          </p:cNvPr>
          <p:cNvSpPr/>
          <p:nvPr/>
        </p:nvSpPr>
        <p:spPr>
          <a:xfrm>
            <a:off x="1197205" y="858905"/>
            <a:ext cx="10378910" cy="45682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07000"/>
              </a:lnSpc>
              <a:spcAft>
                <a:spcPts val="800"/>
              </a:spcAft>
            </a:pPr>
            <a:r>
              <a:rPr lang="en-GB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References:</a:t>
            </a:r>
          </a:p>
          <a:p>
            <a:pPr marL="457200" indent="-457200">
              <a:lnSpc>
                <a:spcPct val="107000"/>
              </a:lnSpc>
              <a:spcAft>
                <a:spcPts val="800"/>
              </a:spcAft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07000"/>
              </a:lnSpc>
              <a:spcAft>
                <a:spcPts val="800"/>
              </a:spcAft>
            </a:pPr>
            <a:r>
              <a:rPr lang="en-GB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Bond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T. (2015). </a:t>
            </a:r>
            <a:r>
              <a:rPr lang="en-GB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Standard and Ethics for counselling in Action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(4th ed.). Thousand Oakes: Sage Publications.</a:t>
            </a:r>
          </a:p>
          <a:p>
            <a:pPr marL="457200" indent="-457200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Burnard, P. (2005). </a:t>
            </a:r>
            <a:r>
              <a:rPr lang="en-GB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Counselling Skills for Health Professionals.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Cheltenham: Nelson-Thornes.</a:t>
            </a:r>
          </a:p>
          <a:p>
            <a:pPr marL="457200" indent="-457200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Dickson, J., &amp; Midwinter, R. (2015). </a:t>
            </a:r>
            <a:r>
              <a:rPr lang="en-GB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Embedding counselling and communication skills: a relational skill model.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New York: Routledge.</a:t>
            </a:r>
          </a:p>
          <a:p>
            <a:pPr marL="457200" indent="-457200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Freshwater, D. (2003). </a:t>
            </a:r>
            <a:r>
              <a:rPr lang="en-GB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Counselling skills for nurses, midwives and health visitor.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Maidenhead: Open University Press.</a:t>
            </a:r>
          </a:p>
          <a:p>
            <a:pPr marL="457200" indent="-457200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McLeod, J., &amp; McLeod, J. (2011). </a:t>
            </a:r>
            <a:r>
              <a:rPr lang="en-GB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Counselling Skills: A practical guide for counsellors and helping professionals.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Maidenhead: McGraw-Hill: Open University press.</a:t>
            </a:r>
          </a:p>
          <a:p>
            <a:pPr marL="457200" indent="-457200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Nelson-Jones, R. (2012). </a:t>
            </a:r>
            <a:r>
              <a:rPr lang="en-GB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Basic Counselling skills: a helpers manual.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Thousand Oakes: Sage publications.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02094319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D9B247"/>
      </a:accent1>
      <a:accent2>
        <a:srgbClr val="CC702D"/>
      </a:accent2>
      <a:accent3>
        <a:srgbClr val="B53A31"/>
      </a:accent3>
      <a:accent4>
        <a:srgbClr val="815F56"/>
      </a:accent4>
      <a:accent5>
        <a:srgbClr val="AE9E7C"/>
      </a:accent5>
      <a:accent6>
        <a:srgbClr val="7B8865"/>
      </a:accent6>
      <a:hlink>
        <a:srgbClr val="BB7826"/>
      </a:hlink>
      <a:folHlink>
        <a:srgbClr val="CF9C5F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E4E49EB0-FB00-41F5-9359-4843D783A23D}"/>
    </a:ext>
  </a:extLst>
</a:theme>
</file>

<file path=ppt/theme/theme2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261</TotalTime>
  <Words>833</Words>
  <Application>Microsoft Office PowerPoint</Application>
  <PresentationFormat>Widescreen</PresentationFormat>
  <Paragraphs>122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21</vt:i4>
      </vt:variant>
    </vt:vector>
  </HeadingPairs>
  <TitlesOfParts>
    <vt:vector size="27" baseType="lpstr">
      <vt:lpstr>Arial</vt:lpstr>
      <vt:lpstr>Calibri</vt:lpstr>
      <vt:lpstr>Garamond</vt:lpstr>
      <vt:lpstr>Times New Roman</vt:lpstr>
      <vt:lpstr>Organic</vt:lpstr>
      <vt:lpstr>Default Design</vt:lpstr>
      <vt:lpstr>Carl Rogers</vt:lpstr>
      <vt:lpstr>Learning outcomes</vt:lpstr>
      <vt:lpstr>Carl Rogers (1902-1987)</vt:lpstr>
      <vt:lpstr>Person-centred therapy</vt:lpstr>
      <vt:lpstr>Person-Centred theory</vt:lpstr>
      <vt:lpstr>PowerPoint Presentation</vt:lpstr>
      <vt:lpstr>Humanistic approach</vt:lpstr>
      <vt:lpstr>PowerPoint Presentation</vt:lpstr>
      <vt:lpstr>Six Necessary Conditions for therapy</vt:lpstr>
      <vt:lpstr>PowerPoint Presentation</vt:lpstr>
      <vt:lpstr>Core conditions EMPATHY</vt:lpstr>
      <vt:lpstr>PowerPoint Presentation</vt:lpstr>
      <vt:lpstr>Empathy is not</vt:lpstr>
      <vt:lpstr>Why do we need Empathy</vt:lpstr>
      <vt:lpstr>Congruence</vt:lpstr>
      <vt:lpstr>Unconditional Positive Regard</vt:lpstr>
      <vt:lpstr>PowerPoint Presentation</vt:lpstr>
      <vt:lpstr>PowerPoint Presentation</vt:lpstr>
      <vt:lpstr>PowerPoint Presentation</vt:lpstr>
      <vt:lpstr>Recap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Carl Rogers</dc:title>
  <dc:creator>steve langford</dc:creator>
  <cp:lastModifiedBy>Sharon Langford</cp:lastModifiedBy>
  <cp:revision>35</cp:revision>
  <dcterms:created xsi:type="dcterms:W3CDTF">2018-10-29T13:40:06Z</dcterms:created>
  <dcterms:modified xsi:type="dcterms:W3CDTF">2018-11-01T19:37:57Z</dcterms:modified>
</cp:coreProperties>
</file>