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165" autoAdjust="0"/>
    <p:restoredTop sz="86088" autoAdjust="0"/>
  </p:normalViewPr>
  <p:slideViewPr>
    <p:cSldViewPr snapToGrid="0">
      <p:cViewPr varScale="1">
        <p:scale>
          <a:sx n="64" d="100"/>
          <a:sy n="64" d="100"/>
        </p:scale>
        <p:origin x="1088" y="36"/>
      </p:cViewPr>
      <p:guideLst>
        <p:guide orient="horz" pos="2160"/>
        <p:guide pos="3840"/>
      </p:guideLst>
    </p:cSldViewPr>
  </p:slideViewPr>
  <p:outlineViewPr>
    <p:cViewPr>
      <p:scale>
        <a:sx n="33" d="100"/>
        <a:sy n="33" d="100"/>
      </p:scale>
      <p:origin x="0" y="-269"/>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3DC02C-A908-4DC7-8189-7088C0F66621}"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3D0786-2EDF-4597-8C13-96903FE20315}" type="slidenum">
              <a:rPr lang="en-GB" smtClean="0"/>
              <a:t>‹#›</a:t>
            </a:fld>
            <a:endParaRPr lang="en-GB"/>
          </a:p>
        </p:txBody>
      </p:sp>
    </p:spTree>
    <p:extLst>
      <p:ext uri="{BB962C8B-B14F-4D97-AF65-F5344CB8AC3E}">
        <p14:creationId xmlns:p14="http://schemas.microsoft.com/office/powerpoint/2010/main" val="3538145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bg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bg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bg1"/>
                </a:solidFill>
                <a:effectLst/>
                <a:latin typeface="Times New Roman" panose="02020603050405020304" pitchFamily="18" charset="0"/>
                <a:ea typeface="+mn-ea"/>
                <a:cs typeface="Times New Roman" panose="02020603050405020304" pitchFamily="18" charset="0"/>
              </a:rPr>
              <a:t>The cultural context has an effect on how people communicate and share ideas. Things that seem normal in one country can seem very strange in another (Liu </a:t>
            </a:r>
            <a:r>
              <a:rPr lang="en-GB" sz="1200" i="1" kern="1200" dirty="0">
                <a:solidFill>
                  <a:schemeClr val="bg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bg1"/>
                </a:solidFill>
                <a:effectLst/>
                <a:latin typeface="Times New Roman" panose="02020603050405020304" pitchFamily="18" charset="0"/>
                <a:ea typeface="+mn-ea"/>
                <a:cs typeface="Times New Roman" panose="02020603050405020304" pitchFamily="18" charset="0"/>
              </a:rPr>
              <a:t> 2023). People in Japan, for example, usually talk to each other in a polite, quiet, and indirect way. People don't want to be too direct because it's more important to keep the peace (</a:t>
            </a:r>
            <a:r>
              <a:rPr lang="en-GB" sz="1200" kern="1200" dirty="0" err="1">
                <a:solidFill>
                  <a:schemeClr val="bg1"/>
                </a:solidFill>
                <a:effectLst/>
                <a:latin typeface="Times New Roman" panose="02020603050405020304" pitchFamily="18" charset="0"/>
                <a:ea typeface="+mn-ea"/>
                <a:cs typeface="Times New Roman" panose="02020603050405020304" pitchFamily="18" charset="0"/>
              </a:rPr>
              <a:t>Autesserre</a:t>
            </a:r>
            <a:r>
              <a:rPr lang="en-GB" sz="1200" kern="1200" dirty="0">
                <a:solidFill>
                  <a:schemeClr val="bg1"/>
                </a:solidFill>
                <a:effectLst/>
                <a:latin typeface="Times New Roman" panose="02020603050405020304" pitchFamily="18" charset="0"/>
                <a:ea typeface="+mn-ea"/>
                <a:cs typeface="Times New Roman" panose="02020603050405020304" pitchFamily="18" charset="0"/>
              </a:rPr>
              <a:t>, 2021). The company do have opinions, but they show them more subtly. This presentation links traditional cultural practices to communication theories, demonstrating how concepts from Hofstede and others manifest in practical business contexts. It's about figuring out why people say and do things.</a:t>
            </a:r>
          </a:p>
          <a:p>
            <a:pPr algn="just"/>
            <a:endParaRPr lang="en-GB" dirty="0">
              <a:solidFill>
                <a:schemeClr val="bg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3D0786-2EDF-4597-8C13-96903FE20315}" type="slidenum">
              <a:rPr lang="en-GB" smtClean="0"/>
              <a:t>2</a:t>
            </a:fld>
            <a:endParaRPr lang="en-GB"/>
          </a:p>
        </p:txBody>
      </p:sp>
    </p:spTree>
    <p:extLst>
      <p:ext uri="{BB962C8B-B14F-4D97-AF65-F5344CB8AC3E}">
        <p14:creationId xmlns:p14="http://schemas.microsoft.com/office/powerpoint/2010/main" val="705421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It's very easy for individuals to misunderstand each other when they work on international teams. Across traditions, even small things like a momentary halt, pitch of vocals, or physical expression can mean something completely different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Kamiloğlu</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Sauter, 2024). In one place, what sounds polite might sound rude in another. These little mistakes can break trust or make it harder for people to work together. That's why it's helpful to know a little bit about how different cultures communicate. It saves time, keeps things clear, and makes it easier for everyone to work collaboratively (Mistri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2023). In general, people work together better and with greater regard when they know where other people are coming from, even if they talk in distinct ways.</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3D0786-2EDF-4597-8C13-96903FE20315}" type="slidenum">
              <a:rPr lang="en-GB" smtClean="0"/>
              <a:t>3</a:t>
            </a:fld>
            <a:endParaRPr lang="en-GB"/>
          </a:p>
        </p:txBody>
      </p:sp>
    </p:spTree>
    <p:extLst>
      <p:ext uri="{BB962C8B-B14F-4D97-AF65-F5344CB8AC3E}">
        <p14:creationId xmlns:p14="http://schemas.microsoft.com/office/powerpoint/2010/main" val="1525700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Hofstede's model basically shows how the values of a country affect how people act at work. Respect for elders and authority is very important in Japan because hierarchy is very important (Minkov and Kaasa, 2021). The high distance-power score shows that. People usually like to follow clear rules and avoid conflict. Japan is also very collectivist, which means that working together and reaching group goals is more important than personal ones. They also think about the long term and make plans carefully instead of making quick choices. These values affect how Japanese companies talk to each other, make decisions, and keep relationships with people inside and outside of their own companies.</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3D0786-2EDF-4597-8C13-96903FE20315}" type="slidenum">
              <a:rPr lang="en-GB" smtClean="0"/>
              <a:t>4</a:t>
            </a:fld>
            <a:endParaRPr lang="en-GB"/>
          </a:p>
        </p:txBody>
      </p:sp>
    </p:spTree>
    <p:extLst>
      <p:ext uri="{BB962C8B-B14F-4D97-AF65-F5344CB8AC3E}">
        <p14:creationId xmlns:p14="http://schemas.microsoft.com/office/powerpoint/2010/main" val="1544962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In Japanese society, respect and kindness come ahead of everything else, even talking. Folks tend to think about how what they say will affect other people, so they talk carefully and don't say things that might be too direct (Rayhan, 2023). Collective targets almost always come prior to personal opinions. That's why working together there feels so natural. People tend to be considerate, discreet, and sometimes veiled when they talk to each other (Miyanaga, 2024). It's more about what they mean than what they say. Not saying anything can show that one cares or respects someone, not that they're awkward. The main goal is to keep relationships going well and show that one cares, not just to get the message transmitted effortlessly.</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3D0786-2EDF-4597-8C13-96903FE20315}" type="slidenum">
              <a:rPr lang="en-GB" smtClean="0"/>
              <a:t>5</a:t>
            </a:fld>
            <a:endParaRPr lang="en-GB"/>
          </a:p>
        </p:txBody>
      </p:sp>
    </p:spTree>
    <p:extLst>
      <p:ext uri="{BB962C8B-B14F-4D97-AF65-F5344CB8AC3E}">
        <p14:creationId xmlns:p14="http://schemas.microsoft.com/office/powerpoint/2010/main" val="1710257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Using Hofstede's approach to look at the Japanese shows how hierarchy has a big effect on how people talk to each other at work. Language often shows where a person stands in an ensemble or organisation, and protocol and reverence for superiors are very important (Dujarric, 2024). Most of the time, decisions are made slowly, with a lot of talk among the teammates to make sure everyone agrees and the group stays together. This method may take a long time, but it strengthens commitment and cuts down on misunderstandings. People value trust and mutual respect a lot, and they try to avoid open conflict whenever they can. People usually express their opposing points of opinion in subtle ways, like by choosing their words carefully or using body language instead of directly confronting each other (Langaas and Mujtaba, 2023). Engagement puts keeping interpersonal connections and group cohesion ahead of making one's own point of view clear. In general, these patterns show how collectivist values and high-power distance affect how people act and make decisions. The result is an atmosphere where people get along, are patient, and work together, which is a careful balance of hierarchy, trust, and cooperative accountability.</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3D0786-2EDF-4597-8C13-96903FE20315}" type="slidenum">
              <a:rPr lang="en-GB" smtClean="0"/>
              <a:t>6</a:t>
            </a:fld>
            <a:endParaRPr lang="en-GB"/>
          </a:p>
        </p:txBody>
      </p:sp>
    </p:spTree>
    <p:extLst>
      <p:ext uri="{BB962C8B-B14F-4D97-AF65-F5344CB8AC3E}">
        <p14:creationId xmlns:p14="http://schemas.microsoft.com/office/powerpoint/2010/main" val="537964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In Japanese firms, the way they do business really shows how they view culture. For instance, Toyota makes a lot of decisions as a group, taking into account the opinions of many team members before making a final choice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Palhau</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2024). Sony puts a lot of emphasis on loyalty and sustainability over time, which helps them build lasting, trustworthy connections among staff and collaborators. Meetings at a lot of Japanese companies feel formal and planned, though they are also polite and considerate, and everyone gets a chance to speak. People often use silence or pause on purpose to show that they care (Takahashi, 2023). The instances above show how interaction, choice-making, and corporate atmosphere are all connected. Peace of mind, compassion, and careful planning should guide how people interact with each other and help the enterprise succeed in the long run.</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3D0786-2EDF-4597-8C13-96903FE20315}" type="slidenum">
              <a:rPr lang="en-GB" smtClean="0"/>
              <a:t>7</a:t>
            </a:fld>
            <a:endParaRPr lang="en-GB"/>
          </a:p>
        </p:txBody>
      </p:sp>
    </p:spTree>
    <p:extLst>
      <p:ext uri="{BB962C8B-B14F-4D97-AF65-F5344CB8AC3E}">
        <p14:creationId xmlns:p14="http://schemas.microsoft.com/office/powerpoint/2010/main" val="1796348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For people from outside Japan, interactions in Japanese business culture can be hard. Instead of giving direct answers, people often use silence or subtle hints, thereby making it hard to know what they really mean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Huysveld</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A "yes" doesn't always mean that someone agrees; it could just mean that they heard the message. It takes a long time to make decisions because they usually have to go through collective debates to reach an understanding, which can feel tedious in contrast to other methods. If one doesn't understand the cultural context, these problems can lead to misunderstandings or anger. To handle these situations well, one needs to be patient and pay close attention. </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3D0786-2EDF-4597-8C13-96903FE20315}" type="slidenum">
              <a:rPr lang="en-GB" smtClean="0"/>
              <a:t>8</a:t>
            </a:fld>
            <a:endParaRPr lang="en-GB"/>
          </a:p>
        </p:txBody>
      </p:sp>
    </p:spTree>
    <p:extLst>
      <p:ext uri="{BB962C8B-B14F-4D97-AF65-F5344CB8AC3E}">
        <p14:creationId xmlns:p14="http://schemas.microsoft.com/office/powerpoint/2010/main" val="4256036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In Japanese business culture, relationships take time to build, and trust lasts a long time once it is built. Most of the time, teams are well-organised and interact clearly, which makes working together easy and dependable (Mehra, 2025). Respect is very important because it keeps business relationships stable and lowers conflict. These strengths make a stable place where relationships with lasting validity can grow. People value diligence and reliability, and an emphasis on mutual respect makes relationships professional and predictable. In general, these universal characteristics help businesses keep customers, work quickly, and build strong relationships worldwide and in local business settings.</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3D0786-2EDF-4597-8C13-96903FE20315}" type="slidenum">
              <a:rPr lang="en-GB" smtClean="0"/>
              <a:t>9</a:t>
            </a:fld>
            <a:endParaRPr lang="en-GB"/>
          </a:p>
        </p:txBody>
      </p:sp>
    </p:spTree>
    <p:extLst>
      <p:ext uri="{BB962C8B-B14F-4D97-AF65-F5344CB8AC3E}">
        <p14:creationId xmlns:p14="http://schemas.microsoft.com/office/powerpoint/2010/main" val="1182292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In Japanese business circumstances, it's important to be patient and not rush interactions. Knowing how to bow and handle business cards properly is an example of good manners that shows respect and builds trust (Xiao, 2021). It takes time to build trust, so rushing deals can backfire. Negotiations go more smoothly and work better when one focuses on building relationships first. Polite language, small gestures, and consistent behaviour are all good ways to show that they are professional. </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3D0786-2EDF-4597-8C13-96903FE20315}" type="slidenum">
              <a:rPr lang="en-GB" smtClean="0"/>
              <a:t>10</a:t>
            </a:fld>
            <a:endParaRPr lang="en-GB"/>
          </a:p>
        </p:txBody>
      </p:sp>
    </p:spTree>
    <p:extLst>
      <p:ext uri="{BB962C8B-B14F-4D97-AF65-F5344CB8AC3E}">
        <p14:creationId xmlns:p14="http://schemas.microsoft.com/office/powerpoint/2010/main" val="1993474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Speaker notes</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cultural environment has a big but subtle effect on how people do commerce in Japan. It affects how people talk to each other, make decisions, and get along with each other. Hofstede's framework enables clarify why it's so important to have a hierarchy, cooperation, and thinking about the future at work. To get through conferences, agreements, and cooperation well, one needs to know these cultural patterns. Once one understands the cultural surroundings, silence, conversing indirectly, and agreement among people all make sense. </a:t>
            </a:r>
            <a:r>
              <a:rPr lang="en-GB" sz="1200" kern="1200">
                <a:solidFill>
                  <a:schemeClr val="tx1"/>
                </a:solidFill>
                <a:effectLst/>
                <a:latin typeface="Times New Roman" panose="02020603050405020304" pitchFamily="18" charset="0"/>
                <a:ea typeface="+mn-ea"/>
                <a:cs typeface="Times New Roman" panose="02020603050405020304" pitchFamily="18" charset="0"/>
              </a:rPr>
              <a:t>In general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doing well in Japanese business means knowing these ideals, following social norms, and changing plans to keep trust and good relationships with employees.</a:t>
            </a:r>
          </a:p>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53D0786-2EDF-4597-8C13-96903FE20315}" type="slidenum">
              <a:rPr lang="en-GB" smtClean="0"/>
              <a:t>11</a:t>
            </a:fld>
            <a:endParaRPr lang="en-GB"/>
          </a:p>
        </p:txBody>
      </p:sp>
    </p:spTree>
    <p:extLst>
      <p:ext uri="{BB962C8B-B14F-4D97-AF65-F5344CB8AC3E}">
        <p14:creationId xmlns:p14="http://schemas.microsoft.com/office/powerpoint/2010/main" val="1034942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3D0786-2EDF-4597-8C13-96903FE20315}" type="slidenum">
              <a:rPr lang="en-GB" smtClean="0"/>
              <a:t>13</a:t>
            </a:fld>
            <a:endParaRPr lang="en-GB"/>
          </a:p>
        </p:txBody>
      </p:sp>
    </p:spTree>
    <p:extLst>
      <p:ext uri="{BB962C8B-B14F-4D97-AF65-F5344CB8AC3E}">
        <p14:creationId xmlns:p14="http://schemas.microsoft.com/office/powerpoint/2010/main" val="2760113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081BD3D-5DD1-47C8-BD30-CB8F1F19279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144177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081BD3D-5DD1-47C8-BD30-CB8F1F19279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1773229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GB"/>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081BD3D-5DD1-47C8-BD30-CB8F1F19279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4263684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081BD3D-5DD1-47C8-BD30-CB8F1F192798}"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932090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081BD3D-5DD1-47C8-BD30-CB8F1F192798}" type="datetimeFigureOut">
              <a:rPr lang="en-GB" smtClean="0"/>
              <a:t>17/10/2025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1083523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081BD3D-5DD1-47C8-BD30-CB8F1F192798}"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3738689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81BD3D-5DD1-47C8-BD30-CB8F1F192798}" type="datetimeFigureOut">
              <a:rPr lang="en-GB" smtClean="0"/>
              <a:t>17/10/2025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3486877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GB"/>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81BD3D-5DD1-47C8-BD30-CB8F1F192798}"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1661378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81BD3D-5DD1-47C8-BD30-CB8F1F192798}"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2781112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81BD3D-5DD1-47C8-BD30-CB8F1F192798}"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742661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81BD3D-5DD1-47C8-BD30-CB8F1F192798}"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1103096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81BD3D-5DD1-47C8-BD30-CB8F1F192798}"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D55F0-6887-4B05-8844-F767C4CB0967}"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20310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81BD3D-5DD1-47C8-BD30-CB8F1F192798}"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1575931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081BD3D-5DD1-47C8-BD30-CB8F1F192798}"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3720279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081BD3D-5DD1-47C8-BD30-CB8F1F192798}"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14746229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081BD3D-5DD1-47C8-BD30-CB8F1F19279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110755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081BD3D-5DD1-47C8-BD30-CB8F1F192798}"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D55F0-6887-4B05-8844-F767C4CB0967}" type="slidenum">
              <a:rPr lang="en-GB" smtClean="0"/>
              <a:t>‹#›</a:t>
            </a:fld>
            <a:endParaRPr lang="en-GB"/>
          </a:p>
        </p:txBody>
      </p:sp>
    </p:spTree>
    <p:extLst>
      <p:ext uri="{BB962C8B-B14F-4D97-AF65-F5344CB8AC3E}">
        <p14:creationId xmlns:p14="http://schemas.microsoft.com/office/powerpoint/2010/main" val="243172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081BD3D-5DD1-47C8-BD30-CB8F1F192798}" type="datetimeFigureOut">
              <a:rPr lang="en-GB" smtClean="0"/>
              <a:t>17/10/2025</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47D55F0-6887-4B05-8844-F767C4CB0967}" type="slidenum">
              <a:rPr lang="en-GB" smtClean="0"/>
              <a:t>‹#›</a:t>
            </a:fld>
            <a:endParaRPr lang="en-GB"/>
          </a:p>
        </p:txBody>
      </p:sp>
    </p:spTree>
    <p:extLst>
      <p:ext uri="{BB962C8B-B14F-4D97-AF65-F5344CB8AC3E}">
        <p14:creationId xmlns:p14="http://schemas.microsoft.com/office/powerpoint/2010/main" val="1853158649"/>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515D40-302F-A329-4F3A-27DB12CC5DA8}"/>
              </a:ext>
            </a:extLst>
          </p:cNvPr>
          <p:cNvSpPr>
            <a:spLocks noGrp="1"/>
          </p:cNvSpPr>
          <p:nvPr>
            <p:ph type="title"/>
          </p:nvPr>
        </p:nvSpPr>
        <p:spPr>
          <a:xfrm>
            <a:off x="919119" y="2072641"/>
            <a:ext cx="10491003" cy="3831202"/>
          </a:xfrm>
          <a:solidFill>
            <a:schemeClr val="accent2">
              <a:lumMod val="60000"/>
              <a:lumOff val="40000"/>
            </a:schemeClr>
          </a:solidFill>
          <a:ln>
            <a:solidFill>
              <a:schemeClr val="bg1"/>
            </a:solidFill>
          </a:ln>
        </p:spPr>
        <p:txBody>
          <a:bodyPr>
            <a:noAutofit/>
          </a:bodyPr>
          <a:lstStyle/>
          <a:p>
            <a:pPr>
              <a:lnSpc>
                <a:spcPct val="150000"/>
              </a:lnSpc>
            </a:pPr>
            <a:r>
              <a:rPr lang="en-GB" sz="2400" dirty="0">
                <a:solidFill>
                  <a:schemeClr val="bg1"/>
                </a:solidFill>
                <a:effectLst/>
                <a:latin typeface="Times New Roman" panose="02020603050405020304" pitchFamily="18" charset="0"/>
                <a:cs typeface="Times New Roman" panose="02020603050405020304" pitchFamily="18" charset="0"/>
              </a:rPr>
              <a:t>Module: International Business Communications</a:t>
            </a:r>
            <a:br>
              <a:rPr lang="en-GB" sz="2400" dirty="0">
                <a:solidFill>
                  <a:schemeClr val="bg1"/>
                </a:solidFill>
                <a:effectLst/>
                <a:latin typeface="Times New Roman" panose="02020603050405020304" pitchFamily="18" charset="0"/>
                <a:cs typeface="Times New Roman" panose="02020603050405020304" pitchFamily="18" charset="0"/>
              </a:rPr>
            </a:br>
            <a:r>
              <a:rPr lang="en-GB" sz="2400" dirty="0">
                <a:solidFill>
                  <a:schemeClr val="bg1"/>
                </a:solidFill>
                <a:effectLst/>
                <a:latin typeface="Times New Roman" panose="02020603050405020304" pitchFamily="18" charset="0"/>
                <a:cs typeface="Times New Roman" panose="02020603050405020304" pitchFamily="18" charset="0"/>
              </a:rPr>
              <a:t>Module code: LCBB6023</a:t>
            </a:r>
            <a:br>
              <a:rPr lang="en-GB" sz="2400" dirty="0">
                <a:solidFill>
                  <a:schemeClr val="bg1"/>
                </a:solidFill>
                <a:effectLst/>
                <a:latin typeface="Times New Roman" panose="02020603050405020304" pitchFamily="18" charset="0"/>
                <a:cs typeface="Times New Roman" panose="02020603050405020304" pitchFamily="18" charset="0"/>
              </a:rPr>
            </a:br>
            <a:r>
              <a:rPr lang="en-US" sz="2400" dirty="0">
                <a:solidFill>
                  <a:schemeClr val="bg1"/>
                </a:solidFill>
                <a:effectLst/>
                <a:latin typeface="Times New Roman" panose="02020603050405020304" pitchFamily="18" charset="0"/>
                <a:cs typeface="Times New Roman" panose="02020603050405020304" pitchFamily="18" charset="0"/>
              </a:rPr>
              <a:t>Assignment Title: Component 1: Practical -</a:t>
            </a:r>
            <a:br>
              <a:rPr lang="en-US" sz="2400" dirty="0">
                <a:solidFill>
                  <a:schemeClr val="bg1"/>
                </a:solidFill>
                <a:effectLst/>
                <a:latin typeface="Times New Roman" panose="02020603050405020304" pitchFamily="18" charset="0"/>
                <a:cs typeface="Times New Roman" panose="02020603050405020304" pitchFamily="18" charset="0"/>
              </a:rPr>
            </a:br>
            <a:r>
              <a:rPr lang="en-US" sz="2400" dirty="0">
                <a:solidFill>
                  <a:schemeClr val="bg1"/>
                </a:solidFill>
                <a:effectLst/>
                <a:latin typeface="Times New Roman" panose="02020603050405020304" pitchFamily="18" charset="0"/>
                <a:cs typeface="Times New Roman" panose="02020603050405020304" pitchFamily="18" charset="0"/>
              </a:rPr>
              <a:t>Individual Presentation</a:t>
            </a:r>
            <a:br>
              <a:rPr lang="en-US" sz="2400" dirty="0">
                <a:solidFill>
                  <a:schemeClr val="bg1"/>
                </a:solidFill>
                <a:effectLst/>
                <a:latin typeface="Times New Roman" panose="02020603050405020304" pitchFamily="18" charset="0"/>
                <a:cs typeface="Times New Roman" panose="02020603050405020304" pitchFamily="18" charset="0"/>
              </a:rPr>
            </a:br>
            <a:r>
              <a:rPr lang="en-US" sz="2400" dirty="0">
                <a:solidFill>
                  <a:schemeClr val="bg1"/>
                </a:solidFill>
                <a:effectLst/>
                <a:latin typeface="Times New Roman" panose="02020603050405020304" pitchFamily="18" charset="0"/>
                <a:cs typeface="Times New Roman" panose="02020603050405020304" pitchFamily="18" charset="0"/>
              </a:rPr>
              <a:t>Chosen country/region: JAPAN</a:t>
            </a:r>
            <a:br>
              <a:rPr lang="en-US" sz="2400" dirty="0">
                <a:solidFill>
                  <a:schemeClr val="bg1"/>
                </a:solidFill>
                <a:effectLst/>
                <a:latin typeface="Times New Roman" panose="02020603050405020304" pitchFamily="18" charset="0"/>
                <a:cs typeface="Times New Roman" panose="02020603050405020304" pitchFamily="18" charset="0"/>
              </a:rPr>
            </a:br>
            <a:r>
              <a:rPr lang="en-US" sz="2400" dirty="0">
                <a:solidFill>
                  <a:schemeClr val="bg1"/>
                </a:solidFill>
                <a:effectLst/>
                <a:latin typeface="Times New Roman" panose="02020603050405020304" pitchFamily="18" charset="0"/>
                <a:cs typeface="Times New Roman" panose="02020603050405020304" pitchFamily="18" charset="0"/>
              </a:rPr>
              <a:t>STUDENT NAME: MIHAELA HERMENEANU</a:t>
            </a:r>
            <a:br>
              <a:rPr lang="en-US" sz="2400" dirty="0">
                <a:solidFill>
                  <a:schemeClr val="bg1"/>
                </a:solidFill>
                <a:effectLst/>
                <a:latin typeface="Times New Roman" panose="02020603050405020304" pitchFamily="18" charset="0"/>
                <a:cs typeface="Times New Roman" panose="02020603050405020304" pitchFamily="18" charset="0"/>
              </a:rPr>
            </a:br>
            <a:r>
              <a:rPr lang="en-US" sz="2400" dirty="0">
                <a:solidFill>
                  <a:schemeClr val="bg1"/>
                </a:solidFill>
                <a:effectLst/>
                <a:latin typeface="Times New Roman" panose="02020603050405020304" pitchFamily="18" charset="0"/>
                <a:cs typeface="Times New Roman" panose="02020603050405020304" pitchFamily="18" charset="0"/>
              </a:rPr>
              <a:t>STUDENT NUMBER:2310013</a:t>
            </a:r>
            <a:endParaRPr lang="en-GB" sz="2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6037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9296-FDEC-76D2-7A81-ED019EAD678A}"/>
              </a:ext>
            </a:extLst>
          </p:cNvPr>
          <p:cNvSpPr>
            <a:spLocks noGrp="1"/>
          </p:cNvSpPr>
          <p:nvPr>
            <p:ph type="title"/>
          </p:nvPr>
        </p:nvSpPr>
        <p:spPr/>
        <p:txBody>
          <a:bodyPr>
            <a:normAutofit/>
          </a:bodyPr>
          <a:lstStyle/>
          <a:p>
            <a:pPr algn="ctr">
              <a:lnSpc>
                <a:spcPct val="150000"/>
              </a:lnSpc>
            </a:pPr>
            <a:r>
              <a:rPr lang="en-GB" sz="2800" dirty="0">
                <a:solidFill>
                  <a:schemeClr val="bg1"/>
                </a:solidFill>
                <a:effectLst/>
                <a:latin typeface="Times New Roman" panose="02020603050405020304" pitchFamily="18" charset="0"/>
                <a:cs typeface="Times New Roman" panose="02020603050405020304" pitchFamily="18" charset="0"/>
              </a:rPr>
              <a:t>INTRODUCTION</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2AF9905-8DC1-8754-7F38-D61E0CB2FC62}"/>
              </a:ext>
            </a:extLst>
          </p:cNvPr>
          <p:cNvSpPr>
            <a:spLocks noGrp="1"/>
          </p:cNvSpPr>
          <p:nvPr>
            <p:ph idx="1"/>
          </p:nvPr>
        </p:nvSpPr>
        <p:spPr>
          <a:xfrm>
            <a:off x="913795" y="2096064"/>
            <a:ext cx="5319365" cy="3695136"/>
          </a:xfrm>
          <a:solidFill>
            <a:schemeClr val="accent2">
              <a:lumMod val="60000"/>
              <a:lumOff val="40000"/>
            </a:schemeClr>
          </a:solidFill>
          <a:ln>
            <a:solidFill>
              <a:schemeClr val="bg1"/>
            </a:solidFill>
          </a:ln>
        </p:spPr>
        <p:txBody>
          <a:bodyPr/>
          <a:lstStyle/>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Various individuals share ideas differently in different cultures (Liu </a:t>
            </a:r>
            <a:r>
              <a:rPr lang="en-GB" i="1" dirty="0">
                <a:solidFill>
                  <a:schemeClr val="bg1"/>
                </a:solidFill>
                <a:effectLst/>
                <a:latin typeface="Times New Roman" panose="02020603050405020304" pitchFamily="18" charset="0"/>
                <a:cs typeface="Times New Roman" panose="02020603050405020304" pitchFamily="18" charset="0"/>
              </a:rPr>
              <a:t>et al.,</a:t>
            </a:r>
            <a:r>
              <a:rPr lang="en-GB" dirty="0">
                <a:solidFill>
                  <a:schemeClr val="bg1"/>
                </a:solidFill>
                <a:effectLst/>
                <a:latin typeface="Times New Roman" panose="02020603050405020304" pitchFamily="18" charset="0"/>
                <a:cs typeface="Times New Roman" panose="02020603050405020304" pitchFamily="18" charset="0"/>
              </a:rPr>
              <a:t> 2023).</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Japan's way of speaking is polite, quiet, and indirect.</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Aims to link theory with real life</a:t>
            </a:r>
          </a:p>
        </p:txBody>
      </p:sp>
      <p:pic>
        <p:nvPicPr>
          <p:cNvPr id="5" name="Picture 4">
            <a:extLst>
              <a:ext uri="{FF2B5EF4-FFF2-40B4-BE49-F238E27FC236}">
                <a16:creationId xmlns:a16="http://schemas.microsoft.com/office/drawing/2014/main" id="{2AB0D09B-CF95-779F-C003-CFD08F9BB586}"/>
              </a:ext>
            </a:extLst>
          </p:cNvPr>
          <p:cNvPicPr>
            <a:picLocks noChangeAspect="1"/>
          </p:cNvPicPr>
          <p:nvPr/>
        </p:nvPicPr>
        <p:blipFill>
          <a:blip r:embed="rId3"/>
          <a:stretch>
            <a:fillRect/>
          </a:stretch>
        </p:blipFill>
        <p:spPr>
          <a:xfrm>
            <a:off x="6526369" y="2068949"/>
            <a:ext cx="4751836" cy="3749365"/>
          </a:xfrm>
          <a:prstGeom prst="rect">
            <a:avLst/>
          </a:prstGeom>
        </p:spPr>
      </p:pic>
    </p:spTree>
    <p:extLst>
      <p:ext uri="{BB962C8B-B14F-4D97-AF65-F5344CB8AC3E}">
        <p14:creationId xmlns:p14="http://schemas.microsoft.com/office/powerpoint/2010/main" val="1319790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D0A86-2417-8331-7981-65E64D6B0F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2AE3FD-6CB3-5A9C-5D40-CD601A2D56ED}"/>
              </a:ext>
            </a:extLst>
          </p:cNvPr>
          <p:cNvSpPr>
            <a:spLocks noGrp="1"/>
          </p:cNvSpPr>
          <p:nvPr>
            <p:ph type="title"/>
          </p:nvPr>
        </p:nvSpPr>
        <p:spPr/>
        <p:txBody>
          <a:bodyPr>
            <a:normAutofit/>
          </a:bodyPr>
          <a:lstStyle/>
          <a:p>
            <a:pPr algn="ctr">
              <a:lnSpc>
                <a:spcPct val="150000"/>
              </a:lnSpc>
            </a:pPr>
            <a:r>
              <a:rPr lang="en-GB" sz="2800" dirty="0">
                <a:solidFill>
                  <a:schemeClr val="bg1"/>
                </a:solidFill>
                <a:effectLst/>
                <a:latin typeface="Times New Roman" panose="02020603050405020304" pitchFamily="18" charset="0"/>
                <a:cs typeface="Times New Roman" panose="02020603050405020304" pitchFamily="18" charset="0"/>
              </a:rPr>
              <a:t>REASONS INTERCULTURAL COMMUNICATION MATTERS</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86BA5F2-2F69-4091-4CAF-6D5DE9E11F43}"/>
              </a:ext>
            </a:extLst>
          </p:cNvPr>
          <p:cNvSpPr>
            <a:spLocks noGrp="1"/>
          </p:cNvSpPr>
          <p:nvPr>
            <p:ph idx="1"/>
          </p:nvPr>
        </p:nvSpPr>
        <p:spPr>
          <a:xfrm>
            <a:off x="913795" y="2096064"/>
            <a:ext cx="5487005" cy="3695136"/>
          </a:xfrm>
          <a:solidFill>
            <a:schemeClr val="accent2">
              <a:lumMod val="60000"/>
              <a:lumOff val="40000"/>
            </a:schemeClr>
          </a:solidFill>
          <a:ln>
            <a:solidFill>
              <a:schemeClr val="bg1"/>
            </a:solidFill>
          </a:ln>
        </p:spPr>
        <p:txBody>
          <a:bodyPr/>
          <a:lstStyle/>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It's easy for global teams to misinterpret what's happening (</a:t>
            </a:r>
            <a:r>
              <a:rPr lang="en-GB" dirty="0" err="1">
                <a:solidFill>
                  <a:schemeClr val="bg1"/>
                </a:solidFill>
                <a:effectLst/>
                <a:latin typeface="Times New Roman" panose="02020603050405020304" pitchFamily="18" charset="0"/>
                <a:cs typeface="Times New Roman" panose="02020603050405020304" pitchFamily="18" charset="0"/>
              </a:rPr>
              <a:t>Kamiloğlu</a:t>
            </a:r>
            <a:r>
              <a:rPr lang="en-GB" dirty="0">
                <a:solidFill>
                  <a:schemeClr val="bg1"/>
                </a:solidFill>
                <a:effectLst/>
                <a:latin typeface="Times New Roman" panose="02020603050405020304" pitchFamily="18" charset="0"/>
                <a:cs typeface="Times New Roman" panose="02020603050405020304" pitchFamily="18" charset="0"/>
              </a:rPr>
              <a:t> and Sauter, 2024).</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A small change in tone or cue can change the meaning.</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Understanding the culture minimises time and builds trust.</a:t>
            </a:r>
          </a:p>
        </p:txBody>
      </p:sp>
      <p:pic>
        <p:nvPicPr>
          <p:cNvPr id="5" name="Picture 4">
            <a:extLst>
              <a:ext uri="{FF2B5EF4-FFF2-40B4-BE49-F238E27FC236}">
                <a16:creationId xmlns:a16="http://schemas.microsoft.com/office/drawing/2014/main" id="{B7B863B5-68CF-9494-041E-B74EB6BF15FF}"/>
              </a:ext>
            </a:extLst>
          </p:cNvPr>
          <p:cNvPicPr>
            <a:picLocks noChangeAspect="1"/>
          </p:cNvPicPr>
          <p:nvPr/>
        </p:nvPicPr>
        <p:blipFill>
          <a:blip r:embed="rId3"/>
          <a:stretch>
            <a:fillRect/>
          </a:stretch>
        </p:blipFill>
        <p:spPr>
          <a:xfrm>
            <a:off x="6732091" y="2096064"/>
            <a:ext cx="4546114" cy="3695136"/>
          </a:xfrm>
          <a:prstGeom prst="rect">
            <a:avLst/>
          </a:prstGeom>
        </p:spPr>
      </p:pic>
    </p:spTree>
    <p:extLst>
      <p:ext uri="{BB962C8B-B14F-4D97-AF65-F5344CB8AC3E}">
        <p14:creationId xmlns:p14="http://schemas.microsoft.com/office/powerpoint/2010/main" val="3886804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9D7DB5-5B97-F6F4-229C-F250629283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02976E-4F2A-30A2-F77F-BB3AB18BDE14}"/>
              </a:ext>
            </a:extLst>
          </p:cNvPr>
          <p:cNvSpPr>
            <a:spLocks noGrp="1"/>
          </p:cNvSpPr>
          <p:nvPr>
            <p:ph type="title"/>
          </p:nvPr>
        </p:nvSpPr>
        <p:spPr/>
        <p:txBody>
          <a:bodyPr>
            <a:normAutofit/>
          </a:bodyPr>
          <a:lstStyle/>
          <a:p>
            <a:pPr algn="ctr">
              <a:lnSpc>
                <a:spcPct val="150000"/>
              </a:lnSpc>
            </a:pPr>
            <a:r>
              <a:rPr lang="en-GB" sz="2800" dirty="0">
                <a:solidFill>
                  <a:schemeClr val="bg1"/>
                </a:solidFill>
                <a:effectLst/>
                <a:latin typeface="Times New Roman" panose="02020603050405020304" pitchFamily="18" charset="0"/>
                <a:cs typeface="Times New Roman" panose="02020603050405020304" pitchFamily="18" charset="0"/>
              </a:rPr>
              <a:t>THEORETICAL FRAMEWORK: HOFSTEDE’S MODEL</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FE85FD5-601B-1758-2626-BB5D6104A3D6}"/>
              </a:ext>
            </a:extLst>
          </p:cNvPr>
          <p:cNvSpPr>
            <a:spLocks noGrp="1"/>
          </p:cNvSpPr>
          <p:nvPr>
            <p:ph idx="1"/>
          </p:nvPr>
        </p:nvSpPr>
        <p:spPr>
          <a:xfrm>
            <a:off x="913795" y="2096064"/>
            <a:ext cx="5349845" cy="3695136"/>
          </a:xfrm>
          <a:solidFill>
            <a:schemeClr val="accent2">
              <a:lumMod val="60000"/>
              <a:lumOff val="40000"/>
            </a:schemeClr>
          </a:solidFill>
          <a:ln>
            <a:solidFill>
              <a:schemeClr val="bg1"/>
            </a:solidFill>
          </a:ln>
        </p:spPr>
        <p:txBody>
          <a:bodyPr/>
          <a:lstStyle/>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Identifies how values affect how people act at work</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Japan has a high-power distance (Minkov and Kaasa, 2021).</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Prospective thinking and collective behaviour are important.</a:t>
            </a:r>
          </a:p>
        </p:txBody>
      </p:sp>
      <p:pic>
        <p:nvPicPr>
          <p:cNvPr id="5" name="Picture 4">
            <a:extLst>
              <a:ext uri="{FF2B5EF4-FFF2-40B4-BE49-F238E27FC236}">
                <a16:creationId xmlns:a16="http://schemas.microsoft.com/office/drawing/2014/main" id="{9B08CA9F-E0A6-4FDD-03A8-F814AAD5B888}"/>
              </a:ext>
            </a:extLst>
          </p:cNvPr>
          <p:cNvPicPr>
            <a:picLocks noChangeAspect="1"/>
          </p:cNvPicPr>
          <p:nvPr/>
        </p:nvPicPr>
        <p:blipFill>
          <a:blip r:embed="rId3"/>
          <a:stretch>
            <a:fillRect/>
          </a:stretch>
        </p:blipFill>
        <p:spPr>
          <a:xfrm>
            <a:off x="6598741" y="2096064"/>
            <a:ext cx="5014139" cy="3756986"/>
          </a:xfrm>
          <a:prstGeom prst="rect">
            <a:avLst/>
          </a:prstGeom>
        </p:spPr>
      </p:pic>
    </p:spTree>
    <p:extLst>
      <p:ext uri="{BB962C8B-B14F-4D97-AF65-F5344CB8AC3E}">
        <p14:creationId xmlns:p14="http://schemas.microsoft.com/office/powerpoint/2010/main" val="3607472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1B598-A2AA-0740-FB71-435A3E58C5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45AAC6-3386-D0B8-1630-2B4F6FDAF4AD}"/>
              </a:ext>
            </a:extLst>
          </p:cNvPr>
          <p:cNvSpPr>
            <a:spLocks noGrp="1"/>
          </p:cNvSpPr>
          <p:nvPr>
            <p:ph type="title"/>
          </p:nvPr>
        </p:nvSpPr>
        <p:spPr/>
        <p:txBody>
          <a:bodyPr/>
          <a:lstStyle/>
          <a:p>
            <a:pPr algn="ctr">
              <a:lnSpc>
                <a:spcPct val="150000"/>
              </a:lnSpc>
            </a:pPr>
            <a:r>
              <a:rPr lang="en-GB" sz="2800" dirty="0">
                <a:solidFill>
                  <a:schemeClr val="bg1"/>
                </a:solidFill>
                <a:effectLst/>
                <a:latin typeface="Times New Roman" panose="02020603050405020304" pitchFamily="18" charset="0"/>
                <a:cs typeface="Times New Roman" panose="02020603050405020304" pitchFamily="18" charset="0"/>
              </a:rPr>
              <a:t>CULTURAL OVERVIEW OF JAPAN</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4B0FB2C-85AB-B6B8-83FC-22E817E0C68D}"/>
              </a:ext>
            </a:extLst>
          </p:cNvPr>
          <p:cNvSpPr>
            <a:spLocks noGrp="1"/>
          </p:cNvSpPr>
          <p:nvPr>
            <p:ph idx="1"/>
          </p:nvPr>
        </p:nvSpPr>
        <p:spPr>
          <a:xfrm>
            <a:off x="913796" y="2096064"/>
            <a:ext cx="4819282" cy="3695136"/>
          </a:xfrm>
          <a:solidFill>
            <a:schemeClr val="accent2">
              <a:lumMod val="60000"/>
              <a:lumOff val="40000"/>
            </a:schemeClr>
          </a:solidFill>
          <a:ln>
            <a:solidFill>
              <a:schemeClr val="bg1"/>
            </a:solidFill>
          </a:ln>
        </p:spPr>
        <p:txBody>
          <a:bodyPr/>
          <a:lstStyle/>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It's better to act than to talk.</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Most of the time, group goals come before personal ones (Rayhan, 2023).</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Discussion is courteous, considerate, and often veiled.</a:t>
            </a:r>
          </a:p>
        </p:txBody>
      </p:sp>
      <p:pic>
        <p:nvPicPr>
          <p:cNvPr id="5" name="Picture 4">
            <a:extLst>
              <a:ext uri="{FF2B5EF4-FFF2-40B4-BE49-F238E27FC236}">
                <a16:creationId xmlns:a16="http://schemas.microsoft.com/office/drawing/2014/main" id="{FEBB32BF-7131-2B56-71BF-464EC79269CE}"/>
              </a:ext>
            </a:extLst>
          </p:cNvPr>
          <p:cNvPicPr>
            <a:picLocks noChangeAspect="1"/>
          </p:cNvPicPr>
          <p:nvPr/>
        </p:nvPicPr>
        <p:blipFill>
          <a:blip r:embed="rId3"/>
          <a:stretch>
            <a:fillRect/>
          </a:stretch>
        </p:blipFill>
        <p:spPr>
          <a:xfrm>
            <a:off x="5998029" y="2096064"/>
            <a:ext cx="5477691" cy="3695136"/>
          </a:xfrm>
          <a:prstGeom prst="rect">
            <a:avLst/>
          </a:prstGeom>
        </p:spPr>
      </p:pic>
    </p:spTree>
    <p:extLst>
      <p:ext uri="{BB962C8B-B14F-4D97-AF65-F5344CB8AC3E}">
        <p14:creationId xmlns:p14="http://schemas.microsoft.com/office/powerpoint/2010/main" val="1782134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057BB-BA50-0BDE-D562-1C6AF8D6D8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6ABD56-5919-B906-41A1-48FE664CE599}"/>
              </a:ext>
            </a:extLst>
          </p:cNvPr>
          <p:cNvSpPr>
            <a:spLocks noGrp="1"/>
          </p:cNvSpPr>
          <p:nvPr>
            <p:ph type="title"/>
          </p:nvPr>
        </p:nvSpPr>
        <p:spPr/>
        <p:txBody>
          <a:bodyPr/>
          <a:lstStyle/>
          <a:p>
            <a:pPr algn="ctr">
              <a:lnSpc>
                <a:spcPct val="150000"/>
              </a:lnSpc>
            </a:pPr>
            <a:r>
              <a:rPr lang="en-GB" sz="2800" dirty="0">
                <a:solidFill>
                  <a:schemeClr val="bg1"/>
                </a:solidFill>
                <a:effectLst/>
                <a:latin typeface="Times New Roman" panose="02020603050405020304" pitchFamily="18" charset="0"/>
                <a:cs typeface="Times New Roman" panose="02020603050405020304" pitchFamily="18" charset="0"/>
              </a:rPr>
              <a:t>APPLYING HOFSTEDE TO JAPAN</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2A2C7B4-EF90-374B-1BF6-EE54F5B259F8}"/>
              </a:ext>
            </a:extLst>
          </p:cNvPr>
          <p:cNvSpPr>
            <a:spLocks noGrp="1"/>
          </p:cNvSpPr>
          <p:nvPr>
            <p:ph idx="1"/>
          </p:nvPr>
        </p:nvSpPr>
        <p:spPr>
          <a:xfrm>
            <a:off x="913795" y="2096064"/>
            <a:ext cx="5182205" cy="3695136"/>
          </a:xfrm>
          <a:solidFill>
            <a:schemeClr val="accent2">
              <a:lumMod val="60000"/>
              <a:lumOff val="40000"/>
            </a:schemeClr>
          </a:solidFill>
          <a:ln>
            <a:solidFill>
              <a:schemeClr val="bg1"/>
            </a:solidFill>
          </a:ln>
        </p:spPr>
        <p:txBody>
          <a:bodyPr/>
          <a:lstStyle/>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The manner in which people talk to each other every day is shaped by hierarchy (Dujarric, 2024).</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Decisions are made slowly after talking with the team</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Trust and staying out of open conflict are important.</a:t>
            </a:r>
          </a:p>
        </p:txBody>
      </p:sp>
      <p:pic>
        <p:nvPicPr>
          <p:cNvPr id="5" name="Picture 4">
            <a:extLst>
              <a:ext uri="{FF2B5EF4-FFF2-40B4-BE49-F238E27FC236}">
                <a16:creationId xmlns:a16="http://schemas.microsoft.com/office/drawing/2014/main" id="{AB782F0C-F014-E0C6-E395-E0084109151E}"/>
              </a:ext>
            </a:extLst>
          </p:cNvPr>
          <p:cNvPicPr>
            <a:picLocks noChangeAspect="1"/>
          </p:cNvPicPr>
          <p:nvPr/>
        </p:nvPicPr>
        <p:blipFill>
          <a:blip r:embed="rId3"/>
          <a:stretch>
            <a:fillRect/>
          </a:stretch>
        </p:blipFill>
        <p:spPr>
          <a:xfrm>
            <a:off x="6439125" y="2096064"/>
            <a:ext cx="5182204" cy="3695136"/>
          </a:xfrm>
          <a:prstGeom prst="rect">
            <a:avLst/>
          </a:prstGeom>
        </p:spPr>
      </p:pic>
    </p:spTree>
    <p:extLst>
      <p:ext uri="{BB962C8B-B14F-4D97-AF65-F5344CB8AC3E}">
        <p14:creationId xmlns:p14="http://schemas.microsoft.com/office/powerpoint/2010/main" val="2226149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5A585-38CC-A6D7-90AA-F926DB526E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D7434E-6E0B-D0E3-F37C-981F39365673}"/>
              </a:ext>
            </a:extLst>
          </p:cNvPr>
          <p:cNvSpPr>
            <a:spLocks noGrp="1"/>
          </p:cNvSpPr>
          <p:nvPr>
            <p:ph type="title"/>
          </p:nvPr>
        </p:nvSpPr>
        <p:spPr/>
        <p:txBody>
          <a:bodyPr/>
          <a:lstStyle/>
          <a:p>
            <a:pPr algn="ctr">
              <a:lnSpc>
                <a:spcPct val="150000"/>
              </a:lnSpc>
            </a:pPr>
            <a:r>
              <a:rPr lang="en-GB" sz="2800" dirty="0">
                <a:solidFill>
                  <a:schemeClr val="bg1"/>
                </a:solidFill>
                <a:effectLst/>
                <a:latin typeface="Times New Roman" panose="02020603050405020304" pitchFamily="18" charset="0"/>
                <a:cs typeface="Times New Roman" panose="02020603050405020304" pitchFamily="18" charset="0"/>
              </a:rPr>
              <a:t>REAL BUSINESS EXAMPLES</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24989D8-1B91-BF65-B9D1-8E879A95497F}"/>
              </a:ext>
            </a:extLst>
          </p:cNvPr>
          <p:cNvSpPr>
            <a:spLocks noGrp="1"/>
          </p:cNvSpPr>
          <p:nvPr>
            <p:ph idx="1"/>
          </p:nvPr>
        </p:nvSpPr>
        <p:spPr>
          <a:xfrm>
            <a:off x="913795" y="2096064"/>
            <a:ext cx="4938365" cy="3695136"/>
          </a:xfrm>
          <a:solidFill>
            <a:schemeClr val="accent2">
              <a:lumMod val="60000"/>
              <a:lumOff val="40000"/>
            </a:schemeClr>
          </a:solidFill>
          <a:ln>
            <a:solidFill>
              <a:schemeClr val="bg1"/>
            </a:solidFill>
          </a:ln>
        </p:spPr>
        <p:txBody>
          <a:bodyPr/>
          <a:lstStyle/>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Toyota makes decisions as a group.</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Sony admires commitment and consistency over time (Akande </a:t>
            </a:r>
            <a:r>
              <a:rPr lang="en-GB" i="1" dirty="0">
                <a:solidFill>
                  <a:schemeClr val="bg1"/>
                </a:solidFill>
                <a:effectLst/>
                <a:latin typeface="Times New Roman" panose="02020603050405020304" pitchFamily="18" charset="0"/>
                <a:cs typeface="Times New Roman" panose="02020603050405020304" pitchFamily="18" charset="0"/>
              </a:rPr>
              <a:t>et al.,</a:t>
            </a:r>
            <a:r>
              <a:rPr lang="en-GB" dirty="0">
                <a:solidFill>
                  <a:schemeClr val="bg1"/>
                </a:solidFill>
                <a:effectLst/>
                <a:latin typeface="Times New Roman" panose="02020603050405020304" pitchFamily="18" charset="0"/>
                <a:cs typeface="Times New Roman" panose="02020603050405020304" pitchFamily="18" charset="0"/>
              </a:rPr>
              <a:t> 2025).</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Events are formal, but they are also very polite.</a:t>
            </a:r>
          </a:p>
        </p:txBody>
      </p:sp>
      <p:pic>
        <p:nvPicPr>
          <p:cNvPr id="5" name="Picture 4">
            <a:extLst>
              <a:ext uri="{FF2B5EF4-FFF2-40B4-BE49-F238E27FC236}">
                <a16:creationId xmlns:a16="http://schemas.microsoft.com/office/drawing/2014/main" id="{0753E483-C173-2B71-B420-A3AE3A2000D9}"/>
              </a:ext>
            </a:extLst>
          </p:cNvPr>
          <p:cNvPicPr>
            <a:picLocks noChangeAspect="1"/>
          </p:cNvPicPr>
          <p:nvPr/>
        </p:nvPicPr>
        <p:blipFill>
          <a:blip r:embed="rId3"/>
          <a:stretch>
            <a:fillRect/>
          </a:stretch>
        </p:blipFill>
        <p:spPr>
          <a:xfrm>
            <a:off x="6210126" y="2096064"/>
            <a:ext cx="5204634" cy="3695136"/>
          </a:xfrm>
          <a:prstGeom prst="rect">
            <a:avLst/>
          </a:prstGeom>
        </p:spPr>
      </p:pic>
    </p:spTree>
    <p:extLst>
      <p:ext uri="{BB962C8B-B14F-4D97-AF65-F5344CB8AC3E}">
        <p14:creationId xmlns:p14="http://schemas.microsoft.com/office/powerpoint/2010/main" val="3103172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28B825-DB24-57F8-0A46-4F522FD661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799B59-E80F-1E8D-8FC7-A02F6869C602}"/>
              </a:ext>
            </a:extLst>
          </p:cNvPr>
          <p:cNvSpPr>
            <a:spLocks noGrp="1"/>
          </p:cNvSpPr>
          <p:nvPr>
            <p:ph type="title"/>
          </p:nvPr>
        </p:nvSpPr>
        <p:spPr/>
        <p:txBody>
          <a:bodyPr/>
          <a:lstStyle/>
          <a:p>
            <a:pPr algn="ctr">
              <a:lnSpc>
                <a:spcPct val="150000"/>
              </a:lnSpc>
            </a:pPr>
            <a:r>
              <a:rPr lang="en-GB" sz="2800" dirty="0">
                <a:solidFill>
                  <a:schemeClr val="bg1"/>
                </a:solidFill>
                <a:effectLst/>
                <a:latin typeface="Times New Roman" panose="02020603050405020304" pitchFamily="18" charset="0"/>
                <a:cs typeface="Times New Roman" panose="02020603050405020304" pitchFamily="18" charset="0"/>
              </a:rPr>
              <a:t>KEY CHALLENGES</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394BCA8-E528-A9FC-7C99-5A72A51DEBA3}"/>
              </a:ext>
            </a:extLst>
          </p:cNvPr>
          <p:cNvSpPr>
            <a:spLocks noGrp="1"/>
          </p:cNvSpPr>
          <p:nvPr>
            <p:ph idx="1"/>
          </p:nvPr>
        </p:nvSpPr>
        <p:spPr>
          <a:xfrm>
            <a:off x="913795" y="2096064"/>
            <a:ext cx="5471765" cy="3695136"/>
          </a:xfrm>
          <a:solidFill>
            <a:schemeClr val="accent2">
              <a:lumMod val="60000"/>
              <a:lumOff val="40000"/>
            </a:schemeClr>
          </a:solidFill>
          <a:ln>
            <a:solidFill>
              <a:schemeClr val="bg1"/>
            </a:solidFill>
          </a:ln>
        </p:spPr>
        <p:txBody>
          <a:bodyPr/>
          <a:lstStyle/>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It's hard to absorb quiet or soft denials (</a:t>
            </a:r>
            <a:r>
              <a:rPr lang="en-GB" dirty="0" err="1">
                <a:solidFill>
                  <a:schemeClr val="bg1"/>
                </a:solidFill>
                <a:effectLst/>
                <a:latin typeface="Times New Roman" panose="02020603050405020304" pitchFamily="18" charset="0"/>
                <a:cs typeface="Times New Roman" panose="02020603050405020304" pitchFamily="18" charset="0"/>
              </a:rPr>
              <a:t>Huysveld</a:t>
            </a:r>
            <a:r>
              <a:rPr lang="en-GB" dirty="0">
                <a:solidFill>
                  <a:schemeClr val="bg1"/>
                </a:solidFill>
                <a:effectLst/>
                <a:latin typeface="Times New Roman" panose="02020603050405020304" pitchFamily="18" charset="0"/>
                <a:cs typeface="Times New Roman" panose="02020603050405020304" pitchFamily="18" charset="0"/>
              </a:rPr>
              <a:t>, 2025).</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Affirmatively is not always an indication that someone agrees.</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Making decisions can take a long time.</a:t>
            </a:r>
          </a:p>
        </p:txBody>
      </p:sp>
      <p:pic>
        <p:nvPicPr>
          <p:cNvPr id="5" name="Picture 4">
            <a:extLst>
              <a:ext uri="{FF2B5EF4-FFF2-40B4-BE49-F238E27FC236}">
                <a16:creationId xmlns:a16="http://schemas.microsoft.com/office/drawing/2014/main" id="{3A127BC8-C321-F8B8-CB19-6B0E7C80C3B7}"/>
              </a:ext>
            </a:extLst>
          </p:cNvPr>
          <p:cNvPicPr>
            <a:picLocks noChangeAspect="1"/>
          </p:cNvPicPr>
          <p:nvPr/>
        </p:nvPicPr>
        <p:blipFill>
          <a:blip r:embed="rId3"/>
          <a:stretch>
            <a:fillRect/>
          </a:stretch>
        </p:blipFill>
        <p:spPr>
          <a:xfrm>
            <a:off x="6724415" y="2096064"/>
            <a:ext cx="4797025" cy="3744228"/>
          </a:xfrm>
          <a:prstGeom prst="rect">
            <a:avLst/>
          </a:prstGeom>
        </p:spPr>
      </p:pic>
    </p:spTree>
    <p:extLst>
      <p:ext uri="{BB962C8B-B14F-4D97-AF65-F5344CB8AC3E}">
        <p14:creationId xmlns:p14="http://schemas.microsoft.com/office/powerpoint/2010/main" val="2954593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4677F-5977-A032-5AD3-4ED2CD12AA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C76DCF-E8A5-8AB5-CB65-67B511A5DD79}"/>
              </a:ext>
            </a:extLst>
          </p:cNvPr>
          <p:cNvSpPr>
            <a:spLocks noGrp="1"/>
          </p:cNvSpPr>
          <p:nvPr>
            <p:ph type="title"/>
          </p:nvPr>
        </p:nvSpPr>
        <p:spPr/>
        <p:txBody>
          <a:bodyPr/>
          <a:lstStyle/>
          <a:p>
            <a:pPr algn="ctr">
              <a:lnSpc>
                <a:spcPct val="150000"/>
              </a:lnSpc>
            </a:pPr>
            <a:r>
              <a:rPr lang="en-GB" sz="2800" dirty="0">
                <a:solidFill>
                  <a:schemeClr val="bg1"/>
                </a:solidFill>
                <a:effectLst/>
                <a:latin typeface="Times New Roman" panose="02020603050405020304" pitchFamily="18" charset="0"/>
                <a:cs typeface="Times New Roman" panose="02020603050405020304" pitchFamily="18" charset="0"/>
              </a:rPr>
              <a:t>OPPORTUNITIES AND STRENGTHS</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184821F-20F6-F3BA-ACA7-EC6E32065CEA}"/>
              </a:ext>
            </a:extLst>
          </p:cNvPr>
          <p:cNvSpPr>
            <a:spLocks noGrp="1"/>
          </p:cNvSpPr>
          <p:nvPr>
            <p:ph idx="1"/>
          </p:nvPr>
        </p:nvSpPr>
        <p:spPr>
          <a:xfrm>
            <a:off x="913795" y="2096064"/>
            <a:ext cx="5288885" cy="3695136"/>
          </a:xfrm>
          <a:solidFill>
            <a:schemeClr val="accent2">
              <a:lumMod val="60000"/>
              <a:lumOff val="40000"/>
            </a:schemeClr>
          </a:solidFill>
          <a:ln>
            <a:solidFill>
              <a:schemeClr val="bg1"/>
            </a:solidFill>
          </a:ln>
        </p:spPr>
        <p:txBody>
          <a:bodyPr/>
          <a:lstStyle/>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When the reliability develops, partnerships last a long time (Mehra, 2025).</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Groups talk to each other loudly and stay on track.</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Sincerity is what keeps interactions in business durable and constant.</a:t>
            </a:r>
          </a:p>
        </p:txBody>
      </p:sp>
      <p:pic>
        <p:nvPicPr>
          <p:cNvPr id="5" name="Picture 4">
            <a:extLst>
              <a:ext uri="{FF2B5EF4-FFF2-40B4-BE49-F238E27FC236}">
                <a16:creationId xmlns:a16="http://schemas.microsoft.com/office/drawing/2014/main" id="{F094AD7D-26DA-AD86-A0FA-EB693D5F8A13}"/>
              </a:ext>
            </a:extLst>
          </p:cNvPr>
          <p:cNvPicPr>
            <a:picLocks noChangeAspect="1"/>
          </p:cNvPicPr>
          <p:nvPr/>
        </p:nvPicPr>
        <p:blipFill>
          <a:blip r:embed="rId3"/>
          <a:stretch>
            <a:fillRect/>
          </a:stretch>
        </p:blipFill>
        <p:spPr>
          <a:xfrm>
            <a:off x="6514888" y="2110421"/>
            <a:ext cx="4892464" cy="3680779"/>
          </a:xfrm>
          <a:prstGeom prst="rect">
            <a:avLst/>
          </a:prstGeom>
        </p:spPr>
      </p:pic>
    </p:spTree>
    <p:extLst>
      <p:ext uri="{BB962C8B-B14F-4D97-AF65-F5344CB8AC3E}">
        <p14:creationId xmlns:p14="http://schemas.microsoft.com/office/powerpoint/2010/main" val="2158272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7DA3CF-7FB4-EDD5-7A7C-59DC7C20C9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1A6430-9457-1FEB-7EA2-413C5F66F0AF}"/>
              </a:ext>
            </a:extLst>
          </p:cNvPr>
          <p:cNvSpPr>
            <a:spLocks noGrp="1"/>
          </p:cNvSpPr>
          <p:nvPr>
            <p:ph type="title"/>
          </p:nvPr>
        </p:nvSpPr>
        <p:spPr/>
        <p:txBody>
          <a:bodyPr/>
          <a:lstStyle/>
          <a:p>
            <a:pPr algn="ctr">
              <a:lnSpc>
                <a:spcPct val="150000"/>
              </a:lnSpc>
            </a:pPr>
            <a:r>
              <a:rPr lang="en-GB" sz="2800" dirty="0">
                <a:solidFill>
                  <a:schemeClr val="bg1"/>
                </a:solidFill>
                <a:effectLst/>
                <a:latin typeface="Times New Roman" panose="02020603050405020304" pitchFamily="18" charset="0"/>
                <a:cs typeface="Times New Roman" panose="02020603050405020304" pitchFamily="18" charset="0"/>
              </a:rPr>
              <a:t>RECOMMENDATIONS</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E67027-279D-04A6-0738-E5878C001A5B}"/>
              </a:ext>
            </a:extLst>
          </p:cNvPr>
          <p:cNvSpPr>
            <a:spLocks noGrp="1"/>
          </p:cNvSpPr>
          <p:nvPr>
            <p:ph idx="1"/>
          </p:nvPr>
        </p:nvSpPr>
        <p:spPr>
          <a:xfrm>
            <a:off x="913795" y="2096064"/>
            <a:ext cx="5349845" cy="3695136"/>
          </a:xfrm>
          <a:solidFill>
            <a:schemeClr val="accent2">
              <a:lumMod val="60000"/>
              <a:lumOff val="40000"/>
            </a:schemeClr>
          </a:solidFill>
          <a:ln>
            <a:solidFill>
              <a:schemeClr val="bg1"/>
            </a:solidFill>
          </a:ln>
        </p:spPr>
        <p:txBody>
          <a:bodyPr/>
          <a:lstStyle/>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Avoid hurried discussions; instead, be mindful.</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Learn the basics of good manners, like how to acknowledge someone and play cards (Xiao, 2021).</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Before making deals, build trust.</a:t>
            </a:r>
          </a:p>
        </p:txBody>
      </p:sp>
      <p:pic>
        <p:nvPicPr>
          <p:cNvPr id="5" name="Picture 4">
            <a:extLst>
              <a:ext uri="{FF2B5EF4-FFF2-40B4-BE49-F238E27FC236}">
                <a16:creationId xmlns:a16="http://schemas.microsoft.com/office/drawing/2014/main" id="{DE7F93B3-3261-672D-A252-641A65FE5BCF}"/>
              </a:ext>
            </a:extLst>
          </p:cNvPr>
          <p:cNvPicPr>
            <a:picLocks noChangeAspect="1"/>
          </p:cNvPicPr>
          <p:nvPr/>
        </p:nvPicPr>
        <p:blipFill>
          <a:blip r:embed="rId3"/>
          <a:stretch>
            <a:fillRect/>
          </a:stretch>
        </p:blipFill>
        <p:spPr>
          <a:xfrm>
            <a:off x="6537838" y="2096064"/>
            <a:ext cx="5059802" cy="3695136"/>
          </a:xfrm>
          <a:prstGeom prst="rect">
            <a:avLst/>
          </a:prstGeom>
        </p:spPr>
      </p:pic>
    </p:spTree>
    <p:extLst>
      <p:ext uri="{BB962C8B-B14F-4D97-AF65-F5344CB8AC3E}">
        <p14:creationId xmlns:p14="http://schemas.microsoft.com/office/powerpoint/2010/main" val="685444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48083-2381-1CFC-8393-DD6DA117A3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61AD4E-619E-7B40-2023-03B2B93788AF}"/>
              </a:ext>
            </a:extLst>
          </p:cNvPr>
          <p:cNvSpPr>
            <a:spLocks noGrp="1"/>
          </p:cNvSpPr>
          <p:nvPr>
            <p:ph type="title"/>
          </p:nvPr>
        </p:nvSpPr>
        <p:spPr/>
        <p:txBody>
          <a:bodyPr/>
          <a:lstStyle/>
          <a:p>
            <a:pPr algn="ctr">
              <a:lnSpc>
                <a:spcPct val="150000"/>
              </a:lnSpc>
            </a:pPr>
            <a:r>
              <a:rPr lang="en-GB" sz="2800" dirty="0">
                <a:solidFill>
                  <a:schemeClr val="bg1"/>
                </a:solidFill>
                <a:effectLst/>
                <a:latin typeface="Times New Roman" panose="02020603050405020304" pitchFamily="18" charset="0"/>
                <a:cs typeface="Times New Roman" panose="02020603050405020304" pitchFamily="18" charset="0"/>
              </a:rPr>
              <a:t>CONCLUSION</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9BEE2C6-CCA8-A0DC-FE2F-795456A156A5}"/>
              </a:ext>
            </a:extLst>
          </p:cNvPr>
          <p:cNvSpPr>
            <a:spLocks noGrp="1"/>
          </p:cNvSpPr>
          <p:nvPr>
            <p:ph idx="1"/>
          </p:nvPr>
        </p:nvSpPr>
        <p:spPr>
          <a:xfrm>
            <a:off x="913795" y="2096064"/>
            <a:ext cx="5608925" cy="3695136"/>
          </a:xfrm>
          <a:solidFill>
            <a:schemeClr val="accent2">
              <a:lumMod val="60000"/>
              <a:lumOff val="40000"/>
            </a:schemeClr>
          </a:solidFill>
          <a:ln>
            <a:solidFill>
              <a:schemeClr val="bg1"/>
            </a:solidFill>
          </a:ln>
        </p:spPr>
        <p:txBody>
          <a:bodyPr/>
          <a:lstStyle/>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Cultural diversity discreetly affects each corporate deal</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Hofstede helps gain insight into how Japanese people think about work.</a:t>
            </a:r>
          </a:p>
          <a:p>
            <a:pPr lvl="0" algn="just">
              <a:lnSpc>
                <a:spcPct val="150000"/>
              </a:lnSpc>
            </a:pPr>
            <a:r>
              <a:rPr lang="en-GB" dirty="0">
                <a:solidFill>
                  <a:schemeClr val="bg1"/>
                </a:solidFill>
                <a:effectLst/>
                <a:latin typeface="Times New Roman" panose="02020603050405020304" pitchFamily="18" charset="0"/>
                <a:cs typeface="Times New Roman" panose="02020603050405020304" pitchFamily="18" charset="0"/>
              </a:rPr>
              <a:t>To be successful, one must truly know acquaintances.</a:t>
            </a:r>
          </a:p>
        </p:txBody>
      </p:sp>
      <p:pic>
        <p:nvPicPr>
          <p:cNvPr id="5" name="Picture 4">
            <a:extLst>
              <a:ext uri="{FF2B5EF4-FFF2-40B4-BE49-F238E27FC236}">
                <a16:creationId xmlns:a16="http://schemas.microsoft.com/office/drawing/2014/main" id="{FD0560D5-B747-1737-1D27-272A8C276491}"/>
              </a:ext>
            </a:extLst>
          </p:cNvPr>
          <p:cNvPicPr>
            <a:picLocks noChangeAspect="1"/>
          </p:cNvPicPr>
          <p:nvPr/>
        </p:nvPicPr>
        <p:blipFill>
          <a:blip r:embed="rId3"/>
          <a:stretch>
            <a:fillRect/>
          </a:stretch>
        </p:blipFill>
        <p:spPr>
          <a:xfrm>
            <a:off x="6949440" y="2096064"/>
            <a:ext cx="4587240" cy="3695136"/>
          </a:xfrm>
          <a:prstGeom prst="rect">
            <a:avLst/>
          </a:prstGeom>
        </p:spPr>
      </p:pic>
    </p:spTree>
    <p:extLst>
      <p:ext uri="{BB962C8B-B14F-4D97-AF65-F5344CB8AC3E}">
        <p14:creationId xmlns:p14="http://schemas.microsoft.com/office/powerpoint/2010/main" val="3754127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9DA2F-1F39-A502-2AC1-8B63D3439C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43A7CC-71C3-AD3D-813C-4D890C1C35DC}"/>
              </a:ext>
            </a:extLst>
          </p:cNvPr>
          <p:cNvSpPr>
            <a:spLocks noGrp="1"/>
          </p:cNvSpPr>
          <p:nvPr>
            <p:ph type="title"/>
          </p:nvPr>
        </p:nvSpPr>
        <p:spPr>
          <a:xfrm>
            <a:off x="913795" y="403412"/>
            <a:ext cx="10353761" cy="792921"/>
          </a:xfrm>
        </p:spPr>
        <p:txBody>
          <a:bodyPr>
            <a:normAutofit/>
          </a:bodyPr>
          <a:lstStyle/>
          <a:p>
            <a:pPr algn="ctr"/>
            <a:r>
              <a:rPr lang="en-GB" sz="2800" dirty="0">
                <a:solidFill>
                  <a:schemeClr val="bg1"/>
                </a:solidFill>
                <a:effectLst/>
                <a:latin typeface="Times New Roman" panose="02020603050405020304" pitchFamily="18" charset="0"/>
                <a:cs typeface="Times New Roman" panose="02020603050405020304" pitchFamily="18" charset="0"/>
              </a:rPr>
              <a:t>REFERENCES</a:t>
            </a:r>
            <a:endParaRPr lang="en-GB"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790E7D4-44F7-F9C0-F552-B093276EB56B}"/>
              </a:ext>
            </a:extLst>
          </p:cNvPr>
          <p:cNvSpPr>
            <a:spLocks noGrp="1"/>
          </p:cNvSpPr>
          <p:nvPr>
            <p:ph idx="1"/>
          </p:nvPr>
        </p:nvSpPr>
        <p:spPr>
          <a:xfrm>
            <a:off x="484094" y="1196333"/>
            <a:ext cx="11308977" cy="5258255"/>
          </a:xfrm>
          <a:solidFill>
            <a:schemeClr val="accent2">
              <a:lumMod val="60000"/>
              <a:lumOff val="40000"/>
            </a:schemeClr>
          </a:solidFill>
          <a:ln>
            <a:solidFill>
              <a:schemeClr val="bg1"/>
            </a:solidFill>
          </a:ln>
        </p:spPr>
        <p:txBody>
          <a:bodyPr>
            <a:normAutofit fontScale="55000" lnSpcReduction="20000"/>
          </a:bodyPr>
          <a:lstStyle/>
          <a:p>
            <a:pPr lvl="0" algn="just"/>
            <a:r>
              <a:rPr lang="en-GB" dirty="0">
                <a:solidFill>
                  <a:schemeClr val="bg1"/>
                </a:solidFill>
                <a:effectLst/>
                <a:latin typeface="Times New Roman" panose="02020603050405020304" pitchFamily="18" charset="0"/>
                <a:cs typeface="Times New Roman" panose="02020603050405020304" pitchFamily="18" charset="0"/>
              </a:rPr>
              <a:t>Akande, A., Bobek, V., Kellner, D., Goodman, M., and Coker, D. C. (2025). Leadership, Organisational Behaviour, and Adaptive HR Strategies: Ensuring Seamless Quality Integration in the AI Era. In </a:t>
            </a:r>
            <a:r>
              <a:rPr lang="en-GB" i="1" dirty="0">
                <a:solidFill>
                  <a:schemeClr val="bg1"/>
                </a:solidFill>
                <a:effectLst/>
                <a:latin typeface="Times New Roman" panose="02020603050405020304" pitchFamily="18" charset="0"/>
                <a:cs typeface="Times New Roman" panose="02020603050405020304" pitchFamily="18" charset="0"/>
              </a:rPr>
              <a:t>Organisational Behaviour: Current Science, Models, and Applications</a:t>
            </a:r>
            <a:r>
              <a:rPr lang="en-GB" dirty="0">
                <a:solidFill>
                  <a:schemeClr val="bg1"/>
                </a:solidFill>
                <a:effectLst/>
                <a:latin typeface="Times New Roman" panose="02020603050405020304" pitchFamily="18" charset="0"/>
                <a:cs typeface="Times New Roman" panose="02020603050405020304" pitchFamily="18" charset="0"/>
              </a:rPr>
              <a:t> (pp. 415-457). Cham: Springer Nature Switzerland.</a:t>
            </a:r>
          </a:p>
          <a:p>
            <a:pPr lvl="0" algn="just"/>
            <a:r>
              <a:rPr lang="en-GB" dirty="0" err="1">
                <a:solidFill>
                  <a:schemeClr val="bg1"/>
                </a:solidFill>
                <a:effectLst/>
                <a:latin typeface="Times New Roman" panose="02020603050405020304" pitchFamily="18" charset="0"/>
                <a:cs typeface="Times New Roman" panose="02020603050405020304" pitchFamily="18" charset="0"/>
              </a:rPr>
              <a:t>Autesserre</a:t>
            </a:r>
            <a:r>
              <a:rPr lang="en-GB" dirty="0">
                <a:solidFill>
                  <a:schemeClr val="bg1"/>
                </a:solidFill>
                <a:effectLst/>
                <a:latin typeface="Times New Roman" panose="02020603050405020304" pitchFamily="18" charset="0"/>
                <a:cs typeface="Times New Roman" panose="02020603050405020304" pitchFamily="18" charset="0"/>
              </a:rPr>
              <a:t>, S. (2021). </a:t>
            </a:r>
            <a:r>
              <a:rPr lang="en-GB" i="1" dirty="0">
                <a:solidFill>
                  <a:schemeClr val="bg1"/>
                </a:solidFill>
                <a:effectLst/>
                <a:latin typeface="Times New Roman" panose="02020603050405020304" pitchFamily="18" charset="0"/>
                <a:cs typeface="Times New Roman" panose="02020603050405020304" pitchFamily="18" charset="0"/>
              </a:rPr>
              <a:t>The frontlines of peace: An insider's guide to changing the world</a:t>
            </a:r>
            <a:r>
              <a:rPr lang="en-GB" dirty="0">
                <a:solidFill>
                  <a:schemeClr val="bg1"/>
                </a:solidFill>
                <a:effectLst/>
                <a:latin typeface="Times New Roman" panose="02020603050405020304" pitchFamily="18" charset="0"/>
                <a:cs typeface="Times New Roman" panose="02020603050405020304" pitchFamily="18" charset="0"/>
              </a:rPr>
              <a:t>. Oxford University Press.</a:t>
            </a:r>
          </a:p>
          <a:p>
            <a:pPr lvl="0" algn="just"/>
            <a:r>
              <a:rPr lang="en-GB" dirty="0">
                <a:solidFill>
                  <a:schemeClr val="bg1"/>
                </a:solidFill>
                <a:effectLst/>
                <a:latin typeface="Times New Roman" panose="02020603050405020304" pitchFamily="18" charset="0"/>
                <a:cs typeface="Times New Roman" panose="02020603050405020304" pitchFamily="18" charset="0"/>
              </a:rPr>
              <a:t>Dujarric, F. (2024). Unravelling hierarchy in Japanese workplaces an exploration of cooperation between Japanese and Western research laboratories. </a:t>
            </a:r>
            <a:r>
              <a:rPr lang="en-GB" i="1" dirty="0">
                <a:solidFill>
                  <a:schemeClr val="bg1"/>
                </a:solidFill>
                <a:effectLst/>
                <a:latin typeface="Times New Roman" panose="02020603050405020304" pitchFamily="18" charset="0"/>
                <a:cs typeface="Times New Roman" panose="02020603050405020304" pitchFamily="18" charset="0"/>
              </a:rPr>
              <a:t>Int. J. Manag. Human.</a:t>
            </a:r>
            <a:r>
              <a:rPr lang="en-GB" dirty="0">
                <a:solidFill>
                  <a:schemeClr val="bg1"/>
                </a:solidFill>
                <a:effectLst/>
                <a:latin typeface="Times New Roman" panose="02020603050405020304" pitchFamily="18" charset="0"/>
                <a:cs typeface="Times New Roman" panose="02020603050405020304" pitchFamily="18" charset="0"/>
              </a:rPr>
              <a:t>, </a:t>
            </a:r>
            <a:r>
              <a:rPr lang="en-GB" i="1" dirty="0">
                <a:solidFill>
                  <a:schemeClr val="bg1"/>
                </a:solidFill>
                <a:effectLst/>
                <a:latin typeface="Times New Roman" panose="02020603050405020304" pitchFamily="18" charset="0"/>
                <a:cs typeface="Times New Roman" panose="02020603050405020304" pitchFamily="18" charset="0"/>
              </a:rPr>
              <a:t>10</a:t>
            </a:r>
            <a:r>
              <a:rPr lang="en-GB" dirty="0">
                <a:solidFill>
                  <a:schemeClr val="bg1"/>
                </a:solidFill>
                <a:effectLst/>
                <a:latin typeface="Times New Roman" panose="02020603050405020304" pitchFamily="18" charset="0"/>
                <a:cs typeface="Times New Roman" panose="02020603050405020304" pitchFamily="18" charset="0"/>
              </a:rPr>
              <a:t>, 1-6.</a:t>
            </a:r>
          </a:p>
          <a:p>
            <a:pPr lvl="0" algn="just"/>
            <a:r>
              <a:rPr lang="en-GB" dirty="0" err="1">
                <a:solidFill>
                  <a:schemeClr val="bg1"/>
                </a:solidFill>
                <a:effectLst/>
                <a:latin typeface="Times New Roman" panose="02020603050405020304" pitchFamily="18" charset="0"/>
                <a:cs typeface="Times New Roman" panose="02020603050405020304" pitchFamily="18" charset="0"/>
              </a:rPr>
              <a:t>Huysveld</a:t>
            </a:r>
            <a:r>
              <a:rPr lang="en-GB" dirty="0">
                <a:solidFill>
                  <a:schemeClr val="bg1"/>
                </a:solidFill>
                <a:effectLst/>
                <a:latin typeface="Times New Roman" panose="02020603050405020304" pitchFamily="18" charset="0"/>
                <a:cs typeface="Times New Roman" panose="02020603050405020304" pitchFamily="18" charset="0"/>
              </a:rPr>
              <a:t>, P. (2025). </a:t>
            </a:r>
            <a:r>
              <a:rPr lang="en-GB" i="1" dirty="0">
                <a:solidFill>
                  <a:schemeClr val="bg1"/>
                </a:solidFill>
                <a:effectLst/>
                <a:latin typeface="Times New Roman" panose="02020603050405020304" pitchFamily="18" charset="0"/>
                <a:cs typeface="Times New Roman" panose="02020603050405020304" pitchFamily="18" charset="0"/>
              </a:rPr>
              <a:t>Bridges to Japanese Business Etiquette: Understanding Japan Cross-cultural Management</a:t>
            </a:r>
            <a:r>
              <a:rPr lang="en-GB" dirty="0">
                <a:solidFill>
                  <a:schemeClr val="bg1"/>
                </a:solidFill>
                <a:effectLst/>
                <a:latin typeface="Times New Roman" panose="02020603050405020304" pitchFamily="18" charset="0"/>
                <a:cs typeface="Times New Roman" panose="02020603050405020304" pitchFamily="18" charset="0"/>
              </a:rPr>
              <a:t> (Vol. 6). LULU.</a:t>
            </a:r>
          </a:p>
          <a:p>
            <a:pPr lvl="0" algn="just"/>
            <a:r>
              <a:rPr lang="en-GB" dirty="0" err="1">
                <a:solidFill>
                  <a:schemeClr val="bg1"/>
                </a:solidFill>
                <a:effectLst/>
                <a:latin typeface="Times New Roman" panose="02020603050405020304" pitchFamily="18" charset="0"/>
                <a:cs typeface="Times New Roman" panose="02020603050405020304" pitchFamily="18" charset="0"/>
              </a:rPr>
              <a:t>Kamiloğlu</a:t>
            </a:r>
            <a:r>
              <a:rPr lang="en-GB" dirty="0">
                <a:solidFill>
                  <a:schemeClr val="bg1"/>
                </a:solidFill>
                <a:effectLst/>
                <a:latin typeface="Times New Roman" panose="02020603050405020304" pitchFamily="18" charset="0"/>
                <a:cs typeface="Times New Roman" panose="02020603050405020304" pitchFamily="18" charset="0"/>
              </a:rPr>
              <a:t>, R. G., and Sauter, D. A. (2024). Voices without words: the spectrum of nonverbal vocalisations. </a:t>
            </a:r>
            <a:r>
              <a:rPr lang="en-GB" i="1" dirty="0">
                <a:solidFill>
                  <a:schemeClr val="bg1"/>
                </a:solidFill>
                <a:effectLst/>
                <a:latin typeface="Times New Roman" panose="02020603050405020304" pitchFamily="18" charset="0"/>
                <a:cs typeface="Times New Roman" panose="02020603050405020304" pitchFamily="18" charset="0"/>
              </a:rPr>
              <a:t>European Review of Social Psychology</a:t>
            </a:r>
            <a:r>
              <a:rPr lang="en-GB" dirty="0">
                <a:solidFill>
                  <a:schemeClr val="bg1"/>
                </a:solidFill>
                <a:effectLst/>
                <a:latin typeface="Times New Roman" panose="02020603050405020304" pitchFamily="18" charset="0"/>
                <a:cs typeface="Times New Roman" panose="02020603050405020304" pitchFamily="18" charset="0"/>
              </a:rPr>
              <a:t>, 1-36.</a:t>
            </a:r>
          </a:p>
          <a:p>
            <a:pPr lvl="0" algn="just"/>
            <a:r>
              <a:rPr lang="en-GB" dirty="0">
                <a:solidFill>
                  <a:schemeClr val="bg1"/>
                </a:solidFill>
                <a:effectLst/>
                <a:latin typeface="Times New Roman" panose="02020603050405020304" pitchFamily="18" charset="0"/>
                <a:cs typeface="Times New Roman" panose="02020603050405020304" pitchFamily="18" charset="0"/>
              </a:rPr>
              <a:t>Langaas, M., and Mujtaba, B. G. (2023). Communication across cultures in the workplace: Swimming in Scandinavian waters. </a:t>
            </a:r>
            <a:r>
              <a:rPr lang="en-GB" i="1" dirty="0">
                <a:solidFill>
                  <a:schemeClr val="bg1"/>
                </a:solidFill>
                <a:effectLst/>
                <a:latin typeface="Times New Roman" panose="02020603050405020304" pitchFamily="18" charset="0"/>
                <a:cs typeface="Times New Roman" panose="02020603050405020304" pitchFamily="18" charset="0"/>
              </a:rPr>
              <a:t>Open Journal of Social Sciences</a:t>
            </a:r>
            <a:r>
              <a:rPr lang="en-GB" dirty="0">
                <a:solidFill>
                  <a:schemeClr val="bg1"/>
                </a:solidFill>
                <a:effectLst/>
                <a:latin typeface="Times New Roman" panose="02020603050405020304" pitchFamily="18" charset="0"/>
                <a:cs typeface="Times New Roman" panose="02020603050405020304" pitchFamily="18" charset="0"/>
              </a:rPr>
              <a:t>, </a:t>
            </a:r>
            <a:r>
              <a:rPr lang="en-GB" i="1" dirty="0">
                <a:solidFill>
                  <a:schemeClr val="bg1"/>
                </a:solidFill>
                <a:effectLst/>
                <a:latin typeface="Times New Roman" panose="02020603050405020304" pitchFamily="18" charset="0"/>
                <a:cs typeface="Times New Roman" panose="02020603050405020304" pitchFamily="18" charset="0"/>
              </a:rPr>
              <a:t>11</a:t>
            </a:r>
            <a:r>
              <a:rPr lang="en-GB" dirty="0">
                <a:solidFill>
                  <a:schemeClr val="bg1"/>
                </a:solidFill>
                <a:effectLst/>
                <a:latin typeface="Times New Roman" panose="02020603050405020304" pitchFamily="18" charset="0"/>
                <a:cs typeface="Times New Roman" panose="02020603050405020304" pitchFamily="18" charset="0"/>
              </a:rPr>
              <a:t>(4), 174.</a:t>
            </a:r>
          </a:p>
          <a:p>
            <a:pPr lvl="0" algn="just"/>
            <a:r>
              <a:rPr lang="en-GB" dirty="0">
                <a:solidFill>
                  <a:schemeClr val="bg1"/>
                </a:solidFill>
                <a:effectLst/>
                <a:latin typeface="Times New Roman" panose="02020603050405020304" pitchFamily="18" charset="0"/>
                <a:cs typeface="Times New Roman" panose="02020603050405020304" pitchFamily="18" charset="0"/>
              </a:rPr>
              <a:t>Liu, S., Gallois, C., and </a:t>
            </a:r>
            <a:r>
              <a:rPr lang="en-GB" dirty="0" err="1">
                <a:solidFill>
                  <a:schemeClr val="bg1"/>
                </a:solidFill>
                <a:effectLst/>
                <a:latin typeface="Times New Roman" panose="02020603050405020304" pitchFamily="18" charset="0"/>
                <a:cs typeface="Times New Roman" panose="02020603050405020304" pitchFamily="18" charset="0"/>
              </a:rPr>
              <a:t>Volcic</a:t>
            </a:r>
            <a:r>
              <a:rPr lang="en-GB" dirty="0">
                <a:solidFill>
                  <a:schemeClr val="bg1"/>
                </a:solidFill>
                <a:effectLst/>
                <a:latin typeface="Times New Roman" panose="02020603050405020304" pitchFamily="18" charset="0"/>
                <a:cs typeface="Times New Roman" panose="02020603050405020304" pitchFamily="18" charset="0"/>
              </a:rPr>
              <a:t>, Z. (2023). Introducing intercultural communication: Global cultures and contexts.</a:t>
            </a:r>
          </a:p>
          <a:p>
            <a:pPr lvl="0" algn="just"/>
            <a:r>
              <a:rPr lang="en-GB" dirty="0">
                <a:solidFill>
                  <a:schemeClr val="bg1"/>
                </a:solidFill>
                <a:effectLst/>
                <a:latin typeface="Times New Roman" panose="02020603050405020304" pitchFamily="18" charset="0"/>
                <a:cs typeface="Times New Roman" panose="02020603050405020304" pitchFamily="18" charset="0"/>
              </a:rPr>
              <a:t>Mehra, N. (2025). Bridging Business Cultures: Japan’s Relationship-Driven Model vs. the West’s Transactional Approach. </a:t>
            </a:r>
            <a:r>
              <a:rPr lang="en-GB" i="1" dirty="0">
                <a:solidFill>
                  <a:schemeClr val="bg1"/>
                </a:solidFill>
                <a:effectLst/>
                <a:latin typeface="Times New Roman" panose="02020603050405020304" pitchFamily="18" charset="0"/>
                <a:cs typeface="Times New Roman" panose="02020603050405020304" pitchFamily="18" charset="0"/>
              </a:rPr>
              <a:t>Available at SSRN 5167932</a:t>
            </a:r>
            <a:r>
              <a:rPr lang="en-GB" dirty="0">
                <a:solidFill>
                  <a:schemeClr val="bg1"/>
                </a:solidFill>
                <a:effectLst/>
                <a:latin typeface="Times New Roman" panose="02020603050405020304" pitchFamily="18" charset="0"/>
                <a:cs typeface="Times New Roman" panose="02020603050405020304" pitchFamily="18" charset="0"/>
              </a:rPr>
              <a:t>.</a:t>
            </a:r>
          </a:p>
          <a:p>
            <a:pPr lvl="0" algn="just"/>
            <a:r>
              <a:rPr lang="en-GB" dirty="0">
                <a:solidFill>
                  <a:schemeClr val="bg1"/>
                </a:solidFill>
                <a:effectLst/>
                <a:latin typeface="Times New Roman" panose="02020603050405020304" pitchFamily="18" charset="0"/>
                <a:cs typeface="Times New Roman" panose="02020603050405020304" pitchFamily="18" charset="0"/>
              </a:rPr>
              <a:t>Minkov, M., and Kaasa, A. (2021). A test of Hofstede's model of culture, following his own approach. </a:t>
            </a:r>
            <a:r>
              <a:rPr lang="en-GB" i="1" dirty="0">
                <a:solidFill>
                  <a:schemeClr val="bg1"/>
                </a:solidFill>
                <a:effectLst/>
                <a:latin typeface="Times New Roman" panose="02020603050405020304" pitchFamily="18" charset="0"/>
                <a:cs typeface="Times New Roman" panose="02020603050405020304" pitchFamily="18" charset="0"/>
              </a:rPr>
              <a:t>Cross-Cultural and Strategic Management</a:t>
            </a:r>
            <a:r>
              <a:rPr lang="en-GB" dirty="0">
                <a:solidFill>
                  <a:schemeClr val="bg1"/>
                </a:solidFill>
                <a:effectLst/>
                <a:latin typeface="Times New Roman" panose="02020603050405020304" pitchFamily="18" charset="0"/>
                <a:cs typeface="Times New Roman" panose="02020603050405020304" pitchFamily="18" charset="0"/>
              </a:rPr>
              <a:t>, </a:t>
            </a:r>
            <a:r>
              <a:rPr lang="en-GB" i="1" dirty="0">
                <a:solidFill>
                  <a:schemeClr val="bg1"/>
                </a:solidFill>
                <a:effectLst/>
                <a:latin typeface="Times New Roman" panose="02020603050405020304" pitchFamily="18" charset="0"/>
                <a:cs typeface="Times New Roman" panose="02020603050405020304" pitchFamily="18" charset="0"/>
              </a:rPr>
              <a:t>28</a:t>
            </a:r>
            <a:r>
              <a:rPr lang="en-GB" dirty="0">
                <a:solidFill>
                  <a:schemeClr val="bg1"/>
                </a:solidFill>
                <a:effectLst/>
                <a:latin typeface="Times New Roman" panose="02020603050405020304" pitchFamily="18" charset="0"/>
                <a:cs typeface="Times New Roman" panose="02020603050405020304" pitchFamily="18" charset="0"/>
              </a:rPr>
              <a:t>(2), 384-406.</a:t>
            </a:r>
          </a:p>
          <a:p>
            <a:pPr lvl="0" algn="just"/>
            <a:r>
              <a:rPr lang="en-GB" dirty="0">
                <a:solidFill>
                  <a:schemeClr val="bg1"/>
                </a:solidFill>
                <a:effectLst/>
                <a:latin typeface="Times New Roman" panose="02020603050405020304" pitchFamily="18" charset="0"/>
                <a:cs typeface="Times New Roman" panose="02020603050405020304" pitchFamily="18" charset="0"/>
              </a:rPr>
              <a:t>Mistri, I. U., Badge, A., and Shahu, S. (2023). Enhancing patient safety culture in hospitals. </a:t>
            </a:r>
            <a:r>
              <a:rPr lang="en-GB" i="1" dirty="0">
                <a:solidFill>
                  <a:schemeClr val="bg1"/>
                </a:solidFill>
                <a:effectLst/>
                <a:latin typeface="Times New Roman" panose="02020603050405020304" pitchFamily="18" charset="0"/>
                <a:cs typeface="Times New Roman" panose="02020603050405020304" pitchFamily="18" charset="0"/>
              </a:rPr>
              <a:t>Cureus</a:t>
            </a:r>
            <a:r>
              <a:rPr lang="en-GB" dirty="0">
                <a:solidFill>
                  <a:schemeClr val="bg1"/>
                </a:solidFill>
                <a:effectLst/>
                <a:latin typeface="Times New Roman" panose="02020603050405020304" pitchFamily="18" charset="0"/>
                <a:cs typeface="Times New Roman" panose="02020603050405020304" pitchFamily="18" charset="0"/>
              </a:rPr>
              <a:t>, </a:t>
            </a:r>
            <a:r>
              <a:rPr lang="en-GB" i="1" dirty="0">
                <a:solidFill>
                  <a:schemeClr val="bg1"/>
                </a:solidFill>
                <a:effectLst/>
                <a:latin typeface="Times New Roman" panose="02020603050405020304" pitchFamily="18" charset="0"/>
                <a:cs typeface="Times New Roman" panose="02020603050405020304" pitchFamily="18" charset="0"/>
              </a:rPr>
              <a:t>15</a:t>
            </a:r>
            <a:r>
              <a:rPr lang="en-GB" dirty="0">
                <a:solidFill>
                  <a:schemeClr val="bg1"/>
                </a:solidFill>
                <a:effectLst/>
                <a:latin typeface="Times New Roman" panose="02020603050405020304" pitchFamily="18" charset="0"/>
                <a:cs typeface="Times New Roman" panose="02020603050405020304" pitchFamily="18" charset="0"/>
              </a:rPr>
              <a:t>(12).</a:t>
            </a:r>
          </a:p>
          <a:p>
            <a:pPr lvl="0" algn="just"/>
            <a:r>
              <a:rPr lang="en-GB" dirty="0">
                <a:solidFill>
                  <a:schemeClr val="bg1"/>
                </a:solidFill>
                <a:effectLst/>
                <a:latin typeface="Times New Roman" panose="02020603050405020304" pitchFamily="18" charset="0"/>
                <a:cs typeface="Times New Roman" panose="02020603050405020304" pitchFamily="18" charset="0"/>
              </a:rPr>
              <a:t>Miyanaga, K. (2024). </a:t>
            </a:r>
            <a:r>
              <a:rPr lang="en-GB" i="1" dirty="0">
                <a:solidFill>
                  <a:schemeClr val="bg1"/>
                </a:solidFill>
                <a:effectLst/>
                <a:latin typeface="Times New Roman" panose="02020603050405020304" pitchFamily="18" charset="0"/>
                <a:cs typeface="Times New Roman" panose="02020603050405020304" pitchFamily="18" charset="0"/>
              </a:rPr>
              <a:t>The creative edge: Emerging individualism in Japan</a:t>
            </a:r>
            <a:r>
              <a:rPr lang="en-GB" dirty="0">
                <a:solidFill>
                  <a:schemeClr val="bg1"/>
                </a:solidFill>
                <a:effectLst/>
                <a:latin typeface="Times New Roman" panose="02020603050405020304" pitchFamily="18" charset="0"/>
                <a:cs typeface="Times New Roman" panose="02020603050405020304" pitchFamily="18" charset="0"/>
              </a:rPr>
              <a:t>. Routledge.</a:t>
            </a:r>
          </a:p>
          <a:p>
            <a:pPr lvl="0" algn="just"/>
            <a:r>
              <a:rPr lang="en-GB" dirty="0" err="1">
                <a:solidFill>
                  <a:schemeClr val="bg1"/>
                </a:solidFill>
                <a:effectLst/>
                <a:latin typeface="Times New Roman" panose="02020603050405020304" pitchFamily="18" charset="0"/>
                <a:cs typeface="Times New Roman" panose="02020603050405020304" pitchFamily="18" charset="0"/>
              </a:rPr>
              <a:t>Palhau</a:t>
            </a:r>
            <a:r>
              <a:rPr lang="en-GB" dirty="0">
                <a:solidFill>
                  <a:schemeClr val="bg1"/>
                </a:solidFill>
                <a:effectLst/>
                <a:latin typeface="Times New Roman" panose="02020603050405020304" pitchFamily="18" charset="0"/>
                <a:cs typeface="Times New Roman" panose="02020603050405020304" pitchFamily="18" charset="0"/>
              </a:rPr>
              <a:t>, M., Sá, J. C., Ávila, P., Dinis-Carvalho, J., Rodrigues, C., and Santos, G. (2024). Toyota Way–the Heart of Toyota Production System and Its Impact on Sustainable Company Growth. </a:t>
            </a:r>
            <a:r>
              <a:rPr lang="en-GB" i="1" dirty="0">
                <a:solidFill>
                  <a:schemeClr val="bg1"/>
                </a:solidFill>
                <a:effectLst/>
                <a:latin typeface="Times New Roman" panose="02020603050405020304" pitchFamily="18" charset="0"/>
                <a:cs typeface="Times New Roman" panose="02020603050405020304" pitchFamily="18" charset="0"/>
              </a:rPr>
              <a:t>Quality Innovation Prosperity</a:t>
            </a:r>
            <a:r>
              <a:rPr lang="en-GB" dirty="0">
                <a:solidFill>
                  <a:schemeClr val="bg1"/>
                </a:solidFill>
                <a:effectLst/>
                <a:latin typeface="Times New Roman" panose="02020603050405020304" pitchFamily="18" charset="0"/>
                <a:cs typeface="Times New Roman" panose="02020603050405020304" pitchFamily="18" charset="0"/>
              </a:rPr>
              <a:t>, </a:t>
            </a:r>
            <a:r>
              <a:rPr lang="en-GB" i="1" dirty="0">
                <a:solidFill>
                  <a:schemeClr val="bg1"/>
                </a:solidFill>
                <a:effectLst/>
                <a:latin typeface="Times New Roman" panose="02020603050405020304" pitchFamily="18" charset="0"/>
                <a:cs typeface="Times New Roman" panose="02020603050405020304" pitchFamily="18" charset="0"/>
              </a:rPr>
              <a:t>28</a:t>
            </a:r>
            <a:r>
              <a:rPr lang="en-GB" dirty="0">
                <a:solidFill>
                  <a:schemeClr val="bg1"/>
                </a:solidFill>
                <a:effectLst/>
                <a:latin typeface="Times New Roman" panose="02020603050405020304" pitchFamily="18" charset="0"/>
                <a:cs typeface="Times New Roman" panose="02020603050405020304" pitchFamily="18" charset="0"/>
              </a:rPr>
              <a:t>(3), 23-45.</a:t>
            </a:r>
          </a:p>
          <a:p>
            <a:pPr lvl="0" algn="just"/>
            <a:r>
              <a:rPr lang="en-GB" dirty="0">
                <a:solidFill>
                  <a:schemeClr val="bg1"/>
                </a:solidFill>
                <a:effectLst/>
                <a:latin typeface="Times New Roman" panose="02020603050405020304" pitchFamily="18" charset="0"/>
                <a:cs typeface="Times New Roman" panose="02020603050405020304" pitchFamily="18" charset="0"/>
              </a:rPr>
              <a:t>Rayhan, A. (2023). Living with honour: Exploring the ethical values of Japanese society and education. </a:t>
            </a:r>
            <a:r>
              <a:rPr lang="en-GB" i="1" dirty="0">
                <a:solidFill>
                  <a:schemeClr val="bg1"/>
                </a:solidFill>
                <a:effectLst/>
                <a:latin typeface="Times New Roman" panose="02020603050405020304" pitchFamily="18" charset="0"/>
                <a:cs typeface="Times New Roman" panose="02020603050405020304" pitchFamily="18" charset="0"/>
              </a:rPr>
              <a:t>Research Gate</a:t>
            </a:r>
            <a:r>
              <a:rPr lang="en-GB" dirty="0">
                <a:solidFill>
                  <a:schemeClr val="bg1"/>
                </a:solidFill>
                <a:effectLst/>
                <a:latin typeface="Times New Roman" panose="02020603050405020304" pitchFamily="18" charset="0"/>
                <a:cs typeface="Times New Roman" panose="02020603050405020304" pitchFamily="18" charset="0"/>
              </a:rPr>
              <a:t>.</a:t>
            </a:r>
          </a:p>
          <a:p>
            <a:pPr lvl="0" algn="just"/>
            <a:r>
              <a:rPr lang="en-GB" dirty="0">
                <a:solidFill>
                  <a:schemeClr val="bg1"/>
                </a:solidFill>
                <a:effectLst/>
                <a:latin typeface="Times New Roman" panose="02020603050405020304" pitchFamily="18" charset="0"/>
                <a:cs typeface="Times New Roman" panose="02020603050405020304" pitchFamily="18" charset="0"/>
              </a:rPr>
              <a:t>Takahashi, J. (2023). Behind the invisible curtain: Silence as a multimodal negotiation space in group Q-and-A sessions at a Japanese university. </a:t>
            </a:r>
            <a:r>
              <a:rPr lang="en-GB" i="1" dirty="0">
                <a:solidFill>
                  <a:schemeClr val="bg1"/>
                </a:solidFill>
                <a:effectLst/>
                <a:latin typeface="Times New Roman" panose="02020603050405020304" pitchFamily="18" charset="0"/>
                <a:cs typeface="Times New Roman" panose="02020603050405020304" pitchFamily="18" charset="0"/>
              </a:rPr>
              <a:t>Journal of Silence Studies in Education</a:t>
            </a:r>
            <a:r>
              <a:rPr lang="en-GB" dirty="0">
                <a:solidFill>
                  <a:schemeClr val="bg1"/>
                </a:solidFill>
                <a:effectLst/>
                <a:latin typeface="Times New Roman" panose="02020603050405020304" pitchFamily="18" charset="0"/>
                <a:cs typeface="Times New Roman" panose="02020603050405020304" pitchFamily="18" charset="0"/>
              </a:rPr>
              <a:t>, </a:t>
            </a:r>
            <a:r>
              <a:rPr lang="en-GB" i="1" dirty="0">
                <a:solidFill>
                  <a:schemeClr val="bg1"/>
                </a:solidFill>
                <a:effectLst/>
                <a:latin typeface="Times New Roman" panose="02020603050405020304" pitchFamily="18" charset="0"/>
                <a:cs typeface="Times New Roman" panose="02020603050405020304" pitchFamily="18" charset="0"/>
              </a:rPr>
              <a:t>2</a:t>
            </a:r>
            <a:r>
              <a:rPr lang="en-GB" dirty="0">
                <a:solidFill>
                  <a:schemeClr val="bg1"/>
                </a:solidFill>
                <a:effectLst/>
                <a:latin typeface="Times New Roman" panose="02020603050405020304" pitchFamily="18" charset="0"/>
                <a:cs typeface="Times New Roman" panose="02020603050405020304" pitchFamily="18" charset="0"/>
              </a:rPr>
              <a:t>(2), 102-120.</a:t>
            </a:r>
          </a:p>
          <a:p>
            <a:pPr lvl="0" algn="just"/>
            <a:r>
              <a:rPr lang="en-GB" dirty="0">
                <a:solidFill>
                  <a:schemeClr val="bg1"/>
                </a:solidFill>
                <a:effectLst/>
                <a:latin typeface="Times New Roman" panose="02020603050405020304" pitchFamily="18" charset="0"/>
                <a:cs typeface="Times New Roman" panose="02020603050405020304" pitchFamily="18" charset="0"/>
              </a:rPr>
              <a:t>Xiao, T. (2021, October). A Comparative Study on the Differences of Chinese and American Business Etiquette Between China and America from a Cross-Cultural Aspect. In the </a:t>
            </a:r>
            <a:r>
              <a:rPr lang="en-GB" i="1" dirty="0">
                <a:solidFill>
                  <a:schemeClr val="bg1"/>
                </a:solidFill>
                <a:effectLst/>
                <a:latin typeface="Times New Roman" panose="02020603050405020304" pitchFamily="18" charset="0"/>
                <a:cs typeface="Times New Roman" panose="02020603050405020304" pitchFamily="18" charset="0"/>
              </a:rPr>
              <a:t>2nd International Conference on Language, Communication and Culture Studies (ICLCCS 2021)</a:t>
            </a:r>
            <a:r>
              <a:rPr lang="en-GB" dirty="0">
                <a:solidFill>
                  <a:schemeClr val="bg1"/>
                </a:solidFill>
                <a:effectLst/>
                <a:latin typeface="Times New Roman" panose="02020603050405020304" pitchFamily="18" charset="0"/>
                <a:cs typeface="Times New Roman" panose="02020603050405020304" pitchFamily="18" charset="0"/>
              </a:rPr>
              <a:t> (pp. 246-252). Atlantis Press.</a:t>
            </a:r>
          </a:p>
        </p:txBody>
      </p:sp>
    </p:spTree>
    <p:extLst>
      <p:ext uri="{BB962C8B-B14F-4D97-AF65-F5344CB8AC3E}">
        <p14:creationId xmlns:p14="http://schemas.microsoft.com/office/powerpoint/2010/main" val="4075379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BB925C-C87A-FC7E-D4F1-E80263FCD7EA}"/>
              </a:ext>
            </a:extLst>
          </p:cNvPr>
          <p:cNvSpPr/>
          <p:nvPr/>
        </p:nvSpPr>
        <p:spPr>
          <a:xfrm>
            <a:off x="3779274" y="2376457"/>
            <a:ext cx="4633452" cy="2530823"/>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bg1"/>
                </a:solidFill>
                <a:latin typeface="Times New Roman" panose="02020603050405020304" pitchFamily="18" charset="0"/>
                <a:cs typeface="Times New Roman" panose="02020603050405020304" pitchFamily="18" charset="0"/>
              </a:rPr>
              <a:t>THANK YOU</a:t>
            </a:r>
            <a:endParaRPr lang="en-GB" sz="3600" dirty="0">
              <a:solidFill>
                <a:schemeClr val="bg1"/>
              </a:solidFill>
              <a:latin typeface="Times New Roman" panose="02020603050405020304" pitchFamily="18" charset="0"/>
              <a:cs typeface="Times New Roman" panose="02020603050405020304" pitchFamily="18" charset="0"/>
            </a:endParaRPr>
          </a:p>
          <a:p>
            <a:pPr algn="ctr"/>
            <a:endParaRPr lang="en-GB" dirty="0"/>
          </a:p>
        </p:txBody>
      </p:sp>
    </p:spTree>
    <p:extLst>
      <p:ext uri="{BB962C8B-B14F-4D97-AF65-F5344CB8AC3E}">
        <p14:creationId xmlns:p14="http://schemas.microsoft.com/office/powerpoint/2010/main" val="25997261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8346F"/>
      </a:dk2>
      <a:lt2>
        <a:srgbClr val="D9A8D2"/>
      </a:lt2>
      <a:accent1>
        <a:srgbClr val="CE57AB"/>
      </a:accent1>
      <a:accent2>
        <a:srgbClr val="8E8EFD"/>
      </a:accent2>
      <a:accent3>
        <a:srgbClr val="7CBCE0"/>
      </a:accent3>
      <a:accent4>
        <a:srgbClr val="70BF9F"/>
      </a:accent4>
      <a:accent5>
        <a:srgbClr val="A5B960"/>
      </a:accent5>
      <a:accent6>
        <a:srgbClr val="D47A57"/>
      </a:accent6>
      <a:hlink>
        <a:srgbClr val="D164DE"/>
      </a:hlink>
      <a:folHlink>
        <a:srgbClr val="BE87C4"/>
      </a:folHlink>
    </a:clrScheme>
    <a:fontScheme name="Damask">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44</TotalTime>
  <Words>2343</Words>
  <Application>Microsoft Office PowerPoint</Application>
  <PresentationFormat>Widescreen</PresentationFormat>
  <Paragraphs>89</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Bookman Old Style</vt:lpstr>
      <vt:lpstr>Calibri</vt:lpstr>
      <vt:lpstr>Rockwell</vt:lpstr>
      <vt:lpstr>Times New Roman</vt:lpstr>
      <vt:lpstr>Damask</vt:lpstr>
      <vt:lpstr>Module: International Business Communications Module code: LCBB6023 Assignment Title: Component 1: Practical - Individual Presentation Chosen country/region: JAPAN STUDENT NAME: MIHAELA HERMENEANU STUDENT NUMBER:2310013</vt:lpstr>
      <vt:lpstr>INTRODUCTION</vt:lpstr>
      <vt:lpstr>REASONS INTERCULTURAL COMMUNICATION MATTERS</vt:lpstr>
      <vt:lpstr>THEORETICAL FRAMEWORK: HOFSTEDE’S MODEL</vt:lpstr>
      <vt:lpstr>CULTURAL OVERVIEW OF JAPAN</vt:lpstr>
      <vt:lpstr>APPLYING HOFSTEDE TO JAPAN</vt:lpstr>
      <vt:lpstr>REAL BUSINESS EXAMPLES</vt:lpstr>
      <vt:lpstr>KEY CHALLENGES</vt:lpstr>
      <vt:lpstr>OPPORTUNITIES AND STRENGTHS</vt:lpstr>
      <vt:lpstr>RECOMMENDATIONS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mihaela hermeneanu</dc:creator>
  <cp:lastModifiedBy>mihaela hermeneanu</cp:lastModifiedBy>
  <cp:revision>1</cp:revision>
  <dcterms:created xsi:type="dcterms:W3CDTF">2025-10-13T08:19:57Z</dcterms:created>
  <dcterms:modified xsi:type="dcterms:W3CDTF">2025-10-17T09:15:23Z</dcterms:modified>
</cp:coreProperties>
</file>