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9"/>
  </p:notesMasterIdLst>
  <p:sldIdLst>
    <p:sldId id="281"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83" r:id="rId24"/>
    <p:sldId id="277" r:id="rId25"/>
    <p:sldId id="279" r:id="rId26"/>
    <p:sldId id="280" r:id="rId27"/>
    <p:sldId id="278" r:id="rId28"/>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0" roundtripDataSignature="AMtx7mgnkd8lp8NAYqQwJDOtO5M/RfYEB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48"/>
  </p:normalViewPr>
  <p:slideViewPr>
    <p:cSldViewPr snapToGrid="0">
      <p:cViewPr varScale="1">
        <p:scale>
          <a:sx n="109" d="100"/>
          <a:sy n="109" d="100"/>
        </p:scale>
        <p:origin x="734" y="8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customschemas.google.com/relationships/presentationmetadata" Target="meta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4" name="Google Shape;6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spcBef>
                <a:spcPts val="1000"/>
              </a:spcBef>
              <a:spcAft>
                <a:spcPts val="0"/>
              </a:spcAft>
              <a:buSzPts val="1100"/>
              <a:buNone/>
            </a:pPr>
            <a:r>
              <a:rPr lang="en-GB" sz="1200">
                <a:solidFill>
                  <a:srgbClr val="FF0000"/>
                </a:solidFill>
                <a:latin typeface="Times New Roman"/>
                <a:ea typeface="Times New Roman"/>
                <a:cs typeface="Times New Roman"/>
                <a:sym typeface="Times New Roman"/>
              </a:rPr>
              <a:t>Finding and fixing these holes may greatly enhance healthcare's efficacy, fairness, and efficiency, according to the research. This research expands on previous work to promote policies based on solid evidence for more fair implementation of technology in public health.</a:t>
            </a:r>
            <a:endParaRPr sz="1200">
              <a:solidFill>
                <a:srgbClr val="FF0000"/>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1" name="Google Shape;71;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spcBef>
                <a:spcPts val="1000"/>
              </a:spcBef>
              <a:spcAft>
                <a:spcPts val="0"/>
              </a:spcAft>
              <a:buSzPts val="1100"/>
              <a:buNone/>
            </a:pPr>
            <a:r>
              <a:rPr lang="en-GB" sz="1200">
                <a:solidFill>
                  <a:srgbClr val="FF0000"/>
                </a:solidFill>
                <a:latin typeface="Times New Roman"/>
                <a:ea typeface="Times New Roman"/>
                <a:cs typeface="Times New Roman"/>
                <a:sym typeface="Times New Roman"/>
              </a:rPr>
              <a:t>Notably, data suggests a huge discrepancy in healthcare costs, with the UK paying around £2,989 per capita, while India invests a meager $193 . Our cost difference highlights the essential vacuum our study aims to fill, perhaps altering healthcare outcomes in both countries, by illuminating how technology advances affect </a:t>
            </a:r>
            <a:r>
              <a:rPr lang="en-GB" sz="1200">
                <a:solidFill>
                  <a:schemeClr val="dk1"/>
                </a:solidFill>
                <a:latin typeface="Times New Roman"/>
                <a:ea typeface="Times New Roman"/>
                <a:cs typeface="Times New Roman"/>
                <a:sym typeface="Times New Roman"/>
              </a:rPr>
              <a:t>healthcare delivery.</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8" name="Google Shape;7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More specifically, it aims to improve healthcare delivery, efficiency, and fairness by increasing the integration of technology in public health. The ultimate purpose of the research is to help improve public health by fostering a more efficient and fair healthcare system in both the United Kingdom and India.</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5" name="Google Shape;85;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Second, the hypothesis suggests that by identifying these gaps, significant future improvements may be made in the areas of maximizing existing technology use and inventing novel solutions. The healthcare systems in both nations might be more efficient, egalitarian, and effective if these inequalities were addressed, which would have a good influence on public health outcomes.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2" name="Google Shape;92;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1000"/>
              </a:spcBef>
              <a:spcAft>
                <a:spcPts val="0"/>
              </a:spcAft>
              <a:buSzPts val="1100"/>
              <a:buNone/>
            </a:pPr>
            <a:r>
              <a:rPr lang="en-GB" sz="1200">
                <a:solidFill>
                  <a:srgbClr val="FF0000"/>
                </a:solidFill>
                <a:latin typeface="Times New Roman"/>
                <a:ea typeface="Times New Roman"/>
                <a:cs typeface="Times New Roman"/>
                <a:sym typeface="Times New Roman"/>
              </a:rPr>
              <a:t>This inquiry probes the root of inequalities, which may lie anywhere from economics to infrastructure to policy. The purpose of this investigation is to provide new information that will aid in the integration of technology to improve healthcare quality and access.</a:t>
            </a:r>
            <a:endParaRPr sz="1200">
              <a:solidFill>
                <a:srgbClr val="FF0000"/>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9" name="Google Shape;99;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1000"/>
              </a:spcBef>
              <a:spcAft>
                <a:spcPts val="0"/>
              </a:spcAft>
              <a:buSzPts val="1100"/>
              <a:buNone/>
            </a:pPr>
            <a:r>
              <a:rPr lang="en-GB" sz="1200">
                <a:solidFill>
                  <a:srgbClr val="FF0000"/>
                </a:solidFill>
                <a:latin typeface="Times New Roman"/>
                <a:ea typeface="Times New Roman"/>
                <a:cs typeface="Times New Roman"/>
                <a:sym typeface="Times New Roman"/>
              </a:rPr>
              <a:t>Third, to aid in the betterment of public health outcomes in both countries, with an eye on certain health metrics including mortality rates, illness prevention, and access to healthcare. The research is meant to guide ideas for improving the integration of technology to thoroughly address these particular health consequences.</a:t>
            </a:r>
            <a:endParaRPr sz="1200">
              <a:solidFill>
                <a:srgbClr val="FF0000"/>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 name="Google Shape;106;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Qualitative data will be acquired via interviews and content analysis. Using a combination of qualitative and quantitative techniques, we can better understand the factors contributing to technological gaps and identify opportunities for improvement.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convergence of approaches makes it possible to examine technology gaps in their entirety and to zero in on areas where improvements might be made. The study combines quantitative and qualitative methods to create a holistic knowledge of the topic in line with its goals and hypotheses.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0" name="Google Shape;120;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 makes it possible to gather information on how well established procedures are working and sheds light on existing gaps and inequities. The cross-sectional research design and mixed-methods data collection guarantee a thorough investigation of technology in public health, allowing for a nuanced comprehension of the topic and contributing to the study's aims.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7" name="Google Shape;127;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 comprehensive and multidimensional examination of technology's impact on public health is guaranteed by the employment of a cross-sectional study design and a mixed-methods approach to data collecting. The study's general aims and objectives are supported by the findings of this comprehensive analysis.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4" name="Google Shape;134;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1000"/>
              </a:spcBef>
              <a:spcAft>
                <a:spcPts val="0"/>
              </a:spcAft>
              <a:buSzPts val="1100"/>
              <a:buNone/>
            </a:pPr>
            <a:r>
              <a:rPr lang="en-GB" sz="1200">
                <a:solidFill>
                  <a:srgbClr val="FF0000"/>
                </a:solidFill>
                <a:latin typeface="Times New Roman"/>
                <a:ea typeface="Times New Roman"/>
                <a:cs typeface="Times New Roman"/>
                <a:sym typeface="Times New Roman"/>
              </a:rPr>
              <a:t>Professional groups and online forums will be mined for information technology experts. The practical strategy takes into account the necessity for ethical approvals, privacy protection, and compliance with local rules. The same method will be used in India, with the addition of collaboration with the appropriate authorities and organizations to guarantee high moral ground rules and a wide range of people involved.</a:t>
            </a:r>
            <a:endParaRPr sz="1200">
              <a:solidFill>
                <a:srgbClr val="FF0000"/>
              </a:solidFill>
              <a:latin typeface="Times New Roman"/>
              <a:ea typeface="Times New Roman"/>
              <a:cs typeface="Times New Roman"/>
              <a:sym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1" name="Google Shape;141;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Qualitative data will be acquired via in-depth interviews with important stakeholders, providing for greater insights into the intricacies of technology adoption and its effect. Additionally, document analysis of important reports and policy papers will enhance the study. This method of collecting data from a variety of sources will help researchers get a complete picture of the state of technology in the public health sectors of both nations.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8" name="Google Shape;148;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When combined, these datasets will allow for a deeper dive into the challenges and possibilities facing public health systems in both the United Kingdom and India. This comprehensive grasp of the study questions and aims is achieved via the use of mixed-methods analysis, which produces a robust dataset for further analysis.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5" name="Google Shape;155;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By combining them, we can see the full scope of the problems and potential solutions facing public health systems in both the United Kingdom and India. Using a combination of research techniques allows for a more thorough examination of the research questions and better conformity with the study's aims thanks to the resulting rich and complex dataset.</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2" name="Google Shape;162;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It's possible that the results may influence how healthcare technology is funded and invested in the future. They may assist direct funding to initiatives that improve underprivileged communities' access to healthcare, lower health disparities, and make high-quality medical care more affordable for all Americans.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9" name="Google Shape;169;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research aims to improve global public health by promoting more efficient use of technology, which might have far-reaching implications for healthcare systems and patient outcomes everywhere.The study's results may be used as a template for other countries facing similar problems, inspiring new approaches to healthcare delivery and public health equity that take use of technological advances.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6" name="Google Shape;176;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Data collected will be kept in an anonymous and secure format, and confidentiality will be strictly maintained. The confidentiality of all participants shall be ensured to avoid any damage or invasion of privacy. Both the UK and Indian data protection laws and standards will be followed by the study team.In addition, the study will comply with local and international ethical norms by obtaining clearance from appropriate institutional review boards and authorities in both countries.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3" name="Google Shape;183;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Finally, the study's results will be disseminated in a responsible and ethical manner, taking into account the participants' right to confidentiality and avoiding any disclosures that may cause them damage or social stigma. The research group is dedicated to doing what's right for the study participants at all times.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0" name="Google Shape;190;p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 In addition, the study provides an international perspective by providing a template for tackling issues of a similar kind in other parts of the globe. The research intends to improve public health outcomes and healthcare delivery by making better use of technology, which should in turn improve global health standards and patient well-being.</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7" name="Google Shape;197;p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3" name="Google Shape;203;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5"/>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r>
              <a:rPr lang="en-US"/>
              <a:t>Click to edit Master title style</a:t>
            </a:r>
            <a:endParaRPr/>
          </a:p>
        </p:txBody>
      </p:sp>
      <p:sp>
        <p:nvSpPr>
          <p:cNvPr id="11" name="Google Shape;11;p25"/>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r>
              <a:rPr lang="en-US"/>
              <a:t>Click to edit Master subtitle style</a:t>
            </a:r>
            <a:endParaRPr/>
          </a:p>
        </p:txBody>
      </p:sp>
      <p:sp>
        <p:nvSpPr>
          <p:cNvPr id="12" name="Google Shape;12;p2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2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r>
              <a:rPr lang="en-US"/>
              <a:t>Click to edit Master title style</a:t>
            </a:r>
            <a:endParaRPr/>
          </a:p>
        </p:txBody>
      </p:sp>
      <p:sp>
        <p:nvSpPr>
          <p:cNvPr id="15" name="Google Shape;15;p26"/>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pPr lvl="0"/>
            <a:r>
              <a:rPr lang="en-US"/>
              <a:t>Click to edit Master text styles</a:t>
            </a:r>
          </a:p>
        </p:txBody>
      </p:sp>
      <p:sp>
        <p:nvSpPr>
          <p:cNvPr id="16" name="Google Shape;16;p2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27"/>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r>
              <a:rPr lang="en-US"/>
              <a:t>Click to edit Master title style</a:t>
            </a:r>
            <a:endParaRPr/>
          </a:p>
        </p:txBody>
      </p:sp>
      <p:sp>
        <p:nvSpPr>
          <p:cNvPr id="19" name="Google Shape;19;p2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2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r>
              <a:rPr lang="en-US"/>
              <a:t>Click to edit Master title style</a:t>
            </a:r>
            <a:endParaRPr/>
          </a:p>
        </p:txBody>
      </p:sp>
      <p:sp>
        <p:nvSpPr>
          <p:cNvPr id="22" name="Google Shape;22;p28"/>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pPr lvl="0"/>
            <a:r>
              <a:rPr lang="en-US"/>
              <a:t>Click to edit Master text styles</a:t>
            </a:r>
          </a:p>
        </p:txBody>
      </p:sp>
      <p:sp>
        <p:nvSpPr>
          <p:cNvPr id="23" name="Google Shape;23;p28"/>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pPr lvl="0"/>
            <a:r>
              <a:rPr lang="en-US"/>
              <a:t>Click to edit Master text styles</a:t>
            </a:r>
          </a:p>
        </p:txBody>
      </p:sp>
      <p:sp>
        <p:nvSpPr>
          <p:cNvPr id="24" name="Google Shape;24;p2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2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r>
              <a:rPr lang="en-US"/>
              <a:t>Click to edit Master title style</a:t>
            </a:r>
            <a:endParaRPr/>
          </a:p>
        </p:txBody>
      </p:sp>
      <p:sp>
        <p:nvSpPr>
          <p:cNvPr id="27" name="Google Shape;27;p2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30"/>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r>
              <a:rPr lang="en-US"/>
              <a:t>Click to edit Master title style</a:t>
            </a:r>
            <a:endParaRPr/>
          </a:p>
        </p:txBody>
      </p:sp>
      <p:sp>
        <p:nvSpPr>
          <p:cNvPr id="30" name="Google Shape;30;p30"/>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pPr lvl="0"/>
            <a:r>
              <a:rPr lang="en-US"/>
              <a:t>Click to edit Master text styles</a:t>
            </a:r>
          </a:p>
        </p:txBody>
      </p:sp>
      <p:sp>
        <p:nvSpPr>
          <p:cNvPr id="31" name="Google Shape;31;p3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31"/>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r>
              <a:rPr lang="en-US"/>
              <a:t>Click to edit Master title style</a:t>
            </a:r>
            <a:endParaRPr/>
          </a:p>
        </p:txBody>
      </p:sp>
      <p:sp>
        <p:nvSpPr>
          <p:cNvPr id="34" name="Google Shape;34;p3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32"/>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32"/>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r>
              <a:rPr lang="en-US"/>
              <a:t>Click to edit Master title style</a:t>
            </a:r>
            <a:endParaRPr/>
          </a:p>
        </p:txBody>
      </p:sp>
      <p:sp>
        <p:nvSpPr>
          <p:cNvPr id="38" name="Google Shape;38;p32"/>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r>
              <a:rPr lang="en-US"/>
              <a:t>Click to edit Master subtitle style</a:t>
            </a:r>
            <a:endParaRPr/>
          </a:p>
        </p:txBody>
      </p:sp>
      <p:sp>
        <p:nvSpPr>
          <p:cNvPr id="39" name="Google Shape;39;p32"/>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pPr lvl="0"/>
            <a:r>
              <a:rPr lang="en-US"/>
              <a:t>Click to edit Master text styles</a:t>
            </a:r>
          </a:p>
        </p:txBody>
      </p:sp>
      <p:sp>
        <p:nvSpPr>
          <p:cNvPr id="40" name="Google Shape;40;p3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33"/>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pPr lvl="0"/>
            <a:r>
              <a:rPr lang="en-US"/>
              <a:t>Click to edit Master text styles</a:t>
            </a:r>
          </a:p>
        </p:txBody>
      </p:sp>
      <p:sp>
        <p:nvSpPr>
          <p:cNvPr id="43" name="Google Shape;43;p3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34"/>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34"/>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pPr lvl="0"/>
            <a:r>
              <a:rPr lang="en-US"/>
              <a:t>Click to edit Master text styles</a:t>
            </a:r>
          </a:p>
        </p:txBody>
      </p:sp>
      <p:sp>
        <p:nvSpPr>
          <p:cNvPr id="47" name="Google Shape;47;p3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3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2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2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2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rifysgol Cymru Y Drindod Dewi Sant University of Wales Trinity Saint David  - MATLAB Access for Everyone - MATLAB &amp; Simulink">
            <a:extLst>
              <a:ext uri="{FF2B5EF4-FFF2-40B4-BE49-F238E27FC236}">
                <a16:creationId xmlns:a16="http://schemas.microsoft.com/office/drawing/2014/main" id="{C5FE4973-807F-4E8D-F130-841A576389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30806" y="328902"/>
            <a:ext cx="2482388" cy="87159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9A86A81-952F-7E94-5570-F0FAE15F2CD5}"/>
              </a:ext>
            </a:extLst>
          </p:cNvPr>
          <p:cNvSpPr txBox="1"/>
          <p:nvPr/>
        </p:nvSpPr>
        <p:spPr>
          <a:xfrm>
            <a:off x="1691640" y="1604355"/>
            <a:ext cx="5760720" cy="2062103"/>
          </a:xfrm>
          <a:prstGeom prst="rect">
            <a:avLst/>
          </a:prstGeom>
          <a:noFill/>
        </p:spPr>
        <p:txBody>
          <a:bodyPr wrap="square" rtlCol="0">
            <a:spAutoFit/>
          </a:bodyPr>
          <a:lstStyle/>
          <a:p>
            <a:pPr algn="ctr"/>
            <a:r>
              <a:rPr lang="en-US" sz="1600" dirty="0">
                <a:latin typeface="Times New Roman" panose="02020603050405020304" pitchFamily="18" charset="0"/>
                <a:cs typeface="Times New Roman" panose="02020603050405020304" pitchFamily="18" charset="0"/>
              </a:rPr>
              <a:t>Practice-Based Research</a:t>
            </a:r>
          </a:p>
          <a:p>
            <a:pPr algn="ctr"/>
            <a:r>
              <a:rPr lang="en-US" sz="1600" dirty="0">
                <a:latin typeface="Times New Roman" panose="02020603050405020304" pitchFamily="18" charset="0"/>
                <a:cs typeface="Times New Roman" panose="02020603050405020304" pitchFamily="18" charset="0"/>
              </a:rPr>
              <a:t>Assessment -1</a:t>
            </a:r>
          </a:p>
          <a:p>
            <a:pPr algn="ctr"/>
            <a:r>
              <a:rPr lang="en-US" sz="1600" dirty="0">
                <a:latin typeface="Times New Roman" panose="02020603050405020304" pitchFamily="18" charset="0"/>
                <a:cs typeface="Times New Roman" panose="02020603050405020304" pitchFamily="18" charset="0"/>
              </a:rPr>
              <a:t>PROGRAMME: M.Sc. Public Health Social Care And Practice </a:t>
            </a:r>
            <a:r>
              <a:rPr lang="en-US" sz="1600" dirty="0" err="1">
                <a:latin typeface="Times New Roman" panose="02020603050405020304" pitchFamily="18" charset="0"/>
                <a:cs typeface="Times New Roman" panose="02020603050405020304" pitchFamily="18" charset="0"/>
              </a:rPr>
              <a:t>Programme</a:t>
            </a:r>
            <a:r>
              <a:rPr lang="en-US" sz="1600" dirty="0">
                <a:latin typeface="Times New Roman" panose="02020603050405020304" pitchFamily="18" charset="0"/>
                <a:cs typeface="Times New Roman" panose="02020603050405020304" pitchFamily="18" charset="0"/>
              </a:rPr>
              <a:t>.</a:t>
            </a:r>
          </a:p>
          <a:p>
            <a:pPr algn="ctr"/>
            <a:r>
              <a:rPr lang="en-US" sz="1600" dirty="0">
                <a:latin typeface="Times New Roman" panose="02020603050405020304" pitchFamily="18" charset="0"/>
                <a:cs typeface="Times New Roman" panose="02020603050405020304" pitchFamily="18" charset="0"/>
              </a:rPr>
              <a:t>STUDENT NAME : Siva Prasanth </a:t>
            </a:r>
            <a:r>
              <a:rPr lang="en-US" sz="1600" dirty="0" err="1">
                <a:latin typeface="Times New Roman" panose="02020603050405020304" pitchFamily="18" charset="0"/>
                <a:cs typeface="Times New Roman" panose="02020603050405020304" pitchFamily="18" charset="0"/>
              </a:rPr>
              <a:t>Dandamudi</a:t>
            </a:r>
            <a:endParaRPr lang="en-US" sz="1600" dirty="0">
              <a:latin typeface="Times New Roman" panose="02020603050405020304" pitchFamily="18" charset="0"/>
              <a:cs typeface="Times New Roman" panose="02020603050405020304" pitchFamily="18" charset="0"/>
            </a:endParaRPr>
          </a:p>
          <a:p>
            <a:pPr algn="ctr"/>
            <a:r>
              <a:rPr lang="en-US" sz="1600" dirty="0">
                <a:latin typeface="Times New Roman" panose="02020603050405020304" pitchFamily="18" charset="0"/>
                <a:cs typeface="Times New Roman" panose="02020603050405020304" pitchFamily="18" charset="0"/>
              </a:rPr>
              <a:t>STUDENT ID : 2242089</a:t>
            </a:r>
          </a:p>
          <a:p>
            <a:pPr algn="ctr"/>
            <a:r>
              <a:rPr lang="en-US" sz="1600" dirty="0">
                <a:latin typeface="Times New Roman" panose="02020603050405020304" pitchFamily="18" charset="0"/>
                <a:cs typeface="Times New Roman" panose="02020603050405020304" pitchFamily="18" charset="0"/>
              </a:rPr>
              <a:t>MODULE CODE : LCHS7001</a:t>
            </a:r>
          </a:p>
          <a:p>
            <a:pPr algn="ctr"/>
            <a:r>
              <a:rPr lang="en-US" sz="1600" dirty="0">
                <a:latin typeface="Times New Roman" panose="02020603050405020304" pitchFamily="18" charset="0"/>
                <a:cs typeface="Times New Roman" panose="02020603050405020304" pitchFamily="18" charset="0"/>
              </a:rPr>
              <a:t>LECTURE NAME : Dr. Diola </a:t>
            </a:r>
            <a:r>
              <a:rPr lang="en-US" sz="1600" dirty="0" err="1">
                <a:latin typeface="Times New Roman" panose="02020603050405020304" pitchFamily="18" charset="0"/>
                <a:cs typeface="Times New Roman" panose="02020603050405020304" pitchFamily="18" charset="0"/>
              </a:rPr>
              <a:t>BilJhout</a:t>
            </a:r>
            <a:r>
              <a:rPr lang="en-US" sz="16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989365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
          <p:cNvSpPr txBox="1">
            <a:spLocks noGrp="1"/>
          </p:cNvSpPr>
          <p:nvPr>
            <p:ph type="subTitle" idx="1"/>
          </p:nvPr>
        </p:nvSpPr>
        <p:spPr>
          <a:xfrm>
            <a:off x="311700" y="2834125"/>
            <a:ext cx="8520600" cy="1443300"/>
          </a:xfrm>
          <a:prstGeom prst="rect">
            <a:avLst/>
          </a:prstGeom>
          <a:solidFill>
            <a:srgbClr val="FF9900"/>
          </a:solidFill>
          <a:ln>
            <a:noFill/>
          </a:ln>
        </p:spPr>
        <p:txBody>
          <a:bodyPr spcFirstLastPara="1" wrap="square" lIns="91425" tIns="91425" rIns="91425" bIns="91425" anchor="t" anchorCtr="0">
            <a:noAutofit/>
          </a:bodyPr>
          <a:lstStyle/>
          <a:p>
            <a:pPr marL="0" lvl="0" indent="0" algn="ctr" rtl="0">
              <a:lnSpc>
                <a:spcPct val="130000"/>
              </a:lnSpc>
              <a:spcBef>
                <a:spcPts val="0"/>
              </a:spcBef>
              <a:spcAft>
                <a:spcPts val="0"/>
              </a:spcAft>
              <a:buClr>
                <a:schemeClr val="dk1"/>
              </a:buClr>
              <a:buSzPts val="770"/>
              <a:buFont typeface="Arial"/>
              <a:buNone/>
            </a:pPr>
            <a:r>
              <a:rPr lang="en-GB" sz="3020" b="1">
                <a:solidFill>
                  <a:schemeClr val="dk1"/>
                </a:solidFill>
                <a:latin typeface="Times New Roman"/>
                <a:ea typeface="Times New Roman"/>
                <a:cs typeface="Times New Roman"/>
                <a:sym typeface="Times New Roman"/>
              </a:rPr>
              <a:t>Technological Disparities in Public Health: A Comparative Analysis of the UK and India</a:t>
            </a:r>
            <a:endParaRPr sz="3020" b="1">
              <a:solidFill>
                <a:schemeClr val="dk1"/>
              </a:solidFill>
              <a:latin typeface="Times New Roman"/>
              <a:ea typeface="Times New Roman"/>
              <a:cs typeface="Times New Roman"/>
              <a:sym typeface="Times New Roman"/>
            </a:endParaRPr>
          </a:p>
          <a:p>
            <a:pPr marL="0" lvl="0" indent="0" algn="ctr" rtl="0">
              <a:lnSpc>
                <a:spcPct val="80000"/>
              </a:lnSpc>
              <a:spcBef>
                <a:spcPts val="1000"/>
              </a:spcBef>
              <a:spcAft>
                <a:spcPts val="0"/>
              </a:spcAft>
              <a:buSzPts val="770"/>
              <a:buNone/>
            </a:pPr>
            <a:endParaRPr sz="196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2"/>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 Overview</a:t>
            </a:r>
            <a:endParaRPr sz="2000" b="1">
              <a:latin typeface="Times New Roman"/>
              <a:ea typeface="Times New Roman"/>
              <a:cs typeface="Times New Roman"/>
              <a:sym typeface="Times New Roman"/>
            </a:endParaRPr>
          </a:p>
          <a:p>
            <a:pPr marL="0" lvl="0" indent="0" algn="l" rtl="0">
              <a:lnSpc>
                <a:spcPct val="100000"/>
              </a:lnSpc>
              <a:spcBef>
                <a:spcPts val="1000"/>
              </a:spcBef>
              <a:spcAft>
                <a:spcPts val="0"/>
              </a:spcAft>
              <a:buSzPct val="111111"/>
              <a:buNone/>
            </a:pPr>
            <a:endParaRPr/>
          </a:p>
        </p:txBody>
      </p:sp>
      <p:sp>
        <p:nvSpPr>
          <p:cNvPr id="60" name="Google Shape;60;p2"/>
          <p:cNvSpPr txBox="1">
            <a:spLocks noGrp="1"/>
          </p:cNvSpPr>
          <p:nvPr>
            <p:ph type="body" idx="1"/>
          </p:nvPr>
        </p:nvSpPr>
        <p:spPr>
          <a:xfrm>
            <a:off x="4448400" y="1119175"/>
            <a:ext cx="4318500" cy="3416400"/>
          </a:xfrm>
          <a:prstGeom prst="rect">
            <a:avLst/>
          </a:prstGeom>
          <a:solidFill>
            <a:srgbClr val="FCE5CD"/>
          </a:solidFill>
          <a:ln>
            <a:noFill/>
          </a:ln>
        </p:spPr>
        <p:txBody>
          <a:bodyPr spcFirstLastPara="1" wrap="square" lIns="91425" tIns="91425" rIns="91425" bIns="91425" anchor="t" anchorCtr="0">
            <a:noAutofit/>
          </a:bodyPr>
          <a:lstStyle/>
          <a:p>
            <a:pPr marL="0" lvl="0" indent="0" algn="l" rtl="0">
              <a:spcBef>
                <a:spcPts val="1000"/>
              </a:spcBef>
              <a:spcAft>
                <a:spcPts val="0"/>
              </a:spcAft>
              <a:buClr>
                <a:schemeClr val="dk1"/>
              </a:buClr>
              <a:buSzPts val="1100"/>
              <a:buFont typeface="Arial"/>
              <a:buNone/>
            </a:pPr>
            <a:r>
              <a:rPr lang="en-GB" sz="400" dirty="0">
                <a:solidFill>
                  <a:srgbClr val="FF0000"/>
                </a:solidFill>
                <a:latin typeface="Times New Roman"/>
                <a:ea typeface="Times New Roman"/>
                <a:cs typeface="Times New Roman"/>
                <a:sym typeface="Times New Roman"/>
              </a:rPr>
              <a:t>Slide 1: Overview</a:t>
            </a:r>
            <a:endParaRPr sz="400" dirty="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r>
              <a:rPr lang="en-GB" sz="400" dirty="0">
                <a:solidFill>
                  <a:srgbClr val="FF0000"/>
                </a:solidFill>
                <a:latin typeface="Times New Roman"/>
                <a:ea typeface="Times New Roman"/>
                <a:cs typeface="Times New Roman"/>
                <a:sym typeface="Times New Roman"/>
              </a:rPr>
              <a:t>Introduction: Contrasting UK and India's public health sectors</a:t>
            </a:r>
            <a:endParaRPr sz="400" dirty="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r>
              <a:rPr lang="en-GB" sz="400" dirty="0">
                <a:solidFill>
                  <a:srgbClr val="FF0000"/>
                </a:solidFill>
                <a:latin typeface="Times New Roman"/>
                <a:ea typeface="Times New Roman"/>
                <a:cs typeface="Times New Roman"/>
                <a:sym typeface="Times New Roman"/>
              </a:rPr>
              <a:t>Rationale of Study: Addressing critical technology-driven differences</a:t>
            </a:r>
            <a:endParaRPr sz="400" dirty="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r>
              <a:rPr lang="en-GB" sz="400" dirty="0">
                <a:solidFill>
                  <a:srgbClr val="FF0000"/>
                </a:solidFill>
                <a:latin typeface="Times New Roman"/>
                <a:ea typeface="Times New Roman"/>
                <a:cs typeface="Times New Roman"/>
                <a:sym typeface="Times New Roman"/>
              </a:rPr>
              <a:t>Aim of Study: Comparing public health IT infrastructures, guiding future developments</a:t>
            </a:r>
            <a:endParaRPr sz="400" dirty="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r>
              <a:rPr lang="en-GB" sz="400" dirty="0">
                <a:solidFill>
                  <a:srgbClr val="FF0000"/>
                </a:solidFill>
                <a:latin typeface="Times New Roman"/>
                <a:ea typeface="Times New Roman"/>
                <a:cs typeface="Times New Roman"/>
                <a:sym typeface="Times New Roman"/>
              </a:rPr>
              <a:t>Hypothesis: Varying rates of technological adoption, potential for improvements</a:t>
            </a:r>
            <a:endParaRPr sz="400" dirty="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r>
              <a:rPr lang="en-GB" sz="400" dirty="0">
                <a:solidFill>
                  <a:srgbClr val="FF0000"/>
                </a:solidFill>
                <a:latin typeface="Times New Roman"/>
                <a:ea typeface="Times New Roman"/>
                <a:cs typeface="Times New Roman"/>
                <a:sym typeface="Times New Roman"/>
              </a:rPr>
              <a:t>Research Questions: Examining disparities, factors influencing technology adoption</a:t>
            </a:r>
            <a:endParaRPr sz="400" dirty="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r>
              <a:rPr lang="en-GB" sz="400" dirty="0">
                <a:solidFill>
                  <a:srgbClr val="FF0000"/>
                </a:solidFill>
                <a:latin typeface="Times New Roman"/>
                <a:ea typeface="Times New Roman"/>
                <a:cs typeface="Times New Roman"/>
                <a:sym typeface="Times New Roman"/>
              </a:rPr>
              <a:t>Objectives: Evaluating adoption rates, identifying variances, improving outcomes</a:t>
            </a:r>
            <a:endParaRPr sz="400" dirty="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r>
              <a:rPr lang="en-GB" sz="400" dirty="0">
                <a:solidFill>
                  <a:srgbClr val="FF0000"/>
                </a:solidFill>
                <a:latin typeface="Times New Roman"/>
                <a:ea typeface="Times New Roman"/>
                <a:cs typeface="Times New Roman"/>
                <a:sym typeface="Times New Roman"/>
              </a:rPr>
              <a:t>Research Methodology: Integrating quantitative and qualitative approaches</a:t>
            </a:r>
            <a:endParaRPr sz="400" dirty="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r>
              <a:rPr lang="en-GB" sz="400" dirty="0">
                <a:solidFill>
                  <a:srgbClr val="FF0000"/>
                </a:solidFill>
                <a:latin typeface="Times New Roman"/>
                <a:ea typeface="Times New Roman"/>
                <a:cs typeface="Times New Roman"/>
                <a:sym typeface="Times New Roman"/>
              </a:rPr>
              <a:t>Research Design: Cross-sectional study for a snapshot assessment</a:t>
            </a:r>
            <a:endParaRPr sz="400" dirty="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r>
              <a:rPr lang="en-GB" sz="400" dirty="0">
                <a:solidFill>
                  <a:srgbClr val="FF0000"/>
                </a:solidFill>
                <a:latin typeface="Times New Roman"/>
                <a:ea typeface="Times New Roman"/>
                <a:cs typeface="Times New Roman"/>
                <a:sym typeface="Times New Roman"/>
              </a:rPr>
              <a:t>Recruitment &amp; Sampling: Purposeful sampling, diverse stakeholders</a:t>
            </a:r>
            <a:endParaRPr sz="400" dirty="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r>
              <a:rPr lang="en-GB" sz="400" dirty="0">
                <a:solidFill>
                  <a:srgbClr val="FF0000"/>
                </a:solidFill>
                <a:latin typeface="Times New Roman"/>
                <a:ea typeface="Times New Roman"/>
                <a:cs typeface="Times New Roman"/>
                <a:sym typeface="Times New Roman"/>
              </a:rPr>
              <a:t>Data Collection Methods: Surveys, interviews, document analysis</a:t>
            </a:r>
            <a:endParaRPr sz="400" dirty="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r>
              <a:rPr lang="en-GB" sz="400" dirty="0">
                <a:solidFill>
                  <a:srgbClr val="FF0000"/>
                </a:solidFill>
                <a:latin typeface="Times New Roman"/>
                <a:ea typeface="Times New Roman"/>
                <a:cs typeface="Times New Roman"/>
                <a:sym typeface="Times New Roman"/>
              </a:rPr>
              <a:t>Data Analysis Technique: Mixed methods, statistical and thematic analysis</a:t>
            </a:r>
            <a:endParaRPr sz="400" dirty="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r>
              <a:rPr lang="en-GB" sz="400" dirty="0">
                <a:solidFill>
                  <a:srgbClr val="FF0000"/>
                </a:solidFill>
                <a:latin typeface="Times New Roman"/>
                <a:ea typeface="Times New Roman"/>
                <a:cs typeface="Times New Roman"/>
                <a:sym typeface="Times New Roman"/>
              </a:rPr>
              <a:t>Implications: Policymaking insights, global applicability</a:t>
            </a:r>
            <a:endParaRPr sz="400" dirty="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r>
              <a:rPr lang="en-GB" sz="400" dirty="0">
                <a:solidFill>
                  <a:srgbClr val="FF0000"/>
                </a:solidFill>
                <a:latin typeface="Times New Roman"/>
                <a:ea typeface="Times New Roman"/>
                <a:cs typeface="Times New Roman"/>
                <a:sym typeface="Times New Roman"/>
              </a:rPr>
              <a:t>Ethical Considerations: Ensuring participant rights, confidentiality</a:t>
            </a:r>
            <a:endParaRPr sz="400" dirty="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r>
              <a:rPr lang="en-GB" sz="400" dirty="0">
                <a:solidFill>
                  <a:srgbClr val="FF0000"/>
                </a:solidFill>
                <a:latin typeface="Times New Roman"/>
                <a:ea typeface="Times New Roman"/>
                <a:cs typeface="Times New Roman"/>
                <a:sym typeface="Times New Roman"/>
              </a:rPr>
              <a:t>Conclusion: Highlighting disparities, proposing plans for improvement</a:t>
            </a:r>
            <a:endParaRPr sz="400" dirty="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endParaRPr sz="400" dirty="0">
              <a:solidFill>
                <a:schemeClr val="dk1"/>
              </a:solidFill>
              <a:latin typeface="Times New Roman"/>
              <a:ea typeface="Times New Roman"/>
              <a:cs typeface="Times New Roman"/>
              <a:sym typeface="Times New Roman"/>
            </a:endParaRPr>
          </a:p>
          <a:p>
            <a:pPr marL="0" lvl="0" indent="0" algn="l" rtl="0">
              <a:lnSpc>
                <a:spcPct val="115000"/>
              </a:lnSpc>
              <a:spcBef>
                <a:spcPts val="1200"/>
              </a:spcBef>
              <a:spcAft>
                <a:spcPts val="1200"/>
              </a:spcAft>
              <a:buSzPts val="1800"/>
              <a:buNone/>
            </a:pPr>
            <a:endParaRPr sz="400" dirty="0">
              <a:solidFill>
                <a:schemeClr val="dk1"/>
              </a:solidFill>
              <a:latin typeface="Times New Roman"/>
              <a:ea typeface="Times New Roman"/>
              <a:cs typeface="Times New Roman"/>
              <a:sym typeface="Times New Roman"/>
            </a:endParaRPr>
          </a:p>
        </p:txBody>
      </p:sp>
      <p:pic>
        <p:nvPicPr>
          <p:cNvPr id="61" name="Google Shape;61;p2"/>
          <p:cNvPicPr preferRelativeResize="0"/>
          <p:nvPr/>
        </p:nvPicPr>
        <p:blipFill rotWithShape="1">
          <a:blip r:embed="rId3">
            <a:alphaModFix/>
          </a:blip>
          <a:srcRect/>
          <a:stretch/>
        </p:blipFill>
        <p:spPr>
          <a:xfrm>
            <a:off x="152400" y="1170125"/>
            <a:ext cx="4208874" cy="331448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3"/>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Introduction</a:t>
            </a:r>
            <a:endParaRPr sz="1800" b="1">
              <a:latin typeface="Times New Roman"/>
              <a:ea typeface="Times New Roman"/>
              <a:cs typeface="Times New Roman"/>
              <a:sym typeface="Times New Roman"/>
            </a:endParaRPr>
          </a:p>
          <a:p>
            <a:pPr marL="0" lvl="0" indent="0" algn="ctr" rtl="0">
              <a:lnSpc>
                <a:spcPct val="100000"/>
              </a:lnSpc>
              <a:spcBef>
                <a:spcPts val="1000"/>
              </a:spcBef>
              <a:spcAft>
                <a:spcPts val="0"/>
              </a:spcAft>
              <a:buSzPts val="2800"/>
              <a:buNone/>
            </a:pPr>
            <a:endParaRPr sz="1800">
              <a:latin typeface="Times New Roman"/>
              <a:ea typeface="Times New Roman"/>
              <a:cs typeface="Times New Roman"/>
              <a:sym typeface="Times New Roman"/>
            </a:endParaRPr>
          </a:p>
        </p:txBody>
      </p:sp>
      <p:sp>
        <p:nvSpPr>
          <p:cNvPr id="67" name="Google Shape;67;p3"/>
          <p:cNvSpPr txBox="1">
            <a:spLocks noGrp="1"/>
          </p:cNvSpPr>
          <p:nvPr>
            <p:ph type="body" idx="1"/>
          </p:nvPr>
        </p:nvSpPr>
        <p:spPr>
          <a:xfrm>
            <a:off x="311700" y="1152475"/>
            <a:ext cx="4260300" cy="3416400"/>
          </a:xfrm>
          <a:prstGeom prst="rect">
            <a:avLst/>
          </a:prstGeom>
          <a:solidFill>
            <a:srgbClr val="FCE5CD"/>
          </a:solidFill>
          <a:ln>
            <a:noFill/>
          </a:ln>
        </p:spPr>
        <p:txBody>
          <a:bodyPr spcFirstLastPara="1" wrap="square" lIns="91425" tIns="91425" rIns="91425" bIns="91425" anchor="t" anchorCtr="0">
            <a:normAutofit fontScale="62500" lnSpcReduction="20000"/>
          </a:bodyPr>
          <a:lstStyle/>
          <a:p>
            <a:pPr marL="457200" lvl="0" indent="-305435" algn="just" rtl="0">
              <a:lnSpc>
                <a:spcPct val="150000"/>
              </a:lnSpc>
              <a:spcBef>
                <a:spcPts val="0"/>
              </a:spcBef>
              <a:spcAft>
                <a:spcPts val="0"/>
              </a:spcAft>
              <a:buClr>
                <a:srgbClr val="FF0000"/>
              </a:buClr>
              <a:buSzPct val="100000"/>
              <a:buFont typeface="Times New Roman"/>
              <a:buChar char="●"/>
            </a:pPr>
            <a:r>
              <a:rPr lang="en-GB" sz="2200" dirty="0">
                <a:solidFill>
                  <a:srgbClr val="FF0000"/>
                </a:solidFill>
                <a:latin typeface="Times New Roman"/>
                <a:ea typeface="Times New Roman"/>
                <a:cs typeface="Times New Roman"/>
                <a:sym typeface="Times New Roman"/>
              </a:rPr>
              <a:t>This study compares the public health sectors of the United Kingdom and India in terms of their use of technology in an effort to identify inequities and direct future improvements. </a:t>
            </a:r>
            <a:endParaRPr sz="2200" dirty="0">
              <a:solidFill>
                <a:srgbClr val="FF0000"/>
              </a:solidFill>
              <a:latin typeface="Times New Roman"/>
              <a:ea typeface="Times New Roman"/>
              <a:cs typeface="Times New Roman"/>
              <a:sym typeface="Times New Roman"/>
            </a:endParaRPr>
          </a:p>
          <a:p>
            <a:pPr marL="457200" lvl="0" indent="-305435" algn="just" rtl="0">
              <a:lnSpc>
                <a:spcPct val="150000"/>
              </a:lnSpc>
              <a:spcBef>
                <a:spcPts val="0"/>
              </a:spcBef>
              <a:spcAft>
                <a:spcPts val="0"/>
              </a:spcAft>
              <a:buClr>
                <a:srgbClr val="FF0000"/>
              </a:buClr>
              <a:buSzPct val="100000"/>
              <a:buFont typeface="Times New Roman"/>
              <a:buChar char="●"/>
            </a:pPr>
            <a:r>
              <a:rPr lang="en-GB" sz="2200" dirty="0">
                <a:solidFill>
                  <a:srgbClr val="FF0000"/>
                </a:solidFill>
                <a:latin typeface="Times New Roman"/>
                <a:ea typeface="Times New Roman"/>
                <a:cs typeface="Times New Roman"/>
                <a:sym typeface="Times New Roman"/>
              </a:rPr>
              <a:t>Existing literature emphasizes the vital importance of learning about the technological variations between these countries (Bassi </a:t>
            </a:r>
            <a:r>
              <a:rPr lang="en-GB" sz="2200" i="1" dirty="0">
                <a:solidFill>
                  <a:srgbClr val="FF0000"/>
                </a:solidFill>
                <a:latin typeface="Times New Roman"/>
                <a:ea typeface="Times New Roman"/>
                <a:cs typeface="Times New Roman"/>
                <a:sym typeface="Times New Roman"/>
              </a:rPr>
              <a:t>et al., </a:t>
            </a:r>
            <a:r>
              <a:rPr lang="en-GB" sz="2200" dirty="0">
                <a:solidFill>
                  <a:srgbClr val="FF0000"/>
                </a:solidFill>
                <a:latin typeface="Times New Roman"/>
                <a:ea typeface="Times New Roman"/>
                <a:cs typeface="Times New Roman"/>
                <a:sym typeface="Times New Roman"/>
              </a:rPr>
              <a:t>2018). </a:t>
            </a:r>
            <a:endParaRPr sz="2200" dirty="0">
              <a:solidFill>
                <a:srgbClr val="FF0000"/>
              </a:solidFill>
              <a:latin typeface="Times New Roman"/>
              <a:ea typeface="Times New Roman"/>
              <a:cs typeface="Times New Roman"/>
              <a:sym typeface="Times New Roman"/>
            </a:endParaRPr>
          </a:p>
          <a:p>
            <a:pPr marL="457200" lvl="0" indent="-305435" algn="just" rtl="0">
              <a:lnSpc>
                <a:spcPct val="150000"/>
              </a:lnSpc>
              <a:spcBef>
                <a:spcPts val="0"/>
              </a:spcBef>
              <a:spcAft>
                <a:spcPts val="0"/>
              </a:spcAft>
              <a:buClr>
                <a:srgbClr val="FF0000"/>
              </a:buClr>
              <a:buSzPct val="100000"/>
              <a:buFont typeface="Times New Roman"/>
              <a:buChar char="●"/>
            </a:pPr>
            <a:r>
              <a:rPr lang="en-GB" sz="2200" dirty="0">
                <a:solidFill>
                  <a:srgbClr val="FF0000"/>
                </a:solidFill>
                <a:latin typeface="Times New Roman"/>
                <a:ea typeface="Times New Roman"/>
                <a:cs typeface="Times New Roman"/>
                <a:sym typeface="Times New Roman"/>
              </a:rPr>
              <a:t>Researchers have shown that factors including GDP growth, infrastructure development, and healthcare policy all have a role in how quickly new technologies are adopted.</a:t>
            </a:r>
            <a:endParaRPr sz="2200" dirty="0">
              <a:solidFill>
                <a:srgbClr val="FF0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Clr>
                <a:schemeClr val="dk1"/>
              </a:buClr>
              <a:buSzPct val="78571"/>
              <a:buFont typeface="Arial"/>
              <a:buNone/>
            </a:pPr>
            <a:endParaRPr sz="1400" dirty="0">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None/>
            </a:pPr>
            <a:endParaRPr sz="1400" dirty="0">
              <a:solidFill>
                <a:schemeClr val="dk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ct val="100000"/>
              <a:buNone/>
            </a:pPr>
            <a:endParaRPr dirty="0"/>
          </a:p>
        </p:txBody>
      </p:sp>
      <p:pic>
        <p:nvPicPr>
          <p:cNvPr id="68" name="Google Shape;68;p3"/>
          <p:cNvPicPr preferRelativeResize="0"/>
          <p:nvPr/>
        </p:nvPicPr>
        <p:blipFill rotWithShape="1">
          <a:blip r:embed="rId3">
            <a:alphaModFix/>
          </a:blip>
          <a:srcRect/>
          <a:stretch/>
        </p:blipFill>
        <p:spPr>
          <a:xfrm>
            <a:off x="4724400" y="1170125"/>
            <a:ext cx="4141230" cy="38209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4"/>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1000"/>
              </a:spcAft>
              <a:buClr>
                <a:schemeClr val="dk1"/>
              </a:buClr>
              <a:buSzPts val="1100"/>
              <a:buFont typeface="Arial"/>
              <a:buNone/>
            </a:pPr>
            <a:r>
              <a:rPr lang="en-GB" sz="1800" b="1">
                <a:latin typeface="Times New Roman"/>
                <a:ea typeface="Times New Roman"/>
                <a:cs typeface="Times New Roman"/>
                <a:sym typeface="Times New Roman"/>
              </a:rPr>
              <a:t>Rationale of study</a:t>
            </a:r>
            <a:endParaRPr sz="1800">
              <a:latin typeface="Times New Roman"/>
              <a:ea typeface="Times New Roman"/>
              <a:cs typeface="Times New Roman"/>
              <a:sym typeface="Times New Roman"/>
            </a:endParaRPr>
          </a:p>
        </p:txBody>
      </p:sp>
      <p:sp>
        <p:nvSpPr>
          <p:cNvPr id="74" name="Google Shape;74;p4"/>
          <p:cNvSpPr txBox="1">
            <a:spLocks noGrp="1"/>
          </p:cNvSpPr>
          <p:nvPr>
            <p:ph type="body" idx="1"/>
          </p:nvPr>
        </p:nvSpPr>
        <p:spPr>
          <a:xfrm>
            <a:off x="4572000" y="1152475"/>
            <a:ext cx="4260300" cy="3416400"/>
          </a:xfrm>
          <a:prstGeom prst="rect">
            <a:avLst/>
          </a:prstGeom>
          <a:solidFill>
            <a:srgbClr val="FCE5CD"/>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FF0000"/>
              </a:buClr>
              <a:buSzPts val="1400"/>
              <a:buFont typeface="Times New Roman"/>
              <a:buChar char="●"/>
            </a:pPr>
            <a:r>
              <a:rPr lang="en-GB" sz="1400" dirty="0">
                <a:solidFill>
                  <a:srgbClr val="FF0000"/>
                </a:solidFill>
                <a:latin typeface="Times New Roman"/>
                <a:ea typeface="Times New Roman"/>
                <a:cs typeface="Times New Roman"/>
                <a:sym typeface="Times New Roman"/>
              </a:rPr>
              <a:t>The data demonstrate that technology has a significant influence in determining public health outcomes, hence this research is necessary(Ntoumanis et al., 2021). </a:t>
            </a:r>
            <a:endParaRPr sz="1400" dirty="0">
              <a:solidFill>
                <a:srgbClr val="FF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FF0000"/>
              </a:buClr>
              <a:buSzPts val="1400"/>
              <a:buFont typeface="Times New Roman"/>
              <a:buChar char="●"/>
            </a:pPr>
            <a:r>
              <a:rPr lang="en-GB" sz="1400" dirty="0">
                <a:solidFill>
                  <a:srgbClr val="FF0000"/>
                </a:solidFill>
                <a:latin typeface="Times New Roman"/>
                <a:ea typeface="Times New Roman"/>
                <a:cs typeface="Times New Roman"/>
                <a:sym typeface="Times New Roman"/>
              </a:rPr>
              <a:t>There is a pressing need for more research on the differences between the UK and India in their technology adoption rates (Bhaskar et al., 2020a). </a:t>
            </a:r>
            <a:endParaRPr sz="1400" dirty="0">
              <a:solidFill>
                <a:srgbClr val="FF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400" dirty="0">
              <a:solidFill>
                <a:schemeClr val="dk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dirty="0"/>
          </a:p>
        </p:txBody>
      </p:sp>
      <p:pic>
        <p:nvPicPr>
          <p:cNvPr id="75" name="Google Shape;75;p4"/>
          <p:cNvPicPr preferRelativeResize="0"/>
          <p:nvPr/>
        </p:nvPicPr>
        <p:blipFill rotWithShape="1">
          <a:blip r:embed="rId3">
            <a:alphaModFix/>
          </a:blip>
          <a:srcRect/>
          <a:stretch/>
        </p:blipFill>
        <p:spPr>
          <a:xfrm>
            <a:off x="152400" y="1170125"/>
            <a:ext cx="4267197" cy="3806723"/>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5"/>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Aim of the study</a:t>
            </a:r>
            <a:endParaRPr sz="1800" b="1">
              <a:latin typeface="Times New Roman"/>
              <a:ea typeface="Times New Roman"/>
              <a:cs typeface="Times New Roman"/>
              <a:sym typeface="Times New Roman"/>
            </a:endParaRPr>
          </a:p>
          <a:p>
            <a:pPr marL="0" lvl="0" indent="0" algn="ctr" rtl="0">
              <a:lnSpc>
                <a:spcPct val="100000"/>
              </a:lnSpc>
              <a:spcBef>
                <a:spcPts val="1000"/>
              </a:spcBef>
              <a:spcAft>
                <a:spcPts val="0"/>
              </a:spcAft>
              <a:buSzPts val="2800"/>
              <a:buNone/>
            </a:pPr>
            <a:endParaRPr sz="1800">
              <a:latin typeface="Times New Roman"/>
              <a:ea typeface="Times New Roman"/>
              <a:cs typeface="Times New Roman"/>
              <a:sym typeface="Times New Roman"/>
            </a:endParaRPr>
          </a:p>
        </p:txBody>
      </p:sp>
      <p:sp>
        <p:nvSpPr>
          <p:cNvPr id="81" name="Google Shape;81;p5"/>
          <p:cNvSpPr txBox="1">
            <a:spLocks noGrp="1"/>
          </p:cNvSpPr>
          <p:nvPr>
            <p:ph type="body" idx="1"/>
          </p:nvPr>
        </p:nvSpPr>
        <p:spPr>
          <a:xfrm>
            <a:off x="311700" y="1178725"/>
            <a:ext cx="4260300" cy="3416400"/>
          </a:xfrm>
          <a:prstGeom prst="rect">
            <a:avLst/>
          </a:prstGeom>
          <a:solidFill>
            <a:srgbClr val="FCE5CD"/>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The purpose of this research is to compare the public health IT infrastructures in the United Kingdom and India in order to spot differences and develop strategies to address them(Pichler </a:t>
            </a:r>
            <a:r>
              <a:rPr lang="en-GB" sz="1400" i="1" dirty="0">
                <a:solidFill>
                  <a:schemeClr val="dk1"/>
                </a:solidFill>
                <a:latin typeface="Times New Roman"/>
                <a:ea typeface="Times New Roman"/>
                <a:cs typeface="Times New Roman"/>
                <a:sym typeface="Times New Roman"/>
              </a:rPr>
              <a:t>et al</a:t>
            </a:r>
            <a:r>
              <a:rPr lang="en-GB" sz="1400" dirty="0">
                <a:solidFill>
                  <a:schemeClr val="dk1"/>
                </a:solidFill>
                <a:latin typeface="Times New Roman"/>
                <a:ea typeface="Times New Roman"/>
                <a:cs typeface="Times New Roman"/>
                <a:sym typeface="Times New Roman"/>
              </a:rPr>
              <a:t>., 2019). </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This research intends to guide future technological developments by contrasting the levels of acceptance and efficacy of existing technologies in these two locations (Bhaskar </a:t>
            </a:r>
            <a:r>
              <a:rPr lang="en-GB" sz="1400" i="1" dirty="0">
                <a:solidFill>
                  <a:schemeClr val="dk1"/>
                </a:solidFill>
                <a:latin typeface="Times New Roman"/>
                <a:ea typeface="Times New Roman"/>
                <a:cs typeface="Times New Roman"/>
                <a:sym typeface="Times New Roman"/>
              </a:rPr>
              <a:t>et al., </a:t>
            </a:r>
            <a:r>
              <a:rPr lang="en-GB" sz="1400" dirty="0">
                <a:solidFill>
                  <a:schemeClr val="dk1"/>
                </a:solidFill>
                <a:latin typeface="Times New Roman"/>
                <a:ea typeface="Times New Roman"/>
                <a:cs typeface="Times New Roman"/>
                <a:sym typeface="Times New Roman"/>
              </a:rPr>
              <a:t>2020b). </a:t>
            </a:r>
            <a:endParaRPr sz="1400" dirty="0">
              <a:solidFill>
                <a:schemeClr val="dk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sz="1400" dirty="0">
              <a:latin typeface="Times New Roman"/>
              <a:ea typeface="Times New Roman"/>
              <a:cs typeface="Times New Roman"/>
              <a:sym typeface="Times New Roman"/>
            </a:endParaRPr>
          </a:p>
        </p:txBody>
      </p:sp>
      <p:pic>
        <p:nvPicPr>
          <p:cNvPr id="82" name="Google Shape;82;p5"/>
          <p:cNvPicPr preferRelativeResize="0"/>
          <p:nvPr/>
        </p:nvPicPr>
        <p:blipFill rotWithShape="1">
          <a:blip r:embed="rId3">
            <a:alphaModFix/>
          </a:blip>
          <a:srcRect/>
          <a:stretch/>
        </p:blipFill>
        <p:spPr>
          <a:xfrm>
            <a:off x="4724400" y="1170125"/>
            <a:ext cx="4267197" cy="309621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6"/>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Hypothesis of the study</a:t>
            </a:r>
            <a:endParaRPr sz="2000" b="1">
              <a:latin typeface="Times New Roman"/>
              <a:ea typeface="Times New Roman"/>
              <a:cs typeface="Times New Roman"/>
              <a:sym typeface="Times New Roman"/>
            </a:endParaRPr>
          </a:p>
          <a:p>
            <a:pPr marL="0" lvl="0" indent="0" algn="l" rtl="0">
              <a:lnSpc>
                <a:spcPct val="100000"/>
              </a:lnSpc>
              <a:spcBef>
                <a:spcPts val="1000"/>
              </a:spcBef>
              <a:spcAft>
                <a:spcPts val="0"/>
              </a:spcAft>
              <a:buSzPct val="111111"/>
              <a:buNone/>
            </a:pPr>
            <a:endParaRPr/>
          </a:p>
        </p:txBody>
      </p:sp>
      <p:sp>
        <p:nvSpPr>
          <p:cNvPr id="88" name="Google Shape;88;p6"/>
          <p:cNvSpPr txBox="1">
            <a:spLocks noGrp="1"/>
          </p:cNvSpPr>
          <p:nvPr>
            <p:ph type="body" idx="1"/>
          </p:nvPr>
        </p:nvSpPr>
        <p:spPr>
          <a:xfrm>
            <a:off x="4658025" y="1152475"/>
            <a:ext cx="4174200" cy="3416400"/>
          </a:xfrm>
          <a:prstGeom prst="rect">
            <a:avLst/>
          </a:prstGeom>
          <a:solidFill>
            <a:srgbClr val="FCE5CD"/>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The hypothesis of this investigation is twofold. </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The first hypothesis is that the public health sectors in the UK and India have vastly different rates of technological adoption and success(Lee and Yoon, 2021). </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Economic growth, infrastructure, and healthcare policy variances might all play a role in these dissimilarities (Chatterjee and Sahasranamam, 2017). </a:t>
            </a:r>
            <a:endParaRPr sz="1400" dirty="0">
              <a:solidFill>
                <a:schemeClr val="dk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dirty="0"/>
          </a:p>
        </p:txBody>
      </p:sp>
      <p:pic>
        <p:nvPicPr>
          <p:cNvPr id="89" name="Google Shape;89;p6"/>
          <p:cNvPicPr preferRelativeResize="0"/>
          <p:nvPr/>
        </p:nvPicPr>
        <p:blipFill rotWithShape="1">
          <a:blip r:embed="rId3">
            <a:alphaModFix/>
          </a:blip>
          <a:srcRect/>
          <a:stretch/>
        </p:blipFill>
        <p:spPr>
          <a:xfrm>
            <a:off x="152400" y="1170125"/>
            <a:ext cx="4353225" cy="372794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7"/>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Research Question</a:t>
            </a:r>
            <a:endParaRPr sz="2000" b="1">
              <a:latin typeface="Times New Roman"/>
              <a:ea typeface="Times New Roman"/>
              <a:cs typeface="Times New Roman"/>
              <a:sym typeface="Times New Roman"/>
            </a:endParaRPr>
          </a:p>
          <a:p>
            <a:pPr marL="0" lvl="0" indent="0" algn="l" rtl="0">
              <a:lnSpc>
                <a:spcPct val="100000"/>
              </a:lnSpc>
              <a:spcBef>
                <a:spcPts val="1000"/>
              </a:spcBef>
              <a:spcAft>
                <a:spcPts val="0"/>
              </a:spcAft>
              <a:buSzPct val="111111"/>
              <a:buNone/>
            </a:pPr>
            <a:endParaRPr/>
          </a:p>
        </p:txBody>
      </p:sp>
      <p:sp>
        <p:nvSpPr>
          <p:cNvPr id="95" name="Google Shape;95;p7"/>
          <p:cNvSpPr txBox="1">
            <a:spLocks noGrp="1"/>
          </p:cNvSpPr>
          <p:nvPr>
            <p:ph type="body" idx="1"/>
          </p:nvPr>
        </p:nvSpPr>
        <p:spPr>
          <a:xfrm>
            <a:off x="311700" y="1152475"/>
            <a:ext cx="4260300" cy="3416400"/>
          </a:xfrm>
          <a:prstGeom prst="rect">
            <a:avLst/>
          </a:prstGeom>
          <a:solidFill>
            <a:srgbClr val="FCE5CD"/>
          </a:solidFill>
          <a:ln>
            <a:noFill/>
          </a:ln>
        </p:spPr>
        <p:txBody>
          <a:bodyPr spcFirstLastPara="1" wrap="square" lIns="91425" tIns="91425" rIns="91425" bIns="91425" anchor="t" anchorCtr="0">
            <a:normAutofit/>
          </a:bodyPr>
          <a:lstStyle/>
          <a:p>
            <a:pPr marL="457200" lvl="0" indent="-317500" algn="l" rtl="0">
              <a:spcBef>
                <a:spcPts val="1000"/>
              </a:spcBef>
              <a:spcAft>
                <a:spcPts val="0"/>
              </a:spcAft>
              <a:buClr>
                <a:srgbClr val="FF0000"/>
              </a:buClr>
              <a:buSzPts val="1400"/>
              <a:buFont typeface="Times New Roman"/>
              <a:buChar char="●"/>
            </a:pPr>
            <a:r>
              <a:rPr lang="en-GB" sz="1400">
                <a:solidFill>
                  <a:srgbClr val="FF0000"/>
                </a:solidFill>
                <a:latin typeface="Times New Roman"/>
                <a:ea typeface="Times New Roman"/>
                <a:cs typeface="Times New Roman"/>
                <a:sym typeface="Times New Roman"/>
              </a:rPr>
              <a:t>In light of economic, infrastructure, and regulatory differences between the UK and India, how does the disparity in the rate of technology adoption affect the efficiency and fairness of public health services there?</a:t>
            </a:r>
            <a:endParaRPr sz="1400">
              <a:solidFill>
                <a:srgbClr val="FF0000"/>
              </a:solidFill>
              <a:latin typeface="Times New Roman"/>
              <a:ea typeface="Times New Roman"/>
              <a:cs typeface="Times New Roman"/>
              <a:sym typeface="Times New Roman"/>
            </a:endParaRPr>
          </a:p>
          <a:p>
            <a:pPr marL="457200" lvl="0" indent="-317500" algn="l" rtl="0">
              <a:spcBef>
                <a:spcPts val="0"/>
              </a:spcBef>
              <a:spcAft>
                <a:spcPts val="0"/>
              </a:spcAft>
              <a:buClr>
                <a:srgbClr val="FF0000"/>
              </a:buClr>
              <a:buSzPts val="1400"/>
              <a:buFont typeface="Times New Roman"/>
              <a:buChar char="●"/>
            </a:pPr>
            <a:r>
              <a:rPr lang="en-GB" sz="1400">
                <a:solidFill>
                  <a:srgbClr val="FF0000"/>
                </a:solidFill>
                <a:latin typeface="Times New Roman"/>
                <a:ea typeface="Times New Roman"/>
                <a:cs typeface="Times New Roman"/>
                <a:sym typeface="Times New Roman"/>
              </a:rPr>
              <a:t>Today's talk will focus on a critical research question: how does the disparity in the uptake of new technologies affect the efficiency and fairness of public health systems in the United Kingdom and India? </a:t>
            </a:r>
            <a:endParaRPr sz="1400">
              <a:solidFill>
                <a:srgbClr val="FF0000"/>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1200"/>
              </a:spcBef>
              <a:spcAft>
                <a:spcPts val="1200"/>
              </a:spcAft>
              <a:buSzPts val="1800"/>
              <a:buNone/>
            </a:pPr>
            <a:endParaRPr sz="1400">
              <a:solidFill>
                <a:schemeClr val="dk1"/>
              </a:solidFill>
              <a:latin typeface="Times New Roman"/>
              <a:ea typeface="Times New Roman"/>
              <a:cs typeface="Times New Roman"/>
              <a:sym typeface="Times New Roman"/>
            </a:endParaRPr>
          </a:p>
        </p:txBody>
      </p:sp>
      <p:pic>
        <p:nvPicPr>
          <p:cNvPr id="96" name="Google Shape;96;p7"/>
          <p:cNvPicPr preferRelativeResize="0"/>
          <p:nvPr/>
        </p:nvPicPr>
        <p:blipFill rotWithShape="1">
          <a:blip r:embed="rId3">
            <a:alphaModFix/>
          </a:blip>
          <a:srcRect/>
          <a:stretch/>
        </p:blipFill>
        <p:spPr>
          <a:xfrm>
            <a:off x="4710500" y="1209500"/>
            <a:ext cx="4260300" cy="33593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8"/>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Objectives of study</a:t>
            </a:r>
            <a:endParaRPr sz="1800" b="1">
              <a:latin typeface="Times New Roman"/>
              <a:ea typeface="Times New Roman"/>
              <a:cs typeface="Times New Roman"/>
              <a:sym typeface="Times New Roman"/>
            </a:endParaRPr>
          </a:p>
          <a:p>
            <a:pPr marL="0" lvl="0" indent="0" algn="ctr" rtl="0">
              <a:lnSpc>
                <a:spcPct val="100000"/>
              </a:lnSpc>
              <a:spcBef>
                <a:spcPts val="1000"/>
              </a:spcBef>
              <a:spcAft>
                <a:spcPts val="0"/>
              </a:spcAft>
              <a:buSzPts val="2800"/>
              <a:buNone/>
            </a:pPr>
            <a:endParaRPr sz="1800">
              <a:latin typeface="Times New Roman"/>
              <a:ea typeface="Times New Roman"/>
              <a:cs typeface="Times New Roman"/>
              <a:sym typeface="Times New Roman"/>
            </a:endParaRPr>
          </a:p>
        </p:txBody>
      </p:sp>
      <p:sp>
        <p:nvSpPr>
          <p:cNvPr id="102" name="Google Shape;102;p8"/>
          <p:cNvSpPr txBox="1">
            <a:spLocks noGrp="1"/>
          </p:cNvSpPr>
          <p:nvPr>
            <p:ph type="body" idx="1"/>
          </p:nvPr>
        </p:nvSpPr>
        <p:spPr>
          <a:xfrm>
            <a:off x="4572000" y="1152475"/>
            <a:ext cx="4260300" cy="3416400"/>
          </a:xfrm>
          <a:prstGeom prst="rect">
            <a:avLst/>
          </a:prstGeom>
          <a:solidFill>
            <a:srgbClr val="FCE5CD"/>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FF0000"/>
              </a:buClr>
              <a:buSzPts val="1400"/>
              <a:buFont typeface="Times New Roman"/>
              <a:buChar char="●"/>
            </a:pPr>
            <a:r>
              <a:rPr lang="en-GB" sz="1400" dirty="0">
                <a:solidFill>
                  <a:srgbClr val="FF0000"/>
                </a:solidFill>
                <a:latin typeface="Times New Roman"/>
                <a:ea typeface="Times New Roman"/>
                <a:cs typeface="Times New Roman"/>
                <a:sym typeface="Times New Roman"/>
              </a:rPr>
              <a:t>The research aims to accomplish three main things. </a:t>
            </a:r>
            <a:endParaRPr sz="1400" dirty="0">
              <a:solidFill>
                <a:srgbClr val="FF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FF0000"/>
              </a:buClr>
              <a:buSzPts val="1400"/>
              <a:buFont typeface="Times New Roman"/>
              <a:buChar char="●"/>
            </a:pPr>
            <a:r>
              <a:rPr lang="en-GB" sz="1400" dirty="0">
                <a:solidFill>
                  <a:srgbClr val="FF0000"/>
                </a:solidFill>
                <a:latin typeface="Times New Roman"/>
                <a:ea typeface="Times New Roman"/>
                <a:cs typeface="Times New Roman"/>
                <a:sym typeface="Times New Roman"/>
              </a:rPr>
              <a:t>To begin, it's important to evaluate the state of public health IT in both the United Kingdom and India, with an emphasis on particular IT infrastructures (Daniel Tang, 2022). </a:t>
            </a:r>
            <a:endParaRPr sz="1400" dirty="0">
              <a:solidFill>
                <a:srgbClr val="FF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FF0000"/>
              </a:buClr>
              <a:buSzPts val="1400"/>
              <a:buFont typeface="Times New Roman"/>
              <a:buChar char="●"/>
            </a:pPr>
            <a:r>
              <a:rPr lang="en-GB" sz="1400" dirty="0">
                <a:solidFill>
                  <a:srgbClr val="FF0000"/>
                </a:solidFill>
                <a:latin typeface="Times New Roman"/>
                <a:ea typeface="Times New Roman"/>
                <a:cs typeface="Times New Roman"/>
                <a:sym typeface="Times New Roman"/>
              </a:rPr>
              <a:t>Second, to identify differences in technology adoption and offer insight on the factors that contribute to these differences (Dornan </a:t>
            </a:r>
            <a:r>
              <a:rPr lang="en-GB" sz="1400" i="1" dirty="0">
                <a:solidFill>
                  <a:srgbClr val="FF0000"/>
                </a:solidFill>
                <a:latin typeface="Times New Roman"/>
                <a:ea typeface="Times New Roman"/>
                <a:cs typeface="Times New Roman"/>
                <a:sym typeface="Times New Roman"/>
              </a:rPr>
              <a:t>et al., </a:t>
            </a:r>
            <a:r>
              <a:rPr lang="en-GB" sz="1400" dirty="0">
                <a:solidFill>
                  <a:srgbClr val="FF0000"/>
                </a:solidFill>
                <a:latin typeface="Times New Roman"/>
                <a:ea typeface="Times New Roman"/>
                <a:cs typeface="Times New Roman"/>
                <a:sym typeface="Times New Roman"/>
              </a:rPr>
              <a:t>2019). </a:t>
            </a:r>
            <a:endParaRPr sz="1400" dirty="0">
              <a:solidFill>
                <a:srgbClr val="FF0000"/>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dirty="0"/>
          </a:p>
        </p:txBody>
      </p:sp>
      <p:pic>
        <p:nvPicPr>
          <p:cNvPr id="103" name="Google Shape;103;p8"/>
          <p:cNvPicPr preferRelativeResize="0"/>
          <p:nvPr/>
        </p:nvPicPr>
        <p:blipFill rotWithShape="1">
          <a:blip r:embed="rId3">
            <a:alphaModFix/>
          </a:blip>
          <a:srcRect/>
          <a:stretch/>
        </p:blipFill>
        <p:spPr>
          <a:xfrm>
            <a:off x="152400" y="1170125"/>
            <a:ext cx="4267200" cy="341639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9"/>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Research Methodology</a:t>
            </a:r>
            <a:endParaRPr sz="2000" b="1">
              <a:latin typeface="Times New Roman"/>
              <a:ea typeface="Times New Roman"/>
              <a:cs typeface="Times New Roman"/>
              <a:sym typeface="Times New Roman"/>
            </a:endParaRPr>
          </a:p>
          <a:p>
            <a:pPr marL="0" lvl="0" indent="0" algn="l" rtl="0">
              <a:lnSpc>
                <a:spcPct val="100000"/>
              </a:lnSpc>
              <a:spcBef>
                <a:spcPts val="1000"/>
              </a:spcBef>
              <a:spcAft>
                <a:spcPts val="0"/>
              </a:spcAft>
              <a:buSzPct val="111111"/>
              <a:buNone/>
            </a:pPr>
            <a:endParaRPr/>
          </a:p>
        </p:txBody>
      </p:sp>
      <p:sp>
        <p:nvSpPr>
          <p:cNvPr id="109" name="Google Shape;109;p9"/>
          <p:cNvSpPr txBox="1">
            <a:spLocks noGrp="1"/>
          </p:cNvSpPr>
          <p:nvPr>
            <p:ph type="body" idx="1"/>
          </p:nvPr>
        </p:nvSpPr>
        <p:spPr>
          <a:xfrm>
            <a:off x="311700" y="1152475"/>
            <a:ext cx="4260300" cy="3416400"/>
          </a:xfrm>
          <a:prstGeom prst="rect">
            <a:avLst/>
          </a:prstGeom>
          <a:solidFill>
            <a:srgbClr val="FCE5CD"/>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The research strategy integrates both quantitative and qualitative strategies(Pardede, 2019).</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 The present condition of technology adoption in the UK and India's public health sectors will be analyzed in a cross-sectional research (Dornan </a:t>
            </a:r>
            <a:r>
              <a:rPr lang="en-GB" sz="1400" i="1" dirty="0">
                <a:solidFill>
                  <a:schemeClr val="dk1"/>
                </a:solidFill>
                <a:latin typeface="Times New Roman"/>
                <a:ea typeface="Times New Roman"/>
                <a:cs typeface="Times New Roman"/>
                <a:sym typeface="Times New Roman"/>
              </a:rPr>
              <a:t>et al.,</a:t>
            </a:r>
            <a:r>
              <a:rPr lang="en-GB" sz="1400" dirty="0">
                <a:solidFill>
                  <a:schemeClr val="dk1"/>
                </a:solidFill>
                <a:latin typeface="Times New Roman"/>
                <a:ea typeface="Times New Roman"/>
                <a:cs typeface="Times New Roman"/>
                <a:sym typeface="Times New Roman"/>
              </a:rPr>
              <a:t> 2019). </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Surveys and statistical analyses will be used to gather quantitative information (Grundmann, 2021). </a:t>
            </a:r>
            <a:endParaRPr sz="1400" dirty="0">
              <a:solidFill>
                <a:schemeClr val="dk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dirty="0"/>
          </a:p>
        </p:txBody>
      </p:sp>
      <p:pic>
        <p:nvPicPr>
          <p:cNvPr id="110" name="Google Shape;110;p9"/>
          <p:cNvPicPr preferRelativeResize="0"/>
          <p:nvPr/>
        </p:nvPicPr>
        <p:blipFill rotWithShape="1">
          <a:blip r:embed="rId3">
            <a:alphaModFix/>
          </a:blip>
          <a:srcRect/>
          <a:stretch/>
        </p:blipFill>
        <p:spPr>
          <a:xfrm>
            <a:off x="4724400" y="1170125"/>
            <a:ext cx="4267201" cy="2952778"/>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10"/>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Research Methodology</a:t>
            </a:r>
            <a:endParaRPr sz="2000" b="1">
              <a:latin typeface="Times New Roman"/>
              <a:ea typeface="Times New Roman"/>
              <a:cs typeface="Times New Roman"/>
              <a:sym typeface="Times New Roman"/>
            </a:endParaRPr>
          </a:p>
          <a:p>
            <a:pPr marL="0" lvl="0" indent="0" algn="l" rtl="0">
              <a:lnSpc>
                <a:spcPct val="100000"/>
              </a:lnSpc>
              <a:spcBef>
                <a:spcPts val="1000"/>
              </a:spcBef>
              <a:spcAft>
                <a:spcPts val="0"/>
              </a:spcAft>
              <a:buSzPct val="111111"/>
              <a:buNone/>
            </a:pPr>
            <a:endParaRPr/>
          </a:p>
        </p:txBody>
      </p:sp>
      <p:sp>
        <p:nvSpPr>
          <p:cNvPr id="116" name="Google Shape;116;p10"/>
          <p:cNvSpPr txBox="1">
            <a:spLocks noGrp="1"/>
          </p:cNvSpPr>
          <p:nvPr>
            <p:ph type="body" idx="1"/>
          </p:nvPr>
        </p:nvSpPr>
        <p:spPr>
          <a:xfrm>
            <a:off x="4513675" y="1152475"/>
            <a:ext cx="4318500" cy="3702300"/>
          </a:xfrm>
          <a:prstGeom prst="rect">
            <a:avLst/>
          </a:prstGeom>
          <a:solidFill>
            <a:srgbClr val="FCE5CD"/>
          </a:solid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200" dirty="0">
                <a:solidFill>
                  <a:schemeClr val="dk1"/>
                </a:solidFill>
                <a:latin typeface="Times New Roman"/>
                <a:ea typeface="Times New Roman"/>
                <a:cs typeface="Times New Roman"/>
                <a:sym typeface="Times New Roman"/>
              </a:rPr>
              <a:t>This study's methodology skillfully combines quantitative and qualitative approaches for a thorough exploration of tech uptake in the UK and India's public health sectors (Horner and Hulme, 2019).</a:t>
            </a:r>
            <a:endParaRPr sz="12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200" dirty="0">
                <a:solidFill>
                  <a:schemeClr val="dk1"/>
                </a:solidFill>
                <a:latin typeface="Times New Roman"/>
                <a:ea typeface="Times New Roman"/>
                <a:cs typeface="Times New Roman"/>
                <a:sym typeface="Times New Roman"/>
              </a:rPr>
              <a:t>By using surveys and statistical analyses to compile numerical data, cross-sectional research provides a glimpse of the present state of the technology sector (Khandelwal </a:t>
            </a:r>
            <a:r>
              <a:rPr lang="en-GB" sz="1200" i="1" dirty="0">
                <a:solidFill>
                  <a:schemeClr val="dk1"/>
                </a:solidFill>
                <a:latin typeface="Times New Roman"/>
                <a:ea typeface="Times New Roman"/>
                <a:cs typeface="Times New Roman"/>
                <a:sym typeface="Times New Roman"/>
              </a:rPr>
              <a:t>et al, </a:t>
            </a:r>
            <a:r>
              <a:rPr lang="en-GB" sz="1200" dirty="0">
                <a:solidFill>
                  <a:schemeClr val="dk1"/>
                </a:solidFill>
                <a:latin typeface="Times New Roman"/>
                <a:ea typeface="Times New Roman"/>
                <a:cs typeface="Times New Roman"/>
                <a:sym typeface="Times New Roman"/>
              </a:rPr>
              <a:t>2021). </a:t>
            </a:r>
            <a:endParaRPr sz="12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200" dirty="0">
                <a:solidFill>
                  <a:schemeClr val="dk1"/>
                </a:solidFill>
                <a:latin typeface="Times New Roman"/>
                <a:ea typeface="Times New Roman"/>
                <a:cs typeface="Times New Roman"/>
                <a:sym typeface="Times New Roman"/>
              </a:rPr>
              <a:t>In-depth interviews and content analysis will be conducted concurrently to collect qualitative data for even greater detail(Lovrić </a:t>
            </a:r>
            <a:r>
              <a:rPr lang="en-GB" sz="1200" i="1" dirty="0">
                <a:solidFill>
                  <a:schemeClr val="dk1"/>
                </a:solidFill>
                <a:latin typeface="Times New Roman"/>
                <a:ea typeface="Times New Roman"/>
                <a:cs typeface="Times New Roman"/>
                <a:sym typeface="Times New Roman"/>
              </a:rPr>
              <a:t>et al</a:t>
            </a:r>
            <a:r>
              <a:rPr lang="en-GB" sz="1200" dirty="0">
                <a:solidFill>
                  <a:schemeClr val="dk1"/>
                </a:solidFill>
                <a:latin typeface="Times New Roman"/>
                <a:ea typeface="Times New Roman"/>
                <a:cs typeface="Times New Roman"/>
                <a:sym typeface="Times New Roman"/>
              </a:rPr>
              <a:t>., 2020).</a:t>
            </a:r>
            <a:endParaRPr sz="1200" dirty="0">
              <a:solidFill>
                <a:schemeClr val="dk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dirty="0"/>
          </a:p>
        </p:txBody>
      </p:sp>
      <p:pic>
        <p:nvPicPr>
          <p:cNvPr id="117" name="Google Shape;117;p10"/>
          <p:cNvPicPr preferRelativeResize="0"/>
          <p:nvPr/>
        </p:nvPicPr>
        <p:blipFill rotWithShape="1">
          <a:blip r:embed="rId3">
            <a:alphaModFix/>
          </a:blip>
          <a:srcRect/>
          <a:stretch/>
        </p:blipFill>
        <p:spPr>
          <a:xfrm>
            <a:off x="152400" y="1170125"/>
            <a:ext cx="4208875" cy="200623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11"/>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Research Design</a:t>
            </a:r>
            <a:endParaRPr sz="1800" b="1">
              <a:latin typeface="Times New Roman"/>
              <a:ea typeface="Times New Roman"/>
              <a:cs typeface="Times New Roman"/>
              <a:sym typeface="Times New Roman"/>
            </a:endParaRPr>
          </a:p>
          <a:p>
            <a:pPr marL="0" lvl="0" indent="0" algn="ctr" rtl="0">
              <a:lnSpc>
                <a:spcPct val="100000"/>
              </a:lnSpc>
              <a:spcBef>
                <a:spcPts val="1000"/>
              </a:spcBef>
              <a:spcAft>
                <a:spcPts val="0"/>
              </a:spcAft>
              <a:buSzPts val="2800"/>
              <a:buNone/>
            </a:pPr>
            <a:endParaRPr sz="1800">
              <a:latin typeface="Times New Roman"/>
              <a:ea typeface="Times New Roman"/>
              <a:cs typeface="Times New Roman"/>
              <a:sym typeface="Times New Roman"/>
            </a:endParaRPr>
          </a:p>
        </p:txBody>
      </p:sp>
      <p:sp>
        <p:nvSpPr>
          <p:cNvPr id="123" name="Google Shape;123;p11"/>
          <p:cNvSpPr txBox="1">
            <a:spLocks noGrp="1"/>
          </p:cNvSpPr>
          <p:nvPr>
            <p:ph type="body" idx="1"/>
          </p:nvPr>
        </p:nvSpPr>
        <p:spPr>
          <a:xfrm>
            <a:off x="311700" y="1152475"/>
            <a:ext cx="4260300" cy="3416400"/>
          </a:xfrm>
          <a:prstGeom prst="rect">
            <a:avLst/>
          </a:prstGeom>
          <a:solidFill>
            <a:srgbClr val="FCE5CD"/>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The research approach comprises a cross-sectional study that allows for a snapshot examination of technology use in the public health sectors of the UK and India at a certain moment in time (Kim and Choi, 2020). </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These two very different places may be compared using this design. </a:t>
            </a:r>
            <a:endParaRPr sz="1400" dirty="0">
              <a:solidFill>
                <a:schemeClr val="dk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dirty="0"/>
          </a:p>
        </p:txBody>
      </p:sp>
      <p:pic>
        <p:nvPicPr>
          <p:cNvPr id="124" name="Google Shape;124;p11"/>
          <p:cNvPicPr preferRelativeResize="0"/>
          <p:nvPr/>
        </p:nvPicPr>
        <p:blipFill rotWithShape="1">
          <a:blip r:embed="rId3">
            <a:alphaModFix/>
          </a:blip>
          <a:srcRect/>
          <a:stretch/>
        </p:blipFill>
        <p:spPr>
          <a:xfrm>
            <a:off x="4724400" y="1170125"/>
            <a:ext cx="4267203" cy="206275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12"/>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1000"/>
              </a:spcAft>
              <a:buClr>
                <a:schemeClr val="dk1"/>
              </a:buClr>
              <a:buSzPts val="1100"/>
              <a:buFont typeface="Arial"/>
              <a:buNone/>
            </a:pPr>
            <a:r>
              <a:rPr lang="en-GB" sz="1800" b="1">
                <a:latin typeface="Times New Roman"/>
                <a:ea typeface="Times New Roman"/>
                <a:cs typeface="Times New Roman"/>
                <a:sym typeface="Times New Roman"/>
              </a:rPr>
              <a:t>Research Design</a:t>
            </a:r>
            <a:endParaRPr sz="3400"/>
          </a:p>
        </p:txBody>
      </p:sp>
      <p:sp>
        <p:nvSpPr>
          <p:cNvPr id="130" name="Google Shape;130;p12"/>
          <p:cNvSpPr txBox="1">
            <a:spLocks noGrp="1"/>
          </p:cNvSpPr>
          <p:nvPr>
            <p:ph type="body" idx="1"/>
          </p:nvPr>
        </p:nvSpPr>
        <p:spPr>
          <a:xfrm>
            <a:off x="4500550" y="1152475"/>
            <a:ext cx="4331700" cy="3416400"/>
          </a:xfrm>
          <a:prstGeom prst="rect">
            <a:avLst/>
          </a:prstGeom>
          <a:solidFill>
            <a:srgbClr val="FCE5CD"/>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The cross-sectional study that forms the basis of the research allows for a snapshot assessment of how technologies are being used in the various public health sectors in the United Kingdom and India(</a:t>
            </a:r>
            <a:r>
              <a:rPr lang="en-GB" sz="1400" dirty="0" err="1">
                <a:solidFill>
                  <a:schemeClr val="dk1"/>
                </a:solidFill>
                <a:latin typeface="Times New Roman"/>
                <a:ea typeface="Times New Roman"/>
                <a:cs typeface="Times New Roman"/>
                <a:sym typeface="Times New Roman"/>
              </a:rPr>
              <a:t>O'Rourke,Oortwijn</a:t>
            </a:r>
            <a:r>
              <a:rPr lang="en-GB" sz="1400" dirty="0">
                <a:solidFill>
                  <a:schemeClr val="dk1"/>
                </a:solidFill>
                <a:latin typeface="Times New Roman"/>
                <a:ea typeface="Times New Roman"/>
                <a:cs typeface="Times New Roman"/>
                <a:sym typeface="Times New Roman"/>
              </a:rPr>
              <a:t> and Schuller, 2020). </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This layout provides a rare chance to examine the technology gaps between the two locations in question. </a:t>
            </a:r>
            <a:endParaRPr sz="1400" dirty="0">
              <a:solidFill>
                <a:schemeClr val="dk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sz="1400" dirty="0">
              <a:latin typeface="Times New Roman"/>
              <a:ea typeface="Times New Roman"/>
              <a:cs typeface="Times New Roman"/>
              <a:sym typeface="Times New Roman"/>
            </a:endParaRPr>
          </a:p>
        </p:txBody>
      </p:sp>
      <p:pic>
        <p:nvPicPr>
          <p:cNvPr id="131" name="Google Shape;131;p12"/>
          <p:cNvPicPr preferRelativeResize="0"/>
          <p:nvPr/>
        </p:nvPicPr>
        <p:blipFill rotWithShape="1">
          <a:blip r:embed="rId3">
            <a:alphaModFix/>
          </a:blip>
          <a:srcRect/>
          <a:stretch/>
        </p:blipFill>
        <p:spPr>
          <a:xfrm>
            <a:off x="152400" y="1170125"/>
            <a:ext cx="4138225" cy="38209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13"/>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Recruitment, Sampling &amp; study Participants includes</a:t>
            </a:r>
            <a:endParaRPr sz="2000" b="1">
              <a:latin typeface="Times New Roman"/>
              <a:ea typeface="Times New Roman"/>
              <a:cs typeface="Times New Roman"/>
              <a:sym typeface="Times New Roman"/>
            </a:endParaRPr>
          </a:p>
          <a:p>
            <a:pPr marL="0" lvl="0" indent="0" algn="l" rtl="0">
              <a:lnSpc>
                <a:spcPct val="100000"/>
              </a:lnSpc>
              <a:spcBef>
                <a:spcPts val="1000"/>
              </a:spcBef>
              <a:spcAft>
                <a:spcPts val="0"/>
              </a:spcAft>
              <a:buSzPct val="111111"/>
              <a:buNone/>
            </a:pPr>
            <a:endParaRPr/>
          </a:p>
        </p:txBody>
      </p:sp>
      <p:sp>
        <p:nvSpPr>
          <p:cNvPr id="137" name="Google Shape;137;p13"/>
          <p:cNvSpPr txBox="1">
            <a:spLocks noGrp="1"/>
          </p:cNvSpPr>
          <p:nvPr>
            <p:ph type="body" idx="1"/>
          </p:nvPr>
        </p:nvSpPr>
        <p:spPr>
          <a:xfrm>
            <a:off x="91850" y="1152475"/>
            <a:ext cx="4264500" cy="3754800"/>
          </a:xfrm>
          <a:prstGeom prst="rect">
            <a:avLst/>
          </a:prstGeom>
          <a:solidFill>
            <a:srgbClr val="FCE5CD"/>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FF0000"/>
              </a:buClr>
              <a:buSzPts val="1400"/>
              <a:buFont typeface="Times New Roman"/>
              <a:buChar char="●"/>
            </a:pPr>
            <a:r>
              <a:rPr lang="en-GB" sz="1400" dirty="0">
                <a:solidFill>
                  <a:srgbClr val="FF0000"/>
                </a:solidFill>
                <a:latin typeface="Times New Roman"/>
                <a:ea typeface="Times New Roman"/>
                <a:cs typeface="Times New Roman"/>
                <a:sym typeface="Times New Roman"/>
              </a:rPr>
              <a:t>Members of the public health sectors in the United Kingdom and India will be carefully selected as participants. </a:t>
            </a:r>
            <a:endParaRPr sz="1400" dirty="0">
              <a:solidFill>
                <a:srgbClr val="FF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FF0000"/>
              </a:buClr>
              <a:buSzPts val="1400"/>
              <a:buFont typeface="Times New Roman"/>
              <a:buChar char="●"/>
            </a:pPr>
            <a:r>
              <a:rPr lang="en-GB" sz="1400" dirty="0">
                <a:solidFill>
                  <a:srgbClr val="FF0000"/>
                </a:solidFill>
                <a:latin typeface="Times New Roman"/>
                <a:ea typeface="Times New Roman"/>
                <a:cs typeface="Times New Roman"/>
                <a:sym typeface="Times New Roman"/>
              </a:rPr>
              <a:t>Official routes will be used to contact government authorities in the UK, such as public health departments. </a:t>
            </a:r>
            <a:endParaRPr sz="1400" dirty="0">
              <a:solidFill>
                <a:srgbClr val="FF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FF0000"/>
              </a:buClr>
              <a:buSzPts val="1400"/>
              <a:buFont typeface="Times New Roman"/>
              <a:buChar char="●"/>
            </a:pPr>
            <a:r>
              <a:rPr lang="en-GB" sz="1400" dirty="0">
                <a:solidFill>
                  <a:srgbClr val="FF0000"/>
                </a:solidFill>
                <a:latin typeface="Times New Roman"/>
                <a:ea typeface="Times New Roman"/>
                <a:cs typeface="Times New Roman"/>
                <a:sym typeface="Times New Roman"/>
              </a:rPr>
              <a:t>Ethically approved medical </a:t>
            </a:r>
            <a:r>
              <a:rPr lang="en-GB" sz="1400" dirty="0" err="1">
                <a:solidFill>
                  <a:srgbClr val="FF0000"/>
                </a:solidFill>
                <a:latin typeface="Times New Roman"/>
                <a:ea typeface="Times New Roman"/>
                <a:cs typeface="Times New Roman"/>
                <a:sym typeface="Times New Roman"/>
              </a:rPr>
              <a:t>centers</a:t>
            </a:r>
            <a:r>
              <a:rPr lang="en-GB" sz="1400" dirty="0">
                <a:solidFill>
                  <a:srgbClr val="FF0000"/>
                </a:solidFill>
                <a:latin typeface="Times New Roman"/>
                <a:ea typeface="Times New Roman"/>
                <a:cs typeface="Times New Roman"/>
                <a:sym typeface="Times New Roman"/>
              </a:rPr>
              <a:t> will be used to </a:t>
            </a:r>
            <a:r>
              <a:rPr lang="en-GB" sz="1400" dirty="0" err="1">
                <a:solidFill>
                  <a:srgbClr val="FF0000"/>
                </a:solidFill>
                <a:latin typeface="Times New Roman"/>
                <a:ea typeface="Times New Roman"/>
                <a:cs typeface="Times New Roman"/>
                <a:sym typeface="Times New Roman"/>
              </a:rPr>
              <a:t>enroll</a:t>
            </a:r>
            <a:r>
              <a:rPr lang="en-GB" sz="1400" dirty="0">
                <a:solidFill>
                  <a:srgbClr val="FF0000"/>
                </a:solidFill>
                <a:latin typeface="Times New Roman"/>
                <a:ea typeface="Times New Roman"/>
                <a:cs typeface="Times New Roman"/>
                <a:sym typeface="Times New Roman"/>
              </a:rPr>
              <a:t> patients, guaranteeing that their anonymity will be respected throughout the study(Thapa and Camtepe, 2021). </a:t>
            </a:r>
            <a:endParaRPr sz="1400" dirty="0">
              <a:solidFill>
                <a:srgbClr val="FF0000"/>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dirty="0"/>
          </a:p>
        </p:txBody>
      </p:sp>
      <p:pic>
        <p:nvPicPr>
          <p:cNvPr id="138" name="Google Shape;138;p13"/>
          <p:cNvPicPr preferRelativeResize="0"/>
          <p:nvPr/>
        </p:nvPicPr>
        <p:blipFill rotWithShape="1">
          <a:blip r:embed="rId3">
            <a:alphaModFix/>
          </a:blip>
          <a:srcRect/>
          <a:stretch/>
        </p:blipFill>
        <p:spPr>
          <a:xfrm>
            <a:off x="4508750" y="1170125"/>
            <a:ext cx="4482847" cy="2525979"/>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14"/>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Material/ Data Collection Methods</a:t>
            </a:r>
            <a:endParaRPr sz="2000" b="1">
              <a:latin typeface="Times New Roman"/>
              <a:ea typeface="Times New Roman"/>
              <a:cs typeface="Times New Roman"/>
              <a:sym typeface="Times New Roman"/>
            </a:endParaRPr>
          </a:p>
          <a:p>
            <a:pPr marL="0" lvl="0" indent="0" algn="l" rtl="0">
              <a:lnSpc>
                <a:spcPct val="100000"/>
              </a:lnSpc>
              <a:spcBef>
                <a:spcPts val="1000"/>
              </a:spcBef>
              <a:spcAft>
                <a:spcPts val="0"/>
              </a:spcAft>
              <a:buSzPct val="111111"/>
              <a:buNone/>
            </a:pPr>
            <a:endParaRPr/>
          </a:p>
        </p:txBody>
      </p:sp>
      <p:sp>
        <p:nvSpPr>
          <p:cNvPr id="144" name="Google Shape;144;p14"/>
          <p:cNvSpPr txBox="1">
            <a:spLocks noGrp="1"/>
          </p:cNvSpPr>
          <p:nvPr>
            <p:ph type="body" idx="1"/>
          </p:nvPr>
        </p:nvSpPr>
        <p:spPr>
          <a:xfrm>
            <a:off x="4461200" y="1152475"/>
            <a:ext cx="4371000" cy="3416400"/>
          </a:xfrm>
          <a:prstGeom prst="rect">
            <a:avLst/>
          </a:prstGeom>
          <a:solidFill>
            <a:srgbClr val="FCE5CD"/>
          </a:solid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The research team will use both quantitative and qualitative techniques to gather information. </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Participants in the United Kingdom and India will fill out structured questionnaires designed to collect quantitative data about their experiences with and opinions on various aspects of technology (</a:t>
            </a:r>
            <a:r>
              <a:rPr lang="en-GB" sz="1400" dirty="0" err="1">
                <a:solidFill>
                  <a:schemeClr val="dk1"/>
                </a:solidFill>
                <a:latin typeface="Times New Roman"/>
                <a:ea typeface="Times New Roman"/>
                <a:cs typeface="Times New Roman"/>
                <a:sym typeface="Times New Roman"/>
              </a:rPr>
              <a:t>Mwambo</a:t>
            </a:r>
            <a:r>
              <a:rPr lang="en-GB" sz="1400" dirty="0">
                <a:solidFill>
                  <a:schemeClr val="dk1"/>
                </a:solidFill>
                <a:latin typeface="Times New Roman"/>
                <a:ea typeface="Times New Roman"/>
                <a:cs typeface="Times New Roman"/>
                <a:sym typeface="Times New Roman"/>
              </a:rPr>
              <a:t>, 2019). </a:t>
            </a:r>
            <a:endParaRPr sz="1400" dirty="0">
              <a:solidFill>
                <a:schemeClr val="dk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dirty="0"/>
          </a:p>
        </p:txBody>
      </p:sp>
      <p:pic>
        <p:nvPicPr>
          <p:cNvPr id="145" name="Google Shape;145;p14"/>
          <p:cNvPicPr preferRelativeResize="0"/>
          <p:nvPr/>
        </p:nvPicPr>
        <p:blipFill rotWithShape="1">
          <a:blip r:embed="rId3">
            <a:alphaModFix/>
          </a:blip>
          <a:srcRect/>
          <a:stretch/>
        </p:blipFill>
        <p:spPr>
          <a:xfrm>
            <a:off x="152400" y="1170125"/>
            <a:ext cx="4051849" cy="382097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15"/>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1000"/>
              </a:spcAft>
              <a:buClr>
                <a:schemeClr val="dk1"/>
              </a:buClr>
              <a:buSzPts val="1100"/>
              <a:buFont typeface="Arial"/>
              <a:buNone/>
            </a:pPr>
            <a:r>
              <a:rPr lang="en-GB" sz="1800" b="1">
                <a:latin typeface="Times New Roman"/>
                <a:ea typeface="Times New Roman"/>
                <a:cs typeface="Times New Roman"/>
                <a:sym typeface="Times New Roman"/>
              </a:rPr>
              <a:t>Data analysis technique</a:t>
            </a:r>
            <a:endParaRPr sz="3400"/>
          </a:p>
        </p:txBody>
      </p:sp>
      <p:sp>
        <p:nvSpPr>
          <p:cNvPr id="151" name="Google Shape;151;p15"/>
          <p:cNvSpPr txBox="1">
            <a:spLocks noGrp="1"/>
          </p:cNvSpPr>
          <p:nvPr>
            <p:ph type="body" idx="1"/>
          </p:nvPr>
        </p:nvSpPr>
        <p:spPr>
          <a:xfrm>
            <a:off x="311700" y="1152475"/>
            <a:ext cx="4359600" cy="3820500"/>
          </a:xfrm>
          <a:prstGeom prst="rect">
            <a:avLst/>
          </a:prstGeom>
          <a:solidFill>
            <a:srgbClr val="FCE5CD"/>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Two methods will be used to </a:t>
            </a:r>
            <a:r>
              <a:rPr lang="en-GB" sz="1400" dirty="0" err="1">
                <a:solidFill>
                  <a:schemeClr val="dk1"/>
                </a:solidFill>
                <a:latin typeface="Times New Roman"/>
                <a:ea typeface="Times New Roman"/>
                <a:cs typeface="Times New Roman"/>
                <a:sym typeface="Times New Roman"/>
              </a:rPr>
              <a:t>analyze</a:t>
            </a:r>
            <a:r>
              <a:rPr lang="en-GB" sz="1400" dirty="0">
                <a:solidFill>
                  <a:schemeClr val="dk1"/>
                </a:solidFill>
                <a:latin typeface="Times New Roman"/>
                <a:ea typeface="Times New Roman"/>
                <a:cs typeface="Times New Roman"/>
                <a:sym typeface="Times New Roman"/>
              </a:rPr>
              <a:t> the data collected in this investigation. </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For quantitative data from surveys, statistical analysis, including descriptive statistics and inferential techniques, will be performed to evaluate patterns and correlations between variables. </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The purpose of thematic analysis is to discover overarching themes, narratives, and patterns in qualitative data collected via interviews and document analysis(Lochmiller, 2021). </a:t>
            </a:r>
            <a:endParaRPr sz="1400" dirty="0">
              <a:solidFill>
                <a:schemeClr val="dk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dirty="0"/>
          </a:p>
        </p:txBody>
      </p:sp>
      <p:pic>
        <p:nvPicPr>
          <p:cNvPr id="152" name="Google Shape;152;p15"/>
          <p:cNvPicPr preferRelativeResize="0"/>
          <p:nvPr/>
        </p:nvPicPr>
        <p:blipFill rotWithShape="1">
          <a:blip r:embed="rId3">
            <a:alphaModFix/>
          </a:blip>
          <a:srcRect/>
          <a:stretch/>
        </p:blipFill>
        <p:spPr>
          <a:xfrm>
            <a:off x="4823700" y="1170125"/>
            <a:ext cx="4167899" cy="20158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16"/>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Data analysis technique</a:t>
            </a:r>
            <a:endParaRPr sz="1800" b="1">
              <a:latin typeface="Times New Roman"/>
              <a:ea typeface="Times New Roman"/>
              <a:cs typeface="Times New Roman"/>
              <a:sym typeface="Times New Roman"/>
            </a:endParaRPr>
          </a:p>
          <a:p>
            <a:pPr marL="0" lvl="0" indent="0" algn="ctr" rtl="0">
              <a:lnSpc>
                <a:spcPct val="100000"/>
              </a:lnSpc>
              <a:spcBef>
                <a:spcPts val="1000"/>
              </a:spcBef>
              <a:spcAft>
                <a:spcPts val="0"/>
              </a:spcAft>
              <a:buSzPts val="2800"/>
              <a:buNone/>
            </a:pPr>
            <a:endParaRPr sz="1800">
              <a:latin typeface="Times New Roman"/>
              <a:ea typeface="Times New Roman"/>
              <a:cs typeface="Times New Roman"/>
              <a:sym typeface="Times New Roman"/>
            </a:endParaRPr>
          </a:p>
        </p:txBody>
      </p:sp>
      <p:sp>
        <p:nvSpPr>
          <p:cNvPr id="158" name="Google Shape;158;p16"/>
          <p:cNvSpPr txBox="1">
            <a:spLocks noGrp="1"/>
          </p:cNvSpPr>
          <p:nvPr>
            <p:ph type="body" idx="1"/>
          </p:nvPr>
        </p:nvSpPr>
        <p:spPr>
          <a:xfrm>
            <a:off x="4572000" y="1152475"/>
            <a:ext cx="4260300" cy="3886200"/>
          </a:xfrm>
          <a:prstGeom prst="rect">
            <a:avLst/>
          </a:prstGeom>
          <a:solidFill>
            <a:srgbClr val="FCE5CD"/>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Two different approaches will be used to analyze the data in this research.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Analysis of quantitative survey data will include statistical methods such as descriptive statistics and inferential techniques for identifying patterns and relationships.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purpose of the thematic analysis is to uncover overarching themes, narratives, and patterns in the qualitative data obtained via interviews and document analysis. </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sz="1400">
              <a:latin typeface="Times New Roman"/>
              <a:ea typeface="Times New Roman"/>
              <a:cs typeface="Times New Roman"/>
              <a:sym typeface="Times New Roman"/>
            </a:endParaRPr>
          </a:p>
        </p:txBody>
      </p:sp>
      <p:pic>
        <p:nvPicPr>
          <p:cNvPr id="159" name="Google Shape;159;p16"/>
          <p:cNvPicPr preferRelativeResize="0"/>
          <p:nvPr/>
        </p:nvPicPr>
        <p:blipFill rotWithShape="1">
          <a:blip r:embed="rId3">
            <a:alphaModFix/>
          </a:blip>
          <a:srcRect/>
          <a:stretch/>
        </p:blipFill>
        <p:spPr>
          <a:xfrm>
            <a:off x="152400" y="1170125"/>
            <a:ext cx="4267200" cy="28448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17"/>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Implication of the study</a:t>
            </a:r>
            <a:endParaRPr sz="2000" b="1">
              <a:latin typeface="Times New Roman"/>
              <a:ea typeface="Times New Roman"/>
              <a:cs typeface="Times New Roman"/>
              <a:sym typeface="Times New Roman"/>
            </a:endParaRPr>
          </a:p>
          <a:p>
            <a:pPr marL="0" lvl="0" indent="0" algn="l" rtl="0">
              <a:lnSpc>
                <a:spcPct val="100000"/>
              </a:lnSpc>
              <a:spcBef>
                <a:spcPts val="1000"/>
              </a:spcBef>
              <a:spcAft>
                <a:spcPts val="0"/>
              </a:spcAft>
              <a:buSzPct val="111111"/>
              <a:buNone/>
            </a:pPr>
            <a:endParaRPr/>
          </a:p>
        </p:txBody>
      </p:sp>
      <p:sp>
        <p:nvSpPr>
          <p:cNvPr id="165" name="Google Shape;165;p17"/>
          <p:cNvSpPr txBox="1">
            <a:spLocks noGrp="1"/>
          </p:cNvSpPr>
          <p:nvPr>
            <p:ph type="body" idx="1"/>
          </p:nvPr>
        </p:nvSpPr>
        <p:spPr>
          <a:xfrm>
            <a:off x="157450" y="1100000"/>
            <a:ext cx="4414500" cy="3899100"/>
          </a:xfrm>
          <a:prstGeom prst="rect">
            <a:avLst/>
          </a:prstGeom>
          <a:solidFill>
            <a:srgbClr val="FCE5CD"/>
          </a:solid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Multifaceted and major consequences for public health, policymaking, and global healthcare flow from this study(</a:t>
            </a:r>
            <a:r>
              <a:rPr lang="en-GB" sz="1400" dirty="0" err="1">
                <a:solidFill>
                  <a:schemeClr val="dk1"/>
                </a:solidFill>
                <a:latin typeface="Times New Roman"/>
                <a:ea typeface="Times New Roman"/>
                <a:cs typeface="Times New Roman"/>
                <a:sym typeface="Times New Roman"/>
              </a:rPr>
              <a:t>Tunio,Shaikh</a:t>
            </a:r>
            <a:r>
              <a:rPr lang="en-GB" sz="1400" dirty="0">
                <a:solidFill>
                  <a:schemeClr val="dk1"/>
                </a:solidFill>
                <a:latin typeface="Times New Roman"/>
                <a:ea typeface="Times New Roman"/>
                <a:cs typeface="Times New Roman"/>
                <a:sym typeface="Times New Roman"/>
              </a:rPr>
              <a:t> and Lighari, 2021). </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First, policymakers and decision-makers in both the UK and India may use the study's insights regarding technology gaps in the public health sectors of both nations as a useful resource. </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The research's findings might help guide resource allocation and the creation of tailored solutions to overcome technological gaps, resulting in more fair, efficient, and effective healthcare systems.</a:t>
            </a:r>
            <a:endParaRPr sz="1400" dirty="0">
              <a:solidFill>
                <a:schemeClr val="dk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dirty="0"/>
          </a:p>
        </p:txBody>
      </p:sp>
      <p:pic>
        <p:nvPicPr>
          <p:cNvPr id="166" name="Google Shape;166;p17"/>
          <p:cNvPicPr preferRelativeResize="0"/>
          <p:nvPr/>
        </p:nvPicPr>
        <p:blipFill rotWithShape="1">
          <a:blip r:embed="rId3">
            <a:alphaModFix/>
          </a:blip>
          <a:srcRect/>
          <a:stretch/>
        </p:blipFill>
        <p:spPr>
          <a:xfrm>
            <a:off x="4724350" y="1170125"/>
            <a:ext cx="3809200" cy="38209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18"/>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Implication of the study</a:t>
            </a:r>
            <a:endParaRPr sz="2000" b="1">
              <a:latin typeface="Times New Roman"/>
              <a:ea typeface="Times New Roman"/>
              <a:cs typeface="Times New Roman"/>
              <a:sym typeface="Times New Roman"/>
            </a:endParaRPr>
          </a:p>
          <a:p>
            <a:pPr marL="0" lvl="0" indent="0" algn="l" rtl="0">
              <a:lnSpc>
                <a:spcPct val="100000"/>
              </a:lnSpc>
              <a:spcBef>
                <a:spcPts val="1000"/>
              </a:spcBef>
              <a:spcAft>
                <a:spcPts val="0"/>
              </a:spcAft>
              <a:buSzPct val="111111"/>
              <a:buNone/>
            </a:pPr>
            <a:endParaRPr/>
          </a:p>
        </p:txBody>
      </p:sp>
      <p:sp>
        <p:nvSpPr>
          <p:cNvPr id="172" name="Google Shape;172;p18"/>
          <p:cNvSpPr txBox="1">
            <a:spLocks noGrp="1"/>
          </p:cNvSpPr>
          <p:nvPr>
            <p:ph type="body" idx="1"/>
          </p:nvPr>
        </p:nvSpPr>
        <p:spPr>
          <a:xfrm>
            <a:off x="4382475" y="1152475"/>
            <a:ext cx="4449900" cy="3416400"/>
          </a:xfrm>
          <a:prstGeom prst="rect">
            <a:avLst/>
          </a:prstGeom>
          <a:solidFill>
            <a:srgbClr val="FCE5CD"/>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study's findings may also be useful elsewhere in the world as a model for addressing comparable problems.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100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It provides a framework for the creation of new strategies in different regions of the globe by shedding light on how technology might be used to enhance public health outcomes and healthcare delivery. </a:t>
            </a:r>
            <a:endParaRPr sz="1400">
              <a:latin typeface="Times New Roman"/>
              <a:ea typeface="Times New Roman"/>
              <a:cs typeface="Times New Roman"/>
              <a:sym typeface="Times New Roman"/>
            </a:endParaRPr>
          </a:p>
        </p:txBody>
      </p:sp>
      <p:pic>
        <p:nvPicPr>
          <p:cNvPr id="173" name="Google Shape;173;p18"/>
          <p:cNvPicPr preferRelativeResize="0"/>
          <p:nvPr/>
        </p:nvPicPr>
        <p:blipFill rotWithShape="1">
          <a:blip r:embed="rId3">
            <a:alphaModFix/>
          </a:blip>
          <a:srcRect/>
          <a:stretch/>
        </p:blipFill>
        <p:spPr>
          <a:xfrm>
            <a:off x="152400" y="1170125"/>
            <a:ext cx="4077676" cy="2520672"/>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19"/>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Ethical considerations</a:t>
            </a:r>
            <a:endParaRPr sz="2000" b="1">
              <a:latin typeface="Times New Roman"/>
              <a:ea typeface="Times New Roman"/>
              <a:cs typeface="Times New Roman"/>
              <a:sym typeface="Times New Roman"/>
            </a:endParaRPr>
          </a:p>
          <a:p>
            <a:pPr marL="0" lvl="0" indent="0" algn="l" rtl="0">
              <a:lnSpc>
                <a:spcPct val="100000"/>
              </a:lnSpc>
              <a:spcBef>
                <a:spcPts val="1000"/>
              </a:spcBef>
              <a:spcAft>
                <a:spcPts val="0"/>
              </a:spcAft>
              <a:buSzPct val="111111"/>
              <a:buNone/>
            </a:pPr>
            <a:endParaRPr/>
          </a:p>
        </p:txBody>
      </p:sp>
      <p:sp>
        <p:nvSpPr>
          <p:cNvPr id="179" name="Google Shape;179;p19"/>
          <p:cNvSpPr txBox="1">
            <a:spLocks noGrp="1"/>
          </p:cNvSpPr>
          <p:nvPr>
            <p:ph type="body" idx="1"/>
          </p:nvPr>
        </p:nvSpPr>
        <p:spPr>
          <a:xfrm>
            <a:off x="223050" y="1152475"/>
            <a:ext cx="4434900" cy="3768000"/>
          </a:xfrm>
          <a:prstGeom prst="rect">
            <a:avLst/>
          </a:prstGeom>
          <a:solidFill>
            <a:srgbClr val="FCE5CD"/>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Ethical issues are crucial in the conduct of this study.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Human subjects and potentially private information on public health and technology adoption need special care(Miyachi and Mackey, 2021).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First and foremost, all participants will provide their own informed permission after being given a thorough explanation of the study's goals, data collecting procedures, and their own rights, including the freedom to withdraw at any time.</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a:p>
        </p:txBody>
      </p:sp>
      <p:pic>
        <p:nvPicPr>
          <p:cNvPr id="180" name="Google Shape;180;p19"/>
          <p:cNvPicPr preferRelativeResize="0"/>
          <p:nvPr/>
        </p:nvPicPr>
        <p:blipFill rotWithShape="1">
          <a:blip r:embed="rId3">
            <a:alphaModFix/>
          </a:blip>
          <a:srcRect/>
          <a:stretch/>
        </p:blipFill>
        <p:spPr>
          <a:xfrm>
            <a:off x="4810350" y="1170125"/>
            <a:ext cx="3820977" cy="3820977"/>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20"/>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1000"/>
              </a:spcAft>
              <a:buClr>
                <a:schemeClr val="dk1"/>
              </a:buClr>
              <a:buSzPts val="1100"/>
              <a:buFont typeface="Arial"/>
              <a:buNone/>
            </a:pPr>
            <a:r>
              <a:rPr lang="en-GB" sz="1800" b="1">
                <a:latin typeface="Times New Roman"/>
                <a:ea typeface="Times New Roman"/>
                <a:cs typeface="Times New Roman"/>
                <a:sym typeface="Times New Roman"/>
              </a:rPr>
              <a:t>Ethical considerations</a:t>
            </a:r>
            <a:endParaRPr sz="3400"/>
          </a:p>
        </p:txBody>
      </p:sp>
      <p:sp>
        <p:nvSpPr>
          <p:cNvPr id="186" name="Google Shape;186;p20"/>
          <p:cNvSpPr txBox="1">
            <a:spLocks noGrp="1"/>
          </p:cNvSpPr>
          <p:nvPr>
            <p:ph type="body" idx="1"/>
          </p:nvPr>
        </p:nvSpPr>
        <p:spPr>
          <a:xfrm>
            <a:off x="4631775" y="1152475"/>
            <a:ext cx="4200600" cy="3794100"/>
          </a:xfrm>
          <a:prstGeom prst="rect">
            <a:avLst/>
          </a:prstGeom>
          <a:solidFill>
            <a:srgbClr val="FCE5CD"/>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There will be full disclosure of any and all possible conflicts of interest.</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Participants' safety and rights will be protected at all times throughout the study process, and they will be provided with as little distress as possible.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When tackling issues of public health, technology, and inequalities, researchers will do so with care.</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a:p>
        </p:txBody>
      </p:sp>
      <p:pic>
        <p:nvPicPr>
          <p:cNvPr id="187" name="Google Shape;187;p20"/>
          <p:cNvPicPr preferRelativeResize="0"/>
          <p:nvPr/>
        </p:nvPicPr>
        <p:blipFill rotWithShape="1">
          <a:blip r:embed="rId3">
            <a:alphaModFix/>
          </a:blip>
          <a:srcRect/>
          <a:stretch/>
        </p:blipFill>
        <p:spPr>
          <a:xfrm>
            <a:off x="152400" y="1170125"/>
            <a:ext cx="4200599" cy="3820974"/>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21"/>
          <p:cNvSpPr txBox="1">
            <a:spLocks noGrp="1"/>
          </p:cNvSpPr>
          <p:nvPr>
            <p:ph type="title"/>
          </p:nvPr>
        </p:nvSpPr>
        <p:spPr>
          <a:xfrm>
            <a:off x="311700" y="445025"/>
            <a:ext cx="8520600" cy="572700"/>
          </a:xfrm>
          <a:prstGeom prst="rect">
            <a:avLst/>
          </a:prstGeom>
          <a:solidFill>
            <a:srgbClr val="B45F06"/>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Conclusion</a:t>
            </a:r>
            <a:endParaRPr sz="1800" b="1">
              <a:latin typeface="Times New Roman"/>
              <a:ea typeface="Times New Roman"/>
              <a:cs typeface="Times New Roman"/>
              <a:sym typeface="Times New Roman"/>
            </a:endParaRPr>
          </a:p>
          <a:p>
            <a:pPr marL="0" lvl="0" indent="0" algn="ctr" rtl="0">
              <a:lnSpc>
                <a:spcPct val="100000"/>
              </a:lnSpc>
              <a:spcBef>
                <a:spcPts val="1000"/>
              </a:spcBef>
              <a:spcAft>
                <a:spcPts val="0"/>
              </a:spcAft>
              <a:buSzPts val="2800"/>
              <a:buNone/>
            </a:pPr>
            <a:endParaRPr sz="1800">
              <a:latin typeface="Times New Roman"/>
              <a:ea typeface="Times New Roman"/>
              <a:cs typeface="Times New Roman"/>
              <a:sym typeface="Times New Roman"/>
            </a:endParaRPr>
          </a:p>
        </p:txBody>
      </p:sp>
      <p:sp>
        <p:nvSpPr>
          <p:cNvPr id="193" name="Google Shape;193;p21"/>
          <p:cNvSpPr txBox="1">
            <a:spLocks noGrp="1"/>
          </p:cNvSpPr>
          <p:nvPr>
            <p:ph type="body" idx="1"/>
          </p:nvPr>
        </p:nvSpPr>
        <p:spPr>
          <a:xfrm>
            <a:off x="311700" y="1152475"/>
            <a:ext cx="4359600" cy="3820500"/>
          </a:xfrm>
          <a:prstGeom prst="rect">
            <a:avLst/>
          </a:prstGeom>
          <a:solidFill>
            <a:srgbClr val="FCE5CD"/>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research sheds light on the differences and possibilities between the public health sectors of the United Kingdom and India when it comes to adopting new technologies.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Variations in technology adoption and efficiency have been shown by the cross-sectional study that combines quantitative and qualitative data.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highlights the need of developing specific plans to reduce these gaps, which might improve healthcare delivery for everyone.</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1000"/>
              </a:spcBef>
              <a:spcAft>
                <a:spcPts val="1200"/>
              </a:spcAft>
              <a:buSzPts val="1800"/>
              <a:buNone/>
            </a:pPr>
            <a:endParaRPr/>
          </a:p>
        </p:txBody>
      </p:sp>
      <p:pic>
        <p:nvPicPr>
          <p:cNvPr id="194" name="Google Shape;194;p21"/>
          <p:cNvPicPr preferRelativeResize="0"/>
          <p:nvPr/>
        </p:nvPicPr>
        <p:blipFill rotWithShape="1">
          <a:blip r:embed="rId3">
            <a:alphaModFix/>
          </a:blip>
          <a:srcRect/>
          <a:stretch/>
        </p:blipFill>
        <p:spPr>
          <a:xfrm>
            <a:off x="4823700" y="1170125"/>
            <a:ext cx="4167899" cy="2469866"/>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92;p21">
            <a:extLst>
              <a:ext uri="{FF2B5EF4-FFF2-40B4-BE49-F238E27FC236}">
                <a16:creationId xmlns:a16="http://schemas.microsoft.com/office/drawing/2014/main" id="{2526E44F-65F8-C95F-5A68-1C5F1F29EFF1}"/>
              </a:ext>
            </a:extLst>
          </p:cNvPr>
          <p:cNvSpPr txBox="1">
            <a:spLocks/>
          </p:cNvSpPr>
          <p:nvPr/>
        </p:nvSpPr>
        <p:spPr>
          <a:xfrm>
            <a:off x="311700" y="496713"/>
            <a:ext cx="8520600" cy="572700"/>
          </a:xfrm>
          <a:prstGeom prst="rect">
            <a:avLst/>
          </a:prstGeom>
          <a:solidFill>
            <a:srgbClr val="B45F06"/>
          </a:solid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ctr">
              <a:lnSpc>
                <a:spcPct val="150000"/>
              </a:lnSpc>
              <a:buSzPts val="1100"/>
            </a:pPr>
            <a:r>
              <a:rPr lang="en-GB" sz="1800" b="1" dirty="0">
                <a:latin typeface="Times New Roman"/>
                <a:ea typeface="Times New Roman"/>
                <a:cs typeface="Times New Roman"/>
                <a:sym typeface="Times New Roman"/>
              </a:rPr>
              <a:t>TIMELINE</a:t>
            </a:r>
          </a:p>
          <a:p>
            <a:pPr algn="ctr">
              <a:spcBef>
                <a:spcPts val="1000"/>
              </a:spcBef>
            </a:pPr>
            <a:endParaRPr lang="en-GB" sz="1800" dirty="0">
              <a:latin typeface="Times New Roman"/>
              <a:ea typeface="Times New Roman"/>
              <a:cs typeface="Times New Roman"/>
              <a:sym typeface="Times New Roman"/>
            </a:endParaRPr>
          </a:p>
        </p:txBody>
      </p:sp>
      <p:graphicFrame>
        <p:nvGraphicFramePr>
          <p:cNvPr id="7" name="Table 6">
            <a:extLst>
              <a:ext uri="{FF2B5EF4-FFF2-40B4-BE49-F238E27FC236}">
                <a16:creationId xmlns:a16="http://schemas.microsoft.com/office/drawing/2014/main" id="{FD21351F-50FB-E32F-1C8F-D258F52205ED}"/>
              </a:ext>
            </a:extLst>
          </p:cNvPr>
          <p:cNvGraphicFramePr>
            <a:graphicFrameLocks noGrp="1"/>
          </p:cNvGraphicFramePr>
          <p:nvPr/>
        </p:nvGraphicFramePr>
        <p:xfrm>
          <a:off x="602166" y="1152526"/>
          <a:ext cx="8147824" cy="3652527"/>
        </p:xfrm>
        <a:graphic>
          <a:graphicData uri="http://schemas.openxmlformats.org/drawingml/2006/table">
            <a:tbl>
              <a:tblPr firstRow="1" firstCol="1" bandRow="1"/>
              <a:tblGrid>
                <a:gridCol w="2387395">
                  <a:extLst>
                    <a:ext uri="{9D8B030D-6E8A-4147-A177-3AD203B41FA5}">
                      <a16:colId xmlns:a16="http://schemas.microsoft.com/office/drawing/2014/main" val="1466286548"/>
                    </a:ext>
                  </a:extLst>
                </a:gridCol>
                <a:gridCol w="853396">
                  <a:extLst>
                    <a:ext uri="{9D8B030D-6E8A-4147-A177-3AD203B41FA5}">
                      <a16:colId xmlns:a16="http://schemas.microsoft.com/office/drawing/2014/main" val="489409108"/>
                    </a:ext>
                  </a:extLst>
                </a:gridCol>
                <a:gridCol w="697352">
                  <a:extLst>
                    <a:ext uri="{9D8B030D-6E8A-4147-A177-3AD203B41FA5}">
                      <a16:colId xmlns:a16="http://schemas.microsoft.com/office/drawing/2014/main" val="4229869467"/>
                    </a:ext>
                  </a:extLst>
                </a:gridCol>
                <a:gridCol w="781987">
                  <a:extLst>
                    <a:ext uri="{9D8B030D-6E8A-4147-A177-3AD203B41FA5}">
                      <a16:colId xmlns:a16="http://schemas.microsoft.com/office/drawing/2014/main" val="3267868331"/>
                    </a:ext>
                  </a:extLst>
                </a:gridCol>
                <a:gridCol w="825186">
                  <a:extLst>
                    <a:ext uri="{9D8B030D-6E8A-4147-A177-3AD203B41FA5}">
                      <a16:colId xmlns:a16="http://schemas.microsoft.com/office/drawing/2014/main" val="1561746004"/>
                    </a:ext>
                  </a:extLst>
                </a:gridCol>
                <a:gridCol w="914228">
                  <a:extLst>
                    <a:ext uri="{9D8B030D-6E8A-4147-A177-3AD203B41FA5}">
                      <a16:colId xmlns:a16="http://schemas.microsoft.com/office/drawing/2014/main" val="3147612066"/>
                    </a:ext>
                  </a:extLst>
                </a:gridCol>
                <a:gridCol w="780223">
                  <a:extLst>
                    <a:ext uri="{9D8B030D-6E8A-4147-A177-3AD203B41FA5}">
                      <a16:colId xmlns:a16="http://schemas.microsoft.com/office/drawing/2014/main" val="921837749"/>
                    </a:ext>
                  </a:extLst>
                </a:gridCol>
                <a:gridCol w="908057">
                  <a:extLst>
                    <a:ext uri="{9D8B030D-6E8A-4147-A177-3AD203B41FA5}">
                      <a16:colId xmlns:a16="http://schemas.microsoft.com/office/drawing/2014/main" val="3937584520"/>
                    </a:ext>
                  </a:extLst>
                </a:gridCol>
              </a:tblGrid>
              <a:tr h="922079">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Activities</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28575"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First Week</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28575"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Second Week</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28575"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Third Week</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28575"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Fourth Week</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28575"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Fifth Week</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28575"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Sixth Week</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28575"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Seventh Week</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28575" cap="flat" cmpd="sng" algn="ctr">
                      <a:solidFill>
                        <a:srgbClr val="F79646"/>
                      </a:solidFill>
                      <a:prstDash val="solid"/>
                      <a:round/>
                      <a:headEnd type="none" w="med" len="med"/>
                      <a:tailEnd type="none" w="med" len="med"/>
                    </a:lnB>
                  </a:tcPr>
                </a:tc>
                <a:extLst>
                  <a:ext uri="{0D108BD9-81ED-4DB2-BD59-A6C34878D82A}">
                    <a16:rowId xmlns:a16="http://schemas.microsoft.com/office/drawing/2014/main" val="1441569141"/>
                  </a:ext>
                </a:extLst>
              </a:tr>
              <a:tr h="209021">
                <a:tc>
                  <a:txBody>
                    <a:bodyPr/>
                    <a:lstStyle/>
                    <a:p>
                      <a:pPr algn="just">
                        <a:lnSpc>
                          <a:spcPct val="150000"/>
                        </a:lnSpc>
                      </a:pPr>
                      <a:r>
                        <a:rPr lang="en-GB" sz="900" i="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Selection of the topic</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28575"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marL="342900" lvl="0" indent="-342900" algn="just">
                        <a:lnSpc>
                          <a:spcPct val="150000"/>
                        </a:lnSpc>
                        <a:buFont typeface="Wingdings" panose="05000000000000000000" pitchFamily="2" charset="2"/>
                        <a:buChar char=""/>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28575"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28575"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28575"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28575"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28575"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28575"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28575"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extLst>
                  <a:ext uri="{0D108BD9-81ED-4DB2-BD59-A6C34878D82A}">
                    <a16:rowId xmlns:a16="http://schemas.microsoft.com/office/drawing/2014/main" val="265675957"/>
                  </a:ext>
                </a:extLst>
              </a:tr>
              <a:tr h="446707">
                <a:tc>
                  <a:txBody>
                    <a:bodyPr/>
                    <a:lstStyle/>
                    <a:p>
                      <a:pPr algn="just">
                        <a:lnSpc>
                          <a:spcPct val="150000"/>
                        </a:lnSpc>
                      </a:pPr>
                      <a:r>
                        <a:rPr lang="en-GB" sz="900" i="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Collection of data (secondary sources)</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marL="342900" lvl="0" indent="-342900" algn="just">
                        <a:lnSpc>
                          <a:spcPct val="150000"/>
                        </a:lnSpc>
                        <a:buFont typeface="Wingdings" panose="05000000000000000000" pitchFamily="2" charset="2"/>
                        <a:buChar char=""/>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marL="342900" lvl="0" indent="-342900" algn="just">
                        <a:lnSpc>
                          <a:spcPct val="150000"/>
                        </a:lnSpc>
                        <a:buFont typeface="Wingdings" panose="05000000000000000000" pitchFamily="2" charset="2"/>
                        <a:buChar char=""/>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extLst>
                  <a:ext uri="{0D108BD9-81ED-4DB2-BD59-A6C34878D82A}">
                    <a16:rowId xmlns:a16="http://schemas.microsoft.com/office/drawing/2014/main" val="1366433629"/>
                  </a:ext>
                </a:extLst>
              </a:tr>
              <a:tr h="209021">
                <a:tc>
                  <a:txBody>
                    <a:bodyPr/>
                    <a:lstStyle/>
                    <a:p>
                      <a:pPr algn="just">
                        <a:lnSpc>
                          <a:spcPct val="150000"/>
                        </a:lnSpc>
                      </a:pPr>
                      <a:r>
                        <a:rPr lang="en-GB" sz="900" i="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Literature review</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marL="342900" lvl="0" indent="-342900" algn="just">
                        <a:lnSpc>
                          <a:spcPct val="150000"/>
                        </a:lnSpc>
                        <a:buFont typeface="Wingdings" panose="05000000000000000000" pitchFamily="2" charset="2"/>
                        <a:buChar char=""/>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marL="342900" lvl="0" indent="-342900" algn="just">
                        <a:lnSpc>
                          <a:spcPct val="150000"/>
                        </a:lnSpc>
                        <a:buFont typeface="Wingdings" panose="05000000000000000000" pitchFamily="2" charset="2"/>
                        <a:buChar char=""/>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marL="342900" lvl="0" indent="-342900" algn="just">
                        <a:lnSpc>
                          <a:spcPct val="150000"/>
                        </a:lnSpc>
                        <a:buFont typeface="Wingdings" panose="05000000000000000000" pitchFamily="2" charset="2"/>
                        <a:buChar char=""/>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extLst>
                  <a:ext uri="{0D108BD9-81ED-4DB2-BD59-A6C34878D82A}">
                    <a16:rowId xmlns:a16="http://schemas.microsoft.com/office/drawing/2014/main" val="1300875455"/>
                  </a:ext>
                </a:extLst>
              </a:tr>
              <a:tr h="446707">
                <a:tc>
                  <a:txBody>
                    <a:bodyPr/>
                    <a:lstStyle/>
                    <a:p>
                      <a:pPr algn="just">
                        <a:lnSpc>
                          <a:spcPct val="150000"/>
                        </a:lnSpc>
                      </a:pPr>
                      <a:r>
                        <a:rPr lang="en-GB" sz="900" i="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Research technique selection</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marL="342900" lvl="0" indent="-342900" algn="just">
                        <a:lnSpc>
                          <a:spcPct val="150000"/>
                        </a:lnSpc>
                        <a:buFont typeface="Wingdings" panose="05000000000000000000" pitchFamily="2" charset="2"/>
                        <a:buChar char=""/>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marL="342900" lvl="0" indent="-342900" algn="just">
                        <a:lnSpc>
                          <a:spcPct val="150000"/>
                        </a:lnSpc>
                        <a:buFont typeface="Wingdings" panose="05000000000000000000" pitchFamily="2" charset="2"/>
                        <a:buChar char=""/>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extLst>
                  <a:ext uri="{0D108BD9-81ED-4DB2-BD59-A6C34878D82A}">
                    <a16:rowId xmlns:a16="http://schemas.microsoft.com/office/drawing/2014/main" val="2090221975"/>
                  </a:ext>
                </a:extLst>
              </a:tr>
              <a:tr h="446707">
                <a:tc>
                  <a:txBody>
                    <a:bodyPr/>
                    <a:lstStyle/>
                    <a:p>
                      <a:pPr algn="just">
                        <a:lnSpc>
                          <a:spcPct val="150000"/>
                        </a:lnSpc>
                      </a:pPr>
                      <a:r>
                        <a:rPr lang="en-GB" sz="900" i="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Collection of primary data</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marL="342900" lvl="0" indent="-342900" algn="just">
                        <a:lnSpc>
                          <a:spcPct val="150000"/>
                        </a:lnSpc>
                        <a:buFont typeface="Wingdings" panose="05000000000000000000" pitchFamily="2" charset="2"/>
                        <a:buChar char=""/>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marL="342900" lvl="0" indent="-342900" algn="just">
                        <a:lnSpc>
                          <a:spcPct val="150000"/>
                        </a:lnSpc>
                        <a:buFont typeface="Wingdings" panose="05000000000000000000" pitchFamily="2" charset="2"/>
                        <a:buChar char=""/>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extLst>
                  <a:ext uri="{0D108BD9-81ED-4DB2-BD59-A6C34878D82A}">
                    <a16:rowId xmlns:a16="http://schemas.microsoft.com/office/drawing/2014/main" val="4099103687"/>
                  </a:ext>
                </a:extLst>
              </a:tr>
              <a:tr h="345222">
                <a:tc>
                  <a:txBody>
                    <a:bodyPr/>
                    <a:lstStyle/>
                    <a:p>
                      <a:pPr algn="just">
                        <a:lnSpc>
                          <a:spcPct val="150000"/>
                        </a:lnSpc>
                      </a:pPr>
                      <a:r>
                        <a:rPr lang="en-GB" sz="900" i="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Data analysis and interpretation</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marL="342900" lvl="0" indent="-342900" algn="just">
                        <a:lnSpc>
                          <a:spcPct val="150000"/>
                        </a:lnSpc>
                        <a:buFont typeface="Wingdings" panose="05000000000000000000" pitchFamily="2" charset="2"/>
                        <a:buChar char=""/>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marL="342900" lvl="0" indent="-342900" algn="just">
                        <a:lnSpc>
                          <a:spcPct val="150000"/>
                        </a:lnSpc>
                        <a:buFont typeface="Wingdings" panose="05000000000000000000" pitchFamily="2" charset="2"/>
                        <a:buChar char=""/>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extLst>
                  <a:ext uri="{0D108BD9-81ED-4DB2-BD59-A6C34878D82A}">
                    <a16:rowId xmlns:a16="http://schemas.microsoft.com/office/drawing/2014/main" val="2996392769"/>
                  </a:ext>
                </a:extLst>
              </a:tr>
              <a:tr h="209021">
                <a:tc>
                  <a:txBody>
                    <a:bodyPr/>
                    <a:lstStyle/>
                    <a:p>
                      <a:pPr algn="just">
                        <a:lnSpc>
                          <a:spcPct val="150000"/>
                        </a:lnSpc>
                      </a:pPr>
                      <a:r>
                        <a:rPr lang="en-GB" sz="900" i="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Developing Conclusion</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marL="342900" lvl="0" indent="-342900" algn="just">
                        <a:lnSpc>
                          <a:spcPct val="150000"/>
                        </a:lnSpc>
                        <a:buFont typeface="Wingdings" panose="05000000000000000000" pitchFamily="2" charset="2"/>
                        <a:buChar char=""/>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extLst>
                  <a:ext uri="{0D108BD9-81ED-4DB2-BD59-A6C34878D82A}">
                    <a16:rowId xmlns:a16="http://schemas.microsoft.com/office/drawing/2014/main" val="3242005264"/>
                  </a:ext>
                </a:extLst>
              </a:tr>
              <a:tr h="209021">
                <a:tc>
                  <a:txBody>
                    <a:bodyPr/>
                    <a:lstStyle/>
                    <a:p>
                      <a:pPr algn="just">
                        <a:lnSpc>
                          <a:spcPct val="150000"/>
                        </a:lnSpc>
                      </a:pPr>
                      <a:r>
                        <a:rPr lang="en-GB" sz="9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Formation of outcomes</a:t>
                      </a:r>
                      <a:endParaRPr lang="en-IN" sz="900" dirty="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marL="342900" lvl="0" indent="-342900" algn="just">
                        <a:lnSpc>
                          <a:spcPct val="150000"/>
                        </a:lnSpc>
                        <a:buFont typeface="Wingdings" panose="05000000000000000000" pitchFamily="2" charset="2"/>
                        <a:buChar char=""/>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marL="342900" lvl="0" indent="-342900" algn="just">
                        <a:lnSpc>
                          <a:spcPct val="150000"/>
                        </a:lnSpc>
                        <a:buFont typeface="Wingdings" panose="05000000000000000000" pitchFamily="2" charset="2"/>
                        <a:buChar char=""/>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extLst>
                  <a:ext uri="{0D108BD9-81ED-4DB2-BD59-A6C34878D82A}">
                    <a16:rowId xmlns:a16="http://schemas.microsoft.com/office/drawing/2014/main" val="273574730"/>
                  </a:ext>
                </a:extLst>
              </a:tr>
              <a:tr h="209021">
                <a:tc>
                  <a:txBody>
                    <a:bodyPr/>
                    <a:lstStyle/>
                    <a:p>
                      <a:pPr algn="just">
                        <a:lnSpc>
                          <a:spcPct val="150000"/>
                        </a:lnSpc>
                      </a:pPr>
                      <a:r>
                        <a:rPr lang="en-GB" sz="900" i="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Submission of final work</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just">
                        <a:lnSpc>
                          <a:spcPct val="150000"/>
                        </a:lnSpc>
                      </a:pPr>
                      <a:r>
                        <a:rPr lang="en-GB" sz="9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marL="342900" lvl="0" indent="-342900" algn="just">
                        <a:lnSpc>
                          <a:spcPct val="150000"/>
                        </a:lnSpc>
                        <a:buFont typeface="Wingdings" panose="05000000000000000000" pitchFamily="2" charset="2"/>
                        <a:buChar char=""/>
                      </a:pPr>
                      <a:r>
                        <a:rPr lang="en-GB" sz="9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900" dirty="0">
                        <a:effectLst/>
                        <a:latin typeface="Arial" panose="020B0604020202020204" pitchFamily="34" charset="0"/>
                        <a:ea typeface="Arial" panose="020B0604020202020204" pitchFamily="34" charset="0"/>
                        <a:cs typeface="Times New Roman" panose="02020603050405020304" pitchFamily="18" charset="0"/>
                      </a:endParaRPr>
                    </a:p>
                  </a:txBody>
                  <a:tcPr marL="54076" marR="54076"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extLst>
                  <a:ext uri="{0D108BD9-81ED-4DB2-BD59-A6C34878D82A}">
                    <a16:rowId xmlns:a16="http://schemas.microsoft.com/office/drawing/2014/main" val="2041830497"/>
                  </a:ext>
                </a:extLst>
              </a:tr>
            </a:tbl>
          </a:graphicData>
        </a:graphic>
      </p:graphicFrame>
    </p:spTree>
    <p:extLst>
      <p:ext uri="{BB962C8B-B14F-4D97-AF65-F5344CB8AC3E}">
        <p14:creationId xmlns:p14="http://schemas.microsoft.com/office/powerpoint/2010/main" val="18788085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22"/>
          <p:cNvSpPr txBox="1">
            <a:spLocks noGrp="1"/>
          </p:cNvSpPr>
          <p:nvPr>
            <p:ph type="title"/>
          </p:nvPr>
        </p:nvSpPr>
        <p:spPr>
          <a:xfrm>
            <a:off x="311700" y="445025"/>
            <a:ext cx="8520600" cy="572700"/>
          </a:xfrm>
          <a:prstGeom prst="rect">
            <a:avLst/>
          </a:prstGeom>
          <a:solidFill>
            <a:srgbClr val="D5A6BD"/>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dirty="0">
                <a:latin typeface="Times New Roman"/>
                <a:ea typeface="Times New Roman"/>
                <a:cs typeface="Times New Roman"/>
                <a:sym typeface="Times New Roman"/>
              </a:rPr>
              <a:t>References</a:t>
            </a:r>
            <a:endParaRPr sz="2000" b="1" dirty="0">
              <a:latin typeface="Times New Roman"/>
              <a:ea typeface="Times New Roman"/>
              <a:cs typeface="Times New Roman"/>
              <a:sym typeface="Times New Roman"/>
            </a:endParaRPr>
          </a:p>
          <a:p>
            <a:pPr marL="0" lvl="0" indent="0" algn="l" rtl="0">
              <a:lnSpc>
                <a:spcPct val="100000"/>
              </a:lnSpc>
              <a:spcBef>
                <a:spcPts val="1000"/>
              </a:spcBef>
              <a:spcAft>
                <a:spcPts val="0"/>
              </a:spcAft>
              <a:buSzPct val="111111"/>
              <a:buNone/>
            </a:pPr>
            <a:endParaRPr dirty="0"/>
          </a:p>
        </p:txBody>
      </p:sp>
      <p:sp>
        <p:nvSpPr>
          <p:cNvPr id="200" name="Google Shape;200;p22"/>
          <p:cNvSpPr txBox="1">
            <a:spLocks noGrp="1"/>
          </p:cNvSpPr>
          <p:nvPr>
            <p:ph type="body" idx="1"/>
          </p:nvPr>
        </p:nvSpPr>
        <p:spPr>
          <a:xfrm>
            <a:off x="311700" y="1172094"/>
            <a:ext cx="8520600" cy="3793478"/>
          </a:xfrm>
          <a:prstGeom prst="rect">
            <a:avLst/>
          </a:prstGeom>
          <a:noFill/>
          <a:ln>
            <a:noFill/>
          </a:ln>
        </p:spPr>
        <p:txBody>
          <a:bodyPr spcFirstLastPara="1" wrap="square" lIns="91425" tIns="91425" rIns="91425" bIns="91425" anchor="t" anchorCtr="0">
            <a:noAutofit/>
          </a:bodyPr>
          <a:lstStyle/>
          <a:p>
            <a:pPr marL="171450" indent="-171450">
              <a:lnSpc>
                <a:spcPct val="100000"/>
              </a:lnSpc>
              <a:spcBef>
                <a:spcPts val="1000"/>
              </a:spcBef>
              <a:buClr>
                <a:schemeClr val="dk1"/>
              </a:buClr>
              <a:buSzPts val="1100"/>
            </a:pPr>
            <a:r>
              <a:rPr lang="en-GB" sz="800" dirty="0">
                <a:solidFill>
                  <a:schemeClr val="dk1"/>
                </a:solidFill>
                <a:latin typeface="Times New Roman"/>
                <a:ea typeface="Times New Roman"/>
                <a:cs typeface="Times New Roman"/>
                <a:sym typeface="Times New Roman"/>
              </a:rPr>
              <a:t>Lee, D. and Yoon, S.N., 2021. Application of artificial intelligence-based technologies in the healthcare industry: Opportunities and challenges. International Journal of Environmental Research and Public Health, 18(1), p.271.</a:t>
            </a:r>
            <a:endParaRPr sz="800" dirty="0">
              <a:solidFill>
                <a:schemeClr val="dk1"/>
              </a:solidFill>
              <a:latin typeface="Times New Roman"/>
              <a:ea typeface="Times New Roman"/>
              <a:cs typeface="Times New Roman"/>
              <a:sym typeface="Times New Roman"/>
            </a:endParaRPr>
          </a:p>
          <a:p>
            <a:pPr marL="171450" indent="-171450">
              <a:lnSpc>
                <a:spcPct val="100000"/>
              </a:lnSpc>
              <a:spcBef>
                <a:spcPts val="1200"/>
              </a:spcBef>
              <a:buClr>
                <a:schemeClr val="dk1"/>
              </a:buClr>
              <a:buSzPts val="1100"/>
            </a:pPr>
            <a:r>
              <a:rPr lang="en-GB" sz="800" dirty="0">
                <a:solidFill>
                  <a:schemeClr val="dk1"/>
                </a:solidFill>
                <a:latin typeface="Times New Roman"/>
                <a:ea typeface="Times New Roman"/>
                <a:cs typeface="Times New Roman"/>
                <a:sym typeface="Times New Roman"/>
              </a:rPr>
              <a:t>Lochmiller, C.R., 2021. Conducting thematic analysis with qualitative data. The Qualitative Report, 26(6), pp.2029-2044.</a:t>
            </a:r>
            <a:endParaRPr sz="800" dirty="0">
              <a:solidFill>
                <a:schemeClr val="dk1"/>
              </a:solidFill>
              <a:latin typeface="Times New Roman"/>
              <a:ea typeface="Times New Roman"/>
              <a:cs typeface="Times New Roman"/>
              <a:sym typeface="Times New Roman"/>
            </a:endParaRPr>
          </a:p>
          <a:p>
            <a:pPr marL="171450" indent="-171450">
              <a:lnSpc>
                <a:spcPct val="100000"/>
              </a:lnSpc>
              <a:spcBef>
                <a:spcPts val="1200"/>
              </a:spcBef>
              <a:buClr>
                <a:schemeClr val="dk1"/>
              </a:buClr>
              <a:buSzPts val="1100"/>
            </a:pPr>
            <a:r>
              <a:rPr lang="en-GB" sz="800" dirty="0">
                <a:solidFill>
                  <a:schemeClr val="dk1"/>
                </a:solidFill>
                <a:latin typeface="Times New Roman"/>
                <a:ea typeface="Times New Roman"/>
                <a:cs typeface="Times New Roman"/>
                <a:sym typeface="Times New Roman"/>
              </a:rPr>
              <a:t>Lovrić, R., Farčić, N., Mikšić, Š. and Včev, A., 2020. Studying during the COVID-19 pandemic: A qualitative inductive content analysis of nursing students’ perceptions and experiences. Education sciences, 10(7), p.188.</a:t>
            </a:r>
            <a:endParaRPr sz="800" dirty="0">
              <a:solidFill>
                <a:schemeClr val="dk1"/>
              </a:solidFill>
              <a:latin typeface="Times New Roman"/>
              <a:ea typeface="Times New Roman"/>
              <a:cs typeface="Times New Roman"/>
              <a:sym typeface="Times New Roman"/>
            </a:endParaRPr>
          </a:p>
          <a:p>
            <a:pPr marL="171450" indent="-171450">
              <a:lnSpc>
                <a:spcPct val="100000"/>
              </a:lnSpc>
              <a:spcBef>
                <a:spcPts val="1200"/>
              </a:spcBef>
              <a:buClr>
                <a:schemeClr val="dk1"/>
              </a:buClr>
              <a:buSzPts val="1100"/>
            </a:pPr>
            <a:r>
              <a:rPr lang="en-GB" sz="800" dirty="0">
                <a:solidFill>
                  <a:schemeClr val="dk1"/>
                </a:solidFill>
                <a:latin typeface="Times New Roman"/>
                <a:ea typeface="Times New Roman"/>
                <a:cs typeface="Times New Roman"/>
                <a:sym typeface="Times New Roman"/>
              </a:rPr>
              <a:t>Miyachi, K. and Mackey, T.K., 2021. hOCBS: A privacy-preserving blockchain framework for healthcare data leveraging an on-chain and off-chain system design. Information Processing &amp; Management, 58(3), p.102535.</a:t>
            </a:r>
            <a:endParaRPr sz="800" dirty="0">
              <a:solidFill>
                <a:schemeClr val="dk1"/>
              </a:solidFill>
              <a:latin typeface="Times New Roman"/>
              <a:ea typeface="Times New Roman"/>
              <a:cs typeface="Times New Roman"/>
              <a:sym typeface="Times New Roman"/>
            </a:endParaRPr>
          </a:p>
          <a:p>
            <a:pPr marL="171450" indent="-171450">
              <a:lnSpc>
                <a:spcPct val="100000"/>
              </a:lnSpc>
              <a:spcBef>
                <a:spcPts val="1200"/>
              </a:spcBef>
              <a:buClr>
                <a:schemeClr val="dk1"/>
              </a:buClr>
              <a:buSzPts val="1100"/>
            </a:pPr>
            <a:r>
              <a:rPr lang="en-GB" sz="800" dirty="0">
                <a:solidFill>
                  <a:schemeClr val="dk1"/>
                </a:solidFill>
                <a:latin typeface="Times New Roman"/>
                <a:ea typeface="Times New Roman"/>
                <a:cs typeface="Times New Roman"/>
                <a:sym typeface="Times New Roman"/>
              </a:rPr>
              <a:t>Ntoumanis, N., Ng, J.Y., Prestwich, A., Quested, E., Hancox, J.E., Thøgersen-Ntoumani, C., Deci, E.L., Ryan, R.M., Lonsdale, C. and Williams, G.C., 2021. A meta-analysis of self-determination theory-informed intervention studies in the health domain: Effects on motivation, health behavior, physical, and psychological health. Health psychology review, 15(2), pp.214-244.</a:t>
            </a:r>
            <a:endParaRPr sz="800" dirty="0">
              <a:solidFill>
                <a:schemeClr val="dk1"/>
              </a:solidFill>
              <a:latin typeface="Times New Roman"/>
              <a:ea typeface="Times New Roman"/>
              <a:cs typeface="Times New Roman"/>
              <a:sym typeface="Times New Roman"/>
            </a:endParaRPr>
          </a:p>
          <a:p>
            <a:pPr marL="171450" indent="-171450">
              <a:lnSpc>
                <a:spcPct val="100000"/>
              </a:lnSpc>
              <a:spcBef>
                <a:spcPts val="1200"/>
              </a:spcBef>
              <a:buClr>
                <a:schemeClr val="dk1"/>
              </a:buClr>
              <a:buSzPts val="1100"/>
            </a:pPr>
            <a:r>
              <a:rPr lang="en-GB" sz="800" dirty="0">
                <a:solidFill>
                  <a:schemeClr val="dk1"/>
                </a:solidFill>
                <a:latin typeface="Times New Roman"/>
                <a:ea typeface="Times New Roman"/>
                <a:cs typeface="Times New Roman"/>
                <a:sym typeface="Times New Roman"/>
              </a:rPr>
              <a:t>O'Rourke, B., Oortwijn, W. and Schuller, T., 2020. The new definition of health technology assessment: A milestone in international collaboration. International journal of technology assessment in health care, 36(3), pp.187-190.</a:t>
            </a:r>
            <a:endParaRPr sz="800" dirty="0">
              <a:solidFill>
                <a:schemeClr val="dk1"/>
              </a:solidFill>
              <a:latin typeface="Times New Roman"/>
              <a:ea typeface="Times New Roman"/>
              <a:cs typeface="Times New Roman"/>
              <a:sym typeface="Times New Roman"/>
            </a:endParaRPr>
          </a:p>
          <a:p>
            <a:pPr marL="171450" indent="-171450">
              <a:lnSpc>
                <a:spcPct val="100000"/>
              </a:lnSpc>
              <a:spcBef>
                <a:spcPts val="1200"/>
              </a:spcBef>
              <a:buClr>
                <a:schemeClr val="dk1"/>
              </a:buClr>
              <a:buSzPts val="1100"/>
            </a:pPr>
            <a:r>
              <a:rPr lang="en-GB" sz="800" dirty="0">
                <a:solidFill>
                  <a:schemeClr val="dk1"/>
                </a:solidFill>
                <a:latin typeface="Times New Roman"/>
                <a:ea typeface="Times New Roman"/>
                <a:cs typeface="Times New Roman"/>
                <a:sym typeface="Times New Roman"/>
              </a:rPr>
              <a:t>Pardede, P., 2019. Mixed methods research designs in EFL.</a:t>
            </a:r>
            <a:endParaRPr sz="800" dirty="0">
              <a:solidFill>
                <a:schemeClr val="dk1"/>
              </a:solidFill>
              <a:latin typeface="Times New Roman"/>
              <a:ea typeface="Times New Roman"/>
              <a:cs typeface="Times New Roman"/>
              <a:sym typeface="Times New Roman"/>
            </a:endParaRPr>
          </a:p>
          <a:p>
            <a:pPr marL="171450" indent="-171450">
              <a:lnSpc>
                <a:spcPct val="100000"/>
              </a:lnSpc>
              <a:spcBef>
                <a:spcPts val="1200"/>
              </a:spcBef>
              <a:buClr>
                <a:schemeClr val="dk1"/>
              </a:buClr>
              <a:buSzPts val="1100"/>
            </a:pPr>
            <a:r>
              <a:rPr lang="en-GB" sz="800" dirty="0">
                <a:solidFill>
                  <a:schemeClr val="dk1"/>
                </a:solidFill>
                <a:latin typeface="Times New Roman"/>
                <a:ea typeface="Times New Roman"/>
                <a:cs typeface="Times New Roman"/>
                <a:sym typeface="Times New Roman"/>
              </a:rPr>
              <a:t>Pichler, P.P., Jaccard, I.S., Weisz, U. and Weisz, H., 2019. International comparison of health care carbon footprints. Environmental research letters, 14(6), p.064004.</a:t>
            </a:r>
            <a:endParaRPr sz="800" dirty="0">
              <a:solidFill>
                <a:schemeClr val="dk1"/>
              </a:solidFill>
              <a:latin typeface="Times New Roman"/>
              <a:ea typeface="Times New Roman"/>
              <a:cs typeface="Times New Roman"/>
              <a:sym typeface="Times New Roman"/>
            </a:endParaRPr>
          </a:p>
          <a:p>
            <a:pPr marL="171450" indent="-171450">
              <a:lnSpc>
                <a:spcPct val="100000"/>
              </a:lnSpc>
              <a:spcBef>
                <a:spcPts val="1200"/>
              </a:spcBef>
              <a:buClr>
                <a:schemeClr val="dk1"/>
              </a:buClr>
              <a:buSzPts val="1100"/>
            </a:pPr>
            <a:r>
              <a:rPr lang="en-GB" sz="800" dirty="0">
                <a:solidFill>
                  <a:schemeClr val="dk1"/>
                </a:solidFill>
                <a:latin typeface="Times New Roman"/>
                <a:ea typeface="Times New Roman"/>
                <a:cs typeface="Times New Roman"/>
                <a:sym typeface="Times New Roman"/>
              </a:rPr>
              <a:t>Thapa, C. and Camtepe, S., 2021. Precision health data: Requirements, challenges and existing techniques for data security and privacy. Computers in biology and medicine, 129, p.104130.</a:t>
            </a:r>
            <a:endParaRPr sz="800" dirty="0">
              <a:solidFill>
                <a:schemeClr val="dk1"/>
              </a:solidFill>
              <a:latin typeface="Times New Roman"/>
              <a:ea typeface="Times New Roman"/>
              <a:cs typeface="Times New Roman"/>
              <a:sym typeface="Times New Roman"/>
            </a:endParaRPr>
          </a:p>
          <a:p>
            <a:pPr marL="171450" indent="-171450">
              <a:lnSpc>
                <a:spcPct val="100000"/>
              </a:lnSpc>
              <a:spcBef>
                <a:spcPts val="1200"/>
              </a:spcBef>
              <a:buClr>
                <a:schemeClr val="dk1"/>
              </a:buClr>
              <a:buSzPts val="1100"/>
            </a:pPr>
            <a:r>
              <a:rPr lang="en-GB" sz="800" dirty="0">
                <a:solidFill>
                  <a:schemeClr val="dk1"/>
                </a:solidFill>
                <a:latin typeface="Times New Roman"/>
                <a:ea typeface="Times New Roman"/>
                <a:cs typeface="Times New Roman"/>
                <a:sym typeface="Times New Roman"/>
              </a:rPr>
              <a:t>Tunio, M.N., Shaikh, E. and Lighari, S., 2021. Multifaceted perils of the Covid-19 and implications: A Review. Studies of Applied Economics, 39(2).</a:t>
            </a:r>
            <a:endParaRPr sz="800" dirty="0">
              <a:solidFill>
                <a:schemeClr val="dk1"/>
              </a:solidFill>
              <a:latin typeface="Times New Roman"/>
              <a:ea typeface="Times New Roman"/>
              <a:cs typeface="Times New Roman"/>
              <a:sym typeface="Times New Roman"/>
            </a:endParaRPr>
          </a:p>
          <a:p>
            <a:pPr marL="171450" indent="-171450">
              <a:lnSpc>
                <a:spcPct val="100000"/>
              </a:lnSpc>
              <a:spcBef>
                <a:spcPts val="1200"/>
              </a:spcBef>
              <a:buClr>
                <a:schemeClr val="dk1"/>
              </a:buClr>
              <a:buSzPts val="1100"/>
            </a:pPr>
            <a:endParaRPr sz="800" dirty="0">
              <a:solidFill>
                <a:schemeClr val="dk1"/>
              </a:solidFill>
              <a:latin typeface="Times New Roman"/>
              <a:ea typeface="Times New Roman"/>
              <a:cs typeface="Times New Roman"/>
              <a:sym typeface="Times New Roman"/>
            </a:endParaRPr>
          </a:p>
          <a:p>
            <a:pPr marL="171450" indent="-171450">
              <a:lnSpc>
                <a:spcPct val="100000"/>
              </a:lnSpc>
              <a:spcBef>
                <a:spcPts val="1200"/>
              </a:spcBef>
              <a:spcAft>
                <a:spcPts val="1200"/>
              </a:spcAft>
            </a:pPr>
            <a:endParaRPr sz="8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400CE-DFA2-152E-DECC-98C150D78836}"/>
              </a:ext>
            </a:extLst>
          </p:cNvPr>
          <p:cNvSpPr>
            <a:spLocks noGrp="1"/>
          </p:cNvSpPr>
          <p:nvPr>
            <p:ph type="title"/>
          </p:nvPr>
        </p:nvSpPr>
        <p:spPr/>
        <p:txBody>
          <a:bodyPr>
            <a:normAutofit fontScale="90000"/>
          </a:bodyPr>
          <a:lstStyle/>
          <a:p>
            <a:r>
              <a:rPr lang="en-IN" dirty="0"/>
              <a:t>References </a:t>
            </a:r>
          </a:p>
        </p:txBody>
      </p:sp>
      <p:sp>
        <p:nvSpPr>
          <p:cNvPr id="3" name="Text Placeholder 2">
            <a:extLst>
              <a:ext uri="{FF2B5EF4-FFF2-40B4-BE49-F238E27FC236}">
                <a16:creationId xmlns:a16="http://schemas.microsoft.com/office/drawing/2014/main" id="{22FED641-49F5-636B-3F52-C94F8AB34173}"/>
              </a:ext>
            </a:extLst>
          </p:cNvPr>
          <p:cNvSpPr>
            <a:spLocks noGrp="1"/>
          </p:cNvSpPr>
          <p:nvPr>
            <p:ph type="body" idx="1"/>
          </p:nvPr>
        </p:nvSpPr>
        <p:spPr/>
        <p:txBody>
          <a:bodyPr>
            <a:normAutofit fontScale="25000" lnSpcReduction="20000"/>
          </a:bodyPr>
          <a:lstStyle/>
          <a:p>
            <a:pPr>
              <a:lnSpc>
                <a:spcPct val="150000"/>
              </a:lnSpc>
            </a:pPr>
            <a:r>
              <a:rPr lang="en-IN" sz="3200" dirty="0">
                <a:effectLst/>
                <a:latin typeface="Times New Roman" panose="02020603050405020304" pitchFamily="18" charset="0"/>
              </a:rPr>
              <a:t>Bassi, A., John, O., Praveen, D., Maulik, P.K., Panda, R. and Jha, V. (2018). Current Status and Future Directions of mHealth Interventions for Health System Strengthening in India: Systematic Review. </a:t>
            </a:r>
            <a:r>
              <a:rPr lang="en-IN" sz="3200" i="1" dirty="0">
                <a:effectLst/>
                <a:latin typeface="Times New Roman" panose="02020603050405020304" pitchFamily="18" charset="0"/>
              </a:rPr>
              <a:t>JMIR mHealth and uHealth</a:t>
            </a:r>
            <a:r>
              <a:rPr lang="en-IN" sz="3200" dirty="0">
                <a:effectLst/>
                <a:latin typeface="Times New Roman" panose="02020603050405020304" pitchFamily="18" charset="0"/>
              </a:rPr>
              <a:t>, 6(10), p.e11440. doi:https://doi.org/10.2196/11440.</a:t>
            </a:r>
          </a:p>
          <a:p>
            <a:pPr>
              <a:lnSpc>
                <a:spcPct val="150000"/>
              </a:lnSpc>
            </a:pPr>
            <a:r>
              <a:rPr lang="en-IN" sz="3200" dirty="0">
                <a:effectLst/>
                <a:latin typeface="Times New Roman" panose="02020603050405020304" pitchFamily="18" charset="0"/>
              </a:rPr>
              <a:t>Bhaskar, S., Bradley, S., Chattu, V.K., Adisesh, A., Nurtazina, A., Kyrykbayeva, S., Sakhamuri, S., Moguilner, S., Pandya, S., Schroeder, S., Banach, M. and Ray, D. (2020a). Telemedicine as the New Outpatient Clinic Gone Digital: Position Paper From the Pandemic Health System REsilience PROGRAM (REPROGRAM) International Consortium (Part 2). </a:t>
            </a:r>
            <a:r>
              <a:rPr lang="en-IN" sz="3200" i="1" dirty="0">
                <a:effectLst/>
                <a:latin typeface="Times New Roman" panose="02020603050405020304" pitchFamily="18" charset="0"/>
              </a:rPr>
              <a:t>Frontiers in Public Health</a:t>
            </a:r>
            <a:r>
              <a:rPr lang="en-IN" sz="3200" dirty="0">
                <a:effectLst/>
                <a:latin typeface="Times New Roman" panose="02020603050405020304" pitchFamily="18" charset="0"/>
              </a:rPr>
              <a:t>, 8(410). doi:https://doi.org/10.3389/fpubh.2020.00410.</a:t>
            </a:r>
          </a:p>
          <a:p>
            <a:pPr>
              <a:lnSpc>
                <a:spcPct val="150000"/>
              </a:lnSpc>
            </a:pPr>
            <a:r>
              <a:rPr lang="en-IN" sz="3200" dirty="0">
                <a:effectLst/>
                <a:latin typeface="Times New Roman" panose="02020603050405020304" pitchFamily="18" charset="0"/>
              </a:rPr>
              <a:t>Bhaskar, S., Bradley, S., Chattu, V.K., Adisesh, A., Nurtazina, A., Kyrykbayeva, S., Sakhamuri, S., Yaya, S., Sunil, T., Thomas, P., Mucci, V., Moguilner, S., Israel-Korn, S., Alacapa, J., Mishra, A., Pandya, S., Schroeder, S., Atreja, A., Banach, M. and Ray, D. (2020b). Telemedicine Across the Globe-Position Paper From the COVID-19 Pandemic Health System Resilience PROGRAM (REPROGRAM) International Consortium (Part 1). </a:t>
            </a:r>
            <a:r>
              <a:rPr lang="en-IN" sz="3200" i="1" dirty="0">
                <a:effectLst/>
                <a:latin typeface="Times New Roman" panose="02020603050405020304" pitchFamily="18" charset="0"/>
              </a:rPr>
              <a:t>Frontiers in Public Health</a:t>
            </a:r>
            <a:r>
              <a:rPr lang="en-IN" sz="3200" dirty="0">
                <a:effectLst/>
                <a:latin typeface="Times New Roman" panose="02020603050405020304" pitchFamily="18" charset="0"/>
              </a:rPr>
              <a:t>, [online] 8. doi:https://doi.org/10.3389/fpubh.2020.556720.</a:t>
            </a:r>
          </a:p>
          <a:p>
            <a:pPr>
              <a:lnSpc>
                <a:spcPct val="150000"/>
              </a:lnSpc>
            </a:pPr>
            <a:r>
              <a:rPr lang="en-IN" sz="3200" dirty="0">
                <a:effectLst/>
                <a:latin typeface="Times New Roman" panose="02020603050405020304" pitchFamily="18" charset="0"/>
              </a:rPr>
              <a:t>Chatterjee, D. and Sahasranamam, S. (2017). Technological Innovation Research in China and India: A Bibliometric Analysis for the Period 1991–2015. </a:t>
            </a:r>
            <a:r>
              <a:rPr lang="en-IN" sz="3200" i="1" dirty="0">
                <a:effectLst/>
                <a:latin typeface="Times New Roman" panose="02020603050405020304" pitchFamily="18" charset="0"/>
              </a:rPr>
              <a:t>Management and Organization Review</a:t>
            </a:r>
            <a:r>
              <a:rPr lang="en-IN" sz="3200" dirty="0">
                <a:effectLst/>
                <a:latin typeface="Times New Roman" panose="02020603050405020304" pitchFamily="18" charset="0"/>
              </a:rPr>
              <a:t>, 14(1), pp.179–221. doi:https://doi.org/10.1017/mor.2017.46.</a:t>
            </a:r>
          </a:p>
          <a:p>
            <a:pPr>
              <a:lnSpc>
                <a:spcPct val="150000"/>
              </a:lnSpc>
            </a:pPr>
            <a:r>
              <a:rPr lang="en-IN" sz="3200" dirty="0">
                <a:effectLst/>
                <a:latin typeface="Times New Roman" panose="02020603050405020304" pitchFamily="18" charset="0"/>
              </a:rPr>
              <a:t>Daniel Tang, K.H. (2022). Climate Change Policies of the Four Largest Global Emitters of Greenhouse Gases: Their Similarities, Differences and Way Forward. </a:t>
            </a:r>
            <a:r>
              <a:rPr lang="en-IN" sz="3200" i="1" dirty="0">
                <a:effectLst/>
                <a:latin typeface="Times New Roman" panose="02020603050405020304" pitchFamily="18" charset="0"/>
              </a:rPr>
              <a:t>Journal of Energy Research and Reviews</a:t>
            </a:r>
            <a:r>
              <a:rPr lang="en-IN" sz="3200" dirty="0">
                <a:effectLst/>
                <a:latin typeface="Times New Roman" panose="02020603050405020304" pitchFamily="18" charset="0"/>
              </a:rPr>
              <a:t>, pp.19–35. doi:https://doi.org/10.9734/jenrr/2022/v10i230251.</a:t>
            </a:r>
          </a:p>
          <a:p>
            <a:pPr>
              <a:lnSpc>
                <a:spcPct val="150000"/>
              </a:lnSpc>
            </a:pPr>
            <a:r>
              <a:rPr lang="en-IN" sz="3200" dirty="0">
                <a:effectLst/>
                <a:latin typeface="Times New Roman" panose="02020603050405020304" pitchFamily="18" charset="0"/>
              </a:rPr>
              <a:t>Dornan, L., Pinyopornpanish, K., Jiraporncharoen, W., Hashmi, A., Dejkriengkraikul, N. and Angkurawaranon, C. (2019). Utilisation of Electronic Health Records for Public Health in Asia: A Review of Success Factors and Potential Challenges. </a:t>
            </a:r>
            <a:r>
              <a:rPr lang="en-IN" sz="3200" i="1" dirty="0">
                <a:effectLst/>
                <a:latin typeface="Times New Roman" panose="02020603050405020304" pitchFamily="18" charset="0"/>
              </a:rPr>
              <a:t>BioMed Research International</a:t>
            </a:r>
            <a:r>
              <a:rPr lang="en-IN" sz="3200" dirty="0">
                <a:effectLst/>
                <a:latin typeface="Times New Roman" panose="02020603050405020304" pitchFamily="18" charset="0"/>
              </a:rPr>
              <a:t>, [online] 2019(1), pp.1–9. doi:https://doi.org/10.1155/2019/7341841.</a:t>
            </a:r>
          </a:p>
          <a:p>
            <a:pPr>
              <a:lnSpc>
                <a:spcPct val="150000"/>
              </a:lnSpc>
            </a:pPr>
            <a:r>
              <a:rPr lang="en-IN" sz="3200" dirty="0">
                <a:effectLst/>
                <a:latin typeface="Times New Roman" panose="02020603050405020304" pitchFamily="18" charset="0"/>
              </a:rPr>
              <a:t>Grundmann, R. (2021). COVID and Climate: Similarities and differences. </a:t>
            </a:r>
            <a:r>
              <a:rPr lang="en-IN" sz="3200" i="1" dirty="0">
                <a:effectLst/>
                <a:latin typeface="Times New Roman" panose="02020603050405020304" pitchFamily="18" charset="0"/>
              </a:rPr>
              <a:t>WIREs Climate Change</a:t>
            </a:r>
            <a:r>
              <a:rPr lang="en-IN" sz="3200" dirty="0">
                <a:effectLst/>
                <a:latin typeface="Times New Roman" panose="02020603050405020304" pitchFamily="18" charset="0"/>
              </a:rPr>
              <a:t>. doi:https://doi.org/10.1002/wcc.737.</a:t>
            </a:r>
          </a:p>
          <a:p>
            <a:pPr>
              <a:lnSpc>
                <a:spcPct val="150000"/>
              </a:lnSpc>
            </a:pPr>
            <a:r>
              <a:rPr lang="en-IN" sz="3200" dirty="0">
                <a:effectLst/>
                <a:latin typeface="Times New Roman" panose="02020603050405020304" pitchFamily="18" charset="0"/>
              </a:rPr>
              <a:t>Horner, R. and Hulme, D. (2019). Global Development, Converging Divergence and Development Studies: A Rejoinder. </a:t>
            </a:r>
            <a:r>
              <a:rPr lang="en-IN" sz="3200" i="1" dirty="0">
                <a:effectLst/>
                <a:latin typeface="Times New Roman" panose="02020603050405020304" pitchFamily="18" charset="0"/>
              </a:rPr>
              <a:t>Development and Change</a:t>
            </a:r>
            <a:r>
              <a:rPr lang="en-IN" sz="3200" dirty="0">
                <a:effectLst/>
                <a:latin typeface="Times New Roman" panose="02020603050405020304" pitchFamily="18" charset="0"/>
              </a:rPr>
              <a:t>, [online] 50(2), pp.495–510. doi:https://doi.org/10.1111/dech.12496.</a:t>
            </a:r>
          </a:p>
          <a:p>
            <a:pPr>
              <a:lnSpc>
                <a:spcPct val="150000"/>
              </a:lnSpc>
            </a:pPr>
            <a:r>
              <a:rPr lang="en-IN" sz="3200" dirty="0">
                <a:effectLst/>
                <a:latin typeface="Times New Roman" panose="02020603050405020304" pitchFamily="18" charset="0"/>
              </a:rPr>
              <a:t>Khandelwal, R., Kolte, A. and Rossi, M. (2021). A study on entrepreneurial opportunities in digital health-care post-Covid-19 from the perspective of developing countries. </a:t>
            </a:r>
            <a:r>
              <a:rPr lang="en-IN" sz="3200" i="1" dirty="0">
                <a:effectLst/>
                <a:latin typeface="Times New Roman" panose="02020603050405020304" pitchFamily="18" charset="0"/>
              </a:rPr>
              <a:t>foresight</a:t>
            </a:r>
            <a:r>
              <a:rPr lang="en-IN" sz="3200" dirty="0">
                <a:effectLst/>
                <a:latin typeface="Times New Roman" panose="02020603050405020304" pitchFamily="18" charset="0"/>
              </a:rPr>
              <a:t>, 24(3/4), pp.527–544. doi:https://doi.org/10.1108/fs-02-2021-0043.</a:t>
            </a:r>
          </a:p>
          <a:p>
            <a:endParaRPr lang="en-IN" dirty="0"/>
          </a:p>
        </p:txBody>
      </p:sp>
    </p:spTree>
    <p:extLst>
      <p:ext uri="{BB962C8B-B14F-4D97-AF65-F5344CB8AC3E}">
        <p14:creationId xmlns:p14="http://schemas.microsoft.com/office/powerpoint/2010/main" val="9673166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383D2-7D0E-B1FE-EDC5-9BB9148673B6}"/>
              </a:ext>
            </a:extLst>
          </p:cNvPr>
          <p:cNvSpPr>
            <a:spLocks noGrp="1"/>
          </p:cNvSpPr>
          <p:nvPr>
            <p:ph type="title"/>
          </p:nvPr>
        </p:nvSpPr>
        <p:spPr/>
        <p:txBody>
          <a:bodyPr>
            <a:normAutofit fontScale="90000"/>
          </a:bodyPr>
          <a:lstStyle/>
          <a:p>
            <a:r>
              <a:rPr lang="en-IN" dirty="0"/>
              <a:t>References </a:t>
            </a:r>
          </a:p>
        </p:txBody>
      </p:sp>
      <p:sp>
        <p:nvSpPr>
          <p:cNvPr id="3" name="Text Placeholder 2">
            <a:extLst>
              <a:ext uri="{FF2B5EF4-FFF2-40B4-BE49-F238E27FC236}">
                <a16:creationId xmlns:a16="http://schemas.microsoft.com/office/drawing/2014/main" id="{227E4764-3BE6-A19A-670F-58ABF26BD8C0}"/>
              </a:ext>
            </a:extLst>
          </p:cNvPr>
          <p:cNvSpPr>
            <a:spLocks noGrp="1"/>
          </p:cNvSpPr>
          <p:nvPr>
            <p:ph type="body" idx="1"/>
          </p:nvPr>
        </p:nvSpPr>
        <p:spPr/>
        <p:txBody>
          <a:bodyPr>
            <a:normAutofit fontScale="47500" lnSpcReduction="20000"/>
          </a:bodyPr>
          <a:lstStyle/>
          <a:p>
            <a:r>
              <a:rPr lang="en-US" dirty="0"/>
              <a:t>Kim, A.Y. and Choi, W.S. (2020). Considerations on the Implementation of the Telemedicine System Encountered with Stakeholders’ Resistance in COVID-19 Pandemic. Telemedicine and e-Health, 27(5). doi:https://doi.org/10.1089/tmj.2020.0293.</a:t>
            </a:r>
          </a:p>
          <a:p>
            <a:r>
              <a:rPr lang="en-US" dirty="0"/>
              <a:t>Melkic, E. (2019). Trips and the Globalisation of Patent Protection: A Comparative Analysis of the Effectiveness of Compulsory Licenses as a Tool for Improving Access to Cancer Medicines. SSRN Electronic Journal. doi:https://doi.org/10.2139/ssrn.3627375.</a:t>
            </a:r>
          </a:p>
          <a:p>
            <a:r>
              <a:rPr lang="en-US" dirty="0"/>
              <a:t>Mwambo, L.J. (2019). The Impact of Principals use of Information and Communication Technologies ICTS in Effective Administration in Public Secondary Schools in Fako Division. International Journal of Trend in Scientific Research and Development, Volume-3(Issue-2), pp.687–701. doi:https://doi.org/10.31142/ijtsrd21468.</a:t>
            </a:r>
          </a:p>
          <a:p>
            <a:r>
              <a:rPr lang="en-US" dirty="0"/>
              <a:t>Poortinga, W., Latter, B. and Wang, S. (2021). Differences and Similarities in Coronavirus and Climate Change Perceptions and Policy Support. SSRN Electronic Journal. doi:https://doi.org/10.2139/ssrn.3949465.</a:t>
            </a:r>
          </a:p>
          <a:p>
            <a:r>
              <a:rPr lang="en-US" dirty="0"/>
              <a:t>Public health challenges in Asia: Complex multifaceted challenges require transformative leadership. (2021). WHO South-East Asia Journal of Public Health, 10(1), p.1. doi:https://doi.org/10.4103/2224-3151.334414.</a:t>
            </a:r>
          </a:p>
          <a:p>
            <a:r>
              <a:rPr lang="en-US" dirty="0"/>
              <a:t>Santos, A.B. (2015). Open Innovation research: trends and influences – a bibliometric analysis. Journal of Innovation Management, 3(2), pp.131–165. doi:https://doi.org/10.24840/2183-0606_003.002_0010.</a:t>
            </a:r>
          </a:p>
          <a:p>
            <a:r>
              <a:rPr lang="en-US" dirty="0"/>
              <a:t>Thakur, V. and Kanta Ratho, R. (2021). OMICRON (B.1.1.529): A new SARS‐CoV‐2 Variant of Concern mounting worldwide fear. Journal of Medical Virology. doi:https://doi.org/10.1002/jmv.27541.</a:t>
            </a:r>
          </a:p>
          <a:p>
            <a:r>
              <a:rPr lang="en-US" dirty="0"/>
              <a:t>Virani, A., Wellstead, A.M. and Howlett, M. (2020). The north-south policy divide in transnational healthcare: a comparative review of policy research on medical tourism in source and destination countries. Globalization and Health, 16(1). doi:https://doi.org/10.1186/s12992-020-00566-3.</a:t>
            </a:r>
          </a:p>
          <a:p>
            <a:r>
              <a:rPr lang="en-US" dirty="0"/>
              <a:t>Wang, B. and Ping, Y. (2022). A comparative analysis of COVID-19 vaccination certificates in 12 countries/regions around the world: Rationalising health policies for international travel and domestic social activities during the pandemic. Health Policy. doi:https://doi.org/10.1016/j.healthpol.2022.05.016.</a:t>
            </a:r>
          </a:p>
          <a:p>
            <a:r>
              <a:rPr lang="en-US" dirty="0"/>
              <a:t>Zhai, Y. (2020). A call for addressing barriers to telemedicine: Health disparities during the COVID-19 pandemic. Psychotherapy and Psychosomatics, 90(1), pp.1–3. doi:https://doi.org/10.1159/000509000.</a:t>
            </a:r>
          </a:p>
          <a:p>
            <a:r>
              <a:rPr lang="en-US" dirty="0"/>
              <a:t>Zhou, J., Liu, L., Xue, P., Yang, X. and Tang, X. (2020). Mental Health Response to the COVID-19 Outbreak in China. American Journal of Psychiatry, 177(7), p.appi.ajp.2020.2. doi:https://doi.org/10.1176/appi.ajp.2020.20030304.</a:t>
            </a:r>
          </a:p>
          <a:p>
            <a:endParaRPr lang="en-IN" dirty="0"/>
          </a:p>
        </p:txBody>
      </p:sp>
    </p:spTree>
    <p:extLst>
      <p:ext uri="{BB962C8B-B14F-4D97-AF65-F5344CB8AC3E}">
        <p14:creationId xmlns:p14="http://schemas.microsoft.com/office/powerpoint/2010/main" val="10999324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04"/>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Siva Prasanth dandamudi 2242089 practice based research[1]</Template>
  <TotalTime>0</TotalTime>
  <Words>4291</Words>
  <Application>Microsoft Office PowerPoint</Application>
  <PresentationFormat>On-screen Show (16:9)</PresentationFormat>
  <Paragraphs>227</Paragraphs>
  <Slides>27</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Times New Roman</vt:lpstr>
      <vt:lpstr>Wingdings</vt:lpstr>
      <vt:lpstr>Simple Light</vt:lpstr>
      <vt:lpstr>PowerPoint Presentation</vt:lpstr>
      <vt:lpstr>PowerPoint Presentation</vt:lpstr>
      <vt:lpstr> Overview </vt:lpstr>
      <vt:lpstr>Introduction </vt:lpstr>
      <vt:lpstr>Rationale of study</vt:lpstr>
      <vt:lpstr>Aim of the study </vt:lpstr>
      <vt:lpstr>Hypothesis of the study </vt:lpstr>
      <vt:lpstr>Research Question </vt:lpstr>
      <vt:lpstr>Objectives of study </vt:lpstr>
      <vt:lpstr>Research Methodology </vt:lpstr>
      <vt:lpstr>Research Methodology </vt:lpstr>
      <vt:lpstr>Research Design </vt:lpstr>
      <vt:lpstr>Research Design</vt:lpstr>
      <vt:lpstr>Recruitment, Sampling &amp; study Participants includes </vt:lpstr>
      <vt:lpstr>Material/ Data Collection Methods </vt:lpstr>
      <vt:lpstr>Data analysis technique</vt:lpstr>
      <vt:lpstr>Data analysis technique </vt:lpstr>
      <vt:lpstr>Implication of the study </vt:lpstr>
      <vt:lpstr>Implication of the study </vt:lpstr>
      <vt:lpstr>Ethical considerations </vt:lpstr>
      <vt:lpstr>Ethical considerations</vt:lpstr>
      <vt:lpstr>Conclusion </vt:lpstr>
      <vt:lpstr>PowerPoint Presentation</vt:lpstr>
      <vt:lpstr>References </vt:lpstr>
      <vt:lpstr>References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Sivaanilkumar Lella</dc:creator>
  <cp:lastModifiedBy>Sivaanilkumar Lella</cp:lastModifiedBy>
  <cp:revision>1</cp:revision>
  <dcterms:created xsi:type="dcterms:W3CDTF">2023-11-15T12:14:33Z</dcterms:created>
  <dcterms:modified xsi:type="dcterms:W3CDTF">2023-11-15T12:15:26Z</dcterms:modified>
</cp:coreProperties>
</file>