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1" r:id="rId3"/>
    <p:sldId id="263" r:id="rId4"/>
    <p:sldId id="262" r:id="rId5"/>
    <p:sldId id="259" r:id="rId6"/>
    <p:sldId id="265" r:id="rId7"/>
    <p:sldId id="266" r:id="rId8"/>
    <p:sldId id="264" r:id="rId9"/>
    <p:sldId id="267" r:id="rId10"/>
    <p:sldId id="268" r:id="rId11"/>
    <p:sldId id="258"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3399"/>
    <a:srgbClr val="F27E8F"/>
    <a:srgbClr val="E6F933"/>
    <a:srgbClr val="1BBBDB"/>
    <a:srgbClr val="69C6D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834AA22-4FF6-4614-A606-025FB38023A7}" v="136" dt="2025-12-05T10:31:44.13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8" d="100"/>
          <a:sy n="78" d="100"/>
        </p:scale>
        <p:origin x="154"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DC0CAD3-288E-4CF1-A4A9-AA8C08DE15FE}" type="doc">
      <dgm:prSet loTypeId="urn:microsoft.com/office/officeart/2018/2/layout/IconVerticalSolidList" loCatId="icon" qsTypeId="urn:microsoft.com/office/officeart/2005/8/quickstyle/simple5" qsCatId="simple" csTypeId="urn:microsoft.com/office/officeart/2005/8/colors/colorful1" csCatId="colorful" phldr="1"/>
      <dgm:spPr/>
      <dgm:t>
        <a:bodyPr/>
        <a:lstStyle/>
        <a:p>
          <a:endParaRPr lang="en-US"/>
        </a:p>
      </dgm:t>
    </dgm:pt>
    <dgm:pt modelId="{07506FA9-3DFA-497E-B569-7EFD53ACE7A5}">
      <dgm:prSet/>
      <dgm:spPr/>
      <dgm:t>
        <a:bodyPr/>
        <a:lstStyle/>
        <a:p>
          <a:pPr>
            <a:lnSpc>
              <a:spcPct val="100000"/>
            </a:lnSpc>
          </a:pPr>
          <a:r>
            <a:rPr lang="en-GB" dirty="0">
              <a:latin typeface="Amasis MT Pro Black" panose="02040A04050005020304" pitchFamily="18" charset="0"/>
            </a:rPr>
            <a:t>Is social media a contributing factor in the development of eating disorders?</a:t>
          </a:r>
          <a:endParaRPr lang="en-US" dirty="0">
            <a:latin typeface="Amasis MT Pro Black" panose="02040A04050005020304" pitchFamily="18" charset="0"/>
          </a:endParaRPr>
        </a:p>
      </dgm:t>
    </dgm:pt>
    <dgm:pt modelId="{34274318-A459-4D37-8F2F-374F75C4F462}" type="parTrans" cxnId="{2FBFA5DE-74D7-463D-A2F5-BDC2553D355A}">
      <dgm:prSet/>
      <dgm:spPr/>
      <dgm:t>
        <a:bodyPr/>
        <a:lstStyle/>
        <a:p>
          <a:endParaRPr lang="en-US"/>
        </a:p>
      </dgm:t>
    </dgm:pt>
    <dgm:pt modelId="{A1AE64CD-9D0B-4A79-93ED-43D85F8F89BC}" type="sibTrans" cxnId="{2FBFA5DE-74D7-463D-A2F5-BDC2553D355A}">
      <dgm:prSet phldrT="1" phldr="0"/>
      <dgm:spPr/>
      <dgm:t>
        <a:bodyPr/>
        <a:lstStyle/>
        <a:p>
          <a:endParaRPr lang="en-US"/>
        </a:p>
      </dgm:t>
    </dgm:pt>
    <dgm:pt modelId="{B9B58A33-9E44-449E-A189-69D513A464F9}">
      <dgm:prSet/>
      <dgm:spPr/>
      <dgm:t>
        <a:bodyPr/>
        <a:lstStyle/>
        <a:p>
          <a:pPr>
            <a:lnSpc>
              <a:spcPct val="100000"/>
            </a:lnSpc>
          </a:pPr>
          <a:r>
            <a:rPr lang="en-GB" dirty="0">
              <a:latin typeface="Amasis MT Pro Black" panose="02040A04050005020304" pitchFamily="18" charset="0"/>
            </a:rPr>
            <a:t>Which aspects of social media contribute the most negatively towards an individual's view of their body image?</a:t>
          </a:r>
          <a:endParaRPr lang="en-US" dirty="0">
            <a:latin typeface="Amasis MT Pro Black" panose="02040A04050005020304" pitchFamily="18" charset="0"/>
          </a:endParaRPr>
        </a:p>
      </dgm:t>
    </dgm:pt>
    <dgm:pt modelId="{7E98159D-93F8-4450-967C-C6365D1EBBB9}" type="parTrans" cxnId="{5D870E67-2AC7-424C-AA48-350E5ADDC327}">
      <dgm:prSet/>
      <dgm:spPr/>
      <dgm:t>
        <a:bodyPr/>
        <a:lstStyle/>
        <a:p>
          <a:endParaRPr lang="en-US"/>
        </a:p>
      </dgm:t>
    </dgm:pt>
    <dgm:pt modelId="{13190763-8ED9-4FAC-BEA2-ED9CDD792B7A}" type="sibTrans" cxnId="{5D870E67-2AC7-424C-AA48-350E5ADDC327}">
      <dgm:prSet phldrT="2" phldr="0"/>
      <dgm:spPr/>
      <dgm:t>
        <a:bodyPr/>
        <a:lstStyle/>
        <a:p>
          <a:endParaRPr lang="en-US"/>
        </a:p>
      </dgm:t>
    </dgm:pt>
    <dgm:pt modelId="{735BDD24-A369-4433-917F-DDEF8EDBD7E2}">
      <dgm:prSet/>
      <dgm:spPr/>
      <dgm:t>
        <a:bodyPr/>
        <a:lstStyle/>
        <a:p>
          <a:pPr>
            <a:lnSpc>
              <a:spcPct val="100000"/>
            </a:lnSpc>
          </a:pPr>
          <a:r>
            <a:rPr lang="en-GB" dirty="0">
              <a:latin typeface="Amasis MT Pro Black" panose="02040A04050005020304" pitchFamily="18" charset="0"/>
            </a:rPr>
            <a:t>How can we move towards a more positively influencing social media?</a:t>
          </a:r>
          <a:endParaRPr lang="en-US" dirty="0">
            <a:latin typeface="Amasis MT Pro Black" panose="02040A04050005020304" pitchFamily="18" charset="0"/>
          </a:endParaRPr>
        </a:p>
      </dgm:t>
    </dgm:pt>
    <dgm:pt modelId="{D71FF361-E670-46C9-8226-7F089AAD8DBE}" type="parTrans" cxnId="{3346FF15-61E8-4A21-B5F9-EA4554E68D6A}">
      <dgm:prSet/>
      <dgm:spPr/>
      <dgm:t>
        <a:bodyPr/>
        <a:lstStyle/>
        <a:p>
          <a:endParaRPr lang="en-US"/>
        </a:p>
      </dgm:t>
    </dgm:pt>
    <dgm:pt modelId="{D5FDD501-9901-4646-B959-BF34AE175232}" type="sibTrans" cxnId="{3346FF15-61E8-4A21-B5F9-EA4554E68D6A}">
      <dgm:prSet phldrT="3" phldr="0"/>
      <dgm:spPr/>
      <dgm:t>
        <a:bodyPr/>
        <a:lstStyle/>
        <a:p>
          <a:endParaRPr lang="en-US"/>
        </a:p>
      </dgm:t>
    </dgm:pt>
    <dgm:pt modelId="{281A9E5A-EA62-47B6-89EB-7AB2695633B9}" type="pres">
      <dgm:prSet presAssocID="{BDC0CAD3-288E-4CF1-A4A9-AA8C08DE15FE}" presName="root" presStyleCnt="0">
        <dgm:presLayoutVars>
          <dgm:dir/>
          <dgm:resizeHandles val="exact"/>
        </dgm:presLayoutVars>
      </dgm:prSet>
      <dgm:spPr/>
    </dgm:pt>
    <dgm:pt modelId="{FB0AC27A-E4E9-4103-9682-3538C857B86E}" type="pres">
      <dgm:prSet presAssocID="{07506FA9-3DFA-497E-B569-7EFD53ACE7A5}" presName="compNode" presStyleCnt="0"/>
      <dgm:spPr/>
    </dgm:pt>
    <dgm:pt modelId="{9C1715B7-3EF8-4101-9743-677DBE551831}" type="pres">
      <dgm:prSet presAssocID="{07506FA9-3DFA-497E-B569-7EFD53ACE7A5}" presName="bgRect" presStyleLbl="bgShp" presStyleIdx="0" presStyleCnt="3"/>
      <dgm:spPr/>
    </dgm:pt>
    <dgm:pt modelId="{75E9C4A1-BF13-4715-B06B-156E9FCBC5E0}" type="pres">
      <dgm:prSet presAssocID="{07506FA9-3DFA-497E-B569-7EFD53ACE7A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rain in head"/>
        </a:ext>
      </dgm:extLst>
    </dgm:pt>
    <dgm:pt modelId="{4BE493A8-A737-4CCB-9FF4-1E1C59839009}" type="pres">
      <dgm:prSet presAssocID="{07506FA9-3DFA-497E-B569-7EFD53ACE7A5}" presName="spaceRect" presStyleCnt="0"/>
      <dgm:spPr/>
    </dgm:pt>
    <dgm:pt modelId="{EB997A39-D918-49DF-A575-F0A7031DBD92}" type="pres">
      <dgm:prSet presAssocID="{07506FA9-3DFA-497E-B569-7EFD53ACE7A5}" presName="parTx" presStyleLbl="revTx" presStyleIdx="0" presStyleCnt="3">
        <dgm:presLayoutVars>
          <dgm:chMax val="0"/>
          <dgm:chPref val="0"/>
        </dgm:presLayoutVars>
      </dgm:prSet>
      <dgm:spPr/>
    </dgm:pt>
    <dgm:pt modelId="{321FDAF1-FBBC-4DCD-AF2D-D55CA432A9C6}" type="pres">
      <dgm:prSet presAssocID="{A1AE64CD-9D0B-4A79-93ED-43D85F8F89BC}" presName="sibTrans" presStyleCnt="0"/>
      <dgm:spPr/>
    </dgm:pt>
    <dgm:pt modelId="{D8FD0358-776B-46F0-94CF-78F034FF2587}" type="pres">
      <dgm:prSet presAssocID="{B9B58A33-9E44-449E-A189-69D513A464F9}" presName="compNode" presStyleCnt="0"/>
      <dgm:spPr/>
    </dgm:pt>
    <dgm:pt modelId="{D1E6FBE7-2BE1-441C-A089-8903F6673660}" type="pres">
      <dgm:prSet presAssocID="{B9B58A33-9E44-449E-A189-69D513A464F9}" presName="bgRect" presStyleLbl="bgShp" presStyleIdx="1" presStyleCnt="3"/>
      <dgm:spPr/>
    </dgm:pt>
    <dgm:pt modelId="{22B87E0E-8BDC-460A-BB3E-572D40FAF74A}" type="pres">
      <dgm:prSet presAssocID="{B9B58A33-9E44-449E-A189-69D513A464F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onnections"/>
        </a:ext>
      </dgm:extLst>
    </dgm:pt>
    <dgm:pt modelId="{B7035C61-CB4A-492A-AFCE-208F484FD896}" type="pres">
      <dgm:prSet presAssocID="{B9B58A33-9E44-449E-A189-69D513A464F9}" presName="spaceRect" presStyleCnt="0"/>
      <dgm:spPr/>
    </dgm:pt>
    <dgm:pt modelId="{E6973BD3-C497-411A-813D-A15F058B5BD2}" type="pres">
      <dgm:prSet presAssocID="{B9B58A33-9E44-449E-A189-69D513A464F9}" presName="parTx" presStyleLbl="revTx" presStyleIdx="1" presStyleCnt="3">
        <dgm:presLayoutVars>
          <dgm:chMax val="0"/>
          <dgm:chPref val="0"/>
        </dgm:presLayoutVars>
      </dgm:prSet>
      <dgm:spPr/>
    </dgm:pt>
    <dgm:pt modelId="{1C125B0D-3220-49B0-8F24-7557C04DB611}" type="pres">
      <dgm:prSet presAssocID="{13190763-8ED9-4FAC-BEA2-ED9CDD792B7A}" presName="sibTrans" presStyleCnt="0"/>
      <dgm:spPr/>
    </dgm:pt>
    <dgm:pt modelId="{0FC3A6CB-A190-4474-A07A-5BACB5417354}" type="pres">
      <dgm:prSet presAssocID="{735BDD24-A369-4433-917F-DDEF8EDBD7E2}" presName="compNode" presStyleCnt="0"/>
      <dgm:spPr/>
    </dgm:pt>
    <dgm:pt modelId="{5C1CB5C5-022C-42E8-AE5B-464358319B39}" type="pres">
      <dgm:prSet presAssocID="{735BDD24-A369-4433-917F-DDEF8EDBD7E2}" presName="bgRect" presStyleLbl="bgShp" presStyleIdx="2" presStyleCnt="3"/>
      <dgm:spPr/>
    </dgm:pt>
    <dgm:pt modelId="{8965C928-B02F-475C-9A37-942E6BE3BE8D}" type="pres">
      <dgm:prSet presAssocID="{735BDD24-A369-4433-917F-DDEF8EDBD7E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hat"/>
        </a:ext>
      </dgm:extLst>
    </dgm:pt>
    <dgm:pt modelId="{91CC31E8-9BE9-4AC6-8660-2E6A69BB51FE}" type="pres">
      <dgm:prSet presAssocID="{735BDD24-A369-4433-917F-DDEF8EDBD7E2}" presName="spaceRect" presStyleCnt="0"/>
      <dgm:spPr/>
    </dgm:pt>
    <dgm:pt modelId="{10A99E08-5361-4D64-BFEA-705CFBE21F5B}" type="pres">
      <dgm:prSet presAssocID="{735BDD24-A369-4433-917F-DDEF8EDBD7E2}" presName="parTx" presStyleLbl="revTx" presStyleIdx="2" presStyleCnt="3">
        <dgm:presLayoutVars>
          <dgm:chMax val="0"/>
          <dgm:chPref val="0"/>
        </dgm:presLayoutVars>
      </dgm:prSet>
      <dgm:spPr/>
    </dgm:pt>
  </dgm:ptLst>
  <dgm:cxnLst>
    <dgm:cxn modelId="{3346FF15-61E8-4A21-B5F9-EA4554E68D6A}" srcId="{BDC0CAD3-288E-4CF1-A4A9-AA8C08DE15FE}" destId="{735BDD24-A369-4433-917F-DDEF8EDBD7E2}" srcOrd="2" destOrd="0" parTransId="{D71FF361-E670-46C9-8226-7F089AAD8DBE}" sibTransId="{D5FDD501-9901-4646-B959-BF34AE175232}"/>
    <dgm:cxn modelId="{5D870E67-2AC7-424C-AA48-350E5ADDC327}" srcId="{BDC0CAD3-288E-4CF1-A4A9-AA8C08DE15FE}" destId="{B9B58A33-9E44-449E-A189-69D513A464F9}" srcOrd="1" destOrd="0" parTransId="{7E98159D-93F8-4450-967C-C6365D1EBBB9}" sibTransId="{13190763-8ED9-4FAC-BEA2-ED9CDD792B7A}"/>
    <dgm:cxn modelId="{BA6B5A7E-4187-4CCD-BC45-0130C70DD2F5}" type="presOf" srcId="{07506FA9-3DFA-497E-B569-7EFD53ACE7A5}" destId="{EB997A39-D918-49DF-A575-F0A7031DBD92}" srcOrd="0" destOrd="0" presId="urn:microsoft.com/office/officeart/2018/2/layout/IconVerticalSolidList"/>
    <dgm:cxn modelId="{F8E93789-4F8C-40D7-BA0C-D2EAC0C3EBFC}" type="presOf" srcId="{BDC0CAD3-288E-4CF1-A4A9-AA8C08DE15FE}" destId="{281A9E5A-EA62-47B6-89EB-7AB2695633B9}" srcOrd="0" destOrd="0" presId="urn:microsoft.com/office/officeart/2018/2/layout/IconVerticalSolidList"/>
    <dgm:cxn modelId="{CE8B35DC-C7E2-4E93-835A-66492C9FFF83}" type="presOf" srcId="{B9B58A33-9E44-449E-A189-69D513A464F9}" destId="{E6973BD3-C497-411A-813D-A15F058B5BD2}" srcOrd="0" destOrd="0" presId="urn:microsoft.com/office/officeart/2018/2/layout/IconVerticalSolidList"/>
    <dgm:cxn modelId="{2FBFA5DE-74D7-463D-A2F5-BDC2553D355A}" srcId="{BDC0CAD3-288E-4CF1-A4A9-AA8C08DE15FE}" destId="{07506FA9-3DFA-497E-B569-7EFD53ACE7A5}" srcOrd="0" destOrd="0" parTransId="{34274318-A459-4D37-8F2F-374F75C4F462}" sibTransId="{A1AE64CD-9D0B-4A79-93ED-43D85F8F89BC}"/>
    <dgm:cxn modelId="{5B8E1BF7-9819-458F-BA5E-6181C3DE07E9}" type="presOf" srcId="{735BDD24-A369-4433-917F-DDEF8EDBD7E2}" destId="{10A99E08-5361-4D64-BFEA-705CFBE21F5B}" srcOrd="0" destOrd="0" presId="urn:microsoft.com/office/officeart/2018/2/layout/IconVerticalSolidList"/>
    <dgm:cxn modelId="{8F54E70A-B4E1-43FE-A9EB-8A377B070779}" type="presParOf" srcId="{281A9E5A-EA62-47B6-89EB-7AB2695633B9}" destId="{FB0AC27A-E4E9-4103-9682-3538C857B86E}" srcOrd="0" destOrd="0" presId="urn:microsoft.com/office/officeart/2018/2/layout/IconVerticalSolidList"/>
    <dgm:cxn modelId="{2EC37F03-F625-45EF-938D-AF494E0E07A5}" type="presParOf" srcId="{FB0AC27A-E4E9-4103-9682-3538C857B86E}" destId="{9C1715B7-3EF8-4101-9743-677DBE551831}" srcOrd="0" destOrd="0" presId="urn:microsoft.com/office/officeart/2018/2/layout/IconVerticalSolidList"/>
    <dgm:cxn modelId="{D651B38B-2872-446C-B86D-6E509FA9F474}" type="presParOf" srcId="{FB0AC27A-E4E9-4103-9682-3538C857B86E}" destId="{75E9C4A1-BF13-4715-B06B-156E9FCBC5E0}" srcOrd="1" destOrd="0" presId="urn:microsoft.com/office/officeart/2018/2/layout/IconVerticalSolidList"/>
    <dgm:cxn modelId="{70D97EC4-CD9D-4E78-BBB5-A95231BEA3A4}" type="presParOf" srcId="{FB0AC27A-E4E9-4103-9682-3538C857B86E}" destId="{4BE493A8-A737-4CCB-9FF4-1E1C59839009}" srcOrd="2" destOrd="0" presId="urn:microsoft.com/office/officeart/2018/2/layout/IconVerticalSolidList"/>
    <dgm:cxn modelId="{5A679AC4-156D-415A-8B6C-8D8E86D74183}" type="presParOf" srcId="{FB0AC27A-E4E9-4103-9682-3538C857B86E}" destId="{EB997A39-D918-49DF-A575-F0A7031DBD92}" srcOrd="3" destOrd="0" presId="urn:microsoft.com/office/officeart/2018/2/layout/IconVerticalSolidList"/>
    <dgm:cxn modelId="{BF4BCD20-36AC-4CEE-9374-78506E713F39}" type="presParOf" srcId="{281A9E5A-EA62-47B6-89EB-7AB2695633B9}" destId="{321FDAF1-FBBC-4DCD-AF2D-D55CA432A9C6}" srcOrd="1" destOrd="0" presId="urn:microsoft.com/office/officeart/2018/2/layout/IconVerticalSolidList"/>
    <dgm:cxn modelId="{F20B76AB-0570-4D5C-81CD-D2A9540437E7}" type="presParOf" srcId="{281A9E5A-EA62-47B6-89EB-7AB2695633B9}" destId="{D8FD0358-776B-46F0-94CF-78F034FF2587}" srcOrd="2" destOrd="0" presId="urn:microsoft.com/office/officeart/2018/2/layout/IconVerticalSolidList"/>
    <dgm:cxn modelId="{79218E20-5C62-4223-B5B0-087391632FEB}" type="presParOf" srcId="{D8FD0358-776B-46F0-94CF-78F034FF2587}" destId="{D1E6FBE7-2BE1-441C-A089-8903F6673660}" srcOrd="0" destOrd="0" presId="urn:microsoft.com/office/officeart/2018/2/layout/IconVerticalSolidList"/>
    <dgm:cxn modelId="{8F4D72BE-081D-4CD9-B7DA-35A5916EDAA7}" type="presParOf" srcId="{D8FD0358-776B-46F0-94CF-78F034FF2587}" destId="{22B87E0E-8BDC-460A-BB3E-572D40FAF74A}" srcOrd="1" destOrd="0" presId="urn:microsoft.com/office/officeart/2018/2/layout/IconVerticalSolidList"/>
    <dgm:cxn modelId="{0A721922-58A5-419C-9C44-53899BCFD955}" type="presParOf" srcId="{D8FD0358-776B-46F0-94CF-78F034FF2587}" destId="{B7035C61-CB4A-492A-AFCE-208F484FD896}" srcOrd="2" destOrd="0" presId="urn:microsoft.com/office/officeart/2018/2/layout/IconVerticalSolidList"/>
    <dgm:cxn modelId="{8CACEE0D-0087-4384-A3FA-393D12D317F9}" type="presParOf" srcId="{D8FD0358-776B-46F0-94CF-78F034FF2587}" destId="{E6973BD3-C497-411A-813D-A15F058B5BD2}" srcOrd="3" destOrd="0" presId="urn:microsoft.com/office/officeart/2018/2/layout/IconVerticalSolidList"/>
    <dgm:cxn modelId="{80307C37-DFFC-4ECC-B988-BA04D76D6109}" type="presParOf" srcId="{281A9E5A-EA62-47B6-89EB-7AB2695633B9}" destId="{1C125B0D-3220-49B0-8F24-7557C04DB611}" srcOrd="3" destOrd="0" presId="urn:microsoft.com/office/officeart/2018/2/layout/IconVerticalSolidList"/>
    <dgm:cxn modelId="{BD8C59C1-80B1-4039-9544-968EC1FBF41F}" type="presParOf" srcId="{281A9E5A-EA62-47B6-89EB-7AB2695633B9}" destId="{0FC3A6CB-A190-4474-A07A-5BACB5417354}" srcOrd="4" destOrd="0" presId="urn:microsoft.com/office/officeart/2018/2/layout/IconVerticalSolidList"/>
    <dgm:cxn modelId="{147FF1AE-A7A6-4D6E-82D2-ECE2877F2F3C}" type="presParOf" srcId="{0FC3A6CB-A190-4474-A07A-5BACB5417354}" destId="{5C1CB5C5-022C-42E8-AE5B-464358319B39}" srcOrd="0" destOrd="0" presId="urn:microsoft.com/office/officeart/2018/2/layout/IconVerticalSolidList"/>
    <dgm:cxn modelId="{3E8042BD-CF82-45D4-BC47-A9F23E4102EF}" type="presParOf" srcId="{0FC3A6CB-A190-4474-A07A-5BACB5417354}" destId="{8965C928-B02F-475C-9A37-942E6BE3BE8D}" srcOrd="1" destOrd="0" presId="urn:microsoft.com/office/officeart/2018/2/layout/IconVerticalSolidList"/>
    <dgm:cxn modelId="{A169967F-2A04-4C00-8A75-AA0ADB0E89D5}" type="presParOf" srcId="{0FC3A6CB-A190-4474-A07A-5BACB5417354}" destId="{91CC31E8-9BE9-4AC6-8660-2E6A69BB51FE}" srcOrd="2" destOrd="0" presId="urn:microsoft.com/office/officeart/2018/2/layout/IconVerticalSolidList"/>
    <dgm:cxn modelId="{BAF1FC4C-C3A1-4574-B0EA-67C9496F94A2}" type="presParOf" srcId="{0FC3A6CB-A190-4474-A07A-5BACB5417354}" destId="{10A99E08-5361-4D64-BFEA-705CFBE21F5B}"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1715B7-3EF8-4101-9743-677DBE551831}">
      <dsp:nvSpPr>
        <dsp:cNvPr id="0" name=""/>
        <dsp:cNvSpPr/>
      </dsp:nvSpPr>
      <dsp:spPr>
        <a:xfrm>
          <a:off x="0" y="531"/>
          <a:ext cx="10515600" cy="124293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75E9C4A1-BF13-4715-B06B-156E9FCBC5E0}">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EB997A39-D918-49DF-A575-F0A7031DBD92}">
      <dsp:nvSpPr>
        <dsp:cNvPr id="0" name=""/>
        <dsp:cNvSpPr/>
      </dsp:nvSpPr>
      <dsp:spPr>
        <a:xfrm>
          <a:off x="1435590" y="53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977900">
            <a:lnSpc>
              <a:spcPct val="100000"/>
            </a:lnSpc>
            <a:spcBef>
              <a:spcPct val="0"/>
            </a:spcBef>
            <a:spcAft>
              <a:spcPct val="35000"/>
            </a:spcAft>
            <a:buNone/>
          </a:pPr>
          <a:r>
            <a:rPr lang="en-GB" sz="2200" kern="1200" dirty="0">
              <a:latin typeface="Amasis MT Pro Black" panose="02040A04050005020304" pitchFamily="18" charset="0"/>
            </a:rPr>
            <a:t>Is social media a contributing factor in the development of eating disorders?</a:t>
          </a:r>
          <a:endParaRPr lang="en-US" sz="2200" kern="1200" dirty="0">
            <a:latin typeface="Amasis MT Pro Black" panose="02040A04050005020304" pitchFamily="18" charset="0"/>
          </a:endParaRPr>
        </a:p>
      </dsp:txBody>
      <dsp:txXfrm>
        <a:off x="1435590" y="531"/>
        <a:ext cx="9080009" cy="1242935"/>
      </dsp:txXfrm>
    </dsp:sp>
    <dsp:sp modelId="{D1E6FBE7-2BE1-441C-A089-8903F6673660}">
      <dsp:nvSpPr>
        <dsp:cNvPr id="0" name=""/>
        <dsp:cNvSpPr/>
      </dsp:nvSpPr>
      <dsp:spPr>
        <a:xfrm>
          <a:off x="0" y="1554201"/>
          <a:ext cx="10515600" cy="124293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22B87E0E-8BDC-460A-BB3E-572D40FAF74A}">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E6973BD3-C497-411A-813D-A15F058B5BD2}">
      <dsp:nvSpPr>
        <dsp:cNvPr id="0" name=""/>
        <dsp:cNvSpPr/>
      </dsp:nvSpPr>
      <dsp:spPr>
        <a:xfrm>
          <a:off x="1435590" y="155420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977900">
            <a:lnSpc>
              <a:spcPct val="100000"/>
            </a:lnSpc>
            <a:spcBef>
              <a:spcPct val="0"/>
            </a:spcBef>
            <a:spcAft>
              <a:spcPct val="35000"/>
            </a:spcAft>
            <a:buNone/>
          </a:pPr>
          <a:r>
            <a:rPr lang="en-GB" sz="2200" kern="1200" dirty="0">
              <a:latin typeface="Amasis MT Pro Black" panose="02040A04050005020304" pitchFamily="18" charset="0"/>
            </a:rPr>
            <a:t>Which aspects of social media contribute the most negatively towards an individual's view of their body image?</a:t>
          </a:r>
          <a:endParaRPr lang="en-US" sz="2200" kern="1200" dirty="0">
            <a:latin typeface="Amasis MT Pro Black" panose="02040A04050005020304" pitchFamily="18" charset="0"/>
          </a:endParaRPr>
        </a:p>
      </dsp:txBody>
      <dsp:txXfrm>
        <a:off x="1435590" y="1554201"/>
        <a:ext cx="9080009" cy="1242935"/>
      </dsp:txXfrm>
    </dsp:sp>
    <dsp:sp modelId="{5C1CB5C5-022C-42E8-AE5B-464358319B39}">
      <dsp:nvSpPr>
        <dsp:cNvPr id="0" name=""/>
        <dsp:cNvSpPr/>
      </dsp:nvSpPr>
      <dsp:spPr>
        <a:xfrm>
          <a:off x="0" y="3107870"/>
          <a:ext cx="10515600" cy="124293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8965C928-B02F-475C-9A37-942E6BE3BE8D}">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10A99E08-5361-4D64-BFEA-705CFBE21F5B}">
      <dsp:nvSpPr>
        <dsp:cNvPr id="0" name=""/>
        <dsp:cNvSpPr/>
      </dsp:nvSpPr>
      <dsp:spPr>
        <a:xfrm>
          <a:off x="1435590" y="3107870"/>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977900">
            <a:lnSpc>
              <a:spcPct val="100000"/>
            </a:lnSpc>
            <a:spcBef>
              <a:spcPct val="0"/>
            </a:spcBef>
            <a:spcAft>
              <a:spcPct val="35000"/>
            </a:spcAft>
            <a:buNone/>
          </a:pPr>
          <a:r>
            <a:rPr lang="en-GB" sz="2200" kern="1200" dirty="0">
              <a:latin typeface="Amasis MT Pro Black" panose="02040A04050005020304" pitchFamily="18" charset="0"/>
            </a:rPr>
            <a:t>How can we move towards a more positively influencing social media?</a:t>
          </a:r>
          <a:endParaRPr lang="en-US" sz="2200" kern="1200" dirty="0">
            <a:latin typeface="Amasis MT Pro Black" panose="02040A04050005020304" pitchFamily="18" charset="0"/>
          </a:endParaRPr>
        </a:p>
      </dsp:txBody>
      <dsp:txXfrm>
        <a:off x="1435590" y="3107870"/>
        <a:ext cx="9080009" cy="124293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AFAD1-3EC5-5C75-5CA3-8A43E034AA3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F4E2FF4-B3B8-4ADF-CDE6-0D9F13A74D4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30FCED0-0ED6-0B26-8F3D-98071CFD4562}"/>
              </a:ext>
            </a:extLst>
          </p:cNvPr>
          <p:cNvSpPr>
            <a:spLocks noGrp="1"/>
          </p:cNvSpPr>
          <p:nvPr>
            <p:ph type="dt" sz="half" idx="10"/>
          </p:nvPr>
        </p:nvSpPr>
        <p:spPr/>
        <p:txBody>
          <a:bodyPr/>
          <a:lstStyle/>
          <a:p>
            <a:fld id="{65A6B7D8-AE27-4671-B93D-24CD9A553EDD}" type="datetimeFigureOut">
              <a:rPr lang="en-GB" smtClean="0"/>
              <a:t>05/12/2025</a:t>
            </a:fld>
            <a:endParaRPr lang="en-GB"/>
          </a:p>
        </p:txBody>
      </p:sp>
      <p:sp>
        <p:nvSpPr>
          <p:cNvPr id="5" name="Footer Placeholder 4">
            <a:extLst>
              <a:ext uri="{FF2B5EF4-FFF2-40B4-BE49-F238E27FC236}">
                <a16:creationId xmlns:a16="http://schemas.microsoft.com/office/drawing/2014/main" id="{A44B86B0-CF82-57B9-7A30-1B09B8EB6C9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A89C2FB-CDCA-58CF-07C0-F422B80A9922}"/>
              </a:ext>
            </a:extLst>
          </p:cNvPr>
          <p:cNvSpPr>
            <a:spLocks noGrp="1"/>
          </p:cNvSpPr>
          <p:nvPr>
            <p:ph type="sldNum" sz="quarter" idx="12"/>
          </p:nvPr>
        </p:nvSpPr>
        <p:spPr/>
        <p:txBody>
          <a:bodyPr/>
          <a:lstStyle/>
          <a:p>
            <a:fld id="{68EDFDE0-A807-4A41-BA83-6E8C097E7E43}" type="slidenum">
              <a:rPr lang="en-GB" smtClean="0"/>
              <a:t>‹#›</a:t>
            </a:fld>
            <a:endParaRPr lang="en-GB"/>
          </a:p>
        </p:txBody>
      </p:sp>
    </p:spTree>
    <p:extLst>
      <p:ext uri="{BB962C8B-B14F-4D97-AF65-F5344CB8AC3E}">
        <p14:creationId xmlns:p14="http://schemas.microsoft.com/office/powerpoint/2010/main" val="951671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4AABF1-E778-4368-E155-AEB168ABE63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D13A7C0-11B9-E4E9-B3AE-0A929C7DBC5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C1F3385-7B35-6EF7-688B-8AB474B77588}"/>
              </a:ext>
            </a:extLst>
          </p:cNvPr>
          <p:cNvSpPr>
            <a:spLocks noGrp="1"/>
          </p:cNvSpPr>
          <p:nvPr>
            <p:ph type="dt" sz="half" idx="10"/>
          </p:nvPr>
        </p:nvSpPr>
        <p:spPr/>
        <p:txBody>
          <a:bodyPr/>
          <a:lstStyle/>
          <a:p>
            <a:fld id="{65A6B7D8-AE27-4671-B93D-24CD9A553EDD}" type="datetimeFigureOut">
              <a:rPr lang="en-GB" smtClean="0"/>
              <a:t>05/12/2025</a:t>
            </a:fld>
            <a:endParaRPr lang="en-GB"/>
          </a:p>
        </p:txBody>
      </p:sp>
      <p:sp>
        <p:nvSpPr>
          <p:cNvPr id="5" name="Footer Placeholder 4">
            <a:extLst>
              <a:ext uri="{FF2B5EF4-FFF2-40B4-BE49-F238E27FC236}">
                <a16:creationId xmlns:a16="http://schemas.microsoft.com/office/drawing/2014/main" id="{62CA0160-99BB-F062-7D2E-D8799BF8F11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C99F655-5FC6-E380-FF37-E749414AFCA5}"/>
              </a:ext>
            </a:extLst>
          </p:cNvPr>
          <p:cNvSpPr>
            <a:spLocks noGrp="1"/>
          </p:cNvSpPr>
          <p:nvPr>
            <p:ph type="sldNum" sz="quarter" idx="12"/>
          </p:nvPr>
        </p:nvSpPr>
        <p:spPr/>
        <p:txBody>
          <a:bodyPr/>
          <a:lstStyle/>
          <a:p>
            <a:fld id="{68EDFDE0-A807-4A41-BA83-6E8C097E7E43}" type="slidenum">
              <a:rPr lang="en-GB" smtClean="0"/>
              <a:t>‹#›</a:t>
            </a:fld>
            <a:endParaRPr lang="en-GB"/>
          </a:p>
        </p:txBody>
      </p:sp>
    </p:spTree>
    <p:extLst>
      <p:ext uri="{BB962C8B-B14F-4D97-AF65-F5344CB8AC3E}">
        <p14:creationId xmlns:p14="http://schemas.microsoft.com/office/powerpoint/2010/main" val="4233402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9323BA-4DF6-774F-5DB0-1900DC20B1F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2EAACE4-D605-85A2-20B4-4AC4D6C8B94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D630E9A-96C3-FFC5-DBEC-7A70345471F1}"/>
              </a:ext>
            </a:extLst>
          </p:cNvPr>
          <p:cNvSpPr>
            <a:spLocks noGrp="1"/>
          </p:cNvSpPr>
          <p:nvPr>
            <p:ph type="dt" sz="half" idx="10"/>
          </p:nvPr>
        </p:nvSpPr>
        <p:spPr/>
        <p:txBody>
          <a:bodyPr/>
          <a:lstStyle/>
          <a:p>
            <a:fld id="{65A6B7D8-AE27-4671-B93D-24CD9A553EDD}" type="datetimeFigureOut">
              <a:rPr lang="en-GB" smtClean="0"/>
              <a:t>05/12/2025</a:t>
            </a:fld>
            <a:endParaRPr lang="en-GB"/>
          </a:p>
        </p:txBody>
      </p:sp>
      <p:sp>
        <p:nvSpPr>
          <p:cNvPr id="5" name="Footer Placeholder 4">
            <a:extLst>
              <a:ext uri="{FF2B5EF4-FFF2-40B4-BE49-F238E27FC236}">
                <a16:creationId xmlns:a16="http://schemas.microsoft.com/office/drawing/2014/main" id="{AC39F1ED-4C9D-C44F-9B4D-F02806DBF82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6657897-3AD4-4150-23D2-FD91ED79C9F4}"/>
              </a:ext>
            </a:extLst>
          </p:cNvPr>
          <p:cNvSpPr>
            <a:spLocks noGrp="1"/>
          </p:cNvSpPr>
          <p:nvPr>
            <p:ph type="sldNum" sz="quarter" idx="12"/>
          </p:nvPr>
        </p:nvSpPr>
        <p:spPr/>
        <p:txBody>
          <a:bodyPr/>
          <a:lstStyle/>
          <a:p>
            <a:fld id="{68EDFDE0-A807-4A41-BA83-6E8C097E7E43}" type="slidenum">
              <a:rPr lang="en-GB" smtClean="0"/>
              <a:t>‹#›</a:t>
            </a:fld>
            <a:endParaRPr lang="en-GB"/>
          </a:p>
        </p:txBody>
      </p:sp>
    </p:spTree>
    <p:extLst>
      <p:ext uri="{BB962C8B-B14F-4D97-AF65-F5344CB8AC3E}">
        <p14:creationId xmlns:p14="http://schemas.microsoft.com/office/powerpoint/2010/main" val="14061796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563AE3-FCFE-CB61-712B-73BC1BC1EB3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AFE40E1-2C15-AEF3-33C2-1364F55E336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08B2A8F-A48C-2465-6676-A17D2A173A4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B09B144-E633-DF94-BBA0-D978FC307853}"/>
              </a:ext>
            </a:extLst>
          </p:cNvPr>
          <p:cNvSpPr>
            <a:spLocks noGrp="1"/>
          </p:cNvSpPr>
          <p:nvPr>
            <p:ph type="dt" sz="half" idx="10"/>
          </p:nvPr>
        </p:nvSpPr>
        <p:spPr/>
        <p:txBody>
          <a:bodyPr/>
          <a:lstStyle/>
          <a:p>
            <a:fld id="{65A6B7D8-AE27-4671-B93D-24CD9A553EDD}" type="datetimeFigureOut">
              <a:rPr lang="en-GB" smtClean="0"/>
              <a:t>05/12/2025</a:t>
            </a:fld>
            <a:endParaRPr lang="en-GB"/>
          </a:p>
        </p:txBody>
      </p:sp>
      <p:sp>
        <p:nvSpPr>
          <p:cNvPr id="6" name="Footer Placeholder 5">
            <a:extLst>
              <a:ext uri="{FF2B5EF4-FFF2-40B4-BE49-F238E27FC236}">
                <a16:creationId xmlns:a16="http://schemas.microsoft.com/office/drawing/2014/main" id="{1B3E2B89-5F20-8590-BBBC-F36ABB16E08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28F4FEB-69F6-6484-0681-BBCA63F0C628}"/>
              </a:ext>
            </a:extLst>
          </p:cNvPr>
          <p:cNvSpPr>
            <a:spLocks noGrp="1"/>
          </p:cNvSpPr>
          <p:nvPr>
            <p:ph type="sldNum" sz="quarter" idx="12"/>
          </p:nvPr>
        </p:nvSpPr>
        <p:spPr/>
        <p:txBody>
          <a:bodyPr/>
          <a:lstStyle/>
          <a:p>
            <a:fld id="{68EDFDE0-A807-4A41-BA83-6E8C097E7E43}" type="slidenum">
              <a:rPr lang="en-GB" smtClean="0"/>
              <a:t>‹#›</a:t>
            </a:fld>
            <a:endParaRPr lang="en-GB"/>
          </a:p>
        </p:txBody>
      </p:sp>
    </p:spTree>
    <p:extLst>
      <p:ext uri="{BB962C8B-B14F-4D97-AF65-F5344CB8AC3E}">
        <p14:creationId xmlns:p14="http://schemas.microsoft.com/office/powerpoint/2010/main" val="26358447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5151C-7282-7630-92E3-C71F42162FB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308160F-F9AA-5E2E-8AAC-3BA6C249CEE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D51A620-7B8F-2E3D-70C9-DCE4332B68D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03B016F-2F0C-1D46-E2E1-4D900F69AE4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43025EF-2EA2-1029-BB75-DF0B57C595B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EB2EE15-CE35-B5E0-CDE6-D90B66091588}"/>
              </a:ext>
            </a:extLst>
          </p:cNvPr>
          <p:cNvSpPr>
            <a:spLocks noGrp="1"/>
          </p:cNvSpPr>
          <p:nvPr>
            <p:ph type="dt" sz="half" idx="10"/>
          </p:nvPr>
        </p:nvSpPr>
        <p:spPr/>
        <p:txBody>
          <a:bodyPr/>
          <a:lstStyle/>
          <a:p>
            <a:fld id="{65A6B7D8-AE27-4671-B93D-24CD9A553EDD}" type="datetimeFigureOut">
              <a:rPr lang="en-GB" smtClean="0"/>
              <a:t>05/12/2025</a:t>
            </a:fld>
            <a:endParaRPr lang="en-GB"/>
          </a:p>
        </p:txBody>
      </p:sp>
      <p:sp>
        <p:nvSpPr>
          <p:cNvPr id="8" name="Footer Placeholder 7">
            <a:extLst>
              <a:ext uri="{FF2B5EF4-FFF2-40B4-BE49-F238E27FC236}">
                <a16:creationId xmlns:a16="http://schemas.microsoft.com/office/drawing/2014/main" id="{553A7ACD-3466-649F-D67A-E2934A50825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5C00978-2E96-E4C7-70AD-BA5BB6D347C8}"/>
              </a:ext>
            </a:extLst>
          </p:cNvPr>
          <p:cNvSpPr>
            <a:spLocks noGrp="1"/>
          </p:cNvSpPr>
          <p:nvPr>
            <p:ph type="sldNum" sz="quarter" idx="12"/>
          </p:nvPr>
        </p:nvSpPr>
        <p:spPr/>
        <p:txBody>
          <a:bodyPr/>
          <a:lstStyle/>
          <a:p>
            <a:fld id="{68EDFDE0-A807-4A41-BA83-6E8C097E7E43}" type="slidenum">
              <a:rPr lang="en-GB" smtClean="0"/>
              <a:t>‹#›</a:t>
            </a:fld>
            <a:endParaRPr lang="en-GB"/>
          </a:p>
        </p:txBody>
      </p:sp>
    </p:spTree>
    <p:extLst>
      <p:ext uri="{BB962C8B-B14F-4D97-AF65-F5344CB8AC3E}">
        <p14:creationId xmlns:p14="http://schemas.microsoft.com/office/powerpoint/2010/main" val="13393570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300C26-13B6-36A9-E6D7-D360DD242F9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35A9A1C-B3E8-3497-149D-01FB2CCE822C}"/>
              </a:ext>
            </a:extLst>
          </p:cNvPr>
          <p:cNvSpPr>
            <a:spLocks noGrp="1"/>
          </p:cNvSpPr>
          <p:nvPr>
            <p:ph type="dt" sz="half" idx="10"/>
          </p:nvPr>
        </p:nvSpPr>
        <p:spPr/>
        <p:txBody>
          <a:bodyPr/>
          <a:lstStyle/>
          <a:p>
            <a:fld id="{65A6B7D8-AE27-4671-B93D-24CD9A553EDD}" type="datetimeFigureOut">
              <a:rPr lang="en-GB" smtClean="0"/>
              <a:t>05/12/2025</a:t>
            </a:fld>
            <a:endParaRPr lang="en-GB"/>
          </a:p>
        </p:txBody>
      </p:sp>
      <p:sp>
        <p:nvSpPr>
          <p:cNvPr id="4" name="Footer Placeholder 3">
            <a:extLst>
              <a:ext uri="{FF2B5EF4-FFF2-40B4-BE49-F238E27FC236}">
                <a16:creationId xmlns:a16="http://schemas.microsoft.com/office/drawing/2014/main" id="{6F5F5D6E-B057-6660-0020-13080F7994A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4EE9ADE-970E-79B1-F2B4-D70535303881}"/>
              </a:ext>
            </a:extLst>
          </p:cNvPr>
          <p:cNvSpPr>
            <a:spLocks noGrp="1"/>
          </p:cNvSpPr>
          <p:nvPr>
            <p:ph type="sldNum" sz="quarter" idx="12"/>
          </p:nvPr>
        </p:nvSpPr>
        <p:spPr/>
        <p:txBody>
          <a:bodyPr/>
          <a:lstStyle/>
          <a:p>
            <a:fld id="{68EDFDE0-A807-4A41-BA83-6E8C097E7E43}" type="slidenum">
              <a:rPr lang="en-GB" smtClean="0"/>
              <a:t>‹#›</a:t>
            </a:fld>
            <a:endParaRPr lang="en-GB"/>
          </a:p>
        </p:txBody>
      </p:sp>
    </p:spTree>
    <p:extLst>
      <p:ext uri="{BB962C8B-B14F-4D97-AF65-F5344CB8AC3E}">
        <p14:creationId xmlns:p14="http://schemas.microsoft.com/office/powerpoint/2010/main" val="38884621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C777352-59C5-C300-4305-A47DB812C54A}"/>
              </a:ext>
            </a:extLst>
          </p:cNvPr>
          <p:cNvSpPr>
            <a:spLocks noGrp="1"/>
          </p:cNvSpPr>
          <p:nvPr>
            <p:ph type="dt" sz="half" idx="10"/>
          </p:nvPr>
        </p:nvSpPr>
        <p:spPr/>
        <p:txBody>
          <a:bodyPr/>
          <a:lstStyle/>
          <a:p>
            <a:fld id="{65A6B7D8-AE27-4671-B93D-24CD9A553EDD}" type="datetimeFigureOut">
              <a:rPr lang="en-GB" smtClean="0"/>
              <a:t>05/12/2025</a:t>
            </a:fld>
            <a:endParaRPr lang="en-GB"/>
          </a:p>
        </p:txBody>
      </p:sp>
      <p:sp>
        <p:nvSpPr>
          <p:cNvPr id="3" name="Footer Placeholder 2">
            <a:extLst>
              <a:ext uri="{FF2B5EF4-FFF2-40B4-BE49-F238E27FC236}">
                <a16:creationId xmlns:a16="http://schemas.microsoft.com/office/drawing/2014/main" id="{3BC08835-BD6B-7DB6-DEA0-AD215BD15EB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B0F9B6F-452F-EF6D-1830-F864459E6B1B}"/>
              </a:ext>
            </a:extLst>
          </p:cNvPr>
          <p:cNvSpPr>
            <a:spLocks noGrp="1"/>
          </p:cNvSpPr>
          <p:nvPr>
            <p:ph type="sldNum" sz="quarter" idx="12"/>
          </p:nvPr>
        </p:nvSpPr>
        <p:spPr/>
        <p:txBody>
          <a:bodyPr/>
          <a:lstStyle/>
          <a:p>
            <a:fld id="{68EDFDE0-A807-4A41-BA83-6E8C097E7E43}" type="slidenum">
              <a:rPr lang="en-GB" smtClean="0"/>
              <a:t>‹#›</a:t>
            </a:fld>
            <a:endParaRPr lang="en-GB"/>
          </a:p>
        </p:txBody>
      </p:sp>
    </p:spTree>
    <p:extLst>
      <p:ext uri="{BB962C8B-B14F-4D97-AF65-F5344CB8AC3E}">
        <p14:creationId xmlns:p14="http://schemas.microsoft.com/office/powerpoint/2010/main" val="20644368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4594A-5F8D-19A2-FFCC-A15FD7C3AC2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4E2212F-9F2C-EC89-470C-D50E7AF05B8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4467FEA-BC3B-DA0C-E3FA-3B558996009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69A770-86BA-CA71-F391-C15EE1C36410}"/>
              </a:ext>
            </a:extLst>
          </p:cNvPr>
          <p:cNvSpPr>
            <a:spLocks noGrp="1"/>
          </p:cNvSpPr>
          <p:nvPr>
            <p:ph type="dt" sz="half" idx="10"/>
          </p:nvPr>
        </p:nvSpPr>
        <p:spPr/>
        <p:txBody>
          <a:bodyPr/>
          <a:lstStyle/>
          <a:p>
            <a:fld id="{65A6B7D8-AE27-4671-B93D-24CD9A553EDD}" type="datetimeFigureOut">
              <a:rPr lang="en-GB" smtClean="0"/>
              <a:t>05/12/2025</a:t>
            </a:fld>
            <a:endParaRPr lang="en-GB"/>
          </a:p>
        </p:txBody>
      </p:sp>
      <p:sp>
        <p:nvSpPr>
          <p:cNvPr id="6" name="Footer Placeholder 5">
            <a:extLst>
              <a:ext uri="{FF2B5EF4-FFF2-40B4-BE49-F238E27FC236}">
                <a16:creationId xmlns:a16="http://schemas.microsoft.com/office/drawing/2014/main" id="{760FDB3C-2238-B691-A1A3-A83347E0A26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B12145-9985-D54B-1FD9-28B6F94C312A}"/>
              </a:ext>
            </a:extLst>
          </p:cNvPr>
          <p:cNvSpPr>
            <a:spLocks noGrp="1"/>
          </p:cNvSpPr>
          <p:nvPr>
            <p:ph type="sldNum" sz="quarter" idx="12"/>
          </p:nvPr>
        </p:nvSpPr>
        <p:spPr/>
        <p:txBody>
          <a:bodyPr/>
          <a:lstStyle/>
          <a:p>
            <a:fld id="{68EDFDE0-A807-4A41-BA83-6E8C097E7E43}" type="slidenum">
              <a:rPr lang="en-GB" smtClean="0"/>
              <a:t>‹#›</a:t>
            </a:fld>
            <a:endParaRPr lang="en-GB"/>
          </a:p>
        </p:txBody>
      </p:sp>
    </p:spTree>
    <p:extLst>
      <p:ext uri="{BB962C8B-B14F-4D97-AF65-F5344CB8AC3E}">
        <p14:creationId xmlns:p14="http://schemas.microsoft.com/office/powerpoint/2010/main" val="3550818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7FD344-E00D-5797-65B8-4362251EB0B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8F43001-A530-B594-51DB-44C75515F4D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36D1FDE-E714-902C-F890-9F669F3C2BA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1CFDDD8-C49F-FC77-B243-188440643DDC}"/>
              </a:ext>
            </a:extLst>
          </p:cNvPr>
          <p:cNvSpPr>
            <a:spLocks noGrp="1"/>
          </p:cNvSpPr>
          <p:nvPr>
            <p:ph type="dt" sz="half" idx="10"/>
          </p:nvPr>
        </p:nvSpPr>
        <p:spPr/>
        <p:txBody>
          <a:bodyPr/>
          <a:lstStyle/>
          <a:p>
            <a:fld id="{65A6B7D8-AE27-4671-B93D-24CD9A553EDD}" type="datetimeFigureOut">
              <a:rPr lang="en-GB" smtClean="0"/>
              <a:t>05/12/2025</a:t>
            </a:fld>
            <a:endParaRPr lang="en-GB"/>
          </a:p>
        </p:txBody>
      </p:sp>
      <p:sp>
        <p:nvSpPr>
          <p:cNvPr id="6" name="Footer Placeholder 5">
            <a:extLst>
              <a:ext uri="{FF2B5EF4-FFF2-40B4-BE49-F238E27FC236}">
                <a16:creationId xmlns:a16="http://schemas.microsoft.com/office/drawing/2014/main" id="{41DCBBF9-CEBC-3258-87A4-44453996E73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77F3DF8-315E-00BD-3599-AC27B5B7DB59}"/>
              </a:ext>
            </a:extLst>
          </p:cNvPr>
          <p:cNvSpPr>
            <a:spLocks noGrp="1"/>
          </p:cNvSpPr>
          <p:nvPr>
            <p:ph type="sldNum" sz="quarter" idx="12"/>
          </p:nvPr>
        </p:nvSpPr>
        <p:spPr/>
        <p:txBody>
          <a:bodyPr/>
          <a:lstStyle/>
          <a:p>
            <a:fld id="{68EDFDE0-A807-4A41-BA83-6E8C097E7E43}" type="slidenum">
              <a:rPr lang="en-GB" smtClean="0"/>
              <a:t>‹#›</a:t>
            </a:fld>
            <a:endParaRPr lang="en-GB"/>
          </a:p>
        </p:txBody>
      </p:sp>
    </p:spTree>
    <p:extLst>
      <p:ext uri="{BB962C8B-B14F-4D97-AF65-F5344CB8AC3E}">
        <p14:creationId xmlns:p14="http://schemas.microsoft.com/office/powerpoint/2010/main" val="3343777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CE2D8F-52D1-81E7-514F-58FE9499E5F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C3B4E48-206C-94D5-6FD9-0B40FE0A52D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CBA8E36-5DDE-C416-3F30-7661A5C8D2C1}"/>
              </a:ext>
            </a:extLst>
          </p:cNvPr>
          <p:cNvSpPr>
            <a:spLocks noGrp="1"/>
          </p:cNvSpPr>
          <p:nvPr>
            <p:ph type="dt" sz="half" idx="10"/>
          </p:nvPr>
        </p:nvSpPr>
        <p:spPr/>
        <p:txBody>
          <a:bodyPr/>
          <a:lstStyle/>
          <a:p>
            <a:fld id="{65A6B7D8-AE27-4671-B93D-24CD9A553EDD}" type="datetimeFigureOut">
              <a:rPr lang="en-GB" smtClean="0"/>
              <a:t>05/12/2025</a:t>
            </a:fld>
            <a:endParaRPr lang="en-GB"/>
          </a:p>
        </p:txBody>
      </p:sp>
      <p:sp>
        <p:nvSpPr>
          <p:cNvPr id="5" name="Footer Placeholder 4">
            <a:extLst>
              <a:ext uri="{FF2B5EF4-FFF2-40B4-BE49-F238E27FC236}">
                <a16:creationId xmlns:a16="http://schemas.microsoft.com/office/drawing/2014/main" id="{E510E6AF-7B2E-8127-FC07-E5D1E26D57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27662BD-55F7-C25F-D83F-62AEC402441A}"/>
              </a:ext>
            </a:extLst>
          </p:cNvPr>
          <p:cNvSpPr>
            <a:spLocks noGrp="1"/>
          </p:cNvSpPr>
          <p:nvPr>
            <p:ph type="sldNum" sz="quarter" idx="12"/>
          </p:nvPr>
        </p:nvSpPr>
        <p:spPr/>
        <p:txBody>
          <a:bodyPr/>
          <a:lstStyle/>
          <a:p>
            <a:fld id="{68EDFDE0-A807-4A41-BA83-6E8C097E7E43}" type="slidenum">
              <a:rPr lang="en-GB" smtClean="0"/>
              <a:t>‹#›</a:t>
            </a:fld>
            <a:endParaRPr lang="en-GB"/>
          </a:p>
        </p:txBody>
      </p:sp>
    </p:spTree>
    <p:extLst>
      <p:ext uri="{BB962C8B-B14F-4D97-AF65-F5344CB8AC3E}">
        <p14:creationId xmlns:p14="http://schemas.microsoft.com/office/powerpoint/2010/main" val="28681749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E305515-2531-F588-CCFF-6E4E46AF5B0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C7A069B-C4CA-0CF0-E593-41A855486F2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D4E04CD-0A77-4544-7AFA-8CF12327F78C}"/>
              </a:ext>
            </a:extLst>
          </p:cNvPr>
          <p:cNvSpPr>
            <a:spLocks noGrp="1"/>
          </p:cNvSpPr>
          <p:nvPr>
            <p:ph type="dt" sz="half" idx="10"/>
          </p:nvPr>
        </p:nvSpPr>
        <p:spPr/>
        <p:txBody>
          <a:bodyPr/>
          <a:lstStyle/>
          <a:p>
            <a:fld id="{65A6B7D8-AE27-4671-B93D-24CD9A553EDD}" type="datetimeFigureOut">
              <a:rPr lang="en-GB" smtClean="0"/>
              <a:t>05/12/2025</a:t>
            </a:fld>
            <a:endParaRPr lang="en-GB"/>
          </a:p>
        </p:txBody>
      </p:sp>
      <p:sp>
        <p:nvSpPr>
          <p:cNvPr id="5" name="Footer Placeholder 4">
            <a:extLst>
              <a:ext uri="{FF2B5EF4-FFF2-40B4-BE49-F238E27FC236}">
                <a16:creationId xmlns:a16="http://schemas.microsoft.com/office/drawing/2014/main" id="{ABFAE175-B41D-A6E5-B213-22178DDF0A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A2E7E6C-B5DA-341F-4BAF-8FB9C732F851}"/>
              </a:ext>
            </a:extLst>
          </p:cNvPr>
          <p:cNvSpPr>
            <a:spLocks noGrp="1"/>
          </p:cNvSpPr>
          <p:nvPr>
            <p:ph type="sldNum" sz="quarter" idx="12"/>
          </p:nvPr>
        </p:nvSpPr>
        <p:spPr/>
        <p:txBody>
          <a:bodyPr/>
          <a:lstStyle/>
          <a:p>
            <a:fld id="{68EDFDE0-A807-4A41-BA83-6E8C097E7E43}" type="slidenum">
              <a:rPr lang="en-GB" smtClean="0"/>
              <a:t>‹#›</a:t>
            </a:fld>
            <a:endParaRPr lang="en-GB"/>
          </a:p>
        </p:txBody>
      </p:sp>
    </p:spTree>
    <p:extLst>
      <p:ext uri="{BB962C8B-B14F-4D97-AF65-F5344CB8AC3E}">
        <p14:creationId xmlns:p14="http://schemas.microsoft.com/office/powerpoint/2010/main" val="30717104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080739F-D82B-48E3-BDA5-A7F2D4F9847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F253FE0-E42A-6F18-A1A5-254E3518F09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1D912E5-3ECE-340E-97E8-49AB4236633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5A6B7D8-AE27-4671-B93D-24CD9A553EDD}" type="datetimeFigureOut">
              <a:rPr lang="en-GB" smtClean="0"/>
              <a:t>05/12/2025</a:t>
            </a:fld>
            <a:endParaRPr lang="en-GB"/>
          </a:p>
        </p:txBody>
      </p:sp>
      <p:sp>
        <p:nvSpPr>
          <p:cNvPr id="5" name="Footer Placeholder 4">
            <a:extLst>
              <a:ext uri="{FF2B5EF4-FFF2-40B4-BE49-F238E27FC236}">
                <a16:creationId xmlns:a16="http://schemas.microsoft.com/office/drawing/2014/main" id="{57AB1D0E-CE8B-4A40-D78F-C3429362055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1FC0B19-90A3-6721-6BF3-85A92C635A7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8EDFDE0-A807-4A41-BA83-6E8C097E7E43}" type="slidenum">
              <a:rPr lang="en-GB" smtClean="0"/>
              <a:t>‹#›</a:t>
            </a:fld>
            <a:endParaRPr lang="en-GB"/>
          </a:p>
        </p:txBody>
      </p:sp>
    </p:spTree>
    <p:extLst>
      <p:ext uri="{BB962C8B-B14F-4D97-AF65-F5344CB8AC3E}">
        <p14:creationId xmlns:p14="http://schemas.microsoft.com/office/powerpoint/2010/main" val="401641707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hyperlink" Target="https://www.youtube.com/shorts/LeRtxI6z0ac" TargetMode="External"/><Relationship Id="rId2" Type="http://schemas.openxmlformats.org/officeDocument/2006/relationships/image" Target="../media/image10.jpeg"/><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hyperlink" Target="https://www.nhs.uk/mental-health/feelings-symptoms-behaviours/behaviours/eating-disorders/overview/" TargetMode="External"/><Relationship Id="rId2" Type="http://schemas.openxmlformats.org/officeDocument/2006/relationships/image" Target="../media/image10.jpeg"/><Relationship Id="rId1" Type="http://schemas.openxmlformats.org/officeDocument/2006/relationships/slideLayout" Target="../slideLayouts/slideLayout2.xml"/><Relationship Id="rId4" Type="http://schemas.openxmlformats.org/officeDocument/2006/relationships/hyperlink" Target="https://www.safes.so/blogs/social-media-eating-disorder-statistic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0" name="Rectangle 1039">
            <a:extLst>
              <a:ext uri="{FF2B5EF4-FFF2-40B4-BE49-F238E27FC236}">
                <a16:creationId xmlns:a16="http://schemas.microsoft.com/office/drawing/2014/main" id="{7DA3C418-758E-4180-A5D0-8655D680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2" name="Rectangle 1041">
            <a:extLst>
              <a:ext uri="{FF2B5EF4-FFF2-40B4-BE49-F238E27FC236}">
                <a16:creationId xmlns:a16="http://schemas.microsoft.com/office/drawing/2014/main" id="{28C8EF06-5EC3-4883-AFAF-D74FF46550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5135971" cy="6871648"/>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descr="The Impact Of Social Media On Body Image: An IELTS Writing Guide ...">
            <a:extLst>
              <a:ext uri="{FF2B5EF4-FFF2-40B4-BE49-F238E27FC236}">
                <a16:creationId xmlns:a16="http://schemas.microsoft.com/office/drawing/2014/main" id="{95271A75-E7AC-22D7-3C2C-57984CAEC5B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2151" r="-2" b="23919"/>
          <a:stretch>
            <a:fillRect/>
          </a:stretch>
        </p:blipFill>
        <p:spPr bwMode="auto">
          <a:xfrm>
            <a:off x="2915455" y="10"/>
            <a:ext cx="9276545" cy="6857990"/>
          </a:xfrm>
          <a:custGeom>
            <a:avLst/>
            <a:gdLst/>
            <a:ahLst/>
            <a:cxnLst/>
            <a:rect l="l" t="t" r="r" b="b"/>
            <a:pathLst>
              <a:path w="9276545" h="6871647">
                <a:moveTo>
                  <a:pt x="9276545" y="0"/>
                </a:moveTo>
                <a:lnTo>
                  <a:pt x="9276545" y="6858000"/>
                </a:lnTo>
                <a:lnTo>
                  <a:pt x="1546051" y="6871647"/>
                </a:lnTo>
                <a:lnTo>
                  <a:pt x="1535751" y="6828910"/>
                </a:lnTo>
                <a:cubicBezTo>
                  <a:pt x="1530460" y="6775140"/>
                  <a:pt x="1515370" y="6618042"/>
                  <a:pt x="1514301" y="6549029"/>
                </a:cubicBezTo>
                <a:cubicBezTo>
                  <a:pt x="1518045" y="6491396"/>
                  <a:pt x="1528503" y="6450608"/>
                  <a:pt x="1529339" y="6414828"/>
                </a:cubicBezTo>
                <a:cubicBezTo>
                  <a:pt x="1525062" y="6359280"/>
                  <a:pt x="1502062" y="6307149"/>
                  <a:pt x="1493941" y="6268848"/>
                </a:cubicBezTo>
                <a:cubicBezTo>
                  <a:pt x="1502669" y="6254191"/>
                  <a:pt x="1469920" y="6200171"/>
                  <a:pt x="1480613" y="6185025"/>
                </a:cubicBezTo>
                <a:cubicBezTo>
                  <a:pt x="1481020" y="6164522"/>
                  <a:pt x="1458164" y="6060790"/>
                  <a:pt x="1443364" y="6018360"/>
                </a:cubicBezTo>
                <a:cubicBezTo>
                  <a:pt x="1426694" y="5970758"/>
                  <a:pt x="1390307" y="5920074"/>
                  <a:pt x="1380584" y="5899407"/>
                </a:cubicBezTo>
                <a:cubicBezTo>
                  <a:pt x="1370860" y="5878740"/>
                  <a:pt x="1392244" y="5920877"/>
                  <a:pt x="1385023" y="5894356"/>
                </a:cubicBezTo>
                <a:cubicBezTo>
                  <a:pt x="1377800" y="5867835"/>
                  <a:pt x="1345702" y="5770498"/>
                  <a:pt x="1337254" y="5740279"/>
                </a:cubicBezTo>
                <a:cubicBezTo>
                  <a:pt x="1353956" y="5738860"/>
                  <a:pt x="1323673" y="5722040"/>
                  <a:pt x="1334321" y="5713042"/>
                </a:cubicBezTo>
                <a:cubicBezTo>
                  <a:pt x="1343675" y="5706701"/>
                  <a:pt x="1336672" y="5700118"/>
                  <a:pt x="1335877" y="5692870"/>
                </a:cubicBezTo>
                <a:cubicBezTo>
                  <a:pt x="1343201" y="5683812"/>
                  <a:pt x="1329617" y="5652064"/>
                  <a:pt x="1319978" y="5643427"/>
                </a:cubicBezTo>
                <a:cubicBezTo>
                  <a:pt x="1286551" y="5622177"/>
                  <a:pt x="1310947" y="5579803"/>
                  <a:pt x="1285321" y="5562271"/>
                </a:cubicBezTo>
                <a:cubicBezTo>
                  <a:pt x="1281540" y="5556238"/>
                  <a:pt x="1279983" y="5550455"/>
                  <a:pt x="1279815" y="5544867"/>
                </a:cubicBezTo>
                <a:lnTo>
                  <a:pt x="1282507" y="5529404"/>
                </a:lnTo>
                <a:lnTo>
                  <a:pt x="1289604" y="5525378"/>
                </a:lnTo>
                <a:lnTo>
                  <a:pt x="1287766" y="5515726"/>
                </a:lnTo>
                <a:lnTo>
                  <a:pt x="1288829" y="5513051"/>
                </a:lnTo>
                <a:cubicBezTo>
                  <a:pt x="1290896" y="5507946"/>
                  <a:pt x="1292688" y="5502897"/>
                  <a:pt x="1293373" y="5497833"/>
                </a:cubicBezTo>
                <a:cubicBezTo>
                  <a:pt x="1288690" y="5483829"/>
                  <a:pt x="1272696" y="5459278"/>
                  <a:pt x="1260736" y="5429027"/>
                </a:cubicBezTo>
                <a:cubicBezTo>
                  <a:pt x="1238579" y="5396416"/>
                  <a:pt x="1238884" y="5351600"/>
                  <a:pt x="1221610" y="5316328"/>
                </a:cubicBezTo>
                <a:lnTo>
                  <a:pt x="1216099" y="5309330"/>
                </a:lnTo>
                <a:lnTo>
                  <a:pt x="1217278" y="5279477"/>
                </a:lnTo>
                <a:cubicBezTo>
                  <a:pt x="1221588" y="5274318"/>
                  <a:pt x="1222716" y="5266940"/>
                  <a:pt x="1218469" y="5260597"/>
                </a:cubicBezTo>
                <a:lnTo>
                  <a:pt x="1206220" y="5152555"/>
                </a:lnTo>
                <a:cubicBezTo>
                  <a:pt x="1205294" y="5116878"/>
                  <a:pt x="1196908" y="5101727"/>
                  <a:pt x="1212921" y="5046536"/>
                </a:cubicBezTo>
                <a:cubicBezTo>
                  <a:pt x="1234138" y="4987918"/>
                  <a:pt x="1204801" y="4903116"/>
                  <a:pt x="1212183" y="4837345"/>
                </a:cubicBezTo>
                <a:cubicBezTo>
                  <a:pt x="1183151" y="4802424"/>
                  <a:pt x="1209228" y="4821062"/>
                  <a:pt x="1202048" y="4784195"/>
                </a:cubicBezTo>
                <a:cubicBezTo>
                  <a:pt x="1202483" y="4760878"/>
                  <a:pt x="1202919" y="4737561"/>
                  <a:pt x="1203354" y="4714245"/>
                </a:cubicBezTo>
                <a:lnTo>
                  <a:pt x="1201502" y="4700836"/>
                </a:lnTo>
                <a:lnTo>
                  <a:pt x="1194919" y="4697224"/>
                </a:lnTo>
                <a:lnTo>
                  <a:pt x="1187792" y="4677162"/>
                </a:lnTo>
                <a:cubicBezTo>
                  <a:pt x="1186060" y="4669625"/>
                  <a:pt x="1185291" y="4661478"/>
                  <a:pt x="1186080" y="4652429"/>
                </a:cubicBezTo>
                <a:cubicBezTo>
                  <a:pt x="1199189" y="4622456"/>
                  <a:pt x="1167081" y="4571771"/>
                  <a:pt x="1184722" y="4534840"/>
                </a:cubicBezTo>
                <a:cubicBezTo>
                  <a:pt x="1182407" y="4499077"/>
                  <a:pt x="1175424" y="4460227"/>
                  <a:pt x="1172188" y="4437851"/>
                </a:cubicBezTo>
                <a:cubicBezTo>
                  <a:pt x="1161331" y="4428466"/>
                  <a:pt x="1178123" y="4398274"/>
                  <a:pt x="1165306" y="4400581"/>
                </a:cubicBezTo>
                <a:cubicBezTo>
                  <a:pt x="1171061" y="4389819"/>
                  <a:pt x="1173552" y="4346771"/>
                  <a:pt x="1168602" y="4335651"/>
                </a:cubicBezTo>
                <a:lnTo>
                  <a:pt x="1178384" y="4280215"/>
                </a:lnTo>
                <a:lnTo>
                  <a:pt x="1177294" y="4274660"/>
                </a:lnTo>
                <a:cubicBezTo>
                  <a:pt x="1177138" y="4268882"/>
                  <a:pt x="1177520" y="4251103"/>
                  <a:pt x="1177448" y="4245552"/>
                </a:cubicBezTo>
                <a:cubicBezTo>
                  <a:pt x="1177252" y="4244155"/>
                  <a:pt x="1177058" y="4242757"/>
                  <a:pt x="1176863" y="4241361"/>
                </a:cubicBezTo>
                <a:lnTo>
                  <a:pt x="1162386" y="4207167"/>
                </a:lnTo>
                <a:cubicBezTo>
                  <a:pt x="1162950" y="4202536"/>
                  <a:pt x="1174655" y="4199565"/>
                  <a:pt x="1174343" y="4192380"/>
                </a:cubicBezTo>
                <a:lnTo>
                  <a:pt x="1160516" y="4164062"/>
                </a:lnTo>
                <a:lnTo>
                  <a:pt x="1161365" y="4158623"/>
                </a:lnTo>
                <a:lnTo>
                  <a:pt x="1144878" y="4076261"/>
                </a:lnTo>
                <a:lnTo>
                  <a:pt x="1123687" y="4005692"/>
                </a:lnTo>
                <a:lnTo>
                  <a:pt x="1096720" y="3754257"/>
                </a:lnTo>
                <a:cubicBezTo>
                  <a:pt x="1083618" y="3639924"/>
                  <a:pt x="1064313" y="3636659"/>
                  <a:pt x="1047682" y="3517638"/>
                </a:cubicBezTo>
                <a:cubicBezTo>
                  <a:pt x="1048550" y="3477187"/>
                  <a:pt x="1049418" y="3436735"/>
                  <a:pt x="1050285" y="3396284"/>
                </a:cubicBezTo>
                <a:lnTo>
                  <a:pt x="1030166" y="3320814"/>
                </a:lnTo>
                <a:lnTo>
                  <a:pt x="1034128" y="3260443"/>
                </a:lnTo>
                <a:lnTo>
                  <a:pt x="1007751" y="3198916"/>
                </a:lnTo>
                <a:cubicBezTo>
                  <a:pt x="1003323" y="3193074"/>
                  <a:pt x="1001150" y="3187393"/>
                  <a:pt x="1000384" y="3181839"/>
                </a:cubicBezTo>
                <a:cubicBezTo>
                  <a:pt x="1000734" y="3176675"/>
                  <a:pt x="1001085" y="3171511"/>
                  <a:pt x="1001435" y="3166346"/>
                </a:cubicBezTo>
                <a:lnTo>
                  <a:pt x="968918" y="3112638"/>
                </a:lnTo>
                <a:cubicBezTo>
                  <a:pt x="957125" y="3092489"/>
                  <a:pt x="955617" y="3065232"/>
                  <a:pt x="934483" y="3031628"/>
                </a:cubicBezTo>
                <a:cubicBezTo>
                  <a:pt x="914631" y="2997037"/>
                  <a:pt x="908933" y="3005661"/>
                  <a:pt x="879229" y="2948196"/>
                </a:cubicBezTo>
                <a:cubicBezTo>
                  <a:pt x="850845" y="2897154"/>
                  <a:pt x="820829" y="2806798"/>
                  <a:pt x="798666" y="2761198"/>
                </a:cubicBezTo>
                <a:cubicBezTo>
                  <a:pt x="773970" y="2714562"/>
                  <a:pt x="758278" y="2715446"/>
                  <a:pt x="746962" y="2694939"/>
                </a:cubicBezTo>
                <a:lnTo>
                  <a:pt x="712796" y="2614779"/>
                </a:lnTo>
                <a:lnTo>
                  <a:pt x="697701" y="2600020"/>
                </a:lnTo>
                <a:cubicBezTo>
                  <a:pt x="697743" y="2598787"/>
                  <a:pt x="697784" y="2597555"/>
                  <a:pt x="697823" y="2596321"/>
                </a:cubicBezTo>
                <a:lnTo>
                  <a:pt x="679645" y="2572602"/>
                </a:lnTo>
                <a:lnTo>
                  <a:pt x="680789" y="2571831"/>
                </a:lnTo>
                <a:cubicBezTo>
                  <a:pt x="682946" y="2569560"/>
                  <a:pt x="683757" y="2566863"/>
                  <a:pt x="681771" y="2563200"/>
                </a:cubicBezTo>
                <a:cubicBezTo>
                  <a:pt x="705290" y="2562299"/>
                  <a:pt x="688388" y="2558438"/>
                  <a:pt x="680456" y="2547723"/>
                </a:cubicBezTo>
                <a:cubicBezTo>
                  <a:pt x="679482" y="2534148"/>
                  <a:pt x="677183" y="2493617"/>
                  <a:pt x="675922" y="2481749"/>
                </a:cubicBezTo>
                <a:lnTo>
                  <a:pt x="672894" y="2476509"/>
                </a:lnTo>
                <a:lnTo>
                  <a:pt x="673143" y="2476297"/>
                </a:lnTo>
                <a:cubicBezTo>
                  <a:pt x="673152" y="2474932"/>
                  <a:pt x="672405" y="2473126"/>
                  <a:pt x="670567" y="2470561"/>
                </a:cubicBezTo>
                <a:lnTo>
                  <a:pt x="667369" y="2466951"/>
                </a:lnTo>
                <a:lnTo>
                  <a:pt x="661495" y="2456785"/>
                </a:lnTo>
                <a:cubicBezTo>
                  <a:pt x="661510" y="2455387"/>
                  <a:pt x="661525" y="2453987"/>
                  <a:pt x="661540" y="2452588"/>
                </a:cubicBezTo>
                <a:lnTo>
                  <a:pt x="664540" y="2449913"/>
                </a:lnTo>
                <a:lnTo>
                  <a:pt x="663581" y="2449129"/>
                </a:lnTo>
                <a:cubicBezTo>
                  <a:pt x="653014" y="2444453"/>
                  <a:pt x="642406" y="2445872"/>
                  <a:pt x="663129" y="2426579"/>
                </a:cubicBezTo>
                <a:cubicBezTo>
                  <a:pt x="643271" y="2414167"/>
                  <a:pt x="657229" y="2404769"/>
                  <a:pt x="650205" y="2379928"/>
                </a:cubicBezTo>
                <a:cubicBezTo>
                  <a:pt x="634911" y="2374359"/>
                  <a:pt x="634260" y="2365346"/>
                  <a:pt x="638008" y="2354824"/>
                </a:cubicBezTo>
                <a:cubicBezTo>
                  <a:pt x="621083" y="2334576"/>
                  <a:pt x="620949" y="2310146"/>
                  <a:pt x="609851" y="2284299"/>
                </a:cubicBezTo>
                <a:lnTo>
                  <a:pt x="585585" y="2155739"/>
                </a:lnTo>
                <a:lnTo>
                  <a:pt x="581391" y="2152892"/>
                </a:lnTo>
                <a:cubicBezTo>
                  <a:pt x="578821" y="2150768"/>
                  <a:pt x="577525" y="2149149"/>
                  <a:pt x="577083" y="2147807"/>
                </a:cubicBezTo>
                <a:lnTo>
                  <a:pt x="577251" y="2147544"/>
                </a:lnTo>
                <a:lnTo>
                  <a:pt x="546845" y="2085601"/>
                </a:lnTo>
                <a:cubicBezTo>
                  <a:pt x="538270" y="2073917"/>
                  <a:pt x="486356" y="1955894"/>
                  <a:pt x="470837" y="1931362"/>
                </a:cubicBezTo>
                <a:lnTo>
                  <a:pt x="428154" y="1657167"/>
                </a:lnTo>
                <a:lnTo>
                  <a:pt x="392797" y="1510175"/>
                </a:lnTo>
                <a:cubicBezTo>
                  <a:pt x="380165" y="1504446"/>
                  <a:pt x="369910" y="1451095"/>
                  <a:pt x="372847" y="1440507"/>
                </a:cubicBezTo>
                <a:cubicBezTo>
                  <a:pt x="369015" y="1433783"/>
                  <a:pt x="338503" y="1376212"/>
                  <a:pt x="344479" y="1367690"/>
                </a:cubicBezTo>
                <a:cubicBezTo>
                  <a:pt x="332264" y="1342150"/>
                  <a:pt x="321736" y="1310521"/>
                  <a:pt x="299558" y="1287266"/>
                </a:cubicBezTo>
                <a:cubicBezTo>
                  <a:pt x="277380" y="1264010"/>
                  <a:pt x="259203" y="1269909"/>
                  <a:pt x="243216" y="1249403"/>
                </a:cubicBezTo>
                <a:cubicBezTo>
                  <a:pt x="227230" y="1228898"/>
                  <a:pt x="218454" y="1166841"/>
                  <a:pt x="203639" y="1164232"/>
                </a:cubicBezTo>
                <a:cubicBezTo>
                  <a:pt x="192352" y="1144923"/>
                  <a:pt x="198158" y="1133798"/>
                  <a:pt x="169195" y="1087898"/>
                </a:cubicBezTo>
                <a:cubicBezTo>
                  <a:pt x="139228" y="1002950"/>
                  <a:pt x="140891" y="969630"/>
                  <a:pt x="98775" y="910071"/>
                </a:cubicBezTo>
                <a:cubicBezTo>
                  <a:pt x="45025" y="831068"/>
                  <a:pt x="34038" y="817468"/>
                  <a:pt x="43820" y="712632"/>
                </a:cubicBezTo>
                <a:cubicBezTo>
                  <a:pt x="34816" y="659496"/>
                  <a:pt x="43273" y="613587"/>
                  <a:pt x="44748" y="591246"/>
                </a:cubicBezTo>
                <a:lnTo>
                  <a:pt x="36767" y="546725"/>
                </a:lnTo>
                <a:cubicBezTo>
                  <a:pt x="36093" y="528360"/>
                  <a:pt x="35418" y="509996"/>
                  <a:pt x="34744" y="491632"/>
                </a:cubicBezTo>
                <a:cubicBezTo>
                  <a:pt x="34670" y="458441"/>
                  <a:pt x="29296" y="473054"/>
                  <a:pt x="29222" y="439863"/>
                </a:cubicBezTo>
                <a:cubicBezTo>
                  <a:pt x="29152" y="439762"/>
                  <a:pt x="2578" y="397168"/>
                  <a:pt x="2507" y="397065"/>
                </a:cubicBezTo>
                <a:cubicBezTo>
                  <a:pt x="-7796" y="385479"/>
                  <a:pt x="17492" y="336832"/>
                  <a:pt x="9810" y="317232"/>
                </a:cubicBezTo>
                <a:lnTo>
                  <a:pt x="25323" y="268841"/>
                </a:lnTo>
                <a:cubicBezTo>
                  <a:pt x="20582" y="241406"/>
                  <a:pt x="55391" y="238509"/>
                  <a:pt x="50278" y="195107"/>
                </a:cubicBezTo>
                <a:cubicBezTo>
                  <a:pt x="49891" y="157638"/>
                  <a:pt x="41873" y="124837"/>
                  <a:pt x="47653" y="93413"/>
                </a:cubicBezTo>
                <a:cubicBezTo>
                  <a:pt x="41389" y="80245"/>
                  <a:pt x="38874" y="67990"/>
                  <a:pt x="48323" y="56668"/>
                </a:cubicBezTo>
                <a:cubicBezTo>
                  <a:pt x="46028" y="30349"/>
                  <a:pt x="37896" y="18658"/>
                  <a:pt x="38423" y="5323"/>
                </a:cubicBezTo>
                <a:lnTo>
                  <a:pt x="39875" y="1"/>
                </a:ln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BC9C28E9-1B79-0244-8C4A-DE4277F7B04C}"/>
              </a:ext>
            </a:extLst>
          </p:cNvPr>
          <p:cNvSpPr>
            <a:spLocks noGrp="1"/>
          </p:cNvSpPr>
          <p:nvPr>
            <p:ph type="ctrTitle"/>
          </p:nvPr>
        </p:nvSpPr>
        <p:spPr>
          <a:xfrm>
            <a:off x="0" y="355868"/>
            <a:ext cx="3618271" cy="4235797"/>
          </a:xfrm>
        </p:spPr>
        <p:txBody>
          <a:bodyPr>
            <a:normAutofit fontScale="90000"/>
          </a:bodyPr>
          <a:lstStyle/>
          <a:p>
            <a:r>
              <a:rPr lang="en-GB" sz="4400" b="1" i="1" dirty="0">
                <a:solidFill>
                  <a:schemeClr val="tx1">
                    <a:lumMod val="85000"/>
                    <a:lumOff val="15000"/>
                  </a:schemeClr>
                </a:solidFill>
                <a:latin typeface="Aharoni" panose="02010803020104030203" pitchFamily="2" charset="-79"/>
                <a:cs typeface="Aharoni" panose="02010803020104030203" pitchFamily="2" charset="-79"/>
              </a:rPr>
              <a:t>Is social media a risk in the development</a:t>
            </a:r>
            <a:br>
              <a:rPr lang="en-GB" sz="4400" b="1" i="1" dirty="0">
                <a:solidFill>
                  <a:schemeClr val="tx1">
                    <a:lumMod val="85000"/>
                    <a:lumOff val="15000"/>
                  </a:schemeClr>
                </a:solidFill>
                <a:latin typeface="Aharoni" panose="02010803020104030203" pitchFamily="2" charset="-79"/>
                <a:cs typeface="Aharoni" panose="02010803020104030203" pitchFamily="2" charset="-79"/>
              </a:rPr>
            </a:br>
            <a:r>
              <a:rPr lang="en-GB" sz="4400" b="1" i="1" dirty="0">
                <a:solidFill>
                  <a:schemeClr val="tx1">
                    <a:lumMod val="85000"/>
                    <a:lumOff val="15000"/>
                  </a:schemeClr>
                </a:solidFill>
                <a:latin typeface="Aharoni" panose="02010803020104030203" pitchFamily="2" charset="-79"/>
                <a:cs typeface="Aharoni" panose="02010803020104030203" pitchFamily="2" charset="-79"/>
              </a:rPr>
              <a:t>of eating disorders? </a:t>
            </a:r>
          </a:p>
        </p:txBody>
      </p:sp>
      <p:sp>
        <p:nvSpPr>
          <p:cNvPr id="3" name="TextBox 2">
            <a:extLst>
              <a:ext uri="{FF2B5EF4-FFF2-40B4-BE49-F238E27FC236}">
                <a16:creationId xmlns:a16="http://schemas.microsoft.com/office/drawing/2014/main" id="{08ADDCED-6BA0-55A1-936D-0203E3EC5B69}"/>
              </a:ext>
            </a:extLst>
          </p:cNvPr>
          <p:cNvSpPr txBox="1"/>
          <p:nvPr/>
        </p:nvSpPr>
        <p:spPr>
          <a:xfrm>
            <a:off x="290051" y="4947523"/>
            <a:ext cx="3038168" cy="646331"/>
          </a:xfrm>
          <a:prstGeom prst="rect">
            <a:avLst/>
          </a:prstGeom>
          <a:noFill/>
        </p:spPr>
        <p:txBody>
          <a:bodyPr wrap="square" rtlCol="0">
            <a:spAutoFit/>
          </a:bodyPr>
          <a:lstStyle/>
          <a:p>
            <a:pPr algn="ctr"/>
            <a:r>
              <a:rPr lang="en-GB" dirty="0">
                <a:latin typeface="Amasis MT Pro Black" panose="02040A04050005020304" pitchFamily="18" charset="0"/>
              </a:rPr>
              <a:t>By Lucy Richards - 2318074</a:t>
            </a:r>
          </a:p>
        </p:txBody>
      </p:sp>
    </p:spTree>
    <p:extLst>
      <p:ext uri="{BB962C8B-B14F-4D97-AF65-F5344CB8AC3E}">
        <p14:creationId xmlns:p14="http://schemas.microsoft.com/office/powerpoint/2010/main" val="1406834694"/>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AFF6F71-D461-7154-1F59-073DD461D285}"/>
              </a:ext>
            </a:extLst>
          </p:cNvPr>
          <p:cNvPicPr>
            <a:picLocks noChangeAspect="1"/>
          </p:cNvPicPr>
          <p:nvPr/>
        </p:nvPicPr>
        <p:blipFill>
          <a:blip r:embed="rId2">
            <a:duotone>
              <a:schemeClr val="bg2">
                <a:shade val="45000"/>
                <a:satMod val="135000"/>
              </a:schemeClr>
              <a:prstClr val="white"/>
            </a:duotone>
          </a:blip>
          <a:srcRect t="25325" b="9457"/>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EABE9D-0331-CE4D-B80D-71A5560803EB}"/>
              </a:ext>
            </a:extLst>
          </p:cNvPr>
          <p:cNvSpPr>
            <a:spLocks noGrp="1"/>
          </p:cNvSpPr>
          <p:nvPr>
            <p:ph type="title"/>
          </p:nvPr>
        </p:nvSpPr>
        <p:spPr>
          <a:xfrm>
            <a:off x="838200" y="365125"/>
            <a:ext cx="10515600" cy="1325563"/>
          </a:xfrm>
        </p:spPr>
        <p:txBody>
          <a:bodyPr>
            <a:normAutofit/>
          </a:bodyPr>
          <a:lstStyle/>
          <a:p>
            <a:pPr algn="ctr"/>
            <a:r>
              <a:rPr lang="en-GB" sz="5400" dirty="0">
                <a:latin typeface="Amasis MT Pro Black" panose="02040A04050005020304" pitchFamily="18" charset="0"/>
              </a:rPr>
              <a:t>Aims of the presentation </a:t>
            </a:r>
          </a:p>
        </p:txBody>
      </p:sp>
      <p:graphicFrame>
        <p:nvGraphicFramePr>
          <p:cNvPr id="5" name="Content Placeholder 2">
            <a:extLst>
              <a:ext uri="{FF2B5EF4-FFF2-40B4-BE49-F238E27FC236}">
                <a16:creationId xmlns:a16="http://schemas.microsoft.com/office/drawing/2014/main" id="{1F2D5CF6-48C7-F612-C330-80B1FA9FD21A}"/>
              </a:ext>
            </a:extLst>
          </p:cNvPr>
          <p:cNvGraphicFramePr>
            <a:graphicFrameLocks noGrp="1"/>
          </p:cNvGraphicFramePr>
          <p:nvPr>
            <p:ph idx="1"/>
            <p:extLst>
              <p:ext uri="{D42A27DB-BD31-4B8C-83A1-F6EECF244321}">
                <p14:modId xmlns:p14="http://schemas.microsoft.com/office/powerpoint/2010/main" val="77205588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97011495"/>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7" name="Rectangle 205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2" name="Picture 4" descr="Eating Disorders: Common Types, Signs, Symptoms, Causes - Dr. Axe">
            <a:extLst>
              <a:ext uri="{FF2B5EF4-FFF2-40B4-BE49-F238E27FC236}">
                <a16:creationId xmlns:a16="http://schemas.microsoft.com/office/drawing/2014/main" id="{BD0C9EED-FFC4-0189-3319-5B9624C3066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045" r="24930"/>
          <a:stretch>
            <a:fillRect/>
          </a:stretch>
        </p:blipFill>
        <p:spPr bwMode="auto">
          <a:xfrm>
            <a:off x="2522356"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2059" name="Rectangle 205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B7DD1C5-4B4F-E8E5-DDD5-A3EE240C2E2E}"/>
              </a:ext>
            </a:extLst>
          </p:cNvPr>
          <p:cNvSpPr>
            <a:spLocks noGrp="1"/>
          </p:cNvSpPr>
          <p:nvPr>
            <p:ph type="title"/>
          </p:nvPr>
        </p:nvSpPr>
        <p:spPr>
          <a:xfrm>
            <a:off x="-5" y="0"/>
            <a:ext cx="6892418" cy="884903"/>
          </a:xfrm>
          <a:solidFill>
            <a:schemeClr val="bg1">
              <a:lumMod val="85000"/>
            </a:schemeClr>
          </a:solidFill>
        </p:spPr>
        <p:txBody>
          <a:bodyPr vert="horz" lIns="91440" tIns="45720" rIns="91440" bIns="45720" rtlCol="0" anchor="ctr">
            <a:noAutofit/>
          </a:bodyPr>
          <a:lstStyle/>
          <a:p>
            <a:r>
              <a:rPr lang="en-US" sz="4000" dirty="0">
                <a:solidFill>
                  <a:schemeClr val="accent5">
                    <a:lumMod val="75000"/>
                  </a:schemeClr>
                </a:solidFill>
                <a:latin typeface="ADLaM Display" panose="02010000000000000000" pitchFamily="2" charset="0"/>
                <a:ea typeface="ADLaM Display" panose="02010000000000000000" pitchFamily="2" charset="0"/>
                <a:cs typeface="ADLaM Display" panose="02010000000000000000" pitchFamily="2" charset="0"/>
              </a:rPr>
              <a:t>What is an eating disorder? </a:t>
            </a:r>
          </a:p>
        </p:txBody>
      </p:sp>
      <p:sp>
        <p:nvSpPr>
          <p:cNvPr id="4" name="TextBox 3">
            <a:extLst>
              <a:ext uri="{FF2B5EF4-FFF2-40B4-BE49-F238E27FC236}">
                <a16:creationId xmlns:a16="http://schemas.microsoft.com/office/drawing/2014/main" id="{589B6691-744D-641E-CAFD-CEF8C565CEFE}"/>
              </a:ext>
            </a:extLst>
          </p:cNvPr>
          <p:cNvSpPr txBox="1"/>
          <p:nvPr/>
        </p:nvSpPr>
        <p:spPr>
          <a:xfrm>
            <a:off x="250722" y="3468328"/>
            <a:ext cx="5368412" cy="3097162"/>
          </a:xfrm>
          <a:prstGeom prst="rect">
            <a:avLst/>
          </a:prstGeom>
          <a:solidFill>
            <a:srgbClr val="69C6D9"/>
          </a:solidFill>
          <a:ln>
            <a:solidFill>
              <a:schemeClr val="accent1"/>
            </a:solidFill>
          </a:ln>
        </p:spPr>
        <p:txBody>
          <a:bodyPr vert="horz" lIns="91440" tIns="45720" rIns="91440" bIns="45720" rtlCol="0">
            <a:noAutofit/>
          </a:bodyPr>
          <a:lstStyle/>
          <a:p>
            <a:pPr algn="ctr">
              <a:lnSpc>
                <a:spcPct val="90000"/>
              </a:lnSpc>
              <a:spcAft>
                <a:spcPts val="600"/>
              </a:spcAft>
            </a:pPr>
            <a:r>
              <a:rPr lang="en-US" sz="2400" dirty="0">
                <a:solidFill>
                  <a:schemeClr val="tx1">
                    <a:lumMod val="75000"/>
                    <a:lumOff val="25000"/>
                  </a:schemeClr>
                </a:solidFill>
                <a:latin typeface="ADLaM Display" panose="02010000000000000000" pitchFamily="2" charset="0"/>
                <a:ea typeface="ADLaM Display" panose="02010000000000000000" pitchFamily="2" charset="0"/>
                <a:cs typeface="ADLaM Display" panose="02010000000000000000" pitchFamily="2" charset="0"/>
              </a:rPr>
              <a:t>Some of the characteristics displayed by someone with an eating disorder include; worrying about your weight and body shape; exercising too much; having very strict habits around food/exercise; withdrawing from social engagements where food is involved. (NHS 2024). </a:t>
            </a:r>
          </a:p>
        </p:txBody>
      </p:sp>
      <p:sp>
        <p:nvSpPr>
          <p:cNvPr id="5" name="Rectangle 4">
            <a:extLst>
              <a:ext uri="{FF2B5EF4-FFF2-40B4-BE49-F238E27FC236}">
                <a16:creationId xmlns:a16="http://schemas.microsoft.com/office/drawing/2014/main" id="{D41D2B1A-D1A1-94B5-E0FB-117267F51B7F}"/>
              </a:ext>
            </a:extLst>
          </p:cNvPr>
          <p:cNvSpPr/>
          <p:nvPr/>
        </p:nvSpPr>
        <p:spPr>
          <a:xfrm>
            <a:off x="88489" y="953729"/>
            <a:ext cx="5692877" cy="2290916"/>
          </a:xfrm>
          <a:prstGeom prst="rect">
            <a:avLst/>
          </a:prstGeom>
          <a:solidFill>
            <a:schemeClr val="accent5">
              <a:lumMod val="40000"/>
              <a:lumOff val="60000"/>
            </a:schemeClr>
          </a:solidFill>
        </p:spPr>
        <p:style>
          <a:lnRef idx="1">
            <a:schemeClr val="accent5"/>
          </a:lnRef>
          <a:fillRef idx="2">
            <a:schemeClr val="accent5"/>
          </a:fillRef>
          <a:effectRef idx="1">
            <a:schemeClr val="accent5"/>
          </a:effectRef>
          <a:fontRef idx="minor">
            <a:schemeClr val="dk1"/>
          </a:fontRef>
        </p:style>
        <p:txBody>
          <a:bodyPr rtlCol="0" anchor="ctr"/>
          <a:lstStyle/>
          <a:p>
            <a:pPr indent="-228600" algn="ctr">
              <a:lnSpc>
                <a:spcPct val="90000"/>
              </a:lnSpc>
              <a:spcAft>
                <a:spcPts val="600"/>
              </a:spcAft>
              <a:buFont typeface="Arial" panose="020B0604020202020204" pitchFamily="34" charset="0"/>
              <a:buChar char="•"/>
            </a:pPr>
            <a:r>
              <a:rPr lang="en-US" sz="2800" dirty="0">
                <a:solidFill>
                  <a:schemeClr val="tx1">
                    <a:lumMod val="75000"/>
                    <a:lumOff val="25000"/>
                  </a:schemeClr>
                </a:solidFill>
                <a:latin typeface="ADLaM Display" panose="02010000000000000000" pitchFamily="2" charset="0"/>
                <a:ea typeface="ADLaM Display" panose="02010000000000000000" pitchFamily="2" charset="0"/>
                <a:cs typeface="ADLaM Display" panose="02010000000000000000" pitchFamily="2" charset="0"/>
              </a:rPr>
              <a:t>There are a range of eating disorders, including anorexia nervosa, bulimia, orthorexia, and binge eating disorder (NHS 2024).</a:t>
            </a:r>
          </a:p>
        </p:txBody>
      </p:sp>
    </p:spTree>
    <p:extLst>
      <p:ext uri="{BB962C8B-B14F-4D97-AF65-F5344CB8AC3E}">
        <p14:creationId xmlns:p14="http://schemas.microsoft.com/office/powerpoint/2010/main" val="95068682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allOver"/>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E2CD82-6C85-1B4E-C971-6749A5B10C15}"/>
              </a:ext>
            </a:extLst>
          </p:cNvPr>
          <p:cNvSpPr>
            <a:spLocks noGrp="1"/>
          </p:cNvSpPr>
          <p:nvPr>
            <p:ph type="title"/>
          </p:nvPr>
        </p:nvSpPr>
        <p:spPr>
          <a:xfrm>
            <a:off x="78658" y="0"/>
            <a:ext cx="12192000" cy="1325563"/>
          </a:xfrm>
          <a:solidFill>
            <a:schemeClr val="accent5">
              <a:lumMod val="20000"/>
              <a:lumOff val="80000"/>
            </a:schemeClr>
          </a:solidFill>
        </p:spPr>
        <p:txBody>
          <a:bodyPr/>
          <a:lstStyle/>
          <a:p>
            <a:pPr algn="ctr"/>
            <a:r>
              <a:rPr lang="en-GB" b="1" dirty="0">
                <a:solidFill>
                  <a:schemeClr val="tx1">
                    <a:lumMod val="65000"/>
                    <a:lumOff val="35000"/>
                  </a:schemeClr>
                </a:solidFill>
                <a:latin typeface="Amasis MT Pro Black" panose="02040A04050005020304" pitchFamily="18" charset="0"/>
              </a:rPr>
              <a:t>Is social media a </a:t>
            </a:r>
            <a:r>
              <a:rPr lang="en-GB" b="1" dirty="0" err="1">
                <a:solidFill>
                  <a:schemeClr val="tx1">
                    <a:lumMod val="65000"/>
                    <a:lumOff val="35000"/>
                  </a:schemeClr>
                </a:solidFill>
                <a:latin typeface="Amasis MT Pro Black" panose="02040A04050005020304" pitchFamily="18" charset="0"/>
              </a:rPr>
              <a:t>contributer</a:t>
            </a:r>
            <a:r>
              <a:rPr lang="en-GB" b="1" dirty="0">
                <a:solidFill>
                  <a:schemeClr val="tx1">
                    <a:lumMod val="65000"/>
                    <a:lumOff val="35000"/>
                  </a:schemeClr>
                </a:solidFill>
                <a:latin typeface="Amasis MT Pro Black" panose="02040A04050005020304" pitchFamily="18" charset="0"/>
              </a:rPr>
              <a:t> in the development of eating disorders?</a:t>
            </a:r>
          </a:p>
        </p:txBody>
      </p:sp>
      <p:sp>
        <p:nvSpPr>
          <p:cNvPr id="5" name="Rectangle: Rounded Corners 4">
            <a:extLst>
              <a:ext uri="{FF2B5EF4-FFF2-40B4-BE49-F238E27FC236}">
                <a16:creationId xmlns:a16="http://schemas.microsoft.com/office/drawing/2014/main" id="{84FACB2D-C916-4F67-B6F9-A123D90A4FE6}"/>
              </a:ext>
            </a:extLst>
          </p:cNvPr>
          <p:cNvSpPr/>
          <p:nvPr/>
        </p:nvSpPr>
        <p:spPr>
          <a:xfrm>
            <a:off x="255639" y="1445325"/>
            <a:ext cx="5550311" cy="1603554"/>
          </a:xfrm>
          <a:prstGeom prst="roundRect">
            <a:avLst/>
          </a:prstGeom>
          <a:solidFill>
            <a:srgbClr val="FF339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lgn="ctr">
              <a:buFontTx/>
              <a:buChar char="-"/>
            </a:pPr>
            <a:r>
              <a:rPr lang="en-US" b="0" i="0" dirty="0">
                <a:solidFill>
                  <a:srgbClr val="000000"/>
                </a:solidFill>
                <a:effectLst/>
                <a:latin typeface="ADLaM Display" panose="02010000000000000000" pitchFamily="2" charset="0"/>
                <a:ea typeface="ADLaM Display" panose="02010000000000000000" pitchFamily="2" charset="0"/>
                <a:cs typeface="ADLaM Display" panose="02010000000000000000" pitchFamily="2" charset="0"/>
              </a:rPr>
              <a:t>The relationship between the use of social media and eating disorders is a serious problem for public health, which has been found to largely affect the mental health of young people(</a:t>
            </a:r>
            <a:r>
              <a:rPr lang="en-US" b="0" i="0" dirty="0" err="1">
                <a:solidFill>
                  <a:srgbClr val="000000"/>
                </a:solidFill>
                <a:effectLst/>
                <a:latin typeface="ADLaM Display" panose="02010000000000000000" pitchFamily="2" charset="0"/>
                <a:ea typeface="ADLaM Display" panose="02010000000000000000" pitchFamily="2" charset="0"/>
                <a:cs typeface="ADLaM Display" panose="02010000000000000000" pitchFamily="2" charset="0"/>
              </a:rPr>
              <a:t>Padin</a:t>
            </a:r>
            <a:r>
              <a:rPr lang="en-US" b="0" i="0" dirty="0">
                <a:solidFill>
                  <a:srgbClr val="000000"/>
                </a:solidFill>
                <a:effectLst/>
                <a:latin typeface="ADLaM Display" panose="02010000000000000000" pitchFamily="2" charset="0"/>
                <a:ea typeface="ADLaM Display" panose="02010000000000000000" pitchFamily="2" charset="0"/>
                <a:cs typeface="ADLaM Display" panose="02010000000000000000" pitchFamily="2" charset="0"/>
              </a:rPr>
              <a:t> et al 2021). </a:t>
            </a:r>
            <a:endParaRPr lang="en-GB" dirty="0">
              <a:solidFill>
                <a:schemeClr val="tx1"/>
              </a:solidFill>
              <a:latin typeface="ADLaM Display" panose="02010000000000000000" pitchFamily="2" charset="0"/>
              <a:ea typeface="ADLaM Display" panose="02010000000000000000" pitchFamily="2" charset="0"/>
              <a:cs typeface="ADLaM Display" panose="02010000000000000000" pitchFamily="2" charset="0"/>
            </a:endParaRPr>
          </a:p>
        </p:txBody>
      </p:sp>
      <p:sp>
        <p:nvSpPr>
          <p:cNvPr id="6" name="Rectangle: Rounded Corners 5">
            <a:extLst>
              <a:ext uri="{FF2B5EF4-FFF2-40B4-BE49-F238E27FC236}">
                <a16:creationId xmlns:a16="http://schemas.microsoft.com/office/drawing/2014/main" id="{36C1E1F6-1D63-F55E-7525-47422486AF64}"/>
              </a:ext>
            </a:extLst>
          </p:cNvPr>
          <p:cNvSpPr/>
          <p:nvPr/>
        </p:nvSpPr>
        <p:spPr>
          <a:xfrm>
            <a:off x="98321" y="4954987"/>
            <a:ext cx="5997679" cy="1755510"/>
          </a:xfrm>
          <a:prstGeom prst="roundRect">
            <a:avLst/>
          </a:prstGeom>
          <a:solidFill>
            <a:schemeClr val="accent5">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0" i="0" dirty="0">
                <a:solidFill>
                  <a:srgbClr val="1F1F1F"/>
                </a:solidFill>
                <a:effectLst/>
                <a:latin typeface="ADLaM Display" panose="02010000000000000000" pitchFamily="2" charset="0"/>
                <a:ea typeface="ADLaM Display" panose="02010000000000000000" pitchFamily="2" charset="0"/>
                <a:cs typeface="ADLaM Display" panose="02010000000000000000" pitchFamily="2" charset="0"/>
              </a:rPr>
              <a:t>Social networking sites have </a:t>
            </a:r>
            <a:r>
              <a:rPr lang="en-US" dirty="0">
                <a:solidFill>
                  <a:srgbClr val="1F1F1F"/>
                </a:solidFill>
                <a:latin typeface="ADLaM Display" panose="02010000000000000000" pitchFamily="2" charset="0"/>
                <a:ea typeface="ADLaM Display" panose="02010000000000000000" pitchFamily="2" charset="0"/>
                <a:cs typeface="ADLaM Display" panose="02010000000000000000" pitchFamily="2" charset="0"/>
              </a:rPr>
              <a:t>been dominated over the last decade, with idealizing the movement towards an ‘ideal body image’. This has </a:t>
            </a:r>
            <a:r>
              <a:rPr lang="en-US" b="0" i="0" dirty="0">
                <a:solidFill>
                  <a:srgbClr val="1F1F1F"/>
                </a:solidFill>
                <a:effectLst/>
                <a:latin typeface="ADLaM Display" panose="02010000000000000000" pitchFamily="2" charset="0"/>
                <a:ea typeface="ADLaM Display" panose="02010000000000000000" pitchFamily="2" charset="0"/>
                <a:cs typeface="ADLaM Display" panose="02010000000000000000" pitchFamily="2" charset="0"/>
              </a:rPr>
              <a:t>coincided with increased engagement in online environments (</a:t>
            </a:r>
            <a:r>
              <a:rPr lang="en-US" b="0" i="0" dirty="0" err="1">
                <a:solidFill>
                  <a:srgbClr val="1F1F1F"/>
                </a:solidFill>
                <a:effectLst/>
                <a:latin typeface="ADLaM Display" panose="02010000000000000000" pitchFamily="2" charset="0"/>
                <a:ea typeface="ADLaM Display" panose="02010000000000000000" pitchFamily="2" charset="0"/>
                <a:cs typeface="ADLaM Display" panose="02010000000000000000" pitchFamily="2" charset="0"/>
              </a:rPr>
              <a:t>Raggat</a:t>
            </a:r>
            <a:r>
              <a:rPr lang="en-US" b="0" i="0" dirty="0">
                <a:solidFill>
                  <a:srgbClr val="1F1F1F"/>
                </a:solidFill>
                <a:effectLst/>
                <a:latin typeface="ADLaM Display" panose="02010000000000000000" pitchFamily="2" charset="0"/>
                <a:ea typeface="ADLaM Display" panose="02010000000000000000" pitchFamily="2" charset="0"/>
                <a:cs typeface="ADLaM Display" panose="02010000000000000000" pitchFamily="2" charset="0"/>
              </a:rPr>
              <a:t> et al., 2018)</a:t>
            </a:r>
          </a:p>
        </p:txBody>
      </p:sp>
      <p:sp>
        <p:nvSpPr>
          <p:cNvPr id="7" name="Rectangle: Rounded Corners 6">
            <a:extLst>
              <a:ext uri="{FF2B5EF4-FFF2-40B4-BE49-F238E27FC236}">
                <a16:creationId xmlns:a16="http://schemas.microsoft.com/office/drawing/2014/main" id="{9B86E78F-FD9C-A67E-499D-F0A800E2A55F}"/>
              </a:ext>
            </a:extLst>
          </p:cNvPr>
          <p:cNvSpPr/>
          <p:nvPr/>
        </p:nvSpPr>
        <p:spPr>
          <a:xfrm>
            <a:off x="73742" y="3168641"/>
            <a:ext cx="5550311" cy="1603554"/>
          </a:xfrm>
          <a:prstGeom prst="roundRect">
            <a:avLst/>
          </a:prstGeom>
          <a:solidFill>
            <a:srgbClr val="1BBBDB"/>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2000" dirty="0">
              <a:solidFill>
                <a:srgbClr val="2C2C2C"/>
              </a:solidFill>
              <a:latin typeface="Aharoni" panose="02010803020104030203" pitchFamily="2" charset="-79"/>
              <a:cs typeface="Aharoni" panose="02010803020104030203" pitchFamily="2" charset="-79"/>
            </a:endParaRPr>
          </a:p>
          <a:p>
            <a:pPr algn="ctr"/>
            <a:r>
              <a:rPr lang="en-US" sz="2000" dirty="0">
                <a:solidFill>
                  <a:srgbClr val="2C2C2C"/>
                </a:solidFill>
                <a:latin typeface="Aharoni" panose="02010803020104030203" pitchFamily="2" charset="-79"/>
                <a:cs typeface="Aharoni" panose="02010803020104030203" pitchFamily="2" charset="-79"/>
              </a:rPr>
              <a:t>Social media is consistently associated and positively effected with negative body image (</a:t>
            </a:r>
            <a:r>
              <a:rPr lang="en-US" sz="2000" dirty="0" err="1">
                <a:solidFill>
                  <a:srgbClr val="2C2C2C"/>
                </a:solidFill>
                <a:latin typeface="Aharoni" panose="02010803020104030203" pitchFamily="2" charset="-79"/>
                <a:cs typeface="Aharoni" panose="02010803020104030203" pitchFamily="2" charset="-79"/>
              </a:rPr>
              <a:t>Fardouly</a:t>
            </a:r>
            <a:r>
              <a:rPr lang="en-US" sz="2000" dirty="0">
                <a:solidFill>
                  <a:srgbClr val="2C2C2C"/>
                </a:solidFill>
                <a:latin typeface="Aharoni" panose="02010803020104030203" pitchFamily="2" charset="-79"/>
                <a:cs typeface="Aharoni" panose="02010803020104030203" pitchFamily="2" charset="-79"/>
              </a:rPr>
              <a:t> and </a:t>
            </a:r>
            <a:r>
              <a:rPr lang="en-US" sz="2000" dirty="0" err="1">
                <a:solidFill>
                  <a:srgbClr val="2C2C2C"/>
                </a:solidFill>
                <a:latin typeface="Aharoni" panose="02010803020104030203" pitchFamily="2" charset="-79"/>
                <a:cs typeface="Aharoni" panose="02010803020104030203" pitchFamily="2" charset="-79"/>
              </a:rPr>
              <a:t>Vartinian</a:t>
            </a:r>
            <a:r>
              <a:rPr lang="en-US" sz="2000" dirty="0">
                <a:solidFill>
                  <a:srgbClr val="2C2C2C"/>
                </a:solidFill>
                <a:latin typeface="Aharoni" panose="02010803020104030203" pitchFamily="2" charset="-79"/>
                <a:cs typeface="Aharoni" panose="02010803020104030203" pitchFamily="2" charset="-79"/>
              </a:rPr>
              <a:t> </a:t>
            </a:r>
            <a:r>
              <a:rPr lang="en-US" sz="2800" dirty="0">
                <a:solidFill>
                  <a:srgbClr val="2C2C2C"/>
                </a:solidFill>
                <a:latin typeface="Aharoni" panose="02010803020104030203" pitchFamily="2" charset="-79"/>
                <a:cs typeface="Aharoni" panose="02010803020104030203" pitchFamily="2" charset="-79"/>
              </a:rPr>
              <a:t>2016)</a:t>
            </a:r>
            <a:endParaRPr lang="en-US" sz="2000" dirty="0">
              <a:solidFill>
                <a:srgbClr val="2C2C2C"/>
              </a:solidFill>
              <a:latin typeface="Aharoni" panose="02010803020104030203" pitchFamily="2" charset="-79"/>
              <a:cs typeface="Aharoni" panose="02010803020104030203" pitchFamily="2" charset="-79"/>
            </a:endParaRPr>
          </a:p>
          <a:p>
            <a:pPr algn="ctr"/>
            <a:endParaRPr lang="en-GB" sz="1800" b="1" dirty="0">
              <a:solidFill>
                <a:schemeClr val="tx1"/>
              </a:solidFill>
              <a:latin typeface="ADLaM Display" panose="02010000000000000000" pitchFamily="2" charset="0"/>
              <a:ea typeface="ADLaM Display" panose="02010000000000000000" pitchFamily="2" charset="0"/>
              <a:cs typeface="ADLaM Display" panose="02010000000000000000" pitchFamily="2" charset="0"/>
            </a:endParaRPr>
          </a:p>
        </p:txBody>
      </p:sp>
      <p:sp>
        <p:nvSpPr>
          <p:cNvPr id="8" name="Rectangle: Rounded Corners 7">
            <a:extLst>
              <a:ext uri="{FF2B5EF4-FFF2-40B4-BE49-F238E27FC236}">
                <a16:creationId xmlns:a16="http://schemas.microsoft.com/office/drawing/2014/main" id="{9B08F94D-D58D-E388-B023-24DCEAADA20F}"/>
              </a:ext>
            </a:extLst>
          </p:cNvPr>
          <p:cNvSpPr/>
          <p:nvPr/>
        </p:nvSpPr>
        <p:spPr>
          <a:xfrm>
            <a:off x="6071420" y="1430169"/>
            <a:ext cx="5973095" cy="1185212"/>
          </a:xfrm>
          <a:prstGeom prst="roundRect">
            <a:avLst/>
          </a:prstGeom>
          <a:solidFill>
            <a:schemeClr val="accent3">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tx1">
                    <a:lumMod val="85000"/>
                    <a:lumOff val="15000"/>
                  </a:schemeClr>
                </a:solidFill>
                <a:latin typeface="ADLaM Display" panose="02010000000000000000" pitchFamily="2" charset="0"/>
                <a:ea typeface="ADLaM Display" panose="02010000000000000000" pitchFamily="2" charset="0"/>
                <a:cs typeface="ADLaM Display" panose="02010000000000000000" pitchFamily="2" charset="0"/>
              </a:rPr>
              <a:t>A great deal of content on social media promotes images of idealised bodies, health foods, diets and exercise (Marks et al 2020). </a:t>
            </a:r>
          </a:p>
        </p:txBody>
      </p:sp>
      <p:sp>
        <p:nvSpPr>
          <p:cNvPr id="9" name="Rectangle: Rounded Corners 8">
            <a:extLst>
              <a:ext uri="{FF2B5EF4-FFF2-40B4-BE49-F238E27FC236}">
                <a16:creationId xmlns:a16="http://schemas.microsoft.com/office/drawing/2014/main" id="{735CA9ED-FC2A-1CFC-F4AB-71DA3C655863}"/>
              </a:ext>
            </a:extLst>
          </p:cNvPr>
          <p:cNvSpPr/>
          <p:nvPr/>
        </p:nvSpPr>
        <p:spPr>
          <a:xfrm>
            <a:off x="5923935" y="2782306"/>
            <a:ext cx="6194323" cy="1066990"/>
          </a:xfrm>
          <a:prstGeom prst="roundRect">
            <a:avLst/>
          </a:prstGeom>
          <a:solidFill>
            <a:schemeClr val="accent5">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800" b="1" dirty="0">
                <a:solidFill>
                  <a:schemeClr val="tx1"/>
                </a:solidFill>
                <a:latin typeface="ADLaM Display" panose="02010000000000000000" pitchFamily="2" charset="0"/>
                <a:ea typeface="ADLaM Display" panose="02010000000000000000" pitchFamily="2" charset="0"/>
                <a:cs typeface="ADLaM Display" panose="02010000000000000000" pitchFamily="2" charset="0"/>
              </a:rPr>
              <a:t>Highly visual social media content is associated with poorer body image (Rodgers and Rousseau  2022). </a:t>
            </a:r>
          </a:p>
        </p:txBody>
      </p:sp>
      <p:sp>
        <p:nvSpPr>
          <p:cNvPr id="12" name="Rectangle: Rounded Corners 11">
            <a:extLst>
              <a:ext uri="{FF2B5EF4-FFF2-40B4-BE49-F238E27FC236}">
                <a16:creationId xmlns:a16="http://schemas.microsoft.com/office/drawing/2014/main" id="{3E29C2F9-64B7-039C-ACD1-21C8553D4E8D}"/>
              </a:ext>
            </a:extLst>
          </p:cNvPr>
          <p:cNvSpPr/>
          <p:nvPr/>
        </p:nvSpPr>
        <p:spPr>
          <a:xfrm>
            <a:off x="6322141" y="4016221"/>
            <a:ext cx="5722374" cy="2694276"/>
          </a:xfrm>
          <a:prstGeom prst="roundRect">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800" dirty="0">
                <a:solidFill>
                  <a:schemeClr val="tx1">
                    <a:lumMod val="85000"/>
                    <a:lumOff val="15000"/>
                  </a:schemeClr>
                </a:solidFill>
                <a:latin typeface="ADLaM Display" panose="02010000000000000000" pitchFamily="2" charset="0"/>
                <a:ea typeface="ADLaM Display" panose="02010000000000000000" pitchFamily="2" charset="0"/>
                <a:cs typeface="ADLaM Display" panose="02010000000000000000" pitchFamily="2" charset="0"/>
              </a:rPr>
              <a:t>A scoping review by (Dane and Bhatia 2023) found that social media creates the risk of social comparison and promotes that its vital to be thin or skinny. </a:t>
            </a:r>
          </a:p>
          <a:p>
            <a:pPr algn="ctr"/>
            <a:r>
              <a:rPr lang="en-GB" sz="1800" dirty="0">
                <a:solidFill>
                  <a:schemeClr val="tx1">
                    <a:lumMod val="85000"/>
                    <a:lumOff val="15000"/>
                  </a:schemeClr>
                </a:solidFill>
                <a:latin typeface="ADLaM Display" panose="02010000000000000000" pitchFamily="2" charset="0"/>
                <a:ea typeface="ADLaM Display" panose="02010000000000000000" pitchFamily="2" charset="0"/>
                <a:cs typeface="ADLaM Display" panose="02010000000000000000" pitchFamily="2" charset="0"/>
              </a:rPr>
              <a:t>It also found that access to ‘pro eating disorder’ content on social media, worsens the connection between social media and the development of eating disorders</a:t>
            </a:r>
          </a:p>
        </p:txBody>
      </p:sp>
    </p:spTree>
    <p:extLst>
      <p:ext uri="{BB962C8B-B14F-4D97-AF65-F5344CB8AC3E}">
        <p14:creationId xmlns:p14="http://schemas.microsoft.com/office/powerpoint/2010/main" val="1485126168"/>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3574554-A79D-FB93-F60C-7FB14BC34A10}"/>
              </a:ext>
            </a:extLst>
          </p:cNvPr>
          <p:cNvSpPr/>
          <p:nvPr/>
        </p:nvSpPr>
        <p:spPr>
          <a:xfrm>
            <a:off x="481778" y="1081548"/>
            <a:ext cx="5397910" cy="1956622"/>
          </a:xfrm>
          <a:prstGeom prst="rect">
            <a:avLst/>
          </a:prstGeom>
          <a:solidFill>
            <a:schemeClr val="accent5">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6000" dirty="0">
                <a:latin typeface="ADLaM Display" panose="02010000000000000000" pitchFamily="2" charset="0"/>
                <a:ea typeface="ADLaM Display" panose="02010000000000000000" pitchFamily="2" charset="0"/>
                <a:cs typeface="ADLaM Display" panose="02010000000000000000" pitchFamily="2" charset="0"/>
              </a:rPr>
              <a:t>Informative video!!</a:t>
            </a:r>
          </a:p>
        </p:txBody>
      </p:sp>
      <p:sp>
        <p:nvSpPr>
          <p:cNvPr id="3" name="TextBox 2">
            <a:extLst>
              <a:ext uri="{FF2B5EF4-FFF2-40B4-BE49-F238E27FC236}">
                <a16:creationId xmlns:a16="http://schemas.microsoft.com/office/drawing/2014/main" id="{33231928-71FB-0DD8-1CE9-D8CD04D6C384}"/>
              </a:ext>
            </a:extLst>
          </p:cNvPr>
          <p:cNvSpPr txBox="1"/>
          <p:nvPr/>
        </p:nvSpPr>
        <p:spPr>
          <a:xfrm>
            <a:off x="798655" y="3819831"/>
            <a:ext cx="4930880" cy="1815882"/>
          </a:xfrm>
          <a:prstGeom prst="rect">
            <a:avLst/>
          </a:prstGeom>
          <a:solidFill>
            <a:schemeClr val="bg2">
              <a:lumMod val="90000"/>
            </a:schemeClr>
          </a:solidFill>
        </p:spPr>
        <p:txBody>
          <a:bodyPr wrap="square">
            <a:spAutoFit/>
          </a:bodyPr>
          <a:lstStyle/>
          <a:p>
            <a:pPr algn="ctr"/>
            <a:r>
              <a:rPr lang="en-US" sz="2800" b="1" dirty="0">
                <a:hlinkClick r:id="rId3"/>
              </a:rPr>
              <a:t>The SCARY truth about social media &amp; eating disorders in sport 👇🏼 #eatingdisorderawareness</a:t>
            </a:r>
            <a:endParaRPr lang="en-GB" sz="2800" b="1" dirty="0"/>
          </a:p>
        </p:txBody>
      </p:sp>
      <p:pic>
        <p:nvPicPr>
          <p:cNvPr id="6" name="Picture 5">
            <a:extLst>
              <a:ext uri="{FF2B5EF4-FFF2-40B4-BE49-F238E27FC236}">
                <a16:creationId xmlns:a16="http://schemas.microsoft.com/office/drawing/2014/main" id="{2A3BFA05-6223-642E-9239-17BF78AE3D7E}"/>
              </a:ext>
            </a:extLst>
          </p:cNvPr>
          <p:cNvPicPr>
            <a:picLocks noChangeAspect="1"/>
          </p:cNvPicPr>
          <p:nvPr/>
        </p:nvPicPr>
        <p:blipFill>
          <a:blip r:embed="rId4"/>
          <a:stretch>
            <a:fillRect/>
          </a:stretch>
        </p:blipFill>
        <p:spPr>
          <a:xfrm>
            <a:off x="6824254" y="254995"/>
            <a:ext cx="4442845" cy="6348010"/>
          </a:xfrm>
          <a:prstGeom prst="rect">
            <a:avLst/>
          </a:prstGeom>
        </p:spPr>
      </p:pic>
    </p:spTree>
    <p:extLst>
      <p:ext uri="{BB962C8B-B14F-4D97-AF65-F5344CB8AC3E}">
        <p14:creationId xmlns:p14="http://schemas.microsoft.com/office/powerpoint/2010/main" val="1129968487"/>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CA1B17-CCC3-101D-BC48-E156930093C9}"/>
              </a:ext>
            </a:extLst>
          </p:cNvPr>
          <p:cNvSpPr>
            <a:spLocks noGrp="1"/>
          </p:cNvSpPr>
          <p:nvPr>
            <p:ph type="title"/>
          </p:nvPr>
        </p:nvSpPr>
        <p:spPr>
          <a:xfrm>
            <a:off x="0" y="0"/>
            <a:ext cx="12192000" cy="1325563"/>
          </a:xfrm>
          <a:solidFill>
            <a:schemeClr val="accent5">
              <a:lumMod val="40000"/>
              <a:lumOff val="60000"/>
            </a:schemeClr>
          </a:solidFill>
        </p:spPr>
        <p:txBody>
          <a:bodyPr>
            <a:normAutofit/>
          </a:bodyPr>
          <a:lstStyle/>
          <a:p>
            <a:pPr algn="ctr"/>
            <a:r>
              <a:rPr lang="en-GB" sz="4000" b="1" dirty="0">
                <a:latin typeface="ADLaM Display" panose="02010000000000000000" pitchFamily="2" charset="0"/>
                <a:ea typeface="ADLaM Display" panose="02010000000000000000" pitchFamily="2" charset="0"/>
                <a:cs typeface="ADLaM Display" panose="02010000000000000000" pitchFamily="2" charset="0"/>
              </a:rPr>
              <a:t>Which aspects of social media can influence the development of eating disorders?</a:t>
            </a:r>
          </a:p>
        </p:txBody>
      </p:sp>
      <p:sp>
        <p:nvSpPr>
          <p:cNvPr id="3" name="Rectangle 2">
            <a:extLst>
              <a:ext uri="{FF2B5EF4-FFF2-40B4-BE49-F238E27FC236}">
                <a16:creationId xmlns:a16="http://schemas.microsoft.com/office/drawing/2014/main" id="{A3861D08-5883-B06C-C26A-4087EA259C6D}"/>
              </a:ext>
            </a:extLst>
          </p:cNvPr>
          <p:cNvSpPr/>
          <p:nvPr/>
        </p:nvSpPr>
        <p:spPr>
          <a:xfrm>
            <a:off x="196645" y="1504336"/>
            <a:ext cx="2900516" cy="2497393"/>
          </a:xfrm>
          <a:prstGeom prst="rect">
            <a:avLst/>
          </a:prstGeom>
          <a:solidFill>
            <a:schemeClr val="accent6">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lumMod val="85000"/>
                    <a:lumOff val="15000"/>
                  </a:schemeClr>
                </a:solidFill>
                <a:latin typeface="ADLaM Display" panose="02010000000000000000" pitchFamily="2" charset="0"/>
                <a:ea typeface="ADLaM Display" panose="02010000000000000000" pitchFamily="2" charset="0"/>
                <a:cs typeface="ADLaM Display" panose="02010000000000000000" pitchFamily="2" charset="0"/>
              </a:rPr>
              <a:t>Social media promotes idealized and unrealistic body standards. </a:t>
            </a:r>
          </a:p>
        </p:txBody>
      </p:sp>
      <p:sp>
        <p:nvSpPr>
          <p:cNvPr id="4" name="Rectangle 3">
            <a:extLst>
              <a:ext uri="{FF2B5EF4-FFF2-40B4-BE49-F238E27FC236}">
                <a16:creationId xmlns:a16="http://schemas.microsoft.com/office/drawing/2014/main" id="{F1298FEC-A076-1BBD-FBF0-00993DDD6ED6}"/>
              </a:ext>
            </a:extLst>
          </p:cNvPr>
          <p:cNvSpPr/>
          <p:nvPr/>
        </p:nvSpPr>
        <p:spPr>
          <a:xfrm>
            <a:off x="8603226" y="1504336"/>
            <a:ext cx="3392129" cy="2123767"/>
          </a:xfrm>
          <a:prstGeom prst="rect">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lumMod val="85000"/>
                    <a:lumOff val="15000"/>
                  </a:schemeClr>
                </a:solidFill>
                <a:latin typeface="ADLaM Display" panose="02010000000000000000" pitchFamily="2" charset="0"/>
                <a:ea typeface="ADLaM Display" panose="02010000000000000000" pitchFamily="2" charset="0"/>
                <a:cs typeface="ADLaM Display" panose="02010000000000000000" pitchFamily="2" charset="0"/>
              </a:rPr>
              <a:t>Exposure to ‘thin’ and ‘fit’ bodies on social media can lead to increased body dissatisfaction.</a:t>
            </a:r>
          </a:p>
        </p:txBody>
      </p:sp>
      <p:sp>
        <p:nvSpPr>
          <p:cNvPr id="5" name="Rectangle 4">
            <a:extLst>
              <a:ext uri="{FF2B5EF4-FFF2-40B4-BE49-F238E27FC236}">
                <a16:creationId xmlns:a16="http://schemas.microsoft.com/office/drawing/2014/main" id="{6E8912A2-3E03-45AC-9108-B4E87F59C1CB}"/>
              </a:ext>
            </a:extLst>
          </p:cNvPr>
          <p:cNvSpPr/>
          <p:nvPr/>
        </p:nvSpPr>
        <p:spPr>
          <a:xfrm>
            <a:off x="196646" y="4100052"/>
            <a:ext cx="3048000" cy="2585884"/>
          </a:xfrm>
          <a:prstGeom prst="rect">
            <a:avLst/>
          </a:prstGeom>
          <a:solidFill>
            <a:schemeClr val="accent4">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tx1">
                    <a:lumMod val="85000"/>
                    <a:lumOff val="15000"/>
                  </a:schemeClr>
                </a:solidFill>
                <a:latin typeface="ADLaM Display" panose="02010000000000000000" pitchFamily="2" charset="0"/>
                <a:ea typeface="ADLaM Display" panose="02010000000000000000" pitchFamily="2" charset="0"/>
                <a:cs typeface="ADLaM Display" panose="02010000000000000000" pitchFamily="2" charset="0"/>
              </a:rPr>
              <a:t>Likes and comments on social media can also significantly impact self-esteem and lead to increased body dissatisfaction. </a:t>
            </a:r>
          </a:p>
        </p:txBody>
      </p:sp>
      <p:sp>
        <p:nvSpPr>
          <p:cNvPr id="6" name="Rectangle 5">
            <a:extLst>
              <a:ext uri="{FF2B5EF4-FFF2-40B4-BE49-F238E27FC236}">
                <a16:creationId xmlns:a16="http://schemas.microsoft.com/office/drawing/2014/main" id="{DAD66503-699A-CCC1-F57C-7FB2F2BE511B}"/>
              </a:ext>
            </a:extLst>
          </p:cNvPr>
          <p:cNvSpPr/>
          <p:nvPr/>
        </p:nvSpPr>
        <p:spPr>
          <a:xfrm>
            <a:off x="8603225" y="3776278"/>
            <a:ext cx="3392129" cy="2909657"/>
          </a:xfrm>
          <a:prstGeom prst="rect">
            <a:avLst/>
          </a:prstGeom>
          <a:solidFill>
            <a:srgbClr val="FF339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b="1" i="0" dirty="0">
                <a:solidFill>
                  <a:srgbClr val="000000"/>
                </a:solidFill>
                <a:effectLst/>
                <a:latin typeface="ADLaM Display" panose="02010000000000000000" pitchFamily="2" charset="0"/>
                <a:ea typeface="ADLaM Display" panose="02010000000000000000" pitchFamily="2" charset="0"/>
                <a:cs typeface="ADLaM Display" panose="02010000000000000000" pitchFamily="2" charset="0"/>
              </a:rPr>
              <a:t>A study by (</a:t>
            </a:r>
            <a:r>
              <a:rPr lang="en-US" sz="2000" b="1" i="0" dirty="0" err="1">
                <a:solidFill>
                  <a:srgbClr val="000000"/>
                </a:solidFill>
                <a:effectLst/>
                <a:latin typeface="ADLaM Display" panose="02010000000000000000" pitchFamily="2" charset="0"/>
                <a:ea typeface="ADLaM Display" panose="02010000000000000000" pitchFamily="2" charset="0"/>
                <a:cs typeface="ADLaM Display" panose="02010000000000000000" pitchFamily="2" charset="0"/>
              </a:rPr>
              <a:t>Padin</a:t>
            </a:r>
            <a:r>
              <a:rPr lang="en-US" sz="2000" b="1" i="0" dirty="0">
                <a:solidFill>
                  <a:srgbClr val="000000"/>
                </a:solidFill>
                <a:effectLst/>
                <a:latin typeface="ADLaM Display" panose="02010000000000000000" pitchFamily="2" charset="0"/>
                <a:ea typeface="ADLaM Display" panose="02010000000000000000" pitchFamily="2" charset="0"/>
                <a:cs typeface="ADLaM Display" panose="02010000000000000000" pitchFamily="2" charset="0"/>
              </a:rPr>
              <a:t> et al 2021) found that the greater amount of time spent on social media has strong connections to the development of eating disorder  psychopathologies. </a:t>
            </a:r>
            <a:endParaRPr lang="en-GB" sz="2000" b="1" dirty="0">
              <a:latin typeface="ADLaM Display" panose="02010000000000000000" pitchFamily="2" charset="0"/>
              <a:ea typeface="ADLaM Display" panose="02010000000000000000" pitchFamily="2" charset="0"/>
              <a:cs typeface="ADLaM Display" panose="02010000000000000000" pitchFamily="2" charset="0"/>
            </a:endParaRPr>
          </a:p>
        </p:txBody>
      </p:sp>
      <p:sp>
        <p:nvSpPr>
          <p:cNvPr id="7" name="Rectangle 6">
            <a:extLst>
              <a:ext uri="{FF2B5EF4-FFF2-40B4-BE49-F238E27FC236}">
                <a16:creationId xmlns:a16="http://schemas.microsoft.com/office/drawing/2014/main" id="{5A8A1756-1EFD-E9EB-2014-76B0B626CEA8}"/>
              </a:ext>
            </a:extLst>
          </p:cNvPr>
          <p:cNvSpPr/>
          <p:nvPr/>
        </p:nvSpPr>
        <p:spPr>
          <a:xfrm>
            <a:off x="3401961" y="3923071"/>
            <a:ext cx="5043948" cy="2762864"/>
          </a:xfrm>
          <a:prstGeom prst="rect">
            <a:avLst/>
          </a:prstGeom>
          <a:solidFill>
            <a:schemeClr val="accent5">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200" b="1" i="0" dirty="0">
                <a:solidFill>
                  <a:srgbClr val="333333"/>
                </a:solidFill>
                <a:effectLst/>
                <a:latin typeface="Open Sans" panose="020B0606030504020204" pitchFamily="34" charset="0"/>
              </a:rPr>
              <a:t> Image-based social media platforms, like Instagram and TikTok, seem to pose greater risk because image-based content seems to be more harmful for comparison than words (Mazzeo et al 2024).</a:t>
            </a:r>
            <a:endParaRPr lang="en-GB" sz="2200" b="1" dirty="0">
              <a:latin typeface="ADLaM Display" panose="02010000000000000000" pitchFamily="2" charset="0"/>
              <a:ea typeface="ADLaM Display" panose="02010000000000000000" pitchFamily="2" charset="0"/>
              <a:cs typeface="ADLaM Display" panose="02010000000000000000" pitchFamily="2" charset="0"/>
            </a:endParaRPr>
          </a:p>
        </p:txBody>
      </p:sp>
      <p:pic>
        <p:nvPicPr>
          <p:cNvPr id="1026" name="Picture 2" descr="Social Media and Body Image: How Closely Connected Are They (2023 ...">
            <a:extLst>
              <a:ext uri="{FF2B5EF4-FFF2-40B4-BE49-F238E27FC236}">
                <a16:creationId xmlns:a16="http://schemas.microsoft.com/office/drawing/2014/main" id="{09572D42-C393-136F-D165-F388B58BEC4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51122" y="1517842"/>
            <a:ext cx="4945626" cy="22719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47742635"/>
      </p:ext>
    </p:extLst>
  </p:cSld>
  <p:clrMapOvr>
    <a:masterClrMapping/>
  </p:clrMapOvr>
  <p:transition spd="med">
    <p:pull/>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374500A-1273-5BFD-22BE-887F7F3B8DE4}"/>
              </a:ext>
            </a:extLst>
          </p:cNvPr>
          <p:cNvPicPr>
            <a:picLocks noChangeAspect="1"/>
          </p:cNvPicPr>
          <p:nvPr/>
        </p:nvPicPr>
        <p:blipFill rotWithShape="1">
          <a:blip r:embed="rId2"/>
          <a:srcRect l="6749"/>
          <a:stretch/>
        </p:blipFill>
        <p:spPr>
          <a:xfrm>
            <a:off x="446210" y="1317522"/>
            <a:ext cx="11299579" cy="5073445"/>
          </a:xfrm>
          <a:prstGeom prst="rect">
            <a:avLst/>
          </a:prstGeom>
        </p:spPr>
      </p:pic>
      <p:sp>
        <p:nvSpPr>
          <p:cNvPr id="4" name="Rectangle 3">
            <a:extLst>
              <a:ext uri="{FF2B5EF4-FFF2-40B4-BE49-F238E27FC236}">
                <a16:creationId xmlns:a16="http://schemas.microsoft.com/office/drawing/2014/main" id="{7ABEA084-4508-225C-5AE3-A33C61B3CD13}"/>
              </a:ext>
            </a:extLst>
          </p:cNvPr>
          <p:cNvSpPr/>
          <p:nvPr/>
        </p:nvSpPr>
        <p:spPr>
          <a:xfrm>
            <a:off x="1" y="0"/>
            <a:ext cx="12192000" cy="1317522"/>
          </a:xfrm>
          <a:prstGeom prst="rect">
            <a:avLst/>
          </a:prstGeom>
          <a:solidFill>
            <a:schemeClr val="accent5">
              <a:lumMod val="60000"/>
              <a:lumOff val="40000"/>
            </a:schemeClr>
          </a:solidFill>
          <a:ln>
            <a:solidFill>
              <a:schemeClr val="accent1">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b="1" dirty="0">
                <a:solidFill>
                  <a:schemeClr val="tx1">
                    <a:lumMod val="75000"/>
                    <a:lumOff val="25000"/>
                  </a:schemeClr>
                </a:solidFill>
                <a:latin typeface="ADLaM Display" panose="02010000000000000000" pitchFamily="2" charset="0"/>
                <a:ea typeface="ADLaM Display" panose="02010000000000000000" pitchFamily="2" charset="0"/>
                <a:cs typeface="ADLaM Display" panose="02010000000000000000" pitchFamily="2" charset="0"/>
              </a:rPr>
              <a:t>The picture below details a brief overview of how social media can play a role in the development of eating disorders. </a:t>
            </a:r>
          </a:p>
        </p:txBody>
      </p:sp>
      <p:sp>
        <p:nvSpPr>
          <p:cNvPr id="5" name="Rectangle 4">
            <a:extLst>
              <a:ext uri="{FF2B5EF4-FFF2-40B4-BE49-F238E27FC236}">
                <a16:creationId xmlns:a16="http://schemas.microsoft.com/office/drawing/2014/main" id="{63AEC5BC-391A-627F-FD4E-1FA1750B96A1}"/>
              </a:ext>
            </a:extLst>
          </p:cNvPr>
          <p:cNvSpPr/>
          <p:nvPr/>
        </p:nvSpPr>
        <p:spPr>
          <a:xfrm>
            <a:off x="8706466" y="6233653"/>
            <a:ext cx="3262429" cy="452284"/>
          </a:xfrm>
          <a:prstGeom prst="rect">
            <a:avLst/>
          </a:prstGeom>
          <a:solidFill>
            <a:schemeClr val="bg1"/>
          </a:solidFill>
          <a:ln>
            <a:solidFill>
              <a:schemeClr val="bg1">
                <a:lumMod val="9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u="sng" dirty="0">
                <a:solidFill>
                  <a:schemeClr val="tx1"/>
                </a:solidFill>
                <a:latin typeface="ADLaM Display" panose="02010000000000000000" pitchFamily="2" charset="0"/>
                <a:ea typeface="ADLaM Display" panose="02010000000000000000" pitchFamily="2" charset="0"/>
                <a:cs typeface="ADLaM Display" panose="02010000000000000000" pitchFamily="2" charset="0"/>
              </a:rPr>
              <a:t>Image (Safes 2023)</a:t>
            </a:r>
          </a:p>
        </p:txBody>
      </p:sp>
    </p:spTree>
    <p:extLst>
      <p:ext uri="{BB962C8B-B14F-4D97-AF65-F5344CB8AC3E}">
        <p14:creationId xmlns:p14="http://schemas.microsoft.com/office/powerpoint/2010/main" val="356316676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83FE638-021F-9E81-1EED-8F2D367AC6F5}"/>
              </a:ext>
            </a:extLst>
          </p:cNvPr>
          <p:cNvSpPr/>
          <p:nvPr/>
        </p:nvSpPr>
        <p:spPr>
          <a:xfrm>
            <a:off x="506361" y="0"/>
            <a:ext cx="11179277" cy="1219200"/>
          </a:xfrm>
          <a:prstGeom prst="rect">
            <a:avLst/>
          </a:prstGeom>
          <a:solidFill>
            <a:schemeClr val="accent5">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600" dirty="0">
                <a:solidFill>
                  <a:schemeClr val="tx1">
                    <a:lumMod val="75000"/>
                    <a:lumOff val="25000"/>
                  </a:schemeClr>
                </a:solidFill>
                <a:latin typeface="ADLaM Display" panose="02010000000000000000" pitchFamily="2" charset="0"/>
                <a:ea typeface="ADLaM Display" panose="02010000000000000000" pitchFamily="2" charset="0"/>
                <a:cs typeface="ADLaM Display" panose="02010000000000000000" pitchFamily="2" charset="0"/>
              </a:rPr>
              <a:t>How can we reduce the number of eating disorders stemming from social media exposure? </a:t>
            </a:r>
          </a:p>
        </p:txBody>
      </p:sp>
      <p:sp>
        <p:nvSpPr>
          <p:cNvPr id="2" name="Rectangle: Rounded Corners 1">
            <a:extLst>
              <a:ext uri="{FF2B5EF4-FFF2-40B4-BE49-F238E27FC236}">
                <a16:creationId xmlns:a16="http://schemas.microsoft.com/office/drawing/2014/main" id="{A9E6FF2F-72E8-D1FB-604F-B93770D19812}"/>
              </a:ext>
            </a:extLst>
          </p:cNvPr>
          <p:cNvSpPr/>
          <p:nvPr/>
        </p:nvSpPr>
        <p:spPr>
          <a:xfrm>
            <a:off x="233514" y="1524001"/>
            <a:ext cx="5737123" cy="2192594"/>
          </a:xfrm>
          <a:prstGeom prst="roundRect">
            <a:avLst/>
          </a:prstGeom>
          <a:solidFill>
            <a:schemeClr val="accent5">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200" b="0" i="0" dirty="0">
                <a:solidFill>
                  <a:srgbClr val="333333"/>
                </a:solidFill>
                <a:effectLst/>
                <a:latin typeface="ADLaM Display" panose="02010000000000000000" pitchFamily="2" charset="0"/>
                <a:ea typeface="ADLaM Display" panose="02010000000000000000" pitchFamily="2" charset="0"/>
                <a:cs typeface="ADLaM Display" panose="02010000000000000000" pitchFamily="2" charset="0"/>
              </a:rPr>
              <a:t>The Academy for Eating Disorders, have suggested that much stronger regulations should be implemented for social medias use under the age of 18 (</a:t>
            </a:r>
            <a:r>
              <a:rPr lang="en-US" sz="2200" b="0" i="0" dirty="0" err="1">
                <a:solidFill>
                  <a:srgbClr val="333333"/>
                </a:solidFill>
                <a:effectLst/>
                <a:latin typeface="ADLaM Display" panose="02010000000000000000" pitchFamily="2" charset="0"/>
                <a:ea typeface="ADLaM Display" panose="02010000000000000000" pitchFamily="2" charset="0"/>
                <a:cs typeface="ADLaM Display" panose="02010000000000000000" pitchFamily="2" charset="0"/>
              </a:rPr>
              <a:t>Espel</a:t>
            </a:r>
            <a:r>
              <a:rPr lang="en-US" sz="2200" dirty="0" err="1">
                <a:solidFill>
                  <a:srgbClr val="333333"/>
                </a:solidFill>
                <a:latin typeface="ADLaM Display" panose="02010000000000000000" pitchFamily="2" charset="0"/>
                <a:ea typeface="ADLaM Display" panose="02010000000000000000" pitchFamily="2" charset="0"/>
                <a:cs typeface="ADLaM Display" panose="02010000000000000000" pitchFamily="2" charset="0"/>
              </a:rPr>
              <a:t>-</a:t>
            </a:r>
            <a:r>
              <a:rPr lang="en-US" sz="2200" b="0" i="0" dirty="0" err="1">
                <a:solidFill>
                  <a:srgbClr val="333333"/>
                </a:solidFill>
                <a:effectLst/>
                <a:latin typeface="ADLaM Display" panose="02010000000000000000" pitchFamily="2" charset="0"/>
                <a:ea typeface="ADLaM Display" panose="02010000000000000000" pitchFamily="2" charset="0"/>
                <a:cs typeface="ADLaM Display" panose="02010000000000000000" pitchFamily="2" charset="0"/>
              </a:rPr>
              <a:t>Huynhy</a:t>
            </a:r>
            <a:r>
              <a:rPr lang="en-US" sz="2200" b="0" i="0" dirty="0">
                <a:solidFill>
                  <a:srgbClr val="333333"/>
                </a:solidFill>
                <a:effectLst/>
                <a:latin typeface="ADLaM Display" panose="02010000000000000000" pitchFamily="2" charset="0"/>
                <a:ea typeface="ADLaM Display" panose="02010000000000000000" pitchFamily="2" charset="0"/>
                <a:cs typeface="ADLaM Display" panose="02010000000000000000" pitchFamily="2" charset="0"/>
              </a:rPr>
              <a:t> et al 2021).</a:t>
            </a:r>
            <a:endParaRPr lang="en-GB" sz="2200" dirty="0">
              <a:latin typeface="ADLaM Display" panose="02010000000000000000" pitchFamily="2" charset="0"/>
              <a:ea typeface="ADLaM Display" panose="02010000000000000000" pitchFamily="2" charset="0"/>
              <a:cs typeface="ADLaM Display" panose="02010000000000000000" pitchFamily="2" charset="0"/>
            </a:endParaRPr>
          </a:p>
        </p:txBody>
      </p:sp>
      <p:sp>
        <p:nvSpPr>
          <p:cNvPr id="3" name="Rectangle: Rounded Corners 2">
            <a:extLst>
              <a:ext uri="{FF2B5EF4-FFF2-40B4-BE49-F238E27FC236}">
                <a16:creationId xmlns:a16="http://schemas.microsoft.com/office/drawing/2014/main" id="{4EEDCD36-D068-BFDD-43AA-56683B5D812F}"/>
              </a:ext>
            </a:extLst>
          </p:cNvPr>
          <p:cNvSpPr/>
          <p:nvPr/>
        </p:nvSpPr>
        <p:spPr>
          <a:xfrm>
            <a:off x="6361473" y="1455175"/>
            <a:ext cx="5555224" cy="2369574"/>
          </a:xfrm>
          <a:prstGeom prst="roundRect">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200" dirty="0">
                <a:solidFill>
                  <a:schemeClr val="tx1"/>
                </a:solidFill>
                <a:latin typeface="ADLaM Display" panose="02010000000000000000" pitchFamily="2" charset="0"/>
                <a:ea typeface="ADLaM Display" panose="02010000000000000000" pitchFamily="2" charset="0"/>
                <a:cs typeface="ADLaM Display" panose="02010000000000000000" pitchFamily="2" charset="0"/>
              </a:rPr>
              <a:t>Media health literacy classes, delivered through schools, have been found to </a:t>
            </a:r>
            <a:r>
              <a:rPr lang="en-US" sz="2200" i="0" dirty="0">
                <a:solidFill>
                  <a:schemeClr val="tx1"/>
                </a:solidFill>
                <a:effectLst/>
                <a:latin typeface="ADLaM Display" panose="02010000000000000000" pitchFamily="2" charset="0"/>
                <a:ea typeface="ADLaM Display" panose="02010000000000000000" pitchFamily="2" charset="0"/>
                <a:cs typeface="ADLaM Display" panose="02010000000000000000" pitchFamily="2" charset="0"/>
              </a:rPr>
              <a:t>reduce male and </a:t>
            </a:r>
            <a:r>
              <a:rPr lang="en-US" sz="2200" dirty="0">
                <a:solidFill>
                  <a:schemeClr val="tx1"/>
                </a:solidFill>
                <a:latin typeface="ADLaM Display" panose="02010000000000000000" pitchFamily="2" charset="0"/>
                <a:ea typeface="ADLaM Display" panose="02010000000000000000" pitchFamily="2" charset="0"/>
                <a:cs typeface="ADLaM Display" panose="02010000000000000000" pitchFamily="2" charset="0"/>
              </a:rPr>
              <a:t>fe</a:t>
            </a:r>
            <a:r>
              <a:rPr lang="en-US" sz="2200" i="0" dirty="0">
                <a:solidFill>
                  <a:schemeClr val="tx1"/>
                </a:solidFill>
                <a:effectLst/>
                <a:latin typeface="ADLaM Display" panose="02010000000000000000" pitchFamily="2" charset="0"/>
                <a:ea typeface="ADLaM Display" panose="02010000000000000000" pitchFamily="2" charset="0"/>
                <a:cs typeface="ADLaM Display" panose="02010000000000000000" pitchFamily="2" charset="0"/>
              </a:rPr>
              <a:t>male teenagers negative outcomes from social media related to body image (</a:t>
            </a:r>
            <a:r>
              <a:rPr lang="en-US" sz="2200" i="0" dirty="0" err="1">
                <a:solidFill>
                  <a:schemeClr val="tx1"/>
                </a:solidFill>
                <a:effectLst/>
                <a:latin typeface="ADLaM Display" panose="02010000000000000000" pitchFamily="2" charset="0"/>
                <a:ea typeface="ADLaM Display" panose="02010000000000000000" pitchFamily="2" charset="0"/>
                <a:cs typeface="ADLaM Display" panose="02010000000000000000" pitchFamily="2" charset="0"/>
              </a:rPr>
              <a:t>Zuair</a:t>
            </a:r>
            <a:r>
              <a:rPr lang="en-US" sz="2200" i="0" dirty="0">
                <a:solidFill>
                  <a:schemeClr val="tx1"/>
                </a:solidFill>
                <a:effectLst/>
                <a:latin typeface="ADLaM Display" panose="02010000000000000000" pitchFamily="2" charset="0"/>
                <a:ea typeface="ADLaM Display" panose="02010000000000000000" pitchFamily="2" charset="0"/>
                <a:cs typeface="ADLaM Display" panose="02010000000000000000" pitchFamily="2" charset="0"/>
              </a:rPr>
              <a:t> and </a:t>
            </a:r>
            <a:r>
              <a:rPr lang="en-US" sz="2200" dirty="0" err="1">
                <a:solidFill>
                  <a:schemeClr val="tx1"/>
                </a:solidFill>
                <a:latin typeface="ADLaM Display" panose="02010000000000000000" pitchFamily="2" charset="0"/>
                <a:ea typeface="ADLaM Display" panose="02010000000000000000" pitchFamily="2" charset="0"/>
                <a:cs typeface="ADLaM Display" panose="02010000000000000000" pitchFamily="2" charset="0"/>
              </a:rPr>
              <a:t>S</a:t>
            </a:r>
            <a:r>
              <a:rPr lang="en-US" sz="2200" i="0" dirty="0" err="1">
                <a:solidFill>
                  <a:schemeClr val="tx1"/>
                </a:solidFill>
                <a:effectLst/>
                <a:latin typeface="ADLaM Display" panose="02010000000000000000" pitchFamily="2" charset="0"/>
                <a:ea typeface="ADLaM Display" panose="02010000000000000000" pitchFamily="2" charset="0"/>
                <a:cs typeface="ADLaM Display" panose="02010000000000000000" pitchFamily="2" charset="0"/>
              </a:rPr>
              <a:t>opory</a:t>
            </a:r>
            <a:r>
              <a:rPr lang="en-US" sz="2200" i="0" dirty="0">
                <a:solidFill>
                  <a:schemeClr val="tx1"/>
                </a:solidFill>
                <a:effectLst/>
                <a:latin typeface="ADLaM Display" panose="02010000000000000000" pitchFamily="2" charset="0"/>
                <a:ea typeface="ADLaM Display" panose="02010000000000000000" pitchFamily="2" charset="0"/>
                <a:cs typeface="ADLaM Display" panose="02010000000000000000" pitchFamily="2" charset="0"/>
              </a:rPr>
              <a:t> 2022).</a:t>
            </a:r>
            <a:endParaRPr lang="en-GB" sz="2200" dirty="0">
              <a:solidFill>
                <a:schemeClr val="tx1"/>
              </a:solidFill>
              <a:latin typeface="ADLaM Display" panose="02010000000000000000" pitchFamily="2" charset="0"/>
              <a:ea typeface="ADLaM Display" panose="02010000000000000000" pitchFamily="2" charset="0"/>
              <a:cs typeface="ADLaM Display" panose="02010000000000000000" pitchFamily="2" charset="0"/>
            </a:endParaRPr>
          </a:p>
        </p:txBody>
      </p:sp>
      <p:sp>
        <p:nvSpPr>
          <p:cNvPr id="5" name="Rectangle: Rounded Corners 4">
            <a:extLst>
              <a:ext uri="{FF2B5EF4-FFF2-40B4-BE49-F238E27FC236}">
                <a16:creationId xmlns:a16="http://schemas.microsoft.com/office/drawing/2014/main" id="{40D94D81-6309-655C-CF4A-85FB2B9299A8}"/>
              </a:ext>
            </a:extLst>
          </p:cNvPr>
          <p:cNvSpPr/>
          <p:nvPr/>
        </p:nvSpPr>
        <p:spPr>
          <a:xfrm>
            <a:off x="233515" y="4021396"/>
            <a:ext cx="5737123" cy="2467894"/>
          </a:xfrm>
          <a:prstGeom prst="roundRect">
            <a:avLst/>
          </a:prstGeom>
          <a:solidFill>
            <a:schemeClr val="accent4">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200" dirty="0">
                <a:solidFill>
                  <a:schemeClr val="tx1"/>
                </a:solidFill>
                <a:latin typeface="ADLaM Display" panose="02010000000000000000" pitchFamily="2" charset="0"/>
                <a:ea typeface="ADLaM Display" panose="02010000000000000000" pitchFamily="2" charset="0"/>
                <a:cs typeface="ADLaM Display" panose="02010000000000000000" pitchFamily="2" charset="0"/>
              </a:rPr>
              <a:t>‘Body positive’ social media posts and accounts have been created in recent years which celebrate every ‘body’ no matter the size. Research suggests that this can be beneficial in promoting body positivity (</a:t>
            </a:r>
            <a:r>
              <a:rPr lang="en-GB" sz="2200" dirty="0" err="1">
                <a:solidFill>
                  <a:schemeClr val="tx1"/>
                </a:solidFill>
                <a:latin typeface="ADLaM Display" panose="02010000000000000000" pitchFamily="2" charset="0"/>
                <a:ea typeface="ADLaM Display" panose="02010000000000000000" pitchFamily="2" charset="0"/>
                <a:cs typeface="ADLaM Display" panose="02010000000000000000" pitchFamily="2" charset="0"/>
              </a:rPr>
              <a:t>Mazzeo</a:t>
            </a:r>
            <a:r>
              <a:rPr lang="en-GB" sz="2200" dirty="0">
                <a:solidFill>
                  <a:schemeClr val="tx1"/>
                </a:solidFill>
                <a:latin typeface="ADLaM Display" panose="02010000000000000000" pitchFamily="2" charset="0"/>
                <a:ea typeface="ADLaM Display" panose="02010000000000000000" pitchFamily="2" charset="0"/>
                <a:cs typeface="ADLaM Display" panose="02010000000000000000" pitchFamily="2" charset="0"/>
              </a:rPr>
              <a:t> et al 2024).</a:t>
            </a:r>
          </a:p>
        </p:txBody>
      </p:sp>
      <p:sp>
        <p:nvSpPr>
          <p:cNvPr id="6" name="Rectangle: Rounded Corners 5">
            <a:extLst>
              <a:ext uri="{FF2B5EF4-FFF2-40B4-BE49-F238E27FC236}">
                <a16:creationId xmlns:a16="http://schemas.microsoft.com/office/drawing/2014/main" id="{D71541E4-E814-4548-352B-E0D245F84FB9}"/>
              </a:ext>
            </a:extLst>
          </p:cNvPr>
          <p:cNvSpPr/>
          <p:nvPr/>
        </p:nvSpPr>
        <p:spPr>
          <a:xfrm>
            <a:off x="6209071" y="4119716"/>
            <a:ext cx="5860027" cy="2369574"/>
          </a:xfrm>
          <a:prstGeom prst="roundRect">
            <a:avLst/>
          </a:prstGeom>
          <a:solidFill>
            <a:srgbClr val="FF339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200" dirty="0">
                <a:solidFill>
                  <a:schemeClr val="tx1">
                    <a:lumMod val="85000"/>
                    <a:lumOff val="15000"/>
                  </a:schemeClr>
                </a:solidFill>
                <a:latin typeface="ADLaM Display" panose="02010000000000000000" pitchFamily="2" charset="0"/>
                <a:ea typeface="ADLaM Display" panose="02010000000000000000" pitchFamily="2" charset="0"/>
                <a:cs typeface="ADLaM Display" panose="02010000000000000000" pitchFamily="2" charset="0"/>
              </a:rPr>
              <a:t>Social media platforms have aimed to put a block on any post labelled with things such as ‘thinspiration’, ‘</a:t>
            </a:r>
            <a:r>
              <a:rPr lang="en-GB" sz="2200" dirty="0" err="1">
                <a:solidFill>
                  <a:schemeClr val="tx1">
                    <a:lumMod val="85000"/>
                    <a:lumOff val="15000"/>
                  </a:schemeClr>
                </a:solidFill>
                <a:latin typeface="ADLaM Display" panose="02010000000000000000" pitchFamily="2" charset="0"/>
                <a:ea typeface="ADLaM Display" panose="02010000000000000000" pitchFamily="2" charset="0"/>
                <a:cs typeface="ADLaM Display" panose="02010000000000000000" pitchFamily="2" charset="0"/>
              </a:rPr>
              <a:t>proana</a:t>
            </a:r>
            <a:r>
              <a:rPr lang="en-GB" sz="2200" dirty="0">
                <a:solidFill>
                  <a:schemeClr val="tx1">
                    <a:lumMod val="85000"/>
                    <a:lumOff val="15000"/>
                  </a:schemeClr>
                </a:solidFill>
                <a:latin typeface="ADLaM Display" panose="02010000000000000000" pitchFamily="2" charset="0"/>
                <a:ea typeface="ADLaM Display" panose="02010000000000000000" pitchFamily="2" charset="0"/>
                <a:cs typeface="ADLaM Display" panose="02010000000000000000" pitchFamily="2" charset="0"/>
              </a:rPr>
              <a:t>’, and ‘thigh gap’. (</a:t>
            </a:r>
            <a:r>
              <a:rPr lang="en-GB" sz="2200" dirty="0" err="1">
                <a:solidFill>
                  <a:schemeClr val="tx1">
                    <a:lumMod val="85000"/>
                    <a:lumOff val="15000"/>
                  </a:schemeClr>
                </a:solidFill>
                <a:latin typeface="ADLaM Display" panose="02010000000000000000" pitchFamily="2" charset="0"/>
                <a:ea typeface="ADLaM Display" panose="02010000000000000000" pitchFamily="2" charset="0"/>
                <a:cs typeface="ADLaM Display" panose="02010000000000000000" pitchFamily="2" charset="0"/>
              </a:rPr>
              <a:t>Mazzeo</a:t>
            </a:r>
            <a:r>
              <a:rPr lang="en-GB" sz="2200" dirty="0">
                <a:solidFill>
                  <a:schemeClr val="tx1">
                    <a:lumMod val="85000"/>
                    <a:lumOff val="15000"/>
                  </a:schemeClr>
                </a:solidFill>
                <a:latin typeface="ADLaM Display" panose="02010000000000000000" pitchFamily="2" charset="0"/>
                <a:ea typeface="ADLaM Display" panose="02010000000000000000" pitchFamily="2" charset="0"/>
                <a:cs typeface="ADLaM Display" panose="02010000000000000000" pitchFamily="2" charset="0"/>
              </a:rPr>
              <a:t> et al 2024). Whilst effective, these are just a small part of the issue.</a:t>
            </a:r>
          </a:p>
        </p:txBody>
      </p:sp>
    </p:spTree>
    <p:extLst>
      <p:ext uri="{BB962C8B-B14F-4D97-AF65-F5344CB8AC3E}">
        <p14:creationId xmlns:p14="http://schemas.microsoft.com/office/powerpoint/2010/main" val="1710278102"/>
      </p:ext>
    </p:extLst>
  </p:cSld>
  <p:clrMapOvr>
    <a:masterClrMapping/>
  </p:clrMapOvr>
  <mc:AlternateContent xmlns:mc="http://schemas.openxmlformats.org/markup-compatibility/2006">
    <mc:Choice xmlns:p14="http://schemas.microsoft.com/office/powerpoint/2010/main" Requires="p14">
      <p:transition spd="slow" p14:dur="1600">
        <p:blinds dir="vert"/>
      </p:transition>
    </mc:Choice>
    <mc:Fallback>
      <p:transition spd="slow">
        <p:blinds dir="vert"/>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3" name="Rectangle 1032">
            <a:extLst>
              <a:ext uri="{FF2B5EF4-FFF2-40B4-BE49-F238E27FC236}">
                <a16:creationId xmlns:a16="http://schemas.microsoft.com/office/drawing/2014/main" id="{B1595A09-E336-4D1B-9B3A-06A2287A5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descr="Social Media &amp; Eating Disorders: What You Need to Know">
            <a:extLst>
              <a:ext uri="{FF2B5EF4-FFF2-40B4-BE49-F238E27FC236}">
                <a16:creationId xmlns:a16="http://schemas.microsoft.com/office/drawing/2014/main" id="{C3568C05-38C9-1C0F-F0BB-AD278A51144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12247" b="12975"/>
          <a:stretch>
            <a:fillRect/>
          </a:stretch>
        </p:blipFill>
        <p:spPr bwMode="auto">
          <a:xfrm>
            <a:off x="20" y="10"/>
            <a:ext cx="12191980" cy="4558420"/>
          </a:xfrm>
          <a:custGeom>
            <a:avLst/>
            <a:gdLst/>
            <a:ahLst/>
            <a:cxnLst/>
            <a:rect l="l" t="t" r="r" b="b"/>
            <a:pathLst>
              <a:path w="12188952" h="4558430">
                <a:moveTo>
                  <a:pt x="6789701" y="4490221"/>
                </a:moveTo>
                <a:lnTo>
                  <a:pt x="6788702" y="4490299"/>
                </a:lnTo>
                <a:lnTo>
                  <a:pt x="6788476" y="4490833"/>
                </a:lnTo>
                <a:close/>
                <a:moveTo>
                  <a:pt x="0" y="0"/>
                </a:moveTo>
                <a:lnTo>
                  <a:pt x="12188952" y="0"/>
                </a:lnTo>
                <a:lnTo>
                  <a:pt x="12188952" y="3596895"/>
                </a:lnTo>
                <a:lnTo>
                  <a:pt x="12061096" y="3635026"/>
                </a:lnTo>
                <a:cubicBezTo>
                  <a:pt x="11933500" y="3671240"/>
                  <a:pt x="11805390" y="3705769"/>
                  <a:pt x="11676800" y="3738601"/>
                </a:cubicBezTo>
                <a:cubicBezTo>
                  <a:pt x="11262789" y="3846108"/>
                  <a:pt x="10845343" y="3939710"/>
                  <a:pt x="10425355" y="4022140"/>
                </a:cubicBezTo>
                <a:cubicBezTo>
                  <a:pt x="10092810" y="4087351"/>
                  <a:pt x="9759033" y="4145748"/>
                  <a:pt x="9424022" y="4197302"/>
                </a:cubicBezTo>
                <a:cubicBezTo>
                  <a:pt x="9102997" y="4246959"/>
                  <a:pt x="8781133" y="4291526"/>
                  <a:pt x="8458419" y="4331003"/>
                </a:cubicBezTo>
                <a:cubicBezTo>
                  <a:pt x="8211360" y="4361169"/>
                  <a:pt x="7963792" y="4386742"/>
                  <a:pt x="7715970" y="4410950"/>
                </a:cubicBezTo>
                <a:lnTo>
                  <a:pt x="6951716" y="4476730"/>
                </a:lnTo>
                <a:lnTo>
                  <a:pt x="6936303" y="4478801"/>
                </a:lnTo>
                <a:lnTo>
                  <a:pt x="6790448" y="4490162"/>
                </a:lnTo>
                <a:lnTo>
                  <a:pt x="6799941" y="4491982"/>
                </a:lnTo>
                <a:cubicBezTo>
                  <a:pt x="6811623" y="4492448"/>
                  <a:pt x="6823734" y="4490275"/>
                  <a:pt x="6835432" y="4490275"/>
                </a:cubicBezTo>
                <a:cubicBezTo>
                  <a:pt x="6851580" y="4490275"/>
                  <a:pt x="6867729" y="4487668"/>
                  <a:pt x="6884003" y="4487297"/>
                </a:cubicBezTo>
                <a:cubicBezTo>
                  <a:pt x="7115805" y="4481835"/>
                  <a:pt x="7347351" y="4469668"/>
                  <a:pt x="7578771" y="4454770"/>
                </a:cubicBezTo>
                <a:cubicBezTo>
                  <a:pt x="7927552" y="4432302"/>
                  <a:pt x="8276080" y="4404123"/>
                  <a:pt x="8623845" y="4367873"/>
                </a:cubicBezTo>
                <a:cubicBezTo>
                  <a:pt x="8909939" y="4338575"/>
                  <a:pt x="9195310" y="4303940"/>
                  <a:pt x="9479970" y="4263967"/>
                </a:cubicBezTo>
                <a:cubicBezTo>
                  <a:pt x="9864901" y="4209593"/>
                  <a:pt x="10248014" y="4144879"/>
                  <a:pt x="10629308" y="4069810"/>
                </a:cubicBezTo>
                <a:cubicBezTo>
                  <a:pt x="11090114" y="3978690"/>
                  <a:pt x="11546975" y="3871184"/>
                  <a:pt x="11998498" y="3743816"/>
                </a:cubicBezTo>
                <a:lnTo>
                  <a:pt x="12188952" y="3687715"/>
                </a:lnTo>
                <a:lnTo>
                  <a:pt x="12188952" y="3742439"/>
                </a:lnTo>
                <a:lnTo>
                  <a:pt x="11829257" y="3846853"/>
                </a:lnTo>
                <a:cubicBezTo>
                  <a:pt x="11534769" y="3926550"/>
                  <a:pt x="11238120" y="3997436"/>
                  <a:pt x="10939183" y="4061368"/>
                </a:cubicBezTo>
                <a:cubicBezTo>
                  <a:pt x="10622824" y="4129150"/>
                  <a:pt x="10304941" y="4189147"/>
                  <a:pt x="9985530" y="4241373"/>
                </a:cubicBezTo>
                <a:cubicBezTo>
                  <a:pt x="9720036" y="4284822"/>
                  <a:pt x="9453814" y="4323467"/>
                  <a:pt x="9186882" y="4357320"/>
                </a:cubicBezTo>
                <a:cubicBezTo>
                  <a:pt x="8984197" y="4382894"/>
                  <a:pt x="8781514" y="4406977"/>
                  <a:pt x="8578198" y="4426839"/>
                </a:cubicBezTo>
                <a:cubicBezTo>
                  <a:pt x="8340547" y="4449559"/>
                  <a:pt x="8102644" y="4471034"/>
                  <a:pt x="7864358" y="4488290"/>
                </a:cubicBezTo>
                <a:cubicBezTo>
                  <a:pt x="7554994" y="4510634"/>
                  <a:pt x="7245502" y="4528512"/>
                  <a:pt x="6935502" y="4539684"/>
                </a:cubicBezTo>
                <a:cubicBezTo>
                  <a:pt x="6782917" y="4545147"/>
                  <a:pt x="6630334" y="4548995"/>
                  <a:pt x="6477750" y="4553587"/>
                </a:cubicBezTo>
                <a:cubicBezTo>
                  <a:pt x="6439195" y="4551503"/>
                  <a:pt x="6400529" y="4553128"/>
                  <a:pt x="6362294" y="4558430"/>
                </a:cubicBezTo>
                <a:lnTo>
                  <a:pt x="6057129" y="4558430"/>
                </a:lnTo>
                <a:lnTo>
                  <a:pt x="5977784" y="4553836"/>
                </a:lnTo>
                <a:cubicBezTo>
                  <a:pt x="5740261" y="4541423"/>
                  <a:pt x="5502739" y="4527644"/>
                  <a:pt x="5265087" y="4517587"/>
                </a:cubicBezTo>
                <a:cubicBezTo>
                  <a:pt x="4958267" y="4505171"/>
                  <a:pt x="4651826" y="4484691"/>
                  <a:pt x="4346277" y="4455517"/>
                </a:cubicBezTo>
                <a:cubicBezTo>
                  <a:pt x="4021654" y="4424605"/>
                  <a:pt x="3697795" y="4389970"/>
                  <a:pt x="3373045" y="4356948"/>
                </a:cubicBezTo>
                <a:cubicBezTo>
                  <a:pt x="3035412" y="4322686"/>
                  <a:pt x="2698456" y="4283047"/>
                  <a:pt x="2362173" y="4238021"/>
                </a:cubicBezTo>
                <a:cubicBezTo>
                  <a:pt x="1984692" y="4187868"/>
                  <a:pt x="1608364" y="4130142"/>
                  <a:pt x="1233177" y="4064845"/>
                </a:cubicBezTo>
                <a:cubicBezTo>
                  <a:pt x="842181" y="3996132"/>
                  <a:pt x="453758" y="3917644"/>
                  <a:pt x="68500" y="3825138"/>
                </a:cubicBezTo>
                <a:lnTo>
                  <a:pt x="0" y="3807783"/>
                </a:lnTo>
                <a:lnTo>
                  <a:pt x="0" y="3751294"/>
                </a:lnTo>
                <a:lnTo>
                  <a:pt x="72441" y="3770071"/>
                </a:lnTo>
                <a:cubicBezTo>
                  <a:pt x="247961" y="3812249"/>
                  <a:pt x="424164" y="3851509"/>
                  <a:pt x="600716" y="3888441"/>
                </a:cubicBezTo>
                <a:cubicBezTo>
                  <a:pt x="988279" y="3969255"/>
                  <a:pt x="1378133" y="4038153"/>
                  <a:pt x="1769512" y="4098609"/>
                </a:cubicBezTo>
                <a:cubicBezTo>
                  <a:pt x="2052426" y="4142185"/>
                  <a:pt x="2335725" y="4182282"/>
                  <a:pt x="2613554" y="4215551"/>
                </a:cubicBezTo>
                <a:cubicBezTo>
                  <a:pt x="2605544" y="4218158"/>
                  <a:pt x="2594611" y="4208102"/>
                  <a:pt x="2581134" y="4205620"/>
                </a:cubicBezTo>
                <a:cubicBezTo>
                  <a:pt x="2087178" y="4113668"/>
                  <a:pt x="1597684" y="4002775"/>
                  <a:pt x="1112635" y="3872923"/>
                </a:cubicBezTo>
                <a:cubicBezTo>
                  <a:pt x="880453" y="3810852"/>
                  <a:pt x="649713" y="3744374"/>
                  <a:pt x="420412" y="3673490"/>
                </a:cubicBezTo>
                <a:lnTo>
                  <a:pt x="0" y="3534573"/>
                </a:lnTo>
                <a:close/>
              </a:path>
            </a:pathLst>
          </a:custGeom>
          <a:noFill/>
          <a:extLst>
            <a:ext uri="{909E8E84-426E-40DD-AFC4-6F175D3DCCD1}">
              <a14:hiddenFill xmlns:a14="http://schemas.microsoft.com/office/drawing/2010/main">
                <a:solidFill>
                  <a:srgbClr val="FFFFFF"/>
                </a:solidFill>
              </a14:hiddenFill>
            </a:ext>
          </a:extLst>
        </p:spPr>
      </p:pic>
      <p:sp>
        <p:nvSpPr>
          <p:cNvPr id="1035" name="sketch line">
            <a:extLst>
              <a:ext uri="{FF2B5EF4-FFF2-40B4-BE49-F238E27FC236}">
                <a16:creationId xmlns:a16="http://schemas.microsoft.com/office/drawing/2014/main" id="{3540989C-C7B8-473B-BF87-6F2DA6A900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661305" y="5468206"/>
            <a:ext cx="1371600" cy="18288"/>
          </a:xfrm>
          <a:custGeom>
            <a:avLst/>
            <a:gdLst>
              <a:gd name="connsiteX0" fmla="*/ 0 w 1371600"/>
              <a:gd name="connsiteY0" fmla="*/ 0 h 18288"/>
              <a:gd name="connsiteX1" fmla="*/ 685800 w 1371600"/>
              <a:gd name="connsiteY1" fmla="*/ 0 h 18288"/>
              <a:gd name="connsiteX2" fmla="*/ 1371600 w 1371600"/>
              <a:gd name="connsiteY2" fmla="*/ 0 h 18288"/>
              <a:gd name="connsiteX3" fmla="*/ 1371600 w 1371600"/>
              <a:gd name="connsiteY3" fmla="*/ 18288 h 18288"/>
              <a:gd name="connsiteX4" fmla="*/ 713232 w 1371600"/>
              <a:gd name="connsiteY4" fmla="*/ 18288 h 18288"/>
              <a:gd name="connsiteX5" fmla="*/ 0 w 1371600"/>
              <a:gd name="connsiteY5" fmla="*/ 18288 h 18288"/>
              <a:gd name="connsiteX6" fmla="*/ 0 w 1371600"/>
              <a:gd name="connsiteY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600" h="18288" fill="none" extrusionOk="0">
                <a:moveTo>
                  <a:pt x="0" y="0"/>
                </a:moveTo>
                <a:cubicBezTo>
                  <a:pt x="247303" y="31625"/>
                  <a:pt x="422310" y="-25629"/>
                  <a:pt x="685800" y="0"/>
                </a:cubicBezTo>
                <a:cubicBezTo>
                  <a:pt x="949290" y="25629"/>
                  <a:pt x="1192357" y="6696"/>
                  <a:pt x="1371600" y="0"/>
                </a:cubicBezTo>
                <a:cubicBezTo>
                  <a:pt x="1371355" y="6649"/>
                  <a:pt x="1371915" y="11310"/>
                  <a:pt x="1371600" y="18288"/>
                </a:cubicBezTo>
                <a:cubicBezTo>
                  <a:pt x="1107995" y="26464"/>
                  <a:pt x="1033361" y="32942"/>
                  <a:pt x="713232" y="18288"/>
                </a:cubicBezTo>
                <a:cubicBezTo>
                  <a:pt x="393103" y="3634"/>
                  <a:pt x="289343" y="43221"/>
                  <a:pt x="0" y="18288"/>
                </a:cubicBezTo>
                <a:cubicBezTo>
                  <a:pt x="-459" y="11562"/>
                  <a:pt x="-31" y="5093"/>
                  <a:pt x="0" y="0"/>
                </a:cubicBezTo>
                <a:close/>
              </a:path>
              <a:path w="1371600" h="18288" stroke="0" extrusionOk="0">
                <a:moveTo>
                  <a:pt x="0" y="0"/>
                </a:moveTo>
                <a:cubicBezTo>
                  <a:pt x="170249" y="-24099"/>
                  <a:pt x="504634" y="14338"/>
                  <a:pt x="644652" y="0"/>
                </a:cubicBezTo>
                <a:cubicBezTo>
                  <a:pt x="784670" y="-14338"/>
                  <a:pt x="1087773" y="8679"/>
                  <a:pt x="1371600" y="0"/>
                </a:cubicBezTo>
                <a:cubicBezTo>
                  <a:pt x="1372456" y="3662"/>
                  <a:pt x="1371030" y="13946"/>
                  <a:pt x="1371600" y="18288"/>
                </a:cubicBezTo>
                <a:cubicBezTo>
                  <a:pt x="1176823" y="-1409"/>
                  <a:pt x="900830" y="9989"/>
                  <a:pt x="713232" y="18288"/>
                </a:cubicBezTo>
                <a:cubicBezTo>
                  <a:pt x="525634" y="26587"/>
                  <a:pt x="282837" y="5724"/>
                  <a:pt x="0" y="18288"/>
                </a:cubicBezTo>
                <a:cubicBezTo>
                  <a:pt x="367" y="13143"/>
                  <a:pt x="-823" y="5844"/>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615697673">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Rounded Corners 2">
            <a:extLst>
              <a:ext uri="{FF2B5EF4-FFF2-40B4-BE49-F238E27FC236}">
                <a16:creationId xmlns:a16="http://schemas.microsoft.com/office/drawing/2014/main" id="{65CBDFDC-6907-E7E5-6F44-669AA7B0FE0A}"/>
              </a:ext>
            </a:extLst>
          </p:cNvPr>
          <p:cNvSpPr/>
          <p:nvPr/>
        </p:nvSpPr>
        <p:spPr>
          <a:xfrm>
            <a:off x="98324" y="4424517"/>
            <a:ext cx="11956024" cy="2261419"/>
          </a:xfrm>
          <a:prstGeom prst="roundRect">
            <a:avLst/>
          </a:prstGeom>
          <a:solidFill>
            <a:schemeClr val="tx1">
              <a:lumMod val="85000"/>
              <a:lumOff val="15000"/>
            </a:schemeClr>
          </a:solidFill>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p>
            <a:pPr algn="ctr">
              <a:lnSpc>
                <a:spcPct val="90000"/>
              </a:lnSpc>
              <a:spcAft>
                <a:spcPts val="600"/>
              </a:spcAft>
            </a:pPr>
            <a:r>
              <a:rPr lang="en-US" sz="3200" b="1" dirty="0">
                <a:solidFill>
                  <a:schemeClr val="bg2">
                    <a:lumMod val="90000"/>
                  </a:schemeClr>
                </a:solidFill>
              </a:rPr>
              <a:t>To conclude, whilst some actions have been made in a bid to reduce the harmful impact social media has on individuals body confidence, there is still a long way to go, and more research and investment in this area is crucial.</a:t>
            </a:r>
          </a:p>
        </p:txBody>
      </p:sp>
      <p:sp>
        <p:nvSpPr>
          <p:cNvPr id="2" name="Title 1">
            <a:extLst>
              <a:ext uri="{FF2B5EF4-FFF2-40B4-BE49-F238E27FC236}">
                <a16:creationId xmlns:a16="http://schemas.microsoft.com/office/drawing/2014/main" id="{F4368609-1FA5-9990-005F-85064D0B9AE9}"/>
              </a:ext>
            </a:extLst>
          </p:cNvPr>
          <p:cNvSpPr>
            <a:spLocks noGrp="1"/>
          </p:cNvSpPr>
          <p:nvPr>
            <p:ph type="title"/>
          </p:nvPr>
        </p:nvSpPr>
        <p:spPr>
          <a:xfrm>
            <a:off x="1933376" y="0"/>
            <a:ext cx="8322199" cy="835742"/>
          </a:xfrm>
          <a:solidFill>
            <a:schemeClr val="tx1">
              <a:lumMod val="75000"/>
              <a:lumOff val="25000"/>
            </a:schemeClr>
          </a:solidFill>
        </p:spPr>
        <p:txBody>
          <a:bodyPr vert="horz" lIns="91440" tIns="45720" rIns="91440" bIns="45720" rtlCol="0" anchor="ctr">
            <a:normAutofit/>
          </a:bodyPr>
          <a:lstStyle/>
          <a:p>
            <a:pPr algn="ctr"/>
            <a:r>
              <a:rPr lang="en-US" sz="5400" dirty="0">
                <a:solidFill>
                  <a:schemeClr val="bg2">
                    <a:lumMod val="90000"/>
                  </a:schemeClr>
                </a:solidFill>
                <a:latin typeface="ADLaM Display" panose="02010000000000000000" pitchFamily="2" charset="0"/>
                <a:ea typeface="ADLaM Display" panose="02010000000000000000" pitchFamily="2" charset="0"/>
                <a:cs typeface="ADLaM Display" panose="02010000000000000000" pitchFamily="2" charset="0"/>
              </a:rPr>
              <a:t>Concluding comments </a:t>
            </a:r>
          </a:p>
        </p:txBody>
      </p:sp>
    </p:spTree>
    <p:extLst>
      <p:ext uri="{BB962C8B-B14F-4D97-AF65-F5344CB8AC3E}">
        <p14:creationId xmlns:p14="http://schemas.microsoft.com/office/powerpoint/2010/main" val="2910041724"/>
      </p:ext>
    </p:extLst>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Question Mark Background For">
            <a:extLst>
              <a:ext uri="{FF2B5EF4-FFF2-40B4-BE49-F238E27FC236}">
                <a16:creationId xmlns:a16="http://schemas.microsoft.com/office/drawing/2014/main" id="{0A0B79A7-9A10-5CF5-6D4C-8DBF606894D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9248"/>
          <a:stretch/>
        </p:blipFill>
        <p:spPr bwMode="auto">
          <a:xfrm>
            <a:off x="0" y="0"/>
            <a:ext cx="12191999" cy="6859038"/>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E3F30585-BCAB-A509-EF47-6CCCD0DC0186}"/>
              </a:ext>
            </a:extLst>
          </p:cNvPr>
          <p:cNvSpPr/>
          <p:nvPr/>
        </p:nvSpPr>
        <p:spPr>
          <a:xfrm>
            <a:off x="2934928" y="1806677"/>
            <a:ext cx="6322142" cy="3244646"/>
          </a:xfrm>
          <a:prstGeom prst="rect">
            <a:avLst/>
          </a:prstGeom>
          <a:solidFill>
            <a:schemeClr val="accent4">
              <a:lumMod val="20000"/>
              <a:lumOff val="80000"/>
            </a:schemeClr>
          </a:solidFill>
          <a:ln>
            <a:solidFill>
              <a:schemeClr val="accent1">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6600" dirty="0">
                <a:solidFill>
                  <a:schemeClr val="tx1"/>
                </a:solidFill>
                <a:latin typeface="ADLaM Display" panose="02010000000000000000" pitchFamily="2" charset="0"/>
                <a:ea typeface="ADLaM Display" panose="02010000000000000000" pitchFamily="2" charset="0"/>
                <a:cs typeface="ADLaM Display" panose="02010000000000000000" pitchFamily="2" charset="0"/>
              </a:rPr>
              <a:t>Thanks for listening- any questions?</a:t>
            </a:r>
          </a:p>
        </p:txBody>
      </p:sp>
    </p:spTree>
    <p:extLst>
      <p:ext uri="{BB962C8B-B14F-4D97-AF65-F5344CB8AC3E}">
        <p14:creationId xmlns:p14="http://schemas.microsoft.com/office/powerpoint/2010/main" val="16701580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D05E7E-F8D0-D1EF-D6C6-EABAD7BEA744}"/>
              </a:ext>
            </a:extLst>
          </p:cNvPr>
          <p:cNvSpPr>
            <a:spLocks noGrp="1"/>
          </p:cNvSpPr>
          <p:nvPr>
            <p:ph type="title"/>
          </p:nvPr>
        </p:nvSpPr>
        <p:spPr>
          <a:xfrm>
            <a:off x="838199" y="70158"/>
            <a:ext cx="10515600" cy="873740"/>
          </a:xfrm>
        </p:spPr>
        <p:txBody>
          <a:bodyPr/>
          <a:lstStyle/>
          <a:p>
            <a:pPr algn="ctr"/>
            <a:r>
              <a:rPr lang="en-GB" dirty="0">
                <a:latin typeface="ADLaM Display" panose="02010000000000000000" pitchFamily="2" charset="0"/>
                <a:ea typeface="ADLaM Display" panose="02010000000000000000" pitchFamily="2" charset="0"/>
                <a:cs typeface="ADLaM Display" panose="02010000000000000000" pitchFamily="2" charset="0"/>
              </a:rPr>
              <a:t>Reference list </a:t>
            </a:r>
          </a:p>
        </p:txBody>
      </p:sp>
      <p:sp>
        <p:nvSpPr>
          <p:cNvPr id="3" name="Content Placeholder 2">
            <a:extLst>
              <a:ext uri="{FF2B5EF4-FFF2-40B4-BE49-F238E27FC236}">
                <a16:creationId xmlns:a16="http://schemas.microsoft.com/office/drawing/2014/main" id="{EC95268F-E863-F58A-0006-36729908BB77}"/>
              </a:ext>
            </a:extLst>
          </p:cNvPr>
          <p:cNvSpPr>
            <a:spLocks noGrp="1"/>
          </p:cNvSpPr>
          <p:nvPr>
            <p:ph idx="1"/>
          </p:nvPr>
        </p:nvSpPr>
        <p:spPr>
          <a:xfrm>
            <a:off x="483009" y="873739"/>
            <a:ext cx="11225981" cy="5914103"/>
          </a:xfrm>
          <a:solidFill>
            <a:schemeClr val="bg1"/>
          </a:solidFill>
        </p:spPr>
        <p:txBody>
          <a:bodyPr>
            <a:normAutofit fontScale="92500"/>
          </a:bodyPr>
          <a:lstStyle/>
          <a:p>
            <a:r>
              <a:rPr lang="en-US" sz="1800" b="0" i="0" dirty="0">
                <a:solidFill>
                  <a:srgbClr val="222222"/>
                </a:solidFill>
                <a:effectLst/>
              </a:rPr>
              <a:t>Dane, A. and Bhatia, K., 2023. The social media diet: A scoping review to investigate the association between social media, body image and eating disorders amongst young people. </a:t>
            </a:r>
            <a:r>
              <a:rPr lang="en-US" sz="1800" b="0" i="1" dirty="0">
                <a:solidFill>
                  <a:srgbClr val="222222"/>
                </a:solidFill>
                <a:effectLst/>
              </a:rPr>
              <a:t>PLOS Global Public Health</a:t>
            </a:r>
            <a:r>
              <a:rPr lang="en-US" sz="1800" b="0" i="0" dirty="0">
                <a:solidFill>
                  <a:srgbClr val="222222"/>
                </a:solidFill>
                <a:effectLst/>
              </a:rPr>
              <a:t>, </a:t>
            </a:r>
            <a:r>
              <a:rPr lang="en-US" sz="1800" b="0" i="1" dirty="0">
                <a:solidFill>
                  <a:srgbClr val="222222"/>
                </a:solidFill>
                <a:effectLst/>
              </a:rPr>
              <a:t>3</a:t>
            </a:r>
            <a:r>
              <a:rPr lang="en-US" sz="1800" b="0" i="0" dirty="0">
                <a:solidFill>
                  <a:srgbClr val="222222"/>
                </a:solidFill>
                <a:effectLst/>
              </a:rPr>
              <a:t>(3), p.e0001091.</a:t>
            </a:r>
          </a:p>
          <a:p>
            <a:r>
              <a:rPr lang="en-GB" sz="1800" b="0" i="0" dirty="0" err="1">
                <a:solidFill>
                  <a:srgbClr val="222222"/>
                </a:solidFill>
                <a:effectLst/>
              </a:rPr>
              <a:t>Espel</a:t>
            </a:r>
            <a:r>
              <a:rPr lang="en-GB" sz="1800" b="0" i="0" dirty="0">
                <a:solidFill>
                  <a:srgbClr val="222222"/>
                </a:solidFill>
                <a:effectLst/>
              </a:rPr>
              <a:t>-Huynh, H., Lewis-Smith, H. and </a:t>
            </a:r>
            <a:r>
              <a:rPr lang="en-GB" sz="1800" b="0" i="0" dirty="0" err="1">
                <a:solidFill>
                  <a:srgbClr val="222222"/>
                </a:solidFill>
                <a:effectLst/>
              </a:rPr>
              <a:t>Telléus</a:t>
            </a:r>
            <a:r>
              <a:rPr lang="en-GB" sz="1800" b="0" i="0" dirty="0">
                <a:solidFill>
                  <a:srgbClr val="222222"/>
                </a:solidFill>
                <a:effectLst/>
              </a:rPr>
              <a:t>, G.K., </a:t>
            </a:r>
            <a:r>
              <a:rPr lang="en-GB" sz="1800" b="0" i="1" dirty="0">
                <a:solidFill>
                  <a:srgbClr val="222222"/>
                </a:solidFill>
                <a:effectLst/>
              </a:rPr>
              <a:t>Urgent Responsibility to Reduce Harms Posed by Social Media on risk for Eating Disorders: An Open Letter to Facebook, Instagram, TikTok, and Other Global Social Media Corporations</a:t>
            </a:r>
            <a:r>
              <a:rPr lang="en-GB" sz="1800" b="0" i="0" dirty="0">
                <a:solidFill>
                  <a:srgbClr val="222222"/>
                </a:solidFill>
                <a:effectLst/>
              </a:rPr>
              <a:t> [online]</a:t>
            </a:r>
          </a:p>
          <a:p>
            <a:r>
              <a:rPr lang="en-US" sz="1800" b="0" i="0" dirty="0" err="1">
                <a:solidFill>
                  <a:srgbClr val="222222"/>
                </a:solidFill>
                <a:effectLst/>
              </a:rPr>
              <a:t>Fardouly</a:t>
            </a:r>
            <a:r>
              <a:rPr lang="en-US" sz="1800" b="0" i="0" dirty="0">
                <a:solidFill>
                  <a:srgbClr val="222222"/>
                </a:solidFill>
                <a:effectLst/>
              </a:rPr>
              <a:t>, J. and </a:t>
            </a:r>
            <a:r>
              <a:rPr lang="en-US" sz="1800" b="0" i="0" dirty="0" err="1">
                <a:solidFill>
                  <a:srgbClr val="222222"/>
                </a:solidFill>
                <a:effectLst/>
              </a:rPr>
              <a:t>Vartanian</a:t>
            </a:r>
            <a:r>
              <a:rPr lang="en-US" sz="1800" b="0" i="0" dirty="0">
                <a:solidFill>
                  <a:srgbClr val="222222"/>
                </a:solidFill>
                <a:effectLst/>
              </a:rPr>
              <a:t>, L.R., 2016. Social media and body image concerns: Current research and future directions. </a:t>
            </a:r>
            <a:r>
              <a:rPr lang="en-US" sz="1800" b="0" i="1" dirty="0">
                <a:solidFill>
                  <a:srgbClr val="222222"/>
                </a:solidFill>
                <a:effectLst/>
              </a:rPr>
              <a:t>Current opinion in psychology</a:t>
            </a:r>
            <a:r>
              <a:rPr lang="en-US" sz="1800" b="0" i="0" dirty="0">
                <a:solidFill>
                  <a:srgbClr val="222222"/>
                </a:solidFill>
                <a:effectLst/>
              </a:rPr>
              <a:t>, </a:t>
            </a:r>
            <a:r>
              <a:rPr lang="en-US" sz="1800" b="0" i="1" dirty="0">
                <a:solidFill>
                  <a:srgbClr val="222222"/>
                </a:solidFill>
                <a:effectLst/>
              </a:rPr>
              <a:t>9</a:t>
            </a:r>
            <a:r>
              <a:rPr lang="en-US" sz="1800" b="0" i="0" dirty="0">
                <a:solidFill>
                  <a:srgbClr val="222222"/>
                </a:solidFill>
                <a:effectLst/>
              </a:rPr>
              <a:t>, pp.1-5.</a:t>
            </a:r>
          </a:p>
          <a:p>
            <a:r>
              <a:rPr lang="en-US" sz="1800" b="0" i="0" dirty="0">
                <a:solidFill>
                  <a:srgbClr val="222222"/>
                </a:solidFill>
                <a:effectLst/>
              </a:rPr>
              <a:t>Marks, R.J., De Foe, A. and Collett, J., 2020. The pursuit of wellness: Social media, body image and eating disorders. </a:t>
            </a:r>
            <a:r>
              <a:rPr lang="en-US" sz="1800" b="0" i="1" dirty="0">
                <a:solidFill>
                  <a:srgbClr val="222222"/>
                </a:solidFill>
                <a:effectLst/>
              </a:rPr>
              <a:t>Children and youth services review</a:t>
            </a:r>
            <a:r>
              <a:rPr lang="en-US" sz="1800" b="0" i="0" dirty="0">
                <a:solidFill>
                  <a:srgbClr val="222222"/>
                </a:solidFill>
                <a:effectLst/>
              </a:rPr>
              <a:t>, </a:t>
            </a:r>
            <a:r>
              <a:rPr lang="en-US" sz="1800" b="0" i="1" dirty="0">
                <a:solidFill>
                  <a:srgbClr val="222222"/>
                </a:solidFill>
                <a:effectLst/>
              </a:rPr>
              <a:t>119</a:t>
            </a:r>
            <a:r>
              <a:rPr lang="en-US" sz="1800" b="0" i="0" dirty="0">
                <a:solidFill>
                  <a:srgbClr val="222222"/>
                </a:solidFill>
                <a:effectLst/>
              </a:rPr>
              <a:t>, p.105659.</a:t>
            </a:r>
          </a:p>
          <a:p>
            <a:r>
              <a:rPr lang="en-GB" sz="1800" dirty="0">
                <a:hlinkClick r:id="rId3"/>
              </a:rPr>
              <a:t>NHS (2024). ‘Overview – eating disorders’  Available at: Overview – Eating disorders – NHS</a:t>
            </a:r>
            <a:r>
              <a:rPr lang="en-GB" sz="1800" dirty="0"/>
              <a:t>. Accessed on 21/11/2025</a:t>
            </a:r>
            <a:endParaRPr lang="en-US" sz="1800" b="0" i="0" dirty="0">
              <a:solidFill>
                <a:srgbClr val="222222"/>
              </a:solidFill>
              <a:effectLst/>
            </a:endParaRPr>
          </a:p>
          <a:p>
            <a:r>
              <a:rPr lang="en-GB" sz="1800" b="0" i="0" dirty="0" err="1">
                <a:solidFill>
                  <a:srgbClr val="222222"/>
                </a:solidFill>
                <a:effectLst/>
              </a:rPr>
              <a:t>Padín</a:t>
            </a:r>
            <a:r>
              <a:rPr lang="en-GB" sz="1800" b="0" i="0" dirty="0">
                <a:solidFill>
                  <a:srgbClr val="222222"/>
                </a:solidFill>
                <a:effectLst/>
              </a:rPr>
              <a:t>, P.F., González-Rodríguez, R., Verde-Diego, C. and Vázquez-Pérez, R., 2021. Social media and eating disorder psychopathology: A systematic review. </a:t>
            </a:r>
            <a:r>
              <a:rPr lang="en-GB" sz="1800" b="0" i="1" dirty="0">
                <a:solidFill>
                  <a:srgbClr val="222222"/>
                </a:solidFill>
                <a:effectLst/>
              </a:rPr>
              <a:t>Cyberpsychology: Journal of Psychosocial Research on Cyberspace</a:t>
            </a:r>
            <a:r>
              <a:rPr lang="en-GB" sz="1800" b="0" i="0" dirty="0">
                <a:solidFill>
                  <a:srgbClr val="222222"/>
                </a:solidFill>
                <a:effectLst/>
              </a:rPr>
              <a:t>, </a:t>
            </a:r>
            <a:r>
              <a:rPr lang="en-GB" sz="1800" b="0" i="1" dirty="0">
                <a:solidFill>
                  <a:srgbClr val="222222"/>
                </a:solidFill>
                <a:effectLst/>
              </a:rPr>
              <a:t>15</a:t>
            </a:r>
            <a:r>
              <a:rPr lang="en-GB" sz="1800" b="0" i="0" dirty="0">
                <a:solidFill>
                  <a:srgbClr val="222222"/>
                </a:solidFill>
                <a:effectLst/>
              </a:rPr>
              <a:t>(3).</a:t>
            </a:r>
            <a:endParaRPr lang="en-US" sz="1800" b="0" i="0" dirty="0">
              <a:solidFill>
                <a:srgbClr val="222222"/>
              </a:solidFill>
              <a:effectLst/>
            </a:endParaRPr>
          </a:p>
          <a:p>
            <a:r>
              <a:rPr lang="en-US" sz="1800" b="0" i="0" dirty="0" err="1">
                <a:solidFill>
                  <a:srgbClr val="222222"/>
                </a:solidFill>
                <a:effectLst/>
              </a:rPr>
              <a:t>Raggatt</a:t>
            </a:r>
            <a:r>
              <a:rPr lang="en-US" sz="1800" b="0" i="0" dirty="0">
                <a:solidFill>
                  <a:srgbClr val="222222"/>
                </a:solidFill>
                <a:effectLst/>
              </a:rPr>
              <a:t>, M., Wright, C.J., </a:t>
            </a:r>
            <a:r>
              <a:rPr lang="en-US" sz="1800" b="0" i="0" dirty="0" err="1">
                <a:solidFill>
                  <a:srgbClr val="222222"/>
                </a:solidFill>
                <a:effectLst/>
              </a:rPr>
              <a:t>Carrotte</a:t>
            </a:r>
            <a:r>
              <a:rPr lang="en-US" sz="1800" b="0" i="0" dirty="0">
                <a:solidFill>
                  <a:srgbClr val="222222"/>
                </a:solidFill>
                <a:effectLst/>
              </a:rPr>
              <a:t>, E., Jenkinson, R., Mulgrew, K., Prichard, I. and Lim, M.S., 2018. “I aspire to look and feel healthy like the posts convey”: engagement with fitness inspiration on social media and perceptions of its influence on health and wellbeing. </a:t>
            </a:r>
            <a:r>
              <a:rPr lang="en-US" sz="1800" b="0" i="1" dirty="0">
                <a:solidFill>
                  <a:srgbClr val="222222"/>
                </a:solidFill>
                <a:effectLst/>
              </a:rPr>
              <a:t>BMC public health</a:t>
            </a:r>
            <a:r>
              <a:rPr lang="en-US" sz="1800" b="0" i="0" dirty="0">
                <a:solidFill>
                  <a:srgbClr val="222222"/>
                </a:solidFill>
                <a:effectLst/>
              </a:rPr>
              <a:t>, </a:t>
            </a:r>
            <a:r>
              <a:rPr lang="en-US" sz="1800" b="0" i="1" dirty="0">
                <a:solidFill>
                  <a:srgbClr val="222222"/>
                </a:solidFill>
                <a:effectLst/>
              </a:rPr>
              <a:t>18</a:t>
            </a:r>
            <a:r>
              <a:rPr lang="en-US" sz="1800" b="0" i="0" dirty="0">
                <a:solidFill>
                  <a:srgbClr val="222222"/>
                </a:solidFill>
                <a:effectLst/>
              </a:rPr>
              <a:t>(1), p.1002.</a:t>
            </a:r>
            <a:endParaRPr lang="en-GB" sz="1800" dirty="0">
              <a:hlinkClick r:id="rId3"/>
            </a:endParaRPr>
          </a:p>
          <a:p>
            <a:r>
              <a:rPr lang="en-US" sz="1800" b="0" i="0" dirty="0">
                <a:solidFill>
                  <a:srgbClr val="222222"/>
                </a:solidFill>
                <a:effectLst/>
              </a:rPr>
              <a:t>Safes (2023) ‘Teens social media and eating disorder statistics are scary’. Available at </a:t>
            </a:r>
            <a:r>
              <a:rPr lang="en-US" sz="1800" dirty="0">
                <a:hlinkClick r:id="rId4"/>
              </a:rPr>
              <a:t>Teens' Social Media and Eating Disorder Statistics Are Scary</a:t>
            </a:r>
            <a:r>
              <a:rPr lang="en-US" sz="1800" dirty="0"/>
              <a:t>.  Accessed on 1/12/2025</a:t>
            </a:r>
          </a:p>
          <a:p>
            <a:r>
              <a:rPr lang="en-US" sz="1800" b="0" i="0" dirty="0" err="1">
                <a:effectLst/>
              </a:rPr>
              <a:t>Zuair</a:t>
            </a:r>
            <a:r>
              <a:rPr lang="en-US" sz="1800" b="0" i="0" dirty="0">
                <a:effectLst/>
              </a:rPr>
              <a:t>, A. A. and </a:t>
            </a:r>
            <a:r>
              <a:rPr lang="en-US" sz="1800" b="0" i="0" dirty="0" err="1">
                <a:effectLst/>
              </a:rPr>
              <a:t>Sopory</a:t>
            </a:r>
            <a:r>
              <a:rPr lang="en-US" sz="1800" b="0" i="0" dirty="0">
                <a:effectLst/>
              </a:rPr>
              <a:t>, P. (2022) ‘Effects of Media Health Literacy School-Based Interventions on Adolescents’ Body Image Concerns, Eating Concerns, and Thin-Internalization Attitudes: A Systematic Review and Meta-Analysis’, </a:t>
            </a:r>
            <a:r>
              <a:rPr lang="en-US" sz="1800" b="0" i="1" dirty="0">
                <a:effectLst/>
              </a:rPr>
              <a:t>Health Communication</a:t>
            </a:r>
            <a:r>
              <a:rPr lang="en-US" sz="1800" b="0" i="0" dirty="0">
                <a:effectLst/>
              </a:rPr>
              <a:t>, 37(1), pp. 20–28. </a:t>
            </a:r>
            <a:endParaRPr lang="en-GB" sz="1800" dirty="0"/>
          </a:p>
        </p:txBody>
      </p:sp>
    </p:spTree>
    <p:extLst>
      <p:ext uri="{BB962C8B-B14F-4D97-AF65-F5344CB8AC3E}">
        <p14:creationId xmlns:p14="http://schemas.microsoft.com/office/powerpoint/2010/main" val="180962434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374</TotalTime>
  <Words>1142</Words>
  <Application>Microsoft Office PowerPoint</Application>
  <PresentationFormat>Widescreen</PresentationFormat>
  <Paragraphs>46</Paragraphs>
  <Slides>11</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11</vt:i4>
      </vt:variant>
    </vt:vector>
  </HeadingPairs>
  <TitlesOfParts>
    <vt:vector size="19" baseType="lpstr">
      <vt:lpstr>ADLaM Display</vt:lpstr>
      <vt:lpstr>Aharoni</vt:lpstr>
      <vt:lpstr>Amasis MT Pro Black</vt:lpstr>
      <vt:lpstr>Aptos</vt:lpstr>
      <vt:lpstr>Aptos Display</vt:lpstr>
      <vt:lpstr>Arial</vt:lpstr>
      <vt:lpstr>Open Sans</vt:lpstr>
      <vt:lpstr>Office Theme</vt:lpstr>
      <vt:lpstr>Is social media a risk in the development of eating disorders? </vt:lpstr>
      <vt:lpstr>Aims of the presentation </vt:lpstr>
      <vt:lpstr>What is an eating disorder? </vt:lpstr>
      <vt:lpstr>Is social media a contributer in the development of eating disorders?</vt:lpstr>
      <vt:lpstr>PowerPoint Presentation</vt:lpstr>
      <vt:lpstr>Which aspects of social media can influence the development of eating disorders?</vt:lpstr>
      <vt:lpstr>PowerPoint Presentation</vt:lpstr>
      <vt:lpstr>PowerPoint Presentation</vt:lpstr>
      <vt:lpstr>Concluding comments </vt:lpstr>
      <vt:lpstr>PowerPoint Presentation</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Impact of social media on body image?</dc:title>
  <dc:creator>lucy richards</dc:creator>
  <cp:lastModifiedBy>lucy richards</cp:lastModifiedBy>
  <cp:revision>4</cp:revision>
  <dcterms:created xsi:type="dcterms:W3CDTF">2025-11-28T15:17:00Z</dcterms:created>
  <dcterms:modified xsi:type="dcterms:W3CDTF">2025-12-05T10:32:38Z</dcterms:modified>
</cp:coreProperties>
</file>