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67BD21-6844-43EC-B2D8-F79A4704D825}" v="5" dt="2026-06-10T08:14:15.0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e McCann" userId="a6391ffcd9da540f" providerId="LiveId" clId="{DF3DBE59-A78A-4DF1-9891-85D2FDB895B0}"/>
    <pc:docChg chg="custSel modSld sldOrd">
      <pc:chgData name="Adele McCann" userId="a6391ffcd9da540f" providerId="LiveId" clId="{DF3DBE59-A78A-4DF1-9891-85D2FDB895B0}" dt="2026-06-10T08:14:18.814" v="62" actId="20577"/>
      <pc:docMkLst>
        <pc:docMk/>
      </pc:docMkLst>
      <pc:sldChg chg="modSp mod">
        <pc:chgData name="Adele McCann" userId="a6391ffcd9da540f" providerId="LiveId" clId="{DF3DBE59-A78A-4DF1-9891-85D2FDB895B0}" dt="2026-06-10T08:11:16.487" v="31" actId="255"/>
        <pc:sldMkLst>
          <pc:docMk/>
          <pc:sldMk cId="2200865928" sldId="256"/>
        </pc:sldMkLst>
        <pc:spChg chg="mod">
          <ac:chgData name="Adele McCann" userId="a6391ffcd9da540f" providerId="LiveId" clId="{DF3DBE59-A78A-4DF1-9891-85D2FDB895B0}" dt="2026-06-10T08:11:16.487" v="31" actId="255"/>
          <ac:spMkLst>
            <pc:docMk/>
            <pc:sldMk cId="2200865928" sldId="256"/>
            <ac:spMk id="5" creationId="{B5D57921-27B0-AF5F-800D-F186B74A6691}"/>
          </ac:spMkLst>
        </pc:spChg>
      </pc:sldChg>
      <pc:sldChg chg="modSp mod">
        <pc:chgData name="Adele McCann" userId="a6391ffcd9da540f" providerId="LiveId" clId="{DF3DBE59-A78A-4DF1-9891-85D2FDB895B0}" dt="2026-06-10T08:14:18.814" v="62" actId="20577"/>
        <pc:sldMkLst>
          <pc:docMk/>
          <pc:sldMk cId="2216511064" sldId="267"/>
        </pc:sldMkLst>
        <pc:spChg chg="mod">
          <ac:chgData name="Adele McCann" userId="a6391ffcd9da540f" providerId="LiveId" clId="{DF3DBE59-A78A-4DF1-9891-85D2FDB895B0}" dt="2026-06-10T08:14:18.814" v="62" actId="20577"/>
          <ac:spMkLst>
            <pc:docMk/>
            <pc:sldMk cId="2216511064" sldId="267"/>
            <ac:spMk id="4" creationId="{E3383665-0B32-F85E-AD69-97328099F89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7121E0-35AB-4C87-8F6C-A415E02EF0DA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DADE2C-C5EC-40A1-ADDB-CDC0A690CE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Academic Support</a:t>
          </a:r>
          <a:endParaRPr lang="en-US"/>
        </a:p>
      </dgm:t>
    </dgm:pt>
    <dgm:pt modelId="{10793B19-1240-4F64-8B4F-58F5AD5706CC}" type="parTrans" cxnId="{9A760440-72BE-4E05-8B5E-D5C855F68D5C}">
      <dgm:prSet/>
      <dgm:spPr/>
      <dgm:t>
        <a:bodyPr/>
        <a:lstStyle/>
        <a:p>
          <a:endParaRPr lang="en-US"/>
        </a:p>
      </dgm:t>
    </dgm:pt>
    <dgm:pt modelId="{6E904113-5564-4AF2-9A6C-9D88DFC38D89}" type="sibTrans" cxnId="{9A760440-72BE-4E05-8B5E-D5C855F68D5C}">
      <dgm:prSet/>
      <dgm:spPr/>
      <dgm:t>
        <a:bodyPr/>
        <a:lstStyle/>
        <a:p>
          <a:endParaRPr lang="en-US"/>
        </a:p>
      </dgm:t>
    </dgm:pt>
    <dgm:pt modelId="{926E1A1B-97C2-40AB-8B98-0C48139CB1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tools improve care coordination and reduce administrative burden (Topaz et al., 2016).</a:t>
          </a:r>
          <a:endParaRPr lang="en-US"/>
        </a:p>
      </dgm:t>
    </dgm:pt>
    <dgm:pt modelId="{24010317-220F-4AEB-B610-EB570C2D589A}" type="parTrans" cxnId="{ED1BEDFD-FC2F-488F-808B-B65B61AED193}">
      <dgm:prSet/>
      <dgm:spPr/>
      <dgm:t>
        <a:bodyPr/>
        <a:lstStyle/>
        <a:p>
          <a:endParaRPr lang="en-US"/>
        </a:p>
      </dgm:t>
    </dgm:pt>
    <dgm:pt modelId="{55A1F0C8-7D70-4A68-B405-8599FA42468E}" type="sibTrans" cxnId="{ED1BEDFD-FC2F-488F-808B-B65B61AED193}">
      <dgm:prSet/>
      <dgm:spPr/>
      <dgm:t>
        <a:bodyPr/>
        <a:lstStyle/>
        <a:p>
          <a:endParaRPr lang="en-US"/>
        </a:p>
      </dgm:t>
    </dgm:pt>
    <dgm:pt modelId="{9CA2B9A3-58A8-4145-A641-6688D6D692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Data-driven decision-making enhances quality of care (Kellermann &amp; Jones, 2013).</a:t>
          </a:r>
          <a:endParaRPr lang="en-US"/>
        </a:p>
      </dgm:t>
    </dgm:pt>
    <dgm:pt modelId="{8111E325-4258-4E14-971C-134C070F0D71}" type="parTrans" cxnId="{C715DC64-AC1A-4D26-A71A-E77311185E32}">
      <dgm:prSet/>
      <dgm:spPr/>
      <dgm:t>
        <a:bodyPr/>
        <a:lstStyle/>
        <a:p>
          <a:endParaRPr lang="en-US"/>
        </a:p>
      </dgm:t>
    </dgm:pt>
    <dgm:pt modelId="{2ADFD6F1-428B-4225-80DB-60E0532162C2}" type="sibTrans" cxnId="{C715DC64-AC1A-4D26-A71A-E77311185E32}">
      <dgm:prSet/>
      <dgm:spPr/>
      <dgm:t>
        <a:bodyPr/>
        <a:lstStyle/>
        <a:p>
          <a:endParaRPr lang="en-US"/>
        </a:p>
      </dgm:t>
    </dgm:pt>
    <dgm:pt modelId="{C4547166-CAFC-4ACB-AFDD-11A5F93FA6DF}" type="pres">
      <dgm:prSet presAssocID="{F47121E0-35AB-4C87-8F6C-A415E02EF0DA}" presName="root" presStyleCnt="0">
        <dgm:presLayoutVars>
          <dgm:dir/>
          <dgm:resizeHandles val="exact"/>
        </dgm:presLayoutVars>
      </dgm:prSet>
      <dgm:spPr/>
    </dgm:pt>
    <dgm:pt modelId="{D80367DD-69F6-46EF-A88D-8F7D9CD164EE}" type="pres">
      <dgm:prSet presAssocID="{5DDADE2C-C5EC-40A1-ADDB-CDC0A690CE8D}" presName="compNode" presStyleCnt="0"/>
      <dgm:spPr/>
    </dgm:pt>
    <dgm:pt modelId="{053240A5-444E-4DE3-B8AC-54B56B31890B}" type="pres">
      <dgm:prSet presAssocID="{5DDADE2C-C5EC-40A1-ADDB-CDC0A690CE8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F3E5296-5A37-4263-B7FB-9FEF534D5B8C}" type="pres">
      <dgm:prSet presAssocID="{5DDADE2C-C5EC-40A1-ADDB-CDC0A690CE8D}" presName="spaceRect" presStyleCnt="0"/>
      <dgm:spPr/>
    </dgm:pt>
    <dgm:pt modelId="{7F82BED5-E280-47CC-BED4-A22589B8646F}" type="pres">
      <dgm:prSet presAssocID="{5DDADE2C-C5EC-40A1-ADDB-CDC0A690CE8D}" presName="textRect" presStyleLbl="revTx" presStyleIdx="0" presStyleCnt="3">
        <dgm:presLayoutVars>
          <dgm:chMax val="1"/>
          <dgm:chPref val="1"/>
        </dgm:presLayoutVars>
      </dgm:prSet>
      <dgm:spPr/>
    </dgm:pt>
    <dgm:pt modelId="{A725CA4C-6416-465C-A82C-4C551116F172}" type="pres">
      <dgm:prSet presAssocID="{6E904113-5564-4AF2-9A6C-9D88DFC38D89}" presName="sibTrans" presStyleCnt="0"/>
      <dgm:spPr/>
    </dgm:pt>
    <dgm:pt modelId="{802EC8C5-C123-43C1-9721-3F9221EF3EA4}" type="pres">
      <dgm:prSet presAssocID="{926E1A1B-97C2-40AB-8B98-0C48139CB1BC}" presName="compNode" presStyleCnt="0"/>
      <dgm:spPr/>
    </dgm:pt>
    <dgm:pt modelId="{19CDFAED-6E16-46A0-86C2-B6EEAABD0A58}" type="pres">
      <dgm:prSet presAssocID="{926E1A1B-97C2-40AB-8B98-0C48139CB1B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D5CDA9D-7FB4-47DE-BA3B-2F47DB3BD742}" type="pres">
      <dgm:prSet presAssocID="{926E1A1B-97C2-40AB-8B98-0C48139CB1BC}" presName="spaceRect" presStyleCnt="0"/>
      <dgm:spPr/>
    </dgm:pt>
    <dgm:pt modelId="{BE8AAA57-91F0-4CD7-8BEE-5ED3437E9122}" type="pres">
      <dgm:prSet presAssocID="{926E1A1B-97C2-40AB-8B98-0C48139CB1BC}" presName="textRect" presStyleLbl="revTx" presStyleIdx="1" presStyleCnt="3">
        <dgm:presLayoutVars>
          <dgm:chMax val="1"/>
          <dgm:chPref val="1"/>
        </dgm:presLayoutVars>
      </dgm:prSet>
      <dgm:spPr/>
    </dgm:pt>
    <dgm:pt modelId="{D469C588-92DC-488C-B47C-6C294825F1EF}" type="pres">
      <dgm:prSet presAssocID="{55A1F0C8-7D70-4A68-B405-8599FA42468E}" presName="sibTrans" presStyleCnt="0"/>
      <dgm:spPr/>
    </dgm:pt>
    <dgm:pt modelId="{CA16646F-51A2-4892-946C-53B107349FC9}" type="pres">
      <dgm:prSet presAssocID="{9CA2B9A3-58A8-4145-A641-6688D6D69252}" presName="compNode" presStyleCnt="0"/>
      <dgm:spPr/>
    </dgm:pt>
    <dgm:pt modelId="{CEA1281A-3BAB-4664-B562-94A5C6ACE331}" type="pres">
      <dgm:prSet presAssocID="{9CA2B9A3-58A8-4145-A641-6688D6D6925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055EFE9A-AF3D-4CED-9DB5-233393BE04A6}" type="pres">
      <dgm:prSet presAssocID="{9CA2B9A3-58A8-4145-A641-6688D6D69252}" presName="spaceRect" presStyleCnt="0"/>
      <dgm:spPr/>
    </dgm:pt>
    <dgm:pt modelId="{9F041AAA-5B91-4939-9019-4FC9940EE324}" type="pres">
      <dgm:prSet presAssocID="{9CA2B9A3-58A8-4145-A641-6688D6D6925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564412C-4B49-4234-A9B3-4ABA53C17835}" type="presOf" srcId="{5DDADE2C-C5EC-40A1-ADDB-CDC0A690CE8D}" destId="{7F82BED5-E280-47CC-BED4-A22589B8646F}" srcOrd="0" destOrd="0" presId="urn:microsoft.com/office/officeart/2018/2/layout/IconLabelList"/>
    <dgm:cxn modelId="{9A760440-72BE-4E05-8B5E-D5C855F68D5C}" srcId="{F47121E0-35AB-4C87-8F6C-A415E02EF0DA}" destId="{5DDADE2C-C5EC-40A1-ADDB-CDC0A690CE8D}" srcOrd="0" destOrd="0" parTransId="{10793B19-1240-4F64-8B4F-58F5AD5706CC}" sibTransId="{6E904113-5564-4AF2-9A6C-9D88DFC38D89}"/>
    <dgm:cxn modelId="{C715DC64-AC1A-4D26-A71A-E77311185E32}" srcId="{F47121E0-35AB-4C87-8F6C-A415E02EF0DA}" destId="{9CA2B9A3-58A8-4145-A641-6688D6D69252}" srcOrd="2" destOrd="0" parTransId="{8111E325-4258-4E14-971C-134C070F0D71}" sibTransId="{2ADFD6F1-428B-4225-80DB-60E0532162C2}"/>
    <dgm:cxn modelId="{EB66304B-9D9C-4DCC-9253-A4E5DD3DB37A}" type="presOf" srcId="{F47121E0-35AB-4C87-8F6C-A415E02EF0DA}" destId="{C4547166-CAFC-4ACB-AFDD-11A5F93FA6DF}" srcOrd="0" destOrd="0" presId="urn:microsoft.com/office/officeart/2018/2/layout/IconLabelList"/>
    <dgm:cxn modelId="{4868AD4E-F6AD-4F65-9B73-F0E190D987B7}" type="presOf" srcId="{9CA2B9A3-58A8-4145-A641-6688D6D69252}" destId="{9F041AAA-5B91-4939-9019-4FC9940EE324}" srcOrd="0" destOrd="0" presId="urn:microsoft.com/office/officeart/2018/2/layout/IconLabelList"/>
    <dgm:cxn modelId="{8D37FB70-7589-4F6F-A1F1-D95F5A8D60F3}" type="presOf" srcId="{926E1A1B-97C2-40AB-8B98-0C48139CB1BC}" destId="{BE8AAA57-91F0-4CD7-8BEE-5ED3437E9122}" srcOrd="0" destOrd="0" presId="urn:microsoft.com/office/officeart/2018/2/layout/IconLabelList"/>
    <dgm:cxn modelId="{ED1BEDFD-FC2F-488F-808B-B65B61AED193}" srcId="{F47121E0-35AB-4C87-8F6C-A415E02EF0DA}" destId="{926E1A1B-97C2-40AB-8B98-0C48139CB1BC}" srcOrd="1" destOrd="0" parTransId="{24010317-220F-4AEB-B610-EB570C2D589A}" sibTransId="{55A1F0C8-7D70-4A68-B405-8599FA42468E}"/>
    <dgm:cxn modelId="{7EEE698F-871C-4B0B-9F76-D31441FB3B03}" type="presParOf" srcId="{C4547166-CAFC-4ACB-AFDD-11A5F93FA6DF}" destId="{D80367DD-69F6-46EF-A88D-8F7D9CD164EE}" srcOrd="0" destOrd="0" presId="urn:microsoft.com/office/officeart/2018/2/layout/IconLabelList"/>
    <dgm:cxn modelId="{A1B96CA2-76E1-4C57-91DF-BCB32142176A}" type="presParOf" srcId="{D80367DD-69F6-46EF-A88D-8F7D9CD164EE}" destId="{053240A5-444E-4DE3-B8AC-54B56B31890B}" srcOrd="0" destOrd="0" presId="urn:microsoft.com/office/officeart/2018/2/layout/IconLabelList"/>
    <dgm:cxn modelId="{C3BC77F8-5AD0-44A1-8E78-D83548B8EA19}" type="presParOf" srcId="{D80367DD-69F6-46EF-A88D-8F7D9CD164EE}" destId="{7F3E5296-5A37-4263-B7FB-9FEF534D5B8C}" srcOrd="1" destOrd="0" presId="urn:microsoft.com/office/officeart/2018/2/layout/IconLabelList"/>
    <dgm:cxn modelId="{205865A7-B067-4348-AB5B-F8AE7325DE1E}" type="presParOf" srcId="{D80367DD-69F6-46EF-A88D-8F7D9CD164EE}" destId="{7F82BED5-E280-47CC-BED4-A22589B8646F}" srcOrd="2" destOrd="0" presId="urn:microsoft.com/office/officeart/2018/2/layout/IconLabelList"/>
    <dgm:cxn modelId="{7664168C-B28F-46E8-BB24-15C5323CFE09}" type="presParOf" srcId="{C4547166-CAFC-4ACB-AFDD-11A5F93FA6DF}" destId="{A725CA4C-6416-465C-A82C-4C551116F172}" srcOrd="1" destOrd="0" presId="urn:microsoft.com/office/officeart/2018/2/layout/IconLabelList"/>
    <dgm:cxn modelId="{C29F1D88-12EC-48B6-8CB6-AB52299F4FD3}" type="presParOf" srcId="{C4547166-CAFC-4ACB-AFDD-11A5F93FA6DF}" destId="{802EC8C5-C123-43C1-9721-3F9221EF3EA4}" srcOrd="2" destOrd="0" presId="urn:microsoft.com/office/officeart/2018/2/layout/IconLabelList"/>
    <dgm:cxn modelId="{660AF15C-8585-4A5C-B123-573016D64A7A}" type="presParOf" srcId="{802EC8C5-C123-43C1-9721-3F9221EF3EA4}" destId="{19CDFAED-6E16-46A0-86C2-B6EEAABD0A58}" srcOrd="0" destOrd="0" presId="urn:microsoft.com/office/officeart/2018/2/layout/IconLabelList"/>
    <dgm:cxn modelId="{665F616F-2AEA-4661-8CAD-A88C5E1DB672}" type="presParOf" srcId="{802EC8C5-C123-43C1-9721-3F9221EF3EA4}" destId="{6D5CDA9D-7FB4-47DE-BA3B-2F47DB3BD742}" srcOrd="1" destOrd="0" presId="urn:microsoft.com/office/officeart/2018/2/layout/IconLabelList"/>
    <dgm:cxn modelId="{D24C739F-C028-4CEC-9EB9-F45A2750DFF7}" type="presParOf" srcId="{802EC8C5-C123-43C1-9721-3F9221EF3EA4}" destId="{BE8AAA57-91F0-4CD7-8BEE-5ED3437E9122}" srcOrd="2" destOrd="0" presId="urn:microsoft.com/office/officeart/2018/2/layout/IconLabelList"/>
    <dgm:cxn modelId="{D25F56C7-0096-4504-8D91-5FF6CDBBD253}" type="presParOf" srcId="{C4547166-CAFC-4ACB-AFDD-11A5F93FA6DF}" destId="{D469C588-92DC-488C-B47C-6C294825F1EF}" srcOrd="3" destOrd="0" presId="urn:microsoft.com/office/officeart/2018/2/layout/IconLabelList"/>
    <dgm:cxn modelId="{82D20100-19C1-4E5E-AE21-5743299FBE87}" type="presParOf" srcId="{C4547166-CAFC-4ACB-AFDD-11A5F93FA6DF}" destId="{CA16646F-51A2-4892-946C-53B107349FC9}" srcOrd="4" destOrd="0" presId="urn:microsoft.com/office/officeart/2018/2/layout/IconLabelList"/>
    <dgm:cxn modelId="{DDC16679-983C-40C0-A08C-D284DFC6433C}" type="presParOf" srcId="{CA16646F-51A2-4892-946C-53B107349FC9}" destId="{CEA1281A-3BAB-4664-B562-94A5C6ACE331}" srcOrd="0" destOrd="0" presId="urn:microsoft.com/office/officeart/2018/2/layout/IconLabelList"/>
    <dgm:cxn modelId="{2DD07B2F-212A-4131-B137-5B0A65EADDFC}" type="presParOf" srcId="{CA16646F-51A2-4892-946C-53B107349FC9}" destId="{055EFE9A-AF3D-4CED-9DB5-233393BE04A6}" srcOrd="1" destOrd="0" presId="urn:microsoft.com/office/officeart/2018/2/layout/IconLabelList"/>
    <dgm:cxn modelId="{40D04ACF-FA4B-473E-845C-7FFBB26361B9}" type="presParOf" srcId="{CA16646F-51A2-4892-946C-53B107349FC9}" destId="{9F041AAA-5B91-4939-9019-4FC9940EE32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D336F1-02C7-4768-A6B0-7BC383078F00}" type="doc">
      <dgm:prSet loTypeId="urn:microsoft.com/office/officeart/2005/8/layout/process2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1C5B1F2-CEE3-4432-B613-B17A5AA4FDD2}">
      <dgm:prSet/>
      <dgm:spPr/>
      <dgm:t>
        <a:bodyPr/>
        <a:lstStyle/>
        <a:p>
          <a:r>
            <a:rPr lang="en-GB" b="1"/>
            <a:t>Academic Support</a:t>
          </a:r>
          <a:endParaRPr lang="en-US"/>
        </a:p>
      </dgm:t>
    </dgm:pt>
    <dgm:pt modelId="{233F88B7-ABD9-4B37-9351-32374919BD2B}" type="parTrans" cxnId="{50BCB20A-8714-4543-8BCF-5DC326ED73A1}">
      <dgm:prSet/>
      <dgm:spPr/>
      <dgm:t>
        <a:bodyPr/>
        <a:lstStyle/>
        <a:p>
          <a:endParaRPr lang="en-US"/>
        </a:p>
      </dgm:t>
    </dgm:pt>
    <dgm:pt modelId="{E08244CF-1D92-4C6A-852E-E8D125AA6489}" type="sibTrans" cxnId="{50BCB20A-8714-4543-8BCF-5DC326ED73A1}">
      <dgm:prSet/>
      <dgm:spPr/>
      <dgm:t>
        <a:bodyPr/>
        <a:lstStyle/>
        <a:p>
          <a:endParaRPr lang="en-US"/>
        </a:p>
      </dgm:t>
    </dgm:pt>
    <dgm:pt modelId="{89218ACC-1051-4785-9EAA-ED77506030A3}">
      <dgm:prSet/>
      <dgm:spPr/>
      <dgm:t>
        <a:bodyPr/>
        <a:lstStyle/>
        <a:p>
          <a:r>
            <a:rPr lang="en-GB" dirty="0"/>
            <a:t>Low digital literacy can limit the effectiveness of digital tools in care settings (O’Connor et al., 2022).</a:t>
          </a:r>
          <a:endParaRPr lang="en-US" dirty="0"/>
        </a:p>
      </dgm:t>
    </dgm:pt>
    <dgm:pt modelId="{B0DABD39-DCBA-41E4-9B56-06F840B0F3D8}" type="parTrans" cxnId="{5DFAAE51-C0D2-4839-BDC2-BF22AABB946E}">
      <dgm:prSet/>
      <dgm:spPr/>
      <dgm:t>
        <a:bodyPr/>
        <a:lstStyle/>
        <a:p>
          <a:endParaRPr lang="en-US"/>
        </a:p>
      </dgm:t>
    </dgm:pt>
    <dgm:pt modelId="{8B7FF0E8-3450-4433-BB01-0B7C782F6608}" type="sibTrans" cxnId="{5DFAAE51-C0D2-4839-BDC2-BF22AABB946E}">
      <dgm:prSet/>
      <dgm:spPr/>
      <dgm:t>
        <a:bodyPr/>
        <a:lstStyle/>
        <a:p>
          <a:endParaRPr lang="en-US"/>
        </a:p>
      </dgm:t>
    </dgm:pt>
    <dgm:pt modelId="{585C5C73-297F-4E81-8A6A-9BC7B229097B}" type="pres">
      <dgm:prSet presAssocID="{6AD336F1-02C7-4768-A6B0-7BC383078F00}" presName="linearFlow" presStyleCnt="0">
        <dgm:presLayoutVars>
          <dgm:resizeHandles val="exact"/>
        </dgm:presLayoutVars>
      </dgm:prSet>
      <dgm:spPr/>
    </dgm:pt>
    <dgm:pt modelId="{0E4ABB1B-90EC-4727-B99B-270FD34BB077}" type="pres">
      <dgm:prSet presAssocID="{71C5B1F2-CEE3-4432-B613-B17A5AA4FDD2}" presName="node" presStyleLbl="node1" presStyleIdx="0" presStyleCnt="2" custLinFactNeighborX="-28374" custLinFactNeighborY="-3544">
        <dgm:presLayoutVars>
          <dgm:bulletEnabled val="1"/>
        </dgm:presLayoutVars>
      </dgm:prSet>
      <dgm:spPr/>
    </dgm:pt>
    <dgm:pt modelId="{ACE027B2-E377-4BA6-812C-39018BE5FED0}" type="pres">
      <dgm:prSet presAssocID="{E08244CF-1D92-4C6A-852E-E8D125AA6489}" presName="sibTrans" presStyleLbl="sibTrans2D1" presStyleIdx="0" presStyleCnt="1"/>
      <dgm:spPr/>
    </dgm:pt>
    <dgm:pt modelId="{81EB042B-BD77-4045-B73F-C4DD8734BBF2}" type="pres">
      <dgm:prSet presAssocID="{E08244CF-1D92-4C6A-852E-E8D125AA6489}" presName="connectorText" presStyleLbl="sibTrans2D1" presStyleIdx="0" presStyleCnt="1"/>
      <dgm:spPr/>
    </dgm:pt>
    <dgm:pt modelId="{96690FAD-5FD7-49A4-BEC1-86D8788FF01C}" type="pres">
      <dgm:prSet presAssocID="{89218ACC-1051-4785-9EAA-ED77506030A3}" presName="node" presStyleLbl="node1" presStyleIdx="1" presStyleCnt="2" custLinFactNeighborX="-17844" custLinFactNeighborY="1918">
        <dgm:presLayoutVars>
          <dgm:bulletEnabled val="1"/>
        </dgm:presLayoutVars>
      </dgm:prSet>
      <dgm:spPr/>
    </dgm:pt>
  </dgm:ptLst>
  <dgm:cxnLst>
    <dgm:cxn modelId="{68AA2B02-12DC-4848-BC68-1068F41A40C3}" type="presOf" srcId="{E08244CF-1D92-4C6A-852E-E8D125AA6489}" destId="{ACE027B2-E377-4BA6-812C-39018BE5FED0}" srcOrd="0" destOrd="0" presId="urn:microsoft.com/office/officeart/2005/8/layout/process2"/>
    <dgm:cxn modelId="{50BCB20A-8714-4543-8BCF-5DC326ED73A1}" srcId="{6AD336F1-02C7-4768-A6B0-7BC383078F00}" destId="{71C5B1F2-CEE3-4432-B613-B17A5AA4FDD2}" srcOrd="0" destOrd="0" parTransId="{233F88B7-ABD9-4B37-9351-32374919BD2B}" sibTransId="{E08244CF-1D92-4C6A-852E-E8D125AA6489}"/>
    <dgm:cxn modelId="{B7E11439-E2B4-4B90-9ED8-D94CC0B0D544}" type="presOf" srcId="{71C5B1F2-CEE3-4432-B613-B17A5AA4FDD2}" destId="{0E4ABB1B-90EC-4727-B99B-270FD34BB077}" srcOrd="0" destOrd="0" presId="urn:microsoft.com/office/officeart/2005/8/layout/process2"/>
    <dgm:cxn modelId="{0CD43D4C-A303-4C25-9F5F-38309FC64A5A}" type="presOf" srcId="{E08244CF-1D92-4C6A-852E-E8D125AA6489}" destId="{81EB042B-BD77-4045-B73F-C4DD8734BBF2}" srcOrd="1" destOrd="0" presId="urn:microsoft.com/office/officeart/2005/8/layout/process2"/>
    <dgm:cxn modelId="{5DFAAE51-C0D2-4839-BDC2-BF22AABB946E}" srcId="{6AD336F1-02C7-4768-A6B0-7BC383078F00}" destId="{89218ACC-1051-4785-9EAA-ED77506030A3}" srcOrd="1" destOrd="0" parTransId="{B0DABD39-DCBA-41E4-9B56-06F840B0F3D8}" sibTransId="{8B7FF0E8-3450-4433-BB01-0B7C782F6608}"/>
    <dgm:cxn modelId="{DFF0E7BA-EDF9-417A-9D40-4D6608F0412E}" type="presOf" srcId="{6AD336F1-02C7-4768-A6B0-7BC383078F00}" destId="{585C5C73-297F-4E81-8A6A-9BC7B229097B}" srcOrd="0" destOrd="0" presId="urn:microsoft.com/office/officeart/2005/8/layout/process2"/>
    <dgm:cxn modelId="{B62DDEBE-B601-4788-AE7B-51CE3B1314A2}" type="presOf" srcId="{89218ACC-1051-4785-9EAA-ED77506030A3}" destId="{96690FAD-5FD7-49A4-BEC1-86D8788FF01C}" srcOrd="0" destOrd="0" presId="urn:microsoft.com/office/officeart/2005/8/layout/process2"/>
    <dgm:cxn modelId="{F56086C0-DF5B-4ABE-BCEE-29FE711236B4}" type="presParOf" srcId="{585C5C73-297F-4E81-8A6A-9BC7B229097B}" destId="{0E4ABB1B-90EC-4727-B99B-270FD34BB077}" srcOrd="0" destOrd="0" presId="urn:microsoft.com/office/officeart/2005/8/layout/process2"/>
    <dgm:cxn modelId="{CA2D02EA-2841-4ED9-8CA8-9AF37B8BCD25}" type="presParOf" srcId="{585C5C73-297F-4E81-8A6A-9BC7B229097B}" destId="{ACE027B2-E377-4BA6-812C-39018BE5FED0}" srcOrd="1" destOrd="0" presId="urn:microsoft.com/office/officeart/2005/8/layout/process2"/>
    <dgm:cxn modelId="{5360F6C4-2B34-4817-B7C8-1DBC7AD35225}" type="presParOf" srcId="{ACE027B2-E377-4BA6-812C-39018BE5FED0}" destId="{81EB042B-BD77-4045-B73F-C4DD8734BBF2}" srcOrd="0" destOrd="0" presId="urn:microsoft.com/office/officeart/2005/8/layout/process2"/>
    <dgm:cxn modelId="{84772206-7DF9-40A8-B532-004264BBF3C5}" type="presParOf" srcId="{585C5C73-297F-4E81-8A6A-9BC7B229097B}" destId="{96690FAD-5FD7-49A4-BEC1-86D8788FF01C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3240A5-444E-4DE3-B8AC-54B56B31890B}">
      <dsp:nvSpPr>
        <dsp:cNvPr id="0" name=""/>
        <dsp:cNvSpPr/>
      </dsp:nvSpPr>
      <dsp:spPr>
        <a:xfrm>
          <a:off x="471171" y="1319723"/>
          <a:ext cx="768076" cy="768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2BED5-E280-47CC-BED4-A22589B8646F}">
      <dsp:nvSpPr>
        <dsp:cNvPr id="0" name=""/>
        <dsp:cNvSpPr/>
      </dsp:nvSpPr>
      <dsp:spPr>
        <a:xfrm>
          <a:off x="1791" y="2348880"/>
          <a:ext cx="1706835" cy="682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Academic Support</a:t>
          </a:r>
          <a:endParaRPr lang="en-US" sz="1100" kern="1200"/>
        </a:p>
      </dsp:txBody>
      <dsp:txXfrm>
        <a:off x="1791" y="2348880"/>
        <a:ext cx="1706835" cy="682734"/>
      </dsp:txXfrm>
    </dsp:sp>
    <dsp:sp modelId="{19CDFAED-6E16-46A0-86C2-B6EEAABD0A58}">
      <dsp:nvSpPr>
        <dsp:cNvPr id="0" name=""/>
        <dsp:cNvSpPr/>
      </dsp:nvSpPr>
      <dsp:spPr>
        <a:xfrm>
          <a:off x="2476703" y="1319723"/>
          <a:ext cx="768076" cy="768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AAA57-91F0-4CD7-8BEE-5ED3437E9122}">
      <dsp:nvSpPr>
        <dsp:cNvPr id="0" name=""/>
        <dsp:cNvSpPr/>
      </dsp:nvSpPr>
      <dsp:spPr>
        <a:xfrm>
          <a:off x="2007324" y="2348880"/>
          <a:ext cx="1706835" cy="682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Digital tools improve care coordination and reduce administrative burden (Topaz et al., 2016).</a:t>
          </a:r>
          <a:endParaRPr lang="en-US" sz="1100" kern="1200"/>
        </a:p>
      </dsp:txBody>
      <dsp:txXfrm>
        <a:off x="2007324" y="2348880"/>
        <a:ext cx="1706835" cy="682734"/>
      </dsp:txXfrm>
    </dsp:sp>
    <dsp:sp modelId="{CEA1281A-3BAB-4664-B562-94A5C6ACE331}">
      <dsp:nvSpPr>
        <dsp:cNvPr id="0" name=""/>
        <dsp:cNvSpPr/>
      </dsp:nvSpPr>
      <dsp:spPr>
        <a:xfrm>
          <a:off x="4482236" y="1319723"/>
          <a:ext cx="768076" cy="768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41AAA-5B91-4939-9019-4FC9940EE324}">
      <dsp:nvSpPr>
        <dsp:cNvPr id="0" name=""/>
        <dsp:cNvSpPr/>
      </dsp:nvSpPr>
      <dsp:spPr>
        <a:xfrm>
          <a:off x="4012856" y="2348880"/>
          <a:ext cx="1706835" cy="682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Data-driven decision-making enhances quality of care (Kellermann &amp; Jones, 2013).</a:t>
          </a:r>
          <a:endParaRPr lang="en-US" sz="1100" kern="1200"/>
        </a:p>
      </dsp:txBody>
      <dsp:txXfrm>
        <a:off x="4012856" y="2348880"/>
        <a:ext cx="1706835" cy="6827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ABB1B-90EC-4727-B99B-270FD34BB077}">
      <dsp:nvSpPr>
        <dsp:cNvPr id="0" name=""/>
        <dsp:cNvSpPr/>
      </dsp:nvSpPr>
      <dsp:spPr>
        <a:xfrm>
          <a:off x="0" y="0"/>
          <a:ext cx="4087319" cy="22707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Academic Support</a:t>
          </a:r>
          <a:endParaRPr lang="en-US" sz="2700" kern="1200"/>
        </a:p>
      </dsp:txBody>
      <dsp:txXfrm>
        <a:off x="66507" y="66507"/>
        <a:ext cx="3954305" cy="2137719"/>
      </dsp:txXfrm>
    </dsp:sp>
    <dsp:sp modelId="{ACE027B2-E377-4BA6-812C-39018BE5FED0}">
      <dsp:nvSpPr>
        <dsp:cNvPr id="0" name=""/>
        <dsp:cNvSpPr/>
      </dsp:nvSpPr>
      <dsp:spPr>
        <a:xfrm rot="5266327">
          <a:off x="1683336" y="2328194"/>
          <a:ext cx="853209" cy="102182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1798417" y="2412600"/>
        <a:ext cx="613097" cy="597246"/>
      </dsp:txXfrm>
    </dsp:sp>
    <dsp:sp modelId="{96690FAD-5FD7-49A4-BEC1-86D8788FF01C}">
      <dsp:nvSpPr>
        <dsp:cNvPr id="0" name=""/>
        <dsp:cNvSpPr/>
      </dsp:nvSpPr>
      <dsp:spPr>
        <a:xfrm>
          <a:off x="132562" y="3407485"/>
          <a:ext cx="4087319" cy="2270733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Low digital literacy can limit the effectiveness of digital tools in care settings (O’Connor et al., 2022).</a:t>
          </a:r>
          <a:endParaRPr lang="en-US" sz="2700" kern="1200" dirty="0"/>
        </a:p>
      </dsp:txBody>
      <dsp:txXfrm>
        <a:off x="199069" y="3473992"/>
        <a:ext cx="3954305" cy="2137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6138-1957-B178-EAF3-82AE744EEA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26C29D-9A4C-DDF0-38D0-852DEDDEC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40F98-5790-0344-8D9F-FE90AC361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1FFB87-F87F-C289-AC5F-DD9C8E967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8E413-6DA1-98CE-9555-A3CE7AF5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274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4143E-47C4-AC93-8B5B-BFCE7ED6E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A5C97-3B31-FD18-CF78-4F6EFF651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B4163-1393-6919-0B23-6046EBF9E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E8BD6-6845-DC77-AB4F-15A8710A7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EE4F-9D4A-4470-484A-51E43F550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28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C668-0FEB-6A7C-F632-05271BED3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538498-1C0B-9AF8-C0EA-1C5A2535A2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DE824-39C6-6F8A-C22D-4ABBCF60F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F3D6D-B52A-6321-739E-3CD3CCAD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6307B-0EDF-DDA2-CBD6-E33739277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28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025E4-C230-FF27-D9EC-CCD61D284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919AB-791B-686C-545E-46333A2A40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2E5BC-D5F2-C979-8F36-D6C2B27A64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DE9A1-B4CC-3658-6774-69E5E1043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A0EFA5-07C3-DCFA-0DA9-A50EF3A21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9D73EA-7FB2-48B1-8CB7-DF8C73099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257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2D11D-97C6-B8FF-BBBB-9B649A5FD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86733F-7D1E-0F3A-028C-FE8C85BED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5A3EC-2F92-B972-EA12-6AC1E8B88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269430-26E7-7D47-E60B-C1028147F6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E7B993-9C49-CAAD-3E19-52B2E7176F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931F9D-258B-A0EB-FCA8-FCC3EFA8E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739A71-1B4E-FC8A-0FA1-38B623EF4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5E6281-827F-2E37-0574-0BE2B6FDD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27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8A3E5-4B7D-C172-E5E3-21537DF23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695CA3-B033-3A5C-8D24-E74CF4D56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655B64-FEE7-4454-2EE0-FA796D23E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245CB-C625-4579-84F8-5751EF09C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267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B6216D-506E-9E04-DD73-12FC37810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A7FCBD-C3B6-F86E-3EB4-D980D9EFC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D59016-6043-26CE-B3BC-74E763E61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723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59259-B10E-A01E-3A53-97F03F89D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BB256-9068-C25D-813D-D8F7EB927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EE02D1-C481-072B-6AD7-4673E204F2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1BD79A-D34F-5161-0D73-56706F7E4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060586-16DE-5879-1578-B89979E17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66A47B-290C-B1D7-4FC0-9617969A2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735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11E55-2E9E-FC92-F833-C3B4F9CE8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2B42E6-544C-1413-C815-6D5F594E19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71C74B-7B5A-1F52-C74F-A47A3B7F8F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ADB72D-0DC8-CAA3-1055-6CB16C935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1D410-8C6A-0164-2CB1-95ECEC1F8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44E33-6629-CAF7-9013-9134B2EC6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456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147C6-F52A-CCB4-3388-4B33D1035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6C3844-AB5A-9B8F-3841-772473BFDA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38EE3-91CE-69C9-E335-E49B4EAAC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FC06C-8BDF-1D7E-2138-B436B0CE6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B0591-07E5-1528-EA98-11B75550C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99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9C6A10-2013-A28D-B36B-86EA5D957C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C495FF-A8DD-1E28-B689-808C79ADBA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2AD7B-14D1-747A-B9C9-0E9B3DD814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F5F7B0-7EBC-624D-A4D1-252D05163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405D41-1106-818D-F101-7431A4F6A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502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6DB50F-AB29-8BA1-BB79-10750E38C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90350-14C7-0202-921D-AC31582133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A4667-ED4F-0710-F5AE-97671F51DD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1B0B87-DC6D-44A8-910A-1132FE7B225E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A4FFD-8F5A-A0F9-88F3-E50592A66F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BDC65-291C-A899-DF6B-5C3307F04A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85FA8F-D3BB-41B0-95A5-5B6A7E9036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558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EC7823C-FDD6-429C-986C-063FDEBF9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0651F5E-0457-4065-ACB2-8B81590C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050098" flipH="1" flipV="1">
            <a:off x="-160709" y="3977842"/>
            <a:ext cx="7507400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5D57921-27B0-AF5F-800D-F186B74A66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372" y="4242289"/>
            <a:ext cx="4713514" cy="2031774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Amanda McCann – 2416685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(LCHS4007_BIRM)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 –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Hajra </a:t>
            </a:r>
            <a:r>
              <a:rPr lang="en-GB" sz="2100" dirty="0" err="1"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200865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FCEA9B-B427-55E6-C9FE-45873F8DC07B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Sunrise Residential Care Home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B24B84F-1D41-2F35-78A5-9C9528C283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9" y="713313"/>
            <a:ext cx="5257801" cy="54313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Medium-sized care home with 35 residents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Residents have dementia, mobility issues, long-term conditions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Staff include nurses, care workers, admin staff, visiting professionals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Recently adopting Microsoft 365 to improve efficiency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Staff digital confidence varies</a:t>
            </a:r>
          </a:p>
        </p:txBody>
      </p:sp>
    </p:spTree>
    <p:extLst>
      <p:ext uri="{BB962C8B-B14F-4D97-AF65-F5344CB8AC3E}">
        <p14:creationId xmlns:p14="http://schemas.microsoft.com/office/powerpoint/2010/main" val="3253199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0E6EFE-4662-BAE4-9598-12EDE2F3C990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MS 365 Application Chosen: Excel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EA35E7-56FD-1710-D20B-13C23923028B}"/>
              </a:ext>
            </a:extLst>
          </p:cNvPr>
          <p:cNvSpPr txBox="1"/>
          <p:nvPr/>
        </p:nvSpPr>
        <p:spPr>
          <a:xfrm>
            <a:off x="6095999" y="713313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effectLst/>
              </a:rPr>
              <a:t>How Excel is used at Sunrise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Creating staff rotas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Tracking medication administration times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Monitoring residents’ health indicators (e.g., blood pressure logs)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Recording incident reports and trends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Budgeting and resource planning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2616DA-3E81-A85B-3050-9C90B0D029D9}"/>
              </a:ext>
            </a:extLst>
          </p:cNvPr>
          <p:cNvSpPr txBox="1"/>
          <p:nvPr/>
        </p:nvSpPr>
        <p:spPr>
          <a:xfrm>
            <a:off x="544286" y="5144413"/>
            <a:ext cx="7554686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/>
              </a:rPr>
              <a:t>Applied Example</a:t>
            </a:r>
          </a:p>
          <a:p>
            <a:pPr>
              <a:spcAft>
                <a:spcPts val="600"/>
              </a:spcAft>
            </a:pPr>
            <a:r>
              <a:rPr lang="en-GB" i="1" dirty="0">
                <a:effectLst/>
              </a:rPr>
              <a:t>The care home manager uses Excel spreadsheets to schedule 24‑hour staffing, ensuring adequate cover for dementia care and night shifts.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28134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DCCB63-3763-6090-E745-91D6BE9D0404}"/>
              </a:ext>
            </a:extLst>
          </p:cNvPr>
          <p:cNvSpPr txBox="1"/>
          <p:nvPr/>
        </p:nvSpPr>
        <p:spPr>
          <a:xfrm>
            <a:off x="5827048" y="407987"/>
            <a:ext cx="57214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Benefits of Excel at Sunrise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842699-F260-0C2C-D7B0-3EAC28FE46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3160" y="2449130"/>
            <a:ext cx="10728270" cy="143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Improved accuracy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Reduces manual calculation errors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 efficiency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Automated formulas speed up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rota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planning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visualisation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Charts help identify patterns (e.g., falls,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changes)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Easy sharing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Staff can access updated spreadsheets via OneDrive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5C9C0E37-0EAF-E130-D87E-066463AFB1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9752478"/>
              </p:ext>
            </p:extLst>
          </p:nvPr>
        </p:nvGraphicFramePr>
        <p:xfrm>
          <a:off x="5668487" y="3164711"/>
          <a:ext cx="572148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7048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139845-C712-CCFA-6650-6AD139A8EA25}"/>
              </a:ext>
            </a:extLst>
          </p:cNvPr>
          <p:cNvSpPr txBox="1"/>
          <p:nvPr/>
        </p:nvSpPr>
        <p:spPr>
          <a:xfrm>
            <a:off x="838200" y="673770"/>
            <a:ext cx="3220329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Limitations of Excel at Sunrise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2900DCA-3DC5-71CE-0F03-C08E5696AF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1166" y="2557352"/>
            <a:ext cx="5257801" cy="54313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Requires digital skills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: Staff with low confidence struggle with formulas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Risk of errors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if spreadsheets are not protected or updated correctly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Version control issues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if files are downloaded instead of shared online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Not suitable for complex clinical documentation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14" name="TextBox 4">
            <a:extLst>
              <a:ext uri="{FF2B5EF4-FFF2-40B4-BE49-F238E27FC236}">
                <a16:creationId xmlns:a16="http://schemas.microsoft.com/office/drawing/2014/main" id="{62C0E562-B659-0537-BFD1-FB8EDA089F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1630809"/>
              </p:ext>
            </p:extLst>
          </p:nvPr>
        </p:nvGraphicFramePr>
        <p:xfrm>
          <a:off x="6757625" y="673770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1398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47BAF1-BFA4-6E15-8D12-EE8B311D08A0}"/>
              </a:ext>
            </a:extLst>
          </p:cNvPr>
          <p:cNvSpPr txBox="1"/>
          <p:nvPr/>
        </p:nvSpPr>
        <p:spPr>
          <a:xfrm>
            <a:off x="736553" y="21937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MS 365 Communication Tool Chosen: Microsoft Teams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5BFC36-94AC-27A8-828C-03B37959E683}"/>
              </a:ext>
            </a:extLst>
          </p:cNvPr>
          <p:cNvSpPr txBox="1"/>
          <p:nvPr/>
        </p:nvSpPr>
        <p:spPr>
          <a:xfrm>
            <a:off x="6106887" y="389928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effectLst/>
              </a:rPr>
              <a:t>How Teams is used at Sunrise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Messaging between nurses, carers, and admin staff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Video meetings with visiting professionals (GPs, physiotherapists)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Sharing documents such as care plans or incident forms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Coordinating shift handovers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73D03D-5E8F-3404-81CB-8C4DE2F1919F}"/>
              </a:ext>
            </a:extLst>
          </p:cNvPr>
          <p:cNvSpPr txBox="1"/>
          <p:nvPr/>
        </p:nvSpPr>
        <p:spPr>
          <a:xfrm>
            <a:off x="595183" y="4814676"/>
            <a:ext cx="6085114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/>
              </a:rPr>
              <a:t>Applied Example</a:t>
            </a:r>
          </a:p>
          <a:p>
            <a:pPr>
              <a:spcAft>
                <a:spcPts val="600"/>
              </a:spcAft>
            </a:pPr>
            <a:r>
              <a:rPr lang="en-GB" i="1" dirty="0">
                <a:effectLst/>
              </a:rPr>
              <a:t>A nurse uses Teams to quickly message the care team about a resident’s change in mobility, ensuring everyone is updated in real time.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88213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27B903-BE0E-4E26-700F-43DA411D2E74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Benefits of Microsoft Teams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B7D54D9-BB47-BED8-FEBB-AAE9FBD504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9" y="713313"/>
            <a:ext cx="5257801" cy="54313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Real-time communication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improves response times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effectLst/>
              </a:rPr>
              <a:t>Centralised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 information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reduces miscommunication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Supports remote collaboration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with external professionals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Channels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help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</a:rPr>
              <a:t>organise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discussions (e.g., “Medication”, “Activities”, “Night Shift”)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6F2889-CA6A-C3BD-B173-E2044102BA49}"/>
              </a:ext>
            </a:extLst>
          </p:cNvPr>
          <p:cNvSpPr txBox="1"/>
          <p:nvPr/>
        </p:nvSpPr>
        <p:spPr>
          <a:xfrm>
            <a:off x="351263" y="4585435"/>
            <a:ext cx="457200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/>
              </a:rPr>
              <a:t>Academic Support</a:t>
            </a:r>
          </a:p>
          <a:p>
            <a:pPr>
              <a:spcAft>
                <a:spcPts val="600"/>
              </a:spcAft>
            </a:pPr>
            <a:r>
              <a:rPr lang="en-GB" dirty="0">
                <a:effectLst/>
              </a:rPr>
              <a:t>Digital communication tools enhance teamwork and continuity of care (Greenhalgh et al., 2017).</a:t>
            </a:r>
          </a:p>
        </p:txBody>
      </p:sp>
    </p:spTree>
    <p:extLst>
      <p:ext uri="{BB962C8B-B14F-4D97-AF65-F5344CB8AC3E}">
        <p14:creationId xmlns:p14="http://schemas.microsoft.com/office/powerpoint/2010/main" val="1900836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8ED02F-E3D3-48A8-AFAD-1AF10DA867A7}"/>
              </a:ext>
            </a:extLst>
          </p:cNvPr>
          <p:cNvSpPr txBox="1"/>
          <p:nvPr/>
        </p:nvSpPr>
        <p:spPr>
          <a:xfrm>
            <a:off x="2426848" y="0"/>
            <a:ext cx="5801917" cy="22287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Limitations of Microsoft Teams</a:t>
            </a:r>
          </a:p>
        </p:txBody>
      </p:sp>
      <p:pic>
        <p:nvPicPr>
          <p:cNvPr id="9" name="Graphic 8" descr="Programmer">
            <a:extLst>
              <a:ext uri="{FF2B5EF4-FFF2-40B4-BE49-F238E27FC236}">
                <a16:creationId xmlns:a16="http://schemas.microsoft.com/office/drawing/2014/main" id="{468454F9-BE1A-D688-0446-CD5CE423399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D9DD1369-9172-E6DE-C126-0C3D995CD6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9393" y="2940632"/>
            <a:ext cx="5801917" cy="205704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Notifications can overwhelm staff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Requires stable internet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, which may be inconsistent in older buildings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Training needed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to use channels, file sharing, and meetings effectively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 dirty="0">
                <a:ln>
                  <a:noFill/>
                </a:ln>
                <a:effectLst/>
              </a:rPr>
              <a:t>Risk of confidentiality breaches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if devices are left unlocked</a:t>
            </a:r>
          </a:p>
        </p:txBody>
      </p:sp>
      <p:pic>
        <p:nvPicPr>
          <p:cNvPr id="11" name="Graphic 10" descr="Programmer">
            <a:extLst>
              <a:ext uri="{FF2B5EF4-FFF2-40B4-BE49-F238E27FC236}">
                <a16:creationId xmlns:a16="http://schemas.microsoft.com/office/drawing/2014/main" id="{3EBDB69A-0ADD-4345-9D9A-1CD20B5C5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D52DFD-55BD-1D35-286F-A37D2FDDDA9C}"/>
              </a:ext>
            </a:extLst>
          </p:cNvPr>
          <p:cNvSpPr txBox="1"/>
          <p:nvPr/>
        </p:nvSpPr>
        <p:spPr>
          <a:xfrm>
            <a:off x="347509" y="5405846"/>
            <a:ext cx="7641772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effectLst/>
              </a:rPr>
              <a:t>Academic Support</a:t>
            </a:r>
          </a:p>
          <a:p>
            <a:pPr>
              <a:spcAft>
                <a:spcPts val="600"/>
              </a:spcAft>
            </a:pPr>
            <a:r>
              <a:rPr lang="en-GB" dirty="0">
                <a:effectLst/>
              </a:rPr>
              <a:t>Poor digital skills can reduce adoption of communication technologies (Watling &amp; Rogers, 2020).</a:t>
            </a:r>
          </a:p>
        </p:txBody>
      </p:sp>
    </p:spTree>
    <p:extLst>
      <p:ext uri="{BB962C8B-B14F-4D97-AF65-F5344CB8AC3E}">
        <p14:creationId xmlns:p14="http://schemas.microsoft.com/office/powerpoint/2010/main" val="917289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41BAF6-5033-67EA-4E46-99FF005AAC30}"/>
              </a:ext>
            </a:extLst>
          </p:cNvPr>
          <p:cNvSpPr txBox="1"/>
          <p:nvPr/>
        </p:nvSpPr>
        <p:spPr>
          <a:xfrm>
            <a:off x="838200" y="713312"/>
            <a:ext cx="4038600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of Limited Digital Skills at Sunrise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EB687-3376-BB3F-2AF7-3B64ED875AD1}"/>
              </a:ext>
            </a:extLst>
          </p:cNvPr>
          <p:cNvSpPr txBox="1"/>
          <p:nvPr/>
        </p:nvSpPr>
        <p:spPr>
          <a:xfrm>
            <a:off x="6095999" y="713313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Effects on Care Delivery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Slower documentation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Increased risk of errors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Delays in updating care plans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Effects on Communication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Staff may avoid using Teams or email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Reliance on verbal communication increases risk of missed information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Effects on Teamwork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Unequal digital skills create frustration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Staff with higher skills take on extra digital tasks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Reduced confidence affects morale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effectLst/>
              </a:rPr>
              <a:t>Academic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Digital literacy is essential for safe, effective care (Health Education England, 2019).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Skills gaps can widen inequalities within care teams (Lloyds Consumer Digital Index, 2021).</a:t>
            </a:r>
          </a:p>
        </p:txBody>
      </p:sp>
    </p:spTree>
    <p:extLst>
      <p:ext uri="{BB962C8B-B14F-4D97-AF65-F5344CB8AC3E}">
        <p14:creationId xmlns:p14="http://schemas.microsoft.com/office/powerpoint/2010/main" val="1830923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EEF13D2-0490-07AD-B19D-5E818FE26309}"/>
              </a:ext>
            </a:extLst>
          </p:cNvPr>
          <p:cNvSpPr txBox="1"/>
          <p:nvPr/>
        </p:nvSpPr>
        <p:spPr>
          <a:xfrm>
            <a:off x="425516" y="454896"/>
            <a:ext cx="9833548" cy="26939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Digital Safety Checklist for Sunrise Residential Care Home</a:t>
            </a: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6D765B1-562F-EA63-8A23-35C36F95F42B}"/>
              </a:ext>
            </a:extLst>
          </p:cNvPr>
          <p:cNvSpPr txBox="1"/>
          <p:nvPr/>
        </p:nvSpPr>
        <p:spPr>
          <a:xfrm>
            <a:off x="3647927" y="1284328"/>
            <a:ext cx="5257801" cy="54313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</a:rPr>
              <a:t>Secure Logins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Use strong passwords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Enable multi-factor authentication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Lock devices when unattended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</a:rPr>
              <a:t>Email Safety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Do not open suspicious attachments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Verify sender identity before sharing information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Report phishing attempts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</a:rPr>
              <a:t>Safe Document Storage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Store files only on OneDrive or SharePoint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Avoid downloading sensitive documents to personal devices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Use access permissions appropriately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effectLst/>
              </a:rPr>
              <a:t>Patient Confidentiality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Follow GDPR and </a:t>
            </a:r>
            <a:r>
              <a:rPr lang="en-US" sz="1600" dirty="0" err="1">
                <a:effectLst/>
              </a:rPr>
              <a:t>organisational</a:t>
            </a:r>
            <a:r>
              <a:rPr lang="en-US" sz="1600" dirty="0">
                <a:effectLst/>
              </a:rPr>
              <a:t> policies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Do not discuss residents on personal devices or social media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Ensure screens are not visible to </a:t>
            </a:r>
            <a:r>
              <a:rPr lang="en-US" sz="1600" dirty="0" err="1">
                <a:effectLst/>
              </a:rPr>
              <a:t>unauthorised</a:t>
            </a:r>
            <a:r>
              <a:rPr lang="en-US" sz="1600" dirty="0">
                <a:effectLst/>
              </a:rPr>
              <a:t> people</a:t>
            </a:r>
          </a:p>
        </p:txBody>
      </p:sp>
    </p:spTree>
    <p:extLst>
      <p:ext uri="{BB962C8B-B14F-4D97-AF65-F5344CB8AC3E}">
        <p14:creationId xmlns:p14="http://schemas.microsoft.com/office/powerpoint/2010/main" val="1527896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DE7FC7-B808-7F5E-BF8F-470D1C2C071B}"/>
              </a:ext>
            </a:extLst>
          </p:cNvPr>
          <p:cNvSpPr txBox="1"/>
          <p:nvPr/>
        </p:nvSpPr>
        <p:spPr>
          <a:xfrm>
            <a:off x="6513788" y="365125"/>
            <a:ext cx="4840010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Conclusion</a:t>
            </a:r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FF9EFA2A-B0DC-7B48-3923-CEB57D83B5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467" r="-1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7B92248-25B4-8064-477C-FD0E0F24D5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3788" y="2333297"/>
            <a:ext cx="4840010" cy="38436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Digital tools can significantly improve efficiency at Sunrise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Excel and Teams support better coordination, accuracy, and communication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Digital literacy remains a major barrier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</a:rPr>
              <a:t>Safety practices are essential to protect residents and staff</a:t>
            </a:r>
          </a:p>
        </p:txBody>
      </p:sp>
    </p:spTree>
    <p:extLst>
      <p:ext uri="{BB962C8B-B14F-4D97-AF65-F5344CB8AC3E}">
        <p14:creationId xmlns:p14="http://schemas.microsoft.com/office/powerpoint/2010/main" val="348005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B34280-91D4-C01F-1F6C-8C1979295294}"/>
              </a:ext>
            </a:extLst>
          </p:cNvPr>
          <p:cNvSpPr txBox="1"/>
          <p:nvPr/>
        </p:nvSpPr>
        <p:spPr>
          <a:xfrm>
            <a:off x="6513788" y="365125"/>
            <a:ext cx="4840010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Reference List</a:t>
            </a:r>
          </a:p>
        </p:txBody>
      </p:sp>
      <p:pic>
        <p:nvPicPr>
          <p:cNvPr id="6" name="Picture 5" descr="Hand holding a pen shading number on a sheet">
            <a:extLst>
              <a:ext uri="{FF2B5EF4-FFF2-40B4-BE49-F238E27FC236}">
                <a16:creationId xmlns:a16="http://schemas.microsoft.com/office/drawing/2014/main" id="{A7B747A9-2A3A-9F22-805C-FF96C0B5DF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467" r="-1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E3383665-0B32-F85E-AD69-97328099F8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3788" y="2333297"/>
            <a:ext cx="4840010" cy="38436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Greenhalgh, T.,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effectLst/>
              </a:rPr>
              <a:t>Wherton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, J., Papoutsi, C. et al. (2017) </a:t>
            </a:r>
            <a:r>
              <a:rPr kumimoji="0" lang="en-US" altLang="en-US" sz="1700" b="0" i="1" u="none" strike="noStrike" cap="none" normalizeH="0" baseline="0" dirty="0">
                <a:ln>
                  <a:noFill/>
                </a:ln>
                <a:effectLst/>
              </a:rPr>
              <a:t>Beyond Adoption: A New Framework for Evaluating Health Technologies. </a:t>
            </a:r>
            <a:r>
              <a:rPr lang="en-GB" dirty="0"/>
              <a:t>(Accessed: 7 June  2026).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Health Education England (2019) </a:t>
            </a:r>
            <a:r>
              <a:rPr kumimoji="0" lang="en-US" altLang="en-US" sz="1700" b="0" i="1" u="none" strike="noStrike" cap="none" normalizeH="0" baseline="0" dirty="0">
                <a:ln>
                  <a:noFill/>
                </a:ln>
                <a:effectLst/>
              </a:rPr>
              <a:t>The Digital Literacy Framework. </a:t>
            </a:r>
            <a:r>
              <a:rPr lang="en-GB" dirty="0"/>
              <a:t>(Accessed: 7 June  2026).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Kellermann, A. &amp; Jones, S. (2013) </a:t>
            </a:r>
            <a:r>
              <a:rPr kumimoji="0" lang="en-US" altLang="en-US" sz="1700" b="0" i="1" u="none" strike="noStrike" cap="none" normalizeH="0" baseline="0" dirty="0">
                <a:ln>
                  <a:noFill/>
                </a:ln>
                <a:effectLst/>
              </a:rPr>
              <a:t>What It Will Take to Achieve the Promises of Health IT. </a:t>
            </a:r>
            <a:r>
              <a:rPr lang="en-GB" dirty="0"/>
              <a:t>(Accessed: 7 June 2026).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O’Connor, S. et al. (2022) </a:t>
            </a:r>
            <a:r>
              <a:rPr kumimoji="0" lang="en-US" altLang="en-US" sz="1700" b="0" i="1" u="none" strike="noStrike" cap="none" normalizeH="0" baseline="0" dirty="0">
                <a:ln>
                  <a:noFill/>
                </a:ln>
                <a:effectLst/>
              </a:rPr>
              <a:t>Digital Literacy in Health and Social Care. </a:t>
            </a:r>
            <a:r>
              <a:rPr lang="en-GB" dirty="0"/>
              <a:t>(Accessed: 7 June 2026).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Lloyds Bank (2021) </a:t>
            </a:r>
            <a:r>
              <a:rPr kumimoji="0" lang="en-US" altLang="en-US" sz="1700" b="0" i="1" u="none" strike="noStrike" cap="none" normalizeH="0" baseline="0" dirty="0">
                <a:ln>
                  <a:noFill/>
                </a:ln>
                <a:effectLst/>
              </a:rPr>
              <a:t>UK Consumer Digital Index.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Topaz, M., Murdoch, T. &amp; Bowles, K. (2016) </a:t>
            </a:r>
            <a:r>
              <a:rPr kumimoji="0" lang="en-US" altLang="en-US" sz="1700" b="0" i="1" u="none" strike="noStrike" cap="none" normalizeH="0" baseline="0" dirty="0">
                <a:ln>
                  <a:noFill/>
                </a:ln>
                <a:effectLst/>
              </a:rPr>
              <a:t>Technology in Nursing.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Watling, C. &amp; Rogers, E. (2020) </a:t>
            </a:r>
            <a:r>
              <a:rPr kumimoji="0" lang="en-US" altLang="en-US" sz="1700" b="0" i="1" u="none" strike="noStrike" cap="none" normalizeH="0" baseline="0" dirty="0">
                <a:ln>
                  <a:noFill/>
                </a:ln>
                <a:effectLst/>
              </a:rPr>
              <a:t>Digital Competence in Health and Social Care.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16511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845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lastModifiedBy>Adele McCann</cp:lastModifiedBy>
  <cp:revision>1</cp:revision>
  <dcterms:created xsi:type="dcterms:W3CDTF">2026-01-17T14:05:16Z</dcterms:created>
  <dcterms:modified xsi:type="dcterms:W3CDTF">2026-06-10T08:14:29Z</dcterms:modified>
</cp:coreProperties>
</file>