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5"/>
  </p:notesMasterIdLst>
  <p:sldIdLst>
    <p:sldId id="256" r:id="rId5"/>
    <p:sldId id="257" r:id="rId6"/>
    <p:sldId id="258" r:id="rId7"/>
    <p:sldId id="259" r:id="rId8"/>
    <p:sldId id="261" r:id="rId9"/>
    <p:sldId id="260" r:id="rId10"/>
    <p:sldId id="262" r:id="rId11"/>
    <p:sldId id="285" r:id="rId12"/>
    <p:sldId id="286" r:id="rId13"/>
    <p:sldId id="290" r:id="rId14"/>
    <p:sldId id="291" r:id="rId15"/>
    <p:sldId id="281" r:id="rId16"/>
    <p:sldId id="263" r:id="rId17"/>
    <p:sldId id="265" r:id="rId18"/>
    <p:sldId id="269" r:id="rId19"/>
    <p:sldId id="270" r:id="rId20"/>
    <p:sldId id="268" r:id="rId21"/>
    <p:sldId id="266" r:id="rId22"/>
    <p:sldId id="272" r:id="rId23"/>
    <p:sldId id="271" r:id="rId24"/>
    <p:sldId id="267" r:id="rId25"/>
    <p:sldId id="278" r:id="rId26"/>
    <p:sldId id="288" r:id="rId27"/>
    <p:sldId id="292" r:id="rId28"/>
    <p:sldId id="279" r:id="rId29"/>
    <p:sldId id="280" r:id="rId30"/>
    <p:sldId id="296" r:id="rId31"/>
    <p:sldId id="287" r:id="rId32"/>
    <p:sldId id="297" r:id="rId33"/>
    <p:sldId id="293" r:id="rId34"/>
    <p:sldId id="294" r:id="rId35"/>
    <p:sldId id="282" r:id="rId36"/>
    <p:sldId id="299" r:id="rId37"/>
    <p:sldId id="264" r:id="rId38"/>
    <p:sldId id="273" r:id="rId39"/>
    <p:sldId id="298" r:id="rId40"/>
    <p:sldId id="300" r:id="rId41"/>
    <p:sldId id="274" r:id="rId42"/>
    <p:sldId id="275" r:id="rId43"/>
    <p:sldId id="276"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17E878-E65F-47F8-B5BB-D85E6DD31020}" v="150" dt="2022-12-12T16:59:08.794"/>
    <p1510:client id="{06F5DB98-3494-4B62-BB1A-8794BE825F43}" v="502" dt="2022-12-14T11:36:44.867"/>
    <p1510:client id="{2423E714-0502-4A76-90B3-6298ADCB92E3}" v="464" dt="2022-12-12T18:50:23.564"/>
    <p1510:client id="{2910EF25-19C0-487F-A554-C72B66401E92}" v="3" dt="2022-12-15T10:56:00.800"/>
    <p1510:client id="{45F79AEA-6636-400E-A98B-A97EEBFFCA1E}" v="11" dt="2022-12-14T18:56:06.496"/>
    <p1510:client id="{4602811E-D398-4343-9D71-E082DB34B656}" v="112" dt="2022-12-14T23:18:36.960"/>
    <p1510:client id="{559ACF6A-0ED0-410E-B737-C26E4DCC5578}" v="116" dt="2022-12-13T07:32:20.207"/>
    <p1510:client id="{5D2359E6-B2CB-4FB3-B6D4-6B761B941DD9}" v="1789" dt="2022-12-13T22:35:08.003"/>
    <p1510:client id="{607021CE-CEB9-4F2B-83D7-FBA2C9735306}" v="1479" dt="2022-12-15T01:25:32.207"/>
    <p1510:client id="{60B4EA12-049F-42DC-8565-D528C06F063A}" v="1126" dt="2022-12-14T11:12:42.151"/>
    <p1510:client id="{66332FD3-CD82-414E-BB8E-494D74CECD18}" v="77" dt="2022-12-14T19:21:35.020"/>
    <p1510:client id="{6892D3CB-E57B-4B0E-92FB-191B7983CF97}" v="15" dt="2022-12-15T10:59:15.265"/>
    <p1510:client id="{6AD1A50A-6F8A-4E1C-972B-25F6FF9132F1}" v="15" dt="2022-12-12T16:16:00.141"/>
    <p1510:client id="{756028E8-6D4E-4749-B196-70E64B058735}" v="1565" dt="2022-12-15T00:40:42.234"/>
    <p1510:client id="{8A10DED4-05EF-4337-9E72-49D27D2C3E85}" v="242" dt="2022-12-15T06:45:07.331"/>
    <p1510:client id="{8A6D5564-D6C0-4A43-A955-547E71323A05}" v="227" dt="2022-12-14T19:11:52.754"/>
    <p1510:client id="{942CC2F4-6C4F-4CD5-AE4A-9C646BD54012}" v="227" dt="2022-12-12T21:07:48.362"/>
    <p1510:client id="{AB182734-3517-41FB-B883-D6F7109211E1}" v="1" dt="2022-12-14T18:14:44.878"/>
    <p1510:client id="{C308CD38-FFC4-4498-BAE9-834B8ED001EF}" v="31" dt="2022-12-12T16:23:03.025"/>
    <p1510:client id="{D8461EA3-89F6-437E-9C0D-E9CB698995C5}" v="4" dt="2022-12-14T19:16:54.999"/>
    <p1510:client id="{E0D30B02-D6D6-407C-93A3-C15CFC3E695A}" v="12" dt="2022-12-15T11:00:36.240"/>
    <p1510:client id="{E415A17B-14EE-4B01-BAC7-CE77CCC6AB39}" v="1" dt="2022-12-12T17:11:23.210"/>
    <p1510:client id="{EF86549D-CDDF-49C8-B5E6-3D56C184E602}" v="33" dt="2022-12-14T17:58:07.7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image" Target="../media/image31.svg"/><Relationship Id="rId9" Type="http://schemas.openxmlformats.org/officeDocument/2006/relationships/image" Target="../media/image3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2FC0DE-13F0-48FC-BA97-F68F5794BC84}"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7EF9A504-77F5-4A73-B1AA-5389D094DA1C}">
      <dgm:prSet phldrT="[Text]" phldr="0"/>
      <dgm:spPr/>
      <dgm:t>
        <a:bodyPr/>
        <a:lstStyle/>
        <a:p>
          <a:pPr>
            <a:lnSpc>
              <a:spcPct val="100000"/>
            </a:lnSpc>
          </a:pPr>
          <a:r>
            <a:rPr lang="en-US">
              <a:latin typeface="Calibri Light" panose="020F0302020204030204"/>
            </a:rPr>
            <a:t>Reduced ability to cook</a:t>
          </a:r>
          <a:endParaRPr lang="en-US"/>
        </a:p>
      </dgm:t>
    </dgm:pt>
    <dgm:pt modelId="{CC6730F3-F77D-4B52-8D16-25BD3B381792}" type="parTrans" cxnId="{ABF66CA5-FC84-44FB-B6E3-F6B8F7D911FD}">
      <dgm:prSet/>
      <dgm:spPr/>
      <dgm:t>
        <a:bodyPr/>
        <a:lstStyle/>
        <a:p>
          <a:endParaRPr lang="en-US"/>
        </a:p>
      </dgm:t>
    </dgm:pt>
    <dgm:pt modelId="{33D5890F-22C1-41BF-96D6-39C385AFB236}" type="sibTrans" cxnId="{ABF66CA5-FC84-44FB-B6E3-F6B8F7D911FD}">
      <dgm:prSet/>
      <dgm:spPr/>
      <dgm:t>
        <a:bodyPr/>
        <a:lstStyle/>
        <a:p>
          <a:endParaRPr lang="en-US"/>
        </a:p>
      </dgm:t>
    </dgm:pt>
    <dgm:pt modelId="{AA179EEF-5180-4D81-AD03-E88573E5BC40}">
      <dgm:prSet phldrT="[Text]" phldr="0"/>
      <dgm:spPr/>
      <dgm:t>
        <a:bodyPr/>
        <a:lstStyle/>
        <a:p>
          <a:pPr rtl="0">
            <a:lnSpc>
              <a:spcPct val="100000"/>
            </a:lnSpc>
          </a:pPr>
          <a:r>
            <a:rPr lang="en-US">
              <a:latin typeface="Calibri Light" panose="020F0302020204030204"/>
            </a:rPr>
            <a:t>Sensory issues </a:t>
          </a:r>
          <a:endParaRPr lang="en-US"/>
        </a:p>
      </dgm:t>
    </dgm:pt>
    <dgm:pt modelId="{46C12012-D387-44F7-8340-220A02FDA3A8}" type="parTrans" cxnId="{E476073C-5804-465B-B86D-D98A04ACBAD6}">
      <dgm:prSet/>
      <dgm:spPr/>
      <dgm:t>
        <a:bodyPr/>
        <a:lstStyle/>
        <a:p>
          <a:endParaRPr lang="en-US"/>
        </a:p>
      </dgm:t>
    </dgm:pt>
    <dgm:pt modelId="{97BE517E-37B9-4545-A0B0-F96C97E7A5C3}" type="sibTrans" cxnId="{E476073C-5804-465B-B86D-D98A04ACBAD6}">
      <dgm:prSet/>
      <dgm:spPr/>
      <dgm:t>
        <a:bodyPr/>
        <a:lstStyle/>
        <a:p>
          <a:endParaRPr lang="en-US"/>
        </a:p>
      </dgm:t>
    </dgm:pt>
    <dgm:pt modelId="{EC610624-57CE-4C2A-AD74-D0FF09658E94}">
      <dgm:prSet phldrT="[Text]" phldr="0"/>
      <dgm:spPr/>
      <dgm:t>
        <a:bodyPr/>
        <a:lstStyle/>
        <a:p>
          <a:pPr>
            <a:lnSpc>
              <a:spcPct val="100000"/>
            </a:lnSpc>
          </a:pPr>
          <a:r>
            <a:rPr lang="en-US">
              <a:latin typeface="Calibri Light" panose="020F0302020204030204"/>
            </a:rPr>
            <a:t>Psychological factors </a:t>
          </a:r>
          <a:endParaRPr lang="en-US"/>
        </a:p>
      </dgm:t>
    </dgm:pt>
    <dgm:pt modelId="{834915CA-1BBB-4359-BFA8-90813D56ED9F}" type="parTrans" cxnId="{E3EFD03F-5583-4D45-80F2-37253FB69BD9}">
      <dgm:prSet/>
      <dgm:spPr/>
      <dgm:t>
        <a:bodyPr/>
        <a:lstStyle/>
        <a:p>
          <a:endParaRPr lang="en-US"/>
        </a:p>
      </dgm:t>
    </dgm:pt>
    <dgm:pt modelId="{AF45AA85-43FA-4E51-9443-31CE0B0359F6}" type="sibTrans" cxnId="{E3EFD03F-5583-4D45-80F2-37253FB69BD9}">
      <dgm:prSet/>
      <dgm:spPr/>
      <dgm:t>
        <a:bodyPr/>
        <a:lstStyle/>
        <a:p>
          <a:endParaRPr lang="en-US"/>
        </a:p>
      </dgm:t>
    </dgm:pt>
    <dgm:pt modelId="{189BB63F-9DAE-4115-811E-301D70C5EB94}">
      <dgm:prSet phldrT="[Text]" phldr="0"/>
      <dgm:spPr/>
      <dgm:t>
        <a:bodyPr/>
        <a:lstStyle/>
        <a:p>
          <a:pPr>
            <a:lnSpc>
              <a:spcPct val="100000"/>
            </a:lnSpc>
          </a:pPr>
          <a:r>
            <a:rPr lang="en-US">
              <a:latin typeface="Calibri Light" panose="020F0302020204030204"/>
            </a:rPr>
            <a:t>Gastrointestinal health issues</a:t>
          </a:r>
          <a:endParaRPr lang="en-US"/>
        </a:p>
      </dgm:t>
    </dgm:pt>
    <dgm:pt modelId="{3DA05CE9-91E6-4428-B695-79F03EF89079}" type="parTrans" cxnId="{B505E759-CDE7-41DE-9471-025F9040F738}">
      <dgm:prSet/>
      <dgm:spPr/>
      <dgm:t>
        <a:bodyPr/>
        <a:lstStyle/>
        <a:p>
          <a:endParaRPr lang="en-US"/>
        </a:p>
      </dgm:t>
    </dgm:pt>
    <dgm:pt modelId="{34D403C1-DE3E-40A5-8EA4-51F6FE1D7A30}" type="sibTrans" cxnId="{B505E759-CDE7-41DE-9471-025F9040F738}">
      <dgm:prSet/>
      <dgm:spPr/>
      <dgm:t>
        <a:bodyPr/>
        <a:lstStyle/>
        <a:p>
          <a:endParaRPr lang="en-US"/>
        </a:p>
      </dgm:t>
    </dgm:pt>
    <dgm:pt modelId="{208EF7DB-B0E9-4151-8E23-8B0F15C9C320}">
      <dgm:prSet phldrT="[Text]" phldr="0"/>
      <dgm:spPr/>
      <dgm:t>
        <a:bodyPr/>
        <a:lstStyle/>
        <a:p>
          <a:pPr>
            <a:lnSpc>
              <a:spcPct val="100000"/>
            </a:lnSpc>
          </a:pPr>
          <a:r>
            <a:rPr lang="en-US">
              <a:latin typeface="Calibri Light" panose="020F0302020204030204"/>
            </a:rPr>
            <a:t>Physical issues </a:t>
          </a:r>
          <a:endParaRPr lang="en-US"/>
        </a:p>
      </dgm:t>
    </dgm:pt>
    <dgm:pt modelId="{3F27B9E6-E9A0-480C-BC34-6D9688703006}" type="parTrans" cxnId="{F2562D8A-45DA-4A81-94D8-1BA20B4BA154}">
      <dgm:prSet/>
      <dgm:spPr/>
      <dgm:t>
        <a:bodyPr/>
        <a:lstStyle/>
        <a:p>
          <a:endParaRPr lang="en-US"/>
        </a:p>
      </dgm:t>
    </dgm:pt>
    <dgm:pt modelId="{3F238A0C-1595-4EB7-A040-D01BF739BD6B}" type="sibTrans" cxnId="{F2562D8A-45DA-4A81-94D8-1BA20B4BA154}">
      <dgm:prSet/>
      <dgm:spPr/>
      <dgm:t>
        <a:bodyPr/>
        <a:lstStyle/>
        <a:p>
          <a:endParaRPr lang="en-US"/>
        </a:p>
      </dgm:t>
    </dgm:pt>
    <dgm:pt modelId="{A92489EC-20EF-4E9D-8400-9765FE129242}" type="pres">
      <dgm:prSet presAssocID="{022FC0DE-13F0-48FC-BA97-F68F5794BC84}" presName="root" presStyleCnt="0">
        <dgm:presLayoutVars>
          <dgm:dir/>
          <dgm:resizeHandles val="exact"/>
        </dgm:presLayoutVars>
      </dgm:prSet>
      <dgm:spPr/>
    </dgm:pt>
    <dgm:pt modelId="{E7E0466E-73A4-4D75-9993-AA118DF38994}" type="pres">
      <dgm:prSet presAssocID="{7EF9A504-77F5-4A73-B1AA-5389D094DA1C}" presName="compNode" presStyleCnt="0"/>
      <dgm:spPr/>
    </dgm:pt>
    <dgm:pt modelId="{46A99E0A-87F4-47BA-9B46-28BE0144D3B4}" type="pres">
      <dgm:prSet presAssocID="{7EF9A504-77F5-4A73-B1AA-5389D094DA1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ork and knife"/>
        </a:ext>
      </dgm:extLst>
    </dgm:pt>
    <dgm:pt modelId="{8B511464-9ABE-4B66-B7DD-FE701D2DB99C}" type="pres">
      <dgm:prSet presAssocID="{7EF9A504-77F5-4A73-B1AA-5389D094DA1C}" presName="spaceRect" presStyleCnt="0"/>
      <dgm:spPr/>
    </dgm:pt>
    <dgm:pt modelId="{84BDE5BB-D4A7-4AD7-B8CC-EF88C086D28E}" type="pres">
      <dgm:prSet presAssocID="{7EF9A504-77F5-4A73-B1AA-5389D094DA1C}" presName="textRect" presStyleLbl="revTx" presStyleIdx="0" presStyleCnt="5">
        <dgm:presLayoutVars>
          <dgm:chMax val="1"/>
          <dgm:chPref val="1"/>
        </dgm:presLayoutVars>
      </dgm:prSet>
      <dgm:spPr/>
    </dgm:pt>
    <dgm:pt modelId="{09FC4073-02D0-4FFB-8258-DF4E9B95B58F}" type="pres">
      <dgm:prSet presAssocID="{33D5890F-22C1-41BF-96D6-39C385AFB236}" presName="sibTrans" presStyleCnt="0"/>
      <dgm:spPr/>
    </dgm:pt>
    <dgm:pt modelId="{A30E838A-638D-420C-9E5C-492AD7741914}" type="pres">
      <dgm:prSet presAssocID="{AA179EEF-5180-4D81-AD03-E88573E5BC40}" presName="compNode" presStyleCnt="0"/>
      <dgm:spPr/>
    </dgm:pt>
    <dgm:pt modelId="{DF8AA3BD-CA87-4EBF-87A1-C5B35A084CF7}" type="pres">
      <dgm:prSet presAssocID="{AA179EEF-5180-4D81-AD03-E88573E5BC4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pward trend"/>
        </a:ext>
      </dgm:extLst>
    </dgm:pt>
    <dgm:pt modelId="{1AB51780-876A-472A-BB39-068FC5B13A4D}" type="pres">
      <dgm:prSet presAssocID="{AA179EEF-5180-4D81-AD03-E88573E5BC40}" presName="spaceRect" presStyleCnt="0"/>
      <dgm:spPr/>
    </dgm:pt>
    <dgm:pt modelId="{76588E0B-EA5A-4836-81D9-8BECB23CF288}" type="pres">
      <dgm:prSet presAssocID="{AA179EEF-5180-4D81-AD03-E88573E5BC40}" presName="textRect" presStyleLbl="revTx" presStyleIdx="1" presStyleCnt="5">
        <dgm:presLayoutVars>
          <dgm:chMax val="1"/>
          <dgm:chPref val="1"/>
        </dgm:presLayoutVars>
      </dgm:prSet>
      <dgm:spPr/>
    </dgm:pt>
    <dgm:pt modelId="{86B2B087-49D2-468C-BD72-4500EEE5556F}" type="pres">
      <dgm:prSet presAssocID="{97BE517E-37B9-4545-A0B0-F96C97E7A5C3}" presName="sibTrans" presStyleCnt="0"/>
      <dgm:spPr/>
    </dgm:pt>
    <dgm:pt modelId="{0DDE3F01-8631-4527-8A9D-8C7D72913662}" type="pres">
      <dgm:prSet presAssocID="{EC610624-57CE-4C2A-AD74-D0FF09658E94}" presName="compNode" presStyleCnt="0"/>
      <dgm:spPr/>
    </dgm:pt>
    <dgm:pt modelId="{9CAEE4AD-E4DB-40F0-BF2C-A6226371B8FB}" type="pres">
      <dgm:prSet presAssocID="{EC610624-57CE-4C2A-AD74-D0FF09658E9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in head"/>
        </a:ext>
      </dgm:extLst>
    </dgm:pt>
    <dgm:pt modelId="{9735E2CF-2320-48F3-A5B2-969C9133EFEF}" type="pres">
      <dgm:prSet presAssocID="{EC610624-57CE-4C2A-AD74-D0FF09658E94}" presName="spaceRect" presStyleCnt="0"/>
      <dgm:spPr/>
    </dgm:pt>
    <dgm:pt modelId="{45048713-F73A-467F-BD08-676384629A5C}" type="pres">
      <dgm:prSet presAssocID="{EC610624-57CE-4C2A-AD74-D0FF09658E94}" presName="textRect" presStyleLbl="revTx" presStyleIdx="2" presStyleCnt="5">
        <dgm:presLayoutVars>
          <dgm:chMax val="1"/>
          <dgm:chPref val="1"/>
        </dgm:presLayoutVars>
      </dgm:prSet>
      <dgm:spPr/>
    </dgm:pt>
    <dgm:pt modelId="{0AC4D6BD-C032-42F5-B431-6F0CCEF07985}" type="pres">
      <dgm:prSet presAssocID="{AF45AA85-43FA-4E51-9443-31CE0B0359F6}" presName="sibTrans" presStyleCnt="0"/>
      <dgm:spPr/>
    </dgm:pt>
    <dgm:pt modelId="{EA334C1A-9783-4F86-BFC7-A3E79BD67EEA}" type="pres">
      <dgm:prSet presAssocID="{189BB63F-9DAE-4115-811E-301D70C5EB94}" presName="compNode" presStyleCnt="0"/>
      <dgm:spPr/>
    </dgm:pt>
    <dgm:pt modelId="{9D514D98-BDCA-4075-8FA8-C4807645EA36}" type="pres">
      <dgm:prSet presAssocID="{189BB63F-9DAE-4115-811E-301D70C5EB9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ethoscope"/>
        </a:ext>
      </dgm:extLst>
    </dgm:pt>
    <dgm:pt modelId="{AD3FEEDC-11FD-4A6A-8A43-94BBB6F66378}" type="pres">
      <dgm:prSet presAssocID="{189BB63F-9DAE-4115-811E-301D70C5EB94}" presName="spaceRect" presStyleCnt="0"/>
      <dgm:spPr/>
    </dgm:pt>
    <dgm:pt modelId="{B5DE1311-A810-491F-AA7F-3A3EDA437054}" type="pres">
      <dgm:prSet presAssocID="{189BB63F-9DAE-4115-811E-301D70C5EB94}" presName="textRect" presStyleLbl="revTx" presStyleIdx="3" presStyleCnt="5">
        <dgm:presLayoutVars>
          <dgm:chMax val="1"/>
          <dgm:chPref val="1"/>
        </dgm:presLayoutVars>
      </dgm:prSet>
      <dgm:spPr/>
    </dgm:pt>
    <dgm:pt modelId="{AA792B2D-4566-4167-9D5F-C6AE5F698657}" type="pres">
      <dgm:prSet presAssocID="{34D403C1-DE3E-40A5-8EA4-51F6FE1D7A30}" presName="sibTrans" presStyleCnt="0"/>
      <dgm:spPr/>
    </dgm:pt>
    <dgm:pt modelId="{EB0E9172-4997-49A5-9179-52F59CC4C9CE}" type="pres">
      <dgm:prSet presAssocID="{208EF7DB-B0E9-4151-8E23-8B0F15C9C320}" presName="compNode" presStyleCnt="0"/>
      <dgm:spPr/>
    </dgm:pt>
    <dgm:pt modelId="{199B5337-BB90-4336-B93B-D72C7092F1E7}" type="pres">
      <dgm:prSet presAssocID="{208EF7DB-B0E9-4151-8E23-8B0F15C9C32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Run"/>
        </a:ext>
      </dgm:extLst>
    </dgm:pt>
    <dgm:pt modelId="{016FE954-07D0-47E4-889E-00DFD7EB7338}" type="pres">
      <dgm:prSet presAssocID="{208EF7DB-B0E9-4151-8E23-8B0F15C9C320}" presName="spaceRect" presStyleCnt="0"/>
      <dgm:spPr/>
    </dgm:pt>
    <dgm:pt modelId="{3C006EA2-8245-4A4A-9FEC-3212B06D25F1}" type="pres">
      <dgm:prSet presAssocID="{208EF7DB-B0E9-4151-8E23-8B0F15C9C320}" presName="textRect" presStyleLbl="revTx" presStyleIdx="4" presStyleCnt="5">
        <dgm:presLayoutVars>
          <dgm:chMax val="1"/>
          <dgm:chPref val="1"/>
        </dgm:presLayoutVars>
      </dgm:prSet>
      <dgm:spPr/>
    </dgm:pt>
  </dgm:ptLst>
  <dgm:cxnLst>
    <dgm:cxn modelId="{57C44C39-13CB-401B-8253-BA4C466F16EB}" type="presOf" srcId="{7EF9A504-77F5-4A73-B1AA-5389D094DA1C}" destId="{84BDE5BB-D4A7-4AD7-B8CC-EF88C086D28E}" srcOrd="0" destOrd="0" presId="urn:microsoft.com/office/officeart/2018/2/layout/IconLabelList"/>
    <dgm:cxn modelId="{E476073C-5804-465B-B86D-D98A04ACBAD6}" srcId="{022FC0DE-13F0-48FC-BA97-F68F5794BC84}" destId="{AA179EEF-5180-4D81-AD03-E88573E5BC40}" srcOrd="1" destOrd="0" parTransId="{46C12012-D387-44F7-8340-220A02FDA3A8}" sibTransId="{97BE517E-37B9-4545-A0B0-F96C97E7A5C3}"/>
    <dgm:cxn modelId="{E3EFD03F-5583-4D45-80F2-37253FB69BD9}" srcId="{022FC0DE-13F0-48FC-BA97-F68F5794BC84}" destId="{EC610624-57CE-4C2A-AD74-D0FF09658E94}" srcOrd="2" destOrd="0" parTransId="{834915CA-1BBB-4359-BFA8-90813D56ED9F}" sibTransId="{AF45AA85-43FA-4E51-9443-31CE0B0359F6}"/>
    <dgm:cxn modelId="{28012543-F559-419B-8231-2AEA2F38B435}" type="presOf" srcId="{208EF7DB-B0E9-4151-8E23-8B0F15C9C320}" destId="{3C006EA2-8245-4A4A-9FEC-3212B06D25F1}" srcOrd="0" destOrd="0" presId="urn:microsoft.com/office/officeart/2018/2/layout/IconLabelList"/>
    <dgm:cxn modelId="{C92AE755-DA71-450A-AA51-7D4900CC10FC}" type="presOf" srcId="{AA179EEF-5180-4D81-AD03-E88573E5BC40}" destId="{76588E0B-EA5A-4836-81D9-8BECB23CF288}" srcOrd="0" destOrd="0" presId="urn:microsoft.com/office/officeart/2018/2/layout/IconLabelList"/>
    <dgm:cxn modelId="{34A43B59-70A7-4ED4-9C9D-A11B6289660A}" type="presOf" srcId="{EC610624-57CE-4C2A-AD74-D0FF09658E94}" destId="{45048713-F73A-467F-BD08-676384629A5C}" srcOrd="0" destOrd="0" presId="urn:microsoft.com/office/officeart/2018/2/layout/IconLabelList"/>
    <dgm:cxn modelId="{B505E759-CDE7-41DE-9471-025F9040F738}" srcId="{022FC0DE-13F0-48FC-BA97-F68F5794BC84}" destId="{189BB63F-9DAE-4115-811E-301D70C5EB94}" srcOrd="3" destOrd="0" parTransId="{3DA05CE9-91E6-4428-B695-79F03EF89079}" sibTransId="{34D403C1-DE3E-40A5-8EA4-51F6FE1D7A30}"/>
    <dgm:cxn modelId="{F2562D8A-45DA-4A81-94D8-1BA20B4BA154}" srcId="{022FC0DE-13F0-48FC-BA97-F68F5794BC84}" destId="{208EF7DB-B0E9-4151-8E23-8B0F15C9C320}" srcOrd="4" destOrd="0" parTransId="{3F27B9E6-E9A0-480C-BC34-6D9688703006}" sibTransId="{3F238A0C-1595-4EB7-A040-D01BF739BD6B}"/>
    <dgm:cxn modelId="{B39B998C-BCE3-47E9-A5CE-B146DBBCF90B}" type="presOf" srcId="{022FC0DE-13F0-48FC-BA97-F68F5794BC84}" destId="{A92489EC-20EF-4E9D-8400-9765FE129242}" srcOrd="0" destOrd="0" presId="urn:microsoft.com/office/officeart/2018/2/layout/IconLabelList"/>
    <dgm:cxn modelId="{06879697-80AD-4E26-B7F3-D131F0F2203E}" type="presOf" srcId="{189BB63F-9DAE-4115-811E-301D70C5EB94}" destId="{B5DE1311-A810-491F-AA7F-3A3EDA437054}" srcOrd="0" destOrd="0" presId="urn:microsoft.com/office/officeart/2018/2/layout/IconLabelList"/>
    <dgm:cxn modelId="{ABF66CA5-FC84-44FB-B6E3-F6B8F7D911FD}" srcId="{022FC0DE-13F0-48FC-BA97-F68F5794BC84}" destId="{7EF9A504-77F5-4A73-B1AA-5389D094DA1C}" srcOrd="0" destOrd="0" parTransId="{CC6730F3-F77D-4B52-8D16-25BD3B381792}" sibTransId="{33D5890F-22C1-41BF-96D6-39C385AFB236}"/>
    <dgm:cxn modelId="{7AB43E84-2B17-4BC5-8D8A-CCE55A5DC4F6}" type="presParOf" srcId="{A92489EC-20EF-4E9D-8400-9765FE129242}" destId="{E7E0466E-73A4-4D75-9993-AA118DF38994}" srcOrd="0" destOrd="0" presId="urn:microsoft.com/office/officeart/2018/2/layout/IconLabelList"/>
    <dgm:cxn modelId="{DE3CF62B-3FA3-4B40-AE75-3A156F744DBB}" type="presParOf" srcId="{E7E0466E-73A4-4D75-9993-AA118DF38994}" destId="{46A99E0A-87F4-47BA-9B46-28BE0144D3B4}" srcOrd="0" destOrd="0" presId="urn:microsoft.com/office/officeart/2018/2/layout/IconLabelList"/>
    <dgm:cxn modelId="{13BC52BA-3907-4C9D-8730-6B63B8538BAF}" type="presParOf" srcId="{E7E0466E-73A4-4D75-9993-AA118DF38994}" destId="{8B511464-9ABE-4B66-B7DD-FE701D2DB99C}" srcOrd="1" destOrd="0" presId="urn:microsoft.com/office/officeart/2018/2/layout/IconLabelList"/>
    <dgm:cxn modelId="{A00C205F-E8B7-479E-8C25-1DF94006A0AE}" type="presParOf" srcId="{E7E0466E-73A4-4D75-9993-AA118DF38994}" destId="{84BDE5BB-D4A7-4AD7-B8CC-EF88C086D28E}" srcOrd="2" destOrd="0" presId="urn:microsoft.com/office/officeart/2018/2/layout/IconLabelList"/>
    <dgm:cxn modelId="{78E1A5C4-EF39-4A92-8C1D-8F6A2D45FB92}" type="presParOf" srcId="{A92489EC-20EF-4E9D-8400-9765FE129242}" destId="{09FC4073-02D0-4FFB-8258-DF4E9B95B58F}" srcOrd="1" destOrd="0" presId="urn:microsoft.com/office/officeart/2018/2/layout/IconLabelList"/>
    <dgm:cxn modelId="{AB6B1EC6-1E60-4891-AF87-0B6EB5EC11FD}" type="presParOf" srcId="{A92489EC-20EF-4E9D-8400-9765FE129242}" destId="{A30E838A-638D-420C-9E5C-492AD7741914}" srcOrd="2" destOrd="0" presId="urn:microsoft.com/office/officeart/2018/2/layout/IconLabelList"/>
    <dgm:cxn modelId="{025C7EA6-67E3-48D1-9F59-451D436C6192}" type="presParOf" srcId="{A30E838A-638D-420C-9E5C-492AD7741914}" destId="{DF8AA3BD-CA87-4EBF-87A1-C5B35A084CF7}" srcOrd="0" destOrd="0" presId="urn:microsoft.com/office/officeart/2018/2/layout/IconLabelList"/>
    <dgm:cxn modelId="{7CFCBD36-D5AD-4C7D-A971-7EA1BA3B4622}" type="presParOf" srcId="{A30E838A-638D-420C-9E5C-492AD7741914}" destId="{1AB51780-876A-472A-BB39-068FC5B13A4D}" srcOrd="1" destOrd="0" presId="urn:microsoft.com/office/officeart/2018/2/layout/IconLabelList"/>
    <dgm:cxn modelId="{34B51E0A-C131-4352-AD76-79180521B594}" type="presParOf" srcId="{A30E838A-638D-420C-9E5C-492AD7741914}" destId="{76588E0B-EA5A-4836-81D9-8BECB23CF288}" srcOrd="2" destOrd="0" presId="urn:microsoft.com/office/officeart/2018/2/layout/IconLabelList"/>
    <dgm:cxn modelId="{4412D947-BEE2-4F4A-9FA1-44350B7485BC}" type="presParOf" srcId="{A92489EC-20EF-4E9D-8400-9765FE129242}" destId="{86B2B087-49D2-468C-BD72-4500EEE5556F}" srcOrd="3" destOrd="0" presId="urn:microsoft.com/office/officeart/2018/2/layout/IconLabelList"/>
    <dgm:cxn modelId="{55E5E852-1820-42A8-ABA6-58F692AB8BD4}" type="presParOf" srcId="{A92489EC-20EF-4E9D-8400-9765FE129242}" destId="{0DDE3F01-8631-4527-8A9D-8C7D72913662}" srcOrd="4" destOrd="0" presId="urn:microsoft.com/office/officeart/2018/2/layout/IconLabelList"/>
    <dgm:cxn modelId="{4DD5B1FC-B89B-4136-9817-3EDA4F7773AE}" type="presParOf" srcId="{0DDE3F01-8631-4527-8A9D-8C7D72913662}" destId="{9CAEE4AD-E4DB-40F0-BF2C-A6226371B8FB}" srcOrd="0" destOrd="0" presId="urn:microsoft.com/office/officeart/2018/2/layout/IconLabelList"/>
    <dgm:cxn modelId="{4E170489-5049-4BC3-9593-2008604E4B29}" type="presParOf" srcId="{0DDE3F01-8631-4527-8A9D-8C7D72913662}" destId="{9735E2CF-2320-48F3-A5B2-969C9133EFEF}" srcOrd="1" destOrd="0" presId="urn:microsoft.com/office/officeart/2018/2/layout/IconLabelList"/>
    <dgm:cxn modelId="{D532CB81-019F-4868-BC28-DDD7E54EA465}" type="presParOf" srcId="{0DDE3F01-8631-4527-8A9D-8C7D72913662}" destId="{45048713-F73A-467F-BD08-676384629A5C}" srcOrd="2" destOrd="0" presId="urn:microsoft.com/office/officeart/2018/2/layout/IconLabelList"/>
    <dgm:cxn modelId="{173BA72E-C482-4EC6-B325-87751F271667}" type="presParOf" srcId="{A92489EC-20EF-4E9D-8400-9765FE129242}" destId="{0AC4D6BD-C032-42F5-B431-6F0CCEF07985}" srcOrd="5" destOrd="0" presId="urn:microsoft.com/office/officeart/2018/2/layout/IconLabelList"/>
    <dgm:cxn modelId="{48B03C8C-1863-4F0E-A8F7-160B86DBA9E1}" type="presParOf" srcId="{A92489EC-20EF-4E9D-8400-9765FE129242}" destId="{EA334C1A-9783-4F86-BFC7-A3E79BD67EEA}" srcOrd="6" destOrd="0" presId="urn:microsoft.com/office/officeart/2018/2/layout/IconLabelList"/>
    <dgm:cxn modelId="{986EB32F-58C0-4233-BB06-519A1787C6F4}" type="presParOf" srcId="{EA334C1A-9783-4F86-BFC7-A3E79BD67EEA}" destId="{9D514D98-BDCA-4075-8FA8-C4807645EA36}" srcOrd="0" destOrd="0" presId="urn:microsoft.com/office/officeart/2018/2/layout/IconLabelList"/>
    <dgm:cxn modelId="{BD40C950-31F4-4595-BE9E-7E1E0AC7BB87}" type="presParOf" srcId="{EA334C1A-9783-4F86-BFC7-A3E79BD67EEA}" destId="{AD3FEEDC-11FD-4A6A-8A43-94BBB6F66378}" srcOrd="1" destOrd="0" presId="urn:microsoft.com/office/officeart/2018/2/layout/IconLabelList"/>
    <dgm:cxn modelId="{D6CBE739-8ECA-4A3B-BD33-314F653B31C9}" type="presParOf" srcId="{EA334C1A-9783-4F86-BFC7-A3E79BD67EEA}" destId="{B5DE1311-A810-491F-AA7F-3A3EDA437054}" srcOrd="2" destOrd="0" presId="urn:microsoft.com/office/officeart/2018/2/layout/IconLabelList"/>
    <dgm:cxn modelId="{46BACD0F-E37C-48D8-A94E-1623B3E1D3B4}" type="presParOf" srcId="{A92489EC-20EF-4E9D-8400-9765FE129242}" destId="{AA792B2D-4566-4167-9D5F-C6AE5F698657}" srcOrd="7" destOrd="0" presId="urn:microsoft.com/office/officeart/2018/2/layout/IconLabelList"/>
    <dgm:cxn modelId="{E416FCF7-1EBD-488A-965E-B598F22D3408}" type="presParOf" srcId="{A92489EC-20EF-4E9D-8400-9765FE129242}" destId="{EB0E9172-4997-49A5-9179-52F59CC4C9CE}" srcOrd="8" destOrd="0" presId="urn:microsoft.com/office/officeart/2018/2/layout/IconLabelList"/>
    <dgm:cxn modelId="{A455DA8C-9BCC-4CAB-82B4-4CBA40C36D17}" type="presParOf" srcId="{EB0E9172-4997-49A5-9179-52F59CC4C9CE}" destId="{199B5337-BB90-4336-B93B-D72C7092F1E7}" srcOrd="0" destOrd="0" presId="urn:microsoft.com/office/officeart/2018/2/layout/IconLabelList"/>
    <dgm:cxn modelId="{C2A3E5FF-02E8-42F7-91FB-4D9D61C29F2C}" type="presParOf" srcId="{EB0E9172-4997-49A5-9179-52F59CC4C9CE}" destId="{016FE954-07D0-47E4-889E-00DFD7EB7338}" srcOrd="1" destOrd="0" presId="urn:microsoft.com/office/officeart/2018/2/layout/IconLabelList"/>
    <dgm:cxn modelId="{78DCA651-B788-405A-8EAE-637A0C841CC3}" type="presParOf" srcId="{EB0E9172-4997-49A5-9179-52F59CC4C9CE}" destId="{3C006EA2-8245-4A4A-9FEC-3212B06D25F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A99E0A-87F4-47BA-9B46-28BE0144D3B4}">
      <dsp:nvSpPr>
        <dsp:cNvPr id="0" name=""/>
        <dsp:cNvSpPr/>
      </dsp:nvSpPr>
      <dsp:spPr>
        <a:xfrm>
          <a:off x="622800" y="1276232"/>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BDE5BB-D4A7-4AD7-B8CC-EF88C086D28E}">
      <dsp:nvSpPr>
        <dsp:cNvPr id="0" name=""/>
        <dsp:cNvSpPr/>
      </dsp:nvSpPr>
      <dsp:spPr>
        <a:xfrm>
          <a:off x="127800" y="235631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US" sz="2200" kern="1200">
              <a:latin typeface="Calibri Light" panose="020F0302020204030204"/>
            </a:rPr>
            <a:t>Reduced ability to cook</a:t>
          </a:r>
          <a:endParaRPr lang="en-US" sz="2200" kern="1200"/>
        </a:p>
      </dsp:txBody>
      <dsp:txXfrm>
        <a:off x="127800" y="2356311"/>
        <a:ext cx="1800000" cy="720000"/>
      </dsp:txXfrm>
    </dsp:sp>
    <dsp:sp modelId="{DF8AA3BD-CA87-4EBF-87A1-C5B35A084CF7}">
      <dsp:nvSpPr>
        <dsp:cNvPr id="0" name=""/>
        <dsp:cNvSpPr/>
      </dsp:nvSpPr>
      <dsp:spPr>
        <a:xfrm>
          <a:off x="2737800" y="1276232"/>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588E0B-EA5A-4836-81D9-8BECB23CF288}">
      <dsp:nvSpPr>
        <dsp:cNvPr id="0" name=""/>
        <dsp:cNvSpPr/>
      </dsp:nvSpPr>
      <dsp:spPr>
        <a:xfrm>
          <a:off x="2242800" y="235631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rtl="0">
            <a:lnSpc>
              <a:spcPct val="100000"/>
            </a:lnSpc>
            <a:spcBef>
              <a:spcPct val="0"/>
            </a:spcBef>
            <a:spcAft>
              <a:spcPct val="35000"/>
            </a:spcAft>
            <a:buNone/>
          </a:pPr>
          <a:r>
            <a:rPr lang="en-US" sz="2200" kern="1200">
              <a:latin typeface="Calibri Light" panose="020F0302020204030204"/>
            </a:rPr>
            <a:t>Sensory issues </a:t>
          </a:r>
          <a:endParaRPr lang="en-US" sz="2200" kern="1200"/>
        </a:p>
      </dsp:txBody>
      <dsp:txXfrm>
        <a:off x="2242800" y="2356311"/>
        <a:ext cx="1800000" cy="720000"/>
      </dsp:txXfrm>
    </dsp:sp>
    <dsp:sp modelId="{9CAEE4AD-E4DB-40F0-BF2C-A6226371B8FB}">
      <dsp:nvSpPr>
        <dsp:cNvPr id="0" name=""/>
        <dsp:cNvSpPr/>
      </dsp:nvSpPr>
      <dsp:spPr>
        <a:xfrm>
          <a:off x="4852800" y="1276232"/>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048713-F73A-467F-BD08-676384629A5C}">
      <dsp:nvSpPr>
        <dsp:cNvPr id="0" name=""/>
        <dsp:cNvSpPr/>
      </dsp:nvSpPr>
      <dsp:spPr>
        <a:xfrm>
          <a:off x="4357800" y="235631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US" sz="2200" kern="1200">
              <a:latin typeface="Calibri Light" panose="020F0302020204030204"/>
            </a:rPr>
            <a:t>Psychological factors </a:t>
          </a:r>
          <a:endParaRPr lang="en-US" sz="2200" kern="1200"/>
        </a:p>
      </dsp:txBody>
      <dsp:txXfrm>
        <a:off x="4357800" y="2356311"/>
        <a:ext cx="1800000" cy="720000"/>
      </dsp:txXfrm>
    </dsp:sp>
    <dsp:sp modelId="{9D514D98-BDCA-4075-8FA8-C4807645EA36}">
      <dsp:nvSpPr>
        <dsp:cNvPr id="0" name=""/>
        <dsp:cNvSpPr/>
      </dsp:nvSpPr>
      <dsp:spPr>
        <a:xfrm>
          <a:off x="6967800" y="1276232"/>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DE1311-A810-491F-AA7F-3A3EDA437054}">
      <dsp:nvSpPr>
        <dsp:cNvPr id="0" name=""/>
        <dsp:cNvSpPr/>
      </dsp:nvSpPr>
      <dsp:spPr>
        <a:xfrm>
          <a:off x="6472800" y="235631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US" sz="2200" kern="1200">
              <a:latin typeface="Calibri Light" panose="020F0302020204030204"/>
            </a:rPr>
            <a:t>Gastrointestinal health issues</a:t>
          </a:r>
          <a:endParaRPr lang="en-US" sz="2200" kern="1200"/>
        </a:p>
      </dsp:txBody>
      <dsp:txXfrm>
        <a:off x="6472800" y="2356311"/>
        <a:ext cx="1800000" cy="720000"/>
      </dsp:txXfrm>
    </dsp:sp>
    <dsp:sp modelId="{199B5337-BB90-4336-B93B-D72C7092F1E7}">
      <dsp:nvSpPr>
        <dsp:cNvPr id="0" name=""/>
        <dsp:cNvSpPr/>
      </dsp:nvSpPr>
      <dsp:spPr>
        <a:xfrm>
          <a:off x="9082800" y="1276232"/>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006EA2-8245-4A4A-9FEC-3212B06D25F1}">
      <dsp:nvSpPr>
        <dsp:cNvPr id="0" name=""/>
        <dsp:cNvSpPr/>
      </dsp:nvSpPr>
      <dsp:spPr>
        <a:xfrm>
          <a:off x="8587800" y="235631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US" sz="2200" kern="1200">
              <a:latin typeface="Calibri Light" panose="020F0302020204030204"/>
            </a:rPr>
            <a:t>Physical issues </a:t>
          </a:r>
          <a:endParaRPr lang="en-US" sz="2200" kern="1200"/>
        </a:p>
      </dsp:txBody>
      <dsp:txXfrm>
        <a:off x="8587800" y="2356311"/>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B599BD-6666-468D-A6B1-49AC00420649}" type="datetimeFigureOut">
              <a:t>12/16/2022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3D5570-B584-4AD2-B2AA-988B4DB4AF94}" type="slidenum">
              <a:t>‹#›</a:t>
            </a:fld>
            <a:endParaRPr lang="en-GB"/>
          </a:p>
        </p:txBody>
      </p:sp>
    </p:spTree>
    <p:extLst>
      <p:ext uri="{BB962C8B-B14F-4D97-AF65-F5344CB8AC3E}">
        <p14:creationId xmlns:p14="http://schemas.microsoft.com/office/powerpoint/2010/main" val="3261114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This section of the presentation will be on the elderly and how their requirements change according to lifestyle changes and risk factors associated with ageing.</a:t>
            </a:r>
          </a:p>
          <a:p>
            <a:r>
              <a:rPr lang="en-US">
                <a:cs typeface="Calibri"/>
              </a:rPr>
              <a:t>The topics that will be looked at are nutrition during adulthood and ageing which will be discussed in the introduction, and in the discussion section I will be touching upon the food first approach, malnutrition and fortification, and the risk factors that are associated with poor nutrition in the elderly. </a:t>
            </a:r>
          </a:p>
        </p:txBody>
      </p:sp>
      <p:sp>
        <p:nvSpPr>
          <p:cNvPr id="4" name="Slide Number Placeholder 3"/>
          <p:cNvSpPr>
            <a:spLocks noGrp="1"/>
          </p:cNvSpPr>
          <p:nvPr>
            <p:ph type="sldNum" sz="quarter" idx="5"/>
          </p:nvPr>
        </p:nvSpPr>
        <p:spPr/>
        <p:txBody>
          <a:bodyPr/>
          <a:lstStyle/>
          <a:p>
            <a:fld id="{4C3D5570-B584-4AD2-B2AA-988B4DB4AF94}" type="slidenum">
              <a:rPr lang="en-US"/>
              <a:t>10</a:t>
            </a:fld>
            <a:endParaRPr lang="en-US"/>
          </a:p>
        </p:txBody>
      </p:sp>
    </p:spTree>
    <p:extLst>
      <p:ext uri="{BB962C8B-B14F-4D97-AF65-F5344CB8AC3E}">
        <p14:creationId xmlns:p14="http://schemas.microsoft.com/office/powerpoint/2010/main" val="32194693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t>The presentation is going to refer to ‘the elderly’ – this term Is used for men and women of a pensionable age within the UK this generally means 65 or over for men, and 60 and over for women. </a:t>
            </a:r>
          </a:p>
          <a:p>
            <a:r>
              <a:rPr lang="en-US"/>
              <a:t>  </a:t>
            </a:r>
            <a:endParaRPr lang="en-GB"/>
          </a:p>
          <a:p>
            <a:pPr marL="285750" indent="-285750">
              <a:buFont typeface="Arial"/>
              <a:buChar char="•"/>
            </a:pPr>
            <a:r>
              <a:rPr lang="en-US"/>
              <a:t>The population of the UK aged 65 and over has increased by 6.2% in the last ten years, making over 11 million people which is the highest number than ever before (Office for National statistics, 2021).</a:t>
            </a:r>
            <a:endParaRPr lang="en-GB"/>
          </a:p>
          <a:p>
            <a:r>
              <a:rPr lang="en-US"/>
              <a:t>  </a:t>
            </a:r>
            <a:endParaRPr lang="en-GB"/>
          </a:p>
          <a:p>
            <a:pPr marL="285750" indent="-285750">
              <a:buFont typeface="Arial"/>
              <a:buChar char="•"/>
            </a:pPr>
            <a:r>
              <a:rPr lang="en-US"/>
              <a:t>Current statistics suggest that the over 85 age category is most vulnerable of the retired population, and also at risk of nutritional problems. However, it is predicted that the increased knowledge of nutrition among younger adults, and the consumption of a healthier diet will reduce the recurrence of nutritional problems as they age. </a:t>
            </a:r>
            <a:endParaRPr lang="en-GB"/>
          </a:p>
          <a:p>
            <a:r>
              <a:rPr lang="en-US"/>
              <a:t>  </a:t>
            </a:r>
            <a:endParaRPr lang="en-GB"/>
          </a:p>
          <a:p>
            <a:pPr marL="285750" indent="-285750">
              <a:buFont typeface="Arial"/>
              <a:buChar char="•"/>
            </a:pPr>
            <a:r>
              <a:rPr lang="en-US"/>
              <a:t>In making general statements about the vulnerability of the elderly, it is important to consider the variation amongst individuals, as we would at any other age. Evidence suggests that the preparation for retirement age and nutrition should have been instilled earlier on in life; for it is exist in the elderly. </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4C3D5570-B584-4AD2-B2AA-988B4DB4AF94}" type="slidenum">
              <a:t>11</a:t>
            </a:fld>
            <a:endParaRPr lang="en-GB"/>
          </a:p>
        </p:txBody>
      </p:sp>
    </p:spTree>
    <p:extLst>
      <p:ext uri="{BB962C8B-B14F-4D97-AF65-F5344CB8AC3E}">
        <p14:creationId xmlns:p14="http://schemas.microsoft.com/office/powerpoint/2010/main" val="1515255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t>
            </a:r>
          </a:p>
          <a:p>
            <a:r>
              <a:rPr lang="en-US"/>
              <a:t>The elderly are at an increase risk of marginal nutrition resulting from the aging process in general. </a:t>
            </a:r>
            <a:endParaRPr lang="en-US">
              <a:cs typeface="Calibri"/>
            </a:endParaRPr>
          </a:p>
          <a:p>
            <a:r>
              <a:rPr lang="en-US"/>
              <a:t>Malnutrition is the most prevalent issue within the ageing population.</a:t>
            </a:r>
            <a:endParaRPr lang="en-US">
              <a:cs typeface="Calibri"/>
            </a:endParaRPr>
          </a:p>
          <a:p>
            <a:endParaRPr lang="en-US"/>
          </a:p>
          <a:p>
            <a:r>
              <a:rPr lang="en-US"/>
              <a:t>There are many factors that contribute towards this process, it is important to consider how ageing factors will have an affect on some of the body’s systems; subsequently resulting in poor nutritional status. </a:t>
            </a:r>
            <a:endParaRPr lang="en-US">
              <a:cs typeface="Calibri"/>
            </a:endParaRPr>
          </a:p>
        </p:txBody>
      </p:sp>
      <p:sp>
        <p:nvSpPr>
          <p:cNvPr id="4" name="Slide Number Placeholder 3"/>
          <p:cNvSpPr>
            <a:spLocks noGrp="1"/>
          </p:cNvSpPr>
          <p:nvPr>
            <p:ph type="sldNum" sz="quarter" idx="5"/>
          </p:nvPr>
        </p:nvSpPr>
        <p:spPr/>
        <p:txBody>
          <a:bodyPr/>
          <a:lstStyle/>
          <a:p>
            <a:fld id="{4C3D5570-B584-4AD2-B2AA-988B4DB4AF94}" type="slidenum">
              <a:rPr lang="en-US"/>
              <a:t>12</a:t>
            </a:fld>
            <a:endParaRPr lang="en-US"/>
          </a:p>
        </p:txBody>
      </p:sp>
    </p:spTree>
    <p:extLst>
      <p:ext uri="{BB962C8B-B14F-4D97-AF65-F5344CB8AC3E}">
        <p14:creationId xmlns:p14="http://schemas.microsoft.com/office/powerpoint/2010/main" val="18354924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a:cs typeface="Calibri"/>
              </a:rPr>
              <a:t>As discussed in the introduction, the elderly may find it difficult to lead a healthy lifestyle and diet, the guidelines suggest that the food first </a:t>
            </a:r>
            <a:r>
              <a:rPr lang="en-US" b="1" err="1">
                <a:cs typeface="Calibri"/>
              </a:rPr>
              <a:t>apporach</a:t>
            </a:r>
            <a:r>
              <a:rPr lang="en-US" b="1">
                <a:cs typeface="Calibri"/>
              </a:rPr>
              <a:t> is advised as the first port of call for an elderly individual who is showing no interest in their food. </a:t>
            </a:r>
          </a:p>
          <a:p>
            <a:pPr marL="285750" indent="-285750">
              <a:buFont typeface="Arial"/>
              <a:buChar char="•"/>
            </a:pPr>
            <a:endParaRPr lang="en-US" b="1">
              <a:cs typeface="Calibri"/>
            </a:endParaRPr>
          </a:p>
          <a:p>
            <a:pPr marL="285750" indent="-285750">
              <a:buFont typeface="Arial"/>
              <a:buChar char="•"/>
            </a:pPr>
            <a:r>
              <a:rPr lang="en-US" b="1">
                <a:cs typeface="Calibri"/>
              </a:rPr>
              <a:t>What is food first – food first advice for improving nutrition food first is an approach to treat poor dietary intake, and unintentional weight loss through the use of every day nourishing foods, snacks and drinks. </a:t>
            </a:r>
          </a:p>
          <a:p>
            <a:pPr marL="285750" indent="-285750">
              <a:buFont typeface="Arial"/>
              <a:buChar char="•"/>
            </a:pPr>
            <a:endParaRPr lang="en-US" b="1"/>
          </a:p>
          <a:p>
            <a:pPr marL="285750" indent="-285750">
              <a:buFont typeface="Arial"/>
              <a:buChar char="•"/>
            </a:pPr>
            <a:r>
              <a:rPr lang="en-US" b="1"/>
              <a:t>Little &amp; often:</a:t>
            </a:r>
            <a:r>
              <a:rPr lang="en-US"/>
              <a:t> this could consist of aiming to have three small meals plus two to three nourishing snacks </a:t>
            </a:r>
          </a:p>
          <a:p>
            <a:pPr marL="285750" indent="-285750">
              <a:buFont typeface="Arial"/>
              <a:buChar char="•"/>
            </a:pPr>
            <a:r>
              <a:rPr lang="en-US" b="1"/>
              <a:t>Choosing full fat and sugar products</a:t>
            </a:r>
            <a:r>
              <a:rPr lang="en-US"/>
              <a:t> rather than ‘low fat/sugar’ as they contain more calories. e.g. Choose full cream milk instead of skimmed/semi skimmed milk and normal butter/spread rather than low fat spread.</a:t>
            </a:r>
            <a:endParaRPr lang="en-US">
              <a:cs typeface="Calibri"/>
            </a:endParaRPr>
          </a:p>
          <a:p>
            <a:pPr marL="285750" indent="-285750">
              <a:buFont typeface="Arial"/>
              <a:buChar char="•"/>
            </a:pPr>
            <a:r>
              <a:rPr lang="en-US" b="1"/>
              <a:t>Nourishing drinks</a:t>
            </a:r>
            <a:r>
              <a:rPr lang="en-US"/>
              <a:t> can be a simple way of increasing calories intake. Options include malt drinks, milk based coffee, hot chocolate, fresh fruit juices, milkshakes, smoothies or enriched soups. </a:t>
            </a:r>
            <a:endParaRPr lang="en-US">
              <a:cs typeface="Calibri"/>
            </a:endParaRPr>
          </a:p>
          <a:p>
            <a:pPr marL="285750" indent="-285750">
              <a:buFont typeface="Arial"/>
              <a:buChar char="•"/>
            </a:pPr>
            <a:r>
              <a:rPr lang="en-US" b="1"/>
              <a:t>Food Fortification:</a:t>
            </a:r>
            <a:r>
              <a:rPr lang="en-US"/>
              <a:t> Involves using every day food items to enrich the diet with energy and protein such as using adding butter, cream, cheese, full fat milk, skimmed milk powder, oils, crème fraiche to foods to boost their energy and protein content. </a:t>
            </a:r>
            <a:endParaRPr lang="en-US">
              <a:cs typeface="Calibri"/>
            </a:endParaRPr>
          </a:p>
          <a:p>
            <a:pPr marL="285750" indent="-285750">
              <a:buFont typeface="Arial"/>
              <a:buChar char="•"/>
            </a:pPr>
            <a:r>
              <a:rPr lang="en-US" b="1"/>
              <a:t>Consider a multivitamin &amp; mineral supplement</a:t>
            </a:r>
            <a:r>
              <a:rPr lang="en-US"/>
              <a:t> as those eating small amounts or a limited variety of foods may not have adequate micronutrient intake.</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4C3D5570-B584-4AD2-B2AA-988B4DB4AF94}" type="slidenum">
              <a:rPr lang="en-US"/>
              <a:t>30</a:t>
            </a:fld>
            <a:endParaRPr lang="en-US"/>
          </a:p>
        </p:txBody>
      </p:sp>
    </p:spTree>
    <p:extLst>
      <p:ext uri="{BB962C8B-B14F-4D97-AF65-F5344CB8AC3E}">
        <p14:creationId xmlns:p14="http://schemas.microsoft.com/office/powerpoint/2010/main" val="14781512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Taking a food first approach can be seen as a straightforward solution, however increasing food intake for people with a smaller appetite, which is likely to be the case if they have been undernourished, can be challenging. Adding things like a slice of cake, cheese and full fat milk to one’s diet can all be beneficial, as these are energy dense foods. Loss of appetite can be especially common amongst older adults, so smaller and energy dense meals are crucial.</a:t>
            </a:r>
          </a:p>
          <a:p>
            <a:r>
              <a:rPr lang="en-US"/>
              <a:t>Malnutrition remains one of the most common nutritional challenges among older adults in the UK. Healthcare professionals have a key role to play in the recognition and prevention of this challenging disease, as they often have close and regular contact with older adults in the community.</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4C3D5570-B584-4AD2-B2AA-988B4DB4AF94}" type="slidenum">
              <a:rPr lang="en-US"/>
              <a:t>31</a:t>
            </a:fld>
            <a:endParaRPr lang="en-US"/>
          </a:p>
        </p:txBody>
      </p:sp>
    </p:spTree>
    <p:extLst>
      <p:ext uri="{BB962C8B-B14F-4D97-AF65-F5344CB8AC3E}">
        <p14:creationId xmlns:p14="http://schemas.microsoft.com/office/powerpoint/2010/main" val="28051857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Reduced ability to cook may lead to microwave meals, tinned foods, processed packet foods; the risk would then be that lack of nutrients. This may lead to too much fat, sugar and salt in the diet, and not enough fruit, veg starchy carbohydrates, protein etc. A individual can be malnourished and overweight, or the opposing issue; unweight and malnourished. </a:t>
            </a:r>
          </a:p>
          <a:p>
            <a:r>
              <a:rPr lang="en-US"/>
              <a:t>  </a:t>
            </a:r>
            <a:endParaRPr lang="en-US">
              <a:cs typeface="Calibri"/>
            </a:endParaRPr>
          </a:p>
          <a:p>
            <a:r>
              <a:rPr lang="en-US">
                <a:cs typeface="Calibri"/>
              </a:rPr>
              <a:t>Sensory issues </a:t>
            </a:r>
          </a:p>
          <a:p>
            <a:r>
              <a:rPr lang="en-US"/>
              <a:t>Elderly people often loose their sense of smell and taste and this has a subsequent affect on appetite; this could cause a change In preference and risk a balanced healthy diet outlook. Loss of hearing/sight can knock confidence and tasks such as shopping can be avoided. It is known that as we age; our taste buds change and habits such as adding salt, sugar can begin. </a:t>
            </a:r>
            <a:endParaRPr lang="en-US">
              <a:cs typeface="Calibri"/>
            </a:endParaRPr>
          </a:p>
          <a:p>
            <a:r>
              <a:rPr lang="en-US"/>
              <a:t>  </a:t>
            </a:r>
            <a:endParaRPr lang="en-US">
              <a:cs typeface="Calibri"/>
            </a:endParaRPr>
          </a:p>
          <a:p>
            <a:r>
              <a:rPr lang="en-US"/>
              <a:t>Psychological factors </a:t>
            </a:r>
            <a:endParaRPr lang="en-US">
              <a:cs typeface="Calibri"/>
            </a:endParaRPr>
          </a:p>
          <a:p>
            <a:r>
              <a:rPr lang="en-US"/>
              <a:t>This could be illnesses such as dementia, memory loss this can also contribute towards a reduced energy intake. Mental health and depression can also have an impact on the diet – life events such as loss can affect an individuals intake for example when a spouse passes away – they may have been the one to cook for the other. This can cause disregard for food.</a:t>
            </a:r>
            <a:endParaRPr lang="en-US">
              <a:cs typeface="Calibri"/>
            </a:endParaRPr>
          </a:p>
          <a:p>
            <a:r>
              <a:rPr lang="en-US"/>
              <a:t>  </a:t>
            </a:r>
            <a:endParaRPr lang="en-US">
              <a:cs typeface="Calibri"/>
            </a:endParaRPr>
          </a:p>
          <a:p>
            <a:r>
              <a:rPr lang="en-US"/>
              <a:t>Gastrointestinal health issues </a:t>
            </a:r>
            <a:endParaRPr lang="en-US">
              <a:cs typeface="Calibri"/>
            </a:endParaRPr>
          </a:p>
          <a:p>
            <a:r>
              <a:rPr lang="en-US"/>
              <a:t>Could lead to fewer nutrients being absorbed, causing issues such as deficiencies, and malnutrition. </a:t>
            </a:r>
          </a:p>
          <a:p>
            <a:r>
              <a:rPr lang="en-US"/>
              <a:t>  </a:t>
            </a:r>
            <a:endParaRPr lang="en-US">
              <a:cs typeface="Calibri"/>
            </a:endParaRPr>
          </a:p>
          <a:p>
            <a:r>
              <a:rPr lang="en-US"/>
              <a:t>Physical issues </a:t>
            </a:r>
            <a:endParaRPr lang="en-US">
              <a:cs typeface="Calibri"/>
            </a:endParaRPr>
          </a:p>
          <a:p>
            <a:r>
              <a:rPr lang="en-US"/>
              <a:t>Problems such as dysphagia – issues with swallowing can have a bearing on an individuals diet, and lead to a limited calorie intake. </a:t>
            </a:r>
          </a:p>
        </p:txBody>
      </p:sp>
      <p:sp>
        <p:nvSpPr>
          <p:cNvPr id="4" name="Slide Number Placeholder 3"/>
          <p:cNvSpPr>
            <a:spLocks noGrp="1"/>
          </p:cNvSpPr>
          <p:nvPr>
            <p:ph type="sldNum" sz="quarter" idx="5"/>
          </p:nvPr>
        </p:nvSpPr>
        <p:spPr/>
        <p:txBody>
          <a:bodyPr/>
          <a:lstStyle/>
          <a:p>
            <a:fld id="{4C3D5570-B584-4AD2-B2AA-988B4DB4AF94}" type="slidenum">
              <a:rPr lang="en-US"/>
              <a:t>32</a:t>
            </a:fld>
            <a:endParaRPr lang="en-US"/>
          </a:p>
        </p:txBody>
      </p:sp>
    </p:spTree>
    <p:extLst>
      <p:ext uri="{BB962C8B-B14F-4D97-AF65-F5344CB8AC3E}">
        <p14:creationId xmlns:p14="http://schemas.microsoft.com/office/powerpoint/2010/main" val="24590531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Energy and protein intakes must be adequate to allow protein to be used for wound healing and tissue repair. A diet containing a variety of foods in line with the eat well guide, and sufficient intake of fluids will ensure food nutritional status in the elderly. </a:t>
            </a:r>
          </a:p>
        </p:txBody>
      </p:sp>
      <p:sp>
        <p:nvSpPr>
          <p:cNvPr id="4" name="Slide Number Placeholder 3"/>
          <p:cNvSpPr>
            <a:spLocks noGrp="1"/>
          </p:cNvSpPr>
          <p:nvPr>
            <p:ph type="sldNum" sz="quarter" idx="5"/>
          </p:nvPr>
        </p:nvSpPr>
        <p:spPr/>
        <p:txBody>
          <a:bodyPr/>
          <a:lstStyle/>
          <a:p>
            <a:fld id="{4C3D5570-B584-4AD2-B2AA-988B4DB4AF94}" type="slidenum">
              <a:rPr lang="en-US"/>
              <a:t>33</a:t>
            </a:fld>
            <a:endParaRPr lang="en-US"/>
          </a:p>
        </p:txBody>
      </p:sp>
    </p:spTree>
    <p:extLst>
      <p:ext uri="{BB962C8B-B14F-4D97-AF65-F5344CB8AC3E}">
        <p14:creationId xmlns:p14="http://schemas.microsoft.com/office/powerpoint/2010/main" val="25931369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key facts to follow nutrition through into the elderly years would be to enjoy food, follow the basic healthy eating guidelines, snacks are an important aspect of their diet, ensure fluid intake is adequate, tips such as keeping food stocks in case of emergencies, if living along, arranging lunches out is a good was to make food sociable and positive aspect of life, most importantly.. Ask for help when needed. </a:t>
            </a:r>
          </a:p>
          <a:p>
            <a:r>
              <a:rPr lang="en-US"/>
              <a:t>Having seen the importance of nutrition through the ages; every stage of life is a crucial learning opportunity to understand and develop our knowledge of the importance of a healthy balanced, colourful, varied diet. Every stage is a key to the next stage of life, and if these life skills are instilled at childhood; it bodes well for adulthood, into the older years. </a:t>
            </a:r>
          </a:p>
        </p:txBody>
      </p:sp>
      <p:sp>
        <p:nvSpPr>
          <p:cNvPr id="4" name="Slide Number Placeholder 3"/>
          <p:cNvSpPr>
            <a:spLocks noGrp="1"/>
          </p:cNvSpPr>
          <p:nvPr>
            <p:ph type="sldNum" sz="quarter" idx="5"/>
          </p:nvPr>
        </p:nvSpPr>
        <p:spPr/>
        <p:txBody>
          <a:bodyPr/>
          <a:lstStyle/>
          <a:p>
            <a:fld id="{4C3D5570-B584-4AD2-B2AA-988B4DB4AF94}" type="slidenum">
              <a:rPr lang="en-US"/>
              <a:t>37</a:t>
            </a:fld>
            <a:endParaRPr lang="en-US"/>
          </a:p>
        </p:txBody>
      </p:sp>
    </p:spTree>
    <p:extLst>
      <p:ext uri="{BB962C8B-B14F-4D97-AF65-F5344CB8AC3E}">
        <p14:creationId xmlns:p14="http://schemas.microsoft.com/office/powerpoint/2010/main" val="206809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12/16/2022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855766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747251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12/16/2022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42015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12/16/2022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950729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12/16/2022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609814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12/16/2022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092993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12/16/2022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270034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745780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12/16/2022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74861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2038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12/16/2022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677933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12/16/2022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0913692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vwvrEFq8F38"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8" Type="http://schemas.openxmlformats.org/officeDocument/2006/relationships/hyperlink" Target="https://digital.nhs.uk/data-and-information/publications/statistical/national-child-measurement-programme/2021-22-school-year" TargetMode="External"/><Relationship Id="rId3" Type="http://schemas.openxmlformats.org/officeDocument/2006/relationships/hyperlink" Target="https://doi.org/10.4103/ijcm.IJCM_62_18" TargetMode="External"/><Relationship Id="rId7" Type="http://schemas.openxmlformats.org/officeDocument/2006/relationships/hyperlink" Target="https://doi.org/10.1002/ajhb.22952" TargetMode="External"/><Relationship Id="rId2" Type="http://schemas.openxmlformats.org/officeDocument/2006/relationships/hyperlink" Target="https://doi.org/10.3389/fped.2018.00295" TargetMode="External"/><Relationship Id="rId1" Type="http://schemas.openxmlformats.org/officeDocument/2006/relationships/slideLayout" Target="../slideLayouts/slideLayout2.xml"/><Relationship Id="rId6" Type="http://schemas.openxmlformats.org/officeDocument/2006/relationships/hyperlink" Target="https://doi.org/10.3390/ijerph13090838" TargetMode="External"/><Relationship Id="rId5" Type="http://schemas.openxmlformats.org/officeDocument/2006/relationships/hyperlink" Target="https://doi.org/10.3390/nu7053524" TargetMode="External"/><Relationship Id="rId4" Type="http://schemas.openxmlformats.org/officeDocument/2006/relationships/hyperlink" Target="https://doi.org/10.1001/jamaneurol.2014.1638" TargetMode="External"/><Relationship Id="rId9" Type="http://schemas.openxmlformats.org/officeDocument/2006/relationships/hyperlink" Target="https://www.ncbi.nlm.nih.gov/books/NBK560758/" TargetMode="External"/></Relationships>
</file>

<file path=ppt/slides/_rels/slide40.xml.rels><?xml version="1.0" encoding="UTF-8" standalone="yes"?>
<Relationships xmlns="http://schemas.openxmlformats.org/package/2006/relationships"><Relationship Id="rId8" Type="http://schemas.openxmlformats.org/officeDocument/2006/relationships/hyperlink" Target="https://doi.org/10.1007/s00198-015-3288-6" TargetMode="External"/><Relationship Id="rId3" Type="http://schemas.openxmlformats.org/officeDocument/2006/relationships/hyperlink" Target="https://assets.publishing.service.gov.uk/government/uploads/system/uploads/attachment_data/file/528193/Eatwell_guide_colour.pdf" TargetMode="External"/><Relationship Id="rId7" Type="http://schemas.openxmlformats.org/officeDocument/2006/relationships/hyperlink" Target="https://doi.org/10.1016/j.amjmed.2008.11.013" TargetMode="External"/><Relationship Id="rId2" Type="http://schemas.openxmlformats.org/officeDocument/2006/relationships/hyperlink" Target="https://assets.publishing.service.gov.uk/Government/Uploads/System/Uploads/Attachment_data/File/528193/Eatwell_guide_colour.Pdf" TargetMode="External"/><Relationship Id="rId1" Type="http://schemas.openxmlformats.org/officeDocument/2006/relationships/slideLayout" Target="../slideLayouts/slideLayout2.xml"/><Relationship Id="rId6" Type="http://schemas.openxmlformats.org/officeDocument/2006/relationships/hyperlink" Target="https://www.who.int/news-room/fact-sheets/detail/infant-and-young-child-feeding" TargetMode="External"/><Relationship Id="rId5" Type="http://schemas.openxmlformats.org/officeDocument/2006/relationships/hyperlink" Target="https://phw.nhs.wales/services-and-teams/child-measurement-programme/cmp-2020-21/child-measurement-programme-report-2020-2021/#:~:text=The%20proportion%20of%20children%20categorised%20as%20having%20obesity%20was%2017.6,%25CI%2012.0%20to%2014.1" TargetMode="External"/><Relationship Id="rId4" Type="http://schemas.openxmlformats.org/officeDocument/2006/relationships/hyperlink" Target="https://assets.publishing.service.gov.uk/government/uploads/system/uploads/attachment_data/file/943114/NDNS_UK_Y9-11_report.pdf" TargetMode="External"/><Relationship Id="rId9" Type="http://schemas.openxmlformats.org/officeDocument/2006/relationships/hyperlink" Target="https://www.nutrition.org.uk/media/nmmewdug/nutrition-requirement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EA897-5334-F6DB-4A9D-66ED4768A2C1}"/>
              </a:ext>
            </a:extLst>
          </p:cNvPr>
          <p:cNvSpPr>
            <a:spLocks noGrp="1"/>
          </p:cNvSpPr>
          <p:nvPr>
            <p:ph type="ctrTitle"/>
          </p:nvPr>
        </p:nvSpPr>
        <p:spPr>
          <a:xfrm>
            <a:off x="6746628" y="1783959"/>
            <a:ext cx="4645250" cy="2889114"/>
          </a:xfrm>
        </p:spPr>
        <p:txBody>
          <a:bodyPr anchor="b">
            <a:normAutofit/>
          </a:bodyPr>
          <a:lstStyle/>
          <a:p>
            <a:pPr algn="l"/>
            <a:r>
              <a:rPr lang="en-GB"/>
              <a:t>Nutrition Through the Life Cycle </a:t>
            </a:r>
          </a:p>
        </p:txBody>
      </p:sp>
      <p:sp>
        <p:nvSpPr>
          <p:cNvPr id="3" name="Subtitle 2">
            <a:extLst>
              <a:ext uri="{FF2B5EF4-FFF2-40B4-BE49-F238E27FC236}">
                <a16:creationId xmlns:a16="http://schemas.microsoft.com/office/drawing/2014/main" id="{7C1BC9A1-928D-26A9-8B8A-19A8B305E0E5}"/>
              </a:ext>
            </a:extLst>
          </p:cNvPr>
          <p:cNvSpPr>
            <a:spLocks noGrp="1"/>
          </p:cNvSpPr>
          <p:nvPr>
            <p:ph type="subTitle" idx="1"/>
          </p:nvPr>
        </p:nvSpPr>
        <p:spPr>
          <a:xfrm>
            <a:off x="6746627" y="4750893"/>
            <a:ext cx="4645250" cy="1147863"/>
          </a:xfrm>
        </p:spPr>
        <p:txBody>
          <a:bodyPr anchor="t">
            <a:normAutofit/>
          </a:bodyPr>
          <a:lstStyle/>
          <a:p>
            <a:pPr algn="l"/>
            <a:r>
              <a:rPr lang="en-GB" sz="2000"/>
              <a:t>Cradle to the grave </a:t>
            </a:r>
          </a:p>
        </p:txBody>
      </p:sp>
      <p:pic>
        <p:nvPicPr>
          <p:cNvPr id="5" name="Picture 4" descr="Assorted vegetables and fruits">
            <a:extLst>
              <a:ext uri="{FF2B5EF4-FFF2-40B4-BE49-F238E27FC236}">
                <a16:creationId xmlns:a16="http://schemas.microsoft.com/office/drawing/2014/main" id="{1EDE0C22-536F-BEDD-C2CD-ADC5937A1524}"/>
              </a:ext>
            </a:extLst>
          </p:cNvPr>
          <p:cNvPicPr>
            <a:picLocks noChangeAspect="1"/>
          </p:cNvPicPr>
          <p:nvPr/>
        </p:nvPicPr>
        <p:blipFill rotWithShape="1">
          <a:blip r:embed="rId2"/>
          <a:srcRect l="27176" r="14189" b="-1"/>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98774180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E520C-7B9B-940D-5B0E-582DD42C7256}"/>
              </a:ext>
            </a:extLst>
          </p:cNvPr>
          <p:cNvSpPr>
            <a:spLocks noGrp="1"/>
          </p:cNvSpPr>
          <p:nvPr>
            <p:ph type="title"/>
          </p:nvPr>
        </p:nvSpPr>
        <p:spPr>
          <a:xfrm>
            <a:off x="6746628" y="1783959"/>
            <a:ext cx="5221898" cy="2889114"/>
          </a:xfrm>
        </p:spPr>
        <p:txBody>
          <a:bodyPr vert="horz" lIns="91440" tIns="45720" rIns="91440" bIns="45720" rtlCol="0" anchor="b">
            <a:normAutofit/>
          </a:bodyPr>
          <a:lstStyle/>
          <a:p>
            <a:r>
              <a:rPr lang="en-US" sz="2000"/>
              <a:t>Infancy, childhood &amp; adolescents </a:t>
            </a:r>
            <a:br>
              <a:rPr lang="en-US" sz="2000"/>
            </a:br>
            <a:r>
              <a:rPr lang="en-US" sz="1600"/>
              <a:t>Izzie</a:t>
            </a:r>
            <a:br>
              <a:rPr lang="en-US" sz="2000"/>
            </a:br>
            <a:br>
              <a:rPr lang="en-US" sz="2000"/>
            </a:br>
            <a:r>
              <a:rPr lang="en-US" sz="2000"/>
              <a:t>Young adults and middle aged</a:t>
            </a:r>
            <a:br>
              <a:rPr lang="en-US" sz="2000"/>
            </a:br>
            <a:r>
              <a:rPr lang="en-US" sz="1600"/>
              <a:t>Yanki</a:t>
            </a:r>
            <a:br>
              <a:rPr lang="en-US" sz="2000"/>
            </a:br>
            <a:br>
              <a:rPr lang="en-US" sz="2000"/>
            </a:br>
            <a:r>
              <a:rPr lang="en-US" sz="2000"/>
              <a:t>The elderly</a:t>
            </a:r>
            <a:br>
              <a:rPr lang="en-US" sz="2000"/>
            </a:br>
            <a:r>
              <a:rPr lang="en-US" sz="1600"/>
              <a:t>Abbie</a:t>
            </a:r>
            <a:r>
              <a:rPr lang="en-US" sz="2000"/>
              <a:t> </a:t>
            </a:r>
            <a:br>
              <a:rPr lang="en-US" sz="2000"/>
            </a:br>
            <a:endParaRPr lang="en-US" sz="2000"/>
          </a:p>
        </p:txBody>
      </p:sp>
      <p:pic>
        <p:nvPicPr>
          <p:cNvPr id="4" name="Picture 3" descr="A hand of two adults and a kid on top of each other">
            <a:extLst>
              <a:ext uri="{FF2B5EF4-FFF2-40B4-BE49-F238E27FC236}">
                <a16:creationId xmlns:a16="http://schemas.microsoft.com/office/drawing/2014/main" id="{495ABBF6-6688-4CAA-81B6-0A1A4614B09D}"/>
              </a:ext>
            </a:extLst>
          </p:cNvPr>
          <p:cNvPicPr>
            <a:picLocks noChangeAspect="1"/>
          </p:cNvPicPr>
          <p:nvPr/>
        </p:nvPicPr>
        <p:blipFill rotWithShape="1">
          <a:blip r:embed="rId2"/>
          <a:srcRect l="24107" r="17258" b="-1"/>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TextBox 2">
            <a:extLst>
              <a:ext uri="{FF2B5EF4-FFF2-40B4-BE49-F238E27FC236}">
                <a16:creationId xmlns:a16="http://schemas.microsoft.com/office/drawing/2014/main" id="{5B9EF0A7-8D86-5784-D393-0C82A5245D5F}"/>
              </a:ext>
            </a:extLst>
          </p:cNvPr>
          <p:cNvSpPr txBox="1"/>
          <p:nvPr/>
        </p:nvSpPr>
        <p:spPr>
          <a:xfrm>
            <a:off x="5342562" y="5582291"/>
            <a:ext cx="327060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sp>
        <p:nvSpPr>
          <p:cNvPr id="6" name="TextBox 5">
            <a:extLst>
              <a:ext uri="{FF2B5EF4-FFF2-40B4-BE49-F238E27FC236}">
                <a16:creationId xmlns:a16="http://schemas.microsoft.com/office/drawing/2014/main" id="{DD83CBD1-6AD3-3044-CC11-B87E9C79FA5F}"/>
              </a:ext>
            </a:extLst>
          </p:cNvPr>
          <p:cNvSpPr txBox="1"/>
          <p:nvPr/>
        </p:nvSpPr>
        <p:spPr>
          <a:xfrm>
            <a:off x="4895636" y="5443591"/>
            <a:ext cx="33082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3"/>
              </a:rPr>
              <a:t>Diet</a:t>
            </a:r>
            <a:r>
              <a:rPr lang="en-US">
                <a:ea typeface="+mn-lt"/>
                <a:cs typeface="+mn-lt"/>
                <a:hlinkClick r:id="rId3"/>
              </a:rPr>
              <a:t> through life - YouTube</a:t>
            </a:r>
            <a:endParaRPr lang="en-US"/>
          </a:p>
        </p:txBody>
      </p:sp>
    </p:spTree>
    <p:extLst>
      <p:ext uri="{BB962C8B-B14F-4D97-AF65-F5344CB8AC3E}">
        <p14:creationId xmlns:p14="http://schemas.microsoft.com/office/powerpoint/2010/main" val="128487644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4" name="Rectangle 16">
            <a:extLst>
              <a:ext uri="{FF2B5EF4-FFF2-40B4-BE49-F238E27FC236}">
                <a16:creationId xmlns:a16="http://schemas.microsoft.com/office/drawing/2014/main" id="{5B32A67F-3598-4A13-8552-DA884FFCC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4B88AC-1A21-55ED-6758-3F3AB51986AF}"/>
              </a:ext>
            </a:extLst>
          </p:cNvPr>
          <p:cNvSpPr>
            <a:spLocks noGrp="1"/>
          </p:cNvSpPr>
          <p:nvPr>
            <p:ph type="title"/>
          </p:nvPr>
        </p:nvSpPr>
        <p:spPr>
          <a:xfrm>
            <a:off x="804673" y="3320859"/>
            <a:ext cx="4573475" cy="2076333"/>
          </a:xfrm>
        </p:spPr>
        <p:txBody>
          <a:bodyPr vert="horz" lIns="91440" tIns="45720" rIns="91440" bIns="45720" rtlCol="0" anchor="t">
            <a:normAutofit/>
          </a:bodyPr>
          <a:lstStyle/>
          <a:p>
            <a:r>
              <a:rPr lang="en-US" sz="4800" kern="1200">
                <a:solidFill>
                  <a:schemeClr val="bg1"/>
                </a:solidFill>
                <a:latin typeface="+mj-lt"/>
                <a:ea typeface="+mj-ea"/>
                <a:cs typeface="+mj-cs"/>
              </a:rPr>
              <a:t>Introduction</a:t>
            </a:r>
          </a:p>
        </p:txBody>
      </p:sp>
      <p:sp>
        <p:nvSpPr>
          <p:cNvPr id="16" name="Freeform: Shape 18">
            <a:extLst>
              <a:ext uri="{FF2B5EF4-FFF2-40B4-BE49-F238E27FC236}">
                <a16:creationId xmlns:a16="http://schemas.microsoft.com/office/drawing/2014/main" id="{BCC55ACC-A2F6-403C-A3A4-D59B3734D4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57312" y="381000"/>
            <a:ext cx="6334689" cy="6477000"/>
          </a:xfrm>
          <a:custGeom>
            <a:avLst/>
            <a:gdLst>
              <a:gd name="connsiteX0" fmla="*/ 3561588 w 6334689"/>
              <a:gd name="connsiteY0" fmla="*/ 0 h 6477000"/>
              <a:gd name="connsiteX1" fmla="*/ 6309883 w 6334689"/>
              <a:gd name="connsiteY1" fmla="*/ 1296087 h 6477000"/>
              <a:gd name="connsiteX2" fmla="*/ 6334689 w 6334689"/>
              <a:gd name="connsiteY2" fmla="*/ 1329261 h 6477000"/>
              <a:gd name="connsiteX3" fmla="*/ 6334689 w 6334689"/>
              <a:gd name="connsiteY3" fmla="*/ 5793916 h 6477000"/>
              <a:gd name="connsiteX4" fmla="*/ 6309883 w 6334689"/>
              <a:gd name="connsiteY4" fmla="*/ 5827089 h 6477000"/>
              <a:gd name="connsiteX5" fmla="*/ 5760467 w 6334689"/>
              <a:gd name="connsiteY5" fmla="*/ 6363539 h 6477000"/>
              <a:gd name="connsiteX6" fmla="*/ 5607796 w 6334689"/>
              <a:gd name="connsiteY6" fmla="*/ 6477000 h 6477000"/>
              <a:gd name="connsiteX7" fmla="*/ 1519571 w 6334689"/>
              <a:gd name="connsiteY7" fmla="*/ 6477000 h 6477000"/>
              <a:gd name="connsiteX8" fmla="*/ 1296088 w 6334689"/>
              <a:gd name="connsiteY8" fmla="*/ 6309883 h 6477000"/>
              <a:gd name="connsiteX9" fmla="*/ 0 w 6334689"/>
              <a:gd name="connsiteY9" fmla="*/ 3561588 h 6477000"/>
              <a:gd name="connsiteX10" fmla="*/ 3561588 w 6334689"/>
              <a:gd name="connsiteY10" fmla="*/ 0 h 647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34689" h="6477000">
                <a:moveTo>
                  <a:pt x="3561588" y="0"/>
                </a:moveTo>
                <a:cubicBezTo>
                  <a:pt x="4668032" y="0"/>
                  <a:pt x="5656635" y="504534"/>
                  <a:pt x="6309883" y="1296087"/>
                </a:cubicBezTo>
                <a:lnTo>
                  <a:pt x="6334689" y="1329261"/>
                </a:lnTo>
                <a:lnTo>
                  <a:pt x="6334689" y="5793916"/>
                </a:lnTo>
                <a:lnTo>
                  <a:pt x="6309883" y="5827089"/>
                </a:lnTo>
                <a:cubicBezTo>
                  <a:pt x="6146571" y="6024977"/>
                  <a:pt x="5962299" y="6204927"/>
                  <a:pt x="5760467" y="6363539"/>
                </a:cubicBezTo>
                <a:lnTo>
                  <a:pt x="5607796" y="6477000"/>
                </a:lnTo>
                <a:lnTo>
                  <a:pt x="1519571" y="6477000"/>
                </a:lnTo>
                <a:lnTo>
                  <a:pt x="1296088" y="6309883"/>
                </a:lnTo>
                <a:cubicBezTo>
                  <a:pt x="504535" y="5656635"/>
                  <a:pt x="0" y="4668032"/>
                  <a:pt x="0" y="3561588"/>
                </a:cubicBezTo>
                <a:cubicBezTo>
                  <a:pt x="0" y="1594577"/>
                  <a:pt x="1594577" y="0"/>
                  <a:pt x="3561588" y="0"/>
                </a:cubicBez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20">
            <a:extLst>
              <a:ext uri="{FF2B5EF4-FFF2-40B4-BE49-F238E27FC236}">
                <a16:creationId xmlns:a16="http://schemas.microsoft.com/office/drawing/2014/main" id="{598EBA13-C937-430B-9523-439FE21096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1086" y="544777"/>
            <a:ext cx="6170914" cy="6313225"/>
          </a:xfrm>
          <a:custGeom>
            <a:avLst/>
            <a:gdLst>
              <a:gd name="connsiteX0" fmla="*/ 3397813 w 6170914"/>
              <a:gd name="connsiteY0" fmla="*/ 0 h 6313225"/>
              <a:gd name="connsiteX1" fmla="*/ 6019731 w 6170914"/>
              <a:gd name="connsiteY1" fmla="*/ 1236489 h 6313225"/>
              <a:gd name="connsiteX2" fmla="*/ 6170914 w 6170914"/>
              <a:gd name="connsiteY2" fmla="*/ 1438663 h 6313225"/>
              <a:gd name="connsiteX3" fmla="*/ 6170914 w 6170914"/>
              <a:gd name="connsiteY3" fmla="*/ 5356963 h 6313225"/>
              <a:gd name="connsiteX4" fmla="*/ 6019731 w 6170914"/>
              <a:gd name="connsiteY4" fmla="*/ 5559138 h 6313225"/>
              <a:gd name="connsiteX5" fmla="*/ 5194591 w 6170914"/>
              <a:gd name="connsiteY5" fmla="*/ 6282226 h 6313225"/>
              <a:gd name="connsiteX6" fmla="*/ 5141791 w 6170914"/>
              <a:gd name="connsiteY6" fmla="*/ 6313225 h 6313225"/>
              <a:gd name="connsiteX7" fmla="*/ 1659199 w 6170914"/>
              <a:gd name="connsiteY7" fmla="*/ 6313225 h 6313225"/>
              <a:gd name="connsiteX8" fmla="*/ 1498064 w 6170914"/>
              <a:gd name="connsiteY8" fmla="*/ 6215333 h 6313225"/>
              <a:gd name="connsiteX9" fmla="*/ 0 w 6170914"/>
              <a:gd name="connsiteY9" fmla="*/ 3397813 h 6313225"/>
              <a:gd name="connsiteX10" fmla="*/ 3397813 w 6170914"/>
              <a:gd name="connsiteY10" fmla="*/ 0 h 63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3">
            <a:extLst>
              <a:ext uri="{FF2B5EF4-FFF2-40B4-BE49-F238E27FC236}">
                <a16:creationId xmlns:a16="http://schemas.microsoft.com/office/drawing/2014/main" id="{E8FC0443-74D7-BAEB-D9AC-9AA6CB4C1668}"/>
              </a:ext>
            </a:extLst>
          </p:cNvPr>
          <p:cNvPicPr>
            <a:picLocks noChangeAspect="1"/>
          </p:cNvPicPr>
          <p:nvPr/>
        </p:nvPicPr>
        <p:blipFill>
          <a:blip r:embed="rId2"/>
          <a:stretch>
            <a:fillRect/>
          </a:stretch>
        </p:blipFill>
        <p:spPr>
          <a:xfrm>
            <a:off x="7210424" y="2637240"/>
            <a:ext cx="4333875" cy="2750934"/>
          </a:xfrm>
          <a:prstGeom prst="rect">
            <a:avLst/>
          </a:prstGeom>
        </p:spPr>
      </p:pic>
    </p:spTree>
    <p:extLst>
      <p:ext uri="{BB962C8B-B14F-4D97-AF65-F5344CB8AC3E}">
        <p14:creationId xmlns:p14="http://schemas.microsoft.com/office/powerpoint/2010/main" val="384156715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4" name="Content Placeholder 13">
            <a:extLst>
              <a:ext uri="{FF2B5EF4-FFF2-40B4-BE49-F238E27FC236}">
                <a16:creationId xmlns:a16="http://schemas.microsoft.com/office/drawing/2014/main" id="{EE9DD4DC-C7CE-9A0A-6A21-FB172AD3AA59}"/>
              </a:ext>
            </a:extLst>
          </p:cNvPr>
          <p:cNvSpPr>
            <a:spLocks noGrp="1"/>
          </p:cNvSpPr>
          <p:nvPr>
            <p:ph idx="1"/>
          </p:nvPr>
        </p:nvSpPr>
        <p:spPr>
          <a:xfrm>
            <a:off x="484816" y="97234"/>
            <a:ext cx="5314543" cy="5549426"/>
          </a:xfrm>
        </p:spPr>
        <p:txBody>
          <a:bodyPr vert="horz" lIns="91440" tIns="45720" rIns="91440" bIns="45720" rtlCol="0" anchor="t">
            <a:normAutofit fontScale="85000" lnSpcReduction="10000"/>
          </a:bodyPr>
          <a:lstStyle/>
          <a:p>
            <a:pPr marL="0" indent="0">
              <a:buNone/>
            </a:pPr>
            <a:endParaRPr lang="en-GB" sz="2400">
              <a:ea typeface="+mn-lt"/>
              <a:cs typeface="+mn-lt"/>
            </a:endParaRPr>
          </a:p>
          <a:p>
            <a:pPr marL="0" indent="0">
              <a:buNone/>
            </a:pPr>
            <a:r>
              <a:rPr lang="en-GB" sz="2400">
                <a:ea typeface="+mn-lt"/>
                <a:cs typeface="+mn-lt"/>
              </a:rPr>
              <a:t>Infancy</a:t>
            </a:r>
          </a:p>
          <a:p>
            <a:r>
              <a:rPr lang="en-GB" sz="2400">
                <a:ea typeface="+mn-lt"/>
                <a:cs typeface="+mn-lt"/>
              </a:rPr>
              <a:t>Rapid growth, development and function - 80% of the brain develops before the age of 2</a:t>
            </a:r>
            <a:endParaRPr lang="en-GB">
              <a:cs typeface="Calibri" panose="020F0502020204030204"/>
            </a:endParaRPr>
          </a:p>
          <a:p>
            <a:r>
              <a:rPr lang="en-GB" sz="2400">
                <a:ea typeface="+mn-lt"/>
                <a:cs typeface="+mn-lt"/>
              </a:rPr>
              <a:t>Teeth and bone development </a:t>
            </a:r>
          </a:p>
          <a:p>
            <a:r>
              <a:rPr lang="en-GB" sz="2400">
                <a:ea typeface="+mn-lt"/>
                <a:cs typeface="+mn-lt"/>
              </a:rPr>
              <a:t>First thousand days of nutrition</a:t>
            </a:r>
            <a:endParaRPr lang="en-GB" sz="2400">
              <a:cs typeface="Calibri"/>
            </a:endParaRPr>
          </a:p>
          <a:p>
            <a:pPr marL="0" indent="0">
              <a:buNone/>
            </a:pPr>
            <a:endParaRPr lang="en-GB" sz="2400">
              <a:cs typeface="Calibri"/>
            </a:endParaRPr>
          </a:p>
          <a:p>
            <a:pPr marL="0" indent="0">
              <a:buNone/>
            </a:pPr>
            <a:r>
              <a:rPr lang="en-GB" sz="2400">
                <a:cs typeface="Calibri"/>
              </a:rPr>
              <a:t>Childhood &amp; adolescents</a:t>
            </a:r>
          </a:p>
          <a:p>
            <a:r>
              <a:rPr lang="en-GB" sz="2400">
                <a:cs typeface="Calibri"/>
              </a:rPr>
              <a:t>Steady growth</a:t>
            </a:r>
          </a:p>
          <a:p>
            <a:r>
              <a:rPr lang="en-GB" sz="2400">
                <a:cs typeface="Calibri"/>
              </a:rPr>
              <a:t>Introduction to family meals </a:t>
            </a:r>
            <a:endParaRPr lang="en-GB"/>
          </a:p>
          <a:p>
            <a:r>
              <a:rPr lang="en-GB" sz="2400">
                <a:cs typeface="Calibri"/>
              </a:rPr>
              <a:t>Develop independence </a:t>
            </a:r>
          </a:p>
          <a:p>
            <a:r>
              <a:rPr lang="en-GB" sz="2400">
                <a:cs typeface="Calibri"/>
              </a:rPr>
              <a:t>Dietary factors influenced outside home environment </a:t>
            </a:r>
          </a:p>
          <a:p>
            <a:pPr marL="0" indent="0">
              <a:buNone/>
            </a:pPr>
            <a:endParaRPr lang="en-GB" sz="2400">
              <a:cs typeface="Calibri"/>
            </a:endParaRPr>
          </a:p>
          <a:p>
            <a:pPr marL="0" indent="0">
              <a:buNone/>
            </a:pPr>
            <a:r>
              <a:rPr lang="en-GB" sz="2400">
                <a:cs typeface="Calibri"/>
              </a:rPr>
              <a:t>Malnutrition at this stage of life can cause stunted growth</a:t>
            </a:r>
          </a:p>
          <a:p>
            <a:endParaRPr lang="en-GB" sz="2400">
              <a:cs typeface="Calibri"/>
            </a:endParaRPr>
          </a:p>
          <a:p>
            <a:endParaRPr lang="en-GB" sz="2400">
              <a:cs typeface="Calibri"/>
            </a:endParaRPr>
          </a:p>
          <a:p>
            <a:endParaRPr lang="en-GB" sz="2400">
              <a:cs typeface="Calibri"/>
            </a:endParaRPr>
          </a:p>
          <a:p>
            <a:pPr marL="0" indent="0">
              <a:buNone/>
            </a:pPr>
            <a:endParaRPr lang="en-GB" sz="2400">
              <a:cs typeface="Calibri"/>
            </a:endParaRPr>
          </a:p>
          <a:p>
            <a:endParaRPr lang="en-GB" sz="1800">
              <a:cs typeface="Calibri"/>
            </a:endParaRPr>
          </a:p>
          <a:p>
            <a:endParaRPr lang="en-GB" sz="1800">
              <a:cs typeface="Calibri"/>
            </a:endParaRPr>
          </a:p>
          <a:p>
            <a:endParaRPr lang="en-GB" sz="1800">
              <a:cs typeface="Calibri"/>
            </a:endParaRPr>
          </a:p>
        </p:txBody>
      </p:sp>
      <p:pic>
        <p:nvPicPr>
          <p:cNvPr id="6" name="Picture 5">
            <a:extLst>
              <a:ext uri="{FF2B5EF4-FFF2-40B4-BE49-F238E27FC236}">
                <a16:creationId xmlns:a16="http://schemas.microsoft.com/office/drawing/2014/main" id="{E59E7D5E-1CC2-74C5-5BCD-73A947DF10C1}"/>
              </a:ext>
            </a:extLst>
          </p:cNvPr>
          <p:cNvPicPr>
            <a:picLocks noChangeAspect="1"/>
          </p:cNvPicPr>
          <p:nvPr/>
        </p:nvPicPr>
        <p:blipFill rotWithShape="1">
          <a:blip r:embed="rId2"/>
          <a:srcRect l="26866" r="6484"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15" name="TextBox 14">
            <a:extLst>
              <a:ext uri="{FF2B5EF4-FFF2-40B4-BE49-F238E27FC236}">
                <a16:creationId xmlns:a16="http://schemas.microsoft.com/office/drawing/2014/main" id="{EAE91A1A-C3AB-F293-060B-CFCFA85AEFF4}"/>
              </a:ext>
            </a:extLst>
          </p:cNvPr>
          <p:cNvSpPr txBox="1"/>
          <p:nvPr/>
        </p:nvSpPr>
        <p:spPr>
          <a:xfrm>
            <a:off x="325581" y="6352309"/>
            <a:ext cx="67032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(Lean &amp; </a:t>
            </a:r>
            <a:r>
              <a:rPr lang="en-US" err="1"/>
              <a:t>Combet</a:t>
            </a:r>
            <a:r>
              <a:rPr lang="en-US"/>
              <a:t>, 2017; Martorell, 2017; Mameli et al., 2016)</a:t>
            </a:r>
            <a:endParaRPr lang="en-GB"/>
          </a:p>
        </p:txBody>
      </p:sp>
    </p:spTree>
    <p:extLst>
      <p:ext uri="{BB962C8B-B14F-4D97-AF65-F5344CB8AC3E}">
        <p14:creationId xmlns:p14="http://schemas.microsoft.com/office/powerpoint/2010/main" val="275920128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56686C">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Chart&#10;&#10;Description automatically generated">
            <a:extLst>
              <a:ext uri="{FF2B5EF4-FFF2-40B4-BE49-F238E27FC236}">
                <a16:creationId xmlns:a16="http://schemas.microsoft.com/office/drawing/2014/main" id="{CC871BC0-B92C-72B5-37D7-45945D67530A}"/>
              </a:ext>
            </a:extLst>
          </p:cNvPr>
          <p:cNvPicPr>
            <a:picLocks noChangeAspect="1"/>
          </p:cNvPicPr>
          <p:nvPr/>
        </p:nvPicPr>
        <p:blipFill rotWithShape="1">
          <a:blip r:embed="rId2"/>
          <a:srcRect r="1" b="1605"/>
          <a:stretch/>
        </p:blipFill>
        <p:spPr>
          <a:xfrm>
            <a:off x="4275" y="2281722"/>
            <a:ext cx="7381578" cy="4253435"/>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Rectangle 1">
            <a:extLst>
              <a:ext uri="{FF2B5EF4-FFF2-40B4-BE49-F238E27FC236}">
                <a16:creationId xmlns:a16="http://schemas.microsoft.com/office/drawing/2014/main" id="{DC13157D-E62E-0CEA-60B7-5772266C8C05}"/>
              </a:ext>
            </a:extLst>
          </p:cNvPr>
          <p:cNvSpPr>
            <a:spLocks noChangeArrowheads="1"/>
          </p:cNvSpPr>
          <p:nvPr/>
        </p:nvSpPr>
        <p:spPr bwMode="auto">
          <a:xfrm>
            <a:off x="8029319" y="917725"/>
            <a:ext cx="3424739" cy="485236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fontScale="85000" lnSpcReduction="10000"/>
          </a:bodyPr>
          <a:lstStyle/>
          <a:p>
            <a:pPr indent="-228600" fontAlgn="base">
              <a:lnSpc>
                <a:spcPct val="90000"/>
              </a:lnSpc>
              <a:spcBef>
                <a:spcPct val="0"/>
              </a:spcBef>
              <a:spcAft>
                <a:spcPts val="600"/>
              </a:spcAft>
              <a:buFont typeface="Arial" panose="020B0604020202020204" pitchFamily="34" charset="0"/>
              <a:buChar char="•"/>
            </a:pPr>
            <a:endParaRPr lang="en-US" altLang="en-US" sz="1300">
              <a:solidFill>
                <a:srgbClr val="FFFFFF"/>
              </a:solidFill>
            </a:endParaRPr>
          </a:p>
          <a:p>
            <a:pPr indent="-228600">
              <a:lnSpc>
                <a:spcPct val="90000"/>
              </a:lnSpc>
              <a:spcBef>
                <a:spcPct val="0"/>
              </a:spcBef>
              <a:spcAft>
                <a:spcPts val="600"/>
              </a:spcAft>
              <a:buFont typeface="Arial" panose="020B0604020202020204" pitchFamily="34" charset="0"/>
              <a:buChar char="•"/>
            </a:pPr>
            <a:endParaRPr lang="en-US" altLang="en-US" sz="1300">
              <a:solidFill>
                <a:srgbClr val="FFFFFF"/>
              </a:solidFill>
            </a:endParaRPr>
          </a:p>
          <a:p>
            <a:pPr indent="-228600">
              <a:lnSpc>
                <a:spcPct val="90000"/>
              </a:lnSpc>
              <a:spcBef>
                <a:spcPct val="0"/>
              </a:spcBef>
              <a:spcAft>
                <a:spcPts val="600"/>
              </a:spcAft>
              <a:buFont typeface="Arial" panose="020B0604020202020204" pitchFamily="34" charset="0"/>
              <a:buChar char="•"/>
            </a:pPr>
            <a:endParaRPr lang="en-US" altLang="en-US" sz="1400">
              <a:solidFill>
                <a:srgbClr val="FFFFFF"/>
              </a:solidFill>
              <a:cs typeface="Calibri"/>
            </a:endParaRPr>
          </a:p>
          <a:p>
            <a:pPr>
              <a:lnSpc>
                <a:spcPct val="90000"/>
              </a:lnSpc>
              <a:spcBef>
                <a:spcPct val="0"/>
              </a:spcBef>
              <a:spcAft>
                <a:spcPts val="600"/>
              </a:spcAft>
            </a:pPr>
            <a:r>
              <a:rPr lang="en-US" altLang="en-US" sz="2400">
                <a:solidFill>
                  <a:schemeClr val="bg1"/>
                </a:solidFill>
              </a:rPr>
              <a:t>Girls aged 2 – 18 years</a:t>
            </a:r>
            <a:endParaRPr lang="en-US" altLang="en-US" sz="2400">
              <a:solidFill>
                <a:schemeClr val="bg1"/>
              </a:solidFill>
              <a:cs typeface="Calibri" panose="020F0502020204030204"/>
            </a:endParaRPr>
          </a:p>
          <a:p>
            <a:pPr>
              <a:lnSpc>
                <a:spcPct val="90000"/>
              </a:lnSpc>
              <a:spcBef>
                <a:spcPct val="0"/>
              </a:spcBef>
              <a:spcAft>
                <a:spcPts val="600"/>
              </a:spcAft>
            </a:pPr>
            <a:endParaRPr lang="en-US" altLang="en-US" sz="2400">
              <a:solidFill>
                <a:schemeClr val="bg1"/>
              </a:solidFill>
            </a:endParaRPr>
          </a:p>
          <a:p>
            <a:pPr indent="-228600">
              <a:lnSpc>
                <a:spcPct val="90000"/>
              </a:lnSpc>
              <a:spcBef>
                <a:spcPct val="0"/>
              </a:spcBef>
              <a:spcAft>
                <a:spcPts val="600"/>
              </a:spcAft>
              <a:buFont typeface="Arial" panose="020B0604020202020204" pitchFamily="34" charset="0"/>
              <a:buChar char="•"/>
            </a:pPr>
            <a:r>
              <a:rPr lang="en-US" sz="2400">
                <a:solidFill>
                  <a:schemeClr val="bg1"/>
                </a:solidFill>
              </a:rPr>
              <a:t>Height</a:t>
            </a:r>
            <a:r>
              <a:rPr lang="en-US" sz="2400">
                <a:solidFill>
                  <a:schemeClr val="bg1"/>
                </a:solidFill>
                <a:ea typeface="+mn-lt"/>
                <a:cs typeface="+mn-lt"/>
              </a:rPr>
              <a:t> –  86cm at the age of 2, 128cm at 9 years of age - then 165cm at the age of 18. </a:t>
            </a:r>
          </a:p>
          <a:p>
            <a:pPr indent="-228600">
              <a:lnSpc>
                <a:spcPct val="90000"/>
              </a:lnSpc>
              <a:spcBef>
                <a:spcPct val="0"/>
              </a:spcBef>
              <a:spcAft>
                <a:spcPts val="600"/>
              </a:spcAft>
              <a:buFont typeface="Arial" panose="020B0604020202020204" pitchFamily="34" charset="0"/>
              <a:buChar char="•"/>
            </a:pPr>
            <a:r>
              <a:rPr lang="en-US" sz="2400">
                <a:solidFill>
                  <a:schemeClr val="bg1"/>
                </a:solidFill>
                <a:ea typeface="+mn-lt"/>
                <a:cs typeface="+mn-lt"/>
              </a:rPr>
              <a:t>Weight - Girls from around the age of 2 are also on average 11kgs, to 26/7kg - then at 18 they’re around 60kgs</a:t>
            </a:r>
            <a:endParaRPr lang="en-US" sz="2400">
              <a:solidFill>
                <a:schemeClr val="bg1"/>
              </a:solidFill>
              <a:cs typeface="Calibri"/>
            </a:endParaRPr>
          </a:p>
          <a:p>
            <a:pPr indent="-228600">
              <a:lnSpc>
                <a:spcPct val="90000"/>
              </a:lnSpc>
              <a:spcBef>
                <a:spcPct val="0"/>
              </a:spcBef>
              <a:spcAft>
                <a:spcPts val="600"/>
              </a:spcAft>
              <a:buFont typeface="Arial" panose="020B0604020202020204" pitchFamily="34" charset="0"/>
              <a:buChar char="•"/>
            </a:pPr>
            <a:endParaRPr lang="en-US" altLang="en-US" sz="1300">
              <a:solidFill>
                <a:srgbClr val="FFFFFF"/>
              </a:solidFill>
              <a:cs typeface="Calibri"/>
            </a:endParaRPr>
          </a:p>
          <a:p>
            <a:pPr indent="-228600">
              <a:lnSpc>
                <a:spcPct val="90000"/>
              </a:lnSpc>
              <a:spcBef>
                <a:spcPct val="0"/>
              </a:spcBef>
              <a:spcAft>
                <a:spcPts val="600"/>
              </a:spcAft>
              <a:buFont typeface="Arial" panose="020B0604020202020204" pitchFamily="34" charset="0"/>
              <a:buChar char="•"/>
            </a:pPr>
            <a:endParaRPr lang="en-US" altLang="en-US" sz="1300">
              <a:solidFill>
                <a:srgbClr val="FFFFFF"/>
              </a:solidFill>
            </a:endParaRPr>
          </a:p>
          <a:p>
            <a:pPr indent="-228600">
              <a:lnSpc>
                <a:spcPct val="90000"/>
              </a:lnSpc>
              <a:spcBef>
                <a:spcPct val="0"/>
              </a:spcBef>
              <a:spcAft>
                <a:spcPts val="600"/>
              </a:spcAft>
              <a:buFont typeface="Arial" panose="020B0604020202020204" pitchFamily="34" charset="0"/>
              <a:buChar char="•"/>
            </a:pPr>
            <a:endParaRPr lang="en-US" altLang="en-US" sz="1300">
              <a:solidFill>
                <a:srgbClr val="FFFFFF"/>
              </a:solidFill>
            </a:endParaRPr>
          </a:p>
          <a:p>
            <a:pPr indent="-228600">
              <a:lnSpc>
                <a:spcPct val="90000"/>
              </a:lnSpc>
              <a:spcBef>
                <a:spcPct val="0"/>
              </a:spcBef>
              <a:spcAft>
                <a:spcPts val="600"/>
              </a:spcAft>
              <a:buFont typeface="Arial" panose="020B0604020202020204" pitchFamily="34" charset="0"/>
              <a:buChar char="•"/>
            </a:pPr>
            <a:endParaRPr lang="en-US" altLang="en-US" sz="1300">
              <a:solidFill>
                <a:srgbClr val="FFFFFF"/>
              </a:solidFill>
            </a:endParaRPr>
          </a:p>
          <a:p>
            <a:pPr indent="-228600">
              <a:lnSpc>
                <a:spcPct val="90000"/>
              </a:lnSpc>
              <a:spcBef>
                <a:spcPct val="0"/>
              </a:spcBef>
              <a:spcAft>
                <a:spcPts val="600"/>
              </a:spcAft>
              <a:buFont typeface="Arial" panose="020B0604020202020204" pitchFamily="34" charset="0"/>
              <a:buChar char="•"/>
            </a:pPr>
            <a:endParaRPr lang="en-US" altLang="en-US" sz="1300">
              <a:solidFill>
                <a:srgbClr val="FFFFFF"/>
              </a:solidFill>
            </a:endParaRPr>
          </a:p>
          <a:p>
            <a:pPr indent="-228600">
              <a:lnSpc>
                <a:spcPct val="90000"/>
              </a:lnSpc>
              <a:spcBef>
                <a:spcPct val="0"/>
              </a:spcBef>
              <a:spcAft>
                <a:spcPts val="600"/>
              </a:spcAft>
              <a:buFont typeface="Arial" panose="020B0604020202020204" pitchFamily="34" charset="0"/>
              <a:buChar char="•"/>
            </a:pPr>
            <a:endParaRPr lang="en-US" altLang="en-US" sz="1300">
              <a:solidFill>
                <a:srgbClr val="FFFFFF"/>
              </a:solidFill>
            </a:endParaRPr>
          </a:p>
          <a:p>
            <a:pPr marL="0" marR="0" lvl="0" indent="-228600">
              <a:lnSpc>
                <a:spcPct val="90000"/>
              </a:lnSpc>
              <a:spcBef>
                <a:spcPct val="0"/>
              </a:spcBef>
              <a:spcAft>
                <a:spcPts val="600"/>
              </a:spcAft>
              <a:buClrTx/>
              <a:buSzTx/>
              <a:buFont typeface="Arial" panose="020B0604020202020204" pitchFamily="34" charset="0"/>
              <a:buChar char="•"/>
              <a:tabLst/>
            </a:pPr>
            <a:r>
              <a:rPr kumimoji="0" lang="en-US" altLang="en-US" sz="1300" b="0" i="0" u="none" strike="noStrike" cap="none" normalizeH="0" baseline="0">
                <a:ln>
                  <a:noFill/>
                </a:ln>
                <a:solidFill>
                  <a:srgbClr val="FFFFFF"/>
                </a:solidFill>
                <a:effectLst/>
              </a:rPr>
              <a:t>(World Health Organization, 2012)</a:t>
            </a:r>
            <a:endParaRPr lang="en-US" altLang="en-US" sz="1300" b="0" i="0" u="none" strike="noStrike" cap="none" normalizeH="0" baseline="0">
              <a:ln>
                <a:noFill/>
              </a:ln>
              <a:solidFill>
                <a:srgbClr val="FFFFFF"/>
              </a:solidFill>
              <a:effectLst/>
              <a:cs typeface="Calibri"/>
            </a:endParaRPr>
          </a:p>
        </p:txBody>
      </p:sp>
      <p:sp>
        <p:nvSpPr>
          <p:cNvPr id="2" name="TextBox 1">
            <a:extLst>
              <a:ext uri="{FF2B5EF4-FFF2-40B4-BE49-F238E27FC236}">
                <a16:creationId xmlns:a16="http://schemas.microsoft.com/office/drawing/2014/main" id="{17B2AC86-8C7D-9027-40E8-9DB85EBC5368}"/>
              </a:ext>
            </a:extLst>
          </p:cNvPr>
          <p:cNvSpPr txBox="1"/>
          <p:nvPr/>
        </p:nvSpPr>
        <p:spPr>
          <a:xfrm>
            <a:off x="2060863" y="857250"/>
            <a:ext cx="431511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solidFill>
                  <a:schemeClr val="bg1"/>
                </a:solidFill>
                <a:ea typeface="+mn-lt"/>
                <a:cs typeface="+mn-lt"/>
              </a:rPr>
              <a:t>Growth charts</a:t>
            </a:r>
            <a:endParaRPr lang="en-US" sz="4000">
              <a:solidFill>
                <a:schemeClr val="bg1"/>
              </a:solidFill>
              <a:cs typeface="Calibri" panose="020F0502020204030204"/>
            </a:endParaRPr>
          </a:p>
        </p:txBody>
      </p:sp>
    </p:spTree>
    <p:extLst>
      <p:ext uri="{BB962C8B-B14F-4D97-AF65-F5344CB8AC3E}">
        <p14:creationId xmlns:p14="http://schemas.microsoft.com/office/powerpoint/2010/main" val="3640344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Chart&#10;&#10;Description automatically generated">
            <a:extLst>
              <a:ext uri="{FF2B5EF4-FFF2-40B4-BE49-F238E27FC236}">
                <a16:creationId xmlns:a16="http://schemas.microsoft.com/office/drawing/2014/main" id="{98E54E16-3917-BADF-820C-3356B6CD38D2}"/>
              </a:ext>
            </a:extLst>
          </p:cNvPr>
          <p:cNvPicPr>
            <a:picLocks noChangeAspect="1"/>
          </p:cNvPicPr>
          <p:nvPr/>
        </p:nvPicPr>
        <p:blipFill rotWithShape="1">
          <a:blip r:embed="rId2"/>
          <a:srcRect t="526" r="1" b="1"/>
          <a:stretch/>
        </p:blipFill>
        <p:spPr>
          <a:xfrm>
            <a:off x="327547" y="321733"/>
            <a:ext cx="7058306" cy="4107392"/>
          </a:xfrm>
          <a:prstGeom prst="rect">
            <a:avLst/>
          </a:prstGeom>
        </p:spPr>
      </p:pic>
      <p:sp>
        <p:nvSpPr>
          <p:cNvPr id="18" name="Rectangle 1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4">
            <a:extLst>
              <a:ext uri="{FF2B5EF4-FFF2-40B4-BE49-F238E27FC236}">
                <a16:creationId xmlns:a16="http://schemas.microsoft.com/office/drawing/2014/main" id="{F110E7C6-AA18-3296-759B-1092DBE7F68B}"/>
              </a:ext>
            </a:extLst>
          </p:cNvPr>
          <p:cNvSpPr>
            <a:spLocks noChangeArrowheads="1"/>
          </p:cNvSpPr>
          <p:nvPr/>
        </p:nvSpPr>
        <p:spPr bwMode="auto">
          <a:xfrm>
            <a:off x="8029319" y="917725"/>
            <a:ext cx="3424739" cy="485236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fontAlgn="base">
              <a:lnSpc>
                <a:spcPct val="90000"/>
              </a:lnSpc>
              <a:spcBef>
                <a:spcPct val="0"/>
              </a:spcBef>
              <a:spcAft>
                <a:spcPts val="600"/>
              </a:spcAft>
            </a:pPr>
            <a:r>
              <a:rPr lang="en-US" altLang="en-US" sz="2000">
                <a:solidFill>
                  <a:srgbClr val="FFFFFF"/>
                </a:solidFill>
              </a:rPr>
              <a:t>Boys aged 2 – 18 years</a:t>
            </a:r>
            <a:endParaRPr lang="en-US" sz="2000">
              <a:solidFill>
                <a:srgbClr val="FFFFFF"/>
              </a:solidFill>
              <a:cs typeface="Calibri" panose="020F0502020204030204"/>
            </a:endParaRPr>
          </a:p>
          <a:p>
            <a:pPr indent="-228600">
              <a:lnSpc>
                <a:spcPct val="90000"/>
              </a:lnSpc>
              <a:spcBef>
                <a:spcPct val="0"/>
              </a:spcBef>
              <a:spcAft>
                <a:spcPts val="600"/>
              </a:spcAft>
              <a:buFont typeface="Arial" panose="020B0604020202020204" pitchFamily="34" charset="0"/>
              <a:buChar char="•"/>
            </a:pPr>
            <a:endParaRPr lang="en-US" altLang="en-US" sz="1400">
              <a:solidFill>
                <a:srgbClr val="FFFFFF"/>
              </a:solidFill>
            </a:endParaRPr>
          </a:p>
          <a:p>
            <a:pPr indent="-228600">
              <a:lnSpc>
                <a:spcPct val="90000"/>
              </a:lnSpc>
              <a:spcBef>
                <a:spcPct val="0"/>
              </a:spcBef>
              <a:spcAft>
                <a:spcPts val="600"/>
              </a:spcAft>
              <a:buFont typeface="Arial" panose="020B0604020202020204" pitchFamily="34" charset="0"/>
              <a:buChar char="•"/>
            </a:pPr>
            <a:endParaRPr lang="en-US" altLang="en-US" sz="1400">
              <a:solidFill>
                <a:srgbClr val="FFFFFF"/>
              </a:solidFill>
            </a:endParaRPr>
          </a:p>
          <a:p>
            <a:pPr marL="285750" indent="-285750">
              <a:buFont typeface="Arial"/>
              <a:buChar char="•"/>
            </a:pPr>
            <a:r>
              <a:rPr lang="en-US" sz="1400">
                <a:solidFill>
                  <a:schemeClr val="bg1"/>
                </a:solidFill>
                <a:ea typeface="+mn-lt"/>
                <a:cs typeface="+mn-lt"/>
              </a:rPr>
              <a:t>Height – 87/88cm at the age of 2,  135cm at 9 years, and then 175-180cm at the age of 18</a:t>
            </a:r>
            <a:endParaRPr lang="en-US" altLang="en-US" sz="1400">
              <a:solidFill>
                <a:schemeClr val="bg1"/>
              </a:solidFill>
              <a:cs typeface="Calibri" panose="020F0502020204030204"/>
            </a:endParaRPr>
          </a:p>
          <a:p>
            <a:pPr marL="285750" indent="-285750">
              <a:buFont typeface="Arial"/>
              <a:buChar char="•"/>
            </a:pPr>
            <a:r>
              <a:rPr lang="en-US" sz="1400">
                <a:solidFill>
                  <a:schemeClr val="bg1"/>
                </a:solidFill>
                <a:ea typeface="+mn-lt"/>
                <a:cs typeface="+mn-lt"/>
              </a:rPr>
              <a:t>Weight - from around the age of 2 weigh on average between 12-13kg to about 30kg at the age of 9, age 18 and they’re now an average of between 65-70kg.</a:t>
            </a:r>
            <a:endParaRPr lang="en-US">
              <a:solidFill>
                <a:schemeClr val="bg1"/>
              </a:solidFill>
              <a:cs typeface="Calibri"/>
            </a:endParaRPr>
          </a:p>
          <a:p>
            <a:pPr indent="-228600">
              <a:lnSpc>
                <a:spcPct val="90000"/>
              </a:lnSpc>
              <a:spcBef>
                <a:spcPct val="0"/>
              </a:spcBef>
              <a:spcAft>
                <a:spcPts val="600"/>
              </a:spcAft>
              <a:buFont typeface="Arial" panose="020B0604020202020204" pitchFamily="34" charset="0"/>
              <a:buChar char="•"/>
            </a:pPr>
            <a:endParaRPr lang="en-US" altLang="en-US" sz="1400">
              <a:solidFill>
                <a:srgbClr val="FFFFFF"/>
              </a:solidFill>
              <a:cs typeface="Calibri"/>
            </a:endParaRPr>
          </a:p>
          <a:p>
            <a:pPr indent="-228600">
              <a:lnSpc>
                <a:spcPct val="90000"/>
              </a:lnSpc>
              <a:spcBef>
                <a:spcPct val="0"/>
              </a:spcBef>
              <a:spcAft>
                <a:spcPts val="600"/>
              </a:spcAft>
              <a:buFont typeface="Arial" panose="020B0604020202020204" pitchFamily="34" charset="0"/>
              <a:buChar char="•"/>
            </a:pPr>
            <a:endParaRPr lang="en-US" altLang="en-US" sz="1400">
              <a:solidFill>
                <a:srgbClr val="FFFFFF"/>
              </a:solidFill>
            </a:endParaRPr>
          </a:p>
          <a:p>
            <a:pPr indent="-228600">
              <a:lnSpc>
                <a:spcPct val="90000"/>
              </a:lnSpc>
              <a:spcBef>
                <a:spcPct val="0"/>
              </a:spcBef>
              <a:spcAft>
                <a:spcPts val="600"/>
              </a:spcAft>
              <a:buFont typeface="Arial" panose="020B0604020202020204" pitchFamily="34" charset="0"/>
              <a:buChar char="•"/>
            </a:pPr>
            <a:endParaRPr lang="en-US" altLang="en-US" sz="1400">
              <a:solidFill>
                <a:srgbClr val="FFFFFF"/>
              </a:solidFill>
            </a:endParaRPr>
          </a:p>
          <a:p>
            <a:pPr indent="-228600">
              <a:lnSpc>
                <a:spcPct val="90000"/>
              </a:lnSpc>
              <a:spcBef>
                <a:spcPct val="0"/>
              </a:spcBef>
              <a:spcAft>
                <a:spcPts val="600"/>
              </a:spcAft>
              <a:buFont typeface="Arial" panose="020B0604020202020204" pitchFamily="34" charset="0"/>
              <a:buChar char="•"/>
            </a:pPr>
            <a:endParaRPr lang="en-US" altLang="en-US" sz="1400">
              <a:solidFill>
                <a:srgbClr val="FFFFFF"/>
              </a:solidFill>
            </a:endParaRPr>
          </a:p>
          <a:p>
            <a:pPr indent="-228600">
              <a:lnSpc>
                <a:spcPct val="90000"/>
              </a:lnSpc>
              <a:spcBef>
                <a:spcPct val="0"/>
              </a:spcBef>
              <a:spcAft>
                <a:spcPts val="600"/>
              </a:spcAft>
              <a:buFont typeface="Arial" panose="020B0604020202020204" pitchFamily="34" charset="0"/>
              <a:buChar char="•"/>
            </a:pPr>
            <a:endParaRPr lang="en-US" altLang="en-US" sz="1400">
              <a:solidFill>
                <a:srgbClr val="FFFFFF"/>
              </a:solidFill>
            </a:endParaRPr>
          </a:p>
          <a:p>
            <a:pPr indent="-228600">
              <a:lnSpc>
                <a:spcPct val="90000"/>
              </a:lnSpc>
              <a:spcBef>
                <a:spcPct val="0"/>
              </a:spcBef>
              <a:spcAft>
                <a:spcPts val="600"/>
              </a:spcAft>
              <a:buFont typeface="Arial" panose="020B0604020202020204" pitchFamily="34" charset="0"/>
              <a:buChar char="•"/>
            </a:pPr>
            <a:endParaRPr lang="en-US" altLang="en-US" sz="1400">
              <a:solidFill>
                <a:srgbClr val="FFFFFF"/>
              </a:solidFill>
            </a:endParaRPr>
          </a:p>
          <a:p>
            <a:pPr marL="0" marR="0" lvl="0" indent="-228600">
              <a:lnSpc>
                <a:spcPct val="90000"/>
              </a:lnSpc>
              <a:spcBef>
                <a:spcPct val="0"/>
              </a:spcBef>
              <a:spcAft>
                <a:spcPts val="600"/>
              </a:spcAft>
              <a:buClrTx/>
              <a:buSzTx/>
              <a:buFont typeface="Arial" panose="020B0604020202020204" pitchFamily="34" charset="0"/>
              <a:buChar char="•"/>
              <a:tabLst/>
            </a:pPr>
            <a:r>
              <a:rPr kumimoji="0" lang="en-US" altLang="en-US" sz="1400" b="0" i="0" u="none" strike="noStrike" cap="none" normalizeH="0" baseline="0">
                <a:ln>
                  <a:noFill/>
                </a:ln>
                <a:solidFill>
                  <a:srgbClr val="FFFFFF"/>
                </a:solidFill>
                <a:effectLst/>
              </a:rPr>
              <a:t>(World Health Organization, 2012)</a:t>
            </a:r>
            <a:endParaRPr lang="en-US" sz="1400">
              <a:solidFill>
                <a:srgbClr val="FFFFFF"/>
              </a:solidFill>
            </a:endParaRPr>
          </a:p>
        </p:txBody>
      </p:sp>
      <p:sp>
        <p:nvSpPr>
          <p:cNvPr id="2" name="TextBox 1">
            <a:extLst>
              <a:ext uri="{FF2B5EF4-FFF2-40B4-BE49-F238E27FC236}">
                <a16:creationId xmlns:a16="http://schemas.microsoft.com/office/drawing/2014/main" id="{92FBE8F3-C766-F132-3896-53C14E835E57}"/>
              </a:ext>
            </a:extLst>
          </p:cNvPr>
          <p:cNvSpPr txBox="1"/>
          <p:nvPr/>
        </p:nvSpPr>
        <p:spPr>
          <a:xfrm>
            <a:off x="860136" y="5059795"/>
            <a:ext cx="600363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algn="ctr" rtl="0"/>
            <a:r>
              <a:rPr lang="en-US" sz="4000">
                <a:solidFill>
                  <a:srgbClr val="FFFFFF"/>
                </a:solidFill>
                <a:latin typeface="Calibri"/>
                <a:ea typeface="Arial"/>
                <a:cs typeface="Arial"/>
              </a:rPr>
              <a:t>Growth charts</a:t>
            </a:r>
            <a:endParaRPr lang="en-GB" sz="4000">
              <a:cs typeface="Calibri" panose="020F0502020204030204"/>
            </a:endParaRPr>
          </a:p>
        </p:txBody>
      </p:sp>
    </p:spTree>
    <p:extLst>
      <p:ext uri="{BB962C8B-B14F-4D97-AF65-F5344CB8AC3E}">
        <p14:creationId xmlns:p14="http://schemas.microsoft.com/office/powerpoint/2010/main" val="31665552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64C5F">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C4C1E6E7-8639-7B2D-A719-DB9641515462}"/>
              </a:ext>
            </a:extLst>
          </p:cNvPr>
          <p:cNvSpPr txBox="1"/>
          <p:nvPr/>
        </p:nvSpPr>
        <p:spPr>
          <a:xfrm>
            <a:off x="524256" y="4767072"/>
            <a:ext cx="6594189" cy="162521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r">
              <a:lnSpc>
                <a:spcPct val="90000"/>
              </a:lnSpc>
              <a:spcBef>
                <a:spcPct val="0"/>
              </a:spcBef>
              <a:spcAft>
                <a:spcPts val="600"/>
              </a:spcAft>
            </a:pPr>
            <a:r>
              <a:rPr lang="en-US" sz="4400" b="1">
                <a:solidFill>
                  <a:srgbClr val="FFFFFF"/>
                </a:solidFill>
                <a:latin typeface="+mj-lt"/>
                <a:ea typeface="+mj-ea"/>
                <a:cs typeface="+mj-cs"/>
              </a:rPr>
              <a:t>Childhood Obesity Rates  </a:t>
            </a:r>
          </a:p>
        </p:txBody>
      </p:sp>
      <p:pic>
        <p:nvPicPr>
          <p:cNvPr id="2" name="Picture 3" descr="A picture containing snack food, person, food, sandwich&#10;&#10;Description automatically generated">
            <a:extLst>
              <a:ext uri="{FF2B5EF4-FFF2-40B4-BE49-F238E27FC236}">
                <a16:creationId xmlns:a16="http://schemas.microsoft.com/office/drawing/2014/main" id="{0D0E63B6-0123-864B-DC14-46927B9222C1}"/>
              </a:ext>
            </a:extLst>
          </p:cNvPr>
          <p:cNvPicPr>
            <a:picLocks noChangeAspect="1"/>
          </p:cNvPicPr>
          <p:nvPr/>
        </p:nvPicPr>
        <p:blipFill rotWithShape="1">
          <a:blip r:embed="rId2"/>
          <a:srcRect b="3013"/>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C41A5C6B-DC40-FDCA-BD98-5035AB6D5765}"/>
              </a:ext>
            </a:extLst>
          </p:cNvPr>
          <p:cNvSpPr txBox="1"/>
          <p:nvPr/>
        </p:nvSpPr>
        <p:spPr>
          <a:xfrm>
            <a:off x="7983137" y="1333361"/>
            <a:ext cx="3424739" cy="485236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1600" b="1">
              <a:solidFill>
                <a:srgbClr val="FFFFFF"/>
              </a:solidFill>
            </a:endParaRPr>
          </a:p>
          <a:p>
            <a:pPr>
              <a:lnSpc>
                <a:spcPct val="90000"/>
              </a:lnSpc>
              <a:spcAft>
                <a:spcPts val="600"/>
              </a:spcAft>
            </a:pPr>
            <a:r>
              <a:rPr lang="en-US" sz="1600" b="1">
                <a:solidFill>
                  <a:srgbClr val="FFFFFF"/>
                </a:solidFill>
              </a:rPr>
              <a:t>UK</a:t>
            </a:r>
            <a:endParaRPr lang="en-US" sz="1600" b="1">
              <a:solidFill>
                <a:srgbClr val="FFFFFF"/>
              </a:solidFill>
              <a:cs typeface="Calibri"/>
            </a:endParaRPr>
          </a:p>
          <a:p>
            <a:pPr indent="-228600">
              <a:lnSpc>
                <a:spcPct val="90000"/>
              </a:lnSpc>
              <a:spcAft>
                <a:spcPts val="600"/>
              </a:spcAft>
              <a:buFont typeface="Arial" panose="020B0604020202020204" pitchFamily="34" charset="0"/>
              <a:buChar char="•"/>
            </a:pPr>
            <a:r>
              <a:rPr lang="en-US" sz="1600">
                <a:solidFill>
                  <a:srgbClr val="FFFFFF"/>
                </a:solidFill>
              </a:rPr>
              <a:t>14.4% of reception age children (age 4-5) are obese, with a further 13.3% overweight. </a:t>
            </a:r>
            <a:endParaRPr lang="en-US" sz="1600">
              <a:solidFill>
                <a:srgbClr val="FFFFFF"/>
              </a:solidFill>
              <a:cs typeface="Calibri"/>
            </a:endParaRPr>
          </a:p>
          <a:p>
            <a:pPr indent="-228600">
              <a:lnSpc>
                <a:spcPct val="90000"/>
              </a:lnSpc>
              <a:spcAft>
                <a:spcPts val="600"/>
              </a:spcAft>
              <a:buFont typeface="Arial" panose="020B0604020202020204" pitchFamily="34" charset="0"/>
              <a:buChar char="•"/>
            </a:pPr>
            <a:r>
              <a:rPr lang="en-US" sz="1600">
                <a:solidFill>
                  <a:srgbClr val="FFFFFF"/>
                </a:solidFill>
              </a:rPr>
              <a:t>At age 10-11 (year 6), 25.5% are obese and 15.4% overweight </a:t>
            </a:r>
            <a:endParaRPr lang="en-US" sz="1600">
              <a:solidFill>
                <a:srgbClr val="FFFFFF"/>
              </a:solidFill>
              <a:cs typeface="Calibri"/>
            </a:endParaRPr>
          </a:p>
          <a:p>
            <a:pPr indent="-228600">
              <a:lnSpc>
                <a:spcPct val="90000"/>
              </a:lnSpc>
              <a:spcAft>
                <a:spcPts val="600"/>
              </a:spcAft>
              <a:buFont typeface="Arial" panose="020B0604020202020204" pitchFamily="34" charset="0"/>
              <a:buChar char="•"/>
            </a:pPr>
            <a:endParaRPr lang="en-US" sz="1600">
              <a:solidFill>
                <a:srgbClr val="FFFFFF"/>
              </a:solidFill>
            </a:endParaRPr>
          </a:p>
          <a:p>
            <a:pPr indent="-228600">
              <a:lnSpc>
                <a:spcPct val="90000"/>
              </a:lnSpc>
              <a:spcAft>
                <a:spcPts val="600"/>
              </a:spcAft>
              <a:buFont typeface="Arial" panose="020B0604020202020204" pitchFamily="34" charset="0"/>
              <a:buChar char="•"/>
            </a:pPr>
            <a:r>
              <a:rPr lang="en-US" sz="1600" b="1">
                <a:solidFill>
                  <a:srgbClr val="FFFFFF"/>
                </a:solidFill>
              </a:rPr>
              <a:t>South Wales  </a:t>
            </a:r>
            <a:endParaRPr lang="en-US" sz="1600" b="1">
              <a:solidFill>
                <a:srgbClr val="FFFFFF"/>
              </a:solidFill>
              <a:cs typeface="Calibri"/>
            </a:endParaRPr>
          </a:p>
          <a:p>
            <a:pPr indent="-228600">
              <a:lnSpc>
                <a:spcPct val="90000"/>
              </a:lnSpc>
              <a:spcAft>
                <a:spcPts val="600"/>
              </a:spcAft>
              <a:buFont typeface="Arial" panose="020B0604020202020204" pitchFamily="34" charset="0"/>
              <a:buChar char="•"/>
            </a:pPr>
            <a:r>
              <a:rPr lang="en-US" sz="1600">
                <a:solidFill>
                  <a:srgbClr val="FFFFFF"/>
                </a:solidFill>
              </a:rPr>
              <a:t>18% of children ages 4-5  are obese </a:t>
            </a:r>
            <a:endParaRPr lang="en-US" sz="1600">
              <a:solidFill>
                <a:srgbClr val="FFFFFF"/>
              </a:solidFill>
              <a:cs typeface="Calibri"/>
            </a:endParaRPr>
          </a:p>
          <a:p>
            <a:pPr indent="-228600">
              <a:lnSpc>
                <a:spcPct val="90000"/>
              </a:lnSpc>
              <a:spcAft>
                <a:spcPts val="600"/>
              </a:spcAft>
              <a:buFont typeface="Arial" panose="020B0604020202020204" pitchFamily="34" charset="0"/>
              <a:buChar char="•"/>
            </a:pPr>
            <a:r>
              <a:rPr lang="en-US" sz="1600">
                <a:solidFill>
                  <a:srgbClr val="FFFFFF"/>
                </a:solidFill>
              </a:rPr>
              <a:t>Over a quarter of children in Wales are above a healthy weight </a:t>
            </a:r>
            <a:endParaRPr lang="en-US" sz="1600">
              <a:solidFill>
                <a:srgbClr val="FFFFFF"/>
              </a:solidFill>
              <a:cs typeface="Calibri"/>
            </a:endParaRPr>
          </a:p>
          <a:p>
            <a:pPr indent="-228600">
              <a:lnSpc>
                <a:spcPct val="90000"/>
              </a:lnSpc>
              <a:spcAft>
                <a:spcPts val="600"/>
              </a:spcAft>
              <a:buFont typeface="Arial" panose="020B0604020202020204" pitchFamily="34" charset="0"/>
              <a:buChar char="•"/>
            </a:pPr>
            <a:endParaRPr lang="en-US" sz="1600">
              <a:solidFill>
                <a:srgbClr val="FFFFFF"/>
              </a:solidFill>
            </a:endParaRPr>
          </a:p>
          <a:p>
            <a:pPr indent="-228600">
              <a:lnSpc>
                <a:spcPct val="90000"/>
              </a:lnSpc>
              <a:spcAft>
                <a:spcPts val="600"/>
              </a:spcAft>
              <a:buFont typeface="Arial" panose="020B0604020202020204" pitchFamily="34" charset="0"/>
              <a:buChar char="•"/>
            </a:pPr>
            <a:r>
              <a:rPr lang="en-US" sz="1600">
                <a:solidFill>
                  <a:srgbClr val="FFFFFF"/>
                </a:solidFill>
              </a:rPr>
              <a:t>Children in Wales consume an average of 60g sugar per day - over 3x recommended amount </a:t>
            </a:r>
            <a:endParaRPr lang="en-US" sz="1600">
              <a:solidFill>
                <a:srgbClr val="FFFFFF"/>
              </a:solidFill>
              <a:cs typeface="Calibri"/>
            </a:endParaRPr>
          </a:p>
          <a:p>
            <a:pPr indent="-228600">
              <a:lnSpc>
                <a:spcPct val="90000"/>
              </a:lnSpc>
              <a:spcAft>
                <a:spcPts val="600"/>
              </a:spcAft>
              <a:buFont typeface="Arial" panose="020B0604020202020204" pitchFamily="34" charset="0"/>
              <a:buChar char="•"/>
            </a:pPr>
            <a:endParaRPr lang="en-US" sz="1600">
              <a:solidFill>
                <a:srgbClr val="FFFFFF"/>
              </a:solidFill>
            </a:endParaRPr>
          </a:p>
          <a:p>
            <a:pPr>
              <a:lnSpc>
                <a:spcPct val="90000"/>
              </a:lnSpc>
              <a:spcAft>
                <a:spcPts val="600"/>
              </a:spcAft>
            </a:pPr>
            <a:r>
              <a:rPr lang="en-US" sz="1200">
                <a:solidFill>
                  <a:srgbClr val="FFFFFF"/>
                </a:solidFill>
              </a:rPr>
              <a:t>(NHS Digital, 2022; Public Health Wales, 2022)</a:t>
            </a:r>
            <a:endParaRPr lang="en-US" sz="1600">
              <a:solidFill>
                <a:srgbClr val="FFFFFF"/>
              </a:solidFill>
              <a:cs typeface="Calibri"/>
            </a:endParaRPr>
          </a:p>
        </p:txBody>
      </p:sp>
      <p:sp>
        <p:nvSpPr>
          <p:cNvPr id="6" name="TextBox 1">
            <a:extLst>
              <a:ext uri="{FF2B5EF4-FFF2-40B4-BE49-F238E27FC236}">
                <a16:creationId xmlns:a16="http://schemas.microsoft.com/office/drawing/2014/main" id="{F0793C01-D611-DA35-D4BF-07FB3D9C7B26}"/>
              </a:ext>
            </a:extLst>
          </p:cNvPr>
          <p:cNvSpPr txBox="1"/>
          <p:nvPr/>
        </p:nvSpPr>
        <p:spPr>
          <a:xfrm>
            <a:off x="7776721" y="532651"/>
            <a:ext cx="4093175" cy="707886"/>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000">
                <a:solidFill>
                  <a:schemeClr val="bg1"/>
                </a:solidFill>
                <a:cs typeface="Calibri"/>
              </a:rPr>
              <a:t>The National Child Measurement </a:t>
            </a:r>
            <a:r>
              <a:rPr lang="en-US" sz="2000" err="1">
                <a:solidFill>
                  <a:schemeClr val="bg1"/>
                </a:solidFill>
                <a:cs typeface="Calibri"/>
              </a:rPr>
              <a:t>Programme</a:t>
            </a:r>
            <a:r>
              <a:rPr lang="en-US" sz="2000">
                <a:solidFill>
                  <a:schemeClr val="bg1"/>
                </a:solidFill>
                <a:cs typeface="Calibri"/>
              </a:rPr>
              <a:t> (NCMP)</a:t>
            </a:r>
            <a:endParaRPr lang="en-US">
              <a:solidFill>
                <a:schemeClr val="bg1"/>
              </a:solidFill>
              <a:cs typeface="Calibri" panose="020F0502020204030204"/>
            </a:endParaRPr>
          </a:p>
        </p:txBody>
      </p:sp>
    </p:spTree>
    <p:extLst>
      <p:ext uri="{BB962C8B-B14F-4D97-AF65-F5344CB8AC3E}">
        <p14:creationId xmlns:p14="http://schemas.microsoft.com/office/powerpoint/2010/main" val="11980573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7">
            <a:extLst>
              <a:ext uri="{FF2B5EF4-FFF2-40B4-BE49-F238E27FC236}">
                <a16:creationId xmlns:a16="http://schemas.microsoft.com/office/drawing/2014/main" id="{025E2AA9-10C9-4A14-BEA3-064CD0131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9">
            <a:extLst>
              <a:ext uri="{FF2B5EF4-FFF2-40B4-BE49-F238E27FC236}">
                <a16:creationId xmlns:a16="http://schemas.microsoft.com/office/drawing/2014/main" id="{F076F371-EE61-49EA-AA2A-3582C3AC9B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863721" cy="4984915"/>
          </a:xfrm>
          <a:custGeom>
            <a:avLst/>
            <a:gdLst>
              <a:gd name="connsiteX0" fmla="*/ 0 w 5863721"/>
              <a:gd name="connsiteY0" fmla="*/ 0 h 4984915"/>
              <a:gd name="connsiteX1" fmla="*/ 5863721 w 5863721"/>
              <a:gd name="connsiteY1" fmla="*/ 0 h 4984915"/>
              <a:gd name="connsiteX2" fmla="*/ 5844576 w 5863721"/>
              <a:gd name="connsiteY2" fmla="*/ 326138 h 4984915"/>
              <a:gd name="connsiteX3" fmla="*/ 5796589 w 5863721"/>
              <a:gd name="connsiteY3" fmla="*/ 693884 h 4984915"/>
              <a:gd name="connsiteX4" fmla="*/ 148386 w 5863721"/>
              <a:gd name="connsiteY4" fmla="*/ 4951022 h 4984915"/>
              <a:gd name="connsiteX5" fmla="*/ 0 w 5863721"/>
              <a:gd name="connsiteY5" fmla="*/ 4930112 h 498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Başlık 1">
            <a:extLst>
              <a:ext uri="{FF2B5EF4-FFF2-40B4-BE49-F238E27FC236}">
                <a16:creationId xmlns:a16="http://schemas.microsoft.com/office/drawing/2014/main" id="{1DFABB62-2D8E-B523-ECE1-848239FD5DBE}"/>
              </a:ext>
            </a:extLst>
          </p:cNvPr>
          <p:cNvSpPr>
            <a:spLocks noGrp="1"/>
          </p:cNvSpPr>
          <p:nvPr>
            <p:ph type="title"/>
          </p:nvPr>
        </p:nvSpPr>
        <p:spPr>
          <a:xfrm>
            <a:off x="804671" y="365125"/>
            <a:ext cx="3405821" cy="3117038"/>
          </a:xfrm>
        </p:spPr>
        <p:txBody>
          <a:bodyPr anchor="ctr">
            <a:normAutofit/>
          </a:bodyPr>
          <a:lstStyle/>
          <a:p>
            <a:r>
              <a:rPr lang="tr-TR" err="1">
                <a:cs typeface="Calibri Light"/>
              </a:rPr>
              <a:t>Nutrition</a:t>
            </a:r>
            <a:r>
              <a:rPr lang="tr-TR">
                <a:cs typeface="Calibri Light"/>
              </a:rPr>
              <a:t> in </a:t>
            </a:r>
            <a:r>
              <a:rPr lang="tr-TR" err="1">
                <a:cs typeface="Calibri Light"/>
              </a:rPr>
              <a:t>young</a:t>
            </a:r>
            <a:r>
              <a:rPr lang="tr-TR">
                <a:cs typeface="Calibri Light"/>
              </a:rPr>
              <a:t> </a:t>
            </a:r>
            <a:r>
              <a:rPr lang="tr-TR" err="1">
                <a:cs typeface="Calibri Light"/>
              </a:rPr>
              <a:t>and</a:t>
            </a:r>
            <a:r>
              <a:rPr lang="tr-TR">
                <a:cs typeface="Calibri Light"/>
              </a:rPr>
              <a:t> </a:t>
            </a:r>
            <a:r>
              <a:rPr lang="tr-TR" err="1">
                <a:cs typeface="Calibri Light"/>
              </a:rPr>
              <a:t>middle</a:t>
            </a:r>
            <a:r>
              <a:rPr lang="tr-TR">
                <a:cs typeface="Calibri Light"/>
              </a:rPr>
              <a:t> </a:t>
            </a:r>
            <a:r>
              <a:rPr lang="tr-TR" err="1">
                <a:cs typeface="Calibri Light"/>
              </a:rPr>
              <a:t>aged</a:t>
            </a:r>
            <a:r>
              <a:rPr lang="tr-TR">
                <a:cs typeface="Calibri Light"/>
              </a:rPr>
              <a:t> </a:t>
            </a:r>
            <a:r>
              <a:rPr lang="tr-TR" err="1">
                <a:cs typeface="Calibri Light"/>
              </a:rPr>
              <a:t>adults</a:t>
            </a:r>
            <a:endParaRPr lang="tr-TR" err="1"/>
          </a:p>
        </p:txBody>
      </p:sp>
      <p:sp>
        <p:nvSpPr>
          <p:cNvPr id="3" name="İçerik Yer Tutucusu 2">
            <a:extLst>
              <a:ext uri="{FF2B5EF4-FFF2-40B4-BE49-F238E27FC236}">
                <a16:creationId xmlns:a16="http://schemas.microsoft.com/office/drawing/2014/main" id="{737CBE61-5127-C176-A3C8-3ED5A26581CE}"/>
              </a:ext>
            </a:extLst>
          </p:cNvPr>
          <p:cNvSpPr>
            <a:spLocks noGrp="1"/>
          </p:cNvSpPr>
          <p:nvPr>
            <p:ph idx="1"/>
          </p:nvPr>
        </p:nvSpPr>
        <p:spPr>
          <a:xfrm>
            <a:off x="6374219" y="994145"/>
            <a:ext cx="5156364" cy="4832498"/>
          </a:xfrm>
        </p:spPr>
        <p:txBody>
          <a:bodyPr anchor="ctr">
            <a:normAutofit/>
          </a:bodyPr>
          <a:lstStyle/>
          <a:p>
            <a:r>
              <a:rPr lang="tr-TR" sz="1900">
                <a:ea typeface="+mn-lt"/>
                <a:cs typeface="+mn-lt"/>
              </a:rPr>
              <a:t>There are many different stages of life, and nutrition can be affected differently at each stage. For example, during childhood and adolescence, it is important for children to consume a balanced diet in order to support their growth and development.  </a:t>
            </a:r>
          </a:p>
          <a:p>
            <a:r>
              <a:rPr lang="tr-TR" sz="1900">
                <a:ea typeface="+mn-lt"/>
                <a:cs typeface="+mn-lt"/>
              </a:rPr>
              <a:t>In adulthood, maintaining a healthy weight and getting enough nutrients can help prevent chronic diseases such as heart disease and diabetes. </a:t>
            </a:r>
          </a:p>
          <a:p>
            <a:r>
              <a:rPr lang="tr-TR" sz="1900">
                <a:ea typeface="+mn-lt"/>
                <a:cs typeface="+mn-lt"/>
              </a:rPr>
              <a:t>As we age, our nutritional needs may change, and it may be important to make sure we are getting enough vitamins and minerals to support bone health and cognitive function. Overall, it is important to eat a balanced and varied diet at all stages of life.</a:t>
            </a:r>
            <a:endParaRPr lang="tr-TR" sz="1900">
              <a:cs typeface="Calibri"/>
            </a:endParaRPr>
          </a:p>
        </p:txBody>
      </p:sp>
      <p:sp>
        <p:nvSpPr>
          <p:cNvPr id="4" name="Metin kutusu 3">
            <a:extLst>
              <a:ext uri="{FF2B5EF4-FFF2-40B4-BE49-F238E27FC236}">
                <a16:creationId xmlns:a16="http://schemas.microsoft.com/office/drawing/2014/main" id="{4363BBE4-4C02-8C3E-34A5-738D7641485B}"/>
              </a:ext>
            </a:extLst>
          </p:cNvPr>
          <p:cNvSpPr txBox="1"/>
          <p:nvPr/>
        </p:nvSpPr>
        <p:spPr>
          <a:xfrm>
            <a:off x="162182" y="6337986"/>
            <a:ext cx="396445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tr-TR" sz="1200">
                <a:cs typeface="Calibri"/>
              </a:rPr>
              <a:t>(Mitchell et al, 2015, </a:t>
            </a:r>
            <a:r>
              <a:rPr lang="tr-TR" sz="1200" err="1">
                <a:cs typeface="Calibri"/>
              </a:rPr>
              <a:t>pp</a:t>
            </a:r>
            <a:r>
              <a:rPr lang="tr-TR" sz="1200">
                <a:cs typeface="Calibri"/>
              </a:rPr>
              <a:t>. 2723-2742)</a:t>
            </a:r>
          </a:p>
        </p:txBody>
      </p:sp>
    </p:spTree>
    <p:extLst>
      <p:ext uri="{BB962C8B-B14F-4D97-AF65-F5344CB8AC3E}">
        <p14:creationId xmlns:p14="http://schemas.microsoft.com/office/powerpoint/2010/main" val="115698469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Başlık 1">
            <a:extLst>
              <a:ext uri="{FF2B5EF4-FFF2-40B4-BE49-F238E27FC236}">
                <a16:creationId xmlns:a16="http://schemas.microsoft.com/office/drawing/2014/main" id="{223EB167-4E4D-7026-4F50-52249F1D9402}"/>
              </a:ext>
            </a:extLst>
          </p:cNvPr>
          <p:cNvSpPr>
            <a:spLocks noGrp="1"/>
          </p:cNvSpPr>
          <p:nvPr>
            <p:ph type="title"/>
          </p:nvPr>
        </p:nvSpPr>
        <p:spPr>
          <a:xfrm>
            <a:off x="804672" y="640080"/>
            <a:ext cx="3282696" cy="5257800"/>
          </a:xfrm>
        </p:spPr>
        <p:txBody>
          <a:bodyPr>
            <a:normAutofit/>
          </a:bodyPr>
          <a:lstStyle/>
          <a:p>
            <a:r>
              <a:rPr lang="tr-TR">
                <a:solidFill>
                  <a:schemeClr val="bg1"/>
                </a:solidFill>
                <a:cs typeface="Calibri Light"/>
              </a:rPr>
              <a:t>Nutrition in young and middle aged adults</a:t>
            </a:r>
            <a:endParaRPr lang="tr-TR">
              <a:solidFill>
                <a:schemeClr val="bg1"/>
              </a:solidFill>
            </a:endParaRPr>
          </a:p>
        </p:txBody>
      </p:sp>
      <p:sp>
        <p:nvSpPr>
          <p:cNvPr id="3" name="İçerik Yer Tutucusu 2">
            <a:extLst>
              <a:ext uri="{FF2B5EF4-FFF2-40B4-BE49-F238E27FC236}">
                <a16:creationId xmlns:a16="http://schemas.microsoft.com/office/drawing/2014/main" id="{EE82B48F-7114-8373-5DCF-5FA522DDF035}"/>
              </a:ext>
            </a:extLst>
          </p:cNvPr>
          <p:cNvSpPr>
            <a:spLocks noGrp="1"/>
          </p:cNvSpPr>
          <p:nvPr>
            <p:ph idx="1"/>
          </p:nvPr>
        </p:nvSpPr>
        <p:spPr>
          <a:xfrm>
            <a:off x="5358384" y="640081"/>
            <a:ext cx="6024654" cy="5257800"/>
          </a:xfrm>
        </p:spPr>
        <p:txBody>
          <a:bodyPr anchor="ctr">
            <a:normAutofit/>
          </a:bodyPr>
          <a:lstStyle/>
          <a:p>
            <a:pPr marL="342900" indent="-342900"/>
            <a:r>
              <a:rPr lang="tr-TR" sz="2400">
                <a:cs typeface="Calibri" panose="020F0502020204030204"/>
              </a:rPr>
              <a:t>Daily recommended values of adults.</a:t>
            </a:r>
          </a:p>
          <a:p>
            <a:pPr marL="342900" indent="-342900"/>
            <a:r>
              <a:rPr lang="tr-TR" sz="2400">
                <a:cs typeface="Calibri" panose="020F0502020204030204"/>
              </a:rPr>
              <a:t>Lifestyle changes that affect adult's nutrition habits.</a:t>
            </a:r>
          </a:p>
          <a:p>
            <a:pPr marL="342900" indent="-342900"/>
            <a:r>
              <a:rPr lang="tr-TR" sz="2400">
                <a:cs typeface="Calibri" panose="020F0502020204030204"/>
              </a:rPr>
              <a:t>Obesity rates of adults.</a:t>
            </a:r>
          </a:p>
          <a:p>
            <a:pPr marL="342900" indent="-342900"/>
            <a:r>
              <a:rPr lang="tr-TR" sz="2400">
                <a:cs typeface="Calibri" panose="020F0502020204030204"/>
              </a:rPr>
              <a:t>Nutrition recommendations for adults.</a:t>
            </a:r>
          </a:p>
        </p:txBody>
      </p:sp>
    </p:spTree>
    <p:extLst>
      <p:ext uri="{BB962C8B-B14F-4D97-AF65-F5344CB8AC3E}">
        <p14:creationId xmlns:p14="http://schemas.microsoft.com/office/powerpoint/2010/main" val="800513682"/>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wo people holding hands">
            <a:extLst>
              <a:ext uri="{FF2B5EF4-FFF2-40B4-BE49-F238E27FC236}">
                <a16:creationId xmlns:a16="http://schemas.microsoft.com/office/drawing/2014/main" id="{7236366F-B586-BDCB-9A22-5FA479990227}"/>
              </a:ext>
            </a:extLst>
          </p:cNvPr>
          <p:cNvPicPr>
            <a:picLocks noChangeAspect="1"/>
          </p:cNvPicPr>
          <p:nvPr/>
        </p:nvPicPr>
        <p:blipFill rotWithShape="1">
          <a:blip r:embed="rId3"/>
          <a:srcRect l="1711" t="23103" r="7380"/>
          <a:stretch/>
        </p:blipFill>
        <p:spPr>
          <a:xfrm>
            <a:off x="20" y="10"/>
            <a:ext cx="12191981" cy="6857990"/>
          </a:xfrm>
          <a:prstGeom prst="rect">
            <a:avLst/>
          </a:prstGeom>
        </p:spPr>
      </p:pic>
      <p:sp>
        <p:nvSpPr>
          <p:cNvPr id="16" name="Rectangle 15">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BB7F0F-0C53-9276-0345-0C72FA4B6F0D}"/>
              </a:ext>
            </a:extLst>
          </p:cNvPr>
          <p:cNvSpPr>
            <a:spLocks noGrp="1"/>
          </p:cNvSpPr>
          <p:nvPr>
            <p:ph type="title"/>
          </p:nvPr>
        </p:nvSpPr>
        <p:spPr>
          <a:xfrm>
            <a:off x="404553" y="3091928"/>
            <a:ext cx="9078562" cy="2387600"/>
          </a:xfrm>
        </p:spPr>
        <p:txBody>
          <a:bodyPr vert="horz" lIns="91440" tIns="45720" rIns="91440" bIns="45720" rtlCol="0" anchor="b">
            <a:normAutofit fontScale="90000"/>
          </a:bodyPr>
          <a:lstStyle/>
          <a:p>
            <a:r>
              <a:rPr lang="en-US" sz="1700" i="1" u="sng"/>
              <a:t>Older Adults – The Elderly</a:t>
            </a:r>
            <a:r>
              <a:rPr lang="en-US" sz="1700"/>
              <a:t> </a:t>
            </a:r>
            <a:br>
              <a:rPr lang="en-US" sz="1700"/>
            </a:br>
            <a:br>
              <a:rPr lang="en-US" sz="1700"/>
            </a:br>
            <a:r>
              <a:rPr lang="en-US" sz="1700"/>
              <a:t>Nutrition during adulthood and ageing </a:t>
            </a:r>
            <a:br>
              <a:rPr lang="en-US" sz="1700"/>
            </a:br>
            <a:br>
              <a:rPr lang="en-US" sz="1700"/>
            </a:br>
            <a:r>
              <a:rPr lang="en-US" sz="1700"/>
              <a:t>Requirements for the ageing population </a:t>
            </a:r>
            <a:br>
              <a:rPr lang="en-US" sz="1700"/>
            </a:br>
            <a:br>
              <a:rPr lang="en-US" sz="1700"/>
            </a:br>
            <a:r>
              <a:rPr lang="en-US" sz="1700"/>
              <a:t>Food First approach</a:t>
            </a:r>
            <a:br>
              <a:rPr lang="en-US" sz="1700"/>
            </a:br>
            <a:br>
              <a:rPr lang="en-US" sz="1700"/>
            </a:br>
            <a:r>
              <a:rPr lang="en-US" sz="1700"/>
              <a:t>Malnutrition and Fortification</a:t>
            </a:r>
            <a:br>
              <a:rPr lang="en-US" sz="1700"/>
            </a:br>
            <a:br>
              <a:rPr lang="en-US" sz="1700"/>
            </a:br>
            <a:r>
              <a:rPr lang="en-US" sz="1700"/>
              <a:t>Risk factors associated with poor nutrition in elderly. </a:t>
            </a:r>
            <a:br>
              <a:rPr lang="en-US" sz="1700"/>
            </a:br>
            <a:br>
              <a:rPr lang="en-US" sz="1700"/>
            </a:br>
            <a:endParaRPr lang="en-US" sz="1700"/>
          </a:p>
        </p:txBody>
      </p:sp>
      <p:sp>
        <p:nvSpPr>
          <p:cNvPr id="18" name="Rectangle: Rounded Corners 17">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3049071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AF7DBC-04A9-D332-99A8-AE3279B4F6B2}"/>
              </a:ext>
            </a:extLst>
          </p:cNvPr>
          <p:cNvSpPr>
            <a:spLocks noGrp="1"/>
          </p:cNvSpPr>
          <p:nvPr>
            <p:ph type="title"/>
          </p:nvPr>
        </p:nvSpPr>
        <p:spPr>
          <a:xfrm>
            <a:off x="838201" y="365125"/>
            <a:ext cx="5251316" cy="1807305"/>
          </a:xfrm>
        </p:spPr>
        <p:txBody>
          <a:bodyPr>
            <a:normAutofit/>
          </a:bodyPr>
          <a:lstStyle/>
          <a:p>
            <a:br>
              <a:rPr lang="en-GB" sz="2400">
                <a:cs typeface="Calibri Light"/>
              </a:rPr>
            </a:br>
            <a:br>
              <a:rPr lang="en-GB" sz="2400">
                <a:cs typeface="Calibri Light"/>
              </a:rPr>
            </a:br>
            <a:br>
              <a:rPr lang="en-GB" sz="2400">
                <a:cs typeface="Calibri Light"/>
              </a:rPr>
            </a:br>
            <a:r>
              <a:rPr lang="en-GB" sz="2400">
                <a:cs typeface="Calibri Light"/>
              </a:rPr>
              <a:t>Nutrition during adulthood and ageing</a:t>
            </a:r>
          </a:p>
        </p:txBody>
      </p:sp>
      <p:sp>
        <p:nvSpPr>
          <p:cNvPr id="3" name="Content Placeholder 2">
            <a:extLst>
              <a:ext uri="{FF2B5EF4-FFF2-40B4-BE49-F238E27FC236}">
                <a16:creationId xmlns:a16="http://schemas.microsoft.com/office/drawing/2014/main" id="{14B9EF3A-3092-A590-49EA-48EBCCE2ACD2}"/>
              </a:ext>
            </a:extLst>
          </p:cNvPr>
          <p:cNvSpPr>
            <a:spLocks noGrp="1"/>
          </p:cNvSpPr>
          <p:nvPr>
            <p:ph idx="1"/>
          </p:nvPr>
        </p:nvSpPr>
        <p:spPr>
          <a:xfrm>
            <a:off x="838200" y="2333297"/>
            <a:ext cx="4619621" cy="3843666"/>
          </a:xfrm>
        </p:spPr>
        <p:txBody>
          <a:bodyPr vert="horz" lIns="91440" tIns="45720" rIns="91440" bIns="45720" rtlCol="0" anchor="t">
            <a:normAutofit/>
          </a:bodyPr>
          <a:lstStyle/>
          <a:p>
            <a:r>
              <a:rPr lang="en-GB" sz="1700">
                <a:ea typeface="+mn-lt"/>
                <a:cs typeface="+mn-lt"/>
              </a:rPr>
              <a:t>Elderly is the term used for men and women of a pensionable age -Generally grouping women over 60, and men over 65.</a:t>
            </a:r>
            <a:endParaRPr lang="en-GB" sz="1700">
              <a:cs typeface="Calibri"/>
            </a:endParaRPr>
          </a:p>
          <a:p>
            <a:r>
              <a:rPr lang="en-GB" sz="1700">
                <a:ea typeface="+mn-lt"/>
                <a:cs typeface="+mn-lt"/>
              </a:rPr>
              <a:t>In 2011 16.4% of the population were in the over 65 category, this has increased to 18.6% in the latest statistics (Office of National Statistics, 2021).  </a:t>
            </a:r>
            <a:endParaRPr lang="en-GB" sz="1700">
              <a:cs typeface="Calibri"/>
            </a:endParaRPr>
          </a:p>
          <a:p>
            <a:r>
              <a:rPr lang="en-GB" sz="1700">
                <a:ea typeface="+mn-lt"/>
                <a:cs typeface="+mn-lt"/>
              </a:rPr>
              <a:t>Current statistics suggest that the over 85 age category is most vulnerable of the retired population, and also at risk of nutritional problems.</a:t>
            </a:r>
            <a:endParaRPr lang="en-GB" sz="1700">
              <a:cs typeface="Calibri"/>
            </a:endParaRPr>
          </a:p>
          <a:p>
            <a:r>
              <a:rPr lang="en-GB" sz="1700">
                <a:ea typeface="+mn-lt"/>
                <a:cs typeface="+mn-lt"/>
              </a:rPr>
              <a:t>It is commonly noted about the vulnerability of the elderly, however there is variation between individuals.</a:t>
            </a:r>
            <a:endParaRPr lang="en-GB" sz="1700">
              <a:cs typeface="Calibri"/>
            </a:endParaRPr>
          </a:p>
          <a:p>
            <a:endParaRPr lang="en-GB" sz="1700">
              <a:cs typeface="Calibri"/>
            </a:endParaRPr>
          </a:p>
          <a:p>
            <a:endParaRPr lang="en-GB" sz="1700">
              <a:cs typeface="Calibri"/>
            </a:endParaRPr>
          </a:p>
        </p:txBody>
      </p:sp>
      <p:pic>
        <p:nvPicPr>
          <p:cNvPr id="4" name="Picture 4" descr="Elderly man smiling and looking sideway by lake">
            <a:extLst>
              <a:ext uri="{FF2B5EF4-FFF2-40B4-BE49-F238E27FC236}">
                <a16:creationId xmlns:a16="http://schemas.microsoft.com/office/drawing/2014/main" id="{5C1A1D13-9285-BA46-F10C-8D66B1918D1C}"/>
              </a:ext>
            </a:extLst>
          </p:cNvPr>
          <p:cNvPicPr>
            <a:picLocks noChangeAspect="1"/>
          </p:cNvPicPr>
          <p:nvPr/>
        </p:nvPicPr>
        <p:blipFill rotWithShape="1">
          <a:blip r:embed="rId3"/>
          <a:srcRect l="32357" r="9605"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314990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9" name="Group 18">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0" name="Freeform: Shape 19">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83B4684-225E-AA2D-193F-247330FCE554}"/>
              </a:ext>
            </a:extLst>
          </p:cNvPr>
          <p:cNvSpPr>
            <a:spLocks noGrp="1"/>
          </p:cNvSpPr>
          <p:nvPr>
            <p:ph type="title"/>
          </p:nvPr>
        </p:nvSpPr>
        <p:spPr>
          <a:xfrm>
            <a:off x="640080" y="1243013"/>
            <a:ext cx="3855720" cy="4371974"/>
          </a:xfrm>
        </p:spPr>
        <p:txBody>
          <a:bodyPr>
            <a:normAutofit/>
          </a:bodyPr>
          <a:lstStyle/>
          <a:p>
            <a:r>
              <a:rPr lang="en-US" sz="3600">
                <a:solidFill>
                  <a:schemeClr val="tx2"/>
                </a:solidFill>
                <a:cs typeface="Calibri Light"/>
              </a:rPr>
              <a:t>Nutrition in the ageing population</a:t>
            </a:r>
          </a:p>
        </p:txBody>
      </p:sp>
      <p:sp>
        <p:nvSpPr>
          <p:cNvPr id="3" name="Content Placeholder 2">
            <a:extLst>
              <a:ext uri="{FF2B5EF4-FFF2-40B4-BE49-F238E27FC236}">
                <a16:creationId xmlns:a16="http://schemas.microsoft.com/office/drawing/2014/main" id="{267E7766-1A87-D2D7-4017-2482FE784922}"/>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US" sz="1800">
                <a:solidFill>
                  <a:schemeClr val="tx2"/>
                </a:solidFill>
                <a:cs typeface="Calibri"/>
              </a:rPr>
              <a:t>The elderly are at increased risk of marginal nutrition resulting from the aging process in general. </a:t>
            </a:r>
          </a:p>
          <a:p>
            <a:r>
              <a:rPr lang="en-US" sz="1800">
                <a:solidFill>
                  <a:schemeClr val="tx2"/>
                </a:solidFill>
                <a:cs typeface="Calibri"/>
              </a:rPr>
              <a:t>Malnutrition is the most prevalent issue within the ageing population.</a:t>
            </a:r>
          </a:p>
          <a:p>
            <a:r>
              <a:rPr lang="en-US" sz="1800">
                <a:solidFill>
                  <a:schemeClr val="tx2"/>
                </a:solidFill>
                <a:cs typeface="Calibri"/>
              </a:rPr>
              <a:t>An estimated 1.3 million people over 65 are suffering or are at risk of from malnutrition. </a:t>
            </a:r>
          </a:p>
          <a:p>
            <a:r>
              <a:rPr lang="en-US" sz="1800">
                <a:solidFill>
                  <a:schemeClr val="tx2"/>
                </a:solidFill>
                <a:cs typeface="Calibri"/>
              </a:rPr>
              <a:t>Research suggests that overall intake is adequate; but often the wrong foods. </a:t>
            </a:r>
          </a:p>
          <a:p>
            <a:r>
              <a:rPr lang="en-US" sz="1800">
                <a:solidFill>
                  <a:schemeClr val="tx2"/>
                </a:solidFill>
                <a:ea typeface="+mn-lt"/>
                <a:cs typeface="+mn-lt"/>
              </a:rPr>
              <a:t>There are many factors that contribute towards this process, it is important to consider how ageing factors will have an affect on some of the body’s systems; subsequently resulting in poor nutritional status. </a:t>
            </a:r>
            <a:endParaRPr lang="en-US" sz="1800">
              <a:solidFill>
                <a:schemeClr val="tx2"/>
              </a:solidFill>
            </a:endParaRPr>
          </a:p>
          <a:p>
            <a:endParaRPr lang="en-US" sz="1800">
              <a:solidFill>
                <a:schemeClr val="tx2"/>
              </a:solidFill>
              <a:cs typeface="Calibri"/>
            </a:endParaRPr>
          </a:p>
        </p:txBody>
      </p:sp>
    </p:spTree>
    <p:extLst>
      <p:ext uri="{BB962C8B-B14F-4D97-AF65-F5344CB8AC3E}">
        <p14:creationId xmlns:p14="http://schemas.microsoft.com/office/powerpoint/2010/main" val="24078368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E8C08-A577-725C-D6D3-358302D5BD70}"/>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Discussion </a:t>
            </a:r>
          </a:p>
        </p:txBody>
      </p:sp>
      <p:pic>
        <p:nvPicPr>
          <p:cNvPr id="6" name="Picture 6" descr="A picture containing food, plate, vegetable, fruit&#10;&#10;Description automatically generated">
            <a:extLst>
              <a:ext uri="{FF2B5EF4-FFF2-40B4-BE49-F238E27FC236}">
                <a16:creationId xmlns:a16="http://schemas.microsoft.com/office/drawing/2014/main" id="{6E151BF1-DDF4-CEC9-20BE-10339BEB1D4E}"/>
              </a:ext>
            </a:extLst>
          </p:cNvPr>
          <p:cNvPicPr>
            <a:picLocks noChangeAspect="1"/>
          </p:cNvPicPr>
          <p:nvPr/>
        </p:nvPicPr>
        <p:blipFill rotWithShape="1">
          <a:blip r:embed="rId2"/>
          <a:srcRect t="2426" r="1"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5930168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8663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92114799-F546-8A30-4262-5D6454CC6DA6}"/>
              </a:ext>
            </a:extLst>
          </p:cNvPr>
          <p:cNvSpPr txBox="1"/>
          <p:nvPr/>
        </p:nvSpPr>
        <p:spPr>
          <a:xfrm>
            <a:off x="524256" y="516804"/>
            <a:ext cx="6594189" cy="162521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400" kern="1200">
                <a:solidFill>
                  <a:srgbClr val="FFFFFF"/>
                </a:solidFill>
                <a:latin typeface="+mj-lt"/>
                <a:ea typeface="+mj-ea"/>
                <a:cs typeface="+mj-cs"/>
              </a:rPr>
              <a:t>Infancy</a:t>
            </a:r>
          </a:p>
        </p:txBody>
      </p:sp>
      <p:sp>
        <p:nvSpPr>
          <p:cNvPr id="8" name="Rectangle 11">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descr="A picture containing text&#10;&#10;Description automatically generated">
            <a:extLst>
              <a:ext uri="{FF2B5EF4-FFF2-40B4-BE49-F238E27FC236}">
                <a16:creationId xmlns:a16="http://schemas.microsoft.com/office/drawing/2014/main" id="{B06B0466-34E0-C216-DD75-141CF16E7894}"/>
              </a:ext>
            </a:extLst>
          </p:cNvPr>
          <p:cNvPicPr>
            <a:picLocks noChangeAspect="1"/>
          </p:cNvPicPr>
          <p:nvPr/>
        </p:nvPicPr>
        <p:blipFill rotWithShape="1">
          <a:blip r:embed="rId2"/>
          <a:srcRect r="3126" b="-1"/>
          <a:stretch/>
        </p:blipFill>
        <p:spPr>
          <a:xfrm>
            <a:off x="702369" y="2660287"/>
            <a:ext cx="6308659" cy="3646887"/>
          </a:xfrm>
          <a:prstGeom prst="rect">
            <a:avLst/>
          </a:prstGeom>
        </p:spPr>
      </p:pic>
      <p:sp>
        <p:nvSpPr>
          <p:cNvPr id="14" name="Rectangle 1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0BB1A78-31C2-CF6D-3165-6BFE3741976B}"/>
              </a:ext>
            </a:extLst>
          </p:cNvPr>
          <p:cNvSpPr>
            <a:spLocks noGrp="1"/>
          </p:cNvSpPr>
          <p:nvPr>
            <p:ph idx="1"/>
          </p:nvPr>
        </p:nvSpPr>
        <p:spPr>
          <a:xfrm>
            <a:off x="8029319" y="917725"/>
            <a:ext cx="3424739" cy="4852362"/>
          </a:xfrm>
        </p:spPr>
        <p:txBody>
          <a:bodyPr vert="horz" lIns="91440" tIns="45720" rIns="91440" bIns="45720" rtlCol="0" anchor="ctr">
            <a:normAutofit/>
          </a:bodyPr>
          <a:lstStyle/>
          <a:p>
            <a:r>
              <a:rPr lang="en-US" sz="2000">
                <a:solidFill>
                  <a:srgbClr val="FFFFFF"/>
                </a:solidFill>
              </a:rPr>
              <a:t>Birth weight is trebled within the first year</a:t>
            </a:r>
          </a:p>
          <a:p>
            <a:r>
              <a:rPr lang="en-US" sz="2000">
                <a:solidFill>
                  <a:srgbClr val="FFFFFF"/>
                </a:solidFill>
              </a:rPr>
              <a:t>Brain development– 64% of brain growth happens in the first 90 days! </a:t>
            </a:r>
          </a:p>
          <a:p>
            <a:r>
              <a:rPr lang="en-US" sz="2000">
                <a:solidFill>
                  <a:srgbClr val="FFFFFF"/>
                </a:solidFill>
              </a:rPr>
              <a:t>Milk centered - 87% water, 1% protein, 4% lipid, and 7% carbohydrate</a:t>
            </a:r>
          </a:p>
          <a:p>
            <a:pPr marL="0"/>
            <a:r>
              <a:rPr lang="en-US" sz="2000">
                <a:solidFill>
                  <a:srgbClr val="FFFFFF"/>
                </a:solidFill>
              </a:rPr>
              <a:t>Weaning from +6m </a:t>
            </a:r>
          </a:p>
        </p:txBody>
      </p:sp>
      <p:sp>
        <p:nvSpPr>
          <p:cNvPr id="4" name="TextBox 3">
            <a:extLst>
              <a:ext uri="{FF2B5EF4-FFF2-40B4-BE49-F238E27FC236}">
                <a16:creationId xmlns:a16="http://schemas.microsoft.com/office/drawing/2014/main" id="{34C8C1BB-F11F-233F-F214-50C1EC2A40DD}"/>
              </a:ext>
            </a:extLst>
          </p:cNvPr>
          <p:cNvSpPr txBox="1"/>
          <p:nvPr/>
        </p:nvSpPr>
        <p:spPr>
          <a:xfrm>
            <a:off x="7800646" y="5955961"/>
            <a:ext cx="394565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bg1"/>
                </a:solidFill>
                <a:ea typeface="+mn-lt"/>
                <a:cs typeface="+mn-lt"/>
              </a:rPr>
              <a:t>(</a:t>
            </a:r>
            <a:r>
              <a:rPr lang="en-GB" sz="1200" err="1">
                <a:solidFill>
                  <a:schemeClr val="bg1"/>
                </a:solidFill>
                <a:ea typeface="+mn-lt"/>
                <a:cs typeface="+mn-lt"/>
              </a:rPr>
              <a:t>Boquien</a:t>
            </a:r>
            <a:r>
              <a:rPr lang="en-GB" sz="1200">
                <a:solidFill>
                  <a:schemeClr val="bg1"/>
                </a:solidFill>
                <a:ea typeface="+mn-lt"/>
                <a:cs typeface="+mn-lt"/>
              </a:rPr>
              <a:t>, 2018; Holland et al., 2014; Lean &amp; </a:t>
            </a:r>
            <a:r>
              <a:rPr lang="en-GB" sz="1200" err="1">
                <a:solidFill>
                  <a:schemeClr val="bg1"/>
                </a:solidFill>
                <a:ea typeface="+mn-lt"/>
                <a:cs typeface="+mn-lt"/>
              </a:rPr>
              <a:t>Combet</a:t>
            </a:r>
            <a:r>
              <a:rPr lang="en-GB" sz="1200">
                <a:solidFill>
                  <a:schemeClr val="bg1"/>
                </a:solidFill>
                <a:ea typeface="+mn-lt"/>
                <a:cs typeface="+mn-lt"/>
              </a:rPr>
              <a:t>, 2017)</a:t>
            </a:r>
            <a:endParaRPr lang="en-US">
              <a:solidFill>
                <a:schemeClr val="bg1"/>
              </a:solidFill>
            </a:endParaRPr>
          </a:p>
        </p:txBody>
      </p:sp>
    </p:spTree>
    <p:extLst>
      <p:ext uri="{BB962C8B-B14F-4D97-AF65-F5344CB8AC3E}">
        <p14:creationId xmlns:p14="http://schemas.microsoft.com/office/powerpoint/2010/main" val="23213224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ED40C-6842-F56A-87A3-5DF81A90111C}"/>
              </a:ext>
            </a:extLst>
          </p:cNvPr>
          <p:cNvSpPr>
            <a:spLocks noGrp="1"/>
          </p:cNvSpPr>
          <p:nvPr>
            <p:ph type="title"/>
          </p:nvPr>
        </p:nvSpPr>
        <p:spPr>
          <a:xfrm>
            <a:off x="6557370" y="644927"/>
            <a:ext cx="5259707" cy="1325563"/>
          </a:xfrm>
        </p:spPr>
        <p:txBody>
          <a:bodyPr>
            <a:normAutofit/>
          </a:bodyPr>
          <a:lstStyle/>
          <a:p>
            <a:r>
              <a:rPr lang="en-GB">
                <a:cs typeface="Calibri Light"/>
              </a:rPr>
              <a:t>Breast or formula?</a:t>
            </a:r>
            <a:endParaRPr lang="en-GB"/>
          </a:p>
        </p:txBody>
      </p:sp>
      <p:sp>
        <p:nvSpPr>
          <p:cNvPr id="16" name="Content Placeholder 7">
            <a:extLst>
              <a:ext uri="{FF2B5EF4-FFF2-40B4-BE49-F238E27FC236}">
                <a16:creationId xmlns:a16="http://schemas.microsoft.com/office/drawing/2014/main" id="{6251CDBE-CC10-CD28-4C0E-B018EF333F7D}"/>
              </a:ext>
            </a:extLst>
          </p:cNvPr>
          <p:cNvSpPr>
            <a:spLocks noGrp="1"/>
          </p:cNvSpPr>
          <p:nvPr>
            <p:ph idx="1"/>
          </p:nvPr>
        </p:nvSpPr>
        <p:spPr>
          <a:xfrm>
            <a:off x="5570291" y="2120867"/>
            <a:ext cx="5302845" cy="4094787"/>
          </a:xfrm>
        </p:spPr>
        <p:txBody>
          <a:bodyPr vert="horz" lIns="91440" tIns="45720" rIns="91440" bIns="45720" rtlCol="0" anchor="t">
            <a:noAutofit/>
          </a:bodyPr>
          <a:lstStyle/>
          <a:p>
            <a:r>
              <a:rPr lang="en-US" sz="2000">
                <a:cs typeface="Calibri"/>
              </a:rPr>
              <a:t>Breast feeding is </a:t>
            </a:r>
            <a:r>
              <a:rPr lang="en-US" sz="2000" err="1">
                <a:cs typeface="Calibri"/>
              </a:rPr>
              <a:t>recognised</a:t>
            </a:r>
            <a:r>
              <a:rPr lang="en-US" sz="2000">
                <a:cs typeface="Calibri"/>
              </a:rPr>
              <a:t> as the best way to feed a baby nutritionally </a:t>
            </a:r>
          </a:p>
          <a:p>
            <a:r>
              <a:rPr lang="en-US" sz="2000">
                <a:cs typeface="Calibri"/>
              </a:rPr>
              <a:t>Breast milk changes over the course of breast feeding, even day to by</a:t>
            </a:r>
          </a:p>
          <a:p>
            <a:r>
              <a:rPr lang="en-US" sz="2000">
                <a:cs typeface="Calibri"/>
              </a:rPr>
              <a:t>Some mothers are unable to or do not want to</a:t>
            </a:r>
          </a:p>
          <a:p>
            <a:r>
              <a:rPr lang="en-US" sz="2000">
                <a:cs typeface="Calibri"/>
              </a:rPr>
              <a:t>Formula's </a:t>
            </a:r>
            <a:r>
              <a:rPr lang="en-US" sz="2000">
                <a:ea typeface="+mn-lt"/>
                <a:cs typeface="+mn-lt"/>
              </a:rPr>
              <a:t>nutritional qualities are closer to that of breast milk than ever before, however still does not contain biological components – immunoglobulins, white blood cells. </a:t>
            </a:r>
          </a:p>
          <a:p>
            <a:r>
              <a:rPr lang="en-US" sz="2000">
                <a:cs typeface="Calibri" panose="020F0502020204030204"/>
              </a:rPr>
              <a:t>Formula usually created from cow or goat milk but adapted so suit a neonatal digestive tract </a:t>
            </a:r>
          </a:p>
        </p:txBody>
      </p:sp>
      <p:pic>
        <p:nvPicPr>
          <p:cNvPr id="4" name="Picture 4">
            <a:extLst>
              <a:ext uri="{FF2B5EF4-FFF2-40B4-BE49-F238E27FC236}">
                <a16:creationId xmlns:a16="http://schemas.microsoft.com/office/drawing/2014/main" id="{2D23ABE4-8D2D-4FF9-1339-1AC7A956E1CF}"/>
              </a:ext>
            </a:extLst>
          </p:cNvPr>
          <p:cNvPicPr>
            <a:picLocks noChangeAspect="1"/>
          </p:cNvPicPr>
          <p:nvPr/>
        </p:nvPicPr>
        <p:blipFill rotWithShape="1">
          <a:blip r:embed="rId2"/>
          <a:srcRect l="33208" r="5519"/>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3" name="TextBox 2">
            <a:extLst>
              <a:ext uri="{FF2B5EF4-FFF2-40B4-BE49-F238E27FC236}">
                <a16:creationId xmlns:a16="http://schemas.microsoft.com/office/drawing/2014/main" id="{7A7F0CDD-B3D9-1E35-57FB-781D4286A207}"/>
              </a:ext>
            </a:extLst>
          </p:cNvPr>
          <p:cNvSpPr txBox="1"/>
          <p:nvPr/>
        </p:nvSpPr>
        <p:spPr>
          <a:xfrm>
            <a:off x="1333500" y="6293069"/>
            <a:ext cx="422712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ea typeface="+mn-lt"/>
                <a:cs typeface="+mn-lt"/>
              </a:rPr>
              <a:t>(Lean &amp; </a:t>
            </a:r>
            <a:r>
              <a:rPr lang="en-GB" sz="1200" err="1">
                <a:ea typeface="+mn-lt"/>
                <a:cs typeface="+mn-lt"/>
              </a:rPr>
              <a:t>Combet</a:t>
            </a:r>
            <a:r>
              <a:rPr lang="en-GB" sz="1200">
                <a:ea typeface="+mn-lt"/>
                <a:cs typeface="+mn-lt"/>
              </a:rPr>
              <a:t>, 2017; Martorell, 2017; Patel &amp; Rouster, 2022) </a:t>
            </a:r>
            <a:endParaRPr lang="en-US" sz="1200">
              <a:cs typeface="Calibri" panose="020F0502020204030204"/>
            </a:endParaRPr>
          </a:p>
        </p:txBody>
      </p:sp>
    </p:spTree>
    <p:extLst>
      <p:ext uri="{BB962C8B-B14F-4D97-AF65-F5344CB8AC3E}">
        <p14:creationId xmlns:p14="http://schemas.microsoft.com/office/powerpoint/2010/main" val="1116916271"/>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75764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99FC45-8E4B-936B-574B-1D2EFD617737}"/>
              </a:ext>
            </a:extLst>
          </p:cNvPr>
          <p:cNvSpPr>
            <a:spLocks noGrp="1"/>
          </p:cNvSpPr>
          <p:nvPr>
            <p:ph type="title"/>
          </p:nvPr>
        </p:nvSpPr>
        <p:spPr>
          <a:xfrm>
            <a:off x="524256" y="516804"/>
            <a:ext cx="6594189" cy="1625210"/>
          </a:xfrm>
        </p:spPr>
        <p:txBody>
          <a:bodyPr>
            <a:normAutofit/>
          </a:bodyPr>
          <a:lstStyle/>
          <a:p>
            <a:r>
              <a:rPr lang="en-GB">
                <a:solidFill>
                  <a:srgbClr val="FFFFFF"/>
                </a:solidFill>
                <a:cs typeface="Calibri Light"/>
              </a:rPr>
              <a:t>Weaning </a:t>
            </a:r>
            <a:endParaRPr lang="en-GB">
              <a:solidFill>
                <a:srgbClr val="FFFFFF"/>
              </a:solidFill>
            </a:endParaRPr>
          </a:p>
        </p:txBody>
      </p:sp>
      <p:sp>
        <p:nvSpPr>
          <p:cNvPr id="12" name="Rectangle 14">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indoor, person, seat, chair&#10;&#10;Description automatically generated">
            <a:extLst>
              <a:ext uri="{FF2B5EF4-FFF2-40B4-BE49-F238E27FC236}">
                <a16:creationId xmlns:a16="http://schemas.microsoft.com/office/drawing/2014/main" id="{98B51BA7-B79E-9A25-1760-6939FF5C66B4}"/>
              </a:ext>
            </a:extLst>
          </p:cNvPr>
          <p:cNvPicPr>
            <a:picLocks noChangeAspect="1"/>
          </p:cNvPicPr>
          <p:nvPr/>
        </p:nvPicPr>
        <p:blipFill>
          <a:blip r:embed="rId2"/>
          <a:stretch>
            <a:fillRect/>
          </a:stretch>
        </p:blipFill>
        <p:spPr>
          <a:xfrm>
            <a:off x="566744" y="2726230"/>
            <a:ext cx="6579910" cy="3515000"/>
          </a:xfrm>
          <a:prstGeom prst="rect">
            <a:avLst/>
          </a:prstGeom>
        </p:spPr>
      </p:pic>
      <p:sp>
        <p:nvSpPr>
          <p:cNvPr id="17" name="Rectangle 16">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93DA7C20-E4DC-B7ED-CC7C-C5D7C29504CF}"/>
              </a:ext>
            </a:extLst>
          </p:cNvPr>
          <p:cNvSpPr>
            <a:spLocks noGrp="1"/>
          </p:cNvSpPr>
          <p:nvPr>
            <p:ph idx="1"/>
          </p:nvPr>
        </p:nvSpPr>
        <p:spPr>
          <a:xfrm>
            <a:off x="8029319" y="917725"/>
            <a:ext cx="3424739" cy="4852362"/>
          </a:xfrm>
        </p:spPr>
        <p:txBody>
          <a:bodyPr anchor="ctr">
            <a:normAutofit/>
          </a:bodyPr>
          <a:lstStyle/>
          <a:p>
            <a:r>
              <a:rPr lang="en-US" sz="2000">
                <a:solidFill>
                  <a:srgbClr val="FFFFFF"/>
                </a:solidFill>
                <a:cs typeface="Calibri"/>
              </a:rPr>
              <a:t>To accustom the baby to new foods and diversify the diet from milk to solids &amp; gain additional nutrients that can no longer be supplied by milk alone</a:t>
            </a:r>
          </a:p>
          <a:p>
            <a:r>
              <a:rPr lang="en-US" sz="2000">
                <a:solidFill>
                  <a:srgbClr val="FFFFFF"/>
                </a:solidFill>
                <a:cs typeface="Calibri"/>
              </a:rPr>
              <a:t>Energy</a:t>
            </a:r>
          </a:p>
          <a:p>
            <a:r>
              <a:rPr lang="en-US" sz="2000">
                <a:solidFill>
                  <a:srgbClr val="FFFFFF"/>
                </a:solidFill>
                <a:cs typeface="Calibri"/>
              </a:rPr>
              <a:t>Protein</a:t>
            </a:r>
          </a:p>
          <a:p>
            <a:r>
              <a:rPr lang="en-US" sz="2000">
                <a:solidFill>
                  <a:srgbClr val="FFFFFF"/>
                </a:solidFill>
                <a:cs typeface="Calibri"/>
              </a:rPr>
              <a:t>Zinc</a:t>
            </a:r>
          </a:p>
          <a:p>
            <a:r>
              <a:rPr lang="en-US" sz="2000">
                <a:solidFill>
                  <a:srgbClr val="FFFFFF"/>
                </a:solidFill>
                <a:cs typeface="Calibri"/>
              </a:rPr>
              <a:t>Iron – deficiency may lead to delayed psychomotor development</a:t>
            </a:r>
          </a:p>
          <a:p>
            <a:r>
              <a:rPr lang="en-US" sz="2000">
                <a:solidFill>
                  <a:srgbClr val="FFFFFF"/>
                </a:solidFill>
                <a:cs typeface="Calibri"/>
              </a:rPr>
              <a:t>Vitamin A</a:t>
            </a:r>
          </a:p>
          <a:p>
            <a:r>
              <a:rPr lang="en-US" sz="2000">
                <a:solidFill>
                  <a:srgbClr val="FFFFFF"/>
                </a:solidFill>
                <a:cs typeface="Calibri"/>
              </a:rPr>
              <a:t>Vitamin D</a:t>
            </a:r>
          </a:p>
          <a:p>
            <a:endParaRPr lang="en-US" sz="2000">
              <a:solidFill>
                <a:srgbClr val="FFFFFF"/>
              </a:solidFill>
              <a:cs typeface="Calibri"/>
            </a:endParaRPr>
          </a:p>
        </p:txBody>
      </p:sp>
      <p:sp>
        <p:nvSpPr>
          <p:cNvPr id="3" name="TextBox 2">
            <a:extLst>
              <a:ext uri="{FF2B5EF4-FFF2-40B4-BE49-F238E27FC236}">
                <a16:creationId xmlns:a16="http://schemas.microsoft.com/office/drawing/2014/main" id="{37784EDF-3331-D49D-5BF1-F8F9085A548F}"/>
              </a:ext>
            </a:extLst>
          </p:cNvPr>
          <p:cNvSpPr txBox="1"/>
          <p:nvPr/>
        </p:nvSpPr>
        <p:spPr>
          <a:xfrm>
            <a:off x="7850909" y="6032500"/>
            <a:ext cx="395431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chemeClr val="bg1"/>
                </a:solidFill>
                <a:cs typeface="Calibri"/>
              </a:rPr>
              <a:t>(Department of Health, 1991; Lean &amp; </a:t>
            </a:r>
            <a:r>
              <a:rPr lang="en-GB" sz="1200" err="1">
                <a:solidFill>
                  <a:schemeClr val="bg1"/>
                </a:solidFill>
                <a:cs typeface="Calibri"/>
              </a:rPr>
              <a:t>Combet</a:t>
            </a:r>
            <a:r>
              <a:rPr lang="en-GB" sz="1200">
                <a:solidFill>
                  <a:schemeClr val="bg1"/>
                </a:solidFill>
                <a:cs typeface="Calibri"/>
              </a:rPr>
              <a:t>, 2017) </a:t>
            </a:r>
            <a:endParaRPr lang="en-US" sz="1200">
              <a:solidFill>
                <a:schemeClr val="bg1"/>
              </a:solidFill>
              <a:cs typeface="Calibri" panose="020F0502020204030204"/>
            </a:endParaRPr>
          </a:p>
        </p:txBody>
      </p:sp>
    </p:spTree>
    <p:extLst>
      <p:ext uri="{BB962C8B-B14F-4D97-AF65-F5344CB8AC3E}">
        <p14:creationId xmlns:p14="http://schemas.microsoft.com/office/powerpoint/2010/main" val="24695407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DE6A193-4755-479A-BC6F-A7EBCA73B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A55B759-31A7-423C-9BC2-A8BC09FE9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F78796AF-79A0-47AC-BEFD-BFFC00F968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0ECD877-4711-A8BB-2B4E-AAF793575FF4}"/>
              </a:ext>
            </a:extLst>
          </p:cNvPr>
          <p:cNvSpPr>
            <a:spLocks noGrp="1"/>
          </p:cNvSpPr>
          <p:nvPr>
            <p:ph type="title"/>
          </p:nvPr>
        </p:nvSpPr>
        <p:spPr>
          <a:xfrm>
            <a:off x="804672" y="338328"/>
            <a:ext cx="3877056" cy="2249424"/>
          </a:xfrm>
        </p:spPr>
        <p:txBody>
          <a:bodyPr vert="horz" lIns="91440" tIns="45720" rIns="91440" bIns="45720" rtlCol="0" anchor="b">
            <a:normAutofit/>
          </a:bodyPr>
          <a:lstStyle/>
          <a:p>
            <a:r>
              <a:rPr lang="en-US" sz="3800"/>
              <a:t>Dietary Reference Value's and recommended weaning foods  </a:t>
            </a:r>
          </a:p>
        </p:txBody>
      </p:sp>
      <p:sp>
        <p:nvSpPr>
          <p:cNvPr id="8" name="TextBox 7">
            <a:extLst>
              <a:ext uri="{FF2B5EF4-FFF2-40B4-BE49-F238E27FC236}">
                <a16:creationId xmlns:a16="http://schemas.microsoft.com/office/drawing/2014/main" id="{91F1932B-0A44-B31C-F415-0DF0E9F03B7B}"/>
              </a:ext>
            </a:extLst>
          </p:cNvPr>
          <p:cNvSpPr txBox="1"/>
          <p:nvPr/>
        </p:nvSpPr>
        <p:spPr>
          <a:xfrm>
            <a:off x="400581" y="2771094"/>
            <a:ext cx="3209544" cy="270261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85750" indent="-285750">
              <a:lnSpc>
                <a:spcPct val="90000"/>
              </a:lnSpc>
              <a:spcBef>
                <a:spcPts val="1000"/>
              </a:spcBef>
              <a:buFont typeface="Arial"/>
              <a:buChar char="•"/>
            </a:pPr>
            <a:r>
              <a:rPr lang="en-US"/>
              <a:t>Breads, cereals, potatoes - Energy</a:t>
            </a:r>
            <a:endParaRPr lang="en-US">
              <a:cs typeface="Calibri"/>
            </a:endParaRPr>
          </a:p>
          <a:p>
            <a:pPr marL="285750" indent="-285750">
              <a:lnSpc>
                <a:spcPct val="90000"/>
              </a:lnSpc>
              <a:spcBef>
                <a:spcPts val="1000"/>
              </a:spcBef>
              <a:buFont typeface="Arial"/>
              <a:buChar char="•"/>
            </a:pPr>
            <a:r>
              <a:rPr lang="en-US"/>
              <a:t>Fruits and vegetables – Vitamin A</a:t>
            </a:r>
            <a:endParaRPr lang="en-US">
              <a:cs typeface="Calibri"/>
            </a:endParaRPr>
          </a:p>
          <a:p>
            <a:pPr marL="285750" indent="-285750">
              <a:lnSpc>
                <a:spcPct val="90000"/>
              </a:lnSpc>
              <a:spcBef>
                <a:spcPts val="1000"/>
              </a:spcBef>
              <a:buFont typeface="Arial"/>
              <a:buChar char="•"/>
            </a:pPr>
            <a:r>
              <a:rPr lang="en-US"/>
              <a:t>Milk and dairy products – Vitamin D</a:t>
            </a:r>
            <a:endParaRPr lang="en-US">
              <a:cs typeface="Calibri"/>
            </a:endParaRPr>
          </a:p>
          <a:p>
            <a:pPr marL="285750" indent="-285750">
              <a:lnSpc>
                <a:spcPct val="90000"/>
              </a:lnSpc>
              <a:spcBef>
                <a:spcPts val="1000"/>
              </a:spcBef>
              <a:buFont typeface="Arial"/>
              <a:buChar char="•"/>
            </a:pPr>
            <a:r>
              <a:rPr lang="en-US"/>
              <a:t>Meat and fish - Protein, Zinc, Vitamin D, Iron </a:t>
            </a:r>
            <a:endParaRPr lang="en-US">
              <a:cs typeface="Calibri"/>
            </a:endParaRPr>
          </a:p>
        </p:txBody>
      </p:sp>
      <p:pic>
        <p:nvPicPr>
          <p:cNvPr id="9" name="Picture 10" descr="A baby eating broccoli&#10;&#10;Description automatically generated">
            <a:extLst>
              <a:ext uri="{FF2B5EF4-FFF2-40B4-BE49-F238E27FC236}">
                <a16:creationId xmlns:a16="http://schemas.microsoft.com/office/drawing/2014/main" id="{4FAF23DA-D4C6-67A1-9498-2EEB6185EE82}"/>
              </a:ext>
            </a:extLst>
          </p:cNvPr>
          <p:cNvPicPr>
            <a:picLocks noChangeAspect="1"/>
          </p:cNvPicPr>
          <p:nvPr/>
        </p:nvPicPr>
        <p:blipFill>
          <a:blip r:embed="rId2"/>
          <a:stretch>
            <a:fillRect/>
          </a:stretch>
        </p:blipFill>
        <p:spPr>
          <a:xfrm>
            <a:off x="9031457" y="329822"/>
            <a:ext cx="2624438" cy="2611316"/>
          </a:xfrm>
          <a:prstGeom prst="rect">
            <a:avLst/>
          </a:prstGeom>
        </p:spPr>
      </p:pic>
      <p:sp>
        <p:nvSpPr>
          <p:cNvPr id="10" name="TextBox 9">
            <a:extLst>
              <a:ext uri="{FF2B5EF4-FFF2-40B4-BE49-F238E27FC236}">
                <a16:creationId xmlns:a16="http://schemas.microsoft.com/office/drawing/2014/main" id="{B161B71C-6CCC-A5B7-337C-B43841AC1D4A}"/>
              </a:ext>
            </a:extLst>
          </p:cNvPr>
          <p:cNvSpPr txBox="1"/>
          <p:nvPr/>
        </p:nvSpPr>
        <p:spPr>
          <a:xfrm>
            <a:off x="112270" y="6400262"/>
            <a:ext cx="438478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cs typeface="Calibri" panose="020F0502020204030204"/>
              </a:rPr>
              <a:t>(Department of Health, 1991; Lean &amp; </a:t>
            </a:r>
            <a:r>
              <a:rPr lang="en-GB" sz="1200" err="1">
                <a:cs typeface="Calibri" panose="020F0502020204030204"/>
              </a:rPr>
              <a:t>Combet</a:t>
            </a:r>
            <a:r>
              <a:rPr lang="en-GB" sz="1200">
                <a:cs typeface="Calibri" panose="020F0502020204030204"/>
              </a:rPr>
              <a:t>, 2017) </a:t>
            </a:r>
            <a:endParaRPr lang="en-US"/>
          </a:p>
        </p:txBody>
      </p:sp>
      <p:sp>
        <p:nvSpPr>
          <p:cNvPr id="4" name="TextBox 3">
            <a:extLst>
              <a:ext uri="{FF2B5EF4-FFF2-40B4-BE49-F238E27FC236}">
                <a16:creationId xmlns:a16="http://schemas.microsoft.com/office/drawing/2014/main" id="{D228EF95-A45F-D1C6-DE0B-4A2D79BA69D0}"/>
              </a:ext>
            </a:extLst>
          </p:cNvPr>
          <p:cNvSpPr txBox="1"/>
          <p:nvPr/>
        </p:nvSpPr>
        <p:spPr>
          <a:xfrm>
            <a:off x="5458809" y="5984327"/>
            <a:ext cx="563288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200">
                <a:ea typeface="+mn-lt"/>
                <a:cs typeface="+mn-lt"/>
              </a:rPr>
              <a:t>(Department of Health, 1991)</a:t>
            </a:r>
            <a:endParaRPr lang="en-US" sz="1200"/>
          </a:p>
        </p:txBody>
      </p:sp>
      <p:graphicFrame>
        <p:nvGraphicFramePr>
          <p:cNvPr id="12" name="Table 11">
            <a:extLst>
              <a:ext uri="{FF2B5EF4-FFF2-40B4-BE49-F238E27FC236}">
                <a16:creationId xmlns:a16="http://schemas.microsoft.com/office/drawing/2014/main" id="{217707FD-E947-2C68-2E61-4EC8516D54EC}"/>
              </a:ext>
            </a:extLst>
          </p:cNvPr>
          <p:cNvGraphicFramePr>
            <a:graphicFrameLocks noGrp="1"/>
          </p:cNvGraphicFramePr>
          <p:nvPr>
            <p:extLst>
              <p:ext uri="{D42A27DB-BD31-4B8C-83A1-F6EECF244321}">
                <p14:modId xmlns:p14="http://schemas.microsoft.com/office/powerpoint/2010/main" val="1787568172"/>
              </p:ext>
            </p:extLst>
          </p:nvPr>
        </p:nvGraphicFramePr>
        <p:xfrm>
          <a:off x="5558501" y="3175144"/>
          <a:ext cx="6285065" cy="3338375"/>
        </p:xfrm>
        <a:graphic>
          <a:graphicData uri="http://schemas.openxmlformats.org/drawingml/2006/table">
            <a:tbl>
              <a:tblPr firstRow="1" firstCol="1" bandRow="1">
                <a:tableStyleId>{5C22544A-7EE6-4342-B048-85BDC9FD1C3A}</a:tableStyleId>
              </a:tblPr>
              <a:tblGrid>
                <a:gridCol w="1554606">
                  <a:extLst>
                    <a:ext uri="{9D8B030D-6E8A-4147-A177-3AD203B41FA5}">
                      <a16:colId xmlns:a16="http://schemas.microsoft.com/office/drawing/2014/main" val="216262816"/>
                    </a:ext>
                  </a:extLst>
                </a:gridCol>
                <a:gridCol w="1804981">
                  <a:extLst>
                    <a:ext uri="{9D8B030D-6E8A-4147-A177-3AD203B41FA5}">
                      <a16:colId xmlns:a16="http://schemas.microsoft.com/office/drawing/2014/main" val="2408251122"/>
                    </a:ext>
                  </a:extLst>
                </a:gridCol>
                <a:gridCol w="2925478">
                  <a:extLst>
                    <a:ext uri="{9D8B030D-6E8A-4147-A177-3AD203B41FA5}">
                      <a16:colId xmlns:a16="http://schemas.microsoft.com/office/drawing/2014/main" val="2663370858"/>
                    </a:ext>
                  </a:extLst>
                </a:gridCol>
              </a:tblGrid>
              <a:tr h="685967">
                <a:tc>
                  <a:txBody>
                    <a:bodyPr/>
                    <a:lstStyle/>
                    <a:p>
                      <a:pPr algn="ctr" fontAlgn="base"/>
                      <a:r>
                        <a:rPr lang="en-US" sz="1200">
                          <a:effectLst/>
                        </a:rPr>
                        <a:t>Age ​</a:t>
                      </a:r>
                      <a:endParaRPr lang="en-US">
                        <a:effectLst/>
                      </a:endParaRPr>
                    </a:p>
                  </a:txBody>
                  <a:tcPr marL="0" marR="0" marT="0" marB="0" anchor="ctr"/>
                </a:tc>
                <a:tc>
                  <a:txBody>
                    <a:bodyPr/>
                    <a:lstStyle/>
                    <a:p>
                      <a:pPr algn="ctr" fontAlgn="base"/>
                      <a:r>
                        <a:rPr lang="en-GB" sz="1200">
                          <a:effectLst/>
                        </a:rPr>
                        <a:t>Energy Requirements​</a:t>
                      </a:r>
                      <a:endParaRPr lang="en-GB">
                        <a:effectLst/>
                      </a:endParaRPr>
                    </a:p>
                  </a:txBody>
                  <a:tcPr marL="0" marR="0" marT="0" marB="0" anchor="ctr"/>
                </a:tc>
                <a:tc>
                  <a:txBody>
                    <a:bodyPr/>
                    <a:lstStyle/>
                    <a:p>
                      <a:pPr algn="ctr" fontAlgn="base"/>
                      <a:r>
                        <a:rPr lang="en-GB" sz="1200">
                          <a:effectLst/>
                        </a:rPr>
                        <a:t>Foods​</a:t>
                      </a:r>
                      <a:endParaRPr lang="en-GB">
                        <a:effectLst/>
                      </a:endParaRPr>
                    </a:p>
                  </a:txBody>
                  <a:tcPr marL="0" marR="0" marT="0" marB="0" anchor="ctr"/>
                </a:tc>
                <a:extLst>
                  <a:ext uri="{0D108BD9-81ED-4DB2-BD59-A6C34878D82A}">
                    <a16:rowId xmlns:a16="http://schemas.microsoft.com/office/drawing/2014/main" val="1779103020"/>
                  </a:ext>
                </a:extLst>
              </a:tr>
              <a:tr h="342983">
                <a:tc>
                  <a:txBody>
                    <a:bodyPr/>
                    <a:lstStyle/>
                    <a:p>
                      <a:pPr algn="ctr" fontAlgn="base"/>
                      <a:r>
                        <a:rPr lang="en-US" sz="1200">
                          <a:effectLst/>
                        </a:rPr>
                        <a:t>0-3 months​</a:t>
                      </a:r>
                      <a:endParaRPr lang="en-US">
                        <a:effectLst/>
                      </a:endParaRPr>
                    </a:p>
                  </a:txBody>
                  <a:tcPr marL="0" marR="0" marT="0" marB="0" anchor="ctr"/>
                </a:tc>
                <a:tc>
                  <a:txBody>
                    <a:bodyPr/>
                    <a:lstStyle/>
                    <a:p>
                      <a:pPr algn="ctr" fontAlgn="base"/>
                      <a:r>
                        <a:rPr lang="en-GB" sz="1200">
                          <a:effectLst/>
                        </a:rPr>
                        <a:t>515-545kcal ​</a:t>
                      </a:r>
                      <a:endParaRPr lang="en-GB">
                        <a:effectLst/>
                      </a:endParaRPr>
                    </a:p>
                  </a:txBody>
                  <a:tcPr marL="0" marR="0" marT="0" marB="0" anchor="ctr"/>
                </a:tc>
                <a:tc>
                  <a:txBody>
                    <a:bodyPr/>
                    <a:lstStyle/>
                    <a:p>
                      <a:pPr algn="ctr" fontAlgn="base"/>
                      <a:r>
                        <a:rPr lang="en-GB" sz="1200">
                          <a:effectLst/>
                        </a:rPr>
                        <a:t>x5 150ml bottles of milk​</a:t>
                      </a:r>
                      <a:endParaRPr lang="en-GB">
                        <a:effectLst/>
                      </a:endParaRPr>
                    </a:p>
                  </a:txBody>
                  <a:tcPr marL="0" marR="0" marT="0" marB="0" anchor="ctr"/>
                </a:tc>
                <a:extLst>
                  <a:ext uri="{0D108BD9-81ED-4DB2-BD59-A6C34878D82A}">
                    <a16:rowId xmlns:a16="http://schemas.microsoft.com/office/drawing/2014/main" val="2490748966"/>
                  </a:ext>
                </a:extLst>
              </a:tr>
              <a:tr h="342983">
                <a:tc>
                  <a:txBody>
                    <a:bodyPr/>
                    <a:lstStyle/>
                    <a:p>
                      <a:pPr algn="ctr" fontAlgn="base"/>
                      <a:r>
                        <a:rPr lang="en-US" sz="1200">
                          <a:effectLst/>
                        </a:rPr>
                        <a:t>4-6 months ​</a:t>
                      </a:r>
                      <a:endParaRPr lang="en-US">
                        <a:effectLst/>
                      </a:endParaRPr>
                    </a:p>
                  </a:txBody>
                  <a:tcPr marL="0" marR="0" marT="0" marB="0" anchor="ctr"/>
                </a:tc>
                <a:tc>
                  <a:txBody>
                    <a:bodyPr/>
                    <a:lstStyle/>
                    <a:p>
                      <a:pPr algn="ctr" fontAlgn="base"/>
                      <a:r>
                        <a:rPr lang="en-GB" sz="1200">
                          <a:effectLst/>
                        </a:rPr>
                        <a:t>645-690kcal ​</a:t>
                      </a:r>
                      <a:endParaRPr lang="en-GB">
                        <a:effectLst/>
                      </a:endParaRPr>
                    </a:p>
                  </a:txBody>
                  <a:tcPr marL="0" marR="0" marT="0" marB="0" anchor="ctr"/>
                </a:tc>
                <a:tc>
                  <a:txBody>
                    <a:bodyPr/>
                    <a:lstStyle/>
                    <a:p>
                      <a:pPr algn="ctr" fontAlgn="base"/>
                      <a:r>
                        <a:rPr lang="en-GB" sz="1200">
                          <a:effectLst/>
                        </a:rPr>
                        <a:t>x6 150ml bottles of milk​</a:t>
                      </a:r>
                      <a:endParaRPr lang="en-GB">
                        <a:effectLst/>
                      </a:endParaRPr>
                    </a:p>
                  </a:txBody>
                  <a:tcPr marL="0" marR="0" marT="0" marB="0" anchor="ctr"/>
                </a:tc>
                <a:extLst>
                  <a:ext uri="{0D108BD9-81ED-4DB2-BD59-A6C34878D82A}">
                    <a16:rowId xmlns:a16="http://schemas.microsoft.com/office/drawing/2014/main" val="2960959589"/>
                  </a:ext>
                </a:extLst>
              </a:tr>
              <a:tr h="983221">
                <a:tc>
                  <a:txBody>
                    <a:bodyPr/>
                    <a:lstStyle/>
                    <a:p>
                      <a:pPr algn="ctr" fontAlgn="base"/>
                      <a:r>
                        <a:rPr lang="en-US" sz="1200">
                          <a:effectLst/>
                        </a:rPr>
                        <a:t>7-9 months ​</a:t>
                      </a:r>
                      <a:endParaRPr lang="en-US">
                        <a:effectLst/>
                      </a:endParaRPr>
                    </a:p>
                  </a:txBody>
                  <a:tcPr marL="0" marR="0" marT="0" marB="0" anchor="ctr"/>
                </a:tc>
                <a:tc>
                  <a:txBody>
                    <a:bodyPr/>
                    <a:lstStyle/>
                    <a:p>
                      <a:pPr algn="ctr" fontAlgn="base"/>
                      <a:r>
                        <a:rPr lang="en-GB" sz="1200">
                          <a:effectLst/>
                        </a:rPr>
                        <a:t>765-825kcal​</a:t>
                      </a:r>
                      <a:endParaRPr lang="en-GB">
                        <a:effectLst/>
                      </a:endParaRPr>
                    </a:p>
                  </a:txBody>
                  <a:tcPr marL="0" marR="0" marT="0" marB="0" anchor="ctr"/>
                </a:tc>
                <a:tc>
                  <a:txBody>
                    <a:bodyPr/>
                    <a:lstStyle/>
                    <a:p>
                      <a:pPr algn="ctr" fontAlgn="base"/>
                      <a:r>
                        <a:rPr lang="en-GB" sz="1200">
                          <a:effectLst/>
                        </a:rPr>
                        <a:t>X6 150ml bottles of milk plus 2-3 servings of weaning food ​</a:t>
                      </a:r>
                      <a:endParaRPr lang="en-GB">
                        <a:effectLst/>
                      </a:endParaRPr>
                    </a:p>
                  </a:txBody>
                  <a:tcPr marL="0" marR="0" marT="0" marB="0" anchor="ctr"/>
                </a:tc>
                <a:extLst>
                  <a:ext uri="{0D108BD9-81ED-4DB2-BD59-A6C34878D82A}">
                    <a16:rowId xmlns:a16="http://schemas.microsoft.com/office/drawing/2014/main" val="3468594925"/>
                  </a:ext>
                </a:extLst>
              </a:tr>
              <a:tr h="983221">
                <a:tc>
                  <a:txBody>
                    <a:bodyPr/>
                    <a:lstStyle/>
                    <a:p>
                      <a:pPr algn="ctr" fontAlgn="base"/>
                      <a:r>
                        <a:rPr lang="en-US" sz="1200">
                          <a:effectLst/>
                        </a:rPr>
                        <a:t>10-12 months​</a:t>
                      </a:r>
                      <a:endParaRPr lang="en-US">
                        <a:effectLst/>
                      </a:endParaRPr>
                    </a:p>
                  </a:txBody>
                  <a:tcPr marL="0" marR="0" marT="0" marB="0" anchor="ctr"/>
                </a:tc>
                <a:tc>
                  <a:txBody>
                    <a:bodyPr/>
                    <a:lstStyle/>
                    <a:p>
                      <a:pPr algn="ctr" fontAlgn="base"/>
                      <a:r>
                        <a:rPr lang="en-GB" sz="1200">
                          <a:effectLst/>
                        </a:rPr>
                        <a:t>865-920kcal​</a:t>
                      </a:r>
                      <a:endParaRPr lang="en-GB">
                        <a:effectLst/>
                      </a:endParaRPr>
                    </a:p>
                  </a:txBody>
                  <a:tcPr marL="0" marR="0" marT="0" marB="0" anchor="ctr"/>
                </a:tc>
                <a:tc>
                  <a:txBody>
                    <a:bodyPr/>
                    <a:lstStyle/>
                    <a:p>
                      <a:pPr algn="ctr" fontAlgn="base"/>
                      <a:r>
                        <a:rPr lang="en-GB" sz="1200">
                          <a:effectLst/>
                        </a:rPr>
                        <a:t>X4 150ml bottles of milk plus at least 4 servings of weaning food ​</a:t>
                      </a:r>
                      <a:endParaRPr lang="en-GB">
                        <a:effectLst/>
                      </a:endParaRPr>
                    </a:p>
                  </a:txBody>
                  <a:tcPr marL="0" marR="0" marT="0" marB="0" anchor="ctr"/>
                </a:tc>
                <a:extLst>
                  <a:ext uri="{0D108BD9-81ED-4DB2-BD59-A6C34878D82A}">
                    <a16:rowId xmlns:a16="http://schemas.microsoft.com/office/drawing/2014/main" val="1815792011"/>
                  </a:ext>
                </a:extLst>
              </a:tr>
            </a:tbl>
          </a:graphicData>
        </a:graphic>
      </p:graphicFrame>
    </p:spTree>
    <p:extLst>
      <p:ext uri="{BB962C8B-B14F-4D97-AF65-F5344CB8AC3E}">
        <p14:creationId xmlns:p14="http://schemas.microsoft.com/office/powerpoint/2010/main" val="2412048692"/>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84FF3-8463-E7CB-6239-731676AD2AEF}"/>
              </a:ext>
            </a:extLst>
          </p:cNvPr>
          <p:cNvSpPr>
            <a:spLocks noGrp="1"/>
          </p:cNvSpPr>
          <p:nvPr>
            <p:ph type="title"/>
          </p:nvPr>
        </p:nvSpPr>
        <p:spPr>
          <a:xfrm>
            <a:off x="6101268" y="48145"/>
            <a:ext cx="5965616" cy="1325563"/>
          </a:xfrm>
        </p:spPr>
        <p:txBody>
          <a:bodyPr>
            <a:normAutofit/>
          </a:bodyPr>
          <a:lstStyle/>
          <a:p>
            <a:pPr algn="ctr"/>
            <a:r>
              <a:rPr lang="en-GB">
                <a:cs typeface="Calibri Light"/>
              </a:rPr>
              <a:t>Childhood </a:t>
            </a:r>
          </a:p>
        </p:txBody>
      </p:sp>
      <p:sp>
        <p:nvSpPr>
          <p:cNvPr id="15" name="Content Placeholder 14">
            <a:extLst>
              <a:ext uri="{FF2B5EF4-FFF2-40B4-BE49-F238E27FC236}">
                <a16:creationId xmlns:a16="http://schemas.microsoft.com/office/drawing/2014/main" id="{2F337815-4ECF-5FCD-6F30-8B9121A4A2DD}"/>
              </a:ext>
            </a:extLst>
          </p:cNvPr>
          <p:cNvSpPr>
            <a:spLocks noGrp="1"/>
          </p:cNvSpPr>
          <p:nvPr>
            <p:ph idx="1"/>
          </p:nvPr>
        </p:nvSpPr>
        <p:spPr>
          <a:xfrm>
            <a:off x="6368143" y="1550824"/>
            <a:ext cx="5435981" cy="3686971"/>
          </a:xfrm>
        </p:spPr>
        <p:txBody>
          <a:bodyPr anchor="t">
            <a:normAutofit/>
          </a:bodyPr>
          <a:lstStyle/>
          <a:p>
            <a:pPr algn="ctr"/>
            <a:r>
              <a:rPr lang="en-US" sz="1800">
                <a:cs typeface="Calibri"/>
              </a:rPr>
              <a:t>Growth happens gradually in spurts and appetite will usually reflect this - </a:t>
            </a:r>
            <a:r>
              <a:rPr lang="en-US" sz="1800">
                <a:ea typeface="+mn-lt"/>
                <a:cs typeface="+mn-lt"/>
              </a:rPr>
              <a:t>Appetite is the best guide</a:t>
            </a:r>
            <a:endParaRPr lang="en-US" sz="1800">
              <a:cs typeface="Calibri" panose="020F0502020204030204"/>
            </a:endParaRPr>
          </a:p>
          <a:p>
            <a:pPr algn="ctr"/>
            <a:r>
              <a:rPr lang="en-US" sz="1800">
                <a:cs typeface="Calibri" panose="020F0502020204030204"/>
              </a:rPr>
              <a:t>Introduction to family meals with m</a:t>
            </a:r>
            <a:r>
              <a:rPr lang="en-US" sz="1800">
                <a:ea typeface="+mn-lt"/>
                <a:cs typeface="+mn-lt"/>
              </a:rPr>
              <a:t>ilk still a staple of the diet for growing bones and teeth</a:t>
            </a:r>
          </a:p>
          <a:p>
            <a:pPr algn="ctr"/>
            <a:r>
              <a:rPr lang="en-US" sz="1800">
                <a:cs typeface="Calibri"/>
              </a:rPr>
              <a:t>Increased reluctance to try new foods</a:t>
            </a:r>
          </a:p>
          <a:p>
            <a:pPr algn="ctr"/>
            <a:r>
              <a:rPr lang="en-US" sz="1800">
                <a:cs typeface="Calibri"/>
              </a:rPr>
              <a:t>Foods should start to be based around the Eatwell Guide and limiting sugary and salty foods. </a:t>
            </a:r>
          </a:p>
          <a:p>
            <a:pPr algn="ctr"/>
            <a:r>
              <a:rPr lang="en-US" sz="1800">
                <a:cs typeface="Calibri"/>
              </a:rPr>
              <a:t>Activity levels need to be considered although there is now much more TV and computer gaming</a:t>
            </a:r>
          </a:p>
          <a:p>
            <a:pPr algn="ctr"/>
            <a:endParaRPr lang="en-US" sz="1800">
              <a:cs typeface="Calibri"/>
            </a:endParaRPr>
          </a:p>
          <a:p>
            <a:endParaRPr lang="en-US" sz="1800">
              <a:cs typeface="Calibri"/>
            </a:endParaRPr>
          </a:p>
          <a:p>
            <a:endParaRPr lang="en-US" sz="1800">
              <a:cs typeface="Calibri"/>
            </a:endParaRPr>
          </a:p>
          <a:p>
            <a:endParaRPr lang="en-US" sz="1800">
              <a:cs typeface="Calibri"/>
            </a:endParaRPr>
          </a:p>
        </p:txBody>
      </p:sp>
      <p:pic>
        <p:nvPicPr>
          <p:cNvPr id="5" name="Picture 5">
            <a:extLst>
              <a:ext uri="{FF2B5EF4-FFF2-40B4-BE49-F238E27FC236}">
                <a16:creationId xmlns:a16="http://schemas.microsoft.com/office/drawing/2014/main" id="{89ACD9DD-64E2-081D-C73D-8C0E189B5166}"/>
              </a:ext>
            </a:extLst>
          </p:cNvPr>
          <p:cNvPicPr>
            <a:picLocks noChangeAspect="1"/>
          </p:cNvPicPr>
          <p:nvPr/>
        </p:nvPicPr>
        <p:blipFill rotWithShape="1">
          <a:blip r:embed="rId2"/>
          <a:srcRect l="10123" r="4598" b="-1"/>
          <a:stretch/>
        </p:blipFill>
        <p:spPr>
          <a:xfrm>
            <a:off x="1" y="10"/>
            <a:ext cx="5681097" cy="4151910"/>
          </a:xfrm>
          <a:custGeom>
            <a:avLst/>
            <a:gdLst/>
            <a:ahLst/>
            <a:cxnLst/>
            <a:rect l="l" t="t" r="r" b="b"/>
            <a:pathLst>
              <a:path w="5681097" h="4151920">
                <a:moveTo>
                  <a:pt x="0" y="0"/>
                </a:moveTo>
                <a:lnTo>
                  <a:pt x="5611423" y="0"/>
                </a:lnTo>
                <a:lnTo>
                  <a:pt x="5663241" y="339527"/>
                </a:lnTo>
                <a:cubicBezTo>
                  <a:pt x="5675049" y="455800"/>
                  <a:pt x="5681097" y="573775"/>
                  <a:pt x="5681097" y="693164"/>
                </a:cubicBezTo>
                <a:cubicBezTo>
                  <a:pt x="5681097" y="2603383"/>
                  <a:pt x="4132560" y="4151920"/>
                  <a:pt x="2222343" y="4151920"/>
                </a:cubicBezTo>
                <a:cubicBezTo>
                  <a:pt x="1386622" y="4151920"/>
                  <a:pt x="620129" y="3855520"/>
                  <a:pt x="22252" y="3362108"/>
                </a:cubicBezTo>
                <a:lnTo>
                  <a:pt x="0" y="3341884"/>
                </a:lnTo>
                <a:close/>
              </a:path>
            </a:pathLst>
          </a:custGeom>
        </p:spPr>
      </p:pic>
      <p:pic>
        <p:nvPicPr>
          <p:cNvPr id="6" name="Picture 6" descr="Diagram&#10;&#10;Description automatically generated">
            <a:extLst>
              <a:ext uri="{FF2B5EF4-FFF2-40B4-BE49-F238E27FC236}">
                <a16:creationId xmlns:a16="http://schemas.microsoft.com/office/drawing/2014/main" id="{CA175D38-D3E0-9B09-BF76-7E45E28E4E0B}"/>
              </a:ext>
            </a:extLst>
          </p:cNvPr>
          <p:cNvPicPr>
            <a:picLocks noChangeAspect="1"/>
          </p:cNvPicPr>
          <p:nvPr/>
        </p:nvPicPr>
        <p:blipFill rotWithShape="1">
          <a:blip r:embed="rId3"/>
          <a:srcRect t="15755" r="-2" b="18342"/>
          <a:stretch/>
        </p:blipFill>
        <p:spPr>
          <a:xfrm>
            <a:off x="2785874" y="4448810"/>
            <a:ext cx="5148922" cy="2409190"/>
          </a:xfrm>
          <a:custGeom>
            <a:avLst/>
            <a:gdLst/>
            <a:ahLst/>
            <a:cxnLst/>
            <a:rect l="l" t="t" r="r" b="b"/>
            <a:pathLst>
              <a:path w="5148922" h="2409190">
                <a:moveTo>
                  <a:pt x="2574461" y="0"/>
                </a:moveTo>
                <a:cubicBezTo>
                  <a:pt x="3911983" y="0"/>
                  <a:pt x="5012087" y="1016507"/>
                  <a:pt x="5144375" y="2319127"/>
                </a:cubicBezTo>
                <a:lnTo>
                  <a:pt x="5148922" y="2409190"/>
                </a:lnTo>
                <a:lnTo>
                  <a:pt x="0" y="2409190"/>
                </a:lnTo>
                <a:lnTo>
                  <a:pt x="4548" y="2319127"/>
                </a:lnTo>
                <a:cubicBezTo>
                  <a:pt x="136837" y="1016507"/>
                  <a:pt x="1236939" y="0"/>
                  <a:pt x="2574461" y="0"/>
                </a:cubicBezTo>
                <a:close/>
              </a:path>
            </a:pathLst>
          </a:custGeom>
        </p:spPr>
      </p:pic>
      <p:sp>
        <p:nvSpPr>
          <p:cNvPr id="7" name="TextBox 6">
            <a:extLst>
              <a:ext uri="{FF2B5EF4-FFF2-40B4-BE49-F238E27FC236}">
                <a16:creationId xmlns:a16="http://schemas.microsoft.com/office/drawing/2014/main" id="{87BA9CA8-90F2-6DAF-62AF-9494DD809509}"/>
              </a:ext>
            </a:extLst>
          </p:cNvPr>
          <p:cNvSpPr txBox="1"/>
          <p:nvPr/>
        </p:nvSpPr>
        <p:spPr>
          <a:xfrm>
            <a:off x="8391853" y="5485086"/>
            <a:ext cx="293961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ea typeface="+mn-lt"/>
                <a:cs typeface="+mn-lt"/>
              </a:rPr>
              <a:t>(Lean &amp; </a:t>
            </a:r>
            <a:r>
              <a:rPr lang="en-GB" sz="1200" err="1">
                <a:ea typeface="+mn-lt"/>
                <a:cs typeface="+mn-lt"/>
              </a:rPr>
              <a:t>Combet</a:t>
            </a:r>
            <a:r>
              <a:rPr lang="en-GB" sz="1200">
                <a:ea typeface="+mn-lt"/>
                <a:cs typeface="+mn-lt"/>
              </a:rPr>
              <a:t>, 2017; Public Health England, 2016; Public Health England, 2019; World Health Organization, 2021)</a:t>
            </a:r>
            <a:endParaRPr lang="en-US" sz="1100">
              <a:cs typeface="Calibri" panose="020F0502020204030204"/>
            </a:endParaRPr>
          </a:p>
        </p:txBody>
      </p:sp>
    </p:spTree>
    <p:extLst>
      <p:ext uri="{BB962C8B-B14F-4D97-AF65-F5344CB8AC3E}">
        <p14:creationId xmlns:p14="http://schemas.microsoft.com/office/powerpoint/2010/main" val="2283717315"/>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CEB41C5C-0F34-4DDA-9D7C-5E717F35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384" y="303591"/>
            <a:ext cx="4334256"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756810-3886-4095-F86A-988BE694F0B3}"/>
              </a:ext>
            </a:extLst>
          </p:cNvPr>
          <p:cNvSpPr>
            <a:spLocks noGrp="1"/>
          </p:cNvSpPr>
          <p:nvPr>
            <p:ph type="title"/>
          </p:nvPr>
        </p:nvSpPr>
        <p:spPr>
          <a:xfrm>
            <a:off x="594360" y="640263"/>
            <a:ext cx="3822192" cy="1344975"/>
          </a:xfrm>
        </p:spPr>
        <p:txBody>
          <a:bodyPr>
            <a:normAutofit/>
          </a:bodyPr>
          <a:lstStyle/>
          <a:p>
            <a:r>
              <a:rPr lang="en-GB" sz="2800">
                <a:solidFill>
                  <a:schemeClr val="bg1"/>
                </a:solidFill>
                <a:cs typeface="Calibri Light"/>
              </a:rPr>
              <a:t>Childhood Nutrients and Energy Requirement's</a:t>
            </a:r>
            <a:endParaRPr lang="en-GB" sz="2800">
              <a:solidFill>
                <a:schemeClr val="bg1"/>
              </a:solidFill>
            </a:endParaRPr>
          </a:p>
        </p:txBody>
      </p:sp>
      <p:cxnSp>
        <p:nvCxnSpPr>
          <p:cNvPr id="20" name="Straight Connector 19">
            <a:extLst>
              <a:ext uri="{FF2B5EF4-FFF2-40B4-BE49-F238E27FC236}">
                <a16:creationId xmlns:a16="http://schemas.microsoft.com/office/drawing/2014/main" id="{57E1E5E6-F385-4E9C-B201-BA5BDE5CA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04088" y="2050687"/>
            <a:ext cx="3685032" cy="0"/>
          </a:xfrm>
          <a:prstGeom prst="line">
            <a:avLst/>
          </a:prstGeom>
          <a:ln w="22225">
            <a:solidFill>
              <a:srgbClr val="E7E6E6"/>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3149B9C-DB3A-A4EE-DB13-20DC7DCA3DE2}"/>
              </a:ext>
            </a:extLst>
          </p:cNvPr>
          <p:cNvSpPr>
            <a:spLocks noGrp="1"/>
          </p:cNvSpPr>
          <p:nvPr>
            <p:ph idx="1"/>
          </p:nvPr>
        </p:nvSpPr>
        <p:spPr>
          <a:xfrm>
            <a:off x="593610" y="2121763"/>
            <a:ext cx="3822192" cy="3773010"/>
          </a:xfrm>
        </p:spPr>
        <p:txBody>
          <a:bodyPr vert="horz" lIns="91440" tIns="45720" rIns="91440" bIns="45720" rtlCol="0">
            <a:normAutofit/>
          </a:bodyPr>
          <a:lstStyle/>
          <a:p>
            <a:r>
              <a:rPr lang="en-US" sz="1900">
                <a:solidFill>
                  <a:schemeClr val="bg1"/>
                </a:solidFill>
                <a:ea typeface="+mn-lt"/>
                <a:cs typeface="+mn-lt"/>
              </a:rPr>
              <a:t>Iron – hemoglobin </a:t>
            </a:r>
            <a:endParaRPr lang="en-US" sz="1900">
              <a:solidFill>
                <a:schemeClr val="bg1"/>
              </a:solidFill>
              <a:cs typeface="Calibri"/>
            </a:endParaRPr>
          </a:p>
          <a:p>
            <a:r>
              <a:rPr lang="en-US" sz="1900">
                <a:solidFill>
                  <a:schemeClr val="bg1"/>
                </a:solidFill>
                <a:ea typeface="+mn-lt"/>
                <a:cs typeface="+mn-lt"/>
              </a:rPr>
              <a:t>Zinc – immune production and wound healing</a:t>
            </a:r>
          </a:p>
          <a:p>
            <a:r>
              <a:rPr lang="en-US" sz="1900">
                <a:solidFill>
                  <a:schemeClr val="bg1"/>
                </a:solidFill>
                <a:ea typeface="+mn-lt"/>
                <a:cs typeface="+mn-lt"/>
              </a:rPr>
              <a:t>Vitamin A – building and breaking of bones</a:t>
            </a:r>
          </a:p>
          <a:p>
            <a:r>
              <a:rPr lang="en-US" sz="1900">
                <a:solidFill>
                  <a:schemeClr val="bg1"/>
                </a:solidFill>
                <a:ea typeface="+mn-lt"/>
                <a:cs typeface="+mn-lt"/>
              </a:rPr>
              <a:t>Vitamin C – iron absorption, scurvy </a:t>
            </a:r>
          </a:p>
          <a:p>
            <a:pPr marL="285750" indent="-285750">
              <a:buFont typeface="Arial,Sans-Serif" panose="020B0604020202020204" pitchFamily="34" charset="0"/>
            </a:pPr>
            <a:r>
              <a:rPr lang="en-US" sz="1900">
                <a:solidFill>
                  <a:schemeClr val="bg1"/>
                </a:solidFill>
                <a:ea typeface="+mn-lt"/>
                <a:cs typeface="+mn-lt"/>
              </a:rPr>
              <a:t>Vitamin D – calcium absorption</a:t>
            </a:r>
          </a:p>
          <a:p>
            <a:pPr marL="285750" indent="-285750">
              <a:buFont typeface="Arial,Sans-Serif" panose="020B0604020202020204" pitchFamily="34" charset="0"/>
            </a:pPr>
            <a:r>
              <a:rPr lang="en-US" sz="1900">
                <a:solidFill>
                  <a:schemeClr val="bg1"/>
                </a:solidFill>
                <a:cs typeface="Calibri"/>
              </a:rPr>
              <a:t>Calcium – building bones (99% found in bones)</a:t>
            </a:r>
            <a:endParaRPr lang="en-US" sz="1900">
              <a:solidFill>
                <a:schemeClr val="bg1"/>
              </a:solidFill>
              <a:ea typeface="+mn-lt"/>
              <a:cs typeface="+mn-lt"/>
            </a:endParaRPr>
          </a:p>
          <a:p>
            <a:pPr marL="285750" indent="-285750">
              <a:buFont typeface="Arial,Sans-Serif" panose="020B0604020202020204" pitchFamily="34" charset="0"/>
            </a:pPr>
            <a:r>
              <a:rPr lang="en-US" sz="1900">
                <a:solidFill>
                  <a:schemeClr val="bg1"/>
                </a:solidFill>
                <a:ea typeface="+mn-lt"/>
                <a:cs typeface="+mn-lt"/>
              </a:rPr>
              <a:t>Folate – tissue and cell growth </a:t>
            </a:r>
            <a:endParaRPr lang="en-US" sz="1900">
              <a:solidFill>
                <a:schemeClr val="bg1"/>
              </a:solidFill>
            </a:endParaRPr>
          </a:p>
        </p:txBody>
      </p:sp>
      <p:sp>
        <p:nvSpPr>
          <p:cNvPr id="13" name="TextBox 12">
            <a:extLst>
              <a:ext uri="{FF2B5EF4-FFF2-40B4-BE49-F238E27FC236}">
                <a16:creationId xmlns:a16="http://schemas.microsoft.com/office/drawing/2014/main" id="{0F058522-4F0F-9AE2-5B69-B4D1B80CB55D}"/>
              </a:ext>
            </a:extLst>
          </p:cNvPr>
          <p:cNvSpPr txBox="1"/>
          <p:nvPr/>
        </p:nvSpPr>
        <p:spPr>
          <a:xfrm>
            <a:off x="210506" y="6576557"/>
            <a:ext cx="535370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200" dirty="0">
                <a:ea typeface="+mn-lt"/>
                <a:cs typeface="+mn-lt"/>
              </a:rPr>
              <a:t>(Department of Health, 1991; </a:t>
            </a:r>
            <a:r>
              <a:rPr lang="en-GB" sz="1200" dirty="0" err="1">
                <a:ea typeface="+mn-lt"/>
                <a:cs typeface="+mn-lt"/>
              </a:rPr>
              <a:t>Kaganov</a:t>
            </a:r>
            <a:r>
              <a:rPr lang="en-GB" sz="1200" dirty="0">
                <a:ea typeface="+mn-lt"/>
                <a:cs typeface="+mn-lt"/>
              </a:rPr>
              <a:t> et al., 2015; Lean &amp; </a:t>
            </a:r>
            <a:r>
              <a:rPr lang="en-GB" sz="1200" dirty="0" err="1">
                <a:ea typeface="+mn-lt"/>
                <a:cs typeface="+mn-lt"/>
              </a:rPr>
              <a:t>Combet</a:t>
            </a:r>
            <a:r>
              <a:rPr lang="en-GB" sz="1200" dirty="0">
                <a:ea typeface="+mn-lt"/>
                <a:cs typeface="+mn-lt"/>
              </a:rPr>
              <a:t>, 2017) </a:t>
            </a:r>
            <a:endParaRPr lang="en-US" sz="1100" dirty="0">
              <a:cs typeface="Calibri" panose="020F0502020204030204"/>
            </a:endParaRPr>
          </a:p>
        </p:txBody>
      </p:sp>
      <p:sp>
        <p:nvSpPr>
          <p:cNvPr id="4" name="TextBox 3">
            <a:extLst>
              <a:ext uri="{FF2B5EF4-FFF2-40B4-BE49-F238E27FC236}">
                <a16:creationId xmlns:a16="http://schemas.microsoft.com/office/drawing/2014/main" id="{B48AAF15-27A2-095F-DB76-07FEF55C4964}"/>
              </a:ext>
            </a:extLst>
          </p:cNvPr>
          <p:cNvSpPr txBox="1"/>
          <p:nvPr/>
        </p:nvSpPr>
        <p:spPr>
          <a:xfrm>
            <a:off x="8356257" y="666750"/>
            <a:ext cx="3776532" cy="3139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endParaRPr lang="en-US" sz="1600">
              <a:solidFill>
                <a:schemeClr val="bg1"/>
              </a:solidFill>
              <a:cs typeface="Calibri"/>
            </a:endParaRPr>
          </a:p>
        </p:txBody>
      </p:sp>
      <p:graphicFrame>
        <p:nvGraphicFramePr>
          <p:cNvPr id="12" name="Table 11">
            <a:extLst>
              <a:ext uri="{FF2B5EF4-FFF2-40B4-BE49-F238E27FC236}">
                <a16:creationId xmlns:a16="http://schemas.microsoft.com/office/drawing/2014/main" id="{25FAC136-DDCD-9373-4ACF-64BA1A6E0B8F}"/>
              </a:ext>
            </a:extLst>
          </p:cNvPr>
          <p:cNvGraphicFramePr>
            <a:graphicFrameLocks noGrp="1"/>
          </p:cNvGraphicFramePr>
          <p:nvPr>
            <p:extLst>
              <p:ext uri="{D42A27DB-BD31-4B8C-83A1-F6EECF244321}">
                <p14:modId xmlns:p14="http://schemas.microsoft.com/office/powerpoint/2010/main" val="3244955324"/>
              </p:ext>
            </p:extLst>
          </p:nvPr>
        </p:nvGraphicFramePr>
        <p:xfrm>
          <a:off x="5057929" y="3251962"/>
          <a:ext cx="6596655" cy="2632948"/>
        </p:xfrm>
        <a:graphic>
          <a:graphicData uri="http://schemas.openxmlformats.org/drawingml/2006/table">
            <a:tbl>
              <a:tblPr firstRow="1" bandRow="1">
                <a:tableStyleId>{5C22544A-7EE6-4342-B048-85BDC9FD1C3A}</a:tableStyleId>
              </a:tblPr>
              <a:tblGrid>
                <a:gridCol w="848509">
                  <a:extLst>
                    <a:ext uri="{9D8B030D-6E8A-4147-A177-3AD203B41FA5}">
                      <a16:colId xmlns:a16="http://schemas.microsoft.com/office/drawing/2014/main" val="2474711846"/>
                    </a:ext>
                  </a:extLst>
                </a:gridCol>
                <a:gridCol w="934217">
                  <a:extLst>
                    <a:ext uri="{9D8B030D-6E8A-4147-A177-3AD203B41FA5}">
                      <a16:colId xmlns:a16="http://schemas.microsoft.com/office/drawing/2014/main" val="397088913"/>
                    </a:ext>
                  </a:extLst>
                </a:gridCol>
                <a:gridCol w="1005640">
                  <a:extLst>
                    <a:ext uri="{9D8B030D-6E8A-4147-A177-3AD203B41FA5}">
                      <a16:colId xmlns:a16="http://schemas.microsoft.com/office/drawing/2014/main" val="385662111"/>
                    </a:ext>
                  </a:extLst>
                </a:gridCol>
                <a:gridCol w="1005640">
                  <a:extLst>
                    <a:ext uri="{9D8B030D-6E8A-4147-A177-3AD203B41FA5}">
                      <a16:colId xmlns:a16="http://schemas.microsoft.com/office/drawing/2014/main" val="2436182757"/>
                    </a:ext>
                  </a:extLst>
                </a:gridCol>
                <a:gridCol w="1077063">
                  <a:extLst>
                    <a:ext uri="{9D8B030D-6E8A-4147-A177-3AD203B41FA5}">
                      <a16:colId xmlns:a16="http://schemas.microsoft.com/office/drawing/2014/main" val="3246977875"/>
                    </a:ext>
                  </a:extLst>
                </a:gridCol>
                <a:gridCol w="862793">
                  <a:extLst>
                    <a:ext uri="{9D8B030D-6E8A-4147-A177-3AD203B41FA5}">
                      <a16:colId xmlns:a16="http://schemas.microsoft.com/office/drawing/2014/main" val="1124856117"/>
                    </a:ext>
                  </a:extLst>
                </a:gridCol>
                <a:gridCol w="862793">
                  <a:extLst>
                    <a:ext uri="{9D8B030D-6E8A-4147-A177-3AD203B41FA5}">
                      <a16:colId xmlns:a16="http://schemas.microsoft.com/office/drawing/2014/main" val="377069591"/>
                    </a:ext>
                  </a:extLst>
                </a:gridCol>
              </a:tblGrid>
              <a:tr h="658237">
                <a:tc>
                  <a:txBody>
                    <a:bodyPr/>
                    <a:lstStyle/>
                    <a:p>
                      <a:r>
                        <a:rPr lang="en-US" sz="2000">
                          <a:effectLst/>
                        </a:rPr>
                        <a:t>Age</a:t>
                      </a:r>
                    </a:p>
                  </a:txBody>
                  <a:tcPr marL="0" marR="0" marT="0" marB="0" anchor="ctr"/>
                </a:tc>
                <a:tc>
                  <a:txBody>
                    <a:bodyPr/>
                    <a:lstStyle/>
                    <a:p>
                      <a:r>
                        <a:rPr lang="en-GB" sz="2000">
                          <a:effectLst/>
                        </a:rPr>
                        <a:t>Folate</a:t>
                      </a:r>
                    </a:p>
                  </a:txBody>
                  <a:tcPr marL="0" marR="0" marT="0" marB="0" anchor="ctr"/>
                </a:tc>
                <a:tc>
                  <a:txBody>
                    <a:bodyPr/>
                    <a:lstStyle/>
                    <a:p>
                      <a:r>
                        <a:rPr lang="en-GB" sz="2000">
                          <a:effectLst/>
                        </a:rPr>
                        <a:t>Vitamin C</a:t>
                      </a:r>
                    </a:p>
                  </a:txBody>
                  <a:tcPr marL="0" marR="0" marT="0" marB="0" anchor="ctr"/>
                </a:tc>
                <a:tc>
                  <a:txBody>
                    <a:bodyPr/>
                    <a:lstStyle/>
                    <a:p>
                      <a:r>
                        <a:rPr lang="en-GB" sz="2000">
                          <a:effectLst/>
                        </a:rPr>
                        <a:t>Vitamin A</a:t>
                      </a:r>
                    </a:p>
                  </a:txBody>
                  <a:tcPr marL="0" marR="0" marT="0" marB="0" anchor="ctr"/>
                </a:tc>
                <a:tc>
                  <a:txBody>
                    <a:bodyPr/>
                    <a:lstStyle/>
                    <a:p>
                      <a:r>
                        <a:rPr lang="en-GB" sz="2000">
                          <a:effectLst/>
                        </a:rPr>
                        <a:t>Calcium</a:t>
                      </a:r>
                    </a:p>
                  </a:txBody>
                  <a:tcPr marL="0" marR="0" marT="0" marB="0" anchor="ctr"/>
                </a:tc>
                <a:tc>
                  <a:txBody>
                    <a:bodyPr/>
                    <a:lstStyle/>
                    <a:p>
                      <a:r>
                        <a:rPr lang="en-GB" sz="2000">
                          <a:effectLst/>
                        </a:rPr>
                        <a:t>Iron</a:t>
                      </a:r>
                    </a:p>
                  </a:txBody>
                  <a:tcPr marL="0" marR="0" marT="0" marB="0" anchor="ctr"/>
                </a:tc>
                <a:tc>
                  <a:txBody>
                    <a:bodyPr/>
                    <a:lstStyle/>
                    <a:p>
                      <a:r>
                        <a:rPr lang="en-GB" sz="2000">
                          <a:effectLst/>
                        </a:rPr>
                        <a:t>Zinc</a:t>
                      </a:r>
                    </a:p>
                  </a:txBody>
                  <a:tcPr marL="0" marR="0" marT="0" marB="0" anchor="ctr"/>
                </a:tc>
                <a:extLst>
                  <a:ext uri="{0D108BD9-81ED-4DB2-BD59-A6C34878D82A}">
                    <a16:rowId xmlns:a16="http://schemas.microsoft.com/office/drawing/2014/main" val="3754641750"/>
                  </a:ext>
                </a:extLst>
              </a:tr>
              <a:tr h="658237">
                <a:tc>
                  <a:txBody>
                    <a:bodyPr/>
                    <a:lstStyle/>
                    <a:p>
                      <a:r>
                        <a:rPr lang="en-GB" sz="2000">
                          <a:effectLst/>
                        </a:rPr>
                        <a:t>1-3 years</a:t>
                      </a:r>
                    </a:p>
                  </a:txBody>
                  <a:tcPr marL="0" marR="0" marT="0" marB="0" anchor="ctr"/>
                </a:tc>
                <a:tc>
                  <a:txBody>
                    <a:bodyPr/>
                    <a:lstStyle/>
                    <a:p>
                      <a:r>
                        <a:rPr lang="en-GB" sz="2000">
                          <a:effectLst/>
                        </a:rPr>
                        <a:t>70ug</a:t>
                      </a:r>
                    </a:p>
                  </a:txBody>
                  <a:tcPr marL="0" marR="0" marT="0" marB="0" anchor="ctr"/>
                </a:tc>
                <a:tc>
                  <a:txBody>
                    <a:bodyPr/>
                    <a:lstStyle/>
                    <a:p>
                      <a:r>
                        <a:rPr lang="en-GB" sz="2000">
                          <a:effectLst/>
                        </a:rPr>
                        <a:t>30mg</a:t>
                      </a:r>
                    </a:p>
                  </a:txBody>
                  <a:tcPr marL="0" marR="0" marT="0" marB="0" anchor="ctr"/>
                </a:tc>
                <a:tc>
                  <a:txBody>
                    <a:bodyPr/>
                    <a:lstStyle/>
                    <a:p>
                      <a:r>
                        <a:rPr lang="en-GB" sz="2000" dirty="0">
                          <a:effectLst/>
                        </a:rPr>
                        <a:t>400ug</a:t>
                      </a:r>
                    </a:p>
                  </a:txBody>
                  <a:tcPr marL="0" marR="0" marT="0" marB="0" anchor="ctr"/>
                </a:tc>
                <a:tc>
                  <a:txBody>
                    <a:bodyPr/>
                    <a:lstStyle/>
                    <a:p>
                      <a:r>
                        <a:rPr lang="en-GB" sz="2000">
                          <a:effectLst/>
                        </a:rPr>
                        <a:t>350mg</a:t>
                      </a:r>
                    </a:p>
                  </a:txBody>
                  <a:tcPr marL="0" marR="0" marT="0" marB="0" anchor="ctr"/>
                </a:tc>
                <a:tc>
                  <a:txBody>
                    <a:bodyPr/>
                    <a:lstStyle/>
                    <a:p>
                      <a:r>
                        <a:rPr lang="en-GB" sz="2000">
                          <a:effectLst/>
                        </a:rPr>
                        <a:t>6.9mg</a:t>
                      </a:r>
                    </a:p>
                  </a:txBody>
                  <a:tcPr marL="0" marR="0" marT="0" marB="0" anchor="ctr"/>
                </a:tc>
                <a:tc>
                  <a:txBody>
                    <a:bodyPr/>
                    <a:lstStyle/>
                    <a:p>
                      <a:r>
                        <a:rPr lang="en-GB" sz="2000">
                          <a:effectLst/>
                        </a:rPr>
                        <a:t>5mg</a:t>
                      </a:r>
                    </a:p>
                  </a:txBody>
                  <a:tcPr marL="0" marR="0" marT="0" marB="0" anchor="ctr"/>
                </a:tc>
                <a:extLst>
                  <a:ext uri="{0D108BD9-81ED-4DB2-BD59-A6C34878D82A}">
                    <a16:rowId xmlns:a16="http://schemas.microsoft.com/office/drawing/2014/main" val="350500782"/>
                  </a:ext>
                </a:extLst>
              </a:tr>
              <a:tr h="658237">
                <a:tc>
                  <a:txBody>
                    <a:bodyPr/>
                    <a:lstStyle/>
                    <a:p>
                      <a:r>
                        <a:rPr lang="en-GB" sz="2000">
                          <a:effectLst/>
                        </a:rPr>
                        <a:t>4-6 years</a:t>
                      </a:r>
                    </a:p>
                  </a:txBody>
                  <a:tcPr marL="0" marR="0" marT="0" marB="0" anchor="ctr"/>
                </a:tc>
                <a:tc>
                  <a:txBody>
                    <a:bodyPr/>
                    <a:lstStyle/>
                    <a:p>
                      <a:r>
                        <a:rPr lang="en-GB" sz="2000">
                          <a:effectLst/>
                        </a:rPr>
                        <a:t>100ug</a:t>
                      </a:r>
                    </a:p>
                  </a:txBody>
                  <a:tcPr marL="0" marR="0" marT="0" marB="0" anchor="ctr"/>
                </a:tc>
                <a:tc>
                  <a:txBody>
                    <a:bodyPr/>
                    <a:lstStyle/>
                    <a:p>
                      <a:r>
                        <a:rPr lang="en-GB" sz="2000">
                          <a:effectLst/>
                        </a:rPr>
                        <a:t>30mg</a:t>
                      </a:r>
                    </a:p>
                  </a:txBody>
                  <a:tcPr marL="0" marR="0" marT="0" marB="0" anchor="ctr"/>
                </a:tc>
                <a:tc>
                  <a:txBody>
                    <a:bodyPr/>
                    <a:lstStyle/>
                    <a:p>
                      <a:r>
                        <a:rPr lang="en-GB" sz="2000">
                          <a:effectLst/>
                        </a:rPr>
                        <a:t>400ug</a:t>
                      </a:r>
                    </a:p>
                  </a:txBody>
                  <a:tcPr marL="0" marR="0" marT="0" marB="0" anchor="ctr"/>
                </a:tc>
                <a:tc>
                  <a:txBody>
                    <a:bodyPr/>
                    <a:lstStyle/>
                    <a:p>
                      <a:r>
                        <a:rPr lang="en-GB" sz="2000">
                          <a:effectLst/>
                        </a:rPr>
                        <a:t>450mg</a:t>
                      </a:r>
                    </a:p>
                  </a:txBody>
                  <a:tcPr marL="0" marR="0" marT="0" marB="0" anchor="ctr"/>
                </a:tc>
                <a:tc>
                  <a:txBody>
                    <a:bodyPr/>
                    <a:lstStyle/>
                    <a:p>
                      <a:r>
                        <a:rPr lang="en-GB" sz="2000">
                          <a:effectLst/>
                        </a:rPr>
                        <a:t>6.1mg</a:t>
                      </a:r>
                    </a:p>
                  </a:txBody>
                  <a:tcPr marL="0" marR="0" marT="0" marB="0" anchor="ctr"/>
                </a:tc>
                <a:tc>
                  <a:txBody>
                    <a:bodyPr/>
                    <a:lstStyle/>
                    <a:p>
                      <a:r>
                        <a:rPr lang="en-GB" sz="2000">
                          <a:effectLst/>
                        </a:rPr>
                        <a:t>6.5mg</a:t>
                      </a:r>
                    </a:p>
                  </a:txBody>
                  <a:tcPr marL="0" marR="0" marT="0" marB="0" anchor="ctr"/>
                </a:tc>
                <a:extLst>
                  <a:ext uri="{0D108BD9-81ED-4DB2-BD59-A6C34878D82A}">
                    <a16:rowId xmlns:a16="http://schemas.microsoft.com/office/drawing/2014/main" val="2427447430"/>
                  </a:ext>
                </a:extLst>
              </a:tr>
              <a:tr h="658237">
                <a:tc>
                  <a:txBody>
                    <a:bodyPr/>
                    <a:lstStyle/>
                    <a:p>
                      <a:r>
                        <a:rPr lang="en-GB" sz="2000">
                          <a:effectLst/>
                        </a:rPr>
                        <a:t>7-10 years </a:t>
                      </a:r>
                    </a:p>
                  </a:txBody>
                  <a:tcPr marL="0" marR="0" marT="0" marB="0" anchor="ctr"/>
                </a:tc>
                <a:tc>
                  <a:txBody>
                    <a:bodyPr/>
                    <a:lstStyle/>
                    <a:p>
                      <a:r>
                        <a:rPr lang="en-GB" sz="2000">
                          <a:effectLst/>
                        </a:rPr>
                        <a:t>150ug </a:t>
                      </a:r>
                    </a:p>
                  </a:txBody>
                  <a:tcPr marL="0" marR="0" marT="0" marB="0" anchor="ctr"/>
                </a:tc>
                <a:tc>
                  <a:txBody>
                    <a:bodyPr/>
                    <a:lstStyle/>
                    <a:p>
                      <a:r>
                        <a:rPr lang="en-GB" sz="2000">
                          <a:effectLst/>
                        </a:rPr>
                        <a:t>30mg</a:t>
                      </a:r>
                    </a:p>
                  </a:txBody>
                  <a:tcPr marL="0" marR="0" marT="0" marB="0" anchor="ctr"/>
                </a:tc>
                <a:tc>
                  <a:txBody>
                    <a:bodyPr/>
                    <a:lstStyle/>
                    <a:p>
                      <a:r>
                        <a:rPr lang="en-GB" sz="2000">
                          <a:effectLst/>
                        </a:rPr>
                        <a:t>500ug</a:t>
                      </a:r>
                    </a:p>
                  </a:txBody>
                  <a:tcPr marL="0" marR="0" marT="0" marB="0" anchor="ctr"/>
                </a:tc>
                <a:tc>
                  <a:txBody>
                    <a:bodyPr/>
                    <a:lstStyle/>
                    <a:p>
                      <a:r>
                        <a:rPr lang="en-GB" sz="2000">
                          <a:effectLst/>
                        </a:rPr>
                        <a:t>550mg</a:t>
                      </a:r>
                    </a:p>
                  </a:txBody>
                  <a:tcPr marL="0" marR="0" marT="0" marB="0" anchor="ctr"/>
                </a:tc>
                <a:tc>
                  <a:txBody>
                    <a:bodyPr/>
                    <a:lstStyle/>
                    <a:p>
                      <a:r>
                        <a:rPr lang="en-GB" sz="2000">
                          <a:effectLst/>
                        </a:rPr>
                        <a:t>8.7mg</a:t>
                      </a:r>
                    </a:p>
                  </a:txBody>
                  <a:tcPr marL="0" marR="0" marT="0" marB="0" anchor="ctr"/>
                </a:tc>
                <a:tc>
                  <a:txBody>
                    <a:bodyPr/>
                    <a:lstStyle/>
                    <a:p>
                      <a:r>
                        <a:rPr lang="en-GB" sz="2000" dirty="0">
                          <a:effectLst/>
                        </a:rPr>
                        <a:t>7mg</a:t>
                      </a:r>
                    </a:p>
                  </a:txBody>
                  <a:tcPr marL="0" marR="0" marT="0" marB="0" anchor="ctr"/>
                </a:tc>
                <a:extLst>
                  <a:ext uri="{0D108BD9-81ED-4DB2-BD59-A6C34878D82A}">
                    <a16:rowId xmlns:a16="http://schemas.microsoft.com/office/drawing/2014/main" val="2465962991"/>
                  </a:ext>
                </a:extLst>
              </a:tr>
            </a:tbl>
          </a:graphicData>
        </a:graphic>
      </p:graphicFrame>
      <p:pic>
        <p:nvPicPr>
          <p:cNvPr id="5" name="table" descr="Table&#10;&#10;Description automatically generated">
            <a:extLst>
              <a:ext uri="{FF2B5EF4-FFF2-40B4-BE49-F238E27FC236}">
                <a16:creationId xmlns:a16="http://schemas.microsoft.com/office/drawing/2014/main" id="{BAE27B82-8F75-46EE-901B-50DC44F66DA7}"/>
              </a:ext>
            </a:extLst>
          </p:cNvPr>
          <p:cNvPicPr>
            <a:picLocks noChangeAspect="1"/>
          </p:cNvPicPr>
          <p:nvPr/>
        </p:nvPicPr>
        <p:blipFill>
          <a:blip r:embed="rId2"/>
          <a:stretch>
            <a:fillRect/>
          </a:stretch>
        </p:blipFill>
        <p:spPr>
          <a:xfrm>
            <a:off x="5057929" y="420113"/>
            <a:ext cx="4453255" cy="2486025"/>
          </a:xfrm>
          <a:prstGeom prst="rect">
            <a:avLst/>
          </a:prstGeom>
        </p:spPr>
      </p:pic>
      <p:pic>
        <p:nvPicPr>
          <p:cNvPr id="6" name="Picture 5" descr="A picture containing wall, indoor&#10;&#10;Description automatically generated">
            <a:extLst>
              <a:ext uri="{FF2B5EF4-FFF2-40B4-BE49-F238E27FC236}">
                <a16:creationId xmlns:a16="http://schemas.microsoft.com/office/drawing/2014/main" id="{10227CC3-2603-4146-F067-D38DD064E567}"/>
              </a:ext>
            </a:extLst>
          </p:cNvPr>
          <p:cNvPicPr>
            <a:picLocks noChangeAspect="1"/>
          </p:cNvPicPr>
          <p:nvPr/>
        </p:nvPicPr>
        <p:blipFill>
          <a:blip r:embed="rId3"/>
          <a:stretch>
            <a:fillRect/>
          </a:stretch>
        </p:blipFill>
        <p:spPr>
          <a:xfrm>
            <a:off x="9571508" y="980682"/>
            <a:ext cx="2500956" cy="1477356"/>
          </a:xfrm>
          <a:prstGeom prst="rect">
            <a:avLst/>
          </a:prstGeom>
        </p:spPr>
      </p:pic>
    </p:spTree>
    <p:extLst>
      <p:ext uri="{BB962C8B-B14F-4D97-AF65-F5344CB8AC3E}">
        <p14:creationId xmlns:p14="http://schemas.microsoft.com/office/powerpoint/2010/main" val="28518919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39226-65B8-1B28-3C9E-0C3F74FF9C70}"/>
              </a:ext>
            </a:extLst>
          </p:cNvPr>
          <p:cNvSpPr>
            <a:spLocks noGrp="1"/>
          </p:cNvSpPr>
          <p:nvPr>
            <p:ph type="title"/>
          </p:nvPr>
        </p:nvSpPr>
        <p:spPr>
          <a:xfrm>
            <a:off x="6289158" y="172704"/>
            <a:ext cx="5259707" cy="1325563"/>
          </a:xfrm>
        </p:spPr>
        <p:txBody>
          <a:bodyPr>
            <a:normAutofit/>
          </a:bodyPr>
          <a:lstStyle/>
          <a:p>
            <a:r>
              <a:rPr lang="en-GB">
                <a:cs typeface="Calibri Light"/>
              </a:rPr>
              <a:t>Adolescence</a:t>
            </a:r>
          </a:p>
        </p:txBody>
      </p:sp>
      <p:sp>
        <p:nvSpPr>
          <p:cNvPr id="3" name="Content Placeholder 2">
            <a:extLst>
              <a:ext uri="{FF2B5EF4-FFF2-40B4-BE49-F238E27FC236}">
                <a16:creationId xmlns:a16="http://schemas.microsoft.com/office/drawing/2014/main" id="{909F6462-A63A-6FDD-1030-BEF1346D293F}"/>
              </a:ext>
            </a:extLst>
          </p:cNvPr>
          <p:cNvSpPr>
            <a:spLocks noGrp="1"/>
          </p:cNvSpPr>
          <p:nvPr>
            <p:ph idx="1"/>
          </p:nvPr>
        </p:nvSpPr>
        <p:spPr>
          <a:xfrm>
            <a:off x="6433675" y="1241121"/>
            <a:ext cx="5259714" cy="4689713"/>
          </a:xfrm>
        </p:spPr>
        <p:txBody>
          <a:bodyPr vert="horz" lIns="91440" tIns="45720" rIns="91440" bIns="45720" rtlCol="0" anchor="t">
            <a:normAutofit lnSpcReduction="10000"/>
          </a:bodyPr>
          <a:lstStyle/>
          <a:p>
            <a:pPr marL="0" indent="0">
              <a:buNone/>
            </a:pPr>
            <a:r>
              <a:rPr lang="en-GB" sz="1800">
                <a:cs typeface="Calibri"/>
              </a:rPr>
              <a:t>Adolescent growth rates are the second greatest after infancy – rapid growth happens over a 3 years period </a:t>
            </a:r>
            <a:endParaRPr lang="en-US"/>
          </a:p>
          <a:p>
            <a:pPr marL="0" indent="0">
              <a:buNone/>
            </a:pPr>
            <a:endParaRPr lang="en-GB" sz="1800">
              <a:cs typeface="Calibri"/>
            </a:endParaRPr>
          </a:p>
          <a:p>
            <a:pPr marL="0" indent="0">
              <a:buNone/>
            </a:pPr>
            <a:r>
              <a:rPr lang="en-GB" sz="1800">
                <a:cs typeface="Calibri"/>
              </a:rPr>
              <a:t>Girls</a:t>
            </a:r>
          </a:p>
          <a:p>
            <a:r>
              <a:rPr lang="en-GB" sz="1800">
                <a:cs typeface="Calibri"/>
              </a:rPr>
              <a:t>More at risk of societal pressures of body image so higher risk of eating disorders. Out of</a:t>
            </a:r>
            <a:r>
              <a:rPr lang="en-GB" sz="1800">
                <a:ea typeface="+mn-lt"/>
                <a:cs typeface="+mn-lt"/>
              </a:rPr>
              <a:t> 1200 adolescent girls, 77.6% were dissatisfied with their body image in a cross-sectional study.</a:t>
            </a:r>
            <a:endParaRPr lang="en-GB">
              <a:cs typeface="Calibri" panose="020F0502020204030204"/>
            </a:endParaRPr>
          </a:p>
          <a:p>
            <a:r>
              <a:rPr lang="en-GB" sz="1800">
                <a:cs typeface="Calibri"/>
              </a:rPr>
              <a:t>Growth spurt begins at 10 and 13 – 20cm in height and 20kg in weight</a:t>
            </a:r>
          </a:p>
          <a:p>
            <a:r>
              <a:rPr lang="en-GB" sz="1800">
                <a:cs typeface="Calibri"/>
              </a:rPr>
              <a:t>Gain lean tissue and fat </a:t>
            </a:r>
          </a:p>
          <a:p>
            <a:pPr marL="0" indent="0">
              <a:buNone/>
            </a:pPr>
            <a:r>
              <a:rPr lang="en-GB" sz="1800">
                <a:cs typeface="Calibri"/>
              </a:rPr>
              <a:t>Boys</a:t>
            </a:r>
          </a:p>
          <a:p>
            <a:r>
              <a:rPr lang="en-GB" sz="1800">
                <a:ea typeface="+mn-lt"/>
                <a:cs typeface="+mn-lt"/>
              </a:rPr>
              <a:t>Growth spurt begins at 12 and 15 – 30cm in height and 30kg in weight</a:t>
            </a:r>
            <a:endParaRPr lang="en-GB" sz="1800">
              <a:cs typeface="Calibri"/>
            </a:endParaRPr>
          </a:p>
          <a:p>
            <a:r>
              <a:rPr lang="en-GB" sz="1800">
                <a:cs typeface="Calibri"/>
              </a:rPr>
              <a:t>Lose fat and gain lean tissue </a:t>
            </a:r>
          </a:p>
          <a:p>
            <a:endParaRPr lang="en-GB" sz="1800">
              <a:cs typeface="Calibri"/>
            </a:endParaRPr>
          </a:p>
        </p:txBody>
      </p:sp>
      <p:pic>
        <p:nvPicPr>
          <p:cNvPr id="5" name="Picture 5">
            <a:extLst>
              <a:ext uri="{FF2B5EF4-FFF2-40B4-BE49-F238E27FC236}">
                <a16:creationId xmlns:a16="http://schemas.microsoft.com/office/drawing/2014/main" id="{AC591927-7BE4-3C9F-7BAF-54EC57947741}"/>
              </a:ext>
            </a:extLst>
          </p:cNvPr>
          <p:cNvPicPr>
            <a:picLocks noChangeAspect="1"/>
          </p:cNvPicPr>
          <p:nvPr/>
        </p:nvPicPr>
        <p:blipFill rotWithShape="1">
          <a:blip r:embed="rId2"/>
          <a:srcRect l="6080" r="15643"/>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6" name="TextBox 5">
            <a:extLst>
              <a:ext uri="{FF2B5EF4-FFF2-40B4-BE49-F238E27FC236}">
                <a16:creationId xmlns:a16="http://schemas.microsoft.com/office/drawing/2014/main" id="{63EB8E31-8BDE-D3B1-3AB2-C2BB13529278}"/>
              </a:ext>
            </a:extLst>
          </p:cNvPr>
          <p:cNvSpPr txBox="1"/>
          <p:nvPr/>
        </p:nvSpPr>
        <p:spPr>
          <a:xfrm>
            <a:off x="624051" y="6322629"/>
            <a:ext cx="48117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 (Lean &amp; </a:t>
            </a:r>
            <a:r>
              <a:rPr lang="en-GB" dirty="0" err="1">
                <a:ea typeface="+mn-lt"/>
                <a:cs typeface="+mn-lt"/>
              </a:rPr>
              <a:t>Combet</a:t>
            </a:r>
            <a:r>
              <a:rPr lang="en-GB" dirty="0">
                <a:ea typeface="+mn-lt"/>
                <a:cs typeface="+mn-lt"/>
              </a:rPr>
              <a:t>, 2017)</a:t>
            </a:r>
            <a:endParaRPr lang="en-US" dirty="0"/>
          </a:p>
        </p:txBody>
      </p:sp>
    </p:spTree>
    <p:extLst>
      <p:ext uri="{BB962C8B-B14F-4D97-AF65-F5344CB8AC3E}">
        <p14:creationId xmlns:p14="http://schemas.microsoft.com/office/powerpoint/2010/main" val="1725420063"/>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1">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6DBDCB1-2215-F1D5-1896-370773E561B8}"/>
              </a:ext>
            </a:extLst>
          </p:cNvPr>
          <p:cNvSpPr>
            <a:spLocks noGrp="1"/>
          </p:cNvSpPr>
          <p:nvPr>
            <p:ph type="title"/>
          </p:nvPr>
        </p:nvSpPr>
        <p:spPr>
          <a:xfrm>
            <a:off x="524256" y="516804"/>
            <a:ext cx="6594189" cy="1625210"/>
          </a:xfrm>
        </p:spPr>
        <p:txBody>
          <a:bodyPr vert="horz" lIns="91440" tIns="45720" rIns="91440" bIns="45720" rtlCol="0" anchor="ctr">
            <a:normAutofit/>
          </a:bodyPr>
          <a:lstStyle/>
          <a:p>
            <a:r>
              <a:rPr lang="en-US" kern="1200">
                <a:solidFill>
                  <a:srgbClr val="FFFFFF"/>
                </a:solidFill>
                <a:latin typeface="+mj-lt"/>
                <a:ea typeface="+mj-ea"/>
                <a:cs typeface="+mj-cs"/>
              </a:rPr>
              <a:t>Dietary Reference Value's and Recommendations </a:t>
            </a:r>
          </a:p>
        </p:txBody>
      </p:sp>
      <p:sp>
        <p:nvSpPr>
          <p:cNvPr id="29" name="Rectangle 23">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TextBox 16">
            <a:extLst>
              <a:ext uri="{FF2B5EF4-FFF2-40B4-BE49-F238E27FC236}">
                <a16:creationId xmlns:a16="http://schemas.microsoft.com/office/drawing/2014/main" id="{58A7306A-807D-88D0-90BC-B145520EC663}"/>
              </a:ext>
            </a:extLst>
          </p:cNvPr>
          <p:cNvSpPr txBox="1"/>
          <p:nvPr/>
        </p:nvSpPr>
        <p:spPr>
          <a:xfrm>
            <a:off x="8029319" y="917725"/>
            <a:ext cx="3424739" cy="485236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2000">
                <a:solidFill>
                  <a:srgbClr val="FFFFFF"/>
                </a:solidFill>
              </a:rPr>
              <a:t>Eatwell guide</a:t>
            </a:r>
          </a:p>
          <a:p>
            <a:pPr marL="285750" indent="-228600">
              <a:lnSpc>
                <a:spcPct val="90000"/>
              </a:lnSpc>
              <a:spcAft>
                <a:spcPts val="600"/>
              </a:spcAft>
              <a:buFont typeface="Arial" panose="020B0604020202020204" pitchFamily="34" charset="0"/>
              <a:buChar char="•"/>
            </a:pPr>
            <a:r>
              <a:rPr lang="en-US" sz="2000">
                <a:solidFill>
                  <a:srgbClr val="FFFFFF"/>
                </a:solidFill>
              </a:rPr>
              <a:t>Calcium, phosphorus and magnesium for growing bones</a:t>
            </a:r>
          </a:p>
          <a:p>
            <a:pPr marL="285750" indent="-228600">
              <a:lnSpc>
                <a:spcPct val="90000"/>
              </a:lnSpc>
              <a:spcAft>
                <a:spcPts val="600"/>
              </a:spcAft>
              <a:buFont typeface="Arial" panose="020B0604020202020204" pitchFamily="34" charset="0"/>
              <a:buChar char="•"/>
            </a:pPr>
            <a:r>
              <a:rPr lang="en-US" sz="2000">
                <a:solidFill>
                  <a:srgbClr val="FFFFFF"/>
                </a:solidFill>
              </a:rPr>
              <a:t>Zinc and Iron for muscle and cell growth </a:t>
            </a:r>
          </a:p>
          <a:p>
            <a:pPr marL="285750" indent="-228600">
              <a:lnSpc>
                <a:spcPct val="90000"/>
              </a:lnSpc>
              <a:spcAft>
                <a:spcPts val="600"/>
              </a:spcAft>
              <a:buFont typeface="Arial" panose="020B0604020202020204" pitchFamily="34" charset="0"/>
              <a:buChar char="•"/>
            </a:pPr>
            <a:r>
              <a:rPr lang="en-US" sz="2000">
                <a:solidFill>
                  <a:srgbClr val="FFFFFF"/>
                </a:solidFill>
              </a:rPr>
              <a:t>B12, Iron, Folate for red blood cells to supply new growth with oxygen </a:t>
            </a:r>
          </a:p>
          <a:p>
            <a:pPr marL="285750" indent="-228600">
              <a:lnSpc>
                <a:spcPct val="90000"/>
              </a:lnSpc>
              <a:spcAft>
                <a:spcPts val="600"/>
              </a:spcAft>
              <a:buFont typeface="Arial" panose="020B0604020202020204" pitchFamily="34" charset="0"/>
              <a:buChar char="•"/>
            </a:pPr>
            <a:r>
              <a:rPr lang="en-US" sz="2000">
                <a:solidFill>
                  <a:srgbClr val="FFFFFF"/>
                </a:solidFill>
              </a:rPr>
              <a:t>Iron for preventing anemia</a:t>
            </a:r>
          </a:p>
        </p:txBody>
      </p:sp>
      <p:graphicFrame>
        <p:nvGraphicFramePr>
          <p:cNvPr id="13" name="Content Placeholder 12">
            <a:extLst>
              <a:ext uri="{FF2B5EF4-FFF2-40B4-BE49-F238E27FC236}">
                <a16:creationId xmlns:a16="http://schemas.microsoft.com/office/drawing/2014/main" id="{F0B082F1-A94F-F848-32D3-8220441EE563}"/>
              </a:ext>
            </a:extLst>
          </p:cNvPr>
          <p:cNvGraphicFramePr>
            <a:graphicFrameLocks noGrp="1"/>
          </p:cNvGraphicFramePr>
          <p:nvPr>
            <p:ph idx="1"/>
            <p:extLst>
              <p:ext uri="{D42A27DB-BD31-4B8C-83A1-F6EECF244321}">
                <p14:modId xmlns:p14="http://schemas.microsoft.com/office/powerpoint/2010/main" val="4095285601"/>
              </p:ext>
            </p:extLst>
          </p:nvPr>
        </p:nvGraphicFramePr>
        <p:xfrm>
          <a:off x="566744" y="2923378"/>
          <a:ext cx="6579914" cy="3120708"/>
        </p:xfrm>
        <a:graphic>
          <a:graphicData uri="http://schemas.openxmlformats.org/drawingml/2006/table">
            <a:tbl>
              <a:tblPr firstRow="1" bandRow="1">
                <a:tableStyleId>{8EC20E35-A176-4012-BC5E-935CFFF8708E}</a:tableStyleId>
              </a:tblPr>
              <a:tblGrid>
                <a:gridCol w="578493">
                  <a:extLst>
                    <a:ext uri="{9D8B030D-6E8A-4147-A177-3AD203B41FA5}">
                      <a16:colId xmlns:a16="http://schemas.microsoft.com/office/drawing/2014/main" val="2118962397"/>
                    </a:ext>
                  </a:extLst>
                </a:gridCol>
                <a:gridCol w="865000">
                  <a:extLst>
                    <a:ext uri="{9D8B030D-6E8A-4147-A177-3AD203B41FA5}">
                      <a16:colId xmlns:a16="http://schemas.microsoft.com/office/drawing/2014/main" val="3482323464"/>
                    </a:ext>
                  </a:extLst>
                </a:gridCol>
                <a:gridCol w="686829">
                  <a:extLst>
                    <a:ext uri="{9D8B030D-6E8A-4147-A177-3AD203B41FA5}">
                      <a16:colId xmlns:a16="http://schemas.microsoft.com/office/drawing/2014/main" val="4234202913"/>
                    </a:ext>
                  </a:extLst>
                </a:gridCol>
                <a:gridCol w="1143667">
                  <a:extLst>
                    <a:ext uri="{9D8B030D-6E8A-4147-A177-3AD203B41FA5}">
                      <a16:colId xmlns:a16="http://schemas.microsoft.com/office/drawing/2014/main" val="1527103716"/>
                    </a:ext>
                  </a:extLst>
                </a:gridCol>
                <a:gridCol w="725258">
                  <a:extLst>
                    <a:ext uri="{9D8B030D-6E8A-4147-A177-3AD203B41FA5}">
                      <a16:colId xmlns:a16="http://schemas.microsoft.com/office/drawing/2014/main" val="1066273323"/>
                    </a:ext>
                  </a:extLst>
                </a:gridCol>
                <a:gridCol w="747967">
                  <a:extLst>
                    <a:ext uri="{9D8B030D-6E8A-4147-A177-3AD203B41FA5}">
                      <a16:colId xmlns:a16="http://schemas.microsoft.com/office/drawing/2014/main" val="3848968117"/>
                    </a:ext>
                  </a:extLst>
                </a:gridCol>
                <a:gridCol w="686829">
                  <a:extLst>
                    <a:ext uri="{9D8B030D-6E8A-4147-A177-3AD203B41FA5}">
                      <a16:colId xmlns:a16="http://schemas.microsoft.com/office/drawing/2014/main" val="3739595520"/>
                    </a:ext>
                  </a:extLst>
                </a:gridCol>
                <a:gridCol w="541139">
                  <a:extLst>
                    <a:ext uri="{9D8B030D-6E8A-4147-A177-3AD203B41FA5}">
                      <a16:colId xmlns:a16="http://schemas.microsoft.com/office/drawing/2014/main" val="2746177373"/>
                    </a:ext>
                  </a:extLst>
                </a:gridCol>
                <a:gridCol w="604732">
                  <a:extLst>
                    <a:ext uri="{9D8B030D-6E8A-4147-A177-3AD203B41FA5}">
                      <a16:colId xmlns:a16="http://schemas.microsoft.com/office/drawing/2014/main" val="960676949"/>
                    </a:ext>
                  </a:extLst>
                </a:gridCol>
              </a:tblGrid>
              <a:tr h="216320">
                <a:tc>
                  <a:txBody>
                    <a:bodyPr/>
                    <a:lstStyle/>
                    <a:p>
                      <a:r>
                        <a:rPr lang="en-US" sz="1200">
                          <a:effectLst/>
                        </a:rPr>
                        <a:t>Age</a:t>
                      </a:r>
                    </a:p>
                  </a:txBody>
                  <a:tcPr marL="0" marR="0" marT="0" marB="0" anchor="ctr"/>
                </a:tc>
                <a:tc gridSpan="2">
                  <a:txBody>
                    <a:bodyPr/>
                    <a:lstStyle/>
                    <a:p>
                      <a:r>
                        <a:rPr lang="en-GB" sz="1200">
                          <a:effectLst/>
                        </a:rPr>
                        <a:t>Energy</a:t>
                      </a:r>
                    </a:p>
                  </a:txBody>
                  <a:tcPr marL="0" marR="0" marT="0" marB="0" anchor="ctr"/>
                </a:tc>
                <a:tc hMerge="1">
                  <a:txBody>
                    <a:bodyPr/>
                    <a:lstStyle/>
                    <a:p>
                      <a:endParaRPr lang="en-GB"/>
                    </a:p>
                  </a:txBody>
                  <a:tcPr/>
                </a:tc>
                <a:tc>
                  <a:txBody>
                    <a:bodyPr/>
                    <a:lstStyle/>
                    <a:p>
                      <a:r>
                        <a:rPr lang="en-GB" sz="1200">
                          <a:effectLst/>
                        </a:rPr>
                        <a:t>Carbohydrate</a:t>
                      </a:r>
                    </a:p>
                  </a:txBody>
                  <a:tcPr marL="0" marR="0" marT="0" marB="0" anchor="ctr"/>
                </a:tc>
                <a:tc>
                  <a:txBody>
                    <a:bodyPr/>
                    <a:lstStyle/>
                    <a:p>
                      <a:r>
                        <a:rPr lang="en-GB" sz="1200">
                          <a:effectLst/>
                        </a:rPr>
                        <a:t>Fat</a:t>
                      </a:r>
                    </a:p>
                  </a:txBody>
                  <a:tcPr marL="0" marR="0" marT="0" marB="0" anchor="ctr"/>
                </a:tc>
                <a:tc>
                  <a:txBody>
                    <a:bodyPr/>
                    <a:lstStyle/>
                    <a:p>
                      <a:r>
                        <a:rPr lang="en-GB" sz="1200">
                          <a:effectLst/>
                        </a:rPr>
                        <a:t>Protein</a:t>
                      </a:r>
                    </a:p>
                  </a:txBody>
                  <a:tcPr marL="0" marR="0" marT="0" marB="0" anchor="ctr"/>
                </a:tc>
                <a:tc>
                  <a:txBody>
                    <a:bodyPr/>
                    <a:lstStyle/>
                    <a:p>
                      <a:endParaRPr lang="en-GB" sz="1100">
                        <a:effectLst/>
                      </a:endParaRPr>
                    </a:p>
                  </a:txBody>
                  <a:tcPr marL="0" marR="0" marT="0" marB="0" anchor="ctr"/>
                </a:tc>
                <a:tc>
                  <a:txBody>
                    <a:bodyPr/>
                    <a:lstStyle/>
                    <a:p>
                      <a:endParaRPr lang="en-GB" sz="1000">
                        <a:effectLst/>
                      </a:endParaRPr>
                    </a:p>
                  </a:txBody>
                  <a:tcPr marL="0" marR="0" marT="0" marB="0" anchor="ctr"/>
                </a:tc>
                <a:tc>
                  <a:txBody>
                    <a:bodyPr/>
                    <a:lstStyle/>
                    <a:p>
                      <a:endParaRPr lang="en-GB" sz="1000">
                        <a:effectLst/>
                      </a:endParaRPr>
                    </a:p>
                  </a:txBody>
                  <a:tcPr marL="0" marR="0" marT="0" marB="0" anchor="ctr"/>
                </a:tc>
                <a:extLst>
                  <a:ext uri="{0D108BD9-81ED-4DB2-BD59-A6C34878D82A}">
                    <a16:rowId xmlns:a16="http://schemas.microsoft.com/office/drawing/2014/main" val="2137019476"/>
                  </a:ext>
                </a:extLst>
              </a:tr>
              <a:tr h="409163">
                <a:tc>
                  <a:txBody>
                    <a:bodyPr/>
                    <a:lstStyle/>
                    <a:p>
                      <a:r>
                        <a:rPr lang="en-GB" sz="1200">
                          <a:effectLst/>
                        </a:rPr>
                        <a:t>11-14 years</a:t>
                      </a:r>
                    </a:p>
                  </a:txBody>
                  <a:tcPr marL="0" marR="0" marT="0" marB="0" anchor="ctr"/>
                </a:tc>
                <a:tc>
                  <a:txBody>
                    <a:bodyPr/>
                    <a:lstStyle/>
                    <a:p>
                      <a:r>
                        <a:rPr lang="en-GB" sz="1200">
                          <a:effectLst/>
                        </a:rPr>
                        <a:t>F: 1,845 kcal</a:t>
                      </a:r>
                    </a:p>
                  </a:txBody>
                  <a:tcPr marL="0" marR="0" marT="0" marB="0" anchor="ctr"/>
                </a:tc>
                <a:tc>
                  <a:txBody>
                    <a:bodyPr/>
                    <a:lstStyle/>
                    <a:p>
                      <a:r>
                        <a:rPr lang="en-GB" sz="1200">
                          <a:effectLst/>
                        </a:rPr>
                        <a:t>M: 2,220 kcal</a:t>
                      </a:r>
                    </a:p>
                  </a:txBody>
                  <a:tcPr marL="0" marR="0" marT="0" marB="0" anchor="ctr"/>
                </a:tc>
                <a:tc>
                  <a:txBody>
                    <a:bodyPr/>
                    <a:lstStyle/>
                    <a:p>
                      <a:r>
                        <a:rPr lang="en-GB" sz="1200">
                          <a:effectLst/>
                        </a:rPr>
                        <a:t>50%</a:t>
                      </a:r>
                    </a:p>
                  </a:txBody>
                  <a:tcPr marL="0" marR="0" marT="0" marB="0" anchor="ctr"/>
                </a:tc>
                <a:tc>
                  <a:txBody>
                    <a:bodyPr/>
                    <a:lstStyle/>
                    <a:p>
                      <a:r>
                        <a:rPr lang="en-GB" sz="1200">
                          <a:effectLst/>
                        </a:rPr>
                        <a:t>35%</a:t>
                      </a:r>
                    </a:p>
                  </a:txBody>
                  <a:tcPr marL="0" marR="0" marT="0" marB="0" anchor="ctr"/>
                </a:tc>
                <a:tc>
                  <a:txBody>
                    <a:bodyPr/>
                    <a:lstStyle/>
                    <a:p>
                      <a:r>
                        <a:rPr lang="en-GB" sz="1200">
                          <a:effectLst/>
                        </a:rPr>
                        <a:t>15%</a:t>
                      </a:r>
                    </a:p>
                  </a:txBody>
                  <a:tcPr marL="0" marR="0" marT="0" marB="0" anchor="ctr"/>
                </a:tc>
                <a:tc>
                  <a:txBody>
                    <a:bodyPr/>
                    <a:lstStyle/>
                    <a:p>
                      <a:endParaRPr lang="en-GB" sz="1200"/>
                    </a:p>
                  </a:txBody>
                  <a:tcPr marL="0" marR="0" marT="0" marB="0" anchor="ctr"/>
                </a:tc>
                <a:tc>
                  <a:txBody>
                    <a:bodyPr/>
                    <a:lstStyle/>
                    <a:p>
                      <a:endParaRPr lang="en-GB" sz="1200"/>
                    </a:p>
                  </a:txBody>
                  <a:tcPr marL="0" marR="0" marT="0" marB="0" anchor="ctr"/>
                </a:tc>
                <a:tc>
                  <a:txBody>
                    <a:bodyPr/>
                    <a:lstStyle/>
                    <a:p>
                      <a:endParaRPr lang="en-GB" sz="1200"/>
                    </a:p>
                  </a:txBody>
                  <a:tcPr marL="0" marR="0" marT="0" marB="0" anchor="ctr"/>
                </a:tc>
                <a:extLst>
                  <a:ext uri="{0D108BD9-81ED-4DB2-BD59-A6C34878D82A}">
                    <a16:rowId xmlns:a16="http://schemas.microsoft.com/office/drawing/2014/main" val="3638955924"/>
                  </a:ext>
                </a:extLst>
              </a:tr>
              <a:tr h="409163">
                <a:tc>
                  <a:txBody>
                    <a:bodyPr/>
                    <a:lstStyle/>
                    <a:p>
                      <a:r>
                        <a:rPr lang="en-GB" sz="1200">
                          <a:effectLst/>
                        </a:rPr>
                        <a:t>15-18 years </a:t>
                      </a:r>
                    </a:p>
                  </a:txBody>
                  <a:tcPr marL="0" marR="0" marT="0" marB="0" anchor="ctr"/>
                </a:tc>
                <a:tc>
                  <a:txBody>
                    <a:bodyPr/>
                    <a:lstStyle/>
                    <a:p>
                      <a:r>
                        <a:rPr lang="en-GB" sz="1200">
                          <a:effectLst/>
                        </a:rPr>
                        <a:t>F: 2,110 kcal</a:t>
                      </a:r>
                    </a:p>
                  </a:txBody>
                  <a:tcPr marL="0" marR="0" marT="0" marB="0" anchor="ctr"/>
                </a:tc>
                <a:tc>
                  <a:txBody>
                    <a:bodyPr/>
                    <a:lstStyle/>
                    <a:p>
                      <a:r>
                        <a:rPr lang="en-GB" sz="1200">
                          <a:effectLst/>
                        </a:rPr>
                        <a:t>M: 2,755 kcal</a:t>
                      </a:r>
                    </a:p>
                  </a:txBody>
                  <a:tcPr marL="0" marR="0" marT="0" marB="0" anchor="ctr"/>
                </a:tc>
                <a:tc>
                  <a:txBody>
                    <a:bodyPr/>
                    <a:lstStyle/>
                    <a:p>
                      <a:r>
                        <a:rPr lang="en-GB" sz="1200">
                          <a:effectLst/>
                        </a:rPr>
                        <a:t>50%</a:t>
                      </a:r>
                    </a:p>
                  </a:txBody>
                  <a:tcPr marL="0" marR="0" marT="0" marB="0" anchor="ctr"/>
                </a:tc>
                <a:tc>
                  <a:txBody>
                    <a:bodyPr/>
                    <a:lstStyle/>
                    <a:p>
                      <a:r>
                        <a:rPr lang="en-GB" sz="1200">
                          <a:effectLst/>
                        </a:rPr>
                        <a:t>35%</a:t>
                      </a:r>
                    </a:p>
                  </a:txBody>
                  <a:tcPr marL="0" marR="0" marT="0" marB="0" anchor="ctr"/>
                </a:tc>
                <a:tc>
                  <a:txBody>
                    <a:bodyPr/>
                    <a:lstStyle/>
                    <a:p>
                      <a:r>
                        <a:rPr lang="en-GB" sz="1200">
                          <a:effectLst/>
                        </a:rPr>
                        <a:t>15%</a:t>
                      </a:r>
                    </a:p>
                  </a:txBody>
                  <a:tcPr marL="0" marR="0" marT="0" marB="0" anchor="ctr"/>
                </a:tc>
                <a:tc>
                  <a:txBody>
                    <a:bodyPr/>
                    <a:lstStyle/>
                    <a:p>
                      <a:endParaRPr lang="en-GB" sz="1200"/>
                    </a:p>
                  </a:txBody>
                  <a:tcPr marL="0" marR="0" marT="0" marB="0" anchor="ctr"/>
                </a:tc>
                <a:tc>
                  <a:txBody>
                    <a:bodyPr/>
                    <a:lstStyle/>
                    <a:p>
                      <a:endParaRPr lang="en-GB" sz="1200"/>
                    </a:p>
                  </a:txBody>
                  <a:tcPr marL="0" marR="0" marT="0" marB="0" anchor="ctr"/>
                </a:tc>
                <a:tc>
                  <a:txBody>
                    <a:bodyPr/>
                    <a:lstStyle/>
                    <a:p>
                      <a:endParaRPr lang="en-GB" sz="1200"/>
                    </a:p>
                  </a:txBody>
                  <a:tcPr marL="0" marR="0" marT="0" marB="0" anchor="ctr"/>
                </a:tc>
                <a:extLst>
                  <a:ext uri="{0D108BD9-81ED-4DB2-BD59-A6C34878D82A}">
                    <a16:rowId xmlns:a16="http://schemas.microsoft.com/office/drawing/2014/main" val="1970503153"/>
                  </a:ext>
                </a:extLst>
              </a:tr>
              <a:tr h="224705">
                <a:tc>
                  <a:txBody>
                    <a:bodyPr/>
                    <a:lstStyle/>
                    <a:p>
                      <a:r>
                        <a:rPr lang="en-US" sz="1200" b="1">
                          <a:solidFill>
                            <a:schemeClr val="tx1"/>
                          </a:solidFill>
                          <a:effectLst/>
                        </a:rPr>
                        <a:t>Age</a:t>
                      </a:r>
                    </a:p>
                  </a:txBody>
                  <a:tcPr marL="0" marR="0" marT="0" marB="0" anchor="ctr">
                    <a:solidFill>
                      <a:schemeClr val="bg1"/>
                    </a:solidFill>
                  </a:tcPr>
                </a:tc>
                <a:tc gridSpan="2">
                  <a:txBody>
                    <a:bodyPr/>
                    <a:lstStyle/>
                    <a:p>
                      <a:r>
                        <a:rPr lang="en-GB" sz="1200" b="1">
                          <a:solidFill>
                            <a:schemeClr val="tx1"/>
                          </a:solidFill>
                          <a:effectLst/>
                        </a:rPr>
                        <a:t>Calcium</a:t>
                      </a:r>
                    </a:p>
                  </a:txBody>
                  <a:tcPr marL="0" marR="0" marT="0" marB="0" anchor="ctr">
                    <a:solidFill>
                      <a:schemeClr val="bg1"/>
                    </a:solidFill>
                  </a:tcPr>
                </a:tc>
                <a:tc hMerge="1">
                  <a:txBody>
                    <a:bodyPr/>
                    <a:lstStyle/>
                    <a:p>
                      <a:endParaRPr lang="en-GB"/>
                    </a:p>
                  </a:txBody>
                  <a:tcPr/>
                </a:tc>
                <a:tc gridSpan="2">
                  <a:txBody>
                    <a:bodyPr/>
                    <a:lstStyle/>
                    <a:p>
                      <a:r>
                        <a:rPr lang="en-GB" sz="1200" b="1">
                          <a:solidFill>
                            <a:schemeClr val="tx1"/>
                          </a:solidFill>
                          <a:effectLst/>
                        </a:rPr>
                        <a:t>Magnesium </a:t>
                      </a:r>
                    </a:p>
                  </a:txBody>
                  <a:tcPr marL="0" marR="0" marT="0" marB="0" anchor="ctr">
                    <a:solidFill>
                      <a:schemeClr val="bg1"/>
                    </a:solidFill>
                  </a:tcPr>
                </a:tc>
                <a:tc hMerge="1">
                  <a:txBody>
                    <a:bodyPr/>
                    <a:lstStyle/>
                    <a:p>
                      <a:endParaRPr lang="en-GB"/>
                    </a:p>
                  </a:txBody>
                  <a:tcPr/>
                </a:tc>
                <a:tc gridSpan="2">
                  <a:txBody>
                    <a:bodyPr/>
                    <a:lstStyle/>
                    <a:p>
                      <a:r>
                        <a:rPr lang="en-GB" sz="1200" b="1">
                          <a:solidFill>
                            <a:schemeClr val="tx1"/>
                          </a:solidFill>
                          <a:effectLst/>
                        </a:rPr>
                        <a:t>Phosphorus </a:t>
                      </a:r>
                    </a:p>
                  </a:txBody>
                  <a:tcPr marL="0" marR="0" marT="0" marB="0" anchor="ctr">
                    <a:solidFill>
                      <a:schemeClr val="bg1"/>
                    </a:solidFill>
                  </a:tcPr>
                </a:tc>
                <a:tc hMerge="1">
                  <a:txBody>
                    <a:bodyPr/>
                    <a:lstStyle/>
                    <a:p>
                      <a:endParaRPr lang="en-GB"/>
                    </a:p>
                  </a:txBody>
                  <a:tcPr/>
                </a:tc>
                <a:tc>
                  <a:txBody>
                    <a:bodyPr/>
                    <a:lstStyle/>
                    <a:p>
                      <a:endParaRPr lang="en-GB" sz="1200" b="1">
                        <a:solidFill>
                          <a:schemeClr val="bg1"/>
                        </a:solidFill>
                      </a:endParaRPr>
                    </a:p>
                  </a:txBody>
                  <a:tcPr marL="0" marR="0" marT="0" marB="0" anchor="ctr">
                    <a:solidFill>
                      <a:schemeClr val="bg1"/>
                    </a:solidFill>
                  </a:tcPr>
                </a:tc>
                <a:tc>
                  <a:txBody>
                    <a:bodyPr/>
                    <a:lstStyle/>
                    <a:p>
                      <a:endParaRPr lang="en-GB" sz="1200" b="1">
                        <a:solidFill>
                          <a:schemeClr val="bg1"/>
                        </a:solidFill>
                      </a:endParaRPr>
                    </a:p>
                  </a:txBody>
                  <a:tcPr marL="0" marR="0" marT="0" marB="0" anchor="ctr">
                    <a:solidFill>
                      <a:schemeClr val="bg1"/>
                    </a:solidFill>
                  </a:tcPr>
                </a:tc>
                <a:extLst>
                  <a:ext uri="{0D108BD9-81ED-4DB2-BD59-A6C34878D82A}">
                    <a16:rowId xmlns:a16="http://schemas.microsoft.com/office/drawing/2014/main" val="1606549461"/>
                  </a:ext>
                </a:extLst>
              </a:tr>
              <a:tr h="409163">
                <a:tc>
                  <a:txBody>
                    <a:bodyPr/>
                    <a:lstStyle/>
                    <a:p>
                      <a:r>
                        <a:rPr lang="en-GB" sz="1200">
                          <a:effectLst/>
                        </a:rPr>
                        <a:t>11-14 years</a:t>
                      </a:r>
                    </a:p>
                  </a:txBody>
                  <a:tcPr marL="0" marR="0" marT="0" marB="0" anchor="ctr"/>
                </a:tc>
                <a:tc>
                  <a:txBody>
                    <a:bodyPr/>
                    <a:lstStyle/>
                    <a:p>
                      <a:r>
                        <a:rPr lang="en-GB" sz="1200">
                          <a:effectLst/>
                        </a:rPr>
                        <a:t>M: 1,000mg</a:t>
                      </a:r>
                    </a:p>
                  </a:txBody>
                  <a:tcPr marL="0" marR="0" marT="0" marB="0" anchor="ctr"/>
                </a:tc>
                <a:tc>
                  <a:txBody>
                    <a:bodyPr/>
                    <a:lstStyle/>
                    <a:p>
                      <a:r>
                        <a:rPr lang="en-GB" sz="1200">
                          <a:effectLst/>
                        </a:rPr>
                        <a:t>F: 800mg</a:t>
                      </a:r>
                    </a:p>
                  </a:txBody>
                  <a:tcPr marL="0" marR="0" marT="0" marB="0" anchor="ctr"/>
                </a:tc>
                <a:tc>
                  <a:txBody>
                    <a:bodyPr/>
                    <a:lstStyle/>
                    <a:p>
                      <a:r>
                        <a:rPr lang="en-GB" sz="1200">
                          <a:effectLst/>
                        </a:rPr>
                        <a:t>M: 280mg</a:t>
                      </a:r>
                    </a:p>
                  </a:txBody>
                  <a:tcPr marL="0" marR="0" marT="0" marB="0" anchor="ctr"/>
                </a:tc>
                <a:tc>
                  <a:txBody>
                    <a:bodyPr/>
                    <a:lstStyle/>
                    <a:p>
                      <a:r>
                        <a:rPr lang="en-GB" sz="1200">
                          <a:effectLst/>
                        </a:rPr>
                        <a:t>F: 280mg</a:t>
                      </a:r>
                    </a:p>
                  </a:txBody>
                  <a:tcPr marL="0" marR="0" marT="0" marB="0" anchor="ctr"/>
                </a:tc>
                <a:tc>
                  <a:txBody>
                    <a:bodyPr/>
                    <a:lstStyle/>
                    <a:p>
                      <a:r>
                        <a:rPr lang="en-GB" sz="1200">
                          <a:effectLst/>
                        </a:rPr>
                        <a:t>M: 775mg</a:t>
                      </a:r>
                    </a:p>
                  </a:txBody>
                  <a:tcPr marL="0" marR="0" marT="0" marB="0" anchor="ctr"/>
                </a:tc>
                <a:tc>
                  <a:txBody>
                    <a:bodyPr/>
                    <a:lstStyle/>
                    <a:p>
                      <a:r>
                        <a:rPr lang="en-GB" sz="1200">
                          <a:effectLst/>
                        </a:rPr>
                        <a:t>F: 625mg</a:t>
                      </a:r>
                    </a:p>
                  </a:txBody>
                  <a:tcPr marL="0" marR="0" marT="0" marB="0" anchor="ctr"/>
                </a:tc>
                <a:tc>
                  <a:txBody>
                    <a:bodyPr/>
                    <a:lstStyle/>
                    <a:p>
                      <a:endParaRPr lang="en-GB" sz="1200"/>
                    </a:p>
                  </a:txBody>
                  <a:tcPr marL="0" marR="0" marT="0" marB="0" anchor="ctr"/>
                </a:tc>
                <a:tc>
                  <a:txBody>
                    <a:bodyPr/>
                    <a:lstStyle/>
                    <a:p>
                      <a:endParaRPr lang="en-GB" sz="1200"/>
                    </a:p>
                  </a:txBody>
                  <a:tcPr marL="0" marR="0" marT="0" marB="0" anchor="ctr"/>
                </a:tc>
                <a:extLst>
                  <a:ext uri="{0D108BD9-81ED-4DB2-BD59-A6C34878D82A}">
                    <a16:rowId xmlns:a16="http://schemas.microsoft.com/office/drawing/2014/main" val="1759352888"/>
                  </a:ext>
                </a:extLst>
              </a:tr>
              <a:tr h="409163">
                <a:tc>
                  <a:txBody>
                    <a:bodyPr/>
                    <a:lstStyle/>
                    <a:p>
                      <a:r>
                        <a:rPr lang="en-GB" sz="1200">
                          <a:effectLst/>
                        </a:rPr>
                        <a:t>15-18 years </a:t>
                      </a:r>
                    </a:p>
                  </a:txBody>
                  <a:tcPr marL="0" marR="0" marT="0" marB="0" anchor="ctr"/>
                </a:tc>
                <a:tc>
                  <a:txBody>
                    <a:bodyPr/>
                    <a:lstStyle/>
                    <a:p>
                      <a:r>
                        <a:rPr lang="en-GB" sz="1200">
                          <a:effectLst/>
                        </a:rPr>
                        <a:t>M: 1,000mg</a:t>
                      </a:r>
                    </a:p>
                  </a:txBody>
                  <a:tcPr marL="0" marR="0" marT="0" marB="0" anchor="ctr"/>
                </a:tc>
                <a:tc>
                  <a:txBody>
                    <a:bodyPr/>
                    <a:lstStyle/>
                    <a:p>
                      <a:r>
                        <a:rPr lang="en-GB" sz="1200">
                          <a:effectLst/>
                        </a:rPr>
                        <a:t>F: 800mg</a:t>
                      </a:r>
                    </a:p>
                  </a:txBody>
                  <a:tcPr marL="0" marR="0" marT="0" marB="0" anchor="ctr"/>
                </a:tc>
                <a:tc>
                  <a:txBody>
                    <a:bodyPr/>
                    <a:lstStyle/>
                    <a:p>
                      <a:r>
                        <a:rPr lang="en-GB" sz="1200">
                          <a:effectLst/>
                        </a:rPr>
                        <a:t>M: 300mg</a:t>
                      </a:r>
                    </a:p>
                  </a:txBody>
                  <a:tcPr marL="0" marR="0" marT="0" marB="0" anchor="ctr"/>
                </a:tc>
                <a:tc>
                  <a:txBody>
                    <a:bodyPr/>
                    <a:lstStyle/>
                    <a:p>
                      <a:r>
                        <a:rPr lang="en-GB" sz="1200">
                          <a:effectLst/>
                        </a:rPr>
                        <a:t>F: 300mg</a:t>
                      </a:r>
                    </a:p>
                  </a:txBody>
                  <a:tcPr marL="0" marR="0" marT="0" marB="0" anchor="ctr"/>
                </a:tc>
                <a:tc>
                  <a:txBody>
                    <a:bodyPr/>
                    <a:lstStyle/>
                    <a:p>
                      <a:r>
                        <a:rPr lang="en-GB" sz="1200">
                          <a:effectLst/>
                        </a:rPr>
                        <a:t>M: 775mg</a:t>
                      </a:r>
                    </a:p>
                  </a:txBody>
                  <a:tcPr marL="0" marR="0" marT="0" marB="0" anchor="ctr"/>
                </a:tc>
                <a:tc>
                  <a:txBody>
                    <a:bodyPr/>
                    <a:lstStyle/>
                    <a:p>
                      <a:r>
                        <a:rPr lang="en-GB" sz="1200">
                          <a:effectLst/>
                        </a:rPr>
                        <a:t>F: 625mg</a:t>
                      </a:r>
                    </a:p>
                  </a:txBody>
                  <a:tcPr marL="0" marR="0" marT="0" marB="0" anchor="ctr"/>
                </a:tc>
                <a:tc>
                  <a:txBody>
                    <a:bodyPr/>
                    <a:lstStyle/>
                    <a:p>
                      <a:endParaRPr lang="en-GB" sz="1200"/>
                    </a:p>
                  </a:txBody>
                  <a:tcPr marL="0" marR="0" marT="0" marB="0" anchor="ctr"/>
                </a:tc>
                <a:tc>
                  <a:txBody>
                    <a:bodyPr/>
                    <a:lstStyle/>
                    <a:p>
                      <a:endParaRPr lang="en-GB" sz="1200"/>
                    </a:p>
                  </a:txBody>
                  <a:tcPr marL="0" marR="0" marT="0" marB="0" anchor="ctr"/>
                </a:tc>
                <a:extLst>
                  <a:ext uri="{0D108BD9-81ED-4DB2-BD59-A6C34878D82A}">
                    <a16:rowId xmlns:a16="http://schemas.microsoft.com/office/drawing/2014/main" val="244329324"/>
                  </a:ext>
                </a:extLst>
              </a:tr>
              <a:tr h="224705">
                <a:tc>
                  <a:txBody>
                    <a:bodyPr/>
                    <a:lstStyle/>
                    <a:p>
                      <a:r>
                        <a:rPr lang="en-US" sz="1200">
                          <a:solidFill>
                            <a:schemeClr val="tx1"/>
                          </a:solidFill>
                          <a:effectLst/>
                        </a:rPr>
                        <a:t>Age</a:t>
                      </a:r>
                    </a:p>
                  </a:txBody>
                  <a:tcPr marL="0" marR="0" marT="0" marB="0" anchor="ctr">
                    <a:solidFill>
                      <a:schemeClr val="bg1"/>
                    </a:solidFill>
                  </a:tcPr>
                </a:tc>
                <a:tc gridSpan="2">
                  <a:txBody>
                    <a:bodyPr/>
                    <a:lstStyle/>
                    <a:p>
                      <a:r>
                        <a:rPr lang="en-GB" sz="1200">
                          <a:solidFill>
                            <a:schemeClr val="tx1"/>
                          </a:solidFill>
                          <a:effectLst/>
                        </a:rPr>
                        <a:t>Zinc</a:t>
                      </a:r>
                    </a:p>
                  </a:txBody>
                  <a:tcPr marL="0" marR="0" marT="0" marB="0" anchor="ctr">
                    <a:solidFill>
                      <a:schemeClr val="bg1"/>
                    </a:solidFill>
                  </a:tcPr>
                </a:tc>
                <a:tc hMerge="1">
                  <a:txBody>
                    <a:bodyPr/>
                    <a:lstStyle/>
                    <a:p>
                      <a:endParaRPr lang="en-GB"/>
                    </a:p>
                  </a:txBody>
                  <a:tcPr/>
                </a:tc>
                <a:tc gridSpan="2">
                  <a:txBody>
                    <a:bodyPr/>
                    <a:lstStyle/>
                    <a:p>
                      <a:r>
                        <a:rPr lang="en-GB" sz="1200">
                          <a:solidFill>
                            <a:schemeClr val="tx1"/>
                          </a:solidFill>
                          <a:effectLst/>
                        </a:rPr>
                        <a:t>Iron</a:t>
                      </a:r>
                    </a:p>
                  </a:txBody>
                  <a:tcPr marL="0" marR="0" marT="0" marB="0" anchor="ctr">
                    <a:solidFill>
                      <a:schemeClr val="bg1"/>
                    </a:solidFill>
                  </a:tcPr>
                </a:tc>
                <a:tc hMerge="1">
                  <a:txBody>
                    <a:bodyPr/>
                    <a:lstStyle/>
                    <a:p>
                      <a:endParaRPr lang="en-GB"/>
                    </a:p>
                  </a:txBody>
                  <a:tcPr/>
                </a:tc>
                <a:tc gridSpan="2">
                  <a:txBody>
                    <a:bodyPr/>
                    <a:lstStyle/>
                    <a:p>
                      <a:r>
                        <a:rPr lang="en-GB" sz="1200">
                          <a:solidFill>
                            <a:schemeClr val="tx1"/>
                          </a:solidFill>
                          <a:effectLst/>
                        </a:rPr>
                        <a:t>Folate</a:t>
                      </a:r>
                    </a:p>
                  </a:txBody>
                  <a:tcPr marL="0" marR="0" marT="0" marB="0" anchor="ctr">
                    <a:solidFill>
                      <a:schemeClr val="bg1"/>
                    </a:solidFill>
                  </a:tcPr>
                </a:tc>
                <a:tc hMerge="1">
                  <a:txBody>
                    <a:bodyPr/>
                    <a:lstStyle/>
                    <a:p>
                      <a:endParaRPr lang="en-GB"/>
                    </a:p>
                  </a:txBody>
                  <a:tcPr/>
                </a:tc>
                <a:tc gridSpan="2">
                  <a:txBody>
                    <a:bodyPr/>
                    <a:lstStyle/>
                    <a:p>
                      <a:r>
                        <a:rPr lang="en-GB" sz="1200">
                          <a:solidFill>
                            <a:schemeClr val="tx1"/>
                          </a:solidFill>
                          <a:effectLst/>
                        </a:rPr>
                        <a:t>B12</a:t>
                      </a:r>
                    </a:p>
                  </a:txBody>
                  <a:tcPr marL="0" marR="0" marT="0" marB="0" anchor="ctr">
                    <a:solidFill>
                      <a:schemeClr val="bg1"/>
                    </a:solidFill>
                  </a:tcPr>
                </a:tc>
                <a:tc hMerge="1">
                  <a:txBody>
                    <a:bodyPr/>
                    <a:lstStyle/>
                    <a:p>
                      <a:endParaRPr lang="en-GB"/>
                    </a:p>
                  </a:txBody>
                  <a:tcPr/>
                </a:tc>
                <a:extLst>
                  <a:ext uri="{0D108BD9-81ED-4DB2-BD59-A6C34878D82A}">
                    <a16:rowId xmlns:a16="http://schemas.microsoft.com/office/drawing/2014/main" val="3961792360"/>
                  </a:ext>
                </a:extLst>
              </a:tr>
              <a:tr h="409163">
                <a:tc>
                  <a:txBody>
                    <a:bodyPr/>
                    <a:lstStyle/>
                    <a:p>
                      <a:r>
                        <a:rPr lang="en-GB" sz="1200">
                          <a:effectLst/>
                        </a:rPr>
                        <a:t>11-14 years</a:t>
                      </a:r>
                    </a:p>
                  </a:txBody>
                  <a:tcPr marL="0" marR="0" marT="0" marB="0" anchor="ctr"/>
                </a:tc>
                <a:tc>
                  <a:txBody>
                    <a:bodyPr/>
                    <a:lstStyle/>
                    <a:p>
                      <a:r>
                        <a:rPr lang="en-GB" sz="1200">
                          <a:effectLst/>
                        </a:rPr>
                        <a:t>M: 9mg</a:t>
                      </a:r>
                    </a:p>
                  </a:txBody>
                  <a:tcPr marL="0" marR="0" marT="0" marB="0" anchor="ctr"/>
                </a:tc>
                <a:tc>
                  <a:txBody>
                    <a:bodyPr/>
                    <a:lstStyle/>
                    <a:p>
                      <a:r>
                        <a:rPr lang="en-GB" sz="1200">
                          <a:effectLst/>
                        </a:rPr>
                        <a:t>F: 9mg</a:t>
                      </a:r>
                    </a:p>
                  </a:txBody>
                  <a:tcPr marL="0" marR="0" marT="0" marB="0" anchor="ctr"/>
                </a:tc>
                <a:tc>
                  <a:txBody>
                    <a:bodyPr/>
                    <a:lstStyle/>
                    <a:p>
                      <a:r>
                        <a:rPr lang="en-GB" sz="1200">
                          <a:effectLst/>
                        </a:rPr>
                        <a:t>M: 11.3mg</a:t>
                      </a:r>
                    </a:p>
                  </a:txBody>
                  <a:tcPr marL="0" marR="0" marT="0" marB="0" anchor="ctr"/>
                </a:tc>
                <a:tc>
                  <a:txBody>
                    <a:bodyPr/>
                    <a:lstStyle/>
                    <a:p>
                      <a:r>
                        <a:rPr lang="en-GB" sz="1200">
                          <a:effectLst/>
                        </a:rPr>
                        <a:t>F: 14.8mg</a:t>
                      </a:r>
                    </a:p>
                  </a:txBody>
                  <a:tcPr marL="0" marR="0" marT="0" marB="0" anchor="ctr"/>
                </a:tc>
                <a:tc rowSpan="2" gridSpan="2">
                  <a:txBody>
                    <a:bodyPr/>
                    <a:lstStyle/>
                    <a:p>
                      <a:r>
                        <a:rPr lang="en-GB" sz="1200"/>
                        <a:t>200mg </a:t>
                      </a:r>
                    </a:p>
                  </a:txBody>
                  <a:tcPr marL="0" marR="0" marT="0" marB="0" anchor="ctr"/>
                </a:tc>
                <a:tc rowSpan="2" hMerge="1">
                  <a:txBody>
                    <a:bodyPr/>
                    <a:lstStyle/>
                    <a:p>
                      <a:endParaRPr lang="en-GB"/>
                    </a:p>
                  </a:txBody>
                  <a:tcPr/>
                </a:tc>
                <a:tc>
                  <a:txBody>
                    <a:bodyPr/>
                    <a:lstStyle/>
                    <a:p>
                      <a:r>
                        <a:rPr lang="en-GB" sz="1200">
                          <a:effectLst/>
                        </a:rPr>
                        <a:t>M: 1.2ug</a:t>
                      </a:r>
                    </a:p>
                  </a:txBody>
                  <a:tcPr marL="0" marR="0" marT="0" marB="0" anchor="ctr"/>
                </a:tc>
                <a:tc>
                  <a:txBody>
                    <a:bodyPr/>
                    <a:lstStyle/>
                    <a:p>
                      <a:r>
                        <a:rPr lang="en-GB" sz="1200">
                          <a:effectLst/>
                        </a:rPr>
                        <a:t>F: 1.2ug</a:t>
                      </a:r>
                    </a:p>
                  </a:txBody>
                  <a:tcPr marL="0" marR="0" marT="0" marB="0" anchor="ctr"/>
                </a:tc>
                <a:extLst>
                  <a:ext uri="{0D108BD9-81ED-4DB2-BD59-A6C34878D82A}">
                    <a16:rowId xmlns:a16="http://schemas.microsoft.com/office/drawing/2014/main" val="3825667211"/>
                  </a:ext>
                </a:extLst>
              </a:tr>
              <a:tr h="409163">
                <a:tc>
                  <a:txBody>
                    <a:bodyPr/>
                    <a:lstStyle/>
                    <a:p>
                      <a:r>
                        <a:rPr lang="en-GB" sz="1200">
                          <a:effectLst/>
                        </a:rPr>
                        <a:t>15-18 years </a:t>
                      </a:r>
                    </a:p>
                  </a:txBody>
                  <a:tcPr marL="0" marR="0" marT="0" marB="0" anchor="ctr"/>
                </a:tc>
                <a:tc>
                  <a:txBody>
                    <a:bodyPr/>
                    <a:lstStyle/>
                    <a:p>
                      <a:r>
                        <a:rPr lang="en-GB" sz="1200">
                          <a:effectLst/>
                        </a:rPr>
                        <a:t>M:9.5mg</a:t>
                      </a:r>
                    </a:p>
                  </a:txBody>
                  <a:tcPr marL="0" marR="0" marT="0" marB="0" anchor="ctr"/>
                </a:tc>
                <a:tc>
                  <a:txBody>
                    <a:bodyPr/>
                    <a:lstStyle/>
                    <a:p>
                      <a:r>
                        <a:rPr lang="en-GB" sz="1200">
                          <a:effectLst/>
                        </a:rPr>
                        <a:t>F: 7mg</a:t>
                      </a:r>
                    </a:p>
                  </a:txBody>
                  <a:tcPr marL="0" marR="0" marT="0" marB="0" anchor="ctr"/>
                </a:tc>
                <a:tc>
                  <a:txBody>
                    <a:bodyPr/>
                    <a:lstStyle/>
                    <a:p>
                      <a:r>
                        <a:rPr lang="en-GB" sz="1200">
                          <a:effectLst/>
                        </a:rPr>
                        <a:t>M: 11.3mg</a:t>
                      </a:r>
                    </a:p>
                  </a:txBody>
                  <a:tcPr marL="0" marR="0" marT="0" marB="0" anchor="ctr"/>
                </a:tc>
                <a:tc>
                  <a:txBody>
                    <a:bodyPr/>
                    <a:lstStyle/>
                    <a:p>
                      <a:r>
                        <a:rPr lang="en-GB" sz="1200">
                          <a:effectLst/>
                        </a:rPr>
                        <a:t>F: 14.8mg</a:t>
                      </a:r>
                    </a:p>
                  </a:txBody>
                  <a:tcPr marL="0" marR="0" marT="0" marB="0" anchor="ctr"/>
                </a:tc>
                <a:tc gridSpan="2" vMerge="1">
                  <a:txBody>
                    <a:bodyPr/>
                    <a:lstStyle/>
                    <a:p>
                      <a:endParaRPr lang="en-GB"/>
                    </a:p>
                  </a:txBody>
                  <a:tcPr/>
                </a:tc>
                <a:tc hMerge="1" vMerge="1">
                  <a:txBody>
                    <a:bodyPr/>
                    <a:lstStyle/>
                    <a:p>
                      <a:endParaRPr lang="en-GB"/>
                    </a:p>
                  </a:txBody>
                  <a:tcPr/>
                </a:tc>
                <a:tc>
                  <a:txBody>
                    <a:bodyPr/>
                    <a:lstStyle/>
                    <a:p>
                      <a:r>
                        <a:rPr lang="en-GB" sz="1200">
                          <a:effectLst/>
                        </a:rPr>
                        <a:t>M: 1.5ug</a:t>
                      </a:r>
                    </a:p>
                  </a:txBody>
                  <a:tcPr marL="0" marR="0" marT="0" marB="0" anchor="ctr"/>
                </a:tc>
                <a:tc>
                  <a:txBody>
                    <a:bodyPr/>
                    <a:lstStyle/>
                    <a:p>
                      <a:r>
                        <a:rPr lang="en-GB" sz="1200">
                          <a:effectLst/>
                        </a:rPr>
                        <a:t>F: 1.5ug</a:t>
                      </a:r>
                    </a:p>
                  </a:txBody>
                  <a:tcPr marL="0" marR="0" marT="0" marB="0" anchor="ctr"/>
                </a:tc>
                <a:extLst>
                  <a:ext uri="{0D108BD9-81ED-4DB2-BD59-A6C34878D82A}">
                    <a16:rowId xmlns:a16="http://schemas.microsoft.com/office/drawing/2014/main" val="1133565041"/>
                  </a:ext>
                </a:extLst>
              </a:tr>
            </a:tbl>
          </a:graphicData>
        </a:graphic>
      </p:graphicFrame>
      <p:sp>
        <p:nvSpPr>
          <p:cNvPr id="3" name="TextBox 2">
            <a:extLst>
              <a:ext uri="{FF2B5EF4-FFF2-40B4-BE49-F238E27FC236}">
                <a16:creationId xmlns:a16="http://schemas.microsoft.com/office/drawing/2014/main" id="{96329580-FE99-4367-DD59-C9E7CE7D6583}"/>
              </a:ext>
            </a:extLst>
          </p:cNvPr>
          <p:cNvSpPr txBox="1"/>
          <p:nvPr/>
        </p:nvSpPr>
        <p:spPr>
          <a:xfrm>
            <a:off x="7623413" y="5949859"/>
            <a:ext cx="3830645" cy="553998"/>
          </a:xfrm>
          <a:prstGeom prst="rect">
            <a:avLst/>
          </a:prstGeom>
          <a:noFill/>
        </p:spPr>
        <p:txBody>
          <a:bodyPr wrap="square" rtlCol="0">
            <a:spAutoFit/>
          </a:bodyPr>
          <a:lstStyle/>
          <a:p>
            <a:r>
              <a:rPr lang="en-GB" sz="1200" dirty="0">
                <a:solidFill>
                  <a:schemeClr val="bg1"/>
                </a:solidFill>
                <a:ea typeface="+mn-lt"/>
                <a:cs typeface="+mn-lt"/>
              </a:rPr>
              <a:t>(Lean &amp; </a:t>
            </a:r>
            <a:r>
              <a:rPr lang="en-GB" sz="1200" dirty="0" err="1">
                <a:solidFill>
                  <a:schemeClr val="bg1"/>
                </a:solidFill>
                <a:ea typeface="+mn-lt"/>
                <a:cs typeface="+mn-lt"/>
              </a:rPr>
              <a:t>Combet</a:t>
            </a:r>
            <a:r>
              <a:rPr lang="en-GB" sz="1200" dirty="0">
                <a:solidFill>
                  <a:schemeClr val="bg1"/>
                </a:solidFill>
                <a:ea typeface="+mn-lt"/>
                <a:cs typeface="+mn-lt"/>
              </a:rPr>
              <a:t>, 2017; Department of Health, 1991)</a:t>
            </a:r>
            <a:endParaRPr lang="en-US" sz="1200" dirty="0">
              <a:solidFill>
                <a:schemeClr val="bg1"/>
              </a:solidFill>
            </a:endParaRPr>
          </a:p>
          <a:p>
            <a:endParaRPr lang="en-GB" dirty="0"/>
          </a:p>
        </p:txBody>
      </p:sp>
    </p:spTree>
    <p:extLst>
      <p:ext uri="{BB962C8B-B14F-4D97-AF65-F5344CB8AC3E}">
        <p14:creationId xmlns:p14="http://schemas.microsoft.com/office/powerpoint/2010/main" val="22492546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A1493-BA6C-CFFC-50CB-3DA24A7548E3}"/>
              </a:ext>
            </a:extLst>
          </p:cNvPr>
          <p:cNvSpPr>
            <a:spLocks noGrp="1"/>
          </p:cNvSpPr>
          <p:nvPr>
            <p:ph type="title"/>
          </p:nvPr>
        </p:nvSpPr>
        <p:spPr>
          <a:xfrm>
            <a:off x="762001" y="803325"/>
            <a:ext cx="5314536" cy="1325563"/>
          </a:xfrm>
        </p:spPr>
        <p:txBody>
          <a:bodyPr vert="horz" lIns="91440" tIns="45720" rIns="91440" bIns="45720" rtlCol="0" anchor="ctr">
            <a:noAutofit/>
          </a:bodyPr>
          <a:lstStyle/>
          <a:p>
            <a:pPr algn="ctr"/>
            <a:r>
              <a:rPr lang="en-US" sz="3200" kern="1200">
                <a:solidFill>
                  <a:schemeClr val="tx1"/>
                </a:solidFill>
                <a:latin typeface="+mj-lt"/>
                <a:ea typeface="+mj-ea"/>
                <a:cs typeface="+mj-cs"/>
              </a:rPr>
              <a:t>Daily recommended values</a:t>
            </a:r>
            <a:r>
              <a:rPr lang="en-US" sz="3200"/>
              <a:t> of </a:t>
            </a:r>
            <a:r>
              <a:rPr lang="en-US" sz="3200" kern="1200">
                <a:solidFill>
                  <a:schemeClr val="tx1"/>
                </a:solidFill>
                <a:latin typeface="+mj-lt"/>
                <a:ea typeface="+mj-ea"/>
                <a:cs typeface="+mj-cs"/>
              </a:rPr>
              <a:t>adults</a:t>
            </a:r>
            <a:endParaRPr lang="tr-TR">
              <a:ea typeface="+mj-ea"/>
              <a:cs typeface="+mj-cs"/>
            </a:endParaRPr>
          </a:p>
        </p:txBody>
      </p:sp>
      <p:sp>
        <p:nvSpPr>
          <p:cNvPr id="7" name="Metin kutusu 6">
            <a:extLst>
              <a:ext uri="{FF2B5EF4-FFF2-40B4-BE49-F238E27FC236}">
                <a16:creationId xmlns:a16="http://schemas.microsoft.com/office/drawing/2014/main" id="{4D1EA643-5A0B-0FCB-06FA-9953C57CA82A}"/>
              </a:ext>
            </a:extLst>
          </p:cNvPr>
          <p:cNvSpPr txBox="1"/>
          <p:nvPr/>
        </p:nvSpPr>
        <p:spPr>
          <a:xfrm>
            <a:off x="762000" y="2279018"/>
            <a:ext cx="5314543" cy="337592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a:t>The daily recommended values for adults vary depending on a number of factors, including age, sex, weight, and physical activity level. In general, however, the following are some of the main daily recommended values for adults:</a:t>
            </a:r>
            <a:endParaRPr lang="en-US">
              <a:cs typeface="Calibri"/>
            </a:endParaRPr>
          </a:p>
          <a:p>
            <a:pPr marL="285750" indent="-228600">
              <a:lnSpc>
                <a:spcPct val="90000"/>
              </a:lnSpc>
              <a:spcAft>
                <a:spcPts val="600"/>
              </a:spcAft>
              <a:buFont typeface="Arial" panose="020B0604020202020204" pitchFamily="34" charset="0"/>
              <a:buChar char="•"/>
            </a:pPr>
            <a:r>
              <a:rPr lang="en-US"/>
              <a:t>Protein: The recommended daily intake of protein for adults is 0.8 grams per kilogram of body weight, or about 46 grams for a sedentary woman and 56 grams for a sedentary man.</a:t>
            </a:r>
            <a:endParaRPr lang="en-US">
              <a:cs typeface="Calibri"/>
            </a:endParaRPr>
          </a:p>
          <a:p>
            <a:pPr marL="285750" indent="-228600">
              <a:lnSpc>
                <a:spcPct val="90000"/>
              </a:lnSpc>
              <a:spcAft>
                <a:spcPts val="600"/>
              </a:spcAft>
              <a:buFont typeface="Arial" panose="020B0604020202020204" pitchFamily="34" charset="0"/>
              <a:buChar char="•"/>
            </a:pPr>
            <a:r>
              <a:rPr lang="en-US"/>
              <a:t>Carbohydrates: The recommended daily intake of carbohydrates for adults is 50% of total calories.</a:t>
            </a:r>
            <a:endParaRPr lang="en-US">
              <a:cs typeface="Calibri"/>
            </a:endParaRPr>
          </a:p>
          <a:p>
            <a:pPr marL="285750" indent="-228600">
              <a:lnSpc>
                <a:spcPct val="90000"/>
              </a:lnSpc>
              <a:spcAft>
                <a:spcPts val="600"/>
              </a:spcAft>
              <a:buFont typeface="Arial" panose="020B0604020202020204" pitchFamily="34" charset="0"/>
              <a:buChar char="•"/>
            </a:pPr>
            <a:r>
              <a:rPr lang="en-US"/>
              <a:t>Fats: The recommended daily intake of fats for adults is 20-35% of total calories.</a:t>
            </a:r>
            <a:endParaRPr lang="en-US">
              <a:cs typeface="Calibri"/>
            </a:endParaRPr>
          </a:p>
          <a:p>
            <a:pPr indent="-228600">
              <a:lnSpc>
                <a:spcPct val="90000"/>
              </a:lnSpc>
              <a:spcAft>
                <a:spcPts val="600"/>
              </a:spcAft>
              <a:buFont typeface="Arial" panose="020B0604020202020204" pitchFamily="34" charset="0"/>
              <a:buChar char="•"/>
            </a:pPr>
            <a:endParaRPr lang="en-US">
              <a:cs typeface="Calibri"/>
            </a:endParaRPr>
          </a:p>
          <a:p>
            <a:pPr indent="-228600">
              <a:lnSpc>
                <a:spcPct val="90000"/>
              </a:lnSpc>
              <a:spcAft>
                <a:spcPts val="600"/>
              </a:spcAft>
              <a:buFont typeface="Arial" panose="020B0604020202020204" pitchFamily="34" charset="0"/>
              <a:buChar char="•"/>
            </a:pPr>
            <a:endParaRPr lang="en-US" sz="1500"/>
          </a:p>
        </p:txBody>
      </p:sp>
      <p:sp>
        <p:nvSpPr>
          <p:cNvPr id="18" name="Freeform: Shape 2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Freeform: Shape 22">
            <a:extLst>
              <a:ext uri="{FF2B5EF4-FFF2-40B4-BE49-F238E27FC236}">
                <a16:creationId xmlns:a16="http://schemas.microsoft.com/office/drawing/2014/main" id="{52AC6D7F-F068-4E11-BB06-F601D89BB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Resim 6" descr="tablo içeren bir resim&#10;&#10;Açıklama otomatik olarak oluşturuldu">
            <a:extLst>
              <a:ext uri="{FF2B5EF4-FFF2-40B4-BE49-F238E27FC236}">
                <a16:creationId xmlns:a16="http://schemas.microsoft.com/office/drawing/2014/main" id="{6471AB2B-54C8-621F-23E8-161ACDC796A7}"/>
              </a:ext>
            </a:extLst>
          </p:cNvPr>
          <p:cNvPicPr>
            <a:picLocks noGrp="1" noChangeAspect="1"/>
          </p:cNvPicPr>
          <p:nvPr>
            <p:ph idx="1"/>
          </p:nvPr>
        </p:nvPicPr>
        <p:blipFill>
          <a:blip r:embed="rId2"/>
          <a:stretch>
            <a:fillRect/>
          </a:stretch>
        </p:blipFill>
        <p:spPr>
          <a:xfrm>
            <a:off x="7064330" y="1466341"/>
            <a:ext cx="4928244" cy="2115476"/>
          </a:xfrm>
          <a:prstGeom prst="rect">
            <a:avLst/>
          </a:prstGeom>
        </p:spPr>
      </p:pic>
      <p:sp>
        <p:nvSpPr>
          <p:cNvPr id="11" name="Metin kutusu 10">
            <a:extLst>
              <a:ext uri="{FF2B5EF4-FFF2-40B4-BE49-F238E27FC236}">
                <a16:creationId xmlns:a16="http://schemas.microsoft.com/office/drawing/2014/main" id="{596C9AA6-C10F-97D8-234A-94AE0DD80B07}"/>
              </a:ext>
            </a:extLst>
          </p:cNvPr>
          <p:cNvSpPr txBox="1"/>
          <p:nvPr/>
        </p:nvSpPr>
        <p:spPr>
          <a:xfrm>
            <a:off x="4531590" y="6479886"/>
            <a:ext cx="622011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tr-TR" sz="1400"/>
              <a:t>(British </a:t>
            </a:r>
            <a:r>
              <a:rPr lang="tr-TR" sz="1400" err="1"/>
              <a:t>Nutrition</a:t>
            </a:r>
            <a:r>
              <a:rPr lang="tr-TR" sz="1400"/>
              <a:t> Foundation, 2021)</a:t>
            </a:r>
          </a:p>
        </p:txBody>
      </p:sp>
    </p:spTree>
    <p:extLst>
      <p:ext uri="{BB962C8B-B14F-4D97-AF65-F5344CB8AC3E}">
        <p14:creationId xmlns:p14="http://schemas.microsoft.com/office/powerpoint/2010/main" val="33577992"/>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Başlık 1">
            <a:extLst>
              <a:ext uri="{FF2B5EF4-FFF2-40B4-BE49-F238E27FC236}">
                <a16:creationId xmlns:a16="http://schemas.microsoft.com/office/drawing/2014/main" id="{2844141C-5439-CE7B-8079-8D3761B7978E}"/>
              </a:ext>
            </a:extLst>
          </p:cNvPr>
          <p:cNvSpPr>
            <a:spLocks noGrp="1"/>
          </p:cNvSpPr>
          <p:nvPr>
            <p:ph type="title"/>
          </p:nvPr>
        </p:nvSpPr>
        <p:spPr>
          <a:xfrm>
            <a:off x="833002" y="448253"/>
            <a:ext cx="10520702" cy="1325563"/>
          </a:xfrm>
        </p:spPr>
        <p:txBody>
          <a:bodyPr vert="horz" lIns="91440" tIns="45720" rIns="91440" bIns="45720" rtlCol="0">
            <a:normAutofit/>
          </a:bodyPr>
          <a:lstStyle/>
          <a:p>
            <a:r>
              <a:rPr lang="en-US" kern="1200">
                <a:latin typeface="+mj-lt"/>
                <a:ea typeface="+mj-ea"/>
                <a:cs typeface="+mj-cs"/>
              </a:rPr>
              <a:t>Daily recommended values of </a:t>
            </a:r>
            <a:r>
              <a:rPr lang="en-US"/>
              <a:t>vitamins and minerals for </a:t>
            </a:r>
            <a:r>
              <a:rPr lang="en-US" kern="1200">
                <a:latin typeface="+mj-lt"/>
                <a:ea typeface="+mj-ea"/>
                <a:cs typeface="+mj-cs"/>
              </a:rPr>
              <a:t>adults</a:t>
            </a:r>
          </a:p>
        </p:txBody>
      </p:sp>
      <p:pic>
        <p:nvPicPr>
          <p:cNvPr id="28" name="Resim 29" descr="tablo içeren bir resim&#10;&#10;Açıklama otomatik olarak oluşturuldu">
            <a:extLst>
              <a:ext uri="{FF2B5EF4-FFF2-40B4-BE49-F238E27FC236}">
                <a16:creationId xmlns:a16="http://schemas.microsoft.com/office/drawing/2014/main" id="{0938AD93-DDF3-622D-44A6-5C9AA8FB284C}"/>
              </a:ext>
            </a:extLst>
          </p:cNvPr>
          <p:cNvPicPr>
            <a:picLocks noGrp="1" noChangeAspect="1"/>
          </p:cNvPicPr>
          <p:nvPr>
            <p:ph idx="1"/>
          </p:nvPr>
        </p:nvPicPr>
        <p:blipFill>
          <a:blip r:embed="rId2"/>
          <a:stretch>
            <a:fillRect/>
          </a:stretch>
        </p:blipFill>
        <p:spPr>
          <a:xfrm>
            <a:off x="399473" y="2184945"/>
            <a:ext cx="5374794" cy="3698698"/>
          </a:xfrm>
        </p:spPr>
      </p:pic>
      <p:pic>
        <p:nvPicPr>
          <p:cNvPr id="27" name="Resim 27" descr="tablo içeren bir resim&#10;&#10;Açıklama otomatik olarak oluşturuldu">
            <a:extLst>
              <a:ext uri="{FF2B5EF4-FFF2-40B4-BE49-F238E27FC236}">
                <a16:creationId xmlns:a16="http://schemas.microsoft.com/office/drawing/2014/main" id="{9ACBCA74-CCEB-DC47-88A9-F34585AB47F3}"/>
              </a:ext>
            </a:extLst>
          </p:cNvPr>
          <p:cNvPicPr>
            <a:picLocks noChangeAspect="1"/>
          </p:cNvPicPr>
          <p:nvPr/>
        </p:nvPicPr>
        <p:blipFill>
          <a:blip r:embed="rId3"/>
          <a:stretch>
            <a:fillRect/>
          </a:stretch>
        </p:blipFill>
        <p:spPr>
          <a:xfrm>
            <a:off x="6002098" y="2192045"/>
            <a:ext cx="5351606" cy="3707589"/>
          </a:xfrm>
          <a:prstGeom prst="rect">
            <a:avLst/>
          </a:prstGeom>
        </p:spPr>
      </p:pic>
      <p:sp>
        <p:nvSpPr>
          <p:cNvPr id="30" name="Metin kutusu 29">
            <a:extLst>
              <a:ext uri="{FF2B5EF4-FFF2-40B4-BE49-F238E27FC236}">
                <a16:creationId xmlns:a16="http://schemas.microsoft.com/office/drawing/2014/main" id="{9D6AFAA7-46A9-7E22-CCAE-B40C3DBF21C7}"/>
              </a:ext>
            </a:extLst>
          </p:cNvPr>
          <p:cNvSpPr txBox="1"/>
          <p:nvPr/>
        </p:nvSpPr>
        <p:spPr>
          <a:xfrm>
            <a:off x="3550227" y="6479886"/>
            <a:ext cx="733136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tr-TR" sz="1400"/>
              <a:t>(British </a:t>
            </a:r>
            <a:r>
              <a:rPr lang="tr-TR" sz="1400" err="1"/>
              <a:t>Nutrition</a:t>
            </a:r>
            <a:r>
              <a:rPr lang="tr-TR" sz="1400"/>
              <a:t> Foundation, 2021)</a:t>
            </a:r>
          </a:p>
        </p:txBody>
      </p:sp>
    </p:spTree>
    <p:extLst>
      <p:ext uri="{BB962C8B-B14F-4D97-AF65-F5344CB8AC3E}">
        <p14:creationId xmlns:p14="http://schemas.microsoft.com/office/powerpoint/2010/main" val="2738249098"/>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960028"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9FA64B84-CE2D-4179-B018-A71AC174C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59632" cy="6858000"/>
          </a:xfrm>
          <a:custGeom>
            <a:avLst/>
            <a:gdLst>
              <a:gd name="connsiteX0" fmla="*/ 0 w 3459632"/>
              <a:gd name="connsiteY0" fmla="*/ 0 h 6858000"/>
              <a:gd name="connsiteX1" fmla="*/ 283478 w 3459632"/>
              <a:gd name="connsiteY1" fmla="*/ 0 h 6858000"/>
              <a:gd name="connsiteX2" fmla="*/ 3459632 w 3459632"/>
              <a:gd name="connsiteY2" fmla="*/ 6858000 h 6858000"/>
              <a:gd name="connsiteX3" fmla="*/ 0 w 345963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459632" h="6858000">
                <a:moveTo>
                  <a:pt x="0" y="0"/>
                </a:moveTo>
                <a:lnTo>
                  <a:pt x="283478" y="0"/>
                </a:lnTo>
                <a:lnTo>
                  <a:pt x="3459632"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Başlık 1">
            <a:extLst>
              <a:ext uri="{FF2B5EF4-FFF2-40B4-BE49-F238E27FC236}">
                <a16:creationId xmlns:a16="http://schemas.microsoft.com/office/drawing/2014/main" id="{159AFE73-5216-5FC0-1222-CB83A392A6F9}"/>
              </a:ext>
            </a:extLst>
          </p:cNvPr>
          <p:cNvSpPr>
            <a:spLocks noGrp="1"/>
          </p:cNvSpPr>
          <p:nvPr>
            <p:ph type="title"/>
          </p:nvPr>
        </p:nvSpPr>
        <p:spPr>
          <a:xfrm>
            <a:off x="3111963" y="462230"/>
            <a:ext cx="5968074" cy="1325563"/>
          </a:xfrm>
        </p:spPr>
        <p:txBody>
          <a:bodyPr>
            <a:normAutofit/>
          </a:bodyPr>
          <a:lstStyle/>
          <a:p>
            <a:r>
              <a:rPr lang="tr-TR">
                <a:solidFill>
                  <a:srgbClr val="FFFFFF"/>
                </a:solidFill>
                <a:cs typeface="Calibri Light"/>
              </a:rPr>
              <a:t>Lifestyle changes when you become an Adult.</a:t>
            </a:r>
            <a:endParaRPr lang="tr-TR">
              <a:solidFill>
                <a:srgbClr val="FFFFFF"/>
              </a:solidFill>
            </a:endParaRPr>
          </a:p>
        </p:txBody>
      </p:sp>
      <p:sp>
        <p:nvSpPr>
          <p:cNvPr id="14" name="TextBox 13">
            <a:extLst>
              <a:ext uri="{FF2B5EF4-FFF2-40B4-BE49-F238E27FC236}">
                <a16:creationId xmlns:a16="http://schemas.microsoft.com/office/drawing/2014/main" id="{4795A2E2-224B-4FA0-B323-9E61AD30697F}"/>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3002" y="1870075"/>
            <a:ext cx="9612178" cy="595651"/>
          </a:xfrm>
          <a:prstGeom prst="rect">
            <a:avLst/>
          </a:prstGeom>
          <a:noFill/>
        </p:spPr>
        <p:txBody>
          <a:bodyPr wrap="square" rtlCol="0" anchor="t">
            <a:normAutofit/>
          </a:bodyPr>
          <a:lstStyle/>
          <a:p>
            <a:pPr marL="0" marR="0" lvl="0" indent="0" algn="l" defTabSz="914400" rtl="0" eaLnBrk="1" fontAlgn="auto" latinLnBrk="0" hangingPunct="1">
              <a:lnSpc>
                <a:spcPct val="120000"/>
              </a:lnSpc>
              <a:spcBef>
                <a:spcPts val="0"/>
              </a:spcBef>
              <a:spcAft>
                <a:spcPts val="0"/>
              </a:spcAft>
              <a:buClrTx/>
              <a:buSzTx/>
              <a:buFontTx/>
              <a:buNone/>
              <a:tabLst/>
              <a:defRPr/>
            </a:pPr>
            <a:endParaRPr kumimoji="0" lang="en-US" sz="2000" b="0" i="0" u="none" strike="noStrike" kern="1200" cap="none" spc="0" normalizeH="0" baseline="0" noProof="0">
              <a:ln>
                <a:noFill/>
              </a:ln>
              <a:solidFill>
                <a:srgbClr val="FFC000"/>
              </a:solidFill>
              <a:effectLst/>
              <a:uLnTx/>
              <a:uFillTx/>
              <a:latin typeface="Calibri" panose="020F0502020204030204"/>
              <a:ea typeface="+mn-ea"/>
              <a:cs typeface="+mn-cs"/>
            </a:endParaRPr>
          </a:p>
        </p:txBody>
      </p:sp>
      <p:sp>
        <p:nvSpPr>
          <p:cNvPr id="3" name="İçerik Yer Tutucusu 2">
            <a:extLst>
              <a:ext uri="{FF2B5EF4-FFF2-40B4-BE49-F238E27FC236}">
                <a16:creationId xmlns:a16="http://schemas.microsoft.com/office/drawing/2014/main" id="{97B6D2F0-5838-7EA8-F5CE-93B71ED4D62E}"/>
              </a:ext>
            </a:extLst>
          </p:cNvPr>
          <p:cNvSpPr>
            <a:spLocks noGrp="1"/>
          </p:cNvSpPr>
          <p:nvPr>
            <p:ph idx="1"/>
          </p:nvPr>
        </p:nvSpPr>
        <p:spPr>
          <a:xfrm>
            <a:off x="3113411" y="2117929"/>
            <a:ext cx="5965178" cy="3967282"/>
          </a:xfrm>
        </p:spPr>
        <p:txBody>
          <a:bodyPr vert="horz" lIns="91440" tIns="45720" rIns="91440" bIns="45720" rtlCol="0" anchor="t">
            <a:normAutofit fontScale="92500" lnSpcReduction="10000"/>
          </a:bodyPr>
          <a:lstStyle/>
          <a:p>
            <a:pPr marL="0" indent="0"/>
            <a:r>
              <a:rPr lang="tr-TR" sz="2000">
                <a:ea typeface="+mn-lt"/>
                <a:cs typeface="+mn-lt"/>
              </a:rPr>
              <a:t> </a:t>
            </a:r>
            <a:r>
              <a:rPr lang="tr-TR" sz="2000" err="1">
                <a:ea typeface="+mn-lt"/>
                <a:cs typeface="+mn-lt"/>
              </a:rPr>
              <a:t>Greater</a:t>
            </a:r>
            <a:r>
              <a:rPr lang="tr-TR" sz="2000">
                <a:ea typeface="+mn-lt"/>
                <a:cs typeface="+mn-lt"/>
              </a:rPr>
              <a:t> </a:t>
            </a:r>
            <a:r>
              <a:rPr lang="tr-TR" sz="2000" err="1">
                <a:ea typeface="+mn-lt"/>
                <a:cs typeface="+mn-lt"/>
              </a:rPr>
              <a:t>independence</a:t>
            </a:r>
            <a:r>
              <a:rPr lang="tr-TR" sz="2000">
                <a:ea typeface="+mn-lt"/>
                <a:cs typeface="+mn-lt"/>
              </a:rPr>
              <a:t> </a:t>
            </a:r>
            <a:r>
              <a:rPr lang="tr-TR" sz="2000" err="1">
                <a:ea typeface="+mn-lt"/>
                <a:cs typeface="+mn-lt"/>
              </a:rPr>
              <a:t>and</a:t>
            </a:r>
            <a:r>
              <a:rPr lang="tr-TR" sz="2000">
                <a:ea typeface="+mn-lt"/>
                <a:cs typeface="+mn-lt"/>
              </a:rPr>
              <a:t> </a:t>
            </a:r>
            <a:r>
              <a:rPr lang="tr-TR" sz="2000" err="1">
                <a:ea typeface="+mn-lt"/>
                <a:cs typeface="+mn-lt"/>
              </a:rPr>
              <a:t>responsibility</a:t>
            </a:r>
            <a:r>
              <a:rPr lang="tr-TR" sz="2000">
                <a:ea typeface="+mn-lt"/>
                <a:cs typeface="+mn-lt"/>
              </a:rPr>
              <a:t>, </a:t>
            </a:r>
            <a:r>
              <a:rPr lang="tr-TR" sz="2000" err="1">
                <a:ea typeface="+mn-lt"/>
                <a:cs typeface="+mn-lt"/>
              </a:rPr>
              <a:t>such</a:t>
            </a:r>
            <a:r>
              <a:rPr lang="tr-TR" sz="2000">
                <a:ea typeface="+mn-lt"/>
                <a:cs typeface="+mn-lt"/>
              </a:rPr>
              <a:t> as </a:t>
            </a:r>
            <a:r>
              <a:rPr lang="tr-TR" sz="2000" err="1">
                <a:ea typeface="+mn-lt"/>
                <a:cs typeface="+mn-lt"/>
              </a:rPr>
              <a:t>managing</a:t>
            </a:r>
            <a:r>
              <a:rPr lang="tr-TR" sz="2000">
                <a:ea typeface="+mn-lt"/>
                <a:cs typeface="+mn-lt"/>
              </a:rPr>
              <a:t> </a:t>
            </a:r>
            <a:r>
              <a:rPr lang="tr-TR" sz="2000" err="1">
                <a:ea typeface="+mn-lt"/>
                <a:cs typeface="+mn-lt"/>
              </a:rPr>
              <a:t>your</a:t>
            </a:r>
            <a:r>
              <a:rPr lang="tr-TR" sz="2000">
                <a:ea typeface="+mn-lt"/>
                <a:cs typeface="+mn-lt"/>
              </a:rPr>
              <a:t> </a:t>
            </a:r>
            <a:r>
              <a:rPr lang="tr-TR" sz="2000" err="1">
                <a:ea typeface="+mn-lt"/>
                <a:cs typeface="+mn-lt"/>
              </a:rPr>
              <a:t>own</a:t>
            </a:r>
            <a:r>
              <a:rPr lang="tr-TR" sz="2000">
                <a:ea typeface="+mn-lt"/>
                <a:cs typeface="+mn-lt"/>
              </a:rPr>
              <a:t> </a:t>
            </a:r>
            <a:r>
              <a:rPr lang="tr-TR" sz="2000" err="1">
                <a:ea typeface="+mn-lt"/>
                <a:cs typeface="+mn-lt"/>
              </a:rPr>
              <a:t>finances</a:t>
            </a:r>
            <a:r>
              <a:rPr lang="tr-TR" sz="2000">
                <a:ea typeface="+mn-lt"/>
                <a:cs typeface="+mn-lt"/>
              </a:rPr>
              <a:t>, </a:t>
            </a:r>
            <a:r>
              <a:rPr lang="tr-TR" sz="2000" err="1">
                <a:ea typeface="+mn-lt"/>
                <a:cs typeface="+mn-lt"/>
              </a:rPr>
              <a:t>making</a:t>
            </a:r>
            <a:r>
              <a:rPr lang="tr-TR" sz="2000">
                <a:ea typeface="+mn-lt"/>
                <a:cs typeface="+mn-lt"/>
              </a:rPr>
              <a:t> </a:t>
            </a:r>
            <a:r>
              <a:rPr lang="tr-TR" sz="2000" err="1">
                <a:ea typeface="+mn-lt"/>
                <a:cs typeface="+mn-lt"/>
              </a:rPr>
              <a:t>your</a:t>
            </a:r>
            <a:r>
              <a:rPr lang="tr-TR" sz="2000">
                <a:ea typeface="+mn-lt"/>
                <a:cs typeface="+mn-lt"/>
              </a:rPr>
              <a:t> </a:t>
            </a:r>
            <a:r>
              <a:rPr lang="tr-TR" sz="2000" err="1">
                <a:ea typeface="+mn-lt"/>
                <a:cs typeface="+mn-lt"/>
              </a:rPr>
              <a:t>own</a:t>
            </a:r>
            <a:r>
              <a:rPr lang="tr-TR" sz="2000">
                <a:ea typeface="+mn-lt"/>
                <a:cs typeface="+mn-lt"/>
              </a:rPr>
              <a:t> </a:t>
            </a:r>
            <a:r>
              <a:rPr lang="tr-TR" sz="2000" err="1">
                <a:ea typeface="+mn-lt"/>
                <a:cs typeface="+mn-lt"/>
              </a:rPr>
              <a:t>decisions</a:t>
            </a:r>
            <a:r>
              <a:rPr lang="tr-TR" sz="2000">
                <a:ea typeface="+mn-lt"/>
                <a:cs typeface="+mn-lt"/>
              </a:rPr>
              <a:t>, </a:t>
            </a:r>
            <a:r>
              <a:rPr lang="tr-TR" sz="2000" err="1">
                <a:ea typeface="+mn-lt"/>
                <a:cs typeface="+mn-lt"/>
              </a:rPr>
              <a:t>and</a:t>
            </a:r>
            <a:r>
              <a:rPr lang="tr-TR" sz="2000">
                <a:ea typeface="+mn-lt"/>
                <a:cs typeface="+mn-lt"/>
              </a:rPr>
              <a:t> </a:t>
            </a:r>
            <a:r>
              <a:rPr lang="tr-TR" sz="2000" err="1">
                <a:ea typeface="+mn-lt"/>
                <a:cs typeface="+mn-lt"/>
              </a:rPr>
              <a:t>taking</a:t>
            </a:r>
            <a:r>
              <a:rPr lang="tr-TR" sz="2000">
                <a:ea typeface="+mn-lt"/>
                <a:cs typeface="+mn-lt"/>
              </a:rPr>
              <a:t> </a:t>
            </a:r>
            <a:r>
              <a:rPr lang="tr-TR" sz="2000" err="1">
                <a:ea typeface="+mn-lt"/>
                <a:cs typeface="+mn-lt"/>
              </a:rPr>
              <a:t>care</a:t>
            </a:r>
            <a:r>
              <a:rPr lang="tr-TR" sz="2000">
                <a:ea typeface="+mn-lt"/>
                <a:cs typeface="+mn-lt"/>
              </a:rPr>
              <a:t> of </a:t>
            </a:r>
            <a:r>
              <a:rPr lang="tr-TR" sz="2000" err="1">
                <a:ea typeface="+mn-lt"/>
                <a:cs typeface="+mn-lt"/>
              </a:rPr>
              <a:t>your</a:t>
            </a:r>
            <a:r>
              <a:rPr lang="tr-TR" sz="2000">
                <a:ea typeface="+mn-lt"/>
                <a:cs typeface="+mn-lt"/>
              </a:rPr>
              <a:t> </a:t>
            </a:r>
            <a:r>
              <a:rPr lang="tr-TR" sz="2000" err="1">
                <a:ea typeface="+mn-lt"/>
                <a:cs typeface="+mn-lt"/>
              </a:rPr>
              <a:t>own</a:t>
            </a:r>
            <a:r>
              <a:rPr lang="tr-TR" sz="2000">
                <a:ea typeface="+mn-lt"/>
                <a:cs typeface="+mn-lt"/>
              </a:rPr>
              <a:t> </a:t>
            </a:r>
            <a:r>
              <a:rPr lang="tr-TR" sz="2000" err="1">
                <a:ea typeface="+mn-lt"/>
                <a:cs typeface="+mn-lt"/>
              </a:rPr>
              <a:t>health</a:t>
            </a:r>
            <a:r>
              <a:rPr lang="tr-TR" sz="2000">
                <a:ea typeface="+mn-lt"/>
                <a:cs typeface="+mn-lt"/>
              </a:rPr>
              <a:t>.</a:t>
            </a:r>
            <a:endParaRPr lang="tr-TR" sz="2000">
              <a:solidFill>
                <a:srgbClr val="FFFFFF"/>
              </a:solidFill>
              <a:cs typeface="Calibri" panose="020F0502020204030204"/>
            </a:endParaRPr>
          </a:p>
          <a:p>
            <a:r>
              <a:rPr lang="tr-TR" sz="2000" err="1">
                <a:ea typeface="+mn-lt"/>
                <a:cs typeface="+mn-lt"/>
              </a:rPr>
              <a:t>Increased</a:t>
            </a:r>
            <a:r>
              <a:rPr lang="tr-TR" sz="2000">
                <a:ea typeface="+mn-lt"/>
                <a:cs typeface="+mn-lt"/>
              </a:rPr>
              <a:t> </a:t>
            </a:r>
            <a:r>
              <a:rPr lang="tr-TR" sz="2000" err="1">
                <a:ea typeface="+mn-lt"/>
                <a:cs typeface="+mn-lt"/>
              </a:rPr>
              <a:t>work</a:t>
            </a:r>
            <a:r>
              <a:rPr lang="tr-TR" sz="2000">
                <a:ea typeface="+mn-lt"/>
                <a:cs typeface="+mn-lt"/>
              </a:rPr>
              <a:t> </a:t>
            </a:r>
            <a:r>
              <a:rPr lang="tr-TR" sz="2000" err="1">
                <a:ea typeface="+mn-lt"/>
                <a:cs typeface="+mn-lt"/>
              </a:rPr>
              <a:t>and</a:t>
            </a:r>
            <a:r>
              <a:rPr lang="tr-TR" sz="2000">
                <a:ea typeface="+mn-lt"/>
                <a:cs typeface="+mn-lt"/>
              </a:rPr>
              <a:t> </a:t>
            </a:r>
            <a:r>
              <a:rPr lang="tr-TR" sz="2000" err="1">
                <a:ea typeface="+mn-lt"/>
                <a:cs typeface="+mn-lt"/>
              </a:rPr>
              <a:t>career</a:t>
            </a:r>
            <a:r>
              <a:rPr lang="tr-TR" sz="2000">
                <a:ea typeface="+mn-lt"/>
                <a:cs typeface="+mn-lt"/>
              </a:rPr>
              <a:t> </a:t>
            </a:r>
            <a:r>
              <a:rPr lang="tr-TR" sz="2000" err="1">
                <a:ea typeface="+mn-lt"/>
                <a:cs typeface="+mn-lt"/>
              </a:rPr>
              <a:t>demands</a:t>
            </a:r>
            <a:r>
              <a:rPr lang="tr-TR" sz="2000">
                <a:ea typeface="+mn-lt"/>
                <a:cs typeface="+mn-lt"/>
              </a:rPr>
              <a:t>, </a:t>
            </a:r>
            <a:r>
              <a:rPr lang="tr-TR" sz="2000" err="1">
                <a:ea typeface="+mn-lt"/>
                <a:cs typeface="+mn-lt"/>
              </a:rPr>
              <a:t>including</a:t>
            </a:r>
            <a:r>
              <a:rPr lang="tr-TR" sz="2000">
                <a:ea typeface="+mn-lt"/>
                <a:cs typeface="+mn-lt"/>
              </a:rPr>
              <a:t> </a:t>
            </a:r>
            <a:r>
              <a:rPr lang="tr-TR" sz="2000" err="1">
                <a:ea typeface="+mn-lt"/>
                <a:cs typeface="+mn-lt"/>
              </a:rPr>
              <a:t>longer</a:t>
            </a:r>
            <a:r>
              <a:rPr lang="tr-TR" sz="2000">
                <a:ea typeface="+mn-lt"/>
                <a:cs typeface="+mn-lt"/>
              </a:rPr>
              <a:t> </a:t>
            </a:r>
            <a:r>
              <a:rPr lang="tr-TR" sz="2000" err="1">
                <a:ea typeface="+mn-lt"/>
                <a:cs typeface="+mn-lt"/>
              </a:rPr>
              <a:t>hours</a:t>
            </a:r>
            <a:r>
              <a:rPr lang="tr-TR" sz="2000">
                <a:ea typeface="+mn-lt"/>
                <a:cs typeface="+mn-lt"/>
              </a:rPr>
              <a:t>, </a:t>
            </a:r>
            <a:r>
              <a:rPr lang="tr-TR" sz="2000" err="1">
                <a:ea typeface="+mn-lt"/>
                <a:cs typeface="+mn-lt"/>
              </a:rPr>
              <a:t>more</a:t>
            </a:r>
            <a:r>
              <a:rPr lang="tr-TR" sz="2000">
                <a:ea typeface="+mn-lt"/>
                <a:cs typeface="+mn-lt"/>
              </a:rPr>
              <a:t> </a:t>
            </a:r>
            <a:r>
              <a:rPr lang="tr-TR" sz="2000" err="1">
                <a:ea typeface="+mn-lt"/>
                <a:cs typeface="+mn-lt"/>
              </a:rPr>
              <a:t>stress</a:t>
            </a:r>
            <a:r>
              <a:rPr lang="tr-TR" sz="2000">
                <a:ea typeface="+mn-lt"/>
                <a:cs typeface="+mn-lt"/>
              </a:rPr>
              <a:t>, </a:t>
            </a:r>
            <a:r>
              <a:rPr lang="tr-TR" sz="2000" err="1">
                <a:ea typeface="+mn-lt"/>
                <a:cs typeface="+mn-lt"/>
              </a:rPr>
              <a:t>and</a:t>
            </a:r>
            <a:r>
              <a:rPr lang="tr-TR" sz="2000">
                <a:ea typeface="+mn-lt"/>
                <a:cs typeface="+mn-lt"/>
              </a:rPr>
              <a:t> </a:t>
            </a:r>
            <a:r>
              <a:rPr lang="tr-TR" sz="2000" err="1">
                <a:ea typeface="+mn-lt"/>
                <a:cs typeface="+mn-lt"/>
              </a:rPr>
              <a:t>greater</a:t>
            </a:r>
            <a:r>
              <a:rPr lang="tr-TR" sz="2000">
                <a:ea typeface="+mn-lt"/>
                <a:cs typeface="+mn-lt"/>
              </a:rPr>
              <a:t> </a:t>
            </a:r>
            <a:r>
              <a:rPr lang="tr-TR" sz="2000" err="1">
                <a:ea typeface="+mn-lt"/>
                <a:cs typeface="+mn-lt"/>
              </a:rPr>
              <a:t>competition</a:t>
            </a:r>
            <a:r>
              <a:rPr lang="tr-TR" sz="2000">
                <a:ea typeface="+mn-lt"/>
                <a:cs typeface="+mn-lt"/>
              </a:rPr>
              <a:t>.</a:t>
            </a:r>
            <a:endParaRPr lang="tr-TR"/>
          </a:p>
          <a:p>
            <a:r>
              <a:rPr lang="tr-TR" sz="2000" err="1">
                <a:ea typeface="+mn-lt"/>
                <a:cs typeface="+mn-lt"/>
              </a:rPr>
              <a:t>Changes</a:t>
            </a:r>
            <a:r>
              <a:rPr lang="tr-TR" sz="2000">
                <a:ea typeface="+mn-lt"/>
                <a:cs typeface="+mn-lt"/>
              </a:rPr>
              <a:t> in </a:t>
            </a:r>
            <a:r>
              <a:rPr lang="tr-TR" sz="2000" err="1">
                <a:ea typeface="+mn-lt"/>
                <a:cs typeface="+mn-lt"/>
              </a:rPr>
              <a:t>relationships</a:t>
            </a:r>
            <a:r>
              <a:rPr lang="tr-TR" sz="2000">
                <a:ea typeface="+mn-lt"/>
                <a:cs typeface="+mn-lt"/>
              </a:rPr>
              <a:t>, </a:t>
            </a:r>
            <a:r>
              <a:rPr lang="tr-TR" sz="2000" err="1">
                <a:ea typeface="+mn-lt"/>
                <a:cs typeface="+mn-lt"/>
              </a:rPr>
              <a:t>such</a:t>
            </a:r>
            <a:r>
              <a:rPr lang="tr-TR" sz="2000">
                <a:ea typeface="+mn-lt"/>
                <a:cs typeface="+mn-lt"/>
              </a:rPr>
              <a:t> as </a:t>
            </a:r>
            <a:r>
              <a:rPr lang="tr-TR" sz="2000" err="1">
                <a:ea typeface="+mn-lt"/>
                <a:cs typeface="+mn-lt"/>
              </a:rPr>
              <a:t>getting</a:t>
            </a:r>
            <a:r>
              <a:rPr lang="tr-TR" sz="2000">
                <a:ea typeface="+mn-lt"/>
                <a:cs typeface="+mn-lt"/>
              </a:rPr>
              <a:t> </a:t>
            </a:r>
            <a:r>
              <a:rPr lang="tr-TR" sz="2000" err="1">
                <a:ea typeface="+mn-lt"/>
                <a:cs typeface="+mn-lt"/>
              </a:rPr>
              <a:t>married</a:t>
            </a:r>
            <a:r>
              <a:rPr lang="tr-TR" sz="2000">
                <a:ea typeface="+mn-lt"/>
                <a:cs typeface="+mn-lt"/>
              </a:rPr>
              <a:t>, </a:t>
            </a:r>
            <a:r>
              <a:rPr lang="tr-TR" sz="2000" err="1">
                <a:ea typeface="+mn-lt"/>
                <a:cs typeface="+mn-lt"/>
              </a:rPr>
              <a:t>having</a:t>
            </a:r>
            <a:r>
              <a:rPr lang="tr-TR" sz="2000">
                <a:ea typeface="+mn-lt"/>
                <a:cs typeface="+mn-lt"/>
              </a:rPr>
              <a:t> </a:t>
            </a:r>
            <a:r>
              <a:rPr lang="tr-TR" sz="2000" err="1">
                <a:ea typeface="+mn-lt"/>
                <a:cs typeface="+mn-lt"/>
              </a:rPr>
              <a:t>children</a:t>
            </a:r>
            <a:r>
              <a:rPr lang="tr-TR" sz="2000">
                <a:ea typeface="+mn-lt"/>
                <a:cs typeface="+mn-lt"/>
              </a:rPr>
              <a:t>, </a:t>
            </a:r>
            <a:r>
              <a:rPr lang="tr-TR" sz="2000" err="1">
                <a:ea typeface="+mn-lt"/>
                <a:cs typeface="+mn-lt"/>
              </a:rPr>
              <a:t>or</a:t>
            </a:r>
            <a:r>
              <a:rPr lang="tr-TR" sz="2000">
                <a:ea typeface="+mn-lt"/>
                <a:cs typeface="+mn-lt"/>
              </a:rPr>
              <a:t> </a:t>
            </a:r>
            <a:r>
              <a:rPr lang="tr-TR" sz="2000" err="1">
                <a:ea typeface="+mn-lt"/>
                <a:cs typeface="+mn-lt"/>
              </a:rPr>
              <a:t>becoming</a:t>
            </a:r>
            <a:r>
              <a:rPr lang="tr-TR" sz="2000">
                <a:ea typeface="+mn-lt"/>
                <a:cs typeface="+mn-lt"/>
              </a:rPr>
              <a:t> a </a:t>
            </a:r>
            <a:r>
              <a:rPr lang="tr-TR" sz="2000" err="1">
                <a:ea typeface="+mn-lt"/>
                <a:cs typeface="+mn-lt"/>
              </a:rPr>
              <a:t>caregiver</a:t>
            </a:r>
            <a:r>
              <a:rPr lang="tr-TR" sz="2000">
                <a:ea typeface="+mn-lt"/>
                <a:cs typeface="+mn-lt"/>
              </a:rPr>
              <a:t> </a:t>
            </a:r>
            <a:r>
              <a:rPr lang="tr-TR" sz="2000" err="1">
                <a:ea typeface="+mn-lt"/>
                <a:cs typeface="+mn-lt"/>
              </a:rPr>
              <a:t>for</a:t>
            </a:r>
            <a:r>
              <a:rPr lang="tr-TR" sz="2000">
                <a:ea typeface="+mn-lt"/>
                <a:cs typeface="+mn-lt"/>
              </a:rPr>
              <a:t> </a:t>
            </a:r>
            <a:r>
              <a:rPr lang="tr-TR" sz="2000" err="1">
                <a:ea typeface="+mn-lt"/>
                <a:cs typeface="+mn-lt"/>
              </a:rPr>
              <a:t>older</a:t>
            </a:r>
            <a:r>
              <a:rPr lang="tr-TR" sz="2000">
                <a:ea typeface="+mn-lt"/>
                <a:cs typeface="+mn-lt"/>
              </a:rPr>
              <a:t> </a:t>
            </a:r>
            <a:r>
              <a:rPr lang="tr-TR" sz="2000" err="1">
                <a:ea typeface="+mn-lt"/>
                <a:cs typeface="+mn-lt"/>
              </a:rPr>
              <a:t>family</a:t>
            </a:r>
            <a:r>
              <a:rPr lang="tr-TR" sz="2000">
                <a:ea typeface="+mn-lt"/>
                <a:cs typeface="+mn-lt"/>
              </a:rPr>
              <a:t> </a:t>
            </a:r>
            <a:r>
              <a:rPr lang="tr-TR" sz="2000" err="1">
                <a:ea typeface="+mn-lt"/>
                <a:cs typeface="+mn-lt"/>
              </a:rPr>
              <a:t>members</a:t>
            </a:r>
            <a:r>
              <a:rPr lang="tr-TR" sz="2000">
                <a:ea typeface="+mn-lt"/>
                <a:cs typeface="+mn-lt"/>
              </a:rPr>
              <a:t>.</a:t>
            </a:r>
            <a:endParaRPr lang="tr-TR"/>
          </a:p>
          <a:p>
            <a:r>
              <a:rPr lang="tr-TR" sz="2000" err="1">
                <a:ea typeface="+mn-lt"/>
                <a:cs typeface="+mn-lt"/>
              </a:rPr>
              <a:t>Physical</a:t>
            </a:r>
            <a:r>
              <a:rPr lang="tr-TR" sz="2000">
                <a:ea typeface="+mn-lt"/>
                <a:cs typeface="+mn-lt"/>
              </a:rPr>
              <a:t> </a:t>
            </a:r>
            <a:r>
              <a:rPr lang="tr-TR" sz="2000" err="1">
                <a:ea typeface="+mn-lt"/>
                <a:cs typeface="+mn-lt"/>
              </a:rPr>
              <a:t>changes</a:t>
            </a:r>
            <a:r>
              <a:rPr lang="tr-TR" sz="2000">
                <a:ea typeface="+mn-lt"/>
                <a:cs typeface="+mn-lt"/>
              </a:rPr>
              <a:t>, </a:t>
            </a:r>
            <a:r>
              <a:rPr lang="tr-TR" sz="2000" err="1">
                <a:ea typeface="+mn-lt"/>
                <a:cs typeface="+mn-lt"/>
              </a:rPr>
              <a:t>such</a:t>
            </a:r>
            <a:r>
              <a:rPr lang="tr-TR" sz="2000">
                <a:ea typeface="+mn-lt"/>
                <a:cs typeface="+mn-lt"/>
              </a:rPr>
              <a:t> as </a:t>
            </a:r>
            <a:r>
              <a:rPr lang="tr-TR" sz="2000" err="1">
                <a:ea typeface="+mn-lt"/>
                <a:cs typeface="+mn-lt"/>
              </a:rPr>
              <a:t>gaining</a:t>
            </a:r>
            <a:r>
              <a:rPr lang="tr-TR" sz="2000">
                <a:ea typeface="+mn-lt"/>
                <a:cs typeface="+mn-lt"/>
              </a:rPr>
              <a:t> </a:t>
            </a:r>
            <a:r>
              <a:rPr lang="tr-TR" sz="2000" err="1">
                <a:ea typeface="+mn-lt"/>
                <a:cs typeface="+mn-lt"/>
              </a:rPr>
              <a:t>or</a:t>
            </a:r>
            <a:r>
              <a:rPr lang="tr-TR" sz="2000">
                <a:ea typeface="+mn-lt"/>
                <a:cs typeface="+mn-lt"/>
              </a:rPr>
              <a:t> </a:t>
            </a:r>
            <a:r>
              <a:rPr lang="tr-TR" sz="2000" err="1">
                <a:ea typeface="+mn-lt"/>
                <a:cs typeface="+mn-lt"/>
              </a:rPr>
              <a:t>losing</a:t>
            </a:r>
            <a:r>
              <a:rPr lang="tr-TR" sz="2000">
                <a:ea typeface="+mn-lt"/>
                <a:cs typeface="+mn-lt"/>
              </a:rPr>
              <a:t> </a:t>
            </a:r>
            <a:r>
              <a:rPr lang="tr-TR" sz="2000" err="1">
                <a:ea typeface="+mn-lt"/>
                <a:cs typeface="+mn-lt"/>
              </a:rPr>
              <a:t>weight</a:t>
            </a:r>
            <a:r>
              <a:rPr lang="tr-TR" sz="2000">
                <a:ea typeface="+mn-lt"/>
                <a:cs typeface="+mn-lt"/>
              </a:rPr>
              <a:t>, </a:t>
            </a:r>
            <a:r>
              <a:rPr lang="tr-TR" sz="2000" err="1">
                <a:ea typeface="+mn-lt"/>
                <a:cs typeface="+mn-lt"/>
              </a:rPr>
              <a:t>experiencing</a:t>
            </a:r>
            <a:r>
              <a:rPr lang="tr-TR" sz="2000">
                <a:ea typeface="+mn-lt"/>
                <a:cs typeface="+mn-lt"/>
              </a:rPr>
              <a:t> </a:t>
            </a:r>
            <a:r>
              <a:rPr lang="tr-TR" sz="2000" err="1">
                <a:ea typeface="+mn-lt"/>
                <a:cs typeface="+mn-lt"/>
              </a:rPr>
              <a:t>hormonal</a:t>
            </a:r>
            <a:r>
              <a:rPr lang="tr-TR" sz="2000">
                <a:ea typeface="+mn-lt"/>
                <a:cs typeface="+mn-lt"/>
              </a:rPr>
              <a:t> </a:t>
            </a:r>
            <a:r>
              <a:rPr lang="tr-TR" sz="2000" err="1">
                <a:ea typeface="+mn-lt"/>
                <a:cs typeface="+mn-lt"/>
              </a:rPr>
              <a:t>changes</a:t>
            </a:r>
            <a:r>
              <a:rPr lang="tr-TR" sz="2000">
                <a:ea typeface="+mn-lt"/>
                <a:cs typeface="+mn-lt"/>
              </a:rPr>
              <a:t>, </a:t>
            </a:r>
            <a:r>
              <a:rPr lang="tr-TR" sz="2000" err="1">
                <a:ea typeface="+mn-lt"/>
                <a:cs typeface="+mn-lt"/>
              </a:rPr>
              <a:t>and</a:t>
            </a:r>
            <a:r>
              <a:rPr lang="tr-TR" sz="2000">
                <a:ea typeface="+mn-lt"/>
                <a:cs typeface="+mn-lt"/>
              </a:rPr>
              <a:t> </a:t>
            </a:r>
            <a:r>
              <a:rPr lang="tr-TR" sz="2000" err="1">
                <a:ea typeface="+mn-lt"/>
                <a:cs typeface="+mn-lt"/>
              </a:rPr>
              <a:t>developing</a:t>
            </a:r>
            <a:r>
              <a:rPr lang="tr-TR" sz="2000">
                <a:ea typeface="+mn-lt"/>
                <a:cs typeface="+mn-lt"/>
              </a:rPr>
              <a:t> </a:t>
            </a:r>
            <a:r>
              <a:rPr lang="tr-TR" sz="2000" err="1">
                <a:ea typeface="+mn-lt"/>
                <a:cs typeface="+mn-lt"/>
              </a:rPr>
              <a:t>chronic</a:t>
            </a:r>
            <a:r>
              <a:rPr lang="tr-TR" sz="2000">
                <a:ea typeface="+mn-lt"/>
                <a:cs typeface="+mn-lt"/>
              </a:rPr>
              <a:t> </a:t>
            </a:r>
            <a:r>
              <a:rPr lang="tr-TR" sz="2000" err="1">
                <a:ea typeface="+mn-lt"/>
                <a:cs typeface="+mn-lt"/>
              </a:rPr>
              <a:t>diseases</a:t>
            </a:r>
            <a:r>
              <a:rPr lang="tr-TR" sz="2000">
                <a:ea typeface="+mn-lt"/>
                <a:cs typeface="+mn-lt"/>
              </a:rPr>
              <a:t>.</a:t>
            </a:r>
            <a:endParaRPr lang="tr-TR"/>
          </a:p>
          <a:p>
            <a:r>
              <a:rPr lang="tr-TR" sz="2000" err="1">
                <a:ea typeface="+mn-lt"/>
                <a:cs typeface="+mn-lt"/>
              </a:rPr>
              <a:t>Emotional</a:t>
            </a:r>
            <a:r>
              <a:rPr lang="tr-TR" sz="2000">
                <a:ea typeface="+mn-lt"/>
                <a:cs typeface="+mn-lt"/>
              </a:rPr>
              <a:t> </a:t>
            </a:r>
            <a:r>
              <a:rPr lang="tr-TR" sz="2000" err="1">
                <a:ea typeface="+mn-lt"/>
                <a:cs typeface="+mn-lt"/>
              </a:rPr>
              <a:t>and</a:t>
            </a:r>
            <a:r>
              <a:rPr lang="tr-TR" sz="2000">
                <a:ea typeface="+mn-lt"/>
                <a:cs typeface="+mn-lt"/>
              </a:rPr>
              <a:t> </a:t>
            </a:r>
            <a:r>
              <a:rPr lang="tr-TR" sz="2000" err="1">
                <a:ea typeface="+mn-lt"/>
                <a:cs typeface="+mn-lt"/>
              </a:rPr>
              <a:t>mental</a:t>
            </a:r>
            <a:r>
              <a:rPr lang="tr-TR" sz="2000">
                <a:ea typeface="+mn-lt"/>
                <a:cs typeface="+mn-lt"/>
              </a:rPr>
              <a:t> </a:t>
            </a:r>
            <a:r>
              <a:rPr lang="tr-TR" sz="2000" err="1">
                <a:ea typeface="+mn-lt"/>
                <a:cs typeface="+mn-lt"/>
              </a:rPr>
              <a:t>changes</a:t>
            </a:r>
            <a:r>
              <a:rPr lang="tr-TR" sz="2000">
                <a:ea typeface="+mn-lt"/>
                <a:cs typeface="+mn-lt"/>
              </a:rPr>
              <a:t>, </a:t>
            </a:r>
            <a:r>
              <a:rPr lang="tr-TR" sz="2000" err="1">
                <a:ea typeface="+mn-lt"/>
                <a:cs typeface="+mn-lt"/>
              </a:rPr>
              <a:t>such</a:t>
            </a:r>
            <a:r>
              <a:rPr lang="tr-TR" sz="2000">
                <a:ea typeface="+mn-lt"/>
                <a:cs typeface="+mn-lt"/>
              </a:rPr>
              <a:t> as </a:t>
            </a:r>
            <a:r>
              <a:rPr lang="tr-TR" sz="2000" err="1">
                <a:ea typeface="+mn-lt"/>
                <a:cs typeface="+mn-lt"/>
              </a:rPr>
              <a:t>dealing</a:t>
            </a:r>
            <a:r>
              <a:rPr lang="tr-TR" sz="2000">
                <a:ea typeface="+mn-lt"/>
                <a:cs typeface="+mn-lt"/>
              </a:rPr>
              <a:t> </a:t>
            </a:r>
            <a:r>
              <a:rPr lang="tr-TR" sz="2000" err="1">
                <a:ea typeface="+mn-lt"/>
                <a:cs typeface="+mn-lt"/>
              </a:rPr>
              <a:t>with</a:t>
            </a:r>
            <a:r>
              <a:rPr lang="tr-TR" sz="2000">
                <a:ea typeface="+mn-lt"/>
                <a:cs typeface="+mn-lt"/>
              </a:rPr>
              <a:t> </a:t>
            </a:r>
            <a:r>
              <a:rPr lang="tr-TR" sz="2000" err="1">
                <a:ea typeface="+mn-lt"/>
                <a:cs typeface="+mn-lt"/>
              </a:rPr>
              <a:t>greater</a:t>
            </a:r>
            <a:r>
              <a:rPr lang="tr-TR" sz="2000">
                <a:ea typeface="+mn-lt"/>
                <a:cs typeface="+mn-lt"/>
              </a:rPr>
              <a:t> </a:t>
            </a:r>
            <a:r>
              <a:rPr lang="tr-TR" sz="2000" err="1">
                <a:ea typeface="+mn-lt"/>
                <a:cs typeface="+mn-lt"/>
              </a:rPr>
              <a:t>stress</a:t>
            </a:r>
            <a:r>
              <a:rPr lang="tr-TR" sz="2000">
                <a:ea typeface="+mn-lt"/>
                <a:cs typeface="+mn-lt"/>
              </a:rPr>
              <a:t> </a:t>
            </a:r>
            <a:r>
              <a:rPr lang="tr-TR" sz="2000" err="1">
                <a:ea typeface="+mn-lt"/>
                <a:cs typeface="+mn-lt"/>
              </a:rPr>
              <a:t>and</a:t>
            </a:r>
            <a:r>
              <a:rPr lang="tr-TR" sz="2000">
                <a:ea typeface="+mn-lt"/>
                <a:cs typeface="+mn-lt"/>
              </a:rPr>
              <a:t> </a:t>
            </a:r>
            <a:r>
              <a:rPr lang="tr-TR" sz="2000" err="1">
                <a:ea typeface="+mn-lt"/>
                <a:cs typeface="+mn-lt"/>
              </a:rPr>
              <a:t>anxiety</a:t>
            </a:r>
            <a:r>
              <a:rPr lang="tr-TR" sz="2000">
                <a:ea typeface="+mn-lt"/>
                <a:cs typeface="+mn-lt"/>
              </a:rPr>
              <a:t>, </a:t>
            </a:r>
            <a:r>
              <a:rPr lang="tr-TR" sz="2000" err="1">
                <a:ea typeface="+mn-lt"/>
                <a:cs typeface="+mn-lt"/>
              </a:rPr>
              <a:t>coping</a:t>
            </a:r>
            <a:r>
              <a:rPr lang="tr-TR" sz="2000">
                <a:ea typeface="+mn-lt"/>
                <a:cs typeface="+mn-lt"/>
              </a:rPr>
              <a:t> </a:t>
            </a:r>
            <a:r>
              <a:rPr lang="tr-TR" sz="2000" err="1">
                <a:ea typeface="+mn-lt"/>
                <a:cs typeface="+mn-lt"/>
              </a:rPr>
              <a:t>with</a:t>
            </a:r>
            <a:r>
              <a:rPr lang="tr-TR" sz="2000">
                <a:ea typeface="+mn-lt"/>
                <a:cs typeface="+mn-lt"/>
              </a:rPr>
              <a:t> </a:t>
            </a:r>
            <a:r>
              <a:rPr lang="tr-TR" sz="2000" err="1">
                <a:ea typeface="+mn-lt"/>
                <a:cs typeface="+mn-lt"/>
              </a:rPr>
              <a:t>loss</a:t>
            </a:r>
            <a:r>
              <a:rPr lang="tr-TR" sz="2000">
                <a:ea typeface="+mn-lt"/>
                <a:cs typeface="+mn-lt"/>
              </a:rPr>
              <a:t> </a:t>
            </a:r>
            <a:r>
              <a:rPr lang="tr-TR" sz="2000" err="1">
                <a:ea typeface="+mn-lt"/>
                <a:cs typeface="+mn-lt"/>
              </a:rPr>
              <a:t>and</a:t>
            </a:r>
            <a:r>
              <a:rPr lang="tr-TR" sz="2000">
                <a:ea typeface="+mn-lt"/>
                <a:cs typeface="+mn-lt"/>
              </a:rPr>
              <a:t> </a:t>
            </a:r>
            <a:r>
              <a:rPr lang="tr-TR" sz="2000" err="1">
                <a:ea typeface="+mn-lt"/>
                <a:cs typeface="+mn-lt"/>
              </a:rPr>
              <a:t>change</a:t>
            </a:r>
            <a:r>
              <a:rPr lang="tr-TR" sz="2000">
                <a:ea typeface="+mn-lt"/>
                <a:cs typeface="+mn-lt"/>
              </a:rPr>
              <a:t>, </a:t>
            </a:r>
            <a:r>
              <a:rPr lang="tr-TR" sz="2000" err="1">
                <a:ea typeface="+mn-lt"/>
                <a:cs typeface="+mn-lt"/>
              </a:rPr>
              <a:t>and</a:t>
            </a:r>
            <a:r>
              <a:rPr lang="tr-TR" sz="2000">
                <a:ea typeface="+mn-lt"/>
                <a:cs typeface="+mn-lt"/>
              </a:rPr>
              <a:t> </a:t>
            </a:r>
            <a:r>
              <a:rPr lang="tr-TR" sz="2000" err="1">
                <a:ea typeface="+mn-lt"/>
                <a:cs typeface="+mn-lt"/>
              </a:rPr>
              <a:t>maintaining</a:t>
            </a:r>
            <a:r>
              <a:rPr lang="tr-TR" sz="2000">
                <a:ea typeface="+mn-lt"/>
                <a:cs typeface="+mn-lt"/>
              </a:rPr>
              <a:t> </a:t>
            </a:r>
            <a:r>
              <a:rPr lang="tr-TR" sz="2000" err="1">
                <a:ea typeface="+mn-lt"/>
                <a:cs typeface="+mn-lt"/>
              </a:rPr>
              <a:t>mental</a:t>
            </a:r>
            <a:r>
              <a:rPr lang="tr-TR" sz="2000">
                <a:ea typeface="+mn-lt"/>
                <a:cs typeface="+mn-lt"/>
              </a:rPr>
              <a:t> </a:t>
            </a:r>
            <a:r>
              <a:rPr lang="tr-TR" sz="2000" err="1">
                <a:ea typeface="+mn-lt"/>
                <a:cs typeface="+mn-lt"/>
              </a:rPr>
              <a:t>well-being</a:t>
            </a:r>
            <a:r>
              <a:rPr lang="tr-TR" sz="2000">
                <a:ea typeface="+mn-lt"/>
                <a:cs typeface="+mn-lt"/>
              </a:rPr>
              <a:t>.</a:t>
            </a:r>
            <a:endParaRPr lang="tr-TR"/>
          </a:p>
          <a:p>
            <a:endParaRPr lang="tr-TR" sz="2000">
              <a:solidFill>
                <a:srgbClr val="FFFFFF"/>
              </a:solidFill>
              <a:cs typeface="Calibri"/>
            </a:endParaRPr>
          </a:p>
        </p:txBody>
      </p:sp>
      <p:sp>
        <p:nvSpPr>
          <p:cNvPr id="4" name="Metin kutusu 3">
            <a:extLst>
              <a:ext uri="{FF2B5EF4-FFF2-40B4-BE49-F238E27FC236}">
                <a16:creationId xmlns:a16="http://schemas.microsoft.com/office/drawing/2014/main" id="{89513BEF-3C18-751A-8FCC-8572CBC788F3}"/>
              </a:ext>
            </a:extLst>
          </p:cNvPr>
          <p:cNvSpPr txBox="1"/>
          <p:nvPr/>
        </p:nvSpPr>
        <p:spPr>
          <a:xfrm>
            <a:off x="3700318" y="6344227"/>
            <a:ext cx="787977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tr-TR" sz="1400">
                <a:ea typeface="+mn-lt"/>
                <a:cs typeface="+mn-lt"/>
              </a:rPr>
              <a:t>(King et al, 2009, </a:t>
            </a:r>
            <a:r>
              <a:rPr lang="tr-TR" sz="1400" err="1">
                <a:ea typeface="+mn-lt"/>
                <a:cs typeface="+mn-lt"/>
              </a:rPr>
              <a:t>pp</a:t>
            </a:r>
            <a:r>
              <a:rPr lang="tr-TR" sz="1400">
                <a:ea typeface="+mn-lt"/>
                <a:cs typeface="+mn-lt"/>
              </a:rPr>
              <a:t>. 528-534)</a:t>
            </a:r>
            <a:endParaRPr lang="tr-TR" sz="1400"/>
          </a:p>
        </p:txBody>
      </p:sp>
    </p:spTree>
    <p:extLst>
      <p:ext uri="{BB962C8B-B14F-4D97-AF65-F5344CB8AC3E}">
        <p14:creationId xmlns:p14="http://schemas.microsoft.com/office/powerpoint/2010/main" val="3513494677"/>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DD0C87-F28D-D26E-6ABE-E84DCC53F4EE}"/>
              </a:ext>
            </a:extLst>
          </p:cNvPr>
          <p:cNvSpPr>
            <a:spLocks noGrp="1"/>
          </p:cNvSpPr>
          <p:nvPr>
            <p:ph type="title"/>
          </p:nvPr>
        </p:nvSpPr>
        <p:spPr>
          <a:xfrm>
            <a:off x="2311147" y="365760"/>
            <a:ext cx="7569706" cy="1288238"/>
          </a:xfrm>
        </p:spPr>
        <p:txBody>
          <a:bodyPr anchor="ctr">
            <a:normAutofit/>
          </a:bodyPr>
          <a:lstStyle/>
          <a:p>
            <a:pPr algn="ctr"/>
            <a:r>
              <a:rPr lang="tr-TR" sz="2800" err="1">
                <a:ea typeface="+mj-lt"/>
                <a:cs typeface="+mj-lt"/>
              </a:rPr>
              <a:t>Lifestyle</a:t>
            </a:r>
            <a:r>
              <a:rPr lang="tr-TR" sz="2800">
                <a:ea typeface="+mj-lt"/>
                <a:cs typeface="+mj-lt"/>
              </a:rPr>
              <a:t> </a:t>
            </a:r>
            <a:r>
              <a:rPr lang="tr-TR" sz="2800" err="1">
                <a:ea typeface="+mj-lt"/>
                <a:cs typeface="+mj-lt"/>
              </a:rPr>
              <a:t>changes</a:t>
            </a:r>
            <a:r>
              <a:rPr lang="tr-TR" sz="2800">
                <a:ea typeface="+mj-lt"/>
                <a:cs typeface="+mj-lt"/>
              </a:rPr>
              <a:t> </a:t>
            </a:r>
            <a:r>
              <a:rPr lang="tr-TR" sz="2800" err="1">
                <a:ea typeface="+mj-lt"/>
                <a:cs typeface="+mj-lt"/>
              </a:rPr>
              <a:t>that</a:t>
            </a:r>
            <a:r>
              <a:rPr lang="tr-TR" sz="2800">
                <a:ea typeface="+mj-lt"/>
                <a:cs typeface="+mj-lt"/>
              </a:rPr>
              <a:t> </a:t>
            </a:r>
            <a:r>
              <a:rPr lang="tr-TR" sz="2800" err="1">
                <a:ea typeface="+mj-lt"/>
                <a:cs typeface="+mj-lt"/>
              </a:rPr>
              <a:t>affect</a:t>
            </a:r>
            <a:r>
              <a:rPr lang="tr-TR" sz="2800">
                <a:ea typeface="+mj-lt"/>
                <a:cs typeface="+mj-lt"/>
              </a:rPr>
              <a:t> </a:t>
            </a:r>
            <a:r>
              <a:rPr lang="tr-TR" sz="2800" err="1">
                <a:ea typeface="+mj-lt"/>
                <a:cs typeface="+mj-lt"/>
              </a:rPr>
              <a:t>adult's</a:t>
            </a:r>
            <a:r>
              <a:rPr lang="tr-TR" sz="2800">
                <a:ea typeface="+mj-lt"/>
                <a:cs typeface="+mj-lt"/>
              </a:rPr>
              <a:t> </a:t>
            </a:r>
            <a:r>
              <a:rPr lang="tr-TR" sz="2800" err="1">
                <a:ea typeface="+mj-lt"/>
                <a:cs typeface="+mj-lt"/>
              </a:rPr>
              <a:t>nutrition</a:t>
            </a:r>
            <a:r>
              <a:rPr lang="tr-TR" sz="2800">
                <a:ea typeface="+mj-lt"/>
                <a:cs typeface="+mj-lt"/>
              </a:rPr>
              <a:t> </a:t>
            </a:r>
            <a:r>
              <a:rPr lang="tr-TR" sz="2800" err="1">
                <a:ea typeface="+mj-lt"/>
                <a:cs typeface="+mj-lt"/>
              </a:rPr>
              <a:t>habits</a:t>
            </a:r>
            <a:r>
              <a:rPr lang="tr-TR" sz="2800">
                <a:ea typeface="+mj-lt"/>
                <a:cs typeface="+mj-lt"/>
              </a:rPr>
              <a:t>.</a:t>
            </a:r>
            <a:endParaRPr lang="tr-TR" sz="2800">
              <a:cs typeface="Calibri Light" panose="020F0302020204030204"/>
            </a:endParaRPr>
          </a:p>
        </p:txBody>
      </p:sp>
      <p:sp>
        <p:nvSpPr>
          <p:cNvPr id="3" name="Content Placeholder 2">
            <a:extLst>
              <a:ext uri="{FF2B5EF4-FFF2-40B4-BE49-F238E27FC236}">
                <a16:creationId xmlns:a16="http://schemas.microsoft.com/office/drawing/2014/main" id="{7CC297E5-5FA8-8362-9E21-AB5DCE9C10CD}"/>
              </a:ext>
            </a:extLst>
          </p:cNvPr>
          <p:cNvSpPr>
            <a:spLocks noGrp="1"/>
          </p:cNvSpPr>
          <p:nvPr>
            <p:ph idx="1"/>
          </p:nvPr>
        </p:nvSpPr>
        <p:spPr>
          <a:xfrm>
            <a:off x="2165569" y="1956816"/>
            <a:ext cx="7860863" cy="4024884"/>
          </a:xfrm>
        </p:spPr>
        <p:txBody>
          <a:bodyPr vert="horz" lIns="91440" tIns="45720" rIns="91440" bIns="45720" rtlCol="0" anchor="t">
            <a:noAutofit/>
          </a:bodyPr>
          <a:lstStyle/>
          <a:p>
            <a:pPr marL="0" indent="0">
              <a:buNone/>
            </a:pPr>
            <a:r>
              <a:rPr lang="en-US" sz="1900">
                <a:ea typeface="+mn-lt"/>
                <a:cs typeface="+mn-lt"/>
              </a:rPr>
              <a:t>Becoming an adult can bring many changes to your lifestyle, and these changes can also affect your nutrition habits. </a:t>
            </a:r>
          </a:p>
          <a:p>
            <a:pPr marL="0" indent="0">
              <a:buNone/>
            </a:pPr>
            <a:r>
              <a:rPr lang="en-US" sz="1900">
                <a:ea typeface="+mn-lt"/>
                <a:cs typeface="+mn-lt"/>
              </a:rPr>
              <a:t>Some common examples include:</a:t>
            </a:r>
            <a:endParaRPr lang="en-US" sz="1900">
              <a:cs typeface="Calibri" panose="020F0502020204030204"/>
            </a:endParaRPr>
          </a:p>
          <a:p>
            <a:r>
              <a:rPr lang="en-US" sz="1900">
                <a:ea typeface="+mn-lt"/>
                <a:cs typeface="+mn-lt"/>
              </a:rPr>
              <a:t>Busy schedules and work commitments can make it challenging to find time to plan and prepare healthy meals, leading to a reliance on convenient but often unhealthy processed foods.</a:t>
            </a:r>
            <a:endParaRPr lang="en-US" sz="1900">
              <a:cs typeface="Calibri"/>
            </a:endParaRPr>
          </a:p>
          <a:p>
            <a:r>
              <a:rPr lang="en-US" sz="1900">
                <a:ea typeface="+mn-lt"/>
                <a:cs typeface="+mn-lt"/>
              </a:rPr>
              <a:t>Changes in physical activity levels, such as starting a sedentary job or experiencing a decrease in physical fitness, can lead to weight gain and increased risk of chronic diseases.</a:t>
            </a:r>
            <a:endParaRPr lang="en-US" sz="1900">
              <a:cs typeface="Calibri"/>
            </a:endParaRPr>
          </a:p>
          <a:p>
            <a:r>
              <a:rPr lang="en-US" sz="1900">
                <a:ea typeface="+mn-lt"/>
                <a:cs typeface="+mn-lt"/>
              </a:rPr>
              <a:t>Increased stress and anxiety can lead to emotional eating or neglecting proper nutrition.</a:t>
            </a:r>
            <a:endParaRPr lang="en-US" sz="1900">
              <a:cs typeface="Calibri"/>
            </a:endParaRPr>
          </a:p>
          <a:p>
            <a:r>
              <a:rPr lang="en-US" sz="1900">
                <a:ea typeface="+mn-lt"/>
                <a:cs typeface="+mn-lt"/>
              </a:rPr>
              <a:t>Changes in living arrangements, such as living on your own or moving in with a partner, can affect your access to and choices of food.</a:t>
            </a:r>
            <a:endParaRPr lang="en-US" sz="1900">
              <a:cs typeface="Calibri"/>
            </a:endParaRPr>
          </a:p>
          <a:p>
            <a:r>
              <a:rPr lang="en-US" sz="1900">
                <a:ea typeface="+mn-lt"/>
                <a:cs typeface="+mn-lt"/>
              </a:rPr>
              <a:t>Changes in health status, such as the onset of chronic diseases, can require dietary adjustments to manage symptoms and support overall health.</a:t>
            </a:r>
            <a:endParaRPr lang="en-US" sz="1900">
              <a:cs typeface="Calibri"/>
            </a:endParaRPr>
          </a:p>
        </p:txBody>
      </p:sp>
      <p:sp>
        <p:nvSpPr>
          <p:cNvPr id="4" name="Metin kutusu 3">
            <a:extLst>
              <a:ext uri="{FF2B5EF4-FFF2-40B4-BE49-F238E27FC236}">
                <a16:creationId xmlns:a16="http://schemas.microsoft.com/office/drawing/2014/main" id="{E6F475AC-EE79-7456-7F80-716CED7CD1C1}"/>
              </a:ext>
            </a:extLst>
          </p:cNvPr>
          <p:cNvSpPr txBox="1"/>
          <p:nvPr/>
        </p:nvSpPr>
        <p:spPr>
          <a:xfrm>
            <a:off x="3045113" y="173181"/>
            <a:ext cx="616238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tr-TR" sz="1400">
                <a:ea typeface="+mn-lt"/>
                <a:cs typeface="+mn-lt"/>
              </a:rPr>
              <a:t>(King et al, 2009, </a:t>
            </a:r>
            <a:r>
              <a:rPr lang="tr-TR" sz="1400" err="1">
                <a:ea typeface="+mn-lt"/>
                <a:cs typeface="+mn-lt"/>
              </a:rPr>
              <a:t>pp</a:t>
            </a:r>
            <a:r>
              <a:rPr lang="tr-TR" sz="1400">
                <a:ea typeface="+mn-lt"/>
                <a:cs typeface="+mn-lt"/>
              </a:rPr>
              <a:t>. 528-534)</a:t>
            </a:r>
            <a:endParaRPr lang="tr-TR" sz="1400"/>
          </a:p>
        </p:txBody>
      </p:sp>
    </p:spTree>
    <p:extLst>
      <p:ext uri="{BB962C8B-B14F-4D97-AF65-F5344CB8AC3E}">
        <p14:creationId xmlns:p14="http://schemas.microsoft.com/office/powerpoint/2010/main" val="201071667"/>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E10FD7-D544-79D4-E095-0C19C9556FA5}"/>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a:solidFill>
                  <a:srgbClr val="FFFFFF"/>
                </a:solidFill>
              </a:rPr>
              <a:t>Obesity Rates of Adults.</a:t>
            </a:r>
          </a:p>
        </p:txBody>
      </p:sp>
      <p:cxnSp>
        <p:nvCxnSpPr>
          <p:cNvPr id="25" name="Straight Connector 2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7" name="Resim 8">
            <a:extLst>
              <a:ext uri="{FF2B5EF4-FFF2-40B4-BE49-F238E27FC236}">
                <a16:creationId xmlns:a16="http://schemas.microsoft.com/office/drawing/2014/main" id="{23A56845-BBD5-D849-E7C4-1BF9FE1440B4}"/>
              </a:ext>
            </a:extLst>
          </p:cNvPr>
          <p:cNvPicPr>
            <a:picLocks noChangeAspect="1"/>
          </p:cNvPicPr>
          <p:nvPr/>
        </p:nvPicPr>
        <p:blipFill>
          <a:blip r:embed="rId2"/>
          <a:stretch>
            <a:fillRect/>
          </a:stretch>
        </p:blipFill>
        <p:spPr>
          <a:xfrm>
            <a:off x="748753" y="2426818"/>
            <a:ext cx="4621545" cy="3997637"/>
          </a:xfrm>
          <a:prstGeom prst="rect">
            <a:avLst/>
          </a:prstGeom>
        </p:spPr>
      </p:pic>
      <p:cxnSp>
        <p:nvCxnSpPr>
          <p:cNvPr id="27" name="Straight Connector 26">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4" name="Resim 6">
            <a:extLst>
              <a:ext uri="{FF2B5EF4-FFF2-40B4-BE49-F238E27FC236}">
                <a16:creationId xmlns:a16="http://schemas.microsoft.com/office/drawing/2014/main" id="{8A6B2184-93BD-89DD-FECE-E7D61E810A63}"/>
              </a:ext>
            </a:extLst>
          </p:cNvPr>
          <p:cNvPicPr>
            <a:picLocks noGrp="1" noChangeAspect="1"/>
          </p:cNvPicPr>
          <p:nvPr>
            <p:ph idx="1"/>
          </p:nvPr>
        </p:nvPicPr>
        <p:blipFill>
          <a:blip r:embed="rId3"/>
          <a:stretch>
            <a:fillRect/>
          </a:stretch>
        </p:blipFill>
        <p:spPr>
          <a:xfrm>
            <a:off x="6445073" y="3252614"/>
            <a:ext cx="5455917" cy="2346044"/>
          </a:xfrm>
          <a:prstGeom prst="rect">
            <a:avLst/>
          </a:prstGeom>
        </p:spPr>
      </p:pic>
      <p:sp>
        <p:nvSpPr>
          <p:cNvPr id="9" name="Metin kutusu 8">
            <a:extLst>
              <a:ext uri="{FF2B5EF4-FFF2-40B4-BE49-F238E27FC236}">
                <a16:creationId xmlns:a16="http://schemas.microsoft.com/office/drawing/2014/main" id="{DAD57F15-CCEB-8209-ADC6-02CB246B613F}"/>
              </a:ext>
            </a:extLst>
          </p:cNvPr>
          <p:cNvSpPr txBox="1"/>
          <p:nvPr/>
        </p:nvSpPr>
        <p:spPr>
          <a:xfrm>
            <a:off x="8048350" y="5973056"/>
            <a:ext cx="388215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tr-TR" sz="1200">
                <a:solidFill>
                  <a:srgbClr val="000000"/>
                </a:solidFill>
                <a:ea typeface="+mn-lt"/>
                <a:cs typeface="+mn-lt"/>
              </a:rPr>
              <a:t>(NHS </a:t>
            </a:r>
            <a:r>
              <a:rPr lang="tr-TR" sz="1200" err="1">
                <a:solidFill>
                  <a:srgbClr val="000000"/>
                </a:solidFill>
                <a:ea typeface="+mn-lt"/>
                <a:cs typeface="+mn-lt"/>
              </a:rPr>
              <a:t>Digital</a:t>
            </a:r>
            <a:r>
              <a:rPr lang="tr-TR" sz="1200">
                <a:solidFill>
                  <a:srgbClr val="000000"/>
                </a:solidFill>
                <a:ea typeface="+mn-lt"/>
                <a:cs typeface="+mn-lt"/>
              </a:rPr>
              <a:t>, (2019)</a:t>
            </a:r>
            <a:endParaRPr lang="tr-TR" sz="1200">
              <a:solidFill>
                <a:srgbClr val="000000"/>
              </a:solidFill>
            </a:endParaRPr>
          </a:p>
        </p:txBody>
      </p:sp>
    </p:spTree>
    <p:extLst>
      <p:ext uri="{BB962C8B-B14F-4D97-AF65-F5344CB8AC3E}">
        <p14:creationId xmlns:p14="http://schemas.microsoft.com/office/powerpoint/2010/main" val="15169470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Başlık 1">
            <a:extLst>
              <a:ext uri="{FF2B5EF4-FFF2-40B4-BE49-F238E27FC236}">
                <a16:creationId xmlns:a16="http://schemas.microsoft.com/office/drawing/2014/main" id="{04244F18-8F79-2E75-CBF5-9B94D1C1D4FB}"/>
              </a:ext>
            </a:extLst>
          </p:cNvPr>
          <p:cNvSpPr>
            <a:spLocks noGrp="1"/>
          </p:cNvSpPr>
          <p:nvPr>
            <p:ph type="title"/>
          </p:nvPr>
        </p:nvSpPr>
        <p:spPr>
          <a:xfrm>
            <a:off x="804672" y="640080"/>
            <a:ext cx="3282696" cy="5257800"/>
          </a:xfrm>
        </p:spPr>
        <p:txBody>
          <a:bodyPr>
            <a:normAutofit/>
          </a:bodyPr>
          <a:lstStyle/>
          <a:p>
            <a:r>
              <a:rPr lang="tr-TR">
                <a:solidFill>
                  <a:schemeClr val="bg1"/>
                </a:solidFill>
                <a:cs typeface="Calibri Light"/>
              </a:rPr>
              <a:t>Obesity Rates of Adults</a:t>
            </a:r>
            <a:endParaRPr lang="tr-TR">
              <a:solidFill>
                <a:schemeClr val="bg1"/>
              </a:solidFill>
            </a:endParaRPr>
          </a:p>
        </p:txBody>
      </p:sp>
      <p:sp>
        <p:nvSpPr>
          <p:cNvPr id="3" name="İçerik Yer Tutucusu 2">
            <a:extLst>
              <a:ext uri="{FF2B5EF4-FFF2-40B4-BE49-F238E27FC236}">
                <a16:creationId xmlns:a16="http://schemas.microsoft.com/office/drawing/2014/main" id="{BDD5AF79-1E77-9220-346E-4542ECC1FDDB}"/>
              </a:ext>
            </a:extLst>
          </p:cNvPr>
          <p:cNvSpPr>
            <a:spLocks noGrp="1"/>
          </p:cNvSpPr>
          <p:nvPr>
            <p:ph idx="1"/>
          </p:nvPr>
        </p:nvSpPr>
        <p:spPr>
          <a:xfrm>
            <a:off x="5358384" y="640081"/>
            <a:ext cx="6024654" cy="5257800"/>
          </a:xfrm>
        </p:spPr>
        <p:txBody>
          <a:bodyPr vert="horz" lIns="91440" tIns="45720" rIns="91440" bIns="45720" rtlCol="0" anchor="ctr">
            <a:normAutofit/>
          </a:bodyPr>
          <a:lstStyle/>
          <a:p>
            <a:pPr marL="0" indent="0">
              <a:buNone/>
            </a:pPr>
            <a:endParaRPr lang="tr-TR" sz="2000">
              <a:cs typeface="Calibri"/>
            </a:endParaRPr>
          </a:p>
          <a:p>
            <a:pPr marL="0" indent="0"/>
            <a:r>
              <a:rPr lang="tr-TR" sz="2000">
                <a:ea typeface="+mn-lt"/>
                <a:cs typeface="+mn-lt"/>
              </a:rPr>
              <a:t> </a:t>
            </a:r>
            <a:r>
              <a:rPr lang="tr-TR" sz="2000" err="1">
                <a:ea typeface="+mn-lt"/>
                <a:cs typeface="+mn-lt"/>
              </a:rPr>
              <a:t>According</a:t>
            </a:r>
            <a:r>
              <a:rPr lang="tr-TR" sz="2000">
                <a:ea typeface="+mn-lt"/>
                <a:cs typeface="+mn-lt"/>
              </a:rPr>
              <a:t> </a:t>
            </a:r>
            <a:r>
              <a:rPr lang="tr-TR" sz="2000" err="1">
                <a:ea typeface="+mn-lt"/>
                <a:cs typeface="+mn-lt"/>
              </a:rPr>
              <a:t>to</a:t>
            </a:r>
            <a:r>
              <a:rPr lang="tr-TR" sz="2000">
                <a:ea typeface="+mn-lt"/>
                <a:cs typeface="+mn-lt"/>
              </a:rPr>
              <a:t> </a:t>
            </a:r>
            <a:r>
              <a:rPr lang="tr-TR" sz="2000" err="1">
                <a:ea typeface="+mn-lt"/>
                <a:cs typeface="+mn-lt"/>
              </a:rPr>
              <a:t>the</a:t>
            </a:r>
            <a:r>
              <a:rPr lang="tr-TR" sz="2000">
                <a:ea typeface="+mn-lt"/>
                <a:cs typeface="+mn-lt"/>
              </a:rPr>
              <a:t> </a:t>
            </a:r>
            <a:r>
              <a:rPr lang="tr-TR" sz="2000" err="1">
                <a:ea typeface="+mn-lt"/>
                <a:cs typeface="+mn-lt"/>
              </a:rPr>
              <a:t>most</a:t>
            </a:r>
            <a:r>
              <a:rPr lang="tr-TR" sz="2000">
                <a:ea typeface="+mn-lt"/>
                <a:cs typeface="+mn-lt"/>
              </a:rPr>
              <a:t> </a:t>
            </a:r>
            <a:r>
              <a:rPr lang="tr-TR" sz="2000" err="1">
                <a:ea typeface="+mn-lt"/>
                <a:cs typeface="+mn-lt"/>
              </a:rPr>
              <a:t>recent</a:t>
            </a:r>
            <a:r>
              <a:rPr lang="tr-TR" sz="2000">
                <a:ea typeface="+mn-lt"/>
                <a:cs typeface="+mn-lt"/>
              </a:rPr>
              <a:t> NHS </a:t>
            </a:r>
            <a:r>
              <a:rPr lang="tr-TR" sz="2000" err="1">
                <a:ea typeface="+mn-lt"/>
                <a:cs typeface="+mn-lt"/>
              </a:rPr>
              <a:t>health</a:t>
            </a:r>
            <a:r>
              <a:rPr lang="tr-TR" sz="2000">
                <a:ea typeface="+mn-lt"/>
                <a:cs typeface="+mn-lt"/>
              </a:rPr>
              <a:t> </a:t>
            </a:r>
            <a:r>
              <a:rPr lang="tr-TR" sz="2000" err="1">
                <a:ea typeface="+mn-lt"/>
                <a:cs typeface="+mn-lt"/>
              </a:rPr>
              <a:t>survey</a:t>
            </a:r>
            <a:r>
              <a:rPr lang="tr-TR" sz="2000">
                <a:ea typeface="+mn-lt"/>
                <a:cs typeface="+mn-lt"/>
              </a:rPr>
              <a:t>, </a:t>
            </a:r>
            <a:r>
              <a:rPr lang="tr-TR" sz="2000" err="1">
                <a:ea typeface="+mn-lt"/>
                <a:cs typeface="+mn-lt"/>
              </a:rPr>
              <a:t>around</a:t>
            </a:r>
            <a:r>
              <a:rPr lang="tr-TR" sz="2000">
                <a:ea typeface="+mn-lt"/>
                <a:cs typeface="+mn-lt"/>
              </a:rPr>
              <a:t> two-</a:t>
            </a:r>
            <a:r>
              <a:rPr lang="tr-TR" sz="2000" err="1">
                <a:ea typeface="+mn-lt"/>
                <a:cs typeface="+mn-lt"/>
              </a:rPr>
              <a:t>thirds</a:t>
            </a:r>
            <a:r>
              <a:rPr lang="tr-TR" sz="2000">
                <a:ea typeface="+mn-lt"/>
                <a:cs typeface="+mn-lt"/>
              </a:rPr>
              <a:t> of </a:t>
            </a:r>
            <a:r>
              <a:rPr lang="tr-TR" sz="2000" err="1">
                <a:ea typeface="+mn-lt"/>
                <a:cs typeface="+mn-lt"/>
              </a:rPr>
              <a:t>the</a:t>
            </a:r>
            <a:r>
              <a:rPr lang="tr-TR" sz="2000">
                <a:ea typeface="+mn-lt"/>
                <a:cs typeface="+mn-lt"/>
              </a:rPr>
              <a:t> English </a:t>
            </a:r>
            <a:r>
              <a:rPr lang="tr-TR" sz="2000" err="1">
                <a:ea typeface="+mn-lt"/>
                <a:cs typeface="+mn-lt"/>
              </a:rPr>
              <a:t>population</a:t>
            </a:r>
            <a:r>
              <a:rPr lang="tr-TR" sz="2000">
                <a:ea typeface="+mn-lt"/>
                <a:cs typeface="+mn-lt"/>
              </a:rPr>
              <a:t> </a:t>
            </a:r>
            <a:r>
              <a:rPr lang="tr-TR" sz="2000" err="1">
                <a:ea typeface="+mn-lt"/>
                <a:cs typeface="+mn-lt"/>
              </a:rPr>
              <a:t>aged</a:t>
            </a:r>
            <a:r>
              <a:rPr lang="tr-TR" sz="2000">
                <a:ea typeface="+mn-lt"/>
                <a:cs typeface="+mn-lt"/>
              </a:rPr>
              <a:t> 16 </a:t>
            </a:r>
            <a:r>
              <a:rPr lang="tr-TR" sz="2000" err="1">
                <a:ea typeface="+mn-lt"/>
                <a:cs typeface="+mn-lt"/>
              </a:rPr>
              <a:t>or</a:t>
            </a:r>
            <a:r>
              <a:rPr lang="tr-TR" sz="2000">
                <a:ea typeface="+mn-lt"/>
                <a:cs typeface="+mn-lt"/>
              </a:rPr>
              <a:t> </a:t>
            </a:r>
            <a:r>
              <a:rPr lang="tr-TR" sz="2000" err="1">
                <a:ea typeface="+mn-lt"/>
                <a:cs typeface="+mn-lt"/>
              </a:rPr>
              <a:t>over</a:t>
            </a:r>
            <a:r>
              <a:rPr lang="tr-TR" sz="2000">
                <a:ea typeface="+mn-lt"/>
                <a:cs typeface="+mn-lt"/>
              </a:rPr>
              <a:t> </a:t>
            </a:r>
            <a:r>
              <a:rPr lang="tr-TR" sz="2000" err="1">
                <a:ea typeface="+mn-lt"/>
                <a:cs typeface="+mn-lt"/>
              </a:rPr>
              <a:t>are</a:t>
            </a:r>
            <a:r>
              <a:rPr lang="tr-TR" sz="2000">
                <a:ea typeface="+mn-lt"/>
                <a:cs typeface="+mn-lt"/>
              </a:rPr>
              <a:t> </a:t>
            </a:r>
            <a:r>
              <a:rPr lang="tr-TR" sz="2000" err="1">
                <a:ea typeface="+mn-lt"/>
                <a:cs typeface="+mn-lt"/>
              </a:rPr>
              <a:t>overweight</a:t>
            </a:r>
            <a:r>
              <a:rPr lang="tr-TR" sz="2000">
                <a:ea typeface="+mn-lt"/>
                <a:cs typeface="+mn-lt"/>
              </a:rPr>
              <a:t> </a:t>
            </a:r>
            <a:r>
              <a:rPr lang="tr-TR" sz="2000" err="1">
                <a:ea typeface="+mn-lt"/>
                <a:cs typeface="+mn-lt"/>
              </a:rPr>
              <a:t>or</a:t>
            </a:r>
            <a:r>
              <a:rPr lang="tr-TR" sz="2000">
                <a:ea typeface="+mn-lt"/>
                <a:cs typeface="+mn-lt"/>
              </a:rPr>
              <a:t> </a:t>
            </a:r>
            <a:r>
              <a:rPr lang="tr-TR" sz="2000" err="1">
                <a:ea typeface="+mn-lt"/>
                <a:cs typeface="+mn-lt"/>
              </a:rPr>
              <a:t>obese</a:t>
            </a:r>
            <a:r>
              <a:rPr lang="tr-TR" sz="2000">
                <a:ea typeface="+mn-lt"/>
                <a:cs typeface="+mn-lt"/>
              </a:rPr>
              <a:t>.</a:t>
            </a:r>
            <a:endParaRPr lang="tr-TR" sz="2000">
              <a:cs typeface="Calibri"/>
            </a:endParaRPr>
          </a:p>
          <a:p>
            <a:r>
              <a:rPr lang="tr-TR" sz="2000">
                <a:ea typeface="+mn-lt"/>
                <a:cs typeface="+mn-lt"/>
              </a:rPr>
              <a:t>Two-</a:t>
            </a:r>
            <a:r>
              <a:rPr lang="tr-TR" sz="2000" err="1">
                <a:ea typeface="+mn-lt"/>
                <a:cs typeface="+mn-lt"/>
              </a:rPr>
              <a:t>thirds</a:t>
            </a:r>
            <a:r>
              <a:rPr lang="tr-TR" sz="2000">
                <a:ea typeface="+mn-lt"/>
                <a:cs typeface="+mn-lt"/>
              </a:rPr>
              <a:t> of </a:t>
            </a:r>
            <a:r>
              <a:rPr lang="tr-TR" sz="2000" err="1">
                <a:ea typeface="+mn-lt"/>
                <a:cs typeface="+mn-lt"/>
              </a:rPr>
              <a:t>adults</a:t>
            </a:r>
            <a:r>
              <a:rPr lang="tr-TR" sz="2000">
                <a:ea typeface="+mn-lt"/>
                <a:cs typeface="+mn-lt"/>
              </a:rPr>
              <a:t> </a:t>
            </a:r>
            <a:r>
              <a:rPr lang="tr-TR" sz="2000" err="1">
                <a:ea typeface="+mn-lt"/>
                <a:cs typeface="+mn-lt"/>
              </a:rPr>
              <a:t>are</a:t>
            </a:r>
            <a:r>
              <a:rPr lang="tr-TR" sz="2000">
                <a:ea typeface="+mn-lt"/>
                <a:cs typeface="+mn-lt"/>
              </a:rPr>
              <a:t> </a:t>
            </a:r>
            <a:r>
              <a:rPr lang="tr-TR" sz="2000" err="1">
                <a:ea typeface="+mn-lt"/>
                <a:cs typeface="+mn-lt"/>
              </a:rPr>
              <a:t>overweight</a:t>
            </a:r>
            <a:r>
              <a:rPr lang="tr-TR" sz="2000">
                <a:ea typeface="+mn-lt"/>
                <a:cs typeface="+mn-lt"/>
              </a:rPr>
              <a:t> </a:t>
            </a:r>
            <a:r>
              <a:rPr lang="tr-TR" sz="2000" err="1">
                <a:ea typeface="+mn-lt"/>
                <a:cs typeface="+mn-lt"/>
              </a:rPr>
              <a:t>or</a:t>
            </a:r>
            <a:r>
              <a:rPr lang="tr-TR" sz="2000">
                <a:ea typeface="+mn-lt"/>
                <a:cs typeface="+mn-lt"/>
              </a:rPr>
              <a:t> </a:t>
            </a:r>
            <a:r>
              <a:rPr lang="tr-TR" sz="2000" err="1">
                <a:ea typeface="+mn-lt"/>
                <a:cs typeface="+mn-lt"/>
              </a:rPr>
              <a:t>obese</a:t>
            </a:r>
            <a:r>
              <a:rPr lang="tr-TR" sz="2000">
                <a:ea typeface="+mn-lt"/>
                <a:cs typeface="+mn-lt"/>
              </a:rPr>
              <a:t>.</a:t>
            </a:r>
            <a:endParaRPr lang="tr-TR" sz="2000">
              <a:cs typeface="Calibri"/>
            </a:endParaRPr>
          </a:p>
          <a:p>
            <a:r>
              <a:rPr lang="tr-TR" sz="2000" err="1">
                <a:ea typeface="+mn-lt"/>
                <a:cs typeface="+mn-lt"/>
              </a:rPr>
              <a:t>Obesity</a:t>
            </a:r>
            <a:r>
              <a:rPr lang="tr-TR" sz="2000">
                <a:ea typeface="+mn-lt"/>
                <a:cs typeface="+mn-lt"/>
              </a:rPr>
              <a:t> </a:t>
            </a:r>
            <a:r>
              <a:rPr lang="tr-TR" sz="2000" err="1">
                <a:ea typeface="+mn-lt"/>
                <a:cs typeface="+mn-lt"/>
              </a:rPr>
              <a:t>rates</a:t>
            </a:r>
            <a:r>
              <a:rPr lang="tr-TR" sz="2000">
                <a:ea typeface="+mn-lt"/>
                <a:cs typeface="+mn-lt"/>
              </a:rPr>
              <a:t> in </a:t>
            </a:r>
            <a:r>
              <a:rPr lang="tr-TR" sz="2000" err="1">
                <a:ea typeface="+mn-lt"/>
                <a:cs typeface="+mn-lt"/>
              </a:rPr>
              <a:t>the</a:t>
            </a:r>
            <a:r>
              <a:rPr lang="tr-TR" sz="2000">
                <a:ea typeface="+mn-lt"/>
                <a:cs typeface="+mn-lt"/>
              </a:rPr>
              <a:t> UK </a:t>
            </a:r>
            <a:r>
              <a:rPr lang="tr-TR" sz="2000" err="1">
                <a:ea typeface="+mn-lt"/>
                <a:cs typeface="+mn-lt"/>
              </a:rPr>
              <a:t>are</a:t>
            </a:r>
            <a:r>
              <a:rPr lang="tr-TR" sz="2000">
                <a:ea typeface="+mn-lt"/>
                <a:cs typeface="+mn-lt"/>
              </a:rPr>
              <a:t> </a:t>
            </a:r>
            <a:r>
              <a:rPr lang="tr-TR" sz="2000" err="1">
                <a:ea typeface="+mn-lt"/>
                <a:cs typeface="+mn-lt"/>
              </a:rPr>
              <a:t>higher</a:t>
            </a:r>
            <a:r>
              <a:rPr lang="tr-TR" sz="2000">
                <a:ea typeface="+mn-lt"/>
                <a:cs typeface="+mn-lt"/>
              </a:rPr>
              <a:t> in men. 68% of men </a:t>
            </a:r>
            <a:r>
              <a:rPr lang="tr-TR" sz="2000" err="1">
                <a:ea typeface="+mn-lt"/>
                <a:cs typeface="+mn-lt"/>
              </a:rPr>
              <a:t>are</a:t>
            </a:r>
            <a:r>
              <a:rPr lang="tr-TR" sz="2000">
                <a:ea typeface="+mn-lt"/>
                <a:cs typeface="+mn-lt"/>
              </a:rPr>
              <a:t> </a:t>
            </a:r>
            <a:r>
              <a:rPr lang="tr-TR" sz="2000" err="1">
                <a:ea typeface="+mn-lt"/>
                <a:cs typeface="+mn-lt"/>
              </a:rPr>
              <a:t>obese</a:t>
            </a:r>
            <a:r>
              <a:rPr lang="tr-TR" sz="2000">
                <a:ea typeface="+mn-lt"/>
                <a:cs typeface="+mn-lt"/>
              </a:rPr>
              <a:t> </a:t>
            </a:r>
            <a:r>
              <a:rPr lang="tr-TR" sz="2000" err="1">
                <a:ea typeface="+mn-lt"/>
                <a:cs typeface="+mn-lt"/>
              </a:rPr>
              <a:t>or</a:t>
            </a:r>
            <a:r>
              <a:rPr lang="tr-TR" sz="2000">
                <a:ea typeface="+mn-lt"/>
                <a:cs typeface="+mn-lt"/>
              </a:rPr>
              <a:t> </a:t>
            </a:r>
            <a:r>
              <a:rPr lang="tr-TR" sz="2000" err="1">
                <a:ea typeface="+mn-lt"/>
                <a:cs typeface="+mn-lt"/>
              </a:rPr>
              <a:t>overweight</a:t>
            </a:r>
            <a:r>
              <a:rPr lang="tr-TR" sz="2000">
                <a:ea typeface="+mn-lt"/>
                <a:cs typeface="+mn-lt"/>
              </a:rPr>
              <a:t>, </a:t>
            </a:r>
            <a:r>
              <a:rPr lang="tr-TR" sz="2000" err="1">
                <a:ea typeface="+mn-lt"/>
                <a:cs typeface="+mn-lt"/>
              </a:rPr>
              <a:t>compared</a:t>
            </a:r>
            <a:r>
              <a:rPr lang="tr-TR" sz="2000">
                <a:ea typeface="+mn-lt"/>
                <a:cs typeface="+mn-lt"/>
              </a:rPr>
              <a:t> </a:t>
            </a:r>
            <a:r>
              <a:rPr lang="tr-TR" sz="2000" err="1">
                <a:ea typeface="+mn-lt"/>
                <a:cs typeface="+mn-lt"/>
              </a:rPr>
              <a:t>to</a:t>
            </a:r>
            <a:r>
              <a:rPr lang="tr-TR" sz="2000">
                <a:ea typeface="+mn-lt"/>
                <a:cs typeface="+mn-lt"/>
              </a:rPr>
              <a:t> 60% of </a:t>
            </a:r>
            <a:r>
              <a:rPr lang="tr-TR" sz="2000" err="1">
                <a:ea typeface="+mn-lt"/>
                <a:cs typeface="+mn-lt"/>
              </a:rPr>
              <a:t>women</a:t>
            </a:r>
            <a:r>
              <a:rPr lang="tr-TR" sz="2000">
                <a:ea typeface="+mn-lt"/>
                <a:cs typeface="+mn-lt"/>
              </a:rPr>
              <a:t>. </a:t>
            </a:r>
            <a:r>
              <a:rPr lang="tr-TR" sz="2000" err="1">
                <a:ea typeface="+mn-lt"/>
                <a:cs typeface="+mn-lt"/>
              </a:rPr>
              <a:t>Moreover</a:t>
            </a:r>
            <a:r>
              <a:rPr lang="tr-TR" sz="2000">
                <a:ea typeface="+mn-lt"/>
                <a:cs typeface="+mn-lt"/>
              </a:rPr>
              <a:t>, 29% of men </a:t>
            </a:r>
            <a:r>
              <a:rPr lang="tr-TR" sz="2000" err="1">
                <a:ea typeface="+mn-lt"/>
                <a:cs typeface="+mn-lt"/>
              </a:rPr>
              <a:t>and</a:t>
            </a:r>
            <a:r>
              <a:rPr lang="tr-TR" sz="2000">
                <a:ea typeface="+mn-lt"/>
                <a:cs typeface="+mn-lt"/>
              </a:rPr>
              <a:t> 27% of </a:t>
            </a:r>
            <a:r>
              <a:rPr lang="tr-TR" sz="2000" err="1">
                <a:ea typeface="+mn-lt"/>
                <a:cs typeface="+mn-lt"/>
              </a:rPr>
              <a:t>women</a:t>
            </a:r>
            <a:r>
              <a:rPr lang="tr-TR" sz="2000">
                <a:ea typeface="+mn-lt"/>
                <a:cs typeface="+mn-lt"/>
              </a:rPr>
              <a:t> </a:t>
            </a:r>
            <a:r>
              <a:rPr lang="tr-TR" sz="2000" err="1">
                <a:ea typeface="+mn-lt"/>
                <a:cs typeface="+mn-lt"/>
              </a:rPr>
              <a:t>are</a:t>
            </a:r>
            <a:r>
              <a:rPr lang="tr-TR" sz="2000">
                <a:ea typeface="+mn-lt"/>
                <a:cs typeface="+mn-lt"/>
              </a:rPr>
              <a:t> </a:t>
            </a:r>
            <a:r>
              <a:rPr lang="tr-TR" sz="2000" err="1">
                <a:ea typeface="+mn-lt"/>
                <a:cs typeface="+mn-lt"/>
              </a:rPr>
              <a:t>considered</a:t>
            </a:r>
            <a:r>
              <a:rPr lang="tr-TR" sz="2000">
                <a:ea typeface="+mn-lt"/>
                <a:cs typeface="+mn-lt"/>
              </a:rPr>
              <a:t> </a:t>
            </a:r>
            <a:r>
              <a:rPr lang="tr-TR" sz="2000" err="1">
                <a:ea typeface="+mn-lt"/>
                <a:cs typeface="+mn-lt"/>
              </a:rPr>
              <a:t>obese</a:t>
            </a:r>
            <a:r>
              <a:rPr lang="tr-TR" sz="2000">
                <a:ea typeface="+mn-lt"/>
                <a:cs typeface="+mn-lt"/>
              </a:rPr>
              <a:t>.</a:t>
            </a:r>
            <a:endParaRPr lang="tr-TR" sz="2000">
              <a:cs typeface="Calibri"/>
            </a:endParaRPr>
          </a:p>
          <a:p>
            <a:r>
              <a:rPr lang="tr-TR" sz="2000">
                <a:ea typeface="+mn-lt"/>
                <a:cs typeface="+mn-lt"/>
              </a:rPr>
              <a:t>They </a:t>
            </a:r>
            <a:r>
              <a:rPr lang="tr-TR" sz="2000" err="1">
                <a:ea typeface="+mn-lt"/>
                <a:cs typeface="+mn-lt"/>
              </a:rPr>
              <a:t>also</a:t>
            </a:r>
            <a:r>
              <a:rPr lang="tr-TR" sz="2000">
                <a:ea typeface="+mn-lt"/>
                <a:cs typeface="+mn-lt"/>
              </a:rPr>
              <a:t> </a:t>
            </a:r>
            <a:r>
              <a:rPr lang="tr-TR" sz="2000" err="1">
                <a:ea typeface="+mn-lt"/>
                <a:cs typeface="+mn-lt"/>
              </a:rPr>
              <a:t>found</a:t>
            </a:r>
            <a:r>
              <a:rPr lang="tr-TR" sz="2000">
                <a:ea typeface="+mn-lt"/>
                <a:cs typeface="+mn-lt"/>
              </a:rPr>
              <a:t> </a:t>
            </a:r>
            <a:r>
              <a:rPr lang="tr-TR" sz="2000" err="1">
                <a:ea typeface="+mn-lt"/>
                <a:cs typeface="+mn-lt"/>
              </a:rPr>
              <a:t>that</a:t>
            </a:r>
            <a:r>
              <a:rPr lang="tr-TR" sz="2000">
                <a:ea typeface="+mn-lt"/>
                <a:cs typeface="+mn-lt"/>
              </a:rPr>
              <a:t> </a:t>
            </a:r>
            <a:r>
              <a:rPr lang="tr-TR" sz="2000" err="1">
                <a:ea typeface="+mn-lt"/>
                <a:cs typeface="+mn-lt"/>
              </a:rPr>
              <a:t>obesity</a:t>
            </a:r>
            <a:r>
              <a:rPr lang="tr-TR" sz="2000">
                <a:ea typeface="+mn-lt"/>
                <a:cs typeface="+mn-lt"/>
              </a:rPr>
              <a:t> </a:t>
            </a:r>
            <a:r>
              <a:rPr lang="tr-TR" sz="2000" err="1">
                <a:ea typeface="+mn-lt"/>
                <a:cs typeface="+mn-lt"/>
              </a:rPr>
              <a:t>rates</a:t>
            </a:r>
            <a:r>
              <a:rPr lang="tr-TR" sz="2000">
                <a:ea typeface="+mn-lt"/>
                <a:cs typeface="+mn-lt"/>
              </a:rPr>
              <a:t> </a:t>
            </a:r>
            <a:r>
              <a:rPr lang="tr-TR" sz="2000" err="1">
                <a:ea typeface="+mn-lt"/>
                <a:cs typeface="+mn-lt"/>
              </a:rPr>
              <a:t>increased</a:t>
            </a:r>
            <a:r>
              <a:rPr lang="tr-TR" sz="2000">
                <a:ea typeface="+mn-lt"/>
                <a:cs typeface="+mn-lt"/>
              </a:rPr>
              <a:t> </a:t>
            </a:r>
            <a:r>
              <a:rPr lang="tr-TR" sz="2000" err="1">
                <a:ea typeface="+mn-lt"/>
                <a:cs typeface="+mn-lt"/>
              </a:rPr>
              <a:t>with</a:t>
            </a:r>
            <a:r>
              <a:rPr lang="tr-TR" sz="2000">
                <a:ea typeface="+mn-lt"/>
                <a:cs typeface="+mn-lt"/>
              </a:rPr>
              <a:t> </a:t>
            </a:r>
            <a:r>
              <a:rPr lang="tr-TR" sz="2000" err="1">
                <a:ea typeface="+mn-lt"/>
                <a:cs typeface="+mn-lt"/>
              </a:rPr>
              <a:t>age</a:t>
            </a:r>
            <a:r>
              <a:rPr lang="tr-TR" sz="2000">
                <a:ea typeface="+mn-lt"/>
                <a:cs typeface="+mn-lt"/>
              </a:rPr>
              <a:t>, </a:t>
            </a:r>
            <a:r>
              <a:rPr lang="tr-TR" sz="2000" err="1">
                <a:ea typeface="+mn-lt"/>
                <a:cs typeface="+mn-lt"/>
              </a:rPr>
              <a:t>peaking</a:t>
            </a:r>
            <a:r>
              <a:rPr lang="tr-TR" sz="2000">
                <a:ea typeface="+mn-lt"/>
                <a:cs typeface="+mn-lt"/>
              </a:rPr>
              <a:t> at </a:t>
            </a:r>
            <a:r>
              <a:rPr lang="tr-TR" sz="2000" err="1">
                <a:ea typeface="+mn-lt"/>
                <a:cs typeface="+mn-lt"/>
              </a:rPr>
              <a:t>around</a:t>
            </a:r>
            <a:r>
              <a:rPr lang="tr-TR" sz="2000">
                <a:ea typeface="+mn-lt"/>
                <a:cs typeface="+mn-lt"/>
              </a:rPr>
              <a:t> </a:t>
            </a:r>
            <a:r>
              <a:rPr lang="tr-TR" sz="2000" err="1">
                <a:ea typeface="+mn-lt"/>
                <a:cs typeface="+mn-lt"/>
              </a:rPr>
              <a:t>the</a:t>
            </a:r>
            <a:r>
              <a:rPr lang="tr-TR" sz="2000">
                <a:ea typeface="+mn-lt"/>
                <a:cs typeface="+mn-lt"/>
              </a:rPr>
              <a:t> 65 - 74-year-old </a:t>
            </a:r>
            <a:r>
              <a:rPr lang="tr-TR" sz="2000" err="1">
                <a:ea typeface="+mn-lt"/>
                <a:cs typeface="+mn-lt"/>
              </a:rPr>
              <a:t>age</a:t>
            </a:r>
            <a:r>
              <a:rPr lang="tr-TR" sz="2000">
                <a:ea typeface="+mn-lt"/>
                <a:cs typeface="+mn-lt"/>
              </a:rPr>
              <a:t> </a:t>
            </a:r>
            <a:r>
              <a:rPr lang="tr-TR" sz="2000" err="1">
                <a:ea typeface="+mn-lt"/>
                <a:cs typeface="+mn-lt"/>
              </a:rPr>
              <a:t>group</a:t>
            </a:r>
            <a:r>
              <a:rPr lang="tr-TR" sz="2000">
                <a:ea typeface="+mn-lt"/>
                <a:cs typeface="+mn-lt"/>
              </a:rPr>
              <a:t>.</a:t>
            </a:r>
            <a:endParaRPr lang="tr-TR" sz="2000">
              <a:cs typeface="Calibri"/>
            </a:endParaRPr>
          </a:p>
          <a:p>
            <a:r>
              <a:rPr lang="tr-TR" sz="2000" err="1">
                <a:ea typeface="+mn-lt"/>
                <a:cs typeface="+mn-lt"/>
              </a:rPr>
              <a:t>These</a:t>
            </a:r>
            <a:r>
              <a:rPr lang="tr-TR" sz="2000">
                <a:ea typeface="+mn-lt"/>
                <a:cs typeface="+mn-lt"/>
              </a:rPr>
              <a:t> </a:t>
            </a:r>
            <a:r>
              <a:rPr lang="tr-TR" sz="2000" err="1">
                <a:ea typeface="+mn-lt"/>
                <a:cs typeface="+mn-lt"/>
              </a:rPr>
              <a:t>rates</a:t>
            </a:r>
            <a:r>
              <a:rPr lang="tr-TR" sz="2000">
                <a:ea typeface="+mn-lt"/>
                <a:cs typeface="+mn-lt"/>
              </a:rPr>
              <a:t> </a:t>
            </a:r>
            <a:r>
              <a:rPr lang="tr-TR" sz="2000" err="1">
                <a:ea typeface="+mn-lt"/>
                <a:cs typeface="+mn-lt"/>
              </a:rPr>
              <a:t>have</a:t>
            </a:r>
            <a:r>
              <a:rPr lang="tr-TR" sz="2000">
                <a:ea typeface="+mn-lt"/>
                <a:cs typeface="+mn-lt"/>
              </a:rPr>
              <a:t> </a:t>
            </a:r>
            <a:r>
              <a:rPr lang="tr-TR" sz="2000" err="1">
                <a:ea typeface="+mn-lt"/>
                <a:cs typeface="+mn-lt"/>
              </a:rPr>
              <a:t>risen</a:t>
            </a:r>
            <a:r>
              <a:rPr lang="tr-TR" sz="2000">
                <a:ea typeface="+mn-lt"/>
                <a:cs typeface="+mn-lt"/>
              </a:rPr>
              <a:t> </a:t>
            </a:r>
            <a:r>
              <a:rPr lang="tr-TR" sz="2000" err="1">
                <a:ea typeface="+mn-lt"/>
                <a:cs typeface="+mn-lt"/>
              </a:rPr>
              <a:t>dramatically</a:t>
            </a:r>
            <a:r>
              <a:rPr lang="tr-TR" sz="2000">
                <a:ea typeface="+mn-lt"/>
                <a:cs typeface="+mn-lt"/>
              </a:rPr>
              <a:t> in </a:t>
            </a:r>
            <a:r>
              <a:rPr lang="tr-TR" sz="2000" err="1">
                <a:ea typeface="+mn-lt"/>
                <a:cs typeface="+mn-lt"/>
              </a:rPr>
              <a:t>recent</a:t>
            </a:r>
            <a:r>
              <a:rPr lang="tr-TR" sz="2000">
                <a:ea typeface="+mn-lt"/>
                <a:cs typeface="+mn-lt"/>
              </a:rPr>
              <a:t> </a:t>
            </a:r>
            <a:r>
              <a:rPr lang="tr-TR" sz="2000" err="1">
                <a:ea typeface="+mn-lt"/>
                <a:cs typeface="+mn-lt"/>
              </a:rPr>
              <a:t>years</a:t>
            </a:r>
            <a:r>
              <a:rPr lang="tr-TR" sz="2000">
                <a:ea typeface="+mn-lt"/>
                <a:cs typeface="+mn-lt"/>
              </a:rPr>
              <a:t>. </a:t>
            </a:r>
            <a:r>
              <a:rPr lang="tr-TR" sz="2000" err="1">
                <a:ea typeface="+mn-lt"/>
                <a:cs typeface="+mn-lt"/>
              </a:rPr>
              <a:t>Experts</a:t>
            </a:r>
            <a:r>
              <a:rPr lang="tr-TR" sz="2000">
                <a:ea typeface="+mn-lt"/>
                <a:cs typeface="+mn-lt"/>
              </a:rPr>
              <a:t> </a:t>
            </a:r>
            <a:r>
              <a:rPr lang="tr-TR" sz="2000" err="1">
                <a:ea typeface="+mn-lt"/>
                <a:cs typeface="+mn-lt"/>
              </a:rPr>
              <a:t>have</a:t>
            </a:r>
            <a:r>
              <a:rPr lang="tr-TR" sz="2000">
                <a:ea typeface="+mn-lt"/>
                <a:cs typeface="+mn-lt"/>
              </a:rPr>
              <a:t> </a:t>
            </a:r>
            <a:r>
              <a:rPr lang="tr-TR" sz="2000" err="1">
                <a:ea typeface="+mn-lt"/>
                <a:cs typeface="+mn-lt"/>
              </a:rPr>
              <a:t>predicted</a:t>
            </a:r>
            <a:r>
              <a:rPr lang="tr-TR" sz="2000">
                <a:ea typeface="+mn-lt"/>
                <a:cs typeface="+mn-lt"/>
              </a:rPr>
              <a:t> </a:t>
            </a:r>
            <a:r>
              <a:rPr lang="tr-TR" sz="2000" err="1">
                <a:ea typeface="+mn-lt"/>
                <a:cs typeface="+mn-lt"/>
              </a:rPr>
              <a:t>that</a:t>
            </a:r>
            <a:r>
              <a:rPr lang="tr-TR" sz="2000">
                <a:ea typeface="+mn-lt"/>
                <a:cs typeface="+mn-lt"/>
              </a:rPr>
              <a:t> </a:t>
            </a:r>
            <a:r>
              <a:rPr lang="tr-TR" sz="2000" err="1">
                <a:ea typeface="+mn-lt"/>
                <a:cs typeface="+mn-lt"/>
              </a:rPr>
              <a:t>obesity</a:t>
            </a:r>
            <a:r>
              <a:rPr lang="tr-TR" sz="2000">
                <a:ea typeface="+mn-lt"/>
                <a:cs typeface="+mn-lt"/>
              </a:rPr>
              <a:t> </a:t>
            </a:r>
            <a:r>
              <a:rPr lang="tr-TR" sz="2000" err="1">
                <a:ea typeface="+mn-lt"/>
                <a:cs typeface="+mn-lt"/>
              </a:rPr>
              <a:t>rates</a:t>
            </a:r>
            <a:r>
              <a:rPr lang="tr-TR" sz="2000">
                <a:ea typeface="+mn-lt"/>
                <a:cs typeface="+mn-lt"/>
              </a:rPr>
              <a:t> </a:t>
            </a:r>
            <a:r>
              <a:rPr lang="tr-TR" sz="2000" err="1">
                <a:ea typeface="+mn-lt"/>
                <a:cs typeface="+mn-lt"/>
              </a:rPr>
              <a:t>will</a:t>
            </a:r>
            <a:r>
              <a:rPr lang="tr-TR" sz="2000">
                <a:ea typeface="+mn-lt"/>
                <a:cs typeface="+mn-lt"/>
              </a:rPr>
              <a:t> </a:t>
            </a:r>
            <a:r>
              <a:rPr lang="tr-TR" sz="2000" err="1">
                <a:ea typeface="+mn-lt"/>
                <a:cs typeface="+mn-lt"/>
              </a:rPr>
              <a:t>reach</a:t>
            </a:r>
            <a:r>
              <a:rPr lang="tr-TR" sz="2000">
                <a:ea typeface="+mn-lt"/>
                <a:cs typeface="+mn-lt"/>
              </a:rPr>
              <a:t> as </a:t>
            </a:r>
            <a:r>
              <a:rPr lang="tr-TR" sz="2000" err="1">
                <a:ea typeface="+mn-lt"/>
                <a:cs typeface="+mn-lt"/>
              </a:rPr>
              <a:t>high</a:t>
            </a:r>
            <a:r>
              <a:rPr lang="tr-TR" sz="2000">
                <a:ea typeface="+mn-lt"/>
                <a:cs typeface="+mn-lt"/>
              </a:rPr>
              <a:t> as 60% </a:t>
            </a:r>
            <a:r>
              <a:rPr lang="tr-TR" sz="2000" err="1">
                <a:ea typeface="+mn-lt"/>
                <a:cs typeface="+mn-lt"/>
              </a:rPr>
              <a:t>across</a:t>
            </a:r>
            <a:r>
              <a:rPr lang="tr-TR" sz="2000">
                <a:ea typeface="+mn-lt"/>
                <a:cs typeface="+mn-lt"/>
              </a:rPr>
              <a:t> Europe.</a:t>
            </a:r>
            <a:endParaRPr lang="tr-TR" sz="2000"/>
          </a:p>
        </p:txBody>
      </p:sp>
      <p:sp>
        <p:nvSpPr>
          <p:cNvPr id="20" name="Metin kutusu 19">
            <a:extLst>
              <a:ext uri="{FF2B5EF4-FFF2-40B4-BE49-F238E27FC236}">
                <a16:creationId xmlns:a16="http://schemas.microsoft.com/office/drawing/2014/main" id="{A2614DAA-ADFF-2AA1-7762-DDE073905995}"/>
              </a:ext>
            </a:extLst>
          </p:cNvPr>
          <p:cNvSpPr txBox="1"/>
          <p:nvPr/>
        </p:nvSpPr>
        <p:spPr>
          <a:xfrm>
            <a:off x="259772" y="6422159"/>
            <a:ext cx="39398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tr-TR"/>
              <a:t>Metin eklemek için tıklayın</a:t>
            </a:r>
          </a:p>
        </p:txBody>
      </p:sp>
      <p:sp>
        <p:nvSpPr>
          <p:cNvPr id="21" name="Metin kutusu 20">
            <a:extLst>
              <a:ext uri="{FF2B5EF4-FFF2-40B4-BE49-F238E27FC236}">
                <a16:creationId xmlns:a16="http://schemas.microsoft.com/office/drawing/2014/main" id="{017C8BA0-32D2-66C5-CB4F-6BD9F6B5105F}"/>
              </a:ext>
            </a:extLst>
          </p:cNvPr>
          <p:cNvSpPr txBox="1"/>
          <p:nvPr/>
        </p:nvSpPr>
        <p:spPr>
          <a:xfrm>
            <a:off x="5055972" y="6222141"/>
            <a:ext cx="186638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tr-TR" sz="1400">
                <a:ea typeface="+mn-lt"/>
                <a:cs typeface="+mn-lt"/>
              </a:rPr>
              <a:t>(NHS </a:t>
            </a:r>
            <a:r>
              <a:rPr lang="tr-TR" sz="1400" err="1">
                <a:ea typeface="+mn-lt"/>
                <a:cs typeface="+mn-lt"/>
              </a:rPr>
              <a:t>Digital</a:t>
            </a:r>
            <a:r>
              <a:rPr lang="tr-TR" sz="1400">
                <a:ea typeface="+mn-lt"/>
                <a:cs typeface="+mn-lt"/>
              </a:rPr>
              <a:t>, 2019)</a:t>
            </a:r>
          </a:p>
        </p:txBody>
      </p:sp>
    </p:spTree>
    <p:extLst>
      <p:ext uri="{BB962C8B-B14F-4D97-AF65-F5344CB8AC3E}">
        <p14:creationId xmlns:p14="http://schemas.microsoft.com/office/powerpoint/2010/main" val="40988891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Başlık 1">
            <a:extLst>
              <a:ext uri="{FF2B5EF4-FFF2-40B4-BE49-F238E27FC236}">
                <a16:creationId xmlns:a16="http://schemas.microsoft.com/office/drawing/2014/main" id="{70E6BE56-5C5B-D971-A728-55D304042A8E}"/>
              </a:ext>
            </a:extLst>
          </p:cNvPr>
          <p:cNvSpPr>
            <a:spLocks noGrp="1"/>
          </p:cNvSpPr>
          <p:nvPr>
            <p:ph type="title"/>
          </p:nvPr>
        </p:nvSpPr>
        <p:spPr>
          <a:xfrm>
            <a:off x="6072445" y="3640254"/>
            <a:ext cx="5319433" cy="2076333"/>
          </a:xfrm>
        </p:spPr>
        <p:txBody>
          <a:bodyPr vert="horz" lIns="91440" tIns="45720" rIns="91440" bIns="45720" rtlCol="0" anchor="t">
            <a:normAutofit/>
          </a:bodyPr>
          <a:lstStyle/>
          <a:p>
            <a:r>
              <a:rPr lang="en-US" sz="4800"/>
              <a:t>Nutrition Recommendations for Adults.</a:t>
            </a:r>
          </a:p>
        </p:txBody>
      </p:sp>
      <p:sp>
        <p:nvSpPr>
          <p:cNvPr id="9" name="Freeform: Shape 8">
            <a:extLst>
              <a:ext uri="{FF2B5EF4-FFF2-40B4-BE49-F238E27FC236}">
                <a16:creationId xmlns:a16="http://schemas.microsoft.com/office/drawing/2014/main" id="{2C6334C2-F73F-4B3B-A626-DD5F69DF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389868" cy="6374535"/>
          </a:xfrm>
          <a:custGeom>
            <a:avLst/>
            <a:gdLst>
              <a:gd name="connsiteX0" fmla="*/ 620377 w 5389868"/>
              <a:gd name="connsiteY0" fmla="*/ 6374535 h 6374535"/>
              <a:gd name="connsiteX1" fmla="*/ 3459520 w 5389868"/>
              <a:gd name="connsiteY1" fmla="*/ 6374535 h 6374535"/>
              <a:gd name="connsiteX2" fmla="*/ 3638761 w 5389868"/>
              <a:gd name="connsiteY2" fmla="*/ 6288190 h 6374535"/>
              <a:gd name="connsiteX3" fmla="*/ 5389868 w 5389868"/>
              <a:gd name="connsiteY3" fmla="*/ 3346018 h 6374535"/>
              <a:gd name="connsiteX4" fmla="*/ 2043850 w 5389868"/>
              <a:gd name="connsiteY4" fmla="*/ 0 h 6374535"/>
              <a:gd name="connsiteX5" fmla="*/ 139826 w 5389868"/>
              <a:gd name="connsiteY5" fmla="*/ 594192 h 6374535"/>
              <a:gd name="connsiteX6" fmla="*/ 0 w 5389868"/>
              <a:gd name="connsiteY6" fmla="*/ 700065 h 6374535"/>
              <a:gd name="connsiteX7" fmla="*/ 0 w 5389868"/>
              <a:gd name="connsiteY7" fmla="*/ 5991971 h 6374535"/>
              <a:gd name="connsiteX8" fmla="*/ 139827 w 5389868"/>
              <a:gd name="connsiteY8" fmla="*/ 6097845 h 6374535"/>
              <a:gd name="connsiteX9" fmla="*/ 378347 w 5389868"/>
              <a:gd name="connsiteY9" fmla="*/ 6248727 h 637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89868" h="6374535">
                <a:moveTo>
                  <a:pt x="620377" y="6374535"/>
                </a:moveTo>
                <a:lnTo>
                  <a:pt x="3459520" y="6374535"/>
                </a:lnTo>
                <a:lnTo>
                  <a:pt x="3638761" y="6288190"/>
                </a:lnTo>
                <a:cubicBezTo>
                  <a:pt x="4681799" y="5721578"/>
                  <a:pt x="5389868" y="4616487"/>
                  <a:pt x="5389868" y="3346018"/>
                </a:cubicBezTo>
                <a:cubicBezTo>
                  <a:pt x="5389868" y="1498063"/>
                  <a:pt x="3891805" y="0"/>
                  <a:pt x="2043850" y="0"/>
                </a:cubicBezTo>
                <a:cubicBezTo>
                  <a:pt x="1336430" y="0"/>
                  <a:pt x="680285" y="219535"/>
                  <a:pt x="139826" y="594192"/>
                </a:cubicBezTo>
                <a:lnTo>
                  <a:pt x="0" y="700065"/>
                </a:lnTo>
                <a:lnTo>
                  <a:pt x="0" y="5991971"/>
                </a:lnTo>
                <a:lnTo>
                  <a:pt x="139827" y="6097845"/>
                </a:lnTo>
                <a:cubicBezTo>
                  <a:pt x="217035" y="6151367"/>
                  <a:pt x="296605" y="6201724"/>
                  <a:pt x="378347" y="624872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pple with measuring tape">
            <a:extLst>
              <a:ext uri="{FF2B5EF4-FFF2-40B4-BE49-F238E27FC236}">
                <a16:creationId xmlns:a16="http://schemas.microsoft.com/office/drawing/2014/main" id="{38769830-F8FC-0F59-FBEB-B7E9C160F892}"/>
              </a:ext>
            </a:extLst>
          </p:cNvPr>
          <p:cNvPicPr>
            <a:picLocks noChangeAspect="1"/>
          </p:cNvPicPr>
          <p:nvPr/>
        </p:nvPicPr>
        <p:blipFill rotWithShape="1">
          <a:blip r:embed="rId2"/>
          <a:srcRect r="44401" b="-1"/>
          <a:stretch/>
        </p:blipFill>
        <p:spPr>
          <a:xfrm>
            <a:off x="20" y="10"/>
            <a:ext cx="5234499" cy="6210619"/>
          </a:xfrm>
          <a:custGeom>
            <a:avLst/>
            <a:gdLst/>
            <a:ahLst/>
            <a:cxnLst/>
            <a:rect l="l" t="t" r="r" b="b"/>
            <a:pathLst>
              <a:path w="5234519" h="6210629">
                <a:moveTo>
                  <a:pt x="1082595" y="0"/>
                </a:moveTo>
                <a:lnTo>
                  <a:pt x="3027450" y="0"/>
                </a:lnTo>
                <a:lnTo>
                  <a:pt x="3291029" y="96471"/>
                </a:lnTo>
                <a:cubicBezTo>
                  <a:pt x="4433137" y="579542"/>
                  <a:pt x="5234519" y="1710443"/>
                  <a:pt x="5234519" y="3028517"/>
                </a:cubicBezTo>
                <a:cubicBezTo>
                  <a:pt x="5234519" y="4785949"/>
                  <a:pt x="3809839" y="6210629"/>
                  <a:pt x="2052407" y="6210629"/>
                </a:cubicBezTo>
                <a:cubicBezTo>
                  <a:pt x="1283531" y="6210629"/>
                  <a:pt x="578345" y="5937936"/>
                  <a:pt x="28288" y="5483989"/>
                </a:cubicBezTo>
                <a:lnTo>
                  <a:pt x="0" y="5458279"/>
                </a:lnTo>
                <a:lnTo>
                  <a:pt x="0" y="598754"/>
                </a:lnTo>
                <a:lnTo>
                  <a:pt x="28288" y="573044"/>
                </a:lnTo>
                <a:cubicBezTo>
                  <a:pt x="303317" y="346070"/>
                  <a:pt x="617127" y="164410"/>
                  <a:pt x="958290" y="39494"/>
                </a:cubicBezTo>
                <a:close/>
              </a:path>
            </a:pathLst>
          </a:custGeom>
        </p:spPr>
      </p:pic>
    </p:spTree>
    <p:extLst>
      <p:ext uri="{BB962C8B-B14F-4D97-AF65-F5344CB8AC3E}">
        <p14:creationId xmlns:p14="http://schemas.microsoft.com/office/powerpoint/2010/main" val="2799839940"/>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Başlık 1">
            <a:extLst>
              <a:ext uri="{FF2B5EF4-FFF2-40B4-BE49-F238E27FC236}">
                <a16:creationId xmlns:a16="http://schemas.microsoft.com/office/drawing/2014/main" id="{465CCFF0-88E7-589F-5D1A-AE06F98C95BC}"/>
              </a:ext>
            </a:extLst>
          </p:cNvPr>
          <p:cNvSpPr>
            <a:spLocks noGrp="1"/>
          </p:cNvSpPr>
          <p:nvPr>
            <p:ph type="title"/>
          </p:nvPr>
        </p:nvSpPr>
        <p:spPr>
          <a:xfrm>
            <a:off x="1156851" y="637762"/>
            <a:ext cx="9888496" cy="900131"/>
          </a:xfrm>
        </p:spPr>
        <p:txBody>
          <a:bodyPr anchor="t">
            <a:normAutofit/>
          </a:bodyPr>
          <a:lstStyle/>
          <a:p>
            <a:r>
              <a:rPr lang="tr-TR" sz="4000" err="1">
                <a:solidFill>
                  <a:schemeClr val="bg1"/>
                </a:solidFill>
                <a:cs typeface="Calibri Light"/>
              </a:rPr>
              <a:t>Nutrition</a:t>
            </a:r>
            <a:r>
              <a:rPr lang="tr-TR" sz="4000">
                <a:solidFill>
                  <a:schemeClr val="bg1"/>
                </a:solidFill>
                <a:cs typeface="Calibri Light"/>
              </a:rPr>
              <a:t> </a:t>
            </a:r>
            <a:r>
              <a:rPr lang="tr-TR" sz="4000" err="1">
                <a:solidFill>
                  <a:schemeClr val="bg1"/>
                </a:solidFill>
                <a:cs typeface="Calibri Light"/>
              </a:rPr>
              <a:t>Recommendations</a:t>
            </a:r>
            <a:r>
              <a:rPr lang="tr-TR" sz="4000">
                <a:solidFill>
                  <a:schemeClr val="bg1"/>
                </a:solidFill>
                <a:cs typeface="Calibri Light"/>
              </a:rPr>
              <a:t> </a:t>
            </a:r>
            <a:r>
              <a:rPr lang="tr-TR" sz="4000" err="1">
                <a:solidFill>
                  <a:schemeClr val="bg1"/>
                </a:solidFill>
                <a:cs typeface="Calibri Light"/>
              </a:rPr>
              <a:t>for</a:t>
            </a:r>
            <a:r>
              <a:rPr lang="tr-TR" sz="4000">
                <a:solidFill>
                  <a:schemeClr val="bg1"/>
                </a:solidFill>
                <a:cs typeface="Calibri Light"/>
              </a:rPr>
              <a:t> </a:t>
            </a:r>
            <a:r>
              <a:rPr lang="tr-TR" sz="4000" err="1">
                <a:solidFill>
                  <a:schemeClr val="bg1"/>
                </a:solidFill>
                <a:cs typeface="Calibri Light"/>
              </a:rPr>
              <a:t>Adults</a:t>
            </a:r>
            <a:endParaRPr lang="tr-TR" sz="4000" err="1">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İçerik Yer Tutucusu 2">
            <a:extLst>
              <a:ext uri="{FF2B5EF4-FFF2-40B4-BE49-F238E27FC236}">
                <a16:creationId xmlns:a16="http://schemas.microsoft.com/office/drawing/2014/main" id="{6AEAB9D1-97C3-9EF1-317B-2D15DF5E686B}"/>
              </a:ext>
            </a:extLst>
          </p:cNvPr>
          <p:cNvSpPr>
            <a:spLocks noGrp="1"/>
          </p:cNvSpPr>
          <p:nvPr>
            <p:ph idx="1"/>
          </p:nvPr>
        </p:nvSpPr>
        <p:spPr>
          <a:xfrm>
            <a:off x="1155548" y="2217343"/>
            <a:ext cx="9880893" cy="3959619"/>
          </a:xfrm>
        </p:spPr>
        <p:txBody>
          <a:bodyPr vert="horz" lIns="91440" tIns="45720" rIns="91440" bIns="45720" rtlCol="0" anchor="t">
            <a:normAutofit/>
          </a:bodyPr>
          <a:lstStyle/>
          <a:p>
            <a:pPr marL="457200" indent="-457200"/>
            <a:r>
              <a:rPr lang="tr-TR" sz="2400" err="1">
                <a:ea typeface="+mn-lt"/>
                <a:cs typeface="+mn-lt"/>
              </a:rPr>
              <a:t>The</a:t>
            </a:r>
            <a:r>
              <a:rPr lang="tr-TR" sz="2400">
                <a:ea typeface="+mn-lt"/>
                <a:cs typeface="+mn-lt"/>
              </a:rPr>
              <a:t> </a:t>
            </a:r>
            <a:r>
              <a:rPr lang="tr-TR" sz="2400" err="1">
                <a:ea typeface="+mn-lt"/>
                <a:cs typeface="+mn-lt"/>
              </a:rPr>
              <a:t>nutritional</a:t>
            </a:r>
            <a:r>
              <a:rPr lang="tr-TR" sz="2400">
                <a:ea typeface="+mn-lt"/>
                <a:cs typeface="+mn-lt"/>
              </a:rPr>
              <a:t> </a:t>
            </a:r>
            <a:r>
              <a:rPr lang="tr-TR" sz="2400" err="1">
                <a:ea typeface="+mn-lt"/>
                <a:cs typeface="+mn-lt"/>
              </a:rPr>
              <a:t>needs</a:t>
            </a:r>
            <a:r>
              <a:rPr lang="tr-TR" sz="2400">
                <a:ea typeface="+mn-lt"/>
                <a:cs typeface="+mn-lt"/>
              </a:rPr>
              <a:t> of </a:t>
            </a:r>
            <a:r>
              <a:rPr lang="tr-TR" sz="2400" err="1">
                <a:ea typeface="+mn-lt"/>
                <a:cs typeface="+mn-lt"/>
              </a:rPr>
              <a:t>adults</a:t>
            </a:r>
            <a:r>
              <a:rPr lang="tr-TR" sz="2400">
                <a:ea typeface="+mn-lt"/>
                <a:cs typeface="+mn-lt"/>
              </a:rPr>
              <a:t> can </a:t>
            </a:r>
            <a:r>
              <a:rPr lang="tr-TR" sz="2400" err="1">
                <a:ea typeface="+mn-lt"/>
                <a:cs typeface="+mn-lt"/>
              </a:rPr>
              <a:t>vary</a:t>
            </a:r>
            <a:r>
              <a:rPr lang="tr-TR" sz="2400">
                <a:ea typeface="+mn-lt"/>
                <a:cs typeface="+mn-lt"/>
              </a:rPr>
              <a:t> </a:t>
            </a:r>
            <a:r>
              <a:rPr lang="tr-TR" sz="2400" err="1">
                <a:ea typeface="+mn-lt"/>
                <a:cs typeface="+mn-lt"/>
              </a:rPr>
              <a:t>depending</a:t>
            </a:r>
            <a:r>
              <a:rPr lang="tr-TR" sz="2400">
                <a:ea typeface="+mn-lt"/>
                <a:cs typeface="+mn-lt"/>
              </a:rPr>
              <a:t> on </a:t>
            </a:r>
            <a:r>
              <a:rPr lang="tr-TR" sz="2400" err="1">
                <a:ea typeface="+mn-lt"/>
                <a:cs typeface="+mn-lt"/>
              </a:rPr>
              <a:t>factors</a:t>
            </a:r>
            <a:r>
              <a:rPr lang="tr-TR" sz="2400">
                <a:ea typeface="+mn-lt"/>
                <a:cs typeface="+mn-lt"/>
              </a:rPr>
              <a:t> </a:t>
            </a:r>
            <a:r>
              <a:rPr lang="tr-TR" sz="2400" err="1">
                <a:ea typeface="+mn-lt"/>
                <a:cs typeface="+mn-lt"/>
              </a:rPr>
              <a:t>such</a:t>
            </a:r>
            <a:r>
              <a:rPr lang="tr-TR" sz="2400">
                <a:ea typeface="+mn-lt"/>
                <a:cs typeface="+mn-lt"/>
              </a:rPr>
              <a:t> as </a:t>
            </a:r>
            <a:r>
              <a:rPr lang="tr-TR" sz="2400" err="1">
                <a:ea typeface="+mn-lt"/>
                <a:cs typeface="+mn-lt"/>
              </a:rPr>
              <a:t>age</a:t>
            </a:r>
            <a:r>
              <a:rPr lang="tr-TR" sz="2400">
                <a:ea typeface="+mn-lt"/>
                <a:cs typeface="+mn-lt"/>
              </a:rPr>
              <a:t>, </a:t>
            </a:r>
            <a:r>
              <a:rPr lang="tr-TR" sz="2400" err="1">
                <a:ea typeface="+mn-lt"/>
                <a:cs typeface="+mn-lt"/>
              </a:rPr>
              <a:t>gender</a:t>
            </a:r>
            <a:r>
              <a:rPr lang="tr-TR" sz="2400">
                <a:ea typeface="+mn-lt"/>
                <a:cs typeface="+mn-lt"/>
              </a:rPr>
              <a:t>, </a:t>
            </a:r>
            <a:r>
              <a:rPr lang="tr-TR" sz="2400" err="1">
                <a:ea typeface="+mn-lt"/>
                <a:cs typeface="+mn-lt"/>
              </a:rPr>
              <a:t>and</a:t>
            </a:r>
            <a:r>
              <a:rPr lang="tr-TR" sz="2400">
                <a:ea typeface="+mn-lt"/>
                <a:cs typeface="+mn-lt"/>
              </a:rPr>
              <a:t> </a:t>
            </a:r>
            <a:r>
              <a:rPr lang="tr-TR" sz="2400" err="1">
                <a:ea typeface="+mn-lt"/>
                <a:cs typeface="+mn-lt"/>
              </a:rPr>
              <a:t>level</a:t>
            </a:r>
            <a:r>
              <a:rPr lang="tr-TR" sz="2400">
                <a:ea typeface="+mn-lt"/>
                <a:cs typeface="+mn-lt"/>
              </a:rPr>
              <a:t> of </a:t>
            </a:r>
            <a:r>
              <a:rPr lang="tr-TR" sz="2400" err="1">
                <a:ea typeface="+mn-lt"/>
                <a:cs typeface="+mn-lt"/>
              </a:rPr>
              <a:t>physical</a:t>
            </a:r>
            <a:r>
              <a:rPr lang="tr-TR" sz="2400">
                <a:ea typeface="+mn-lt"/>
                <a:cs typeface="+mn-lt"/>
              </a:rPr>
              <a:t> </a:t>
            </a:r>
            <a:r>
              <a:rPr lang="tr-TR" sz="2400" err="1">
                <a:ea typeface="+mn-lt"/>
                <a:cs typeface="+mn-lt"/>
              </a:rPr>
              <a:t>activity</a:t>
            </a:r>
            <a:r>
              <a:rPr lang="tr-TR" sz="2400">
                <a:ea typeface="+mn-lt"/>
                <a:cs typeface="+mn-lt"/>
              </a:rPr>
              <a:t>. </a:t>
            </a:r>
            <a:endParaRPr lang="tr-TR"/>
          </a:p>
          <a:p>
            <a:pPr marL="457200" indent="-457200"/>
            <a:r>
              <a:rPr lang="tr-TR" sz="2400" err="1">
                <a:ea typeface="+mn-lt"/>
                <a:cs typeface="+mn-lt"/>
              </a:rPr>
              <a:t>In</a:t>
            </a:r>
            <a:r>
              <a:rPr lang="tr-TR" sz="2400">
                <a:ea typeface="+mn-lt"/>
                <a:cs typeface="+mn-lt"/>
              </a:rPr>
              <a:t> general, </a:t>
            </a:r>
            <a:r>
              <a:rPr lang="tr-TR" sz="2400" err="1">
                <a:ea typeface="+mn-lt"/>
                <a:cs typeface="+mn-lt"/>
              </a:rPr>
              <a:t>adults</a:t>
            </a:r>
            <a:r>
              <a:rPr lang="tr-TR" sz="2400">
                <a:ea typeface="+mn-lt"/>
                <a:cs typeface="+mn-lt"/>
              </a:rPr>
              <a:t> </a:t>
            </a:r>
            <a:r>
              <a:rPr lang="tr-TR" sz="2400" err="1">
                <a:ea typeface="+mn-lt"/>
                <a:cs typeface="+mn-lt"/>
              </a:rPr>
              <a:t>should</a:t>
            </a:r>
            <a:r>
              <a:rPr lang="tr-TR" sz="2400">
                <a:ea typeface="+mn-lt"/>
                <a:cs typeface="+mn-lt"/>
              </a:rPr>
              <a:t> </a:t>
            </a:r>
            <a:r>
              <a:rPr lang="tr-TR" sz="2400" err="1">
                <a:ea typeface="+mn-lt"/>
                <a:cs typeface="+mn-lt"/>
              </a:rPr>
              <a:t>aim</a:t>
            </a:r>
            <a:r>
              <a:rPr lang="tr-TR" sz="2400">
                <a:ea typeface="+mn-lt"/>
                <a:cs typeface="+mn-lt"/>
              </a:rPr>
              <a:t> </a:t>
            </a:r>
            <a:r>
              <a:rPr lang="tr-TR" sz="2400" err="1">
                <a:ea typeface="+mn-lt"/>
                <a:cs typeface="+mn-lt"/>
              </a:rPr>
              <a:t>to</a:t>
            </a:r>
            <a:r>
              <a:rPr lang="tr-TR" sz="2400">
                <a:ea typeface="+mn-lt"/>
                <a:cs typeface="+mn-lt"/>
              </a:rPr>
              <a:t> </a:t>
            </a:r>
            <a:r>
              <a:rPr lang="tr-TR" sz="2400" err="1">
                <a:ea typeface="+mn-lt"/>
                <a:cs typeface="+mn-lt"/>
              </a:rPr>
              <a:t>eat</a:t>
            </a:r>
            <a:r>
              <a:rPr lang="tr-TR" sz="2400">
                <a:ea typeface="+mn-lt"/>
                <a:cs typeface="+mn-lt"/>
              </a:rPr>
              <a:t> a </a:t>
            </a:r>
            <a:r>
              <a:rPr lang="tr-TR" sz="2400" err="1">
                <a:ea typeface="+mn-lt"/>
                <a:cs typeface="+mn-lt"/>
              </a:rPr>
              <a:t>balanced</a:t>
            </a:r>
            <a:r>
              <a:rPr lang="tr-TR" sz="2400">
                <a:ea typeface="+mn-lt"/>
                <a:cs typeface="+mn-lt"/>
              </a:rPr>
              <a:t> </a:t>
            </a:r>
            <a:r>
              <a:rPr lang="tr-TR" sz="2400" err="1">
                <a:ea typeface="+mn-lt"/>
                <a:cs typeface="+mn-lt"/>
              </a:rPr>
              <a:t>diet</a:t>
            </a:r>
            <a:r>
              <a:rPr lang="tr-TR" sz="2400">
                <a:ea typeface="+mn-lt"/>
                <a:cs typeface="+mn-lt"/>
              </a:rPr>
              <a:t> </a:t>
            </a:r>
            <a:r>
              <a:rPr lang="tr-TR" sz="2400" err="1">
                <a:ea typeface="+mn-lt"/>
                <a:cs typeface="+mn-lt"/>
              </a:rPr>
              <a:t>that</a:t>
            </a:r>
            <a:r>
              <a:rPr lang="tr-TR" sz="2400">
                <a:ea typeface="+mn-lt"/>
                <a:cs typeface="+mn-lt"/>
              </a:rPr>
              <a:t> </a:t>
            </a:r>
            <a:r>
              <a:rPr lang="tr-TR" sz="2400" err="1">
                <a:ea typeface="+mn-lt"/>
                <a:cs typeface="+mn-lt"/>
              </a:rPr>
              <a:t>includes</a:t>
            </a:r>
            <a:r>
              <a:rPr lang="tr-TR" sz="2400">
                <a:ea typeface="+mn-lt"/>
                <a:cs typeface="+mn-lt"/>
              </a:rPr>
              <a:t> a </a:t>
            </a:r>
            <a:r>
              <a:rPr lang="tr-TR" sz="2400" err="1">
                <a:ea typeface="+mn-lt"/>
                <a:cs typeface="+mn-lt"/>
              </a:rPr>
              <a:t>variety</a:t>
            </a:r>
            <a:r>
              <a:rPr lang="tr-TR" sz="2400">
                <a:ea typeface="+mn-lt"/>
                <a:cs typeface="+mn-lt"/>
              </a:rPr>
              <a:t> of </a:t>
            </a:r>
            <a:r>
              <a:rPr lang="tr-TR" sz="2400" err="1">
                <a:ea typeface="+mn-lt"/>
                <a:cs typeface="+mn-lt"/>
              </a:rPr>
              <a:t>fruits</a:t>
            </a:r>
            <a:r>
              <a:rPr lang="tr-TR" sz="2400">
                <a:ea typeface="+mn-lt"/>
                <a:cs typeface="+mn-lt"/>
              </a:rPr>
              <a:t>, </a:t>
            </a:r>
            <a:r>
              <a:rPr lang="tr-TR" sz="2400" err="1">
                <a:ea typeface="+mn-lt"/>
                <a:cs typeface="+mn-lt"/>
              </a:rPr>
              <a:t>vegetables</a:t>
            </a:r>
            <a:r>
              <a:rPr lang="tr-TR" sz="2400">
                <a:ea typeface="+mn-lt"/>
                <a:cs typeface="+mn-lt"/>
              </a:rPr>
              <a:t>, </a:t>
            </a:r>
            <a:r>
              <a:rPr lang="tr-TR" sz="2400" err="1">
                <a:ea typeface="+mn-lt"/>
                <a:cs typeface="+mn-lt"/>
              </a:rPr>
              <a:t>whole</a:t>
            </a:r>
            <a:r>
              <a:rPr lang="tr-TR" sz="2400">
                <a:ea typeface="+mn-lt"/>
                <a:cs typeface="+mn-lt"/>
              </a:rPr>
              <a:t> </a:t>
            </a:r>
            <a:r>
              <a:rPr lang="tr-TR" sz="2400" err="1">
                <a:ea typeface="+mn-lt"/>
                <a:cs typeface="+mn-lt"/>
              </a:rPr>
              <a:t>grains</a:t>
            </a:r>
            <a:r>
              <a:rPr lang="tr-TR" sz="2400">
                <a:ea typeface="+mn-lt"/>
                <a:cs typeface="+mn-lt"/>
              </a:rPr>
              <a:t>, </a:t>
            </a:r>
            <a:r>
              <a:rPr lang="tr-TR" sz="2400" err="1">
                <a:ea typeface="+mn-lt"/>
                <a:cs typeface="+mn-lt"/>
              </a:rPr>
              <a:t>and</a:t>
            </a:r>
            <a:r>
              <a:rPr lang="tr-TR" sz="2400">
                <a:ea typeface="+mn-lt"/>
                <a:cs typeface="+mn-lt"/>
              </a:rPr>
              <a:t> </a:t>
            </a:r>
            <a:r>
              <a:rPr lang="tr-TR" sz="2400" err="1">
                <a:ea typeface="+mn-lt"/>
                <a:cs typeface="+mn-lt"/>
              </a:rPr>
              <a:t>lean</a:t>
            </a:r>
            <a:r>
              <a:rPr lang="tr-TR" sz="2400">
                <a:ea typeface="+mn-lt"/>
                <a:cs typeface="+mn-lt"/>
              </a:rPr>
              <a:t> </a:t>
            </a:r>
            <a:r>
              <a:rPr lang="tr-TR" sz="2400" err="1">
                <a:ea typeface="+mn-lt"/>
                <a:cs typeface="+mn-lt"/>
              </a:rPr>
              <a:t>proteins</a:t>
            </a:r>
            <a:r>
              <a:rPr lang="tr-TR" sz="2400">
                <a:ea typeface="+mn-lt"/>
                <a:cs typeface="+mn-lt"/>
              </a:rPr>
              <a:t>. </a:t>
            </a:r>
          </a:p>
          <a:p>
            <a:pPr marL="457200" indent="-457200"/>
            <a:r>
              <a:rPr lang="tr-TR" sz="2400" err="1">
                <a:ea typeface="+mn-lt"/>
                <a:cs typeface="+mn-lt"/>
              </a:rPr>
              <a:t>It</a:t>
            </a:r>
            <a:r>
              <a:rPr lang="tr-TR" sz="2400">
                <a:ea typeface="+mn-lt"/>
                <a:cs typeface="+mn-lt"/>
              </a:rPr>
              <a:t> is </a:t>
            </a:r>
            <a:r>
              <a:rPr lang="tr-TR" sz="2400" err="1">
                <a:ea typeface="+mn-lt"/>
                <a:cs typeface="+mn-lt"/>
              </a:rPr>
              <a:t>also</a:t>
            </a:r>
            <a:r>
              <a:rPr lang="tr-TR" sz="2400">
                <a:ea typeface="+mn-lt"/>
                <a:cs typeface="+mn-lt"/>
              </a:rPr>
              <a:t> </a:t>
            </a:r>
            <a:r>
              <a:rPr lang="tr-TR" sz="2400" err="1">
                <a:ea typeface="+mn-lt"/>
                <a:cs typeface="+mn-lt"/>
              </a:rPr>
              <a:t>important</a:t>
            </a:r>
            <a:r>
              <a:rPr lang="tr-TR" sz="2400">
                <a:ea typeface="+mn-lt"/>
                <a:cs typeface="+mn-lt"/>
              </a:rPr>
              <a:t> </a:t>
            </a:r>
            <a:r>
              <a:rPr lang="tr-TR" sz="2400" err="1">
                <a:ea typeface="+mn-lt"/>
                <a:cs typeface="+mn-lt"/>
              </a:rPr>
              <a:t>to</a:t>
            </a:r>
            <a:r>
              <a:rPr lang="tr-TR" sz="2400">
                <a:ea typeface="+mn-lt"/>
                <a:cs typeface="+mn-lt"/>
              </a:rPr>
              <a:t> limit </a:t>
            </a:r>
            <a:r>
              <a:rPr lang="tr-TR" sz="2400" err="1">
                <a:ea typeface="+mn-lt"/>
                <a:cs typeface="+mn-lt"/>
              </a:rPr>
              <a:t>intake</a:t>
            </a:r>
            <a:r>
              <a:rPr lang="tr-TR" sz="2400">
                <a:ea typeface="+mn-lt"/>
                <a:cs typeface="+mn-lt"/>
              </a:rPr>
              <a:t> of </a:t>
            </a:r>
            <a:r>
              <a:rPr lang="tr-TR" sz="2400" err="1">
                <a:ea typeface="+mn-lt"/>
                <a:cs typeface="+mn-lt"/>
              </a:rPr>
              <a:t>added</a:t>
            </a:r>
            <a:r>
              <a:rPr lang="tr-TR" sz="2400">
                <a:ea typeface="+mn-lt"/>
                <a:cs typeface="+mn-lt"/>
              </a:rPr>
              <a:t> </a:t>
            </a:r>
            <a:r>
              <a:rPr lang="tr-TR" sz="2400" err="1">
                <a:ea typeface="+mn-lt"/>
                <a:cs typeface="+mn-lt"/>
              </a:rPr>
              <a:t>sugars</a:t>
            </a:r>
            <a:r>
              <a:rPr lang="tr-TR" sz="2400">
                <a:ea typeface="+mn-lt"/>
                <a:cs typeface="+mn-lt"/>
              </a:rPr>
              <a:t> </a:t>
            </a:r>
            <a:r>
              <a:rPr lang="tr-TR" sz="2400" err="1">
                <a:ea typeface="+mn-lt"/>
                <a:cs typeface="+mn-lt"/>
              </a:rPr>
              <a:t>and</a:t>
            </a:r>
            <a:r>
              <a:rPr lang="tr-TR" sz="2400">
                <a:ea typeface="+mn-lt"/>
                <a:cs typeface="+mn-lt"/>
              </a:rPr>
              <a:t> </a:t>
            </a:r>
            <a:r>
              <a:rPr lang="tr-TR" sz="2400" err="1">
                <a:ea typeface="+mn-lt"/>
                <a:cs typeface="+mn-lt"/>
              </a:rPr>
              <a:t>saturated</a:t>
            </a:r>
            <a:r>
              <a:rPr lang="tr-TR" sz="2400">
                <a:ea typeface="+mn-lt"/>
                <a:cs typeface="+mn-lt"/>
              </a:rPr>
              <a:t> </a:t>
            </a:r>
            <a:r>
              <a:rPr lang="tr-TR" sz="2400" err="1">
                <a:ea typeface="+mn-lt"/>
                <a:cs typeface="+mn-lt"/>
              </a:rPr>
              <a:t>and</a:t>
            </a:r>
            <a:r>
              <a:rPr lang="tr-TR" sz="2400">
                <a:ea typeface="+mn-lt"/>
                <a:cs typeface="+mn-lt"/>
              </a:rPr>
              <a:t> trans </a:t>
            </a:r>
            <a:r>
              <a:rPr lang="tr-TR" sz="2400" err="1">
                <a:ea typeface="+mn-lt"/>
                <a:cs typeface="+mn-lt"/>
              </a:rPr>
              <a:t>fats</a:t>
            </a:r>
            <a:r>
              <a:rPr lang="tr-TR" sz="2400">
                <a:ea typeface="+mn-lt"/>
                <a:cs typeface="+mn-lt"/>
              </a:rPr>
              <a:t>, </a:t>
            </a:r>
            <a:r>
              <a:rPr lang="tr-TR" sz="2400" err="1">
                <a:ea typeface="+mn-lt"/>
                <a:cs typeface="+mn-lt"/>
              </a:rPr>
              <a:t>and</a:t>
            </a:r>
            <a:r>
              <a:rPr lang="tr-TR" sz="2400">
                <a:ea typeface="+mn-lt"/>
                <a:cs typeface="+mn-lt"/>
              </a:rPr>
              <a:t> </a:t>
            </a:r>
            <a:r>
              <a:rPr lang="tr-TR" sz="2400" err="1">
                <a:ea typeface="+mn-lt"/>
                <a:cs typeface="+mn-lt"/>
              </a:rPr>
              <a:t>to</a:t>
            </a:r>
            <a:r>
              <a:rPr lang="tr-TR" sz="2400">
                <a:ea typeface="+mn-lt"/>
                <a:cs typeface="+mn-lt"/>
              </a:rPr>
              <a:t> </a:t>
            </a:r>
            <a:r>
              <a:rPr lang="tr-TR" sz="2400" err="1">
                <a:ea typeface="+mn-lt"/>
                <a:cs typeface="+mn-lt"/>
              </a:rPr>
              <a:t>drink</a:t>
            </a:r>
            <a:r>
              <a:rPr lang="tr-TR" sz="2400">
                <a:ea typeface="+mn-lt"/>
                <a:cs typeface="+mn-lt"/>
              </a:rPr>
              <a:t> </a:t>
            </a:r>
            <a:r>
              <a:rPr lang="tr-TR" sz="2400" err="1">
                <a:ea typeface="+mn-lt"/>
                <a:cs typeface="+mn-lt"/>
              </a:rPr>
              <a:t>plenty</a:t>
            </a:r>
            <a:r>
              <a:rPr lang="tr-TR" sz="2400">
                <a:ea typeface="+mn-lt"/>
                <a:cs typeface="+mn-lt"/>
              </a:rPr>
              <a:t> of </a:t>
            </a:r>
            <a:r>
              <a:rPr lang="tr-TR" sz="2400" err="1">
                <a:ea typeface="+mn-lt"/>
                <a:cs typeface="+mn-lt"/>
              </a:rPr>
              <a:t>water</a:t>
            </a:r>
            <a:r>
              <a:rPr lang="tr-TR" sz="2400">
                <a:ea typeface="+mn-lt"/>
                <a:cs typeface="+mn-lt"/>
              </a:rPr>
              <a:t>. </a:t>
            </a:r>
          </a:p>
          <a:p>
            <a:pPr marL="457200" indent="-457200"/>
            <a:r>
              <a:rPr lang="tr-TR" sz="2400" err="1">
                <a:ea typeface="+mn-lt"/>
                <a:cs typeface="+mn-lt"/>
              </a:rPr>
              <a:t>In</a:t>
            </a:r>
            <a:r>
              <a:rPr lang="tr-TR" sz="2400">
                <a:ea typeface="+mn-lt"/>
                <a:cs typeface="+mn-lt"/>
              </a:rPr>
              <a:t> </a:t>
            </a:r>
            <a:r>
              <a:rPr lang="tr-TR" sz="2400" err="1">
                <a:ea typeface="+mn-lt"/>
                <a:cs typeface="+mn-lt"/>
              </a:rPr>
              <a:t>addition</a:t>
            </a:r>
            <a:r>
              <a:rPr lang="tr-TR" sz="2400">
                <a:ea typeface="+mn-lt"/>
                <a:cs typeface="+mn-lt"/>
              </a:rPr>
              <a:t>, </a:t>
            </a:r>
            <a:r>
              <a:rPr lang="tr-TR" sz="2400" err="1">
                <a:ea typeface="+mn-lt"/>
                <a:cs typeface="+mn-lt"/>
              </a:rPr>
              <a:t>adults</a:t>
            </a:r>
            <a:r>
              <a:rPr lang="tr-TR" sz="2400">
                <a:ea typeface="+mn-lt"/>
                <a:cs typeface="+mn-lt"/>
              </a:rPr>
              <a:t> </a:t>
            </a:r>
            <a:r>
              <a:rPr lang="tr-TR" sz="2400" err="1">
                <a:ea typeface="+mn-lt"/>
                <a:cs typeface="+mn-lt"/>
              </a:rPr>
              <a:t>should</a:t>
            </a:r>
            <a:r>
              <a:rPr lang="tr-TR" sz="2400">
                <a:ea typeface="+mn-lt"/>
                <a:cs typeface="+mn-lt"/>
              </a:rPr>
              <a:t> </a:t>
            </a:r>
            <a:r>
              <a:rPr lang="tr-TR" sz="2400" err="1">
                <a:ea typeface="+mn-lt"/>
                <a:cs typeface="+mn-lt"/>
              </a:rPr>
              <a:t>aim</a:t>
            </a:r>
            <a:r>
              <a:rPr lang="tr-TR" sz="2400">
                <a:ea typeface="+mn-lt"/>
                <a:cs typeface="+mn-lt"/>
              </a:rPr>
              <a:t> </a:t>
            </a:r>
            <a:r>
              <a:rPr lang="tr-TR" sz="2400" err="1">
                <a:ea typeface="+mn-lt"/>
                <a:cs typeface="+mn-lt"/>
              </a:rPr>
              <a:t>to</a:t>
            </a:r>
            <a:r>
              <a:rPr lang="tr-TR" sz="2400">
                <a:ea typeface="+mn-lt"/>
                <a:cs typeface="+mn-lt"/>
              </a:rPr>
              <a:t> </a:t>
            </a:r>
            <a:r>
              <a:rPr lang="tr-TR" sz="2400" err="1">
                <a:ea typeface="+mn-lt"/>
                <a:cs typeface="+mn-lt"/>
              </a:rPr>
              <a:t>get</a:t>
            </a:r>
            <a:r>
              <a:rPr lang="tr-TR" sz="2400">
                <a:ea typeface="+mn-lt"/>
                <a:cs typeface="+mn-lt"/>
              </a:rPr>
              <a:t> at </a:t>
            </a:r>
            <a:r>
              <a:rPr lang="tr-TR" sz="2400" err="1">
                <a:ea typeface="+mn-lt"/>
                <a:cs typeface="+mn-lt"/>
              </a:rPr>
              <a:t>least</a:t>
            </a:r>
            <a:r>
              <a:rPr lang="tr-TR" sz="2400">
                <a:ea typeface="+mn-lt"/>
                <a:cs typeface="+mn-lt"/>
              </a:rPr>
              <a:t> 150 </a:t>
            </a:r>
            <a:r>
              <a:rPr lang="tr-TR" sz="2400" err="1">
                <a:ea typeface="+mn-lt"/>
                <a:cs typeface="+mn-lt"/>
              </a:rPr>
              <a:t>minutes</a:t>
            </a:r>
            <a:r>
              <a:rPr lang="tr-TR" sz="2400">
                <a:ea typeface="+mn-lt"/>
                <a:cs typeface="+mn-lt"/>
              </a:rPr>
              <a:t> of </a:t>
            </a:r>
            <a:r>
              <a:rPr lang="tr-TR" sz="2400" err="1">
                <a:ea typeface="+mn-lt"/>
                <a:cs typeface="+mn-lt"/>
              </a:rPr>
              <a:t>moderate-intensity</a:t>
            </a:r>
            <a:r>
              <a:rPr lang="tr-TR" sz="2400">
                <a:ea typeface="+mn-lt"/>
                <a:cs typeface="+mn-lt"/>
              </a:rPr>
              <a:t> </a:t>
            </a:r>
            <a:r>
              <a:rPr lang="tr-TR" sz="2400" err="1">
                <a:ea typeface="+mn-lt"/>
                <a:cs typeface="+mn-lt"/>
              </a:rPr>
              <a:t>physical</a:t>
            </a:r>
            <a:r>
              <a:rPr lang="tr-TR" sz="2400">
                <a:ea typeface="+mn-lt"/>
                <a:cs typeface="+mn-lt"/>
              </a:rPr>
              <a:t> </a:t>
            </a:r>
            <a:r>
              <a:rPr lang="tr-TR" sz="2400" err="1">
                <a:ea typeface="+mn-lt"/>
                <a:cs typeface="+mn-lt"/>
              </a:rPr>
              <a:t>activity</a:t>
            </a:r>
            <a:r>
              <a:rPr lang="tr-TR" sz="2400">
                <a:ea typeface="+mn-lt"/>
                <a:cs typeface="+mn-lt"/>
              </a:rPr>
              <a:t> </a:t>
            </a:r>
            <a:r>
              <a:rPr lang="tr-TR" sz="2400" err="1">
                <a:ea typeface="+mn-lt"/>
                <a:cs typeface="+mn-lt"/>
              </a:rPr>
              <a:t>each</a:t>
            </a:r>
            <a:r>
              <a:rPr lang="tr-TR" sz="2400">
                <a:ea typeface="+mn-lt"/>
                <a:cs typeface="+mn-lt"/>
              </a:rPr>
              <a:t> </a:t>
            </a:r>
            <a:r>
              <a:rPr lang="tr-TR" sz="2400" err="1">
                <a:ea typeface="+mn-lt"/>
                <a:cs typeface="+mn-lt"/>
              </a:rPr>
              <a:t>week</a:t>
            </a:r>
            <a:r>
              <a:rPr lang="tr-TR" sz="2400">
                <a:ea typeface="+mn-lt"/>
                <a:cs typeface="+mn-lt"/>
              </a:rPr>
              <a:t>. </a:t>
            </a:r>
            <a:r>
              <a:rPr lang="tr-TR" sz="2400" err="1">
                <a:ea typeface="+mn-lt"/>
                <a:cs typeface="+mn-lt"/>
              </a:rPr>
              <a:t>Engaging</a:t>
            </a:r>
            <a:r>
              <a:rPr lang="tr-TR" sz="2400">
                <a:ea typeface="+mn-lt"/>
                <a:cs typeface="+mn-lt"/>
              </a:rPr>
              <a:t> in </a:t>
            </a:r>
            <a:r>
              <a:rPr lang="tr-TR" sz="2400" err="1">
                <a:ea typeface="+mn-lt"/>
                <a:cs typeface="+mn-lt"/>
              </a:rPr>
              <a:t>regular</a:t>
            </a:r>
            <a:r>
              <a:rPr lang="tr-TR" sz="2400">
                <a:ea typeface="+mn-lt"/>
                <a:cs typeface="+mn-lt"/>
              </a:rPr>
              <a:t> </a:t>
            </a:r>
            <a:r>
              <a:rPr lang="tr-TR" sz="2400" err="1">
                <a:ea typeface="+mn-lt"/>
                <a:cs typeface="+mn-lt"/>
              </a:rPr>
              <a:t>physical</a:t>
            </a:r>
            <a:r>
              <a:rPr lang="tr-TR" sz="2400">
                <a:ea typeface="+mn-lt"/>
                <a:cs typeface="+mn-lt"/>
              </a:rPr>
              <a:t> </a:t>
            </a:r>
            <a:r>
              <a:rPr lang="tr-TR" sz="2400" err="1">
                <a:ea typeface="+mn-lt"/>
                <a:cs typeface="+mn-lt"/>
              </a:rPr>
              <a:t>activity</a:t>
            </a:r>
            <a:r>
              <a:rPr lang="tr-TR" sz="2400">
                <a:ea typeface="+mn-lt"/>
                <a:cs typeface="+mn-lt"/>
              </a:rPr>
              <a:t> can </a:t>
            </a:r>
            <a:r>
              <a:rPr lang="tr-TR" sz="2400" err="1">
                <a:ea typeface="+mn-lt"/>
                <a:cs typeface="+mn-lt"/>
              </a:rPr>
              <a:t>help</a:t>
            </a:r>
            <a:r>
              <a:rPr lang="tr-TR" sz="2400">
                <a:ea typeface="+mn-lt"/>
                <a:cs typeface="+mn-lt"/>
              </a:rPr>
              <a:t> </a:t>
            </a:r>
            <a:r>
              <a:rPr lang="tr-TR" sz="2400" err="1">
                <a:ea typeface="+mn-lt"/>
                <a:cs typeface="+mn-lt"/>
              </a:rPr>
              <a:t>to</a:t>
            </a:r>
            <a:r>
              <a:rPr lang="tr-TR" sz="2400">
                <a:ea typeface="+mn-lt"/>
                <a:cs typeface="+mn-lt"/>
              </a:rPr>
              <a:t> </a:t>
            </a:r>
            <a:r>
              <a:rPr lang="tr-TR" sz="2400" err="1">
                <a:ea typeface="+mn-lt"/>
                <a:cs typeface="+mn-lt"/>
              </a:rPr>
              <a:t>maintain</a:t>
            </a:r>
            <a:r>
              <a:rPr lang="tr-TR" sz="2400">
                <a:ea typeface="+mn-lt"/>
                <a:cs typeface="+mn-lt"/>
              </a:rPr>
              <a:t> a </a:t>
            </a:r>
            <a:r>
              <a:rPr lang="tr-TR" sz="2400" err="1">
                <a:ea typeface="+mn-lt"/>
                <a:cs typeface="+mn-lt"/>
              </a:rPr>
              <a:t>healthy</a:t>
            </a:r>
            <a:r>
              <a:rPr lang="tr-TR" sz="2400">
                <a:ea typeface="+mn-lt"/>
                <a:cs typeface="+mn-lt"/>
              </a:rPr>
              <a:t> </a:t>
            </a:r>
            <a:r>
              <a:rPr lang="tr-TR" sz="2400" err="1">
                <a:ea typeface="+mn-lt"/>
                <a:cs typeface="+mn-lt"/>
              </a:rPr>
              <a:t>weight</a:t>
            </a:r>
            <a:r>
              <a:rPr lang="tr-TR" sz="2400">
                <a:ea typeface="+mn-lt"/>
                <a:cs typeface="+mn-lt"/>
              </a:rPr>
              <a:t> </a:t>
            </a:r>
            <a:r>
              <a:rPr lang="tr-TR" sz="2400" err="1">
                <a:ea typeface="+mn-lt"/>
                <a:cs typeface="+mn-lt"/>
              </a:rPr>
              <a:t>and</a:t>
            </a:r>
            <a:r>
              <a:rPr lang="tr-TR" sz="2400">
                <a:ea typeface="+mn-lt"/>
                <a:cs typeface="+mn-lt"/>
              </a:rPr>
              <a:t> </a:t>
            </a:r>
            <a:r>
              <a:rPr lang="tr-TR" sz="2400" err="1">
                <a:ea typeface="+mn-lt"/>
                <a:cs typeface="+mn-lt"/>
              </a:rPr>
              <a:t>reduce</a:t>
            </a:r>
            <a:r>
              <a:rPr lang="tr-TR" sz="2400">
                <a:ea typeface="+mn-lt"/>
                <a:cs typeface="+mn-lt"/>
              </a:rPr>
              <a:t> </a:t>
            </a:r>
            <a:r>
              <a:rPr lang="tr-TR" sz="2400" err="1">
                <a:ea typeface="+mn-lt"/>
                <a:cs typeface="+mn-lt"/>
              </a:rPr>
              <a:t>the</a:t>
            </a:r>
            <a:r>
              <a:rPr lang="tr-TR" sz="2400">
                <a:ea typeface="+mn-lt"/>
                <a:cs typeface="+mn-lt"/>
              </a:rPr>
              <a:t> risk of </a:t>
            </a:r>
            <a:r>
              <a:rPr lang="tr-TR" sz="2400" err="1">
                <a:ea typeface="+mn-lt"/>
                <a:cs typeface="+mn-lt"/>
              </a:rPr>
              <a:t>chronic</a:t>
            </a:r>
            <a:r>
              <a:rPr lang="tr-TR" sz="2400">
                <a:ea typeface="+mn-lt"/>
                <a:cs typeface="+mn-lt"/>
              </a:rPr>
              <a:t> </a:t>
            </a:r>
            <a:r>
              <a:rPr lang="tr-TR" sz="2400" err="1">
                <a:ea typeface="+mn-lt"/>
                <a:cs typeface="+mn-lt"/>
              </a:rPr>
              <a:t>diseases</a:t>
            </a:r>
            <a:r>
              <a:rPr lang="tr-TR" sz="2400">
                <a:ea typeface="+mn-lt"/>
                <a:cs typeface="+mn-lt"/>
              </a:rPr>
              <a:t>.</a:t>
            </a:r>
            <a:endParaRPr lang="tr-TR" sz="2400">
              <a:cs typeface="Calibri" panose="020F0502020204030204"/>
            </a:endParaRPr>
          </a:p>
        </p:txBody>
      </p:sp>
      <p:sp>
        <p:nvSpPr>
          <p:cNvPr id="4" name="Metin kutusu 3">
            <a:extLst>
              <a:ext uri="{FF2B5EF4-FFF2-40B4-BE49-F238E27FC236}">
                <a16:creationId xmlns:a16="http://schemas.microsoft.com/office/drawing/2014/main" id="{1AF81080-2871-C685-7CDD-B9D45A4E09FA}"/>
              </a:ext>
            </a:extLst>
          </p:cNvPr>
          <p:cNvSpPr txBox="1"/>
          <p:nvPr/>
        </p:nvSpPr>
        <p:spPr>
          <a:xfrm>
            <a:off x="6277840" y="6407727"/>
            <a:ext cx="544079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tr-TR" sz="1400">
                <a:ea typeface="+mn-lt"/>
                <a:cs typeface="+mn-lt"/>
              </a:rPr>
              <a:t>(King et al, 2009, </a:t>
            </a:r>
            <a:r>
              <a:rPr lang="tr-TR" sz="1400" err="1">
                <a:ea typeface="+mn-lt"/>
                <a:cs typeface="+mn-lt"/>
              </a:rPr>
              <a:t>pp</a:t>
            </a:r>
            <a:r>
              <a:rPr lang="tr-TR" sz="1400">
                <a:ea typeface="+mn-lt"/>
                <a:cs typeface="+mn-lt"/>
              </a:rPr>
              <a:t>. 528-534)</a:t>
            </a:r>
            <a:endParaRPr lang="tr-TR" sz="1400"/>
          </a:p>
        </p:txBody>
      </p:sp>
    </p:spTree>
    <p:extLst>
      <p:ext uri="{BB962C8B-B14F-4D97-AF65-F5344CB8AC3E}">
        <p14:creationId xmlns:p14="http://schemas.microsoft.com/office/powerpoint/2010/main" val="25093390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D021C6-6C53-AE83-1CF2-C60ECF7B4077}"/>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Food First approach </a:t>
            </a:r>
          </a:p>
        </p:txBody>
      </p:sp>
      <p:sp>
        <p:nvSpPr>
          <p:cNvPr id="2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9C9890B-F384-DDA8-41A5-BBD63402C30B}"/>
              </a:ext>
            </a:extLst>
          </p:cNvPr>
          <p:cNvSpPr txBox="1"/>
          <p:nvPr/>
        </p:nvSpPr>
        <p:spPr>
          <a:xfrm>
            <a:off x="228188" y="3387764"/>
            <a:ext cx="5716102" cy="332066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200" b="1"/>
              <a:t>Eating little &amp; often</a:t>
            </a:r>
            <a:endParaRPr lang="en-US" sz="2200"/>
          </a:p>
          <a:p>
            <a:pPr indent="-228600">
              <a:lnSpc>
                <a:spcPct val="90000"/>
              </a:lnSpc>
              <a:spcAft>
                <a:spcPts val="600"/>
              </a:spcAft>
              <a:buFont typeface="Arial" panose="020B0604020202020204" pitchFamily="34" charset="0"/>
              <a:buChar char="•"/>
            </a:pPr>
            <a:r>
              <a:rPr lang="en-US" sz="2200" b="1"/>
              <a:t>Choosing full fat and sugar products.</a:t>
            </a:r>
            <a:endParaRPr lang="en-US" sz="2200"/>
          </a:p>
          <a:p>
            <a:pPr indent="-228600">
              <a:lnSpc>
                <a:spcPct val="90000"/>
              </a:lnSpc>
              <a:spcAft>
                <a:spcPts val="600"/>
              </a:spcAft>
              <a:buFont typeface="Arial" panose="020B0604020202020204" pitchFamily="34" charset="0"/>
              <a:buChar char="•"/>
            </a:pPr>
            <a:r>
              <a:rPr lang="en-US" sz="2200" b="1"/>
              <a:t>Consuming nourishing drinks</a:t>
            </a:r>
            <a:r>
              <a:rPr lang="en-US" sz="2200"/>
              <a:t> </a:t>
            </a:r>
            <a:endParaRPr lang="en-US" sz="2200">
              <a:cs typeface="Calibri"/>
            </a:endParaRPr>
          </a:p>
          <a:p>
            <a:pPr indent="-228600">
              <a:lnSpc>
                <a:spcPct val="90000"/>
              </a:lnSpc>
              <a:spcAft>
                <a:spcPts val="600"/>
              </a:spcAft>
              <a:buFont typeface="Arial" panose="020B0604020202020204" pitchFamily="34" charset="0"/>
              <a:buChar char="•"/>
            </a:pPr>
            <a:r>
              <a:rPr lang="en-US" sz="2200" b="1"/>
              <a:t>Food Fortification</a:t>
            </a:r>
            <a:endParaRPr lang="en-US" sz="2200"/>
          </a:p>
          <a:p>
            <a:pPr indent="-228600">
              <a:lnSpc>
                <a:spcPct val="90000"/>
              </a:lnSpc>
              <a:spcAft>
                <a:spcPts val="600"/>
              </a:spcAft>
              <a:buFont typeface="Arial" panose="020B0604020202020204" pitchFamily="34" charset="0"/>
              <a:buChar char="•"/>
            </a:pPr>
            <a:r>
              <a:rPr lang="en-US" sz="2200" b="1"/>
              <a:t>Consider a multivitamin &amp; supplement</a:t>
            </a:r>
            <a:r>
              <a:rPr lang="en-US" sz="2200"/>
              <a:t> </a:t>
            </a:r>
            <a:endParaRPr lang="en-US" sz="2200">
              <a:cs typeface="Calibri"/>
            </a:endParaRPr>
          </a:p>
        </p:txBody>
      </p:sp>
      <p:pic>
        <p:nvPicPr>
          <p:cNvPr id="5" name="Picture 4" descr="Hand holding a carrot">
            <a:extLst>
              <a:ext uri="{FF2B5EF4-FFF2-40B4-BE49-F238E27FC236}">
                <a16:creationId xmlns:a16="http://schemas.microsoft.com/office/drawing/2014/main" id="{3EB2FB00-2721-5F85-514C-0774770550D0}"/>
              </a:ext>
            </a:extLst>
          </p:cNvPr>
          <p:cNvPicPr>
            <a:picLocks noChangeAspect="1"/>
          </p:cNvPicPr>
          <p:nvPr/>
        </p:nvPicPr>
        <p:blipFill rotWithShape="1">
          <a:blip r:embed="rId3"/>
          <a:srcRect l="994" r="3205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403022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57E25D-680B-0729-EC3D-CA4A45207507}"/>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Malnutrition  </a:t>
            </a:r>
          </a:p>
        </p:txBody>
      </p:sp>
      <p:sp>
        <p:nvSpPr>
          <p:cNvPr id="4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5992F326-74D4-3E5D-0590-09D7CA34AF79}"/>
              </a:ext>
            </a:extLst>
          </p:cNvPr>
          <p:cNvSpPr txBox="1"/>
          <p:nvPr/>
        </p:nvSpPr>
        <p:spPr>
          <a:xfrm>
            <a:off x="640080" y="2872899"/>
            <a:ext cx="4243589" cy="332066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fontScale="92500" lnSpcReduction="10000"/>
          </a:bodyPr>
          <a:lstStyle/>
          <a:p>
            <a:pPr>
              <a:lnSpc>
                <a:spcPct val="90000"/>
              </a:lnSpc>
              <a:spcAft>
                <a:spcPts val="600"/>
              </a:spcAft>
            </a:pPr>
            <a:r>
              <a:rPr lang="en-US" sz="1400" i="1"/>
              <a:t>Signs of malnutrition :</a:t>
            </a:r>
          </a:p>
          <a:p>
            <a:pPr indent="-228600">
              <a:lnSpc>
                <a:spcPct val="90000"/>
              </a:lnSpc>
              <a:spcAft>
                <a:spcPts val="600"/>
              </a:spcAft>
              <a:buFont typeface="Arial" panose="020B0604020202020204" pitchFamily="34" charset="0"/>
              <a:buChar char="•"/>
            </a:pPr>
            <a:endParaRPr lang="en-US" sz="1200"/>
          </a:p>
          <a:p>
            <a:pPr marL="285750" indent="-228600">
              <a:lnSpc>
                <a:spcPct val="90000"/>
              </a:lnSpc>
              <a:spcAft>
                <a:spcPts val="600"/>
              </a:spcAft>
              <a:buFont typeface="Arial" panose="020B0604020202020204" pitchFamily="34" charset="0"/>
              <a:buChar char="•"/>
            </a:pPr>
            <a:r>
              <a:rPr lang="en-US" sz="1200"/>
              <a:t>Tiredness and low energy</a:t>
            </a:r>
            <a:endParaRPr lang="en-US" sz="1200">
              <a:cs typeface="Calibri"/>
            </a:endParaRPr>
          </a:p>
          <a:p>
            <a:pPr marL="285750" indent="-228600">
              <a:lnSpc>
                <a:spcPct val="90000"/>
              </a:lnSpc>
              <a:spcAft>
                <a:spcPts val="600"/>
              </a:spcAft>
              <a:buFont typeface="Arial" panose="020B0604020202020204" pitchFamily="34" charset="0"/>
              <a:buChar char="•"/>
            </a:pPr>
            <a:r>
              <a:rPr lang="en-US" sz="1200"/>
              <a:t>Loss of appetite</a:t>
            </a:r>
            <a:endParaRPr lang="en-US" sz="1200">
              <a:cs typeface="Calibri"/>
            </a:endParaRPr>
          </a:p>
          <a:p>
            <a:pPr marL="285750" indent="-228600">
              <a:lnSpc>
                <a:spcPct val="90000"/>
              </a:lnSpc>
              <a:spcAft>
                <a:spcPts val="600"/>
              </a:spcAft>
              <a:buFont typeface="Arial" panose="020B0604020202020204" pitchFamily="34" charset="0"/>
              <a:buChar char="•"/>
            </a:pPr>
            <a:r>
              <a:rPr lang="en-US" sz="1200"/>
              <a:t>Unintentional weight loss</a:t>
            </a:r>
            <a:endParaRPr lang="en-US" sz="1200">
              <a:cs typeface="Calibri"/>
            </a:endParaRPr>
          </a:p>
          <a:p>
            <a:pPr marL="285750" indent="-228600">
              <a:lnSpc>
                <a:spcPct val="90000"/>
              </a:lnSpc>
              <a:spcAft>
                <a:spcPts val="600"/>
              </a:spcAft>
              <a:buFont typeface="Arial" panose="020B0604020202020204" pitchFamily="34" charset="0"/>
              <a:buChar char="•"/>
            </a:pPr>
            <a:r>
              <a:rPr lang="en-US" sz="1200"/>
              <a:t>Clothes, </a:t>
            </a:r>
            <a:r>
              <a:rPr lang="en-US" sz="1200" err="1"/>
              <a:t>jewellery</a:t>
            </a:r>
            <a:r>
              <a:rPr lang="en-US" sz="1200"/>
              <a:t> or dentures becoming loose over time</a:t>
            </a:r>
            <a:endParaRPr lang="en-US" sz="1200">
              <a:cs typeface="Calibri"/>
            </a:endParaRPr>
          </a:p>
          <a:p>
            <a:pPr indent="-228600">
              <a:lnSpc>
                <a:spcPct val="90000"/>
              </a:lnSpc>
              <a:spcAft>
                <a:spcPts val="600"/>
              </a:spcAft>
              <a:buFont typeface="Arial" panose="020B0604020202020204" pitchFamily="34" charset="0"/>
              <a:buChar char="•"/>
            </a:pPr>
            <a:endParaRPr lang="en-US" sz="1400" i="1">
              <a:cs typeface="Calibri"/>
            </a:endParaRPr>
          </a:p>
          <a:p>
            <a:pPr>
              <a:lnSpc>
                <a:spcPct val="90000"/>
              </a:lnSpc>
            </a:pPr>
            <a:r>
              <a:rPr lang="en-US" sz="1400" i="1"/>
              <a:t>The main consequences of malnutrition are:</a:t>
            </a:r>
            <a:endParaRPr lang="en-US" sz="1400" i="1">
              <a:cs typeface="Calibri" panose="020F0502020204030204"/>
            </a:endParaRPr>
          </a:p>
          <a:p>
            <a:pPr indent="-228600">
              <a:lnSpc>
                <a:spcPct val="90000"/>
              </a:lnSpc>
              <a:buFont typeface="Arial" panose="020B0604020202020204" pitchFamily="34" charset="0"/>
              <a:buChar char="•"/>
            </a:pPr>
            <a:endParaRPr lang="en-US" sz="1200"/>
          </a:p>
          <a:p>
            <a:pPr indent="-228600">
              <a:lnSpc>
                <a:spcPct val="150000"/>
              </a:lnSpc>
              <a:buFont typeface="Arial" panose="020B0604020202020204" pitchFamily="34" charset="0"/>
              <a:buChar char="•"/>
            </a:pPr>
            <a:r>
              <a:rPr lang="en-US" sz="1200"/>
              <a:t>Fatigue and lethargy</a:t>
            </a:r>
            <a:endParaRPr lang="en-US" sz="1200">
              <a:cs typeface="Calibri"/>
            </a:endParaRPr>
          </a:p>
          <a:p>
            <a:pPr indent="-228600">
              <a:lnSpc>
                <a:spcPct val="150000"/>
              </a:lnSpc>
              <a:buFont typeface="Arial" panose="020B0604020202020204" pitchFamily="34" charset="0"/>
              <a:buChar char="•"/>
            </a:pPr>
            <a:r>
              <a:rPr lang="en-US" sz="1200"/>
              <a:t>Falls</a:t>
            </a:r>
            <a:endParaRPr lang="en-US" sz="1200">
              <a:cs typeface="Calibri" panose="020F0502020204030204"/>
            </a:endParaRPr>
          </a:p>
          <a:p>
            <a:pPr indent="-228600">
              <a:lnSpc>
                <a:spcPct val="150000"/>
              </a:lnSpc>
              <a:buFont typeface="Arial" panose="020B0604020202020204" pitchFamily="34" charset="0"/>
              <a:buChar char="•"/>
            </a:pPr>
            <a:r>
              <a:rPr lang="en-US" sz="1200"/>
              <a:t>Difficulty coughing, which increases the risk of chest infection</a:t>
            </a:r>
            <a:endParaRPr lang="en-US" sz="1200">
              <a:cs typeface="Calibri" panose="020F0502020204030204"/>
            </a:endParaRPr>
          </a:p>
          <a:p>
            <a:pPr indent="-228600">
              <a:lnSpc>
                <a:spcPct val="150000"/>
              </a:lnSpc>
              <a:buFont typeface="Arial" panose="020B0604020202020204" pitchFamily="34" charset="0"/>
              <a:buChar char="•"/>
            </a:pPr>
            <a:r>
              <a:rPr lang="en-US" sz="1200"/>
              <a:t>Heart failure</a:t>
            </a:r>
            <a:endParaRPr lang="en-US" sz="1200">
              <a:cs typeface="Calibri" panose="020F0502020204030204"/>
            </a:endParaRPr>
          </a:p>
          <a:p>
            <a:pPr indent="-228600">
              <a:lnSpc>
                <a:spcPct val="150000"/>
              </a:lnSpc>
              <a:buFont typeface="Arial" panose="020B0604020202020204" pitchFamily="34" charset="0"/>
              <a:buChar char="•"/>
            </a:pPr>
            <a:r>
              <a:rPr lang="en-US" sz="1200"/>
              <a:t>Anxiety and depression</a:t>
            </a:r>
            <a:endParaRPr lang="en-US" sz="1200">
              <a:cs typeface="Calibri" panose="020F0502020204030204"/>
            </a:endParaRPr>
          </a:p>
          <a:p>
            <a:pPr indent="-228600">
              <a:lnSpc>
                <a:spcPct val="150000"/>
              </a:lnSpc>
              <a:buFont typeface="Arial" panose="020B0604020202020204" pitchFamily="34" charset="0"/>
              <a:buChar char="•"/>
            </a:pPr>
            <a:r>
              <a:rPr lang="en-US" sz="1200"/>
              <a:t>Reduced ability to fight infection</a:t>
            </a:r>
            <a:endParaRPr lang="en-US" sz="1200">
              <a:cs typeface="Calibri" panose="020F0502020204030204"/>
            </a:endParaRPr>
          </a:p>
          <a:p>
            <a:pPr indent="-228600">
              <a:lnSpc>
                <a:spcPct val="90000"/>
              </a:lnSpc>
              <a:spcAft>
                <a:spcPts val="600"/>
              </a:spcAft>
              <a:buFont typeface="Arial" panose="020B0604020202020204" pitchFamily="34" charset="0"/>
              <a:buChar char="•"/>
            </a:pPr>
            <a:endParaRPr lang="en-US" sz="1200"/>
          </a:p>
        </p:txBody>
      </p:sp>
      <p:pic>
        <p:nvPicPr>
          <p:cNvPr id="11" name="Picture 10" descr="Blue background with a tape measure">
            <a:extLst>
              <a:ext uri="{FF2B5EF4-FFF2-40B4-BE49-F238E27FC236}">
                <a16:creationId xmlns:a16="http://schemas.microsoft.com/office/drawing/2014/main" id="{09117C4D-19E6-A597-A341-417E9E0C8845}"/>
              </a:ext>
            </a:extLst>
          </p:cNvPr>
          <p:cNvPicPr>
            <a:picLocks noChangeAspect="1"/>
          </p:cNvPicPr>
          <p:nvPr/>
        </p:nvPicPr>
        <p:blipFill rotWithShape="1">
          <a:blip r:embed="rId3"/>
          <a:srcRect l="16524" r="1652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747604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3">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3990D3-256A-B4A3-8B78-37A8EE32900A}"/>
              </a:ext>
            </a:extLst>
          </p:cNvPr>
          <p:cNvSpPr>
            <a:spLocks noGrp="1"/>
          </p:cNvSpPr>
          <p:nvPr>
            <p:ph type="title"/>
          </p:nvPr>
        </p:nvSpPr>
        <p:spPr>
          <a:xfrm>
            <a:off x="838200" y="557188"/>
            <a:ext cx="10515600" cy="1133499"/>
          </a:xfrm>
        </p:spPr>
        <p:txBody>
          <a:bodyPr>
            <a:normAutofit fontScale="90000"/>
          </a:bodyPr>
          <a:lstStyle/>
          <a:p>
            <a:pPr algn="ctr"/>
            <a:r>
              <a:rPr lang="en-US">
                <a:cs typeface="Calibri Light"/>
              </a:rPr>
              <a:t>Factors associated with why nutrition is often poor in the ageing population.</a:t>
            </a:r>
            <a:endParaRPr lang="en-US"/>
          </a:p>
        </p:txBody>
      </p:sp>
      <p:graphicFrame>
        <p:nvGraphicFramePr>
          <p:cNvPr id="4" name="Diagram 4">
            <a:extLst>
              <a:ext uri="{FF2B5EF4-FFF2-40B4-BE49-F238E27FC236}">
                <a16:creationId xmlns:a16="http://schemas.microsoft.com/office/drawing/2014/main" id="{B7E19A2A-9CEF-2776-453A-13844B832B0A}"/>
              </a:ext>
            </a:extLst>
          </p:cNvPr>
          <p:cNvGraphicFramePr>
            <a:graphicFrameLocks noGrp="1"/>
          </p:cNvGraphicFramePr>
          <p:nvPr>
            <p:ph idx="1"/>
            <p:extLst>
              <p:ext uri="{D42A27DB-BD31-4B8C-83A1-F6EECF244321}">
                <p14:modId xmlns:p14="http://schemas.microsoft.com/office/powerpoint/2010/main" val="1781941569"/>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96698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1">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3">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B415CE-1ED8-F457-69CA-463280EDDC60}"/>
              </a:ext>
            </a:extLst>
          </p:cNvPr>
          <p:cNvSpPr>
            <a:spLocks noGrp="1"/>
          </p:cNvSpPr>
          <p:nvPr>
            <p:ph type="title"/>
          </p:nvPr>
        </p:nvSpPr>
        <p:spPr>
          <a:xfrm>
            <a:off x="804672" y="802955"/>
            <a:ext cx="4766330" cy="1454051"/>
          </a:xfrm>
        </p:spPr>
        <p:txBody>
          <a:bodyPr vert="horz" lIns="91440" tIns="45720" rIns="91440" bIns="45720" rtlCol="0" anchor="ctr">
            <a:normAutofit/>
          </a:bodyPr>
          <a:lstStyle/>
          <a:p>
            <a:r>
              <a:rPr lang="en-US" sz="3600" kern="1200">
                <a:solidFill>
                  <a:schemeClr val="tx2"/>
                </a:solidFill>
                <a:latin typeface="+mj-lt"/>
                <a:ea typeface="+mj-ea"/>
                <a:cs typeface="+mj-cs"/>
              </a:rPr>
              <a:t>Dietary requirements for the ageing population </a:t>
            </a:r>
          </a:p>
        </p:txBody>
      </p:sp>
      <p:sp>
        <p:nvSpPr>
          <p:cNvPr id="7" name="TextBox 6">
            <a:extLst>
              <a:ext uri="{FF2B5EF4-FFF2-40B4-BE49-F238E27FC236}">
                <a16:creationId xmlns:a16="http://schemas.microsoft.com/office/drawing/2014/main" id="{960F6837-362B-2A61-4D89-59F7DB4029C4}"/>
              </a:ext>
            </a:extLst>
          </p:cNvPr>
          <p:cNvSpPr txBox="1"/>
          <p:nvPr/>
        </p:nvSpPr>
        <p:spPr>
          <a:xfrm>
            <a:off x="804672" y="2421683"/>
            <a:ext cx="4765949" cy="335347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a:solidFill>
                  <a:schemeClr val="tx2"/>
                </a:solidFill>
              </a:rPr>
              <a:t>Particular attention should be paid to nutrients that have been identified as being at risk within this age group are:</a:t>
            </a:r>
          </a:p>
          <a:p>
            <a:pPr indent="-228600">
              <a:lnSpc>
                <a:spcPct val="90000"/>
              </a:lnSpc>
              <a:spcAft>
                <a:spcPts val="600"/>
              </a:spcAft>
              <a:buFont typeface="Arial" panose="020B0604020202020204" pitchFamily="34" charset="0"/>
              <a:buChar char="•"/>
            </a:pPr>
            <a:r>
              <a:rPr lang="en-US">
                <a:solidFill>
                  <a:schemeClr val="tx2"/>
                </a:solidFill>
              </a:rPr>
              <a:t>Vitamin D</a:t>
            </a:r>
            <a:endParaRPr lang="en-US">
              <a:solidFill>
                <a:schemeClr val="tx2"/>
              </a:solidFill>
              <a:cs typeface="Calibri"/>
            </a:endParaRPr>
          </a:p>
          <a:p>
            <a:pPr indent="-228600">
              <a:lnSpc>
                <a:spcPct val="90000"/>
              </a:lnSpc>
              <a:spcAft>
                <a:spcPts val="600"/>
              </a:spcAft>
              <a:buFont typeface="Arial" panose="020B0604020202020204" pitchFamily="34" charset="0"/>
              <a:buChar char="•"/>
            </a:pPr>
            <a:r>
              <a:rPr lang="en-US">
                <a:solidFill>
                  <a:schemeClr val="tx2"/>
                </a:solidFill>
              </a:rPr>
              <a:t>Vitamin E</a:t>
            </a:r>
            <a:endParaRPr lang="en-US">
              <a:solidFill>
                <a:schemeClr val="tx2"/>
              </a:solidFill>
              <a:cs typeface="Calibri"/>
            </a:endParaRPr>
          </a:p>
          <a:p>
            <a:pPr indent="-228600">
              <a:lnSpc>
                <a:spcPct val="90000"/>
              </a:lnSpc>
              <a:spcAft>
                <a:spcPts val="600"/>
              </a:spcAft>
              <a:buFont typeface="Arial" panose="020B0604020202020204" pitchFamily="34" charset="0"/>
              <a:buChar char="•"/>
            </a:pPr>
            <a:r>
              <a:rPr lang="en-US">
                <a:solidFill>
                  <a:schemeClr val="tx2"/>
                </a:solidFill>
              </a:rPr>
              <a:t>Thiamin</a:t>
            </a:r>
            <a:endParaRPr lang="en-US">
              <a:solidFill>
                <a:schemeClr val="tx2"/>
              </a:solidFill>
              <a:cs typeface="Calibri"/>
            </a:endParaRPr>
          </a:p>
          <a:p>
            <a:pPr indent="-228600">
              <a:lnSpc>
                <a:spcPct val="90000"/>
              </a:lnSpc>
              <a:spcAft>
                <a:spcPts val="600"/>
              </a:spcAft>
              <a:buFont typeface="Arial" panose="020B0604020202020204" pitchFamily="34" charset="0"/>
              <a:buChar char="•"/>
            </a:pPr>
            <a:r>
              <a:rPr lang="en-US">
                <a:solidFill>
                  <a:schemeClr val="tx2"/>
                </a:solidFill>
              </a:rPr>
              <a:t>Folate</a:t>
            </a:r>
            <a:endParaRPr lang="en-US">
              <a:solidFill>
                <a:schemeClr val="tx2"/>
              </a:solidFill>
              <a:cs typeface="Calibri"/>
            </a:endParaRPr>
          </a:p>
          <a:p>
            <a:pPr indent="-228600">
              <a:lnSpc>
                <a:spcPct val="90000"/>
              </a:lnSpc>
              <a:spcAft>
                <a:spcPts val="600"/>
              </a:spcAft>
              <a:buFont typeface="Arial" panose="020B0604020202020204" pitchFamily="34" charset="0"/>
              <a:buChar char="•"/>
            </a:pPr>
            <a:r>
              <a:rPr lang="en-US">
                <a:solidFill>
                  <a:schemeClr val="tx2"/>
                </a:solidFill>
              </a:rPr>
              <a:t>Vitamin C</a:t>
            </a:r>
            <a:endParaRPr lang="en-US">
              <a:solidFill>
                <a:schemeClr val="tx2"/>
              </a:solidFill>
              <a:cs typeface="Calibri"/>
            </a:endParaRPr>
          </a:p>
          <a:p>
            <a:pPr indent="-228600">
              <a:lnSpc>
                <a:spcPct val="90000"/>
              </a:lnSpc>
              <a:spcAft>
                <a:spcPts val="600"/>
              </a:spcAft>
              <a:buFont typeface="Arial" panose="020B0604020202020204" pitchFamily="34" charset="0"/>
              <a:buChar char="•"/>
            </a:pPr>
            <a:r>
              <a:rPr lang="en-US">
                <a:solidFill>
                  <a:schemeClr val="tx2"/>
                </a:solidFill>
              </a:rPr>
              <a:t>Vitamin B12 </a:t>
            </a:r>
            <a:endParaRPr lang="en-US">
              <a:solidFill>
                <a:schemeClr val="tx2"/>
              </a:solidFill>
              <a:cs typeface="Calibri"/>
            </a:endParaRPr>
          </a:p>
          <a:p>
            <a:pPr indent="-228600">
              <a:lnSpc>
                <a:spcPct val="90000"/>
              </a:lnSpc>
              <a:spcAft>
                <a:spcPts val="600"/>
              </a:spcAft>
              <a:buFont typeface="Arial" panose="020B0604020202020204" pitchFamily="34" charset="0"/>
              <a:buChar char="•"/>
            </a:pPr>
            <a:r>
              <a:rPr lang="en-US">
                <a:solidFill>
                  <a:schemeClr val="tx2"/>
                </a:solidFill>
              </a:rPr>
              <a:t>Along with Iron, Zinc and calcium. </a:t>
            </a:r>
            <a:endParaRPr lang="en-US">
              <a:solidFill>
                <a:schemeClr val="tx2"/>
              </a:solidFill>
              <a:cs typeface="Calibri"/>
            </a:endParaRPr>
          </a:p>
        </p:txBody>
      </p:sp>
      <p:grpSp>
        <p:nvGrpSpPr>
          <p:cNvPr id="16" name="Group 15">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7" name="Freeform: Shape 16">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7">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7078AB9E-FB60-5EE6-99BC-7C74301351C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graphicFrame>
        <p:nvGraphicFramePr>
          <p:cNvPr id="5" name="Content Placeholder 4">
            <a:extLst>
              <a:ext uri="{FF2B5EF4-FFF2-40B4-BE49-F238E27FC236}">
                <a16:creationId xmlns:a16="http://schemas.microsoft.com/office/drawing/2014/main" id="{451F2989-5161-8C48-D070-C8ADD922B94F}"/>
              </a:ext>
            </a:extLst>
          </p:cNvPr>
          <p:cNvGraphicFramePr>
            <a:graphicFrameLocks noGrp="1"/>
          </p:cNvGraphicFramePr>
          <p:nvPr>
            <p:ph idx="1"/>
            <p:extLst>
              <p:ext uri="{D42A27DB-BD31-4B8C-83A1-F6EECF244321}">
                <p14:modId xmlns:p14="http://schemas.microsoft.com/office/powerpoint/2010/main" val="3311287862"/>
              </p:ext>
            </p:extLst>
          </p:nvPr>
        </p:nvGraphicFramePr>
        <p:xfrm>
          <a:off x="7708392" y="2769961"/>
          <a:ext cx="4142234" cy="2241624"/>
        </p:xfrm>
        <a:graphic>
          <a:graphicData uri="http://schemas.openxmlformats.org/drawingml/2006/table">
            <a:tbl>
              <a:tblPr firstRow="1" firstCol="1" bandRow="1">
                <a:tableStyleId>{5C22544A-7EE6-4342-B048-85BDC9FD1C3A}</a:tableStyleId>
              </a:tblPr>
              <a:tblGrid>
                <a:gridCol w="853743">
                  <a:extLst>
                    <a:ext uri="{9D8B030D-6E8A-4147-A177-3AD203B41FA5}">
                      <a16:colId xmlns:a16="http://schemas.microsoft.com/office/drawing/2014/main" val="3684874567"/>
                    </a:ext>
                  </a:extLst>
                </a:gridCol>
                <a:gridCol w="1546953">
                  <a:extLst>
                    <a:ext uri="{9D8B030D-6E8A-4147-A177-3AD203B41FA5}">
                      <a16:colId xmlns:a16="http://schemas.microsoft.com/office/drawing/2014/main" val="3226793345"/>
                    </a:ext>
                  </a:extLst>
                </a:gridCol>
                <a:gridCol w="1741538">
                  <a:extLst>
                    <a:ext uri="{9D8B030D-6E8A-4147-A177-3AD203B41FA5}">
                      <a16:colId xmlns:a16="http://schemas.microsoft.com/office/drawing/2014/main" val="3700306763"/>
                    </a:ext>
                  </a:extLst>
                </a:gridCol>
              </a:tblGrid>
              <a:tr h="560406">
                <a:tc>
                  <a:txBody>
                    <a:bodyPr/>
                    <a:lstStyle/>
                    <a:p>
                      <a:pPr>
                        <a:tabLst>
                          <a:tab pos="1851660" algn="l"/>
                        </a:tabLst>
                      </a:pPr>
                      <a:r>
                        <a:rPr lang="en-US" sz="1700">
                          <a:effectLst/>
                        </a:rPr>
                        <a:t> </a:t>
                      </a:r>
                    </a:p>
                  </a:txBody>
                  <a:tcPr marL="65672" marR="65672" marT="0" marB="0"/>
                </a:tc>
                <a:tc>
                  <a:txBody>
                    <a:bodyPr/>
                    <a:lstStyle/>
                    <a:p>
                      <a:pPr>
                        <a:tabLst>
                          <a:tab pos="1851660" algn="l"/>
                        </a:tabLst>
                      </a:pPr>
                      <a:r>
                        <a:rPr lang="en-US" sz="1700">
                          <a:effectLst/>
                        </a:rPr>
                        <a:t>Male Energy kcals per day</a:t>
                      </a:r>
                    </a:p>
                  </a:txBody>
                  <a:tcPr marL="65672" marR="65672" marT="0" marB="0"/>
                </a:tc>
                <a:tc>
                  <a:txBody>
                    <a:bodyPr/>
                    <a:lstStyle/>
                    <a:p>
                      <a:pPr>
                        <a:tabLst>
                          <a:tab pos="1851660" algn="l"/>
                        </a:tabLst>
                      </a:pPr>
                      <a:r>
                        <a:rPr lang="en-US" sz="1700">
                          <a:effectLst/>
                        </a:rPr>
                        <a:t>Female Energy kcals per day</a:t>
                      </a:r>
                    </a:p>
                  </a:txBody>
                  <a:tcPr marL="65672" marR="65672" marT="0" marB="0"/>
                </a:tc>
                <a:extLst>
                  <a:ext uri="{0D108BD9-81ED-4DB2-BD59-A6C34878D82A}">
                    <a16:rowId xmlns:a16="http://schemas.microsoft.com/office/drawing/2014/main" val="1834561523"/>
                  </a:ext>
                </a:extLst>
              </a:tr>
              <a:tr h="560406">
                <a:tc>
                  <a:txBody>
                    <a:bodyPr/>
                    <a:lstStyle/>
                    <a:p>
                      <a:pPr>
                        <a:tabLst>
                          <a:tab pos="1851660" algn="l"/>
                        </a:tabLst>
                      </a:pPr>
                      <a:r>
                        <a:rPr lang="en-US" sz="1700">
                          <a:effectLst/>
                        </a:rPr>
                        <a:t>55-64 years</a:t>
                      </a:r>
                    </a:p>
                  </a:txBody>
                  <a:tcPr marL="65672" marR="65672" marT="0" marB="0"/>
                </a:tc>
                <a:tc>
                  <a:txBody>
                    <a:bodyPr/>
                    <a:lstStyle/>
                    <a:p>
                      <a:pPr>
                        <a:tabLst>
                          <a:tab pos="1851660" algn="l"/>
                        </a:tabLst>
                      </a:pPr>
                      <a:r>
                        <a:rPr lang="en-US" sz="1700">
                          <a:effectLst/>
                        </a:rPr>
                        <a:t>2581</a:t>
                      </a:r>
                    </a:p>
                  </a:txBody>
                  <a:tcPr marL="65672" marR="65672" marT="0" marB="0"/>
                </a:tc>
                <a:tc>
                  <a:txBody>
                    <a:bodyPr/>
                    <a:lstStyle/>
                    <a:p>
                      <a:pPr>
                        <a:tabLst>
                          <a:tab pos="1851660" algn="l"/>
                        </a:tabLst>
                      </a:pPr>
                      <a:r>
                        <a:rPr lang="en-US" sz="1700">
                          <a:effectLst/>
                        </a:rPr>
                        <a:t>2079</a:t>
                      </a:r>
                    </a:p>
                  </a:txBody>
                  <a:tcPr marL="65672" marR="65672" marT="0" marB="0"/>
                </a:tc>
                <a:extLst>
                  <a:ext uri="{0D108BD9-81ED-4DB2-BD59-A6C34878D82A}">
                    <a16:rowId xmlns:a16="http://schemas.microsoft.com/office/drawing/2014/main" val="3001937420"/>
                  </a:ext>
                </a:extLst>
              </a:tr>
              <a:tr h="560406">
                <a:tc>
                  <a:txBody>
                    <a:bodyPr/>
                    <a:lstStyle/>
                    <a:p>
                      <a:pPr>
                        <a:tabLst>
                          <a:tab pos="1851660" algn="l"/>
                        </a:tabLst>
                      </a:pPr>
                      <a:r>
                        <a:rPr lang="en-US" sz="1700">
                          <a:effectLst/>
                        </a:rPr>
                        <a:t>65-74 years</a:t>
                      </a:r>
                    </a:p>
                  </a:txBody>
                  <a:tcPr marL="65672" marR="65672" marT="0" marB="0"/>
                </a:tc>
                <a:tc>
                  <a:txBody>
                    <a:bodyPr/>
                    <a:lstStyle/>
                    <a:p>
                      <a:pPr>
                        <a:tabLst>
                          <a:tab pos="1851660" algn="l"/>
                        </a:tabLst>
                      </a:pPr>
                      <a:r>
                        <a:rPr lang="en-US" sz="1700">
                          <a:effectLst/>
                        </a:rPr>
                        <a:t>2342</a:t>
                      </a:r>
                    </a:p>
                  </a:txBody>
                  <a:tcPr marL="65672" marR="65672" marT="0" marB="0"/>
                </a:tc>
                <a:tc>
                  <a:txBody>
                    <a:bodyPr/>
                    <a:lstStyle/>
                    <a:p>
                      <a:pPr>
                        <a:tabLst>
                          <a:tab pos="1851660" algn="l"/>
                        </a:tabLst>
                      </a:pPr>
                      <a:r>
                        <a:rPr lang="en-US" sz="1700">
                          <a:effectLst/>
                        </a:rPr>
                        <a:t>1912</a:t>
                      </a:r>
                    </a:p>
                  </a:txBody>
                  <a:tcPr marL="65672" marR="65672" marT="0" marB="0"/>
                </a:tc>
                <a:extLst>
                  <a:ext uri="{0D108BD9-81ED-4DB2-BD59-A6C34878D82A}">
                    <a16:rowId xmlns:a16="http://schemas.microsoft.com/office/drawing/2014/main" val="884457739"/>
                  </a:ext>
                </a:extLst>
              </a:tr>
              <a:tr h="560406">
                <a:tc>
                  <a:txBody>
                    <a:bodyPr/>
                    <a:lstStyle/>
                    <a:p>
                      <a:pPr>
                        <a:tabLst>
                          <a:tab pos="1851660" algn="l"/>
                        </a:tabLst>
                      </a:pPr>
                      <a:r>
                        <a:rPr lang="en-US" sz="1700">
                          <a:effectLst/>
                        </a:rPr>
                        <a:t>75 + years </a:t>
                      </a:r>
                    </a:p>
                  </a:txBody>
                  <a:tcPr marL="65672" marR="65672" marT="0" marB="0"/>
                </a:tc>
                <a:tc>
                  <a:txBody>
                    <a:bodyPr/>
                    <a:lstStyle/>
                    <a:p>
                      <a:pPr>
                        <a:tabLst>
                          <a:tab pos="1851660" algn="l"/>
                        </a:tabLst>
                      </a:pPr>
                      <a:r>
                        <a:rPr lang="en-US" sz="1700">
                          <a:effectLst/>
                        </a:rPr>
                        <a:t>2294</a:t>
                      </a:r>
                    </a:p>
                  </a:txBody>
                  <a:tcPr marL="65672" marR="65672" marT="0" marB="0"/>
                </a:tc>
                <a:tc>
                  <a:txBody>
                    <a:bodyPr/>
                    <a:lstStyle/>
                    <a:p>
                      <a:pPr>
                        <a:tabLst>
                          <a:tab pos="1851660" algn="l"/>
                        </a:tabLst>
                      </a:pPr>
                      <a:r>
                        <a:rPr lang="en-US" sz="1700">
                          <a:effectLst/>
                        </a:rPr>
                        <a:t>1840</a:t>
                      </a:r>
                    </a:p>
                  </a:txBody>
                  <a:tcPr marL="65672" marR="65672" marT="0" marB="0"/>
                </a:tc>
                <a:extLst>
                  <a:ext uri="{0D108BD9-81ED-4DB2-BD59-A6C34878D82A}">
                    <a16:rowId xmlns:a16="http://schemas.microsoft.com/office/drawing/2014/main" val="1649285384"/>
                  </a:ext>
                </a:extLst>
              </a:tr>
            </a:tbl>
          </a:graphicData>
        </a:graphic>
      </p:graphicFrame>
    </p:spTree>
    <p:extLst>
      <p:ext uri="{BB962C8B-B14F-4D97-AF65-F5344CB8AC3E}">
        <p14:creationId xmlns:p14="http://schemas.microsoft.com/office/powerpoint/2010/main" val="21386128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073A4-EEF3-C9F6-59B0-44CA453F5BF2}"/>
              </a:ext>
            </a:extLst>
          </p:cNvPr>
          <p:cNvSpPr>
            <a:spLocks noGrp="1"/>
          </p:cNvSpPr>
          <p:nvPr>
            <p:ph type="title"/>
          </p:nvPr>
        </p:nvSpPr>
        <p:spPr>
          <a:xfrm>
            <a:off x="6092885" y="3308688"/>
            <a:ext cx="5259707" cy="1325563"/>
          </a:xfrm>
        </p:spPr>
        <p:txBody>
          <a:bodyPr>
            <a:normAutofit/>
          </a:bodyPr>
          <a:lstStyle/>
          <a:p>
            <a:r>
              <a:rPr lang="en-GB" sz="5400">
                <a:cs typeface="Calibri Light"/>
              </a:rPr>
              <a:t>Conclusion</a:t>
            </a:r>
            <a:endParaRPr lang="en-GB" sz="5400"/>
          </a:p>
        </p:txBody>
      </p:sp>
      <p:pic>
        <p:nvPicPr>
          <p:cNvPr id="4" name="Picture 4" descr="A picture containing food, fresh, several&#10;&#10;Description automatically generated">
            <a:extLst>
              <a:ext uri="{FF2B5EF4-FFF2-40B4-BE49-F238E27FC236}">
                <a16:creationId xmlns:a16="http://schemas.microsoft.com/office/drawing/2014/main" id="{60441F68-C39E-9070-968F-EBB0F6C8B0B7}"/>
              </a:ext>
            </a:extLst>
          </p:cNvPr>
          <p:cNvPicPr>
            <a:picLocks noChangeAspect="1"/>
          </p:cNvPicPr>
          <p:nvPr/>
        </p:nvPicPr>
        <p:blipFill rotWithShape="1">
          <a:blip r:embed="rId2"/>
          <a:srcRect l="19002" r="2721"/>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Tree>
    <p:extLst>
      <p:ext uri="{BB962C8B-B14F-4D97-AF65-F5344CB8AC3E}">
        <p14:creationId xmlns:p14="http://schemas.microsoft.com/office/powerpoint/2010/main" val="2590845808"/>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74450">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9FC6B27-D8DD-D947-B1C8-35147F078BF5}"/>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cs typeface="Calibri Light"/>
              </a:rPr>
              <a:t>Infancy, Childhood and Adolescents</a:t>
            </a:r>
          </a:p>
        </p:txBody>
      </p:sp>
      <p:pic>
        <p:nvPicPr>
          <p:cNvPr id="4" name="Picture 4">
            <a:extLst>
              <a:ext uri="{FF2B5EF4-FFF2-40B4-BE49-F238E27FC236}">
                <a16:creationId xmlns:a16="http://schemas.microsoft.com/office/drawing/2014/main" id="{010B18B1-8392-44C6-9C52-0037A0482CCD}"/>
              </a:ext>
            </a:extLst>
          </p:cNvPr>
          <p:cNvPicPr>
            <a:picLocks noChangeAspect="1"/>
          </p:cNvPicPr>
          <p:nvPr/>
        </p:nvPicPr>
        <p:blipFill rotWithShape="1">
          <a:blip r:embed="rId2"/>
          <a:srcRect l="3445" r="1" b="1"/>
          <a:stretch/>
        </p:blipFill>
        <p:spPr>
          <a:xfrm>
            <a:off x="327547" y="321733"/>
            <a:ext cx="7058306" cy="4107392"/>
          </a:xfrm>
          <a:prstGeom prst="rect">
            <a:avLst/>
          </a:prstGeom>
        </p:spPr>
      </p:pic>
      <p:sp>
        <p:nvSpPr>
          <p:cNvPr id="7"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442694E-A520-A754-9601-96B0A3441F20}"/>
              </a:ext>
            </a:extLst>
          </p:cNvPr>
          <p:cNvSpPr>
            <a:spLocks noGrp="1"/>
          </p:cNvSpPr>
          <p:nvPr>
            <p:ph idx="1"/>
          </p:nvPr>
        </p:nvSpPr>
        <p:spPr>
          <a:xfrm>
            <a:off x="8029319" y="917725"/>
            <a:ext cx="3424739" cy="4852362"/>
          </a:xfrm>
        </p:spPr>
        <p:txBody>
          <a:bodyPr vert="horz" lIns="91440" tIns="45720" rIns="91440" bIns="45720" rtlCol="0" anchor="ctr">
            <a:normAutofit/>
          </a:bodyPr>
          <a:lstStyle/>
          <a:p>
            <a:pPr marL="0" indent="0">
              <a:buNone/>
            </a:pPr>
            <a:r>
              <a:rPr lang="en-GB" sz="1600">
                <a:solidFill>
                  <a:srgbClr val="FFFFFF"/>
                </a:solidFill>
                <a:cs typeface="Calibri"/>
              </a:rPr>
              <a:t>Infancy through to childhood and adolescents is the time for growth and development, and nutritional requirements reflect this. </a:t>
            </a:r>
          </a:p>
          <a:p>
            <a:pPr marL="0" indent="0">
              <a:buNone/>
            </a:pPr>
            <a:r>
              <a:rPr lang="en-GB" sz="1600">
                <a:solidFill>
                  <a:srgbClr val="FFFFFF"/>
                </a:solidFill>
                <a:ea typeface="+mn-lt"/>
                <a:cs typeface="+mn-lt"/>
              </a:rPr>
              <a:t>Studies have shown that poor nutrition during these early years can lead to stunted growth, unhealthy eating habits, and dietary diseases later in life. </a:t>
            </a:r>
            <a:endParaRPr lang="en-GB" sz="1600">
              <a:solidFill>
                <a:srgbClr val="FFFFFF"/>
              </a:solidFill>
              <a:cs typeface="Calibri"/>
            </a:endParaRPr>
          </a:p>
          <a:p>
            <a:pPr marL="0" indent="0">
              <a:buNone/>
            </a:pPr>
            <a:r>
              <a:rPr lang="en-GB" sz="1600">
                <a:solidFill>
                  <a:srgbClr val="FFFFFF"/>
                </a:solidFill>
                <a:cs typeface="Calibri"/>
              </a:rPr>
              <a:t>Nutrient intakes are the same for both genders until the age 10 (apart from energy), then requirements adapt to gender specific needs. </a:t>
            </a:r>
            <a:endParaRPr lang="en-US" sz="1600">
              <a:solidFill>
                <a:srgbClr val="FFFFFF"/>
              </a:solidFill>
              <a:cs typeface="Calibri"/>
            </a:endParaRPr>
          </a:p>
          <a:p>
            <a:pPr marL="0" indent="0">
              <a:buNone/>
            </a:pPr>
            <a:r>
              <a:rPr lang="en-GB" sz="1600">
                <a:solidFill>
                  <a:srgbClr val="FFFFFF"/>
                </a:solidFill>
                <a:cs typeface="Calibri"/>
              </a:rPr>
              <a:t>Specific nutrients of interest during these years are specifically for growing, and for preventing deficiency: </a:t>
            </a:r>
            <a:r>
              <a:rPr lang="en-GB" sz="1600">
                <a:solidFill>
                  <a:srgbClr val="FFFFFF"/>
                </a:solidFill>
                <a:ea typeface="+mn-lt"/>
                <a:cs typeface="+mn-lt"/>
              </a:rPr>
              <a:t>Calcium, Iron, Zinc, Folate, and Vitamins A, D and C</a:t>
            </a:r>
          </a:p>
        </p:txBody>
      </p:sp>
    </p:spTree>
    <p:extLst>
      <p:ext uri="{BB962C8B-B14F-4D97-AF65-F5344CB8AC3E}">
        <p14:creationId xmlns:p14="http://schemas.microsoft.com/office/powerpoint/2010/main" val="38568374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Başlık 1">
            <a:extLst>
              <a:ext uri="{FF2B5EF4-FFF2-40B4-BE49-F238E27FC236}">
                <a16:creationId xmlns:a16="http://schemas.microsoft.com/office/drawing/2014/main" id="{FCF24E96-859E-F8A9-16A7-286669FFDA0A}"/>
              </a:ext>
            </a:extLst>
          </p:cNvPr>
          <p:cNvSpPr>
            <a:spLocks noGrp="1"/>
          </p:cNvSpPr>
          <p:nvPr>
            <p:ph type="title"/>
          </p:nvPr>
        </p:nvSpPr>
        <p:spPr>
          <a:xfrm>
            <a:off x="833002" y="365125"/>
            <a:ext cx="10520702" cy="1325563"/>
          </a:xfrm>
        </p:spPr>
        <p:txBody>
          <a:bodyPr>
            <a:normAutofit/>
          </a:bodyPr>
          <a:lstStyle/>
          <a:p>
            <a:r>
              <a:rPr lang="tr-TR" err="1">
                <a:solidFill>
                  <a:srgbClr val="FFFFFF"/>
                </a:solidFill>
                <a:cs typeface="Calibri Light"/>
              </a:rPr>
              <a:t>Adults</a:t>
            </a:r>
            <a:endParaRPr lang="tr-TR" err="1">
              <a:solidFill>
                <a:srgbClr val="FFFFFF"/>
              </a:solidFill>
            </a:endParaRPr>
          </a:p>
        </p:txBody>
      </p:sp>
      <p:sp>
        <p:nvSpPr>
          <p:cNvPr id="3" name="İçerik Yer Tutucusu 2">
            <a:extLst>
              <a:ext uri="{FF2B5EF4-FFF2-40B4-BE49-F238E27FC236}">
                <a16:creationId xmlns:a16="http://schemas.microsoft.com/office/drawing/2014/main" id="{AEAC58DA-CA4C-18EE-686B-4F485BC4F15C}"/>
              </a:ext>
            </a:extLst>
          </p:cNvPr>
          <p:cNvSpPr>
            <a:spLocks noGrp="1"/>
          </p:cNvSpPr>
          <p:nvPr>
            <p:ph idx="1"/>
          </p:nvPr>
        </p:nvSpPr>
        <p:spPr>
          <a:xfrm>
            <a:off x="838201" y="2022601"/>
            <a:ext cx="10515598" cy="4154361"/>
          </a:xfrm>
        </p:spPr>
        <p:txBody>
          <a:bodyPr vert="horz" lIns="91440" tIns="45720" rIns="91440" bIns="45720" rtlCol="0" anchor="t">
            <a:noAutofit/>
          </a:bodyPr>
          <a:lstStyle/>
          <a:p>
            <a:pPr marL="0" indent="0"/>
            <a:r>
              <a:rPr lang="tr-TR" sz="1800">
                <a:solidFill>
                  <a:srgbClr val="FFFFFF"/>
                </a:solidFill>
                <a:ea typeface="+mn-lt"/>
                <a:cs typeface="+mn-lt"/>
              </a:rPr>
              <a:t> </a:t>
            </a:r>
            <a:r>
              <a:rPr lang="tr-TR" sz="1800" err="1">
                <a:solidFill>
                  <a:srgbClr val="FFFFFF"/>
                </a:solidFill>
                <a:ea typeface="+mn-lt"/>
                <a:cs typeface="+mn-lt"/>
              </a:rPr>
              <a:t>There</a:t>
            </a:r>
            <a:r>
              <a:rPr lang="tr-TR" sz="1800">
                <a:solidFill>
                  <a:srgbClr val="FFFFFF"/>
                </a:solidFill>
                <a:ea typeface="+mn-lt"/>
                <a:cs typeface="+mn-lt"/>
              </a:rPr>
              <a:t> </a:t>
            </a:r>
            <a:r>
              <a:rPr lang="tr-TR" sz="1800" err="1">
                <a:solidFill>
                  <a:srgbClr val="FFFFFF"/>
                </a:solidFill>
                <a:ea typeface="+mn-lt"/>
                <a:cs typeface="+mn-lt"/>
              </a:rPr>
              <a:t>are</a:t>
            </a:r>
            <a:r>
              <a:rPr lang="tr-TR" sz="1800">
                <a:solidFill>
                  <a:srgbClr val="FFFFFF"/>
                </a:solidFill>
                <a:ea typeface="+mn-lt"/>
                <a:cs typeface="+mn-lt"/>
              </a:rPr>
              <a:t> </a:t>
            </a:r>
            <a:r>
              <a:rPr lang="tr-TR" sz="1800" err="1">
                <a:solidFill>
                  <a:srgbClr val="FFFFFF"/>
                </a:solidFill>
                <a:ea typeface="+mn-lt"/>
                <a:cs typeface="+mn-lt"/>
              </a:rPr>
              <a:t>many</a:t>
            </a:r>
            <a:r>
              <a:rPr lang="tr-TR" sz="1800">
                <a:solidFill>
                  <a:srgbClr val="FFFFFF"/>
                </a:solidFill>
                <a:ea typeface="+mn-lt"/>
                <a:cs typeface="+mn-lt"/>
              </a:rPr>
              <a:t> </a:t>
            </a:r>
            <a:r>
              <a:rPr lang="tr-TR" sz="1800" err="1">
                <a:solidFill>
                  <a:srgbClr val="FFFFFF"/>
                </a:solidFill>
                <a:ea typeface="+mn-lt"/>
                <a:cs typeface="+mn-lt"/>
              </a:rPr>
              <a:t>different</a:t>
            </a:r>
            <a:r>
              <a:rPr lang="tr-TR" sz="1800">
                <a:solidFill>
                  <a:srgbClr val="FFFFFF"/>
                </a:solidFill>
                <a:ea typeface="+mn-lt"/>
                <a:cs typeface="+mn-lt"/>
              </a:rPr>
              <a:t> </a:t>
            </a:r>
            <a:r>
              <a:rPr lang="tr-TR" sz="1800" err="1">
                <a:solidFill>
                  <a:srgbClr val="FFFFFF"/>
                </a:solidFill>
                <a:ea typeface="+mn-lt"/>
                <a:cs typeface="+mn-lt"/>
              </a:rPr>
              <a:t>ways</a:t>
            </a:r>
            <a:r>
              <a:rPr lang="tr-TR" sz="1800">
                <a:solidFill>
                  <a:srgbClr val="FFFFFF"/>
                </a:solidFill>
                <a:ea typeface="+mn-lt"/>
                <a:cs typeface="+mn-lt"/>
              </a:rPr>
              <a:t> in </a:t>
            </a:r>
            <a:r>
              <a:rPr lang="tr-TR" sz="1800" err="1">
                <a:solidFill>
                  <a:srgbClr val="FFFFFF"/>
                </a:solidFill>
                <a:ea typeface="+mn-lt"/>
                <a:cs typeface="+mn-lt"/>
              </a:rPr>
              <a:t>which</a:t>
            </a:r>
            <a:r>
              <a:rPr lang="tr-TR" sz="1800">
                <a:solidFill>
                  <a:srgbClr val="FFFFFF"/>
                </a:solidFill>
                <a:ea typeface="+mn-lt"/>
                <a:cs typeface="+mn-lt"/>
              </a:rPr>
              <a:t> an </a:t>
            </a:r>
            <a:r>
              <a:rPr lang="tr-TR" sz="1800" err="1">
                <a:solidFill>
                  <a:srgbClr val="FFFFFF"/>
                </a:solidFill>
                <a:ea typeface="+mn-lt"/>
                <a:cs typeface="+mn-lt"/>
              </a:rPr>
              <a:t>individual's</a:t>
            </a:r>
            <a:r>
              <a:rPr lang="tr-TR" sz="1800">
                <a:solidFill>
                  <a:srgbClr val="FFFFFF"/>
                </a:solidFill>
                <a:ea typeface="+mn-lt"/>
                <a:cs typeface="+mn-lt"/>
              </a:rPr>
              <a:t> </a:t>
            </a:r>
            <a:r>
              <a:rPr lang="tr-TR" sz="1800" err="1">
                <a:solidFill>
                  <a:srgbClr val="FFFFFF"/>
                </a:solidFill>
                <a:ea typeface="+mn-lt"/>
                <a:cs typeface="+mn-lt"/>
              </a:rPr>
              <a:t>lifestyle</a:t>
            </a:r>
            <a:r>
              <a:rPr lang="tr-TR" sz="1800">
                <a:solidFill>
                  <a:srgbClr val="FFFFFF"/>
                </a:solidFill>
                <a:ea typeface="+mn-lt"/>
                <a:cs typeface="+mn-lt"/>
              </a:rPr>
              <a:t> </a:t>
            </a:r>
            <a:r>
              <a:rPr lang="tr-TR" sz="1800" err="1">
                <a:solidFill>
                  <a:srgbClr val="FFFFFF"/>
                </a:solidFill>
                <a:ea typeface="+mn-lt"/>
                <a:cs typeface="+mn-lt"/>
              </a:rPr>
              <a:t>may</a:t>
            </a:r>
            <a:r>
              <a:rPr lang="tr-TR" sz="1800">
                <a:solidFill>
                  <a:srgbClr val="FFFFFF"/>
                </a:solidFill>
                <a:ea typeface="+mn-lt"/>
                <a:cs typeface="+mn-lt"/>
              </a:rPr>
              <a:t> </a:t>
            </a:r>
            <a:r>
              <a:rPr lang="tr-TR" sz="1800" err="1">
                <a:solidFill>
                  <a:srgbClr val="FFFFFF"/>
                </a:solidFill>
                <a:ea typeface="+mn-lt"/>
                <a:cs typeface="+mn-lt"/>
              </a:rPr>
              <a:t>change</a:t>
            </a:r>
            <a:r>
              <a:rPr lang="tr-TR" sz="1800">
                <a:solidFill>
                  <a:srgbClr val="FFFFFF"/>
                </a:solidFill>
                <a:ea typeface="+mn-lt"/>
                <a:cs typeface="+mn-lt"/>
              </a:rPr>
              <a:t> as they </a:t>
            </a:r>
            <a:r>
              <a:rPr lang="tr-TR" sz="1800" err="1">
                <a:solidFill>
                  <a:srgbClr val="FFFFFF"/>
                </a:solidFill>
                <a:ea typeface="+mn-lt"/>
                <a:cs typeface="+mn-lt"/>
              </a:rPr>
              <a:t>transition</a:t>
            </a:r>
            <a:r>
              <a:rPr lang="tr-TR" sz="1800">
                <a:solidFill>
                  <a:srgbClr val="FFFFFF"/>
                </a:solidFill>
                <a:ea typeface="+mn-lt"/>
                <a:cs typeface="+mn-lt"/>
              </a:rPr>
              <a:t> </a:t>
            </a:r>
            <a:r>
              <a:rPr lang="tr-TR" sz="1800" err="1">
                <a:solidFill>
                  <a:srgbClr val="FFFFFF"/>
                </a:solidFill>
                <a:ea typeface="+mn-lt"/>
                <a:cs typeface="+mn-lt"/>
              </a:rPr>
              <a:t>from</a:t>
            </a:r>
            <a:r>
              <a:rPr lang="tr-TR" sz="1800">
                <a:solidFill>
                  <a:srgbClr val="FFFFFF"/>
                </a:solidFill>
                <a:ea typeface="+mn-lt"/>
                <a:cs typeface="+mn-lt"/>
              </a:rPr>
              <a:t> </a:t>
            </a:r>
            <a:r>
              <a:rPr lang="tr-TR" sz="1800" err="1">
                <a:solidFill>
                  <a:srgbClr val="FFFFFF"/>
                </a:solidFill>
                <a:ea typeface="+mn-lt"/>
                <a:cs typeface="+mn-lt"/>
              </a:rPr>
              <a:t>adolescence</a:t>
            </a:r>
            <a:r>
              <a:rPr lang="tr-TR" sz="1800">
                <a:solidFill>
                  <a:srgbClr val="FFFFFF"/>
                </a:solidFill>
                <a:ea typeface="+mn-lt"/>
                <a:cs typeface="+mn-lt"/>
              </a:rPr>
              <a:t> </a:t>
            </a:r>
            <a:r>
              <a:rPr lang="tr-TR" sz="1800" err="1">
                <a:solidFill>
                  <a:srgbClr val="FFFFFF"/>
                </a:solidFill>
                <a:ea typeface="+mn-lt"/>
                <a:cs typeface="+mn-lt"/>
              </a:rPr>
              <a:t>to</a:t>
            </a:r>
            <a:r>
              <a:rPr lang="tr-TR" sz="1800">
                <a:solidFill>
                  <a:srgbClr val="FFFFFF"/>
                </a:solidFill>
                <a:ea typeface="+mn-lt"/>
                <a:cs typeface="+mn-lt"/>
              </a:rPr>
              <a:t> </a:t>
            </a:r>
            <a:r>
              <a:rPr lang="tr-TR" sz="1800" err="1">
                <a:solidFill>
                  <a:srgbClr val="FFFFFF"/>
                </a:solidFill>
                <a:ea typeface="+mn-lt"/>
                <a:cs typeface="+mn-lt"/>
              </a:rPr>
              <a:t>adulthood</a:t>
            </a:r>
            <a:r>
              <a:rPr lang="tr-TR" sz="1800">
                <a:solidFill>
                  <a:srgbClr val="FFFFFF"/>
                </a:solidFill>
                <a:ea typeface="+mn-lt"/>
                <a:cs typeface="+mn-lt"/>
              </a:rPr>
              <a:t>. </a:t>
            </a:r>
            <a:r>
              <a:rPr lang="tr-TR" sz="1800" err="1">
                <a:solidFill>
                  <a:srgbClr val="FFFFFF"/>
                </a:solidFill>
                <a:ea typeface="+mn-lt"/>
                <a:cs typeface="+mn-lt"/>
              </a:rPr>
              <a:t>Some</a:t>
            </a:r>
            <a:r>
              <a:rPr lang="tr-TR" sz="1800">
                <a:solidFill>
                  <a:srgbClr val="FFFFFF"/>
                </a:solidFill>
                <a:ea typeface="+mn-lt"/>
                <a:cs typeface="+mn-lt"/>
              </a:rPr>
              <a:t> of </a:t>
            </a:r>
            <a:r>
              <a:rPr lang="tr-TR" sz="1800" err="1">
                <a:solidFill>
                  <a:srgbClr val="FFFFFF"/>
                </a:solidFill>
                <a:ea typeface="+mn-lt"/>
                <a:cs typeface="+mn-lt"/>
              </a:rPr>
              <a:t>these</a:t>
            </a:r>
            <a:r>
              <a:rPr lang="tr-TR" sz="1800">
                <a:solidFill>
                  <a:srgbClr val="FFFFFF"/>
                </a:solidFill>
                <a:ea typeface="+mn-lt"/>
                <a:cs typeface="+mn-lt"/>
              </a:rPr>
              <a:t> </a:t>
            </a:r>
            <a:r>
              <a:rPr lang="tr-TR" sz="1800" err="1">
                <a:solidFill>
                  <a:srgbClr val="FFFFFF"/>
                </a:solidFill>
                <a:ea typeface="+mn-lt"/>
                <a:cs typeface="+mn-lt"/>
              </a:rPr>
              <a:t>changes</a:t>
            </a:r>
            <a:r>
              <a:rPr lang="tr-TR" sz="1800">
                <a:solidFill>
                  <a:srgbClr val="FFFFFF"/>
                </a:solidFill>
                <a:ea typeface="+mn-lt"/>
                <a:cs typeface="+mn-lt"/>
              </a:rPr>
              <a:t> </a:t>
            </a:r>
            <a:r>
              <a:rPr lang="tr-TR" sz="1800" err="1">
                <a:solidFill>
                  <a:srgbClr val="FFFFFF"/>
                </a:solidFill>
                <a:ea typeface="+mn-lt"/>
                <a:cs typeface="+mn-lt"/>
              </a:rPr>
              <a:t>may</a:t>
            </a:r>
            <a:r>
              <a:rPr lang="tr-TR" sz="1800">
                <a:solidFill>
                  <a:srgbClr val="FFFFFF"/>
                </a:solidFill>
                <a:ea typeface="+mn-lt"/>
                <a:cs typeface="+mn-lt"/>
              </a:rPr>
              <a:t> be </a:t>
            </a:r>
            <a:r>
              <a:rPr lang="tr-TR" sz="1800" err="1">
                <a:solidFill>
                  <a:srgbClr val="FFFFFF"/>
                </a:solidFill>
                <a:ea typeface="+mn-lt"/>
                <a:cs typeface="+mn-lt"/>
              </a:rPr>
              <a:t>positive</a:t>
            </a:r>
            <a:r>
              <a:rPr lang="tr-TR" sz="1800">
                <a:solidFill>
                  <a:srgbClr val="FFFFFF"/>
                </a:solidFill>
                <a:ea typeface="+mn-lt"/>
                <a:cs typeface="+mn-lt"/>
              </a:rPr>
              <a:t>, </a:t>
            </a:r>
            <a:r>
              <a:rPr lang="tr-TR" sz="1800" err="1">
                <a:solidFill>
                  <a:srgbClr val="FFFFFF"/>
                </a:solidFill>
                <a:ea typeface="+mn-lt"/>
                <a:cs typeface="+mn-lt"/>
              </a:rPr>
              <a:t>such</a:t>
            </a:r>
            <a:r>
              <a:rPr lang="tr-TR" sz="1800">
                <a:solidFill>
                  <a:srgbClr val="FFFFFF"/>
                </a:solidFill>
                <a:ea typeface="+mn-lt"/>
                <a:cs typeface="+mn-lt"/>
              </a:rPr>
              <a:t> as </a:t>
            </a:r>
            <a:r>
              <a:rPr lang="tr-TR" sz="1800" err="1">
                <a:solidFill>
                  <a:srgbClr val="FFFFFF"/>
                </a:solidFill>
                <a:ea typeface="+mn-lt"/>
                <a:cs typeface="+mn-lt"/>
              </a:rPr>
              <a:t>gaining</a:t>
            </a:r>
            <a:r>
              <a:rPr lang="tr-TR" sz="1800">
                <a:solidFill>
                  <a:srgbClr val="FFFFFF"/>
                </a:solidFill>
                <a:ea typeface="+mn-lt"/>
                <a:cs typeface="+mn-lt"/>
              </a:rPr>
              <a:t> </a:t>
            </a:r>
            <a:r>
              <a:rPr lang="tr-TR" sz="1800" err="1">
                <a:solidFill>
                  <a:srgbClr val="FFFFFF"/>
                </a:solidFill>
                <a:ea typeface="+mn-lt"/>
                <a:cs typeface="+mn-lt"/>
              </a:rPr>
              <a:t>greater</a:t>
            </a:r>
            <a:r>
              <a:rPr lang="tr-TR" sz="1800">
                <a:solidFill>
                  <a:srgbClr val="FFFFFF"/>
                </a:solidFill>
                <a:ea typeface="+mn-lt"/>
                <a:cs typeface="+mn-lt"/>
              </a:rPr>
              <a:t> </a:t>
            </a:r>
            <a:r>
              <a:rPr lang="tr-TR" sz="1800" err="1">
                <a:solidFill>
                  <a:srgbClr val="FFFFFF"/>
                </a:solidFill>
                <a:ea typeface="+mn-lt"/>
                <a:cs typeface="+mn-lt"/>
              </a:rPr>
              <a:t>independence</a:t>
            </a:r>
            <a:r>
              <a:rPr lang="tr-TR" sz="1800">
                <a:solidFill>
                  <a:srgbClr val="FFFFFF"/>
                </a:solidFill>
                <a:ea typeface="+mn-lt"/>
                <a:cs typeface="+mn-lt"/>
              </a:rPr>
              <a:t>, </a:t>
            </a:r>
            <a:r>
              <a:rPr lang="tr-TR" sz="1800" err="1">
                <a:solidFill>
                  <a:srgbClr val="FFFFFF"/>
                </a:solidFill>
                <a:ea typeface="+mn-lt"/>
                <a:cs typeface="+mn-lt"/>
              </a:rPr>
              <a:t>establishing</a:t>
            </a:r>
            <a:r>
              <a:rPr lang="tr-TR" sz="1800">
                <a:solidFill>
                  <a:srgbClr val="FFFFFF"/>
                </a:solidFill>
                <a:ea typeface="+mn-lt"/>
                <a:cs typeface="+mn-lt"/>
              </a:rPr>
              <a:t> a </a:t>
            </a:r>
            <a:r>
              <a:rPr lang="tr-TR" sz="1800" err="1">
                <a:solidFill>
                  <a:srgbClr val="FFFFFF"/>
                </a:solidFill>
                <a:ea typeface="+mn-lt"/>
                <a:cs typeface="+mn-lt"/>
              </a:rPr>
              <a:t>career</a:t>
            </a:r>
            <a:r>
              <a:rPr lang="tr-TR" sz="1800">
                <a:solidFill>
                  <a:srgbClr val="FFFFFF"/>
                </a:solidFill>
                <a:ea typeface="+mn-lt"/>
                <a:cs typeface="+mn-lt"/>
              </a:rPr>
              <a:t>, </a:t>
            </a:r>
            <a:r>
              <a:rPr lang="tr-TR" sz="1800" err="1">
                <a:solidFill>
                  <a:srgbClr val="FFFFFF"/>
                </a:solidFill>
                <a:ea typeface="+mn-lt"/>
                <a:cs typeface="+mn-lt"/>
              </a:rPr>
              <a:t>and</a:t>
            </a:r>
            <a:r>
              <a:rPr lang="tr-TR" sz="1800">
                <a:solidFill>
                  <a:srgbClr val="FFFFFF"/>
                </a:solidFill>
                <a:ea typeface="+mn-lt"/>
                <a:cs typeface="+mn-lt"/>
              </a:rPr>
              <a:t> </a:t>
            </a:r>
            <a:r>
              <a:rPr lang="tr-TR" sz="1800" err="1">
                <a:solidFill>
                  <a:srgbClr val="FFFFFF"/>
                </a:solidFill>
                <a:ea typeface="+mn-lt"/>
                <a:cs typeface="+mn-lt"/>
              </a:rPr>
              <a:t>forming</a:t>
            </a:r>
            <a:r>
              <a:rPr lang="tr-TR" sz="1800">
                <a:solidFill>
                  <a:srgbClr val="FFFFFF"/>
                </a:solidFill>
                <a:ea typeface="+mn-lt"/>
                <a:cs typeface="+mn-lt"/>
              </a:rPr>
              <a:t> </a:t>
            </a:r>
            <a:r>
              <a:rPr lang="tr-TR" sz="1800" err="1">
                <a:solidFill>
                  <a:srgbClr val="FFFFFF"/>
                </a:solidFill>
                <a:ea typeface="+mn-lt"/>
                <a:cs typeface="+mn-lt"/>
              </a:rPr>
              <a:t>meaningful</a:t>
            </a:r>
            <a:r>
              <a:rPr lang="tr-TR" sz="1800">
                <a:solidFill>
                  <a:srgbClr val="FFFFFF"/>
                </a:solidFill>
                <a:ea typeface="+mn-lt"/>
                <a:cs typeface="+mn-lt"/>
              </a:rPr>
              <a:t> </a:t>
            </a:r>
            <a:r>
              <a:rPr lang="tr-TR" sz="1800" err="1">
                <a:solidFill>
                  <a:srgbClr val="FFFFFF"/>
                </a:solidFill>
                <a:ea typeface="+mn-lt"/>
                <a:cs typeface="+mn-lt"/>
              </a:rPr>
              <a:t>relationships</a:t>
            </a:r>
            <a:r>
              <a:rPr lang="tr-TR" sz="1800">
                <a:solidFill>
                  <a:srgbClr val="FFFFFF"/>
                </a:solidFill>
                <a:ea typeface="+mn-lt"/>
                <a:cs typeface="+mn-lt"/>
              </a:rPr>
              <a:t>. </a:t>
            </a:r>
            <a:r>
              <a:rPr lang="tr-TR" sz="1800" err="1">
                <a:solidFill>
                  <a:srgbClr val="FFFFFF"/>
                </a:solidFill>
                <a:ea typeface="+mn-lt"/>
                <a:cs typeface="+mn-lt"/>
              </a:rPr>
              <a:t>However</a:t>
            </a:r>
            <a:r>
              <a:rPr lang="tr-TR" sz="1800">
                <a:solidFill>
                  <a:srgbClr val="FFFFFF"/>
                </a:solidFill>
                <a:ea typeface="+mn-lt"/>
                <a:cs typeface="+mn-lt"/>
              </a:rPr>
              <a:t>, </a:t>
            </a:r>
            <a:r>
              <a:rPr lang="tr-TR" sz="1800" err="1">
                <a:solidFill>
                  <a:srgbClr val="FFFFFF"/>
                </a:solidFill>
                <a:ea typeface="+mn-lt"/>
                <a:cs typeface="+mn-lt"/>
              </a:rPr>
              <a:t>there</a:t>
            </a:r>
            <a:r>
              <a:rPr lang="tr-TR" sz="1800">
                <a:solidFill>
                  <a:srgbClr val="FFFFFF"/>
                </a:solidFill>
                <a:ea typeface="+mn-lt"/>
                <a:cs typeface="+mn-lt"/>
              </a:rPr>
              <a:t> </a:t>
            </a:r>
            <a:r>
              <a:rPr lang="tr-TR" sz="1800" err="1">
                <a:solidFill>
                  <a:srgbClr val="FFFFFF"/>
                </a:solidFill>
                <a:ea typeface="+mn-lt"/>
                <a:cs typeface="+mn-lt"/>
              </a:rPr>
              <a:t>may</a:t>
            </a:r>
            <a:r>
              <a:rPr lang="tr-TR" sz="1800">
                <a:solidFill>
                  <a:srgbClr val="FFFFFF"/>
                </a:solidFill>
                <a:ea typeface="+mn-lt"/>
                <a:cs typeface="+mn-lt"/>
              </a:rPr>
              <a:t> </a:t>
            </a:r>
            <a:r>
              <a:rPr lang="tr-TR" sz="1800" err="1">
                <a:solidFill>
                  <a:srgbClr val="FFFFFF"/>
                </a:solidFill>
                <a:ea typeface="+mn-lt"/>
                <a:cs typeface="+mn-lt"/>
              </a:rPr>
              <a:t>also</a:t>
            </a:r>
            <a:r>
              <a:rPr lang="tr-TR" sz="1800">
                <a:solidFill>
                  <a:srgbClr val="FFFFFF"/>
                </a:solidFill>
                <a:ea typeface="+mn-lt"/>
                <a:cs typeface="+mn-lt"/>
              </a:rPr>
              <a:t> be </a:t>
            </a:r>
            <a:r>
              <a:rPr lang="tr-TR" sz="1800" err="1">
                <a:solidFill>
                  <a:srgbClr val="FFFFFF"/>
                </a:solidFill>
                <a:ea typeface="+mn-lt"/>
                <a:cs typeface="+mn-lt"/>
              </a:rPr>
              <a:t>challenges</a:t>
            </a:r>
            <a:r>
              <a:rPr lang="tr-TR" sz="1800">
                <a:solidFill>
                  <a:srgbClr val="FFFFFF"/>
                </a:solidFill>
                <a:ea typeface="+mn-lt"/>
                <a:cs typeface="+mn-lt"/>
              </a:rPr>
              <a:t> </a:t>
            </a:r>
            <a:r>
              <a:rPr lang="tr-TR" sz="1800" err="1">
                <a:solidFill>
                  <a:srgbClr val="FFFFFF"/>
                </a:solidFill>
                <a:ea typeface="+mn-lt"/>
                <a:cs typeface="+mn-lt"/>
              </a:rPr>
              <a:t>and</a:t>
            </a:r>
            <a:r>
              <a:rPr lang="tr-TR" sz="1800">
                <a:solidFill>
                  <a:srgbClr val="FFFFFF"/>
                </a:solidFill>
                <a:ea typeface="+mn-lt"/>
                <a:cs typeface="+mn-lt"/>
              </a:rPr>
              <a:t> </a:t>
            </a:r>
            <a:r>
              <a:rPr lang="tr-TR" sz="1800" err="1">
                <a:solidFill>
                  <a:srgbClr val="FFFFFF"/>
                </a:solidFill>
                <a:ea typeface="+mn-lt"/>
                <a:cs typeface="+mn-lt"/>
              </a:rPr>
              <a:t>difficulties</a:t>
            </a:r>
            <a:r>
              <a:rPr lang="tr-TR" sz="1800">
                <a:solidFill>
                  <a:srgbClr val="FFFFFF"/>
                </a:solidFill>
                <a:ea typeface="+mn-lt"/>
                <a:cs typeface="+mn-lt"/>
              </a:rPr>
              <a:t> </a:t>
            </a:r>
            <a:r>
              <a:rPr lang="tr-TR" sz="1800" err="1">
                <a:solidFill>
                  <a:srgbClr val="FFFFFF"/>
                </a:solidFill>
                <a:ea typeface="+mn-lt"/>
                <a:cs typeface="+mn-lt"/>
              </a:rPr>
              <a:t>that</a:t>
            </a:r>
            <a:r>
              <a:rPr lang="tr-TR" sz="1800">
                <a:solidFill>
                  <a:srgbClr val="FFFFFF"/>
                </a:solidFill>
                <a:ea typeface="+mn-lt"/>
                <a:cs typeface="+mn-lt"/>
              </a:rPr>
              <a:t> </a:t>
            </a:r>
            <a:r>
              <a:rPr lang="tr-TR" sz="1800" err="1">
                <a:solidFill>
                  <a:srgbClr val="FFFFFF"/>
                </a:solidFill>
                <a:ea typeface="+mn-lt"/>
                <a:cs typeface="+mn-lt"/>
              </a:rPr>
              <a:t>arise</a:t>
            </a:r>
            <a:r>
              <a:rPr lang="tr-TR" sz="1800">
                <a:solidFill>
                  <a:srgbClr val="FFFFFF"/>
                </a:solidFill>
                <a:ea typeface="+mn-lt"/>
                <a:cs typeface="+mn-lt"/>
              </a:rPr>
              <a:t> </a:t>
            </a:r>
            <a:r>
              <a:rPr lang="tr-TR" sz="1800" err="1">
                <a:solidFill>
                  <a:srgbClr val="FFFFFF"/>
                </a:solidFill>
                <a:ea typeface="+mn-lt"/>
                <a:cs typeface="+mn-lt"/>
              </a:rPr>
              <a:t>during</a:t>
            </a:r>
            <a:r>
              <a:rPr lang="tr-TR" sz="1800">
                <a:solidFill>
                  <a:srgbClr val="FFFFFF"/>
                </a:solidFill>
                <a:ea typeface="+mn-lt"/>
                <a:cs typeface="+mn-lt"/>
              </a:rPr>
              <a:t> </a:t>
            </a:r>
            <a:r>
              <a:rPr lang="tr-TR" sz="1800" err="1">
                <a:solidFill>
                  <a:srgbClr val="FFFFFF"/>
                </a:solidFill>
                <a:ea typeface="+mn-lt"/>
                <a:cs typeface="+mn-lt"/>
              </a:rPr>
              <a:t>this</a:t>
            </a:r>
            <a:r>
              <a:rPr lang="tr-TR" sz="1800">
                <a:solidFill>
                  <a:srgbClr val="FFFFFF"/>
                </a:solidFill>
                <a:ea typeface="+mn-lt"/>
                <a:cs typeface="+mn-lt"/>
              </a:rPr>
              <a:t> time, </a:t>
            </a:r>
            <a:r>
              <a:rPr lang="tr-TR" sz="1800" err="1">
                <a:solidFill>
                  <a:srgbClr val="FFFFFF"/>
                </a:solidFill>
                <a:ea typeface="+mn-lt"/>
                <a:cs typeface="+mn-lt"/>
              </a:rPr>
              <a:t>such</a:t>
            </a:r>
            <a:r>
              <a:rPr lang="tr-TR" sz="1800">
                <a:solidFill>
                  <a:srgbClr val="FFFFFF"/>
                </a:solidFill>
                <a:ea typeface="+mn-lt"/>
                <a:cs typeface="+mn-lt"/>
              </a:rPr>
              <a:t> as </a:t>
            </a:r>
            <a:r>
              <a:rPr lang="tr-TR" sz="1800" err="1">
                <a:solidFill>
                  <a:srgbClr val="FFFFFF"/>
                </a:solidFill>
                <a:ea typeface="+mn-lt"/>
                <a:cs typeface="+mn-lt"/>
              </a:rPr>
              <a:t>managing</a:t>
            </a:r>
            <a:r>
              <a:rPr lang="tr-TR" sz="1800">
                <a:solidFill>
                  <a:srgbClr val="FFFFFF"/>
                </a:solidFill>
                <a:ea typeface="+mn-lt"/>
                <a:cs typeface="+mn-lt"/>
              </a:rPr>
              <a:t> </a:t>
            </a:r>
            <a:r>
              <a:rPr lang="tr-TR" sz="1800" err="1">
                <a:solidFill>
                  <a:srgbClr val="FFFFFF"/>
                </a:solidFill>
                <a:ea typeface="+mn-lt"/>
                <a:cs typeface="+mn-lt"/>
              </a:rPr>
              <a:t>financial</a:t>
            </a:r>
            <a:r>
              <a:rPr lang="tr-TR" sz="1800">
                <a:solidFill>
                  <a:srgbClr val="FFFFFF"/>
                </a:solidFill>
                <a:ea typeface="+mn-lt"/>
                <a:cs typeface="+mn-lt"/>
              </a:rPr>
              <a:t> </a:t>
            </a:r>
            <a:r>
              <a:rPr lang="tr-TR" sz="1800" err="1">
                <a:solidFill>
                  <a:srgbClr val="FFFFFF"/>
                </a:solidFill>
                <a:ea typeface="+mn-lt"/>
                <a:cs typeface="+mn-lt"/>
              </a:rPr>
              <a:t>responsibilities</a:t>
            </a:r>
            <a:r>
              <a:rPr lang="tr-TR" sz="1800">
                <a:solidFill>
                  <a:srgbClr val="FFFFFF"/>
                </a:solidFill>
                <a:ea typeface="+mn-lt"/>
                <a:cs typeface="+mn-lt"/>
              </a:rPr>
              <a:t>, </a:t>
            </a:r>
            <a:r>
              <a:rPr lang="tr-TR" sz="1800" err="1">
                <a:solidFill>
                  <a:srgbClr val="FFFFFF"/>
                </a:solidFill>
                <a:ea typeface="+mn-lt"/>
                <a:cs typeface="+mn-lt"/>
              </a:rPr>
              <a:t>dealing</a:t>
            </a:r>
            <a:r>
              <a:rPr lang="tr-TR" sz="1800">
                <a:solidFill>
                  <a:srgbClr val="FFFFFF"/>
                </a:solidFill>
                <a:ea typeface="+mn-lt"/>
                <a:cs typeface="+mn-lt"/>
              </a:rPr>
              <a:t> </a:t>
            </a:r>
            <a:r>
              <a:rPr lang="tr-TR" sz="1800" err="1">
                <a:solidFill>
                  <a:srgbClr val="FFFFFF"/>
                </a:solidFill>
                <a:ea typeface="+mn-lt"/>
                <a:cs typeface="+mn-lt"/>
              </a:rPr>
              <a:t>with</a:t>
            </a:r>
            <a:r>
              <a:rPr lang="tr-TR" sz="1800">
                <a:solidFill>
                  <a:srgbClr val="FFFFFF"/>
                </a:solidFill>
                <a:ea typeface="+mn-lt"/>
                <a:cs typeface="+mn-lt"/>
              </a:rPr>
              <a:t> </a:t>
            </a:r>
            <a:r>
              <a:rPr lang="tr-TR" sz="1800" err="1">
                <a:solidFill>
                  <a:srgbClr val="FFFFFF"/>
                </a:solidFill>
                <a:ea typeface="+mn-lt"/>
                <a:cs typeface="+mn-lt"/>
              </a:rPr>
              <a:t>the</a:t>
            </a:r>
            <a:r>
              <a:rPr lang="tr-TR" sz="1800">
                <a:solidFill>
                  <a:srgbClr val="FFFFFF"/>
                </a:solidFill>
                <a:ea typeface="+mn-lt"/>
                <a:cs typeface="+mn-lt"/>
              </a:rPr>
              <a:t> </a:t>
            </a:r>
            <a:r>
              <a:rPr lang="tr-TR" sz="1800" err="1">
                <a:solidFill>
                  <a:srgbClr val="FFFFFF"/>
                </a:solidFill>
                <a:ea typeface="+mn-lt"/>
                <a:cs typeface="+mn-lt"/>
              </a:rPr>
              <a:t>stress</a:t>
            </a:r>
            <a:r>
              <a:rPr lang="tr-TR" sz="1800">
                <a:solidFill>
                  <a:srgbClr val="FFFFFF"/>
                </a:solidFill>
                <a:ea typeface="+mn-lt"/>
                <a:cs typeface="+mn-lt"/>
              </a:rPr>
              <a:t> of </a:t>
            </a:r>
            <a:r>
              <a:rPr lang="tr-TR" sz="1800" err="1">
                <a:solidFill>
                  <a:srgbClr val="FFFFFF"/>
                </a:solidFill>
                <a:ea typeface="+mn-lt"/>
                <a:cs typeface="+mn-lt"/>
              </a:rPr>
              <a:t>adult</a:t>
            </a:r>
            <a:r>
              <a:rPr lang="tr-TR" sz="1800">
                <a:solidFill>
                  <a:srgbClr val="FFFFFF"/>
                </a:solidFill>
                <a:ea typeface="+mn-lt"/>
                <a:cs typeface="+mn-lt"/>
              </a:rPr>
              <a:t> life, </a:t>
            </a:r>
            <a:r>
              <a:rPr lang="tr-TR" sz="1800" err="1">
                <a:solidFill>
                  <a:srgbClr val="FFFFFF"/>
                </a:solidFill>
                <a:ea typeface="+mn-lt"/>
                <a:cs typeface="+mn-lt"/>
              </a:rPr>
              <a:t>and</a:t>
            </a:r>
            <a:r>
              <a:rPr lang="tr-TR" sz="1800">
                <a:solidFill>
                  <a:srgbClr val="FFFFFF"/>
                </a:solidFill>
                <a:ea typeface="+mn-lt"/>
                <a:cs typeface="+mn-lt"/>
              </a:rPr>
              <a:t> </a:t>
            </a:r>
            <a:r>
              <a:rPr lang="tr-TR" sz="1800" err="1">
                <a:solidFill>
                  <a:srgbClr val="FFFFFF"/>
                </a:solidFill>
                <a:ea typeface="+mn-lt"/>
                <a:cs typeface="+mn-lt"/>
              </a:rPr>
              <a:t>making</a:t>
            </a:r>
            <a:r>
              <a:rPr lang="tr-TR" sz="1800">
                <a:solidFill>
                  <a:srgbClr val="FFFFFF"/>
                </a:solidFill>
                <a:ea typeface="+mn-lt"/>
                <a:cs typeface="+mn-lt"/>
              </a:rPr>
              <a:t> </a:t>
            </a:r>
            <a:r>
              <a:rPr lang="tr-TR" sz="1800" err="1">
                <a:solidFill>
                  <a:srgbClr val="FFFFFF"/>
                </a:solidFill>
                <a:ea typeface="+mn-lt"/>
                <a:cs typeface="+mn-lt"/>
              </a:rPr>
              <a:t>decisions</a:t>
            </a:r>
            <a:r>
              <a:rPr lang="tr-TR" sz="1800">
                <a:solidFill>
                  <a:srgbClr val="FFFFFF"/>
                </a:solidFill>
                <a:ea typeface="+mn-lt"/>
                <a:cs typeface="+mn-lt"/>
              </a:rPr>
              <a:t> </a:t>
            </a:r>
            <a:r>
              <a:rPr lang="tr-TR" sz="1800" err="1">
                <a:solidFill>
                  <a:srgbClr val="FFFFFF"/>
                </a:solidFill>
                <a:ea typeface="+mn-lt"/>
                <a:cs typeface="+mn-lt"/>
              </a:rPr>
              <a:t>about</a:t>
            </a:r>
            <a:r>
              <a:rPr lang="tr-TR" sz="1800">
                <a:solidFill>
                  <a:srgbClr val="FFFFFF"/>
                </a:solidFill>
                <a:ea typeface="+mn-lt"/>
                <a:cs typeface="+mn-lt"/>
              </a:rPr>
              <a:t> </a:t>
            </a:r>
            <a:r>
              <a:rPr lang="tr-TR" sz="1800" err="1">
                <a:solidFill>
                  <a:srgbClr val="FFFFFF"/>
                </a:solidFill>
                <a:ea typeface="+mn-lt"/>
                <a:cs typeface="+mn-lt"/>
              </a:rPr>
              <a:t>one's</a:t>
            </a:r>
            <a:r>
              <a:rPr lang="tr-TR" sz="1800">
                <a:solidFill>
                  <a:srgbClr val="FFFFFF"/>
                </a:solidFill>
                <a:ea typeface="+mn-lt"/>
                <a:cs typeface="+mn-lt"/>
              </a:rPr>
              <a:t> </a:t>
            </a:r>
            <a:r>
              <a:rPr lang="tr-TR" sz="1800" err="1">
                <a:solidFill>
                  <a:srgbClr val="FFFFFF"/>
                </a:solidFill>
                <a:ea typeface="+mn-lt"/>
                <a:cs typeface="+mn-lt"/>
              </a:rPr>
              <a:t>future</a:t>
            </a:r>
            <a:r>
              <a:rPr lang="tr-TR" sz="1800">
                <a:solidFill>
                  <a:srgbClr val="FFFFFF"/>
                </a:solidFill>
                <a:ea typeface="+mn-lt"/>
                <a:cs typeface="+mn-lt"/>
              </a:rPr>
              <a:t>.</a:t>
            </a:r>
            <a:endParaRPr lang="tr-TR" sz="1800">
              <a:solidFill>
                <a:srgbClr val="FFFFFF"/>
              </a:solidFill>
              <a:cs typeface="Calibri" panose="020F0502020204030204"/>
            </a:endParaRPr>
          </a:p>
          <a:p>
            <a:r>
              <a:rPr lang="tr-TR" sz="1800" err="1">
                <a:solidFill>
                  <a:srgbClr val="FFFFFF"/>
                </a:solidFill>
                <a:ea typeface="+mn-lt"/>
                <a:cs typeface="+mn-lt"/>
              </a:rPr>
              <a:t>One</a:t>
            </a:r>
            <a:r>
              <a:rPr lang="tr-TR" sz="1800">
                <a:solidFill>
                  <a:srgbClr val="FFFFFF"/>
                </a:solidFill>
                <a:ea typeface="+mn-lt"/>
                <a:cs typeface="+mn-lt"/>
              </a:rPr>
              <a:t> of </a:t>
            </a:r>
            <a:r>
              <a:rPr lang="tr-TR" sz="1800" err="1">
                <a:solidFill>
                  <a:srgbClr val="FFFFFF"/>
                </a:solidFill>
                <a:ea typeface="+mn-lt"/>
                <a:cs typeface="+mn-lt"/>
              </a:rPr>
              <a:t>the</a:t>
            </a:r>
            <a:r>
              <a:rPr lang="tr-TR" sz="1800">
                <a:solidFill>
                  <a:srgbClr val="FFFFFF"/>
                </a:solidFill>
                <a:ea typeface="+mn-lt"/>
                <a:cs typeface="+mn-lt"/>
              </a:rPr>
              <a:t> </a:t>
            </a:r>
            <a:r>
              <a:rPr lang="tr-TR" sz="1800" err="1">
                <a:solidFill>
                  <a:srgbClr val="FFFFFF"/>
                </a:solidFill>
                <a:ea typeface="+mn-lt"/>
                <a:cs typeface="+mn-lt"/>
              </a:rPr>
              <a:t>most</a:t>
            </a:r>
            <a:r>
              <a:rPr lang="tr-TR" sz="1800">
                <a:solidFill>
                  <a:srgbClr val="FFFFFF"/>
                </a:solidFill>
                <a:ea typeface="+mn-lt"/>
                <a:cs typeface="+mn-lt"/>
              </a:rPr>
              <a:t> </a:t>
            </a:r>
            <a:r>
              <a:rPr lang="tr-TR" sz="1800" err="1">
                <a:solidFill>
                  <a:srgbClr val="FFFFFF"/>
                </a:solidFill>
                <a:ea typeface="+mn-lt"/>
                <a:cs typeface="+mn-lt"/>
              </a:rPr>
              <a:t>significant</a:t>
            </a:r>
            <a:r>
              <a:rPr lang="tr-TR" sz="1800">
                <a:solidFill>
                  <a:srgbClr val="FFFFFF"/>
                </a:solidFill>
                <a:ea typeface="+mn-lt"/>
                <a:cs typeface="+mn-lt"/>
              </a:rPr>
              <a:t> </a:t>
            </a:r>
            <a:r>
              <a:rPr lang="tr-TR" sz="1800" err="1">
                <a:solidFill>
                  <a:srgbClr val="FFFFFF"/>
                </a:solidFill>
                <a:ea typeface="+mn-lt"/>
                <a:cs typeface="+mn-lt"/>
              </a:rPr>
              <a:t>changes</a:t>
            </a:r>
            <a:r>
              <a:rPr lang="tr-TR" sz="1800">
                <a:solidFill>
                  <a:srgbClr val="FFFFFF"/>
                </a:solidFill>
                <a:ea typeface="+mn-lt"/>
                <a:cs typeface="+mn-lt"/>
              </a:rPr>
              <a:t> </a:t>
            </a:r>
            <a:r>
              <a:rPr lang="tr-TR" sz="1800" err="1">
                <a:solidFill>
                  <a:srgbClr val="FFFFFF"/>
                </a:solidFill>
                <a:ea typeface="+mn-lt"/>
                <a:cs typeface="+mn-lt"/>
              </a:rPr>
              <a:t>that</a:t>
            </a:r>
            <a:r>
              <a:rPr lang="tr-TR" sz="1800">
                <a:solidFill>
                  <a:srgbClr val="FFFFFF"/>
                </a:solidFill>
                <a:ea typeface="+mn-lt"/>
                <a:cs typeface="+mn-lt"/>
              </a:rPr>
              <a:t> </a:t>
            </a:r>
            <a:r>
              <a:rPr lang="tr-TR" sz="1800" err="1">
                <a:solidFill>
                  <a:srgbClr val="FFFFFF"/>
                </a:solidFill>
                <a:ea typeface="+mn-lt"/>
                <a:cs typeface="+mn-lt"/>
              </a:rPr>
              <a:t>may</a:t>
            </a:r>
            <a:r>
              <a:rPr lang="tr-TR" sz="1800">
                <a:solidFill>
                  <a:srgbClr val="FFFFFF"/>
                </a:solidFill>
                <a:ea typeface="+mn-lt"/>
                <a:cs typeface="+mn-lt"/>
              </a:rPr>
              <a:t> </a:t>
            </a:r>
            <a:r>
              <a:rPr lang="tr-TR" sz="1800" err="1">
                <a:solidFill>
                  <a:srgbClr val="FFFFFF"/>
                </a:solidFill>
                <a:ea typeface="+mn-lt"/>
                <a:cs typeface="+mn-lt"/>
              </a:rPr>
              <a:t>occur</a:t>
            </a:r>
            <a:r>
              <a:rPr lang="tr-TR" sz="1800">
                <a:solidFill>
                  <a:srgbClr val="FFFFFF"/>
                </a:solidFill>
                <a:ea typeface="+mn-lt"/>
                <a:cs typeface="+mn-lt"/>
              </a:rPr>
              <a:t> as an </a:t>
            </a:r>
            <a:r>
              <a:rPr lang="tr-TR" sz="1800" err="1">
                <a:solidFill>
                  <a:srgbClr val="FFFFFF"/>
                </a:solidFill>
                <a:ea typeface="+mn-lt"/>
                <a:cs typeface="+mn-lt"/>
              </a:rPr>
              <a:t>individual</a:t>
            </a:r>
            <a:r>
              <a:rPr lang="tr-TR" sz="1800">
                <a:solidFill>
                  <a:srgbClr val="FFFFFF"/>
                </a:solidFill>
                <a:ea typeface="+mn-lt"/>
                <a:cs typeface="+mn-lt"/>
              </a:rPr>
              <a:t> </a:t>
            </a:r>
            <a:r>
              <a:rPr lang="tr-TR" sz="1800" err="1">
                <a:solidFill>
                  <a:srgbClr val="FFFFFF"/>
                </a:solidFill>
                <a:ea typeface="+mn-lt"/>
                <a:cs typeface="+mn-lt"/>
              </a:rPr>
              <a:t>becomes</a:t>
            </a:r>
            <a:r>
              <a:rPr lang="tr-TR" sz="1800">
                <a:solidFill>
                  <a:srgbClr val="FFFFFF"/>
                </a:solidFill>
                <a:ea typeface="+mn-lt"/>
                <a:cs typeface="+mn-lt"/>
              </a:rPr>
              <a:t> an </a:t>
            </a:r>
            <a:r>
              <a:rPr lang="tr-TR" sz="1800" err="1">
                <a:solidFill>
                  <a:srgbClr val="FFFFFF"/>
                </a:solidFill>
                <a:ea typeface="+mn-lt"/>
                <a:cs typeface="+mn-lt"/>
              </a:rPr>
              <a:t>adult</a:t>
            </a:r>
            <a:r>
              <a:rPr lang="tr-TR" sz="1800">
                <a:solidFill>
                  <a:srgbClr val="FFFFFF"/>
                </a:solidFill>
                <a:ea typeface="+mn-lt"/>
                <a:cs typeface="+mn-lt"/>
              </a:rPr>
              <a:t> is </a:t>
            </a:r>
            <a:r>
              <a:rPr lang="tr-TR" sz="1800" err="1">
                <a:solidFill>
                  <a:srgbClr val="FFFFFF"/>
                </a:solidFill>
                <a:ea typeface="+mn-lt"/>
                <a:cs typeface="+mn-lt"/>
              </a:rPr>
              <a:t>the</a:t>
            </a:r>
            <a:r>
              <a:rPr lang="tr-TR" sz="1800">
                <a:solidFill>
                  <a:srgbClr val="FFFFFF"/>
                </a:solidFill>
                <a:ea typeface="+mn-lt"/>
                <a:cs typeface="+mn-lt"/>
              </a:rPr>
              <a:t> </a:t>
            </a:r>
            <a:r>
              <a:rPr lang="tr-TR" sz="1800" err="1">
                <a:solidFill>
                  <a:srgbClr val="FFFFFF"/>
                </a:solidFill>
                <a:ea typeface="+mn-lt"/>
                <a:cs typeface="+mn-lt"/>
              </a:rPr>
              <a:t>increased</a:t>
            </a:r>
            <a:r>
              <a:rPr lang="tr-TR" sz="1800">
                <a:solidFill>
                  <a:srgbClr val="FFFFFF"/>
                </a:solidFill>
                <a:ea typeface="+mn-lt"/>
                <a:cs typeface="+mn-lt"/>
              </a:rPr>
              <a:t> </a:t>
            </a:r>
            <a:r>
              <a:rPr lang="tr-TR" sz="1800" err="1">
                <a:solidFill>
                  <a:srgbClr val="FFFFFF"/>
                </a:solidFill>
                <a:ea typeface="+mn-lt"/>
                <a:cs typeface="+mn-lt"/>
              </a:rPr>
              <a:t>responsibility</a:t>
            </a:r>
            <a:r>
              <a:rPr lang="tr-TR" sz="1800">
                <a:solidFill>
                  <a:srgbClr val="FFFFFF"/>
                </a:solidFill>
                <a:ea typeface="+mn-lt"/>
                <a:cs typeface="+mn-lt"/>
              </a:rPr>
              <a:t> </a:t>
            </a:r>
            <a:r>
              <a:rPr lang="tr-TR" sz="1800" err="1">
                <a:solidFill>
                  <a:srgbClr val="FFFFFF"/>
                </a:solidFill>
                <a:ea typeface="+mn-lt"/>
                <a:cs typeface="+mn-lt"/>
              </a:rPr>
              <a:t>for</a:t>
            </a:r>
            <a:r>
              <a:rPr lang="tr-TR" sz="1800">
                <a:solidFill>
                  <a:srgbClr val="FFFFFF"/>
                </a:solidFill>
                <a:ea typeface="+mn-lt"/>
                <a:cs typeface="+mn-lt"/>
              </a:rPr>
              <a:t> </a:t>
            </a:r>
            <a:r>
              <a:rPr lang="tr-TR" sz="1800" err="1">
                <a:solidFill>
                  <a:srgbClr val="FFFFFF"/>
                </a:solidFill>
                <a:ea typeface="+mn-lt"/>
                <a:cs typeface="+mn-lt"/>
              </a:rPr>
              <a:t>one's</a:t>
            </a:r>
            <a:r>
              <a:rPr lang="tr-TR" sz="1800">
                <a:solidFill>
                  <a:srgbClr val="FFFFFF"/>
                </a:solidFill>
                <a:ea typeface="+mn-lt"/>
                <a:cs typeface="+mn-lt"/>
              </a:rPr>
              <a:t> </a:t>
            </a:r>
            <a:r>
              <a:rPr lang="tr-TR" sz="1800" err="1">
                <a:solidFill>
                  <a:srgbClr val="FFFFFF"/>
                </a:solidFill>
                <a:ea typeface="+mn-lt"/>
                <a:cs typeface="+mn-lt"/>
              </a:rPr>
              <a:t>own</a:t>
            </a:r>
            <a:r>
              <a:rPr lang="tr-TR" sz="1800">
                <a:solidFill>
                  <a:srgbClr val="FFFFFF"/>
                </a:solidFill>
                <a:ea typeface="+mn-lt"/>
                <a:cs typeface="+mn-lt"/>
              </a:rPr>
              <a:t> </a:t>
            </a:r>
            <a:r>
              <a:rPr lang="tr-TR" sz="1800" err="1">
                <a:solidFill>
                  <a:srgbClr val="FFFFFF"/>
                </a:solidFill>
                <a:ea typeface="+mn-lt"/>
                <a:cs typeface="+mn-lt"/>
              </a:rPr>
              <a:t>health</a:t>
            </a:r>
            <a:r>
              <a:rPr lang="tr-TR" sz="1800">
                <a:solidFill>
                  <a:srgbClr val="FFFFFF"/>
                </a:solidFill>
                <a:ea typeface="+mn-lt"/>
                <a:cs typeface="+mn-lt"/>
              </a:rPr>
              <a:t> </a:t>
            </a:r>
            <a:r>
              <a:rPr lang="tr-TR" sz="1800" err="1">
                <a:solidFill>
                  <a:srgbClr val="FFFFFF"/>
                </a:solidFill>
                <a:ea typeface="+mn-lt"/>
                <a:cs typeface="+mn-lt"/>
              </a:rPr>
              <a:t>and</a:t>
            </a:r>
            <a:r>
              <a:rPr lang="tr-TR" sz="1800">
                <a:solidFill>
                  <a:srgbClr val="FFFFFF"/>
                </a:solidFill>
                <a:ea typeface="+mn-lt"/>
                <a:cs typeface="+mn-lt"/>
              </a:rPr>
              <a:t> </a:t>
            </a:r>
            <a:r>
              <a:rPr lang="tr-TR" sz="1800" err="1">
                <a:solidFill>
                  <a:srgbClr val="FFFFFF"/>
                </a:solidFill>
                <a:ea typeface="+mn-lt"/>
                <a:cs typeface="+mn-lt"/>
              </a:rPr>
              <a:t>well-being</a:t>
            </a:r>
            <a:r>
              <a:rPr lang="tr-TR" sz="1800">
                <a:solidFill>
                  <a:srgbClr val="FFFFFF"/>
                </a:solidFill>
                <a:ea typeface="+mn-lt"/>
                <a:cs typeface="+mn-lt"/>
              </a:rPr>
              <a:t>. </a:t>
            </a:r>
            <a:r>
              <a:rPr lang="tr-TR" sz="1800" err="1">
                <a:solidFill>
                  <a:srgbClr val="FFFFFF"/>
                </a:solidFill>
                <a:ea typeface="+mn-lt"/>
                <a:cs typeface="+mn-lt"/>
              </a:rPr>
              <a:t>This</a:t>
            </a:r>
            <a:r>
              <a:rPr lang="tr-TR" sz="1800">
                <a:solidFill>
                  <a:srgbClr val="FFFFFF"/>
                </a:solidFill>
                <a:ea typeface="+mn-lt"/>
                <a:cs typeface="+mn-lt"/>
              </a:rPr>
              <a:t> </a:t>
            </a:r>
            <a:r>
              <a:rPr lang="tr-TR" sz="1800" err="1">
                <a:solidFill>
                  <a:srgbClr val="FFFFFF"/>
                </a:solidFill>
                <a:ea typeface="+mn-lt"/>
                <a:cs typeface="+mn-lt"/>
              </a:rPr>
              <a:t>may</a:t>
            </a:r>
            <a:r>
              <a:rPr lang="tr-TR" sz="1800">
                <a:solidFill>
                  <a:srgbClr val="FFFFFF"/>
                </a:solidFill>
                <a:ea typeface="+mn-lt"/>
                <a:cs typeface="+mn-lt"/>
              </a:rPr>
              <a:t> </a:t>
            </a:r>
            <a:r>
              <a:rPr lang="tr-TR" sz="1800" err="1">
                <a:solidFill>
                  <a:srgbClr val="FFFFFF"/>
                </a:solidFill>
                <a:ea typeface="+mn-lt"/>
                <a:cs typeface="+mn-lt"/>
              </a:rPr>
              <a:t>include</a:t>
            </a:r>
            <a:r>
              <a:rPr lang="tr-TR" sz="1800">
                <a:solidFill>
                  <a:srgbClr val="FFFFFF"/>
                </a:solidFill>
                <a:ea typeface="+mn-lt"/>
                <a:cs typeface="+mn-lt"/>
              </a:rPr>
              <a:t> </a:t>
            </a:r>
            <a:r>
              <a:rPr lang="tr-TR" sz="1800" err="1">
                <a:solidFill>
                  <a:srgbClr val="FFFFFF"/>
                </a:solidFill>
                <a:ea typeface="+mn-lt"/>
                <a:cs typeface="+mn-lt"/>
              </a:rPr>
              <a:t>taking</a:t>
            </a:r>
            <a:r>
              <a:rPr lang="tr-TR" sz="1800">
                <a:solidFill>
                  <a:srgbClr val="FFFFFF"/>
                </a:solidFill>
                <a:ea typeface="+mn-lt"/>
                <a:cs typeface="+mn-lt"/>
              </a:rPr>
              <a:t> on </a:t>
            </a:r>
            <a:r>
              <a:rPr lang="tr-TR" sz="1800" err="1">
                <a:solidFill>
                  <a:srgbClr val="FFFFFF"/>
                </a:solidFill>
                <a:ea typeface="+mn-lt"/>
                <a:cs typeface="+mn-lt"/>
              </a:rPr>
              <a:t>greater</a:t>
            </a:r>
            <a:r>
              <a:rPr lang="tr-TR" sz="1800">
                <a:solidFill>
                  <a:srgbClr val="FFFFFF"/>
                </a:solidFill>
                <a:ea typeface="+mn-lt"/>
                <a:cs typeface="+mn-lt"/>
              </a:rPr>
              <a:t> </a:t>
            </a:r>
            <a:r>
              <a:rPr lang="tr-TR" sz="1800" err="1">
                <a:solidFill>
                  <a:srgbClr val="FFFFFF"/>
                </a:solidFill>
                <a:ea typeface="+mn-lt"/>
                <a:cs typeface="+mn-lt"/>
              </a:rPr>
              <a:t>control</a:t>
            </a:r>
            <a:r>
              <a:rPr lang="tr-TR" sz="1800">
                <a:solidFill>
                  <a:srgbClr val="FFFFFF"/>
                </a:solidFill>
                <a:ea typeface="+mn-lt"/>
                <a:cs typeface="+mn-lt"/>
              </a:rPr>
              <a:t> </a:t>
            </a:r>
            <a:r>
              <a:rPr lang="tr-TR" sz="1800" err="1">
                <a:solidFill>
                  <a:srgbClr val="FFFFFF"/>
                </a:solidFill>
                <a:ea typeface="+mn-lt"/>
                <a:cs typeface="+mn-lt"/>
              </a:rPr>
              <a:t>over</a:t>
            </a:r>
            <a:r>
              <a:rPr lang="tr-TR" sz="1800">
                <a:solidFill>
                  <a:srgbClr val="FFFFFF"/>
                </a:solidFill>
                <a:ea typeface="+mn-lt"/>
                <a:cs typeface="+mn-lt"/>
              </a:rPr>
              <a:t> </a:t>
            </a:r>
            <a:r>
              <a:rPr lang="tr-TR" sz="1800" err="1">
                <a:solidFill>
                  <a:srgbClr val="FFFFFF"/>
                </a:solidFill>
                <a:ea typeface="+mn-lt"/>
                <a:cs typeface="+mn-lt"/>
              </a:rPr>
              <a:t>one's</a:t>
            </a:r>
            <a:r>
              <a:rPr lang="tr-TR" sz="1800">
                <a:solidFill>
                  <a:srgbClr val="FFFFFF"/>
                </a:solidFill>
                <a:ea typeface="+mn-lt"/>
                <a:cs typeface="+mn-lt"/>
              </a:rPr>
              <a:t> </a:t>
            </a:r>
            <a:r>
              <a:rPr lang="tr-TR" sz="1800" err="1">
                <a:solidFill>
                  <a:srgbClr val="FFFFFF"/>
                </a:solidFill>
                <a:ea typeface="+mn-lt"/>
                <a:cs typeface="+mn-lt"/>
              </a:rPr>
              <a:t>own</a:t>
            </a:r>
            <a:r>
              <a:rPr lang="tr-TR" sz="1800">
                <a:solidFill>
                  <a:srgbClr val="FFFFFF"/>
                </a:solidFill>
                <a:ea typeface="+mn-lt"/>
                <a:cs typeface="+mn-lt"/>
              </a:rPr>
              <a:t> </a:t>
            </a:r>
            <a:r>
              <a:rPr lang="tr-TR" sz="1800" err="1">
                <a:solidFill>
                  <a:srgbClr val="FFFFFF"/>
                </a:solidFill>
                <a:ea typeface="+mn-lt"/>
                <a:cs typeface="+mn-lt"/>
              </a:rPr>
              <a:t>diet</a:t>
            </a:r>
            <a:r>
              <a:rPr lang="tr-TR" sz="1800">
                <a:solidFill>
                  <a:srgbClr val="FFFFFF"/>
                </a:solidFill>
                <a:ea typeface="+mn-lt"/>
                <a:cs typeface="+mn-lt"/>
              </a:rPr>
              <a:t> </a:t>
            </a:r>
            <a:r>
              <a:rPr lang="tr-TR" sz="1800" err="1">
                <a:solidFill>
                  <a:srgbClr val="FFFFFF"/>
                </a:solidFill>
                <a:ea typeface="+mn-lt"/>
                <a:cs typeface="+mn-lt"/>
              </a:rPr>
              <a:t>and</a:t>
            </a:r>
            <a:r>
              <a:rPr lang="tr-TR" sz="1800">
                <a:solidFill>
                  <a:srgbClr val="FFFFFF"/>
                </a:solidFill>
                <a:ea typeface="+mn-lt"/>
                <a:cs typeface="+mn-lt"/>
              </a:rPr>
              <a:t> </a:t>
            </a:r>
            <a:r>
              <a:rPr lang="tr-TR" sz="1800" err="1">
                <a:solidFill>
                  <a:srgbClr val="FFFFFF"/>
                </a:solidFill>
                <a:ea typeface="+mn-lt"/>
                <a:cs typeface="+mn-lt"/>
              </a:rPr>
              <a:t>exercise</a:t>
            </a:r>
            <a:r>
              <a:rPr lang="tr-TR" sz="1800">
                <a:solidFill>
                  <a:srgbClr val="FFFFFF"/>
                </a:solidFill>
                <a:ea typeface="+mn-lt"/>
                <a:cs typeface="+mn-lt"/>
              </a:rPr>
              <a:t> </a:t>
            </a:r>
            <a:r>
              <a:rPr lang="tr-TR" sz="1800" err="1">
                <a:solidFill>
                  <a:srgbClr val="FFFFFF"/>
                </a:solidFill>
                <a:ea typeface="+mn-lt"/>
                <a:cs typeface="+mn-lt"/>
              </a:rPr>
              <a:t>habits</a:t>
            </a:r>
            <a:r>
              <a:rPr lang="tr-TR" sz="1800">
                <a:solidFill>
                  <a:srgbClr val="FFFFFF"/>
                </a:solidFill>
                <a:ea typeface="+mn-lt"/>
                <a:cs typeface="+mn-lt"/>
              </a:rPr>
              <a:t>, as </a:t>
            </a:r>
            <a:r>
              <a:rPr lang="tr-TR" sz="1800" err="1">
                <a:solidFill>
                  <a:srgbClr val="FFFFFF"/>
                </a:solidFill>
                <a:ea typeface="+mn-lt"/>
                <a:cs typeface="+mn-lt"/>
              </a:rPr>
              <a:t>well</a:t>
            </a:r>
            <a:r>
              <a:rPr lang="tr-TR" sz="1800">
                <a:solidFill>
                  <a:srgbClr val="FFFFFF"/>
                </a:solidFill>
                <a:ea typeface="+mn-lt"/>
                <a:cs typeface="+mn-lt"/>
              </a:rPr>
              <a:t> as </a:t>
            </a:r>
            <a:r>
              <a:rPr lang="tr-TR" sz="1800" err="1">
                <a:solidFill>
                  <a:srgbClr val="FFFFFF"/>
                </a:solidFill>
                <a:ea typeface="+mn-lt"/>
                <a:cs typeface="+mn-lt"/>
              </a:rPr>
              <a:t>managing</a:t>
            </a:r>
            <a:r>
              <a:rPr lang="tr-TR" sz="1800">
                <a:solidFill>
                  <a:srgbClr val="FFFFFF"/>
                </a:solidFill>
                <a:ea typeface="+mn-lt"/>
                <a:cs typeface="+mn-lt"/>
              </a:rPr>
              <a:t> </a:t>
            </a:r>
            <a:r>
              <a:rPr lang="tr-TR" sz="1800" err="1">
                <a:solidFill>
                  <a:srgbClr val="FFFFFF"/>
                </a:solidFill>
                <a:ea typeface="+mn-lt"/>
                <a:cs typeface="+mn-lt"/>
              </a:rPr>
              <a:t>any</a:t>
            </a:r>
            <a:r>
              <a:rPr lang="tr-TR" sz="1800">
                <a:solidFill>
                  <a:srgbClr val="FFFFFF"/>
                </a:solidFill>
                <a:ea typeface="+mn-lt"/>
                <a:cs typeface="+mn-lt"/>
              </a:rPr>
              <a:t> </a:t>
            </a:r>
            <a:r>
              <a:rPr lang="tr-TR" sz="1800" err="1">
                <a:solidFill>
                  <a:srgbClr val="FFFFFF"/>
                </a:solidFill>
                <a:ea typeface="+mn-lt"/>
                <a:cs typeface="+mn-lt"/>
              </a:rPr>
              <a:t>chronic</a:t>
            </a:r>
            <a:r>
              <a:rPr lang="tr-TR" sz="1800">
                <a:solidFill>
                  <a:srgbClr val="FFFFFF"/>
                </a:solidFill>
                <a:ea typeface="+mn-lt"/>
                <a:cs typeface="+mn-lt"/>
              </a:rPr>
              <a:t> </a:t>
            </a:r>
            <a:r>
              <a:rPr lang="tr-TR" sz="1800" err="1">
                <a:solidFill>
                  <a:srgbClr val="FFFFFF"/>
                </a:solidFill>
                <a:ea typeface="+mn-lt"/>
                <a:cs typeface="+mn-lt"/>
              </a:rPr>
              <a:t>health</a:t>
            </a:r>
            <a:r>
              <a:rPr lang="tr-TR" sz="1800">
                <a:solidFill>
                  <a:srgbClr val="FFFFFF"/>
                </a:solidFill>
                <a:ea typeface="+mn-lt"/>
                <a:cs typeface="+mn-lt"/>
              </a:rPr>
              <a:t> </a:t>
            </a:r>
            <a:r>
              <a:rPr lang="tr-TR" sz="1800" err="1">
                <a:solidFill>
                  <a:srgbClr val="FFFFFF"/>
                </a:solidFill>
                <a:ea typeface="+mn-lt"/>
                <a:cs typeface="+mn-lt"/>
              </a:rPr>
              <a:t>conditions</a:t>
            </a:r>
            <a:r>
              <a:rPr lang="tr-TR" sz="1800">
                <a:solidFill>
                  <a:srgbClr val="FFFFFF"/>
                </a:solidFill>
                <a:ea typeface="+mn-lt"/>
                <a:cs typeface="+mn-lt"/>
              </a:rPr>
              <a:t> </a:t>
            </a:r>
            <a:r>
              <a:rPr lang="tr-TR" sz="1800" err="1">
                <a:solidFill>
                  <a:srgbClr val="FFFFFF"/>
                </a:solidFill>
                <a:ea typeface="+mn-lt"/>
                <a:cs typeface="+mn-lt"/>
              </a:rPr>
              <a:t>and</a:t>
            </a:r>
            <a:r>
              <a:rPr lang="tr-TR" sz="1800">
                <a:solidFill>
                  <a:srgbClr val="FFFFFF"/>
                </a:solidFill>
                <a:ea typeface="+mn-lt"/>
                <a:cs typeface="+mn-lt"/>
              </a:rPr>
              <a:t> </a:t>
            </a:r>
            <a:r>
              <a:rPr lang="tr-TR" sz="1800" err="1">
                <a:solidFill>
                  <a:srgbClr val="FFFFFF"/>
                </a:solidFill>
                <a:ea typeface="+mn-lt"/>
                <a:cs typeface="+mn-lt"/>
              </a:rPr>
              <a:t>making</a:t>
            </a:r>
            <a:r>
              <a:rPr lang="tr-TR" sz="1800">
                <a:solidFill>
                  <a:srgbClr val="FFFFFF"/>
                </a:solidFill>
                <a:ea typeface="+mn-lt"/>
                <a:cs typeface="+mn-lt"/>
              </a:rPr>
              <a:t> </a:t>
            </a:r>
            <a:r>
              <a:rPr lang="tr-TR" sz="1800" err="1">
                <a:solidFill>
                  <a:srgbClr val="FFFFFF"/>
                </a:solidFill>
                <a:ea typeface="+mn-lt"/>
                <a:cs typeface="+mn-lt"/>
              </a:rPr>
              <a:t>decisions</a:t>
            </a:r>
            <a:r>
              <a:rPr lang="tr-TR" sz="1800">
                <a:solidFill>
                  <a:srgbClr val="FFFFFF"/>
                </a:solidFill>
                <a:ea typeface="+mn-lt"/>
                <a:cs typeface="+mn-lt"/>
              </a:rPr>
              <a:t> </a:t>
            </a:r>
            <a:r>
              <a:rPr lang="tr-TR" sz="1800" err="1">
                <a:solidFill>
                  <a:srgbClr val="FFFFFF"/>
                </a:solidFill>
                <a:ea typeface="+mn-lt"/>
                <a:cs typeface="+mn-lt"/>
              </a:rPr>
              <a:t>about</a:t>
            </a:r>
            <a:r>
              <a:rPr lang="tr-TR" sz="1800">
                <a:solidFill>
                  <a:srgbClr val="FFFFFF"/>
                </a:solidFill>
                <a:ea typeface="+mn-lt"/>
                <a:cs typeface="+mn-lt"/>
              </a:rPr>
              <a:t> </a:t>
            </a:r>
            <a:r>
              <a:rPr lang="tr-TR" sz="1800" err="1">
                <a:solidFill>
                  <a:srgbClr val="FFFFFF"/>
                </a:solidFill>
                <a:ea typeface="+mn-lt"/>
                <a:cs typeface="+mn-lt"/>
              </a:rPr>
              <a:t>medical</a:t>
            </a:r>
            <a:r>
              <a:rPr lang="tr-TR" sz="1800">
                <a:solidFill>
                  <a:srgbClr val="FFFFFF"/>
                </a:solidFill>
                <a:ea typeface="+mn-lt"/>
                <a:cs typeface="+mn-lt"/>
              </a:rPr>
              <a:t> </a:t>
            </a:r>
            <a:r>
              <a:rPr lang="tr-TR" sz="1800" err="1">
                <a:solidFill>
                  <a:srgbClr val="FFFFFF"/>
                </a:solidFill>
                <a:ea typeface="+mn-lt"/>
                <a:cs typeface="+mn-lt"/>
              </a:rPr>
              <a:t>care</a:t>
            </a:r>
            <a:r>
              <a:rPr lang="tr-TR" sz="1800">
                <a:solidFill>
                  <a:srgbClr val="FFFFFF"/>
                </a:solidFill>
                <a:ea typeface="+mn-lt"/>
                <a:cs typeface="+mn-lt"/>
              </a:rPr>
              <a:t>. </a:t>
            </a:r>
            <a:r>
              <a:rPr lang="tr-TR" sz="1800" err="1">
                <a:solidFill>
                  <a:srgbClr val="FFFFFF"/>
                </a:solidFill>
                <a:ea typeface="+mn-lt"/>
                <a:cs typeface="+mn-lt"/>
              </a:rPr>
              <a:t>It</a:t>
            </a:r>
            <a:r>
              <a:rPr lang="tr-TR" sz="1800">
                <a:solidFill>
                  <a:srgbClr val="FFFFFF"/>
                </a:solidFill>
                <a:ea typeface="+mn-lt"/>
                <a:cs typeface="+mn-lt"/>
              </a:rPr>
              <a:t> is </a:t>
            </a:r>
            <a:r>
              <a:rPr lang="tr-TR" sz="1800" err="1">
                <a:solidFill>
                  <a:srgbClr val="FFFFFF"/>
                </a:solidFill>
                <a:ea typeface="+mn-lt"/>
                <a:cs typeface="+mn-lt"/>
              </a:rPr>
              <a:t>important</a:t>
            </a:r>
            <a:r>
              <a:rPr lang="tr-TR" sz="1800">
                <a:solidFill>
                  <a:srgbClr val="FFFFFF"/>
                </a:solidFill>
                <a:ea typeface="+mn-lt"/>
                <a:cs typeface="+mn-lt"/>
              </a:rPr>
              <a:t> </a:t>
            </a:r>
            <a:r>
              <a:rPr lang="tr-TR" sz="1800" err="1">
                <a:solidFill>
                  <a:srgbClr val="FFFFFF"/>
                </a:solidFill>
                <a:ea typeface="+mn-lt"/>
                <a:cs typeface="+mn-lt"/>
              </a:rPr>
              <a:t>for</a:t>
            </a:r>
            <a:r>
              <a:rPr lang="tr-TR" sz="1800">
                <a:solidFill>
                  <a:srgbClr val="FFFFFF"/>
                </a:solidFill>
                <a:ea typeface="+mn-lt"/>
                <a:cs typeface="+mn-lt"/>
              </a:rPr>
              <a:t> </a:t>
            </a:r>
            <a:r>
              <a:rPr lang="tr-TR" sz="1800" err="1">
                <a:solidFill>
                  <a:srgbClr val="FFFFFF"/>
                </a:solidFill>
                <a:ea typeface="+mn-lt"/>
                <a:cs typeface="+mn-lt"/>
              </a:rPr>
              <a:t>adults</a:t>
            </a:r>
            <a:r>
              <a:rPr lang="tr-TR" sz="1800">
                <a:solidFill>
                  <a:srgbClr val="FFFFFF"/>
                </a:solidFill>
                <a:ea typeface="+mn-lt"/>
                <a:cs typeface="+mn-lt"/>
              </a:rPr>
              <a:t> </a:t>
            </a:r>
            <a:r>
              <a:rPr lang="tr-TR" sz="1800" err="1">
                <a:solidFill>
                  <a:srgbClr val="FFFFFF"/>
                </a:solidFill>
                <a:ea typeface="+mn-lt"/>
                <a:cs typeface="+mn-lt"/>
              </a:rPr>
              <a:t>to</a:t>
            </a:r>
            <a:r>
              <a:rPr lang="tr-TR" sz="1800">
                <a:solidFill>
                  <a:srgbClr val="FFFFFF"/>
                </a:solidFill>
                <a:ea typeface="+mn-lt"/>
                <a:cs typeface="+mn-lt"/>
              </a:rPr>
              <a:t> </a:t>
            </a:r>
            <a:r>
              <a:rPr lang="tr-TR" sz="1800" err="1">
                <a:solidFill>
                  <a:srgbClr val="FFFFFF"/>
                </a:solidFill>
                <a:ea typeface="+mn-lt"/>
                <a:cs typeface="+mn-lt"/>
              </a:rPr>
              <a:t>prioritize</a:t>
            </a:r>
            <a:r>
              <a:rPr lang="tr-TR" sz="1800">
                <a:solidFill>
                  <a:srgbClr val="FFFFFF"/>
                </a:solidFill>
                <a:ea typeface="+mn-lt"/>
                <a:cs typeface="+mn-lt"/>
              </a:rPr>
              <a:t> </a:t>
            </a:r>
            <a:r>
              <a:rPr lang="tr-TR" sz="1800" err="1">
                <a:solidFill>
                  <a:srgbClr val="FFFFFF"/>
                </a:solidFill>
                <a:ea typeface="+mn-lt"/>
                <a:cs typeface="+mn-lt"/>
              </a:rPr>
              <a:t>their</a:t>
            </a:r>
            <a:r>
              <a:rPr lang="tr-TR" sz="1800">
                <a:solidFill>
                  <a:srgbClr val="FFFFFF"/>
                </a:solidFill>
                <a:ea typeface="+mn-lt"/>
                <a:cs typeface="+mn-lt"/>
              </a:rPr>
              <a:t> </a:t>
            </a:r>
            <a:r>
              <a:rPr lang="tr-TR" sz="1800" err="1">
                <a:solidFill>
                  <a:srgbClr val="FFFFFF"/>
                </a:solidFill>
                <a:ea typeface="+mn-lt"/>
                <a:cs typeface="+mn-lt"/>
              </a:rPr>
              <a:t>own</a:t>
            </a:r>
            <a:r>
              <a:rPr lang="tr-TR" sz="1800">
                <a:solidFill>
                  <a:srgbClr val="FFFFFF"/>
                </a:solidFill>
                <a:ea typeface="+mn-lt"/>
                <a:cs typeface="+mn-lt"/>
              </a:rPr>
              <a:t> </a:t>
            </a:r>
            <a:r>
              <a:rPr lang="tr-TR" sz="1800" err="1">
                <a:solidFill>
                  <a:srgbClr val="FFFFFF"/>
                </a:solidFill>
                <a:ea typeface="+mn-lt"/>
                <a:cs typeface="+mn-lt"/>
              </a:rPr>
              <a:t>health</a:t>
            </a:r>
            <a:r>
              <a:rPr lang="tr-TR" sz="1800">
                <a:solidFill>
                  <a:srgbClr val="FFFFFF"/>
                </a:solidFill>
                <a:ea typeface="+mn-lt"/>
                <a:cs typeface="+mn-lt"/>
              </a:rPr>
              <a:t> </a:t>
            </a:r>
            <a:r>
              <a:rPr lang="tr-TR" sz="1800" err="1">
                <a:solidFill>
                  <a:srgbClr val="FFFFFF"/>
                </a:solidFill>
                <a:ea typeface="+mn-lt"/>
                <a:cs typeface="+mn-lt"/>
              </a:rPr>
              <a:t>and</a:t>
            </a:r>
            <a:r>
              <a:rPr lang="tr-TR" sz="1800">
                <a:solidFill>
                  <a:srgbClr val="FFFFFF"/>
                </a:solidFill>
                <a:ea typeface="+mn-lt"/>
                <a:cs typeface="+mn-lt"/>
              </a:rPr>
              <a:t> </a:t>
            </a:r>
            <a:r>
              <a:rPr lang="tr-TR" sz="1800" err="1">
                <a:solidFill>
                  <a:srgbClr val="FFFFFF"/>
                </a:solidFill>
                <a:ea typeface="+mn-lt"/>
                <a:cs typeface="+mn-lt"/>
              </a:rPr>
              <a:t>to</a:t>
            </a:r>
            <a:r>
              <a:rPr lang="tr-TR" sz="1800">
                <a:solidFill>
                  <a:srgbClr val="FFFFFF"/>
                </a:solidFill>
                <a:ea typeface="+mn-lt"/>
                <a:cs typeface="+mn-lt"/>
              </a:rPr>
              <a:t> </a:t>
            </a:r>
            <a:r>
              <a:rPr lang="tr-TR" sz="1800" err="1">
                <a:solidFill>
                  <a:srgbClr val="FFFFFF"/>
                </a:solidFill>
                <a:ea typeface="+mn-lt"/>
                <a:cs typeface="+mn-lt"/>
              </a:rPr>
              <a:t>make</a:t>
            </a:r>
            <a:r>
              <a:rPr lang="tr-TR" sz="1800">
                <a:solidFill>
                  <a:srgbClr val="FFFFFF"/>
                </a:solidFill>
                <a:ea typeface="+mn-lt"/>
                <a:cs typeface="+mn-lt"/>
              </a:rPr>
              <a:t> </a:t>
            </a:r>
            <a:r>
              <a:rPr lang="tr-TR" sz="1800" err="1">
                <a:solidFill>
                  <a:srgbClr val="FFFFFF"/>
                </a:solidFill>
                <a:ea typeface="+mn-lt"/>
                <a:cs typeface="+mn-lt"/>
              </a:rPr>
              <a:t>choices</a:t>
            </a:r>
            <a:r>
              <a:rPr lang="tr-TR" sz="1800">
                <a:solidFill>
                  <a:srgbClr val="FFFFFF"/>
                </a:solidFill>
                <a:ea typeface="+mn-lt"/>
                <a:cs typeface="+mn-lt"/>
              </a:rPr>
              <a:t> </a:t>
            </a:r>
            <a:r>
              <a:rPr lang="tr-TR" sz="1800" err="1">
                <a:solidFill>
                  <a:srgbClr val="FFFFFF"/>
                </a:solidFill>
                <a:ea typeface="+mn-lt"/>
                <a:cs typeface="+mn-lt"/>
              </a:rPr>
              <a:t>that</a:t>
            </a:r>
            <a:r>
              <a:rPr lang="tr-TR" sz="1800">
                <a:solidFill>
                  <a:srgbClr val="FFFFFF"/>
                </a:solidFill>
                <a:ea typeface="+mn-lt"/>
                <a:cs typeface="+mn-lt"/>
              </a:rPr>
              <a:t> </a:t>
            </a:r>
            <a:r>
              <a:rPr lang="tr-TR" sz="1800" err="1">
                <a:solidFill>
                  <a:srgbClr val="FFFFFF"/>
                </a:solidFill>
                <a:ea typeface="+mn-lt"/>
                <a:cs typeface="+mn-lt"/>
              </a:rPr>
              <a:t>will</a:t>
            </a:r>
            <a:r>
              <a:rPr lang="tr-TR" sz="1800">
                <a:solidFill>
                  <a:srgbClr val="FFFFFF"/>
                </a:solidFill>
                <a:ea typeface="+mn-lt"/>
                <a:cs typeface="+mn-lt"/>
              </a:rPr>
              <a:t> </a:t>
            </a:r>
            <a:r>
              <a:rPr lang="tr-TR" sz="1800" err="1">
                <a:solidFill>
                  <a:srgbClr val="FFFFFF"/>
                </a:solidFill>
                <a:ea typeface="+mn-lt"/>
                <a:cs typeface="+mn-lt"/>
              </a:rPr>
              <a:t>support</a:t>
            </a:r>
            <a:r>
              <a:rPr lang="tr-TR" sz="1800">
                <a:solidFill>
                  <a:srgbClr val="FFFFFF"/>
                </a:solidFill>
                <a:ea typeface="+mn-lt"/>
                <a:cs typeface="+mn-lt"/>
              </a:rPr>
              <a:t> </a:t>
            </a:r>
            <a:r>
              <a:rPr lang="tr-TR" sz="1800" err="1">
                <a:solidFill>
                  <a:srgbClr val="FFFFFF"/>
                </a:solidFill>
                <a:ea typeface="+mn-lt"/>
                <a:cs typeface="+mn-lt"/>
              </a:rPr>
              <a:t>their</a:t>
            </a:r>
            <a:r>
              <a:rPr lang="tr-TR" sz="1800">
                <a:solidFill>
                  <a:srgbClr val="FFFFFF"/>
                </a:solidFill>
                <a:ea typeface="+mn-lt"/>
                <a:cs typeface="+mn-lt"/>
              </a:rPr>
              <a:t> </a:t>
            </a:r>
            <a:r>
              <a:rPr lang="tr-TR" sz="1800" err="1">
                <a:solidFill>
                  <a:srgbClr val="FFFFFF"/>
                </a:solidFill>
                <a:ea typeface="+mn-lt"/>
                <a:cs typeface="+mn-lt"/>
              </a:rPr>
              <a:t>physical</a:t>
            </a:r>
            <a:r>
              <a:rPr lang="tr-TR" sz="1800">
                <a:solidFill>
                  <a:srgbClr val="FFFFFF"/>
                </a:solidFill>
                <a:ea typeface="+mn-lt"/>
                <a:cs typeface="+mn-lt"/>
              </a:rPr>
              <a:t> </a:t>
            </a:r>
            <a:r>
              <a:rPr lang="tr-TR" sz="1800" err="1">
                <a:solidFill>
                  <a:srgbClr val="FFFFFF"/>
                </a:solidFill>
                <a:ea typeface="+mn-lt"/>
                <a:cs typeface="+mn-lt"/>
              </a:rPr>
              <a:t>and</a:t>
            </a:r>
            <a:r>
              <a:rPr lang="tr-TR" sz="1800">
                <a:solidFill>
                  <a:srgbClr val="FFFFFF"/>
                </a:solidFill>
                <a:ea typeface="+mn-lt"/>
                <a:cs typeface="+mn-lt"/>
              </a:rPr>
              <a:t> </a:t>
            </a:r>
            <a:r>
              <a:rPr lang="tr-TR" sz="1800" err="1">
                <a:solidFill>
                  <a:srgbClr val="FFFFFF"/>
                </a:solidFill>
                <a:ea typeface="+mn-lt"/>
                <a:cs typeface="+mn-lt"/>
              </a:rPr>
              <a:t>emotional</a:t>
            </a:r>
            <a:r>
              <a:rPr lang="tr-TR" sz="1800">
                <a:solidFill>
                  <a:srgbClr val="FFFFFF"/>
                </a:solidFill>
                <a:ea typeface="+mn-lt"/>
                <a:cs typeface="+mn-lt"/>
              </a:rPr>
              <a:t> </a:t>
            </a:r>
            <a:r>
              <a:rPr lang="tr-TR" sz="1800" err="1">
                <a:solidFill>
                  <a:srgbClr val="FFFFFF"/>
                </a:solidFill>
                <a:ea typeface="+mn-lt"/>
                <a:cs typeface="+mn-lt"/>
              </a:rPr>
              <a:t>well-being</a:t>
            </a:r>
            <a:r>
              <a:rPr lang="tr-TR" sz="1800">
                <a:solidFill>
                  <a:srgbClr val="FFFFFF"/>
                </a:solidFill>
                <a:ea typeface="+mn-lt"/>
                <a:cs typeface="+mn-lt"/>
              </a:rPr>
              <a:t>.</a:t>
            </a:r>
            <a:endParaRPr lang="tr-TR" sz="1800">
              <a:solidFill>
                <a:srgbClr val="FFFFFF"/>
              </a:solidFill>
              <a:cs typeface="Calibri"/>
            </a:endParaRPr>
          </a:p>
          <a:p>
            <a:r>
              <a:rPr lang="tr-TR" sz="1800" err="1">
                <a:solidFill>
                  <a:srgbClr val="FFFFFF"/>
                </a:solidFill>
                <a:ea typeface="+mn-lt"/>
                <a:cs typeface="+mn-lt"/>
              </a:rPr>
              <a:t>Another</a:t>
            </a:r>
            <a:r>
              <a:rPr lang="tr-TR" sz="1800">
                <a:solidFill>
                  <a:srgbClr val="FFFFFF"/>
                </a:solidFill>
                <a:ea typeface="+mn-lt"/>
                <a:cs typeface="+mn-lt"/>
              </a:rPr>
              <a:t> </a:t>
            </a:r>
            <a:r>
              <a:rPr lang="tr-TR" sz="1800" err="1">
                <a:solidFill>
                  <a:srgbClr val="FFFFFF"/>
                </a:solidFill>
                <a:ea typeface="+mn-lt"/>
                <a:cs typeface="+mn-lt"/>
              </a:rPr>
              <a:t>significant</a:t>
            </a:r>
            <a:r>
              <a:rPr lang="tr-TR" sz="1800">
                <a:solidFill>
                  <a:srgbClr val="FFFFFF"/>
                </a:solidFill>
                <a:ea typeface="+mn-lt"/>
                <a:cs typeface="+mn-lt"/>
              </a:rPr>
              <a:t> </a:t>
            </a:r>
            <a:r>
              <a:rPr lang="tr-TR" sz="1800" err="1">
                <a:solidFill>
                  <a:srgbClr val="FFFFFF"/>
                </a:solidFill>
                <a:ea typeface="+mn-lt"/>
                <a:cs typeface="+mn-lt"/>
              </a:rPr>
              <a:t>change</a:t>
            </a:r>
            <a:r>
              <a:rPr lang="tr-TR" sz="1800">
                <a:solidFill>
                  <a:srgbClr val="FFFFFF"/>
                </a:solidFill>
                <a:ea typeface="+mn-lt"/>
                <a:cs typeface="+mn-lt"/>
              </a:rPr>
              <a:t> </a:t>
            </a:r>
            <a:r>
              <a:rPr lang="tr-TR" sz="1800" err="1">
                <a:solidFill>
                  <a:srgbClr val="FFFFFF"/>
                </a:solidFill>
                <a:ea typeface="+mn-lt"/>
                <a:cs typeface="+mn-lt"/>
              </a:rPr>
              <a:t>that</a:t>
            </a:r>
            <a:r>
              <a:rPr lang="tr-TR" sz="1800">
                <a:solidFill>
                  <a:srgbClr val="FFFFFF"/>
                </a:solidFill>
                <a:ea typeface="+mn-lt"/>
                <a:cs typeface="+mn-lt"/>
              </a:rPr>
              <a:t> </a:t>
            </a:r>
            <a:r>
              <a:rPr lang="tr-TR" sz="1800" err="1">
                <a:solidFill>
                  <a:srgbClr val="FFFFFF"/>
                </a:solidFill>
                <a:ea typeface="+mn-lt"/>
                <a:cs typeface="+mn-lt"/>
              </a:rPr>
              <a:t>may</a:t>
            </a:r>
            <a:r>
              <a:rPr lang="tr-TR" sz="1800">
                <a:solidFill>
                  <a:srgbClr val="FFFFFF"/>
                </a:solidFill>
                <a:ea typeface="+mn-lt"/>
                <a:cs typeface="+mn-lt"/>
              </a:rPr>
              <a:t> </a:t>
            </a:r>
            <a:r>
              <a:rPr lang="tr-TR" sz="1800" err="1">
                <a:solidFill>
                  <a:srgbClr val="FFFFFF"/>
                </a:solidFill>
                <a:ea typeface="+mn-lt"/>
                <a:cs typeface="+mn-lt"/>
              </a:rPr>
              <a:t>occur</a:t>
            </a:r>
            <a:r>
              <a:rPr lang="tr-TR" sz="1800">
                <a:solidFill>
                  <a:srgbClr val="FFFFFF"/>
                </a:solidFill>
                <a:ea typeface="+mn-lt"/>
                <a:cs typeface="+mn-lt"/>
              </a:rPr>
              <a:t> as an </a:t>
            </a:r>
            <a:r>
              <a:rPr lang="tr-TR" sz="1800" err="1">
                <a:solidFill>
                  <a:srgbClr val="FFFFFF"/>
                </a:solidFill>
                <a:ea typeface="+mn-lt"/>
                <a:cs typeface="+mn-lt"/>
              </a:rPr>
              <a:t>individual</a:t>
            </a:r>
            <a:r>
              <a:rPr lang="tr-TR" sz="1800">
                <a:solidFill>
                  <a:srgbClr val="FFFFFF"/>
                </a:solidFill>
                <a:ea typeface="+mn-lt"/>
                <a:cs typeface="+mn-lt"/>
              </a:rPr>
              <a:t> </a:t>
            </a:r>
            <a:r>
              <a:rPr lang="tr-TR" sz="1800" err="1">
                <a:solidFill>
                  <a:srgbClr val="FFFFFF"/>
                </a:solidFill>
                <a:ea typeface="+mn-lt"/>
                <a:cs typeface="+mn-lt"/>
              </a:rPr>
              <a:t>becomes</a:t>
            </a:r>
            <a:r>
              <a:rPr lang="tr-TR" sz="1800">
                <a:solidFill>
                  <a:srgbClr val="FFFFFF"/>
                </a:solidFill>
                <a:ea typeface="+mn-lt"/>
                <a:cs typeface="+mn-lt"/>
              </a:rPr>
              <a:t> an </a:t>
            </a:r>
            <a:r>
              <a:rPr lang="tr-TR" sz="1800" err="1">
                <a:solidFill>
                  <a:srgbClr val="FFFFFF"/>
                </a:solidFill>
                <a:ea typeface="+mn-lt"/>
                <a:cs typeface="+mn-lt"/>
              </a:rPr>
              <a:t>adult</a:t>
            </a:r>
            <a:r>
              <a:rPr lang="tr-TR" sz="1800">
                <a:solidFill>
                  <a:srgbClr val="FFFFFF"/>
                </a:solidFill>
                <a:ea typeface="+mn-lt"/>
                <a:cs typeface="+mn-lt"/>
              </a:rPr>
              <a:t> is </a:t>
            </a:r>
            <a:r>
              <a:rPr lang="tr-TR" sz="1800" err="1">
                <a:solidFill>
                  <a:srgbClr val="FFFFFF"/>
                </a:solidFill>
                <a:ea typeface="+mn-lt"/>
                <a:cs typeface="+mn-lt"/>
              </a:rPr>
              <a:t>the</a:t>
            </a:r>
            <a:r>
              <a:rPr lang="tr-TR" sz="1800">
                <a:solidFill>
                  <a:srgbClr val="FFFFFF"/>
                </a:solidFill>
                <a:ea typeface="+mn-lt"/>
                <a:cs typeface="+mn-lt"/>
              </a:rPr>
              <a:t> </a:t>
            </a:r>
            <a:r>
              <a:rPr lang="tr-TR" sz="1800" err="1">
                <a:solidFill>
                  <a:srgbClr val="FFFFFF"/>
                </a:solidFill>
                <a:ea typeface="+mn-lt"/>
                <a:cs typeface="+mn-lt"/>
              </a:rPr>
              <a:t>increased</a:t>
            </a:r>
            <a:r>
              <a:rPr lang="tr-TR" sz="1800">
                <a:solidFill>
                  <a:srgbClr val="FFFFFF"/>
                </a:solidFill>
                <a:ea typeface="+mn-lt"/>
                <a:cs typeface="+mn-lt"/>
              </a:rPr>
              <a:t> </a:t>
            </a:r>
            <a:r>
              <a:rPr lang="tr-TR" sz="1800" err="1">
                <a:solidFill>
                  <a:srgbClr val="FFFFFF"/>
                </a:solidFill>
                <a:ea typeface="+mn-lt"/>
                <a:cs typeface="+mn-lt"/>
              </a:rPr>
              <a:t>need</a:t>
            </a:r>
            <a:r>
              <a:rPr lang="tr-TR" sz="1800">
                <a:solidFill>
                  <a:srgbClr val="FFFFFF"/>
                </a:solidFill>
                <a:ea typeface="+mn-lt"/>
                <a:cs typeface="+mn-lt"/>
              </a:rPr>
              <a:t> </a:t>
            </a:r>
            <a:r>
              <a:rPr lang="tr-TR" sz="1800" err="1">
                <a:solidFill>
                  <a:srgbClr val="FFFFFF"/>
                </a:solidFill>
                <a:ea typeface="+mn-lt"/>
                <a:cs typeface="+mn-lt"/>
              </a:rPr>
              <a:t>to</a:t>
            </a:r>
            <a:r>
              <a:rPr lang="tr-TR" sz="1800">
                <a:solidFill>
                  <a:srgbClr val="FFFFFF"/>
                </a:solidFill>
                <a:ea typeface="+mn-lt"/>
                <a:cs typeface="+mn-lt"/>
              </a:rPr>
              <a:t> </a:t>
            </a:r>
            <a:r>
              <a:rPr lang="tr-TR" sz="1800" err="1">
                <a:solidFill>
                  <a:srgbClr val="FFFFFF"/>
                </a:solidFill>
                <a:ea typeface="+mn-lt"/>
                <a:cs typeface="+mn-lt"/>
              </a:rPr>
              <a:t>manage</a:t>
            </a:r>
            <a:r>
              <a:rPr lang="tr-TR" sz="1800">
                <a:solidFill>
                  <a:srgbClr val="FFFFFF"/>
                </a:solidFill>
                <a:ea typeface="+mn-lt"/>
                <a:cs typeface="+mn-lt"/>
              </a:rPr>
              <a:t> </a:t>
            </a:r>
            <a:r>
              <a:rPr lang="tr-TR" sz="1800" err="1">
                <a:solidFill>
                  <a:srgbClr val="FFFFFF"/>
                </a:solidFill>
                <a:ea typeface="+mn-lt"/>
                <a:cs typeface="+mn-lt"/>
              </a:rPr>
              <a:t>one's</a:t>
            </a:r>
            <a:r>
              <a:rPr lang="tr-TR" sz="1800">
                <a:solidFill>
                  <a:srgbClr val="FFFFFF"/>
                </a:solidFill>
                <a:ea typeface="+mn-lt"/>
                <a:cs typeface="+mn-lt"/>
              </a:rPr>
              <a:t> </a:t>
            </a:r>
            <a:r>
              <a:rPr lang="tr-TR" sz="1800" err="1">
                <a:solidFill>
                  <a:srgbClr val="FFFFFF"/>
                </a:solidFill>
                <a:ea typeface="+mn-lt"/>
                <a:cs typeface="+mn-lt"/>
              </a:rPr>
              <a:t>own</a:t>
            </a:r>
            <a:r>
              <a:rPr lang="tr-TR" sz="1800">
                <a:solidFill>
                  <a:srgbClr val="FFFFFF"/>
                </a:solidFill>
                <a:ea typeface="+mn-lt"/>
                <a:cs typeface="+mn-lt"/>
              </a:rPr>
              <a:t> </a:t>
            </a:r>
            <a:r>
              <a:rPr lang="tr-TR" sz="1800" err="1">
                <a:solidFill>
                  <a:srgbClr val="FFFFFF"/>
                </a:solidFill>
                <a:ea typeface="+mn-lt"/>
                <a:cs typeface="+mn-lt"/>
              </a:rPr>
              <a:t>finances</a:t>
            </a:r>
            <a:r>
              <a:rPr lang="tr-TR" sz="1800">
                <a:solidFill>
                  <a:srgbClr val="FFFFFF"/>
                </a:solidFill>
                <a:ea typeface="+mn-lt"/>
                <a:cs typeface="+mn-lt"/>
              </a:rPr>
              <a:t>. </a:t>
            </a:r>
            <a:r>
              <a:rPr lang="tr-TR" sz="1800" err="1">
                <a:solidFill>
                  <a:srgbClr val="FFFFFF"/>
                </a:solidFill>
                <a:ea typeface="+mn-lt"/>
                <a:cs typeface="+mn-lt"/>
              </a:rPr>
              <a:t>This</a:t>
            </a:r>
            <a:r>
              <a:rPr lang="tr-TR" sz="1800">
                <a:solidFill>
                  <a:srgbClr val="FFFFFF"/>
                </a:solidFill>
                <a:ea typeface="+mn-lt"/>
                <a:cs typeface="+mn-lt"/>
              </a:rPr>
              <a:t> </a:t>
            </a:r>
            <a:r>
              <a:rPr lang="tr-TR" sz="1800" err="1">
                <a:solidFill>
                  <a:srgbClr val="FFFFFF"/>
                </a:solidFill>
                <a:ea typeface="+mn-lt"/>
                <a:cs typeface="+mn-lt"/>
              </a:rPr>
              <a:t>may</a:t>
            </a:r>
            <a:r>
              <a:rPr lang="tr-TR" sz="1800">
                <a:solidFill>
                  <a:srgbClr val="FFFFFF"/>
                </a:solidFill>
                <a:ea typeface="+mn-lt"/>
                <a:cs typeface="+mn-lt"/>
              </a:rPr>
              <a:t> </a:t>
            </a:r>
            <a:r>
              <a:rPr lang="tr-TR" sz="1800" err="1">
                <a:solidFill>
                  <a:srgbClr val="FFFFFF"/>
                </a:solidFill>
                <a:ea typeface="+mn-lt"/>
                <a:cs typeface="+mn-lt"/>
              </a:rPr>
              <a:t>include</a:t>
            </a:r>
            <a:r>
              <a:rPr lang="tr-TR" sz="1800">
                <a:solidFill>
                  <a:srgbClr val="FFFFFF"/>
                </a:solidFill>
                <a:ea typeface="+mn-lt"/>
                <a:cs typeface="+mn-lt"/>
              </a:rPr>
              <a:t> </a:t>
            </a:r>
            <a:r>
              <a:rPr lang="tr-TR" sz="1800" err="1">
                <a:solidFill>
                  <a:srgbClr val="FFFFFF"/>
                </a:solidFill>
                <a:ea typeface="+mn-lt"/>
                <a:cs typeface="+mn-lt"/>
              </a:rPr>
              <a:t>budgeting</a:t>
            </a:r>
            <a:r>
              <a:rPr lang="tr-TR" sz="1800">
                <a:solidFill>
                  <a:srgbClr val="FFFFFF"/>
                </a:solidFill>
                <a:ea typeface="+mn-lt"/>
                <a:cs typeface="+mn-lt"/>
              </a:rPr>
              <a:t>, </a:t>
            </a:r>
            <a:r>
              <a:rPr lang="tr-TR" sz="1800" err="1">
                <a:solidFill>
                  <a:srgbClr val="FFFFFF"/>
                </a:solidFill>
                <a:ea typeface="+mn-lt"/>
                <a:cs typeface="+mn-lt"/>
              </a:rPr>
              <a:t>saving</a:t>
            </a:r>
            <a:r>
              <a:rPr lang="tr-TR" sz="1800">
                <a:solidFill>
                  <a:srgbClr val="FFFFFF"/>
                </a:solidFill>
                <a:ea typeface="+mn-lt"/>
                <a:cs typeface="+mn-lt"/>
              </a:rPr>
              <a:t>, </a:t>
            </a:r>
            <a:r>
              <a:rPr lang="tr-TR" sz="1800" err="1">
                <a:solidFill>
                  <a:srgbClr val="FFFFFF"/>
                </a:solidFill>
                <a:ea typeface="+mn-lt"/>
                <a:cs typeface="+mn-lt"/>
              </a:rPr>
              <a:t>and</a:t>
            </a:r>
            <a:r>
              <a:rPr lang="tr-TR" sz="1800">
                <a:solidFill>
                  <a:srgbClr val="FFFFFF"/>
                </a:solidFill>
                <a:ea typeface="+mn-lt"/>
                <a:cs typeface="+mn-lt"/>
              </a:rPr>
              <a:t> </a:t>
            </a:r>
            <a:r>
              <a:rPr lang="tr-TR" sz="1800" err="1">
                <a:solidFill>
                  <a:srgbClr val="FFFFFF"/>
                </a:solidFill>
                <a:ea typeface="+mn-lt"/>
                <a:cs typeface="+mn-lt"/>
              </a:rPr>
              <a:t>making</a:t>
            </a:r>
            <a:r>
              <a:rPr lang="tr-TR" sz="1800">
                <a:solidFill>
                  <a:srgbClr val="FFFFFF"/>
                </a:solidFill>
                <a:ea typeface="+mn-lt"/>
                <a:cs typeface="+mn-lt"/>
              </a:rPr>
              <a:t> </a:t>
            </a:r>
            <a:r>
              <a:rPr lang="tr-TR" sz="1800" err="1">
                <a:solidFill>
                  <a:srgbClr val="FFFFFF"/>
                </a:solidFill>
                <a:ea typeface="+mn-lt"/>
                <a:cs typeface="+mn-lt"/>
              </a:rPr>
              <a:t>decisions</a:t>
            </a:r>
            <a:r>
              <a:rPr lang="tr-TR" sz="1800">
                <a:solidFill>
                  <a:srgbClr val="FFFFFF"/>
                </a:solidFill>
                <a:ea typeface="+mn-lt"/>
                <a:cs typeface="+mn-lt"/>
              </a:rPr>
              <a:t> </a:t>
            </a:r>
            <a:r>
              <a:rPr lang="tr-TR" sz="1800" err="1">
                <a:solidFill>
                  <a:srgbClr val="FFFFFF"/>
                </a:solidFill>
                <a:ea typeface="+mn-lt"/>
                <a:cs typeface="+mn-lt"/>
              </a:rPr>
              <a:t>about</a:t>
            </a:r>
            <a:r>
              <a:rPr lang="tr-TR" sz="1800">
                <a:solidFill>
                  <a:srgbClr val="FFFFFF"/>
                </a:solidFill>
                <a:ea typeface="+mn-lt"/>
                <a:cs typeface="+mn-lt"/>
              </a:rPr>
              <a:t> how </a:t>
            </a:r>
            <a:r>
              <a:rPr lang="tr-TR" sz="1800" err="1">
                <a:solidFill>
                  <a:srgbClr val="FFFFFF"/>
                </a:solidFill>
                <a:ea typeface="+mn-lt"/>
                <a:cs typeface="+mn-lt"/>
              </a:rPr>
              <a:t>to</a:t>
            </a:r>
            <a:r>
              <a:rPr lang="tr-TR" sz="1800">
                <a:solidFill>
                  <a:srgbClr val="FFFFFF"/>
                </a:solidFill>
                <a:ea typeface="+mn-lt"/>
                <a:cs typeface="+mn-lt"/>
              </a:rPr>
              <a:t> </a:t>
            </a:r>
            <a:r>
              <a:rPr lang="tr-TR" sz="1800" err="1">
                <a:solidFill>
                  <a:srgbClr val="FFFFFF"/>
                </a:solidFill>
                <a:ea typeface="+mn-lt"/>
                <a:cs typeface="+mn-lt"/>
              </a:rPr>
              <a:t>spend</a:t>
            </a:r>
            <a:r>
              <a:rPr lang="tr-TR" sz="1800">
                <a:solidFill>
                  <a:srgbClr val="FFFFFF"/>
                </a:solidFill>
                <a:ea typeface="+mn-lt"/>
                <a:cs typeface="+mn-lt"/>
              </a:rPr>
              <a:t> </a:t>
            </a:r>
            <a:r>
              <a:rPr lang="tr-TR" sz="1800" err="1">
                <a:solidFill>
                  <a:srgbClr val="FFFFFF"/>
                </a:solidFill>
                <a:ea typeface="+mn-lt"/>
                <a:cs typeface="+mn-lt"/>
              </a:rPr>
              <a:t>and</a:t>
            </a:r>
            <a:r>
              <a:rPr lang="tr-TR" sz="1800">
                <a:solidFill>
                  <a:srgbClr val="FFFFFF"/>
                </a:solidFill>
                <a:ea typeface="+mn-lt"/>
                <a:cs typeface="+mn-lt"/>
              </a:rPr>
              <a:t> </a:t>
            </a:r>
            <a:r>
              <a:rPr lang="tr-TR" sz="1800" err="1">
                <a:solidFill>
                  <a:srgbClr val="FFFFFF"/>
                </a:solidFill>
                <a:ea typeface="+mn-lt"/>
                <a:cs typeface="+mn-lt"/>
              </a:rPr>
              <a:t>invest</a:t>
            </a:r>
            <a:r>
              <a:rPr lang="tr-TR" sz="1800">
                <a:solidFill>
                  <a:srgbClr val="FFFFFF"/>
                </a:solidFill>
                <a:ea typeface="+mn-lt"/>
                <a:cs typeface="+mn-lt"/>
              </a:rPr>
              <a:t> </a:t>
            </a:r>
            <a:r>
              <a:rPr lang="tr-TR" sz="1800" err="1">
                <a:solidFill>
                  <a:srgbClr val="FFFFFF"/>
                </a:solidFill>
                <a:ea typeface="+mn-lt"/>
                <a:cs typeface="+mn-lt"/>
              </a:rPr>
              <a:t>one's</a:t>
            </a:r>
            <a:r>
              <a:rPr lang="tr-TR" sz="1800">
                <a:solidFill>
                  <a:srgbClr val="FFFFFF"/>
                </a:solidFill>
                <a:ea typeface="+mn-lt"/>
                <a:cs typeface="+mn-lt"/>
              </a:rPr>
              <a:t> </a:t>
            </a:r>
            <a:r>
              <a:rPr lang="tr-TR" sz="1800" err="1">
                <a:solidFill>
                  <a:srgbClr val="FFFFFF"/>
                </a:solidFill>
                <a:ea typeface="+mn-lt"/>
                <a:cs typeface="+mn-lt"/>
              </a:rPr>
              <a:t>money</a:t>
            </a:r>
            <a:r>
              <a:rPr lang="tr-TR" sz="1800">
                <a:solidFill>
                  <a:srgbClr val="FFFFFF"/>
                </a:solidFill>
                <a:ea typeface="+mn-lt"/>
                <a:cs typeface="+mn-lt"/>
              </a:rPr>
              <a:t>. Financial </a:t>
            </a:r>
            <a:r>
              <a:rPr lang="tr-TR" sz="1800" err="1">
                <a:solidFill>
                  <a:srgbClr val="FFFFFF"/>
                </a:solidFill>
                <a:ea typeface="+mn-lt"/>
                <a:cs typeface="+mn-lt"/>
              </a:rPr>
              <a:t>management</a:t>
            </a:r>
            <a:r>
              <a:rPr lang="tr-TR" sz="1800">
                <a:solidFill>
                  <a:srgbClr val="FFFFFF"/>
                </a:solidFill>
                <a:ea typeface="+mn-lt"/>
                <a:cs typeface="+mn-lt"/>
              </a:rPr>
              <a:t> can be a </a:t>
            </a:r>
            <a:r>
              <a:rPr lang="tr-TR" sz="1800" err="1">
                <a:solidFill>
                  <a:srgbClr val="FFFFFF"/>
                </a:solidFill>
                <a:ea typeface="+mn-lt"/>
                <a:cs typeface="+mn-lt"/>
              </a:rPr>
              <a:t>complex</a:t>
            </a:r>
            <a:r>
              <a:rPr lang="tr-TR" sz="1800">
                <a:solidFill>
                  <a:srgbClr val="FFFFFF"/>
                </a:solidFill>
                <a:ea typeface="+mn-lt"/>
                <a:cs typeface="+mn-lt"/>
              </a:rPr>
              <a:t> </a:t>
            </a:r>
            <a:r>
              <a:rPr lang="tr-TR" sz="1800" err="1">
                <a:solidFill>
                  <a:srgbClr val="FFFFFF"/>
                </a:solidFill>
                <a:ea typeface="+mn-lt"/>
                <a:cs typeface="+mn-lt"/>
              </a:rPr>
              <a:t>and</a:t>
            </a:r>
            <a:r>
              <a:rPr lang="tr-TR" sz="1800">
                <a:solidFill>
                  <a:srgbClr val="FFFFFF"/>
                </a:solidFill>
                <a:ea typeface="+mn-lt"/>
                <a:cs typeface="+mn-lt"/>
              </a:rPr>
              <a:t> </a:t>
            </a:r>
            <a:r>
              <a:rPr lang="tr-TR" sz="1800" err="1">
                <a:solidFill>
                  <a:srgbClr val="FFFFFF"/>
                </a:solidFill>
                <a:ea typeface="+mn-lt"/>
                <a:cs typeface="+mn-lt"/>
              </a:rPr>
              <a:t>challenging</a:t>
            </a:r>
            <a:r>
              <a:rPr lang="tr-TR" sz="1800">
                <a:solidFill>
                  <a:srgbClr val="FFFFFF"/>
                </a:solidFill>
                <a:ea typeface="+mn-lt"/>
                <a:cs typeface="+mn-lt"/>
              </a:rPr>
              <a:t> </a:t>
            </a:r>
            <a:r>
              <a:rPr lang="tr-TR" sz="1800" err="1">
                <a:solidFill>
                  <a:srgbClr val="FFFFFF"/>
                </a:solidFill>
                <a:ea typeface="+mn-lt"/>
                <a:cs typeface="+mn-lt"/>
              </a:rPr>
              <a:t>task</a:t>
            </a:r>
            <a:r>
              <a:rPr lang="tr-TR" sz="1800">
                <a:solidFill>
                  <a:srgbClr val="FFFFFF"/>
                </a:solidFill>
                <a:ea typeface="+mn-lt"/>
                <a:cs typeface="+mn-lt"/>
              </a:rPr>
              <a:t>, but it is an </a:t>
            </a:r>
            <a:r>
              <a:rPr lang="tr-TR" sz="1800" err="1">
                <a:solidFill>
                  <a:srgbClr val="FFFFFF"/>
                </a:solidFill>
                <a:ea typeface="+mn-lt"/>
                <a:cs typeface="+mn-lt"/>
              </a:rPr>
              <a:t>important</a:t>
            </a:r>
            <a:r>
              <a:rPr lang="tr-TR" sz="1800">
                <a:solidFill>
                  <a:srgbClr val="FFFFFF"/>
                </a:solidFill>
                <a:ea typeface="+mn-lt"/>
                <a:cs typeface="+mn-lt"/>
              </a:rPr>
              <a:t> </a:t>
            </a:r>
            <a:r>
              <a:rPr lang="tr-TR" sz="1800" err="1">
                <a:solidFill>
                  <a:srgbClr val="FFFFFF"/>
                </a:solidFill>
                <a:ea typeface="+mn-lt"/>
                <a:cs typeface="+mn-lt"/>
              </a:rPr>
              <a:t>aspect</a:t>
            </a:r>
            <a:r>
              <a:rPr lang="tr-TR" sz="1800">
                <a:solidFill>
                  <a:srgbClr val="FFFFFF"/>
                </a:solidFill>
                <a:ea typeface="+mn-lt"/>
                <a:cs typeface="+mn-lt"/>
              </a:rPr>
              <a:t> of </a:t>
            </a:r>
            <a:r>
              <a:rPr lang="tr-TR" sz="1800" err="1">
                <a:solidFill>
                  <a:srgbClr val="FFFFFF"/>
                </a:solidFill>
                <a:ea typeface="+mn-lt"/>
                <a:cs typeface="+mn-lt"/>
              </a:rPr>
              <a:t>adult</a:t>
            </a:r>
            <a:r>
              <a:rPr lang="tr-TR" sz="1800">
                <a:solidFill>
                  <a:srgbClr val="FFFFFF"/>
                </a:solidFill>
                <a:ea typeface="+mn-lt"/>
                <a:cs typeface="+mn-lt"/>
              </a:rPr>
              <a:t> life.</a:t>
            </a:r>
            <a:endParaRPr lang="tr-TR" sz="1800">
              <a:solidFill>
                <a:srgbClr val="FFFFFF"/>
              </a:solidFill>
              <a:cs typeface="Calibri"/>
            </a:endParaRPr>
          </a:p>
          <a:p>
            <a:r>
              <a:rPr lang="tr-TR" sz="1800" err="1">
                <a:solidFill>
                  <a:srgbClr val="FFFFFF"/>
                </a:solidFill>
                <a:ea typeface="+mn-lt"/>
                <a:cs typeface="+mn-lt"/>
              </a:rPr>
              <a:t>Overall</a:t>
            </a:r>
            <a:r>
              <a:rPr lang="tr-TR" sz="1800">
                <a:solidFill>
                  <a:srgbClr val="FFFFFF"/>
                </a:solidFill>
                <a:ea typeface="+mn-lt"/>
                <a:cs typeface="+mn-lt"/>
              </a:rPr>
              <a:t>, </a:t>
            </a:r>
            <a:r>
              <a:rPr lang="tr-TR" sz="1800" err="1">
                <a:solidFill>
                  <a:srgbClr val="FFFFFF"/>
                </a:solidFill>
                <a:ea typeface="+mn-lt"/>
                <a:cs typeface="+mn-lt"/>
              </a:rPr>
              <a:t>the</a:t>
            </a:r>
            <a:r>
              <a:rPr lang="tr-TR" sz="1800">
                <a:solidFill>
                  <a:srgbClr val="FFFFFF"/>
                </a:solidFill>
                <a:ea typeface="+mn-lt"/>
                <a:cs typeface="+mn-lt"/>
              </a:rPr>
              <a:t> </a:t>
            </a:r>
            <a:r>
              <a:rPr lang="tr-TR" sz="1800" err="1">
                <a:solidFill>
                  <a:srgbClr val="FFFFFF"/>
                </a:solidFill>
                <a:ea typeface="+mn-lt"/>
                <a:cs typeface="+mn-lt"/>
              </a:rPr>
              <a:t>transition</a:t>
            </a:r>
            <a:r>
              <a:rPr lang="tr-TR" sz="1800">
                <a:solidFill>
                  <a:srgbClr val="FFFFFF"/>
                </a:solidFill>
                <a:ea typeface="+mn-lt"/>
                <a:cs typeface="+mn-lt"/>
              </a:rPr>
              <a:t> </a:t>
            </a:r>
            <a:r>
              <a:rPr lang="tr-TR" sz="1800" err="1">
                <a:solidFill>
                  <a:srgbClr val="FFFFFF"/>
                </a:solidFill>
                <a:ea typeface="+mn-lt"/>
                <a:cs typeface="+mn-lt"/>
              </a:rPr>
              <a:t>from</a:t>
            </a:r>
            <a:r>
              <a:rPr lang="tr-TR" sz="1800">
                <a:solidFill>
                  <a:srgbClr val="FFFFFF"/>
                </a:solidFill>
                <a:ea typeface="+mn-lt"/>
                <a:cs typeface="+mn-lt"/>
              </a:rPr>
              <a:t> </a:t>
            </a:r>
            <a:r>
              <a:rPr lang="tr-TR" sz="1800" err="1">
                <a:solidFill>
                  <a:srgbClr val="FFFFFF"/>
                </a:solidFill>
                <a:ea typeface="+mn-lt"/>
                <a:cs typeface="+mn-lt"/>
              </a:rPr>
              <a:t>adolescence</a:t>
            </a:r>
            <a:r>
              <a:rPr lang="tr-TR" sz="1800">
                <a:solidFill>
                  <a:srgbClr val="FFFFFF"/>
                </a:solidFill>
                <a:ea typeface="+mn-lt"/>
                <a:cs typeface="+mn-lt"/>
              </a:rPr>
              <a:t> </a:t>
            </a:r>
            <a:r>
              <a:rPr lang="tr-TR" sz="1800" err="1">
                <a:solidFill>
                  <a:srgbClr val="FFFFFF"/>
                </a:solidFill>
                <a:ea typeface="+mn-lt"/>
                <a:cs typeface="+mn-lt"/>
              </a:rPr>
              <a:t>to</a:t>
            </a:r>
            <a:r>
              <a:rPr lang="tr-TR" sz="1800">
                <a:solidFill>
                  <a:srgbClr val="FFFFFF"/>
                </a:solidFill>
                <a:ea typeface="+mn-lt"/>
                <a:cs typeface="+mn-lt"/>
              </a:rPr>
              <a:t> </a:t>
            </a:r>
            <a:r>
              <a:rPr lang="tr-TR" sz="1800" err="1">
                <a:solidFill>
                  <a:srgbClr val="FFFFFF"/>
                </a:solidFill>
                <a:ea typeface="+mn-lt"/>
                <a:cs typeface="+mn-lt"/>
              </a:rPr>
              <a:t>adulthood</a:t>
            </a:r>
            <a:r>
              <a:rPr lang="tr-TR" sz="1800">
                <a:solidFill>
                  <a:srgbClr val="FFFFFF"/>
                </a:solidFill>
                <a:ea typeface="+mn-lt"/>
                <a:cs typeface="+mn-lt"/>
              </a:rPr>
              <a:t> can be a time of </a:t>
            </a:r>
            <a:r>
              <a:rPr lang="tr-TR" sz="1800" err="1">
                <a:solidFill>
                  <a:srgbClr val="FFFFFF"/>
                </a:solidFill>
                <a:ea typeface="+mn-lt"/>
                <a:cs typeface="+mn-lt"/>
              </a:rPr>
              <a:t>both</a:t>
            </a:r>
            <a:r>
              <a:rPr lang="tr-TR" sz="1800">
                <a:solidFill>
                  <a:srgbClr val="FFFFFF"/>
                </a:solidFill>
                <a:ea typeface="+mn-lt"/>
                <a:cs typeface="+mn-lt"/>
              </a:rPr>
              <a:t> </a:t>
            </a:r>
            <a:r>
              <a:rPr lang="tr-TR" sz="1800" err="1">
                <a:solidFill>
                  <a:srgbClr val="FFFFFF"/>
                </a:solidFill>
                <a:ea typeface="+mn-lt"/>
                <a:cs typeface="+mn-lt"/>
              </a:rPr>
              <a:t>excitement</a:t>
            </a:r>
            <a:r>
              <a:rPr lang="tr-TR" sz="1800">
                <a:solidFill>
                  <a:srgbClr val="FFFFFF"/>
                </a:solidFill>
                <a:ea typeface="+mn-lt"/>
                <a:cs typeface="+mn-lt"/>
              </a:rPr>
              <a:t> </a:t>
            </a:r>
            <a:r>
              <a:rPr lang="tr-TR" sz="1800" err="1">
                <a:solidFill>
                  <a:srgbClr val="FFFFFF"/>
                </a:solidFill>
                <a:ea typeface="+mn-lt"/>
                <a:cs typeface="+mn-lt"/>
              </a:rPr>
              <a:t>and</a:t>
            </a:r>
            <a:r>
              <a:rPr lang="tr-TR" sz="1800">
                <a:solidFill>
                  <a:srgbClr val="FFFFFF"/>
                </a:solidFill>
                <a:ea typeface="+mn-lt"/>
                <a:cs typeface="+mn-lt"/>
              </a:rPr>
              <a:t> </a:t>
            </a:r>
            <a:r>
              <a:rPr lang="tr-TR" sz="1800" err="1">
                <a:solidFill>
                  <a:srgbClr val="FFFFFF"/>
                </a:solidFill>
                <a:ea typeface="+mn-lt"/>
                <a:cs typeface="+mn-lt"/>
              </a:rPr>
              <a:t>uncertainty</a:t>
            </a:r>
            <a:r>
              <a:rPr lang="tr-TR" sz="1800">
                <a:solidFill>
                  <a:srgbClr val="FFFFFF"/>
                </a:solidFill>
                <a:ea typeface="+mn-lt"/>
                <a:cs typeface="+mn-lt"/>
              </a:rPr>
              <a:t>. </a:t>
            </a:r>
            <a:r>
              <a:rPr lang="tr-TR" sz="1800" err="1">
                <a:solidFill>
                  <a:srgbClr val="FFFFFF"/>
                </a:solidFill>
                <a:ea typeface="+mn-lt"/>
                <a:cs typeface="+mn-lt"/>
              </a:rPr>
              <a:t>It</a:t>
            </a:r>
            <a:r>
              <a:rPr lang="tr-TR" sz="1800">
                <a:solidFill>
                  <a:srgbClr val="FFFFFF"/>
                </a:solidFill>
                <a:ea typeface="+mn-lt"/>
                <a:cs typeface="+mn-lt"/>
              </a:rPr>
              <a:t> is </a:t>
            </a:r>
            <a:r>
              <a:rPr lang="tr-TR" sz="1800" err="1">
                <a:solidFill>
                  <a:srgbClr val="FFFFFF"/>
                </a:solidFill>
                <a:ea typeface="+mn-lt"/>
                <a:cs typeface="+mn-lt"/>
              </a:rPr>
              <a:t>important</a:t>
            </a:r>
            <a:r>
              <a:rPr lang="tr-TR" sz="1800">
                <a:solidFill>
                  <a:srgbClr val="FFFFFF"/>
                </a:solidFill>
                <a:ea typeface="+mn-lt"/>
                <a:cs typeface="+mn-lt"/>
              </a:rPr>
              <a:t> </a:t>
            </a:r>
            <a:r>
              <a:rPr lang="tr-TR" sz="1800" err="1">
                <a:solidFill>
                  <a:srgbClr val="FFFFFF"/>
                </a:solidFill>
                <a:ea typeface="+mn-lt"/>
                <a:cs typeface="+mn-lt"/>
              </a:rPr>
              <a:t>for</a:t>
            </a:r>
            <a:r>
              <a:rPr lang="tr-TR" sz="1800">
                <a:solidFill>
                  <a:srgbClr val="FFFFFF"/>
                </a:solidFill>
                <a:ea typeface="+mn-lt"/>
                <a:cs typeface="+mn-lt"/>
              </a:rPr>
              <a:t> </a:t>
            </a:r>
            <a:r>
              <a:rPr lang="tr-TR" sz="1800" err="1">
                <a:solidFill>
                  <a:srgbClr val="FFFFFF"/>
                </a:solidFill>
                <a:ea typeface="+mn-lt"/>
                <a:cs typeface="+mn-lt"/>
              </a:rPr>
              <a:t>individuals</a:t>
            </a:r>
            <a:r>
              <a:rPr lang="tr-TR" sz="1800">
                <a:solidFill>
                  <a:srgbClr val="FFFFFF"/>
                </a:solidFill>
                <a:ea typeface="+mn-lt"/>
                <a:cs typeface="+mn-lt"/>
              </a:rPr>
              <a:t> </a:t>
            </a:r>
            <a:r>
              <a:rPr lang="tr-TR" sz="1800" err="1">
                <a:solidFill>
                  <a:srgbClr val="FFFFFF"/>
                </a:solidFill>
                <a:ea typeface="+mn-lt"/>
                <a:cs typeface="+mn-lt"/>
              </a:rPr>
              <a:t>to</a:t>
            </a:r>
            <a:r>
              <a:rPr lang="tr-TR" sz="1800">
                <a:solidFill>
                  <a:srgbClr val="FFFFFF"/>
                </a:solidFill>
                <a:ea typeface="+mn-lt"/>
                <a:cs typeface="+mn-lt"/>
              </a:rPr>
              <a:t> be </a:t>
            </a:r>
            <a:r>
              <a:rPr lang="tr-TR" sz="1800" err="1">
                <a:solidFill>
                  <a:srgbClr val="FFFFFF"/>
                </a:solidFill>
                <a:ea typeface="+mn-lt"/>
                <a:cs typeface="+mn-lt"/>
              </a:rPr>
              <a:t>proactive</a:t>
            </a:r>
            <a:r>
              <a:rPr lang="tr-TR" sz="1800">
                <a:solidFill>
                  <a:srgbClr val="FFFFFF"/>
                </a:solidFill>
                <a:ea typeface="+mn-lt"/>
                <a:cs typeface="+mn-lt"/>
              </a:rPr>
              <a:t> in </a:t>
            </a:r>
            <a:r>
              <a:rPr lang="tr-TR" sz="1800" err="1">
                <a:solidFill>
                  <a:srgbClr val="FFFFFF"/>
                </a:solidFill>
                <a:ea typeface="+mn-lt"/>
                <a:cs typeface="+mn-lt"/>
              </a:rPr>
              <a:t>managing</a:t>
            </a:r>
            <a:r>
              <a:rPr lang="tr-TR" sz="1800">
                <a:solidFill>
                  <a:srgbClr val="FFFFFF"/>
                </a:solidFill>
                <a:ea typeface="+mn-lt"/>
                <a:cs typeface="+mn-lt"/>
              </a:rPr>
              <a:t> </a:t>
            </a:r>
            <a:r>
              <a:rPr lang="tr-TR" sz="1800" err="1">
                <a:solidFill>
                  <a:srgbClr val="FFFFFF"/>
                </a:solidFill>
                <a:ea typeface="+mn-lt"/>
                <a:cs typeface="+mn-lt"/>
              </a:rPr>
              <a:t>their</a:t>
            </a:r>
            <a:r>
              <a:rPr lang="tr-TR" sz="1800">
                <a:solidFill>
                  <a:srgbClr val="FFFFFF"/>
                </a:solidFill>
                <a:ea typeface="+mn-lt"/>
                <a:cs typeface="+mn-lt"/>
              </a:rPr>
              <a:t> </a:t>
            </a:r>
            <a:r>
              <a:rPr lang="tr-TR" sz="1800" err="1">
                <a:solidFill>
                  <a:srgbClr val="FFFFFF"/>
                </a:solidFill>
                <a:ea typeface="+mn-lt"/>
                <a:cs typeface="+mn-lt"/>
              </a:rPr>
              <a:t>own</a:t>
            </a:r>
            <a:r>
              <a:rPr lang="tr-TR" sz="1800">
                <a:solidFill>
                  <a:srgbClr val="FFFFFF"/>
                </a:solidFill>
                <a:ea typeface="+mn-lt"/>
                <a:cs typeface="+mn-lt"/>
              </a:rPr>
              <a:t> </a:t>
            </a:r>
            <a:r>
              <a:rPr lang="tr-TR" sz="1800" err="1">
                <a:solidFill>
                  <a:srgbClr val="FFFFFF"/>
                </a:solidFill>
                <a:ea typeface="+mn-lt"/>
                <a:cs typeface="+mn-lt"/>
              </a:rPr>
              <a:t>health</a:t>
            </a:r>
            <a:r>
              <a:rPr lang="tr-TR" sz="1800">
                <a:solidFill>
                  <a:srgbClr val="FFFFFF"/>
                </a:solidFill>
                <a:ea typeface="+mn-lt"/>
                <a:cs typeface="+mn-lt"/>
              </a:rPr>
              <a:t> </a:t>
            </a:r>
            <a:r>
              <a:rPr lang="tr-TR" sz="1800" err="1">
                <a:solidFill>
                  <a:srgbClr val="FFFFFF"/>
                </a:solidFill>
                <a:ea typeface="+mn-lt"/>
                <a:cs typeface="+mn-lt"/>
              </a:rPr>
              <a:t>and</a:t>
            </a:r>
            <a:r>
              <a:rPr lang="tr-TR" sz="1800">
                <a:solidFill>
                  <a:srgbClr val="FFFFFF"/>
                </a:solidFill>
                <a:ea typeface="+mn-lt"/>
                <a:cs typeface="+mn-lt"/>
              </a:rPr>
              <a:t> </a:t>
            </a:r>
            <a:r>
              <a:rPr lang="tr-TR" sz="1800" err="1">
                <a:solidFill>
                  <a:srgbClr val="FFFFFF"/>
                </a:solidFill>
                <a:ea typeface="+mn-lt"/>
                <a:cs typeface="+mn-lt"/>
              </a:rPr>
              <a:t>well-being</a:t>
            </a:r>
            <a:r>
              <a:rPr lang="tr-TR" sz="1800">
                <a:solidFill>
                  <a:srgbClr val="FFFFFF"/>
                </a:solidFill>
                <a:ea typeface="+mn-lt"/>
                <a:cs typeface="+mn-lt"/>
              </a:rPr>
              <a:t>, </a:t>
            </a:r>
            <a:r>
              <a:rPr lang="tr-TR" sz="1800" err="1">
                <a:solidFill>
                  <a:srgbClr val="FFFFFF"/>
                </a:solidFill>
                <a:ea typeface="+mn-lt"/>
                <a:cs typeface="+mn-lt"/>
              </a:rPr>
              <a:t>and</a:t>
            </a:r>
            <a:r>
              <a:rPr lang="tr-TR" sz="1800">
                <a:solidFill>
                  <a:srgbClr val="FFFFFF"/>
                </a:solidFill>
                <a:ea typeface="+mn-lt"/>
                <a:cs typeface="+mn-lt"/>
              </a:rPr>
              <a:t> </a:t>
            </a:r>
            <a:r>
              <a:rPr lang="tr-TR" sz="1800" err="1">
                <a:solidFill>
                  <a:srgbClr val="FFFFFF"/>
                </a:solidFill>
                <a:ea typeface="+mn-lt"/>
                <a:cs typeface="+mn-lt"/>
              </a:rPr>
              <a:t>to</a:t>
            </a:r>
            <a:r>
              <a:rPr lang="tr-TR" sz="1800">
                <a:solidFill>
                  <a:srgbClr val="FFFFFF"/>
                </a:solidFill>
                <a:ea typeface="+mn-lt"/>
                <a:cs typeface="+mn-lt"/>
              </a:rPr>
              <a:t> </a:t>
            </a:r>
            <a:r>
              <a:rPr lang="tr-TR" sz="1800" err="1">
                <a:solidFill>
                  <a:srgbClr val="FFFFFF"/>
                </a:solidFill>
                <a:ea typeface="+mn-lt"/>
                <a:cs typeface="+mn-lt"/>
              </a:rPr>
              <a:t>seek</a:t>
            </a:r>
            <a:r>
              <a:rPr lang="tr-TR" sz="1800">
                <a:solidFill>
                  <a:srgbClr val="FFFFFF"/>
                </a:solidFill>
                <a:ea typeface="+mn-lt"/>
                <a:cs typeface="+mn-lt"/>
              </a:rPr>
              <a:t> </a:t>
            </a:r>
            <a:r>
              <a:rPr lang="tr-TR" sz="1800" err="1">
                <a:solidFill>
                  <a:srgbClr val="FFFFFF"/>
                </a:solidFill>
                <a:ea typeface="+mn-lt"/>
                <a:cs typeface="+mn-lt"/>
              </a:rPr>
              <a:t>support</a:t>
            </a:r>
            <a:r>
              <a:rPr lang="tr-TR" sz="1800">
                <a:solidFill>
                  <a:srgbClr val="FFFFFF"/>
                </a:solidFill>
                <a:ea typeface="+mn-lt"/>
                <a:cs typeface="+mn-lt"/>
              </a:rPr>
              <a:t> </a:t>
            </a:r>
            <a:r>
              <a:rPr lang="tr-TR" sz="1800" err="1">
                <a:solidFill>
                  <a:srgbClr val="FFFFFF"/>
                </a:solidFill>
                <a:ea typeface="+mn-lt"/>
                <a:cs typeface="+mn-lt"/>
              </a:rPr>
              <a:t>and</a:t>
            </a:r>
            <a:r>
              <a:rPr lang="tr-TR" sz="1800">
                <a:solidFill>
                  <a:srgbClr val="FFFFFF"/>
                </a:solidFill>
                <a:ea typeface="+mn-lt"/>
                <a:cs typeface="+mn-lt"/>
              </a:rPr>
              <a:t> </a:t>
            </a:r>
            <a:r>
              <a:rPr lang="tr-TR" sz="1800" err="1">
                <a:solidFill>
                  <a:srgbClr val="FFFFFF"/>
                </a:solidFill>
                <a:ea typeface="+mn-lt"/>
                <a:cs typeface="+mn-lt"/>
              </a:rPr>
              <a:t>guidance</a:t>
            </a:r>
            <a:r>
              <a:rPr lang="tr-TR" sz="1800">
                <a:solidFill>
                  <a:srgbClr val="FFFFFF"/>
                </a:solidFill>
                <a:ea typeface="+mn-lt"/>
                <a:cs typeface="+mn-lt"/>
              </a:rPr>
              <a:t> </a:t>
            </a:r>
            <a:r>
              <a:rPr lang="tr-TR" sz="1800" err="1">
                <a:solidFill>
                  <a:srgbClr val="FFFFFF"/>
                </a:solidFill>
                <a:ea typeface="+mn-lt"/>
                <a:cs typeface="+mn-lt"/>
              </a:rPr>
              <a:t>when</a:t>
            </a:r>
            <a:r>
              <a:rPr lang="tr-TR" sz="1800">
                <a:solidFill>
                  <a:srgbClr val="FFFFFF"/>
                </a:solidFill>
                <a:ea typeface="+mn-lt"/>
                <a:cs typeface="+mn-lt"/>
              </a:rPr>
              <a:t> </a:t>
            </a:r>
            <a:r>
              <a:rPr lang="tr-TR" sz="1800" err="1">
                <a:solidFill>
                  <a:srgbClr val="FFFFFF"/>
                </a:solidFill>
                <a:ea typeface="+mn-lt"/>
                <a:cs typeface="+mn-lt"/>
              </a:rPr>
              <a:t>needed</a:t>
            </a:r>
            <a:r>
              <a:rPr lang="tr-TR" sz="1800">
                <a:solidFill>
                  <a:srgbClr val="FFFFFF"/>
                </a:solidFill>
                <a:ea typeface="+mn-lt"/>
                <a:cs typeface="+mn-lt"/>
              </a:rPr>
              <a:t>.</a:t>
            </a:r>
            <a:endParaRPr lang="tr-TR" sz="1800">
              <a:solidFill>
                <a:srgbClr val="FFFFFF"/>
              </a:solidFill>
              <a:cs typeface="Calibri"/>
            </a:endParaRPr>
          </a:p>
          <a:p>
            <a:pPr marL="0" indent="0">
              <a:buNone/>
            </a:pPr>
            <a:endParaRPr lang="tr-TR" sz="1600">
              <a:solidFill>
                <a:srgbClr val="FFFFFF"/>
              </a:solidFill>
              <a:cs typeface="Calibri"/>
            </a:endParaRPr>
          </a:p>
        </p:txBody>
      </p:sp>
    </p:spTree>
    <p:extLst>
      <p:ext uri="{BB962C8B-B14F-4D97-AF65-F5344CB8AC3E}">
        <p14:creationId xmlns:p14="http://schemas.microsoft.com/office/powerpoint/2010/main" val="635475581"/>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632BEC-49F8-0744-B75B-8C8CA19C31AE}"/>
              </a:ext>
            </a:extLst>
          </p:cNvPr>
          <p:cNvSpPr>
            <a:spLocks noGrp="1"/>
          </p:cNvSpPr>
          <p:nvPr>
            <p:ph type="title"/>
          </p:nvPr>
        </p:nvSpPr>
        <p:spPr>
          <a:xfrm>
            <a:off x="640080" y="325369"/>
            <a:ext cx="4368602" cy="1956841"/>
          </a:xfrm>
        </p:spPr>
        <p:txBody>
          <a:bodyPr anchor="b">
            <a:normAutofit/>
          </a:bodyPr>
          <a:lstStyle/>
          <a:p>
            <a:r>
              <a:rPr lang="en-US" sz="3800">
                <a:cs typeface="Calibri Light"/>
              </a:rPr>
              <a:t>To conclude Nutrition within the ageing population</a:t>
            </a:r>
            <a:endParaRPr lang="en-US" sz="38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254355-4413-3C15-5393-FEEF9F089E7A}"/>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2200">
                <a:cs typeface="Calibri"/>
              </a:rPr>
              <a:t>The most vulnerable elderly are those who are unwell, and frail. It is necessary to identify those at risk as rapidly and effectively as possible. </a:t>
            </a:r>
          </a:p>
          <a:p>
            <a:r>
              <a:rPr lang="en-US" sz="2200">
                <a:cs typeface="Calibri"/>
              </a:rPr>
              <a:t>Diet in this category of health is critical – this is where the food first approach can be implemented before they become deficient.</a:t>
            </a:r>
          </a:p>
          <a:p>
            <a:endParaRPr lang="en-US" sz="2200">
              <a:cs typeface="Calibri"/>
            </a:endParaRPr>
          </a:p>
        </p:txBody>
      </p:sp>
      <p:pic>
        <p:nvPicPr>
          <p:cNvPr id="5" name="Picture 4" descr="Vegetables and fruits in a row">
            <a:extLst>
              <a:ext uri="{FF2B5EF4-FFF2-40B4-BE49-F238E27FC236}">
                <a16:creationId xmlns:a16="http://schemas.microsoft.com/office/drawing/2014/main" id="{C516B9B9-B43A-85D9-1F26-DE37F2F09FEA}"/>
              </a:ext>
            </a:extLst>
          </p:cNvPr>
          <p:cNvPicPr>
            <a:picLocks noChangeAspect="1"/>
          </p:cNvPicPr>
          <p:nvPr/>
        </p:nvPicPr>
        <p:blipFill rotWithShape="1">
          <a:blip r:embed="rId3"/>
          <a:srcRect l="5017" r="28129"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788704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212AD-784C-1DDE-380D-88D696056D72}"/>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400"/>
              <a:t>References </a:t>
            </a:r>
          </a:p>
        </p:txBody>
      </p:sp>
      <p:pic>
        <p:nvPicPr>
          <p:cNvPr id="5" name="Picture 4" descr="Files in folders">
            <a:extLst>
              <a:ext uri="{FF2B5EF4-FFF2-40B4-BE49-F238E27FC236}">
                <a16:creationId xmlns:a16="http://schemas.microsoft.com/office/drawing/2014/main" id="{4A1B0C81-3466-CE54-0D57-BF543B72295B}"/>
              </a:ext>
            </a:extLst>
          </p:cNvPr>
          <p:cNvPicPr>
            <a:picLocks noChangeAspect="1"/>
          </p:cNvPicPr>
          <p:nvPr/>
        </p:nvPicPr>
        <p:blipFill rotWithShape="1">
          <a:blip r:embed="rId2"/>
          <a:srcRect l="13319" r="18372" b="-3"/>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252620156"/>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7E26D42-DB06-C0DC-85DE-D7EBE75D6698}"/>
              </a:ext>
            </a:extLst>
          </p:cNvPr>
          <p:cNvSpPr>
            <a:spLocks noGrp="1"/>
          </p:cNvSpPr>
          <p:nvPr>
            <p:ph idx="1"/>
          </p:nvPr>
        </p:nvSpPr>
        <p:spPr>
          <a:xfrm>
            <a:off x="2165569" y="271180"/>
            <a:ext cx="7860863" cy="6391701"/>
          </a:xfrm>
        </p:spPr>
        <p:txBody>
          <a:bodyPr anchor="t">
            <a:normAutofit/>
          </a:bodyPr>
          <a:lstStyle/>
          <a:p>
            <a:pPr>
              <a:buNone/>
            </a:pPr>
            <a:r>
              <a:rPr lang="en-GB" sz="900" err="1">
                <a:ea typeface="+mn-lt"/>
                <a:cs typeface="+mn-lt"/>
              </a:rPr>
              <a:t>Boquien</a:t>
            </a:r>
            <a:r>
              <a:rPr lang="en-GB" sz="900">
                <a:ea typeface="+mn-lt"/>
                <a:cs typeface="+mn-lt"/>
              </a:rPr>
              <a:t>, C.-Y. (2018). Human Milk: An Ideal Food for Nutrition of Preterm Newborn. </a:t>
            </a:r>
            <a:r>
              <a:rPr lang="en-GB" sz="900" i="1">
                <a:ea typeface="+mn-lt"/>
                <a:cs typeface="+mn-lt"/>
              </a:rPr>
              <a:t>Frontiers in </a:t>
            </a:r>
            <a:r>
              <a:rPr lang="en-GB" sz="900" i="1" err="1">
                <a:ea typeface="+mn-lt"/>
                <a:cs typeface="+mn-lt"/>
              </a:rPr>
              <a:t>Pediatrics</a:t>
            </a:r>
            <a:r>
              <a:rPr lang="en-GB" sz="900">
                <a:ea typeface="+mn-lt"/>
                <a:cs typeface="+mn-lt"/>
              </a:rPr>
              <a:t>, </a:t>
            </a:r>
            <a:r>
              <a:rPr lang="en-GB" sz="900" i="1">
                <a:ea typeface="+mn-lt"/>
                <a:cs typeface="+mn-lt"/>
              </a:rPr>
              <a:t>6</a:t>
            </a:r>
            <a:r>
              <a:rPr lang="en-GB" sz="900">
                <a:ea typeface="+mn-lt"/>
                <a:cs typeface="+mn-lt"/>
              </a:rPr>
              <a:t>. </a:t>
            </a:r>
            <a:r>
              <a:rPr lang="en-GB" sz="900">
                <a:ea typeface="+mn-lt"/>
                <a:cs typeface="+mn-lt"/>
                <a:hlinkClick r:id="rId2"/>
              </a:rPr>
              <a:t>https://doi.org/10.3389/fped.2018.00295</a:t>
            </a:r>
            <a:r>
              <a:rPr lang="en-GB" sz="900">
                <a:ea typeface="+mn-lt"/>
                <a:cs typeface="+mn-lt"/>
              </a:rPr>
              <a:t> </a:t>
            </a:r>
            <a:endParaRPr lang="en-US" sz="900">
              <a:ea typeface="+mn-lt"/>
              <a:cs typeface="+mn-lt"/>
            </a:endParaRPr>
          </a:p>
          <a:p>
            <a:pPr>
              <a:buNone/>
            </a:pPr>
            <a:endParaRPr lang="en-GB" sz="900">
              <a:cs typeface="Calibri"/>
            </a:endParaRPr>
          </a:p>
          <a:p>
            <a:pPr>
              <a:buNone/>
            </a:pPr>
            <a:r>
              <a:rPr lang="en-GB" sz="900">
                <a:ea typeface="+mn-lt"/>
                <a:cs typeface="+mn-lt"/>
              </a:rPr>
              <a:t>Department of Health. (1991). </a:t>
            </a:r>
            <a:r>
              <a:rPr lang="en-GB" sz="900" i="1">
                <a:ea typeface="+mn-lt"/>
                <a:cs typeface="+mn-lt"/>
              </a:rPr>
              <a:t>Dietary Reference Values for food energy and nutrients for the United Kingdom</a:t>
            </a:r>
            <a:r>
              <a:rPr lang="en-GB" sz="900">
                <a:ea typeface="+mn-lt"/>
                <a:cs typeface="+mn-lt"/>
              </a:rPr>
              <a:t>. The Stationary Office . </a:t>
            </a:r>
          </a:p>
          <a:p>
            <a:pPr>
              <a:buNone/>
            </a:pPr>
            <a:endParaRPr lang="en-GB" sz="900">
              <a:cs typeface="Calibri"/>
            </a:endParaRPr>
          </a:p>
          <a:p>
            <a:pPr>
              <a:buNone/>
            </a:pPr>
            <a:r>
              <a:rPr lang="en-GB" sz="900">
                <a:ea typeface="+mn-lt"/>
                <a:cs typeface="+mn-lt"/>
              </a:rPr>
              <a:t>Ganesan, S., Ravishankar, S. L., &amp; Ramalingam, S. (2018). Are Body Image Issues Affecting Our Adolescents? A Cross-sectional Study among College Going Adolescent Girls. </a:t>
            </a:r>
            <a:r>
              <a:rPr lang="en-GB" sz="900" i="1">
                <a:ea typeface="+mn-lt"/>
                <a:cs typeface="+mn-lt"/>
              </a:rPr>
              <a:t>Indian Journal of Community Medicine : Official Publication of Indian Association of Preventive &amp; Social Medicine</a:t>
            </a:r>
            <a:r>
              <a:rPr lang="en-GB" sz="900">
                <a:ea typeface="+mn-lt"/>
                <a:cs typeface="+mn-lt"/>
              </a:rPr>
              <a:t>, </a:t>
            </a:r>
            <a:r>
              <a:rPr lang="en-GB" sz="900" i="1">
                <a:ea typeface="+mn-lt"/>
                <a:cs typeface="+mn-lt"/>
              </a:rPr>
              <a:t>43</a:t>
            </a:r>
            <a:r>
              <a:rPr lang="en-GB" sz="900">
                <a:ea typeface="+mn-lt"/>
                <a:cs typeface="+mn-lt"/>
              </a:rPr>
              <a:t>(</a:t>
            </a:r>
            <a:r>
              <a:rPr lang="en-GB" sz="900" err="1">
                <a:ea typeface="+mn-lt"/>
                <a:cs typeface="+mn-lt"/>
              </a:rPr>
              <a:t>Suppl</a:t>
            </a:r>
            <a:r>
              <a:rPr lang="en-GB" sz="900">
                <a:ea typeface="+mn-lt"/>
                <a:cs typeface="+mn-lt"/>
              </a:rPr>
              <a:t> 1), S42–S46. </a:t>
            </a:r>
            <a:r>
              <a:rPr lang="en-GB" sz="900">
                <a:ea typeface="+mn-lt"/>
                <a:cs typeface="+mn-lt"/>
                <a:hlinkClick r:id="rId3"/>
              </a:rPr>
              <a:t>https://doi.org/10.4103/ijcm.IJCM_62_18</a:t>
            </a:r>
            <a:r>
              <a:rPr lang="en-GB" sz="900">
                <a:ea typeface="+mn-lt"/>
                <a:cs typeface="+mn-lt"/>
              </a:rPr>
              <a:t> </a:t>
            </a:r>
          </a:p>
          <a:p>
            <a:pPr>
              <a:buNone/>
            </a:pPr>
            <a:endParaRPr lang="en-GB" sz="900">
              <a:cs typeface="Calibri"/>
            </a:endParaRPr>
          </a:p>
          <a:p>
            <a:pPr>
              <a:buNone/>
            </a:pPr>
            <a:r>
              <a:rPr lang="en-GB" sz="900">
                <a:ea typeface="+mn-lt"/>
                <a:cs typeface="+mn-lt"/>
              </a:rPr>
              <a:t>Holland, D., Chang, L., Ernst, T. M., Curran, M., </a:t>
            </a:r>
            <a:r>
              <a:rPr lang="en-GB" sz="900" err="1">
                <a:ea typeface="+mn-lt"/>
                <a:cs typeface="+mn-lt"/>
              </a:rPr>
              <a:t>Buchthal</a:t>
            </a:r>
            <a:r>
              <a:rPr lang="en-GB" sz="900">
                <a:ea typeface="+mn-lt"/>
                <a:cs typeface="+mn-lt"/>
              </a:rPr>
              <a:t>, S. D., </a:t>
            </a:r>
            <a:r>
              <a:rPr lang="en-GB" sz="900" err="1">
                <a:ea typeface="+mn-lt"/>
                <a:cs typeface="+mn-lt"/>
              </a:rPr>
              <a:t>Alicata</a:t>
            </a:r>
            <a:r>
              <a:rPr lang="en-GB" sz="900">
                <a:ea typeface="+mn-lt"/>
                <a:cs typeface="+mn-lt"/>
              </a:rPr>
              <a:t>, D., </a:t>
            </a:r>
            <a:r>
              <a:rPr lang="en-GB" sz="900" err="1">
                <a:ea typeface="+mn-lt"/>
                <a:cs typeface="+mn-lt"/>
              </a:rPr>
              <a:t>Skranes</a:t>
            </a:r>
            <a:r>
              <a:rPr lang="en-GB" sz="900">
                <a:ea typeface="+mn-lt"/>
                <a:cs typeface="+mn-lt"/>
              </a:rPr>
              <a:t>, J., Johansen, H., Hernandez, A., Yamakawa, R., Kuperman, J. M., &amp; Dale, A. M. (2014). Structural Growth Trajectories and Rates of Change in the First 3 Months of Infant Brain Development. </a:t>
            </a:r>
            <a:r>
              <a:rPr lang="en-GB" sz="900" i="1">
                <a:ea typeface="+mn-lt"/>
                <a:cs typeface="+mn-lt"/>
              </a:rPr>
              <a:t>JAMA Neurology</a:t>
            </a:r>
            <a:r>
              <a:rPr lang="en-GB" sz="900">
                <a:ea typeface="+mn-lt"/>
                <a:cs typeface="+mn-lt"/>
              </a:rPr>
              <a:t>, </a:t>
            </a:r>
            <a:r>
              <a:rPr lang="en-GB" sz="900" i="1">
                <a:ea typeface="+mn-lt"/>
                <a:cs typeface="+mn-lt"/>
              </a:rPr>
              <a:t>71</a:t>
            </a:r>
            <a:r>
              <a:rPr lang="en-GB" sz="900">
                <a:ea typeface="+mn-lt"/>
                <a:cs typeface="+mn-lt"/>
              </a:rPr>
              <a:t>(10), 1266. </a:t>
            </a:r>
            <a:r>
              <a:rPr lang="en-GB" sz="900">
                <a:ea typeface="+mn-lt"/>
                <a:cs typeface="+mn-lt"/>
                <a:hlinkClick r:id="rId4"/>
              </a:rPr>
              <a:t>https://doi.org/10.1001/jamaneurol.2014.1638</a:t>
            </a:r>
            <a:r>
              <a:rPr lang="en-GB" sz="900">
                <a:ea typeface="+mn-lt"/>
                <a:cs typeface="+mn-lt"/>
              </a:rPr>
              <a:t> </a:t>
            </a:r>
          </a:p>
          <a:p>
            <a:pPr>
              <a:buNone/>
            </a:pPr>
            <a:endParaRPr lang="en-GB" sz="900">
              <a:ea typeface="+mn-lt"/>
              <a:cs typeface="+mn-lt"/>
            </a:endParaRPr>
          </a:p>
          <a:p>
            <a:pPr>
              <a:buNone/>
            </a:pPr>
            <a:r>
              <a:rPr lang="en-GB" sz="900" err="1">
                <a:ea typeface="+mn-lt"/>
                <a:cs typeface="+mn-lt"/>
              </a:rPr>
              <a:t>Kaganov</a:t>
            </a:r>
            <a:r>
              <a:rPr lang="en-GB" sz="900">
                <a:ea typeface="+mn-lt"/>
                <a:cs typeface="+mn-lt"/>
              </a:rPr>
              <a:t>, B., Caroli, M., Mazur, A., Singhal, A., &amp; Vania, A. (2015). Suboptimal Micronutrient Intake among Children in Europe. </a:t>
            </a:r>
            <a:r>
              <a:rPr lang="en-GB" sz="900" i="1">
                <a:ea typeface="+mn-lt"/>
                <a:cs typeface="+mn-lt"/>
              </a:rPr>
              <a:t>Nutrients</a:t>
            </a:r>
            <a:r>
              <a:rPr lang="en-GB" sz="900">
                <a:ea typeface="+mn-lt"/>
                <a:cs typeface="+mn-lt"/>
              </a:rPr>
              <a:t>, </a:t>
            </a:r>
            <a:r>
              <a:rPr lang="en-GB" sz="900" i="1">
                <a:ea typeface="+mn-lt"/>
                <a:cs typeface="+mn-lt"/>
              </a:rPr>
              <a:t>7</a:t>
            </a:r>
            <a:r>
              <a:rPr lang="en-GB" sz="900">
                <a:ea typeface="+mn-lt"/>
                <a:cs typeface="+mn-lt"/>
              </a:rPr>
              <a:t>(5), 3524–3535. </a:t>
            </a:r>
            <a:r>
              <a:rPr lang="en-GB" sz="900">
                <a:ea typeface="+mn-lt"/>
                <a:cs typeface="+mn-lt"/>
                <a:hlinkClick r:id="rId5"/>
              </a:rPr>
              <a:t>https://doi.org/10.3390/nu7053524</a:t>
            </a:r>
            <a:r>
              <a:rPr lang="en-GB" sz="900">
                <a:ea typeface="+mn-lt"/>
                <a:cs typeface="+mn-lt"/>
              </a:rPr>
              <a:t> </a:t>
            </a:r>
          </a:p>
          <a:p>
            <a:pPr>
              <a:buNone/>
            </a:pPr>
            <a:endParaRPr lang="en-GB" sz="900">
              <a:cs typeface="Calibri"/>
            </a:endParaRPr>
          </a:p>
          <a:p>
            <a:pPr>
              <a:buNone/>
            </a:pPr>
            <a:r>
              <a:rPr lang="en-GB" sz="900">
                <a:ea typeface="+mn-lt"/>
                <a:cs typeface="+mn-lt"/>
              </a:rPr>
              <a:t>Lean, M., &amp; </a:t>
            </a:r>
            <a:r>
              <a:rPr lang="en-GB" sz="900" err="1">
                <a:ea typeface="+mn-lt"/>
                <a:cs typeface="+mn-lt"/>
              </a:rPr>
              <a:t>Combet</a:t>
            </a:r>
            <a:r>
              <a:rPr lang="en-GB" sz="900">
                <a:ea typeface="+mn-lt"/>
                <a:cs typeface="+mn-lt"/>
              </a:rPr>
              <a:t>, E. (2017). </a:t>
            </a:r>
            <a:r>
              <a:rPr lang="en-GB" sz="900" i="1" err="1">
                <a:ea typeface="+mn-lt"/>
                <a:cs typeface="+mn-lt"/>
              </a:rPr>
              <a:t>Barasi’s</a:t>
            </a:r>
            <a:r>
              <a:rPr lang="en-GB" sz="900" i="1">
                <a:ea typeface="+mn-lt"/>
                <a:cs typeface="+mn-lt"/>
              </a:rPr>
              <a:t> Human Nutrition</a:t>
            </a:r>
            <a:r>
              <a:rPr lang="en-GB" sz="900">
                <a:ea typeface="+mn-lt"/>
                <a:cs typeface="+mn-lt"/>
              </a:rPr>
              <a:t> (Third edition). CPI Group (UK) Ltd. </a:t>
            </a:r>
            <a:endParaRPr lang="en-GB" sz="900">
              <a:cs typeface="Calibri"/>
            </a:endParaRPr>
          </a:p>
          <a:p>
            <a:pPr>
              <a:buNone/>
            </a:pPr>
            <a:endParaRPr lang="en-GB" sz="900">
              <a:ea typeface="+mn-lt"/>
              <a:cs typeface="+mn-lt"/>
            </a:endParaRPr>
          </a:p>
          <a:p>
            <a:pPr>
              <a:buNone/>
            </a:pPr>
            <a:r>
              <a:rPr lang="en-GB" sz="900">
                <a:ea typeface="+mn-lt"/>
                <a:cs typeface="+mn-lt"/>
              </a:rPr>
              <a:t>Mameli, C., </a:t>
            </a:r>
            <a:r>
              <a:rPr lang="en-GB" sz="900" err="1">
                <a:ea typeface="+mn-lt"/>
                <a:cs typeface="+mn-lt"/>
              </a:rPr>
              <a:t>Mazzantini</a:t>
            </a:r>
            <a:r>
              <a:rPr lang="en-GB" sz="900">
                <a:ea typeface="+mn-lt"/>
                <a:cs typeface="+mn-lt"/>
              </a:rPr>
              <a:t>, S., &amp; Zuccotti, G. (2016). Nutrition in the First 1000 Days: The Origin of Childhood Obesity. </a:t>
            </a:r>
            <a:r>
              <a:rPr lang="en-GB" sz="900" i="1">
                <a:ea typeface="+mn-lt"/>
                <a:cs typeface="+mn-lt"/>
              </a:rPr>
              <a:t>International Journal of Environmental Research and Public Health</a:t>
            </a:r>
            <a:r>
              <a:rPr lang="en-GB" sz="900">
                <a:ea typeface="+mn-lt"/>
                <a:cs typeface="+mn-lt"/>
              </a:rPr>
              <a:t>, </a:t>
            </a:r>
            <a:r>
              <a:rPr lang="en-GB" sz="900" i="1">
                <a:ea typeface="+mn-lt"/>
                <a:cs typeface="+mn-lt"/>
              </a:rPr>
              <a:t>13</a:t>
            </a:r>
            <a:r>
              <a:rPr lang="en-GB" sz="900">
                <a:ea typeface="+mn-lt"/>
                <a:cs typeface="+mn-lt"/>
              </a:rPr>
              <a:t>(9), 838. </a:t>
            </a:r>
            <a:r>
              <a:rPr lang="en-GB" sz="900">
                <a:ea typeface="+mn-lt"/>
                <a:cs typeface="+mn-lt"/>
                <a:hlinkClick r:id="rId6"/>
              </a:rPr>
              <a:t>https://doi.org/10.3390/ijerph13090838</a:t>
            </a:r>
            <a:r>
              <a:rPr lang="en-GB" sz="900">
                <a:ea typeface="+mn-lt"/>
                <a:cs typeface="+mn-lt"/>
              </a:rPr>
              <a:t> </a:t>
            </a:r>
            <a:endParaRPr lang="en-GB" sz="900">
              <a:cs typeface="Calibri"/>
            </a:endParaRPr>
          </a:p>
          <a:p>
            <a:pPr>
              <a:buNone/>
            </a:pPr>
            <a:endParaRPr lang="en-GB" sz="900">
              <a:ea typeface="+mn-lt"/>
              <a:cs typeface="+mn-lt"/>
            </a:endParaRPr>
          </a:p>
          <a:p>
            <a:pPr>
              <a:buNone/>
            </a:pPr>
            <a:r>
              <a:rPr lang="en-GB" sz="900">
                <a:ea typeface="+mn-lt"/>
                <a:cs typeface="+mn-lt"/>
              </a:rPr>
              <a:t>Martorell, R. (2017). Improved nutrition in the first 1000 days and adult human capital and health. </a:t>
            </a:r>
            <a:r>
              <a:rPr lang="en-GB" sz="900" i="1">
                <a:ea typeface="+mn-lt"/>
                <a:cs typeface="+mn-lt"/>
              </a:rPr>
              <a:t>American Journal of Human Biology</a:t>
            </a:r>
            <a:r>
              <a:rPr lang="en-GB" sz="900">
                <a:ea typeface="+mn-lt"/>
                <a:cs typeface="+mn-lt"/>
              </a:rPr>
              <a:t>, </a:t>
            </a:r>
            <a:r>
              <a:rPr lang="en-GB" sz="900" i="1">
                <a:ea typeface="+mn-lt"/>
                <a:cs typeface="+mn-lt"/>
              </a:rPr>
              <a:t>29</a:t>
            </a:r>
            <a:r>
              <a:rPr lang="en-GB" sz="900">
                <a:ea typeface="+mn-lt"/>
                <a:cs typeface="+mn-lt"/>
              </a:rPr>
              <a:t>(2), e22952. </a:t>
            </a:r>
            <a:r>
              <a:rPr lang="en-GB" sz="900">
                <a:ea typeface="+mn-lt"/>
                <a:cs typeface="+mn-lt"/>
                <a:hlinkClick r:id="rId7"/>
              </a:rPr>
              <a:t>https://doi.org/10.1002/ajhb.22952</a:t>
            </a:r>
            <a:r>
              <a:rPr lang="en-GB" sz="900">
                <a:ea typeface="+mn-lt"/>
                <a:cs typeface="+mn-lt"/>
              </a:rPr>
              <a:t> </a:t>
            </a:r>
            <a:endParaRPr lang="en-GB" sz="900">
              <a:cs typeface="Calibri"/>
            </a:endParaRPr>
          </a:p>
          <a:p>
            <a:pPr>
              <a:buNone/>
            </a:pPr>
            <a:endParaRPr lang="en-GB" sz="900">
              <a:ea typeface="+mn-lt"/>
              <a:cs typeface="+mn-lt"/>
            </a:endParaRPr>
          </a:p>
          <a:p>
            <a:pPr>
              <a:buNone/>
            </a:pPr>
            <a:r>
              <a:rPr lang="en-GB" sz="900">
                <a:ea typeface="+mn-lt"/>
                <a:cs typeface="+mn-lt"/>
              </a:rPr>
              <a:t>NHS Digital. (2022). National Child Measurement Programme, England, 2021_22 school year - NDRS. </a:t>
            </a:r>
            <a:r>
              <a:rPr lang="en-GB" sz="900" i="1">
                <a:ea typeface="+mn-lt"/>
                <a:cs typeface="+mn-lt"/>
              </a:rPr>
              <a:t>National Statistics</a:t>
            </a:r>
            <a:r>
              <a:rPr lang="en-GB" sz="900">
                <a:ea typeface="+mn-lt"/>
                <a:cs typeface="+mn-lt"/>
              </a:rPr>
              <a:t>. </a:t>
            </a:r>
            <a:r>
              <a:rPr lang="en-GB" sz="900">
                <a:ea typeface="+mn-lt"/>
                <a:cs typeface="+mn-lt"/>
                <a:hlinkClick r:id="rId8"/>
              </a:rPr>
              <a:t>https://digital.nhs.uk/data-and-information/publications/statistical/national-child-measurement-programme/2021-22-school-year</a:t>
            </a:r>
            <a:r>
              <a:rPr lang="en-GB" sz="900">
                <a:ea typeface="+mn-lt"/>
                <a:cs typeface="+mn-lt"/>
              </a:rPr>
              <a:t># </a:t>
            </a:r>
            <a:endParaRPr lang="en-GB" sz="900">
              <a:cs typeface="Calibri"/>
            </a:endParaRPr>
          </a:p>
          <a:p>
            <a:pPr>
              <a:buNone/>
            </a:pPr>
            <a:endParaRPr lang="en-GB" sz="900">
              <a:ea typeface="+mn-lt"/>
              <a:cs typeface="+mn-lt"/>
            </a:endParaRPr>
          </a:p>
          <a:p>
            <a:pPr>
              <a:buNone/>
            </a:pPr>
            <a:r>
              <a:rPr lang="en-GB" sz="900">
                <a:ea typeface="+mn-lt"/>
                <a:cs typeface="+mn-lt"/>
              </a:rPr>
              <a:t>Patel, J., &amp; Rouster, A. (2022). </a:t>
            </a:r>
            <a:r>
              <a:rPr lang="en-GB" sz="900" i="1">
                <a:ea typeface="+mn-lt"/>
                <a:cs typeface="+mn-lt"/>
              </a:rPr>
              <a:t>Infant Nutrition Requirements and Options.</a:t>
            </a:r>
            <a:r>
              <a:rPr lang="en-GB" sz="900">
                <a:ea typeface="+mn-lt"/>
                <a:cs typeface="+mn-lt"/>
              </a:rPr>
              <a:t> </a:t>
            </a:r>
            <a:r>
              <a:rPr lang="en-GB" sz="900" err="1">
                <a:ea typeface="+mn-lt"/>
                <a:cs typeface="+mn-lt"/>
              </a:rPr>
              <a:t>StatPearls</a:t>
            </a:r>
            <a:r>
              <a:rPr lang="en-GB" sz="900">
                <a:ea typeface="+mn-lt"/>
                <a:cs typeface="+mn-lt"/>
              </a:rPr>
              <a:t> Publishing. </a:t>
            </a:r>
            <a:r>
              <a:rPr lang="en-GB" sz="900">
                <a:ea typeface="+mn-lt"/>
                <a:cs typeface="+mn-lt"/>
                <a:hlinkClick r:id="rId9"/>
              </a:rPr>
              <a:t>https://www.ncbi.nlm.nih.gov/books/NBK560758/</a:t>
            </a:r>
            <a:r>
              <a:rPr lang="en-GB" sz="900">
                <a:ea typeface="+mn-lt"/>
                <a:cs typeface="+mn-lt"/>
              </a:rPr>
              <a:t> </a:t>
            </a:r>
            <a:endParaRPr lang="en-GB" sz="900">
              <a:cs typeface="Calibri" panose="020F0502020204030204"/>
            </a:endParaRPr>
          </a:p>
          <a:p>
            <a:pPr>
              <a:buNone/>
            </a:pPr>
            <a:endParaRPr lang="en-GB" sz="600">
              <a:cs typeface="Calibri"/>
            </a:endParaRPr>
          </a:p>
        </p:txBody>
      </p:sp>
    </p:spTree>
    <p:extLst>
      <p:ext uri="{BB962C8B-B14F-4D97-AF65-F5344CB8AC3E}">
        <p14:creationId xmlns:p14="http://schemas.microsoft.com/office/powerpoint/2010/main" val="413116596"/>
      </p:ext>
    </p:extLst>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9A10CDC-29AE-08AF-986C-3B8B985C109B}"/>
              </a:ext>
            </a:extLst>
          </p:cNvPr>
          <p:cNvSpPr>
            <a:spLocks noGrp="1"/>
          </p:cNvSpPr>
          <p:nvPr>
            <p:ph idx="1"/>
          </p:nvPr>
        </p:nvSpPr>
        <p:spPr>
          <a:xfrm>
            <a:off x="2165569" y="236544"/>
            <a:ext cx="7860863" cy="6149246"/>
          </a:xfrm>
        </p:spPr>
        <p:txBody>
          <a:bodyPr vert="horz" lIns="91440" tIns="45720" rIns="91440" bIns="45720" rtlCol="0" anchor="t">
            <a:noAutofit/>
          </a:bodyPr>
          <a:lstStyle/>
          <a:p>
            <a:r>
              <a:rPr lang="en-GB" sz="1000">
                <a:cs typeface="Calibri"/>
              </a:rPr>
              <a:t>Public Health England. (2016). </a:t>
            </a:r>
            <a:r>
              <a:rPr lang="en-GB" sz="1000" i="1">
                <a:cs typeface="Calibri"/>
              </a:rPr>
              <a:t>The Eatwell Guide </a:t>
            </a:r>
            <a:r>
              <a:rPr lang="en-GB" sz="1000">
                <a:cs typeface="Calibri"/>
              </a:rPr>
              <a:t>. </a:t>
            </a:r>
            <a:r>
              <a:rPr lang="en-GB" sz="1000">
                <a:cs typeface="Calibri"/>
                <a:hlinkClick r:id="rId2"/>
              </a:rPr>
              <a:t>Https://Assets.Publishing.Service.Gov.Uk/Government/Uploads/System/Uploads/Attachment_data/File/528193/Eatwell_guide_colour.Pdf</a:t>
            </a:r>
            <a:r>
              <a:rPr lang="en-GB" sz="1000">
                <a:cs typeface="Calibri"/>
              </a:rPr>
              <a:t>. </a:t>
            </a:r>
            <a:r>
              <a:rPr lang="en-GB" sz="1000">
                <a:cs typeface="Calibri"/>
                <a:hlinkClick r:id="rId3"/>
              </a:rPr>
              <a:t>https://assets.publishing.service.gov.uk/government/uploads/system/uploads/attachment_data/file/528193/Eatwell_guide_colour.pdf</a:t>
            </a:r>
            <a:r>
              <a:rPr lang="en-GB" sz="1000">
                <a:cs typeface="Calibri"/>
              </a:rPr>
              <a:t> </a:t>
            </a:r>
            <a:endParaRPr lang="en-GB" sz="1000">
              <a:ea typeface="+mn-lt"/>
              <a:cs typeface="+mn-lt"/>
            </a:endParaRPr>
          </a:p>
          <a:p>
            <a:endParaRPr lang="en-GB" sz="1000">
              <a:cs typeface="Calibri"/>
            </a:endParaRPr>
          </a:p>
          <a:p>
            <a:r>
              <a:rPr lang="en-GB" sz="1000">
                <a:cs typeface="Calibri"/>
              </a:rPr>
              <a:t>Public Health England. (2019). </a:t>
            </a:r>
            <a:r>
              <a:rPr lang="en-GB" sz="1000" i="1">
                <a:cs typeface="Calibri"/>
              </a:rPr>
              <a:t>National Diet and Nutrition Survey </a:t>
            </a:r>
            <a:r>
              <a:rPr lang="en-GB" sz="1000">
                <a:cs typeface="Calibri"/>
              </a:rPr>
              <a:t>. </a:t>
            </a:r>
            <a:r>
              <a:rPr lang="en-GB" sz="1000">
                <a:cs typeface="Calibri"/>
                <a:hlinkClick r:id="rId4"/>
              </a:rPr>
              <a:t>https://assets.publishing.service.gov.uk/government/uploads/system/uploads/attachment_data/file/943114/NDNS_UK_Y9-11_report.pdf</a:t>
            </a:r>
            <a:r>
              <a:rPr lang="en-GB" sz="1000">
                <a:cs typeface="Calibri"/>
              </a:rPr>
              <a:t> </a:t>
            </a:r>
            <a:endParaRPr lang="en-GB" sz="1000">
              <a:ea typeface="+mn-lt"/>
              <a:cs typeface="+mn-lt"/>
            </a:endParaRPr>
          </a:p>
          <a:p>
            <a:endParaRPr lang="en-GB" sz="1000">
              <a:cs typeface="Calibri"/>
            </a:endParaRPr>
          </a:p>
          <a:p>
            <a:r>
              <a:rPr lang="en-GB" sz="1000">
                <a:cs typeface="Calibri"/>
              </a:rPr>
              <a:t>Public Health Wales. (2022). </a:t>
            </a:r>
            <a:r>
              <a:rPr lang="en-GB" sz="1000" i="1">
                <a:cs typeface="Calibri"/>
              </a:rPr>
              <a:t>Child Measurement Programme 2020-2021</a:t>
            </a:r>
            <a:r>
              <a:rPr lang="en-GB" sz="1000">
                <a:cs typeface="Calibri"/>
              </a:rPr>
              <a:t>. </a:t>
            </a:r>
            <a:r>
              <a:rPr lang="en-GB" sz="1000">
                <a:cs typeface="Calibri"/>
                <a:hlinkClick r:id="rId5"/>
              </a:rPr>
              <a:t>https://phw.nhs.wales/services-and-teams/child-measurement-programme/cmp-2020-21/child-measurement-programme-report-2020-2021/#:~:text=The%20proportion%20of%20children%20categorised%20as%20having%20obesity%20was%2017.6,%25CI%2012.0%20to%2014.1</a:t>
            </a:r>
            <a:r>
              <a:rPr lang="en-GB" sz="1000">
                <a:cs typeface="Calibri"/>
              </a:rPr>
              <a:t>). </a:t>
            </a:r>
            <a:endParaRPr lang="en-GB" sz="1000">
              <a:ea typeface="+mn-lt"/>
              <a:cs typeface="+mn-lt"/>
            </a:endParaRPr>
          </a:p>
          <a:p>
            <a:endParaRPr lang="en-GB" sz="1000">
              <a:cs typeface="Calibri"/>
            </a:endParaRPr>
          </a:p>
          <a:p>
            <a:r>
              <a:rPr lang="en-GB" sz="1000">
                <a:cs typeface="Calibri"/>
              </a:rPr>
              <a:t>World Health Organization. (2021). </a:t>
            </a:r>
            <a:r>
              <a:rPr lang="en-GB" sz="1000" i="1">
                <a:cs typeface="Calibri"/>
              </a:rPr>
              <a:t>Infant and young child feeding</a:t>
            </a:r>
            <a:r>
              <a:rPr lang="en-GB" sz="1000">
                <a:cs typeface="Calibri"/>
              </a:rPr>
              <a:t>. World Health Organization. </a:t>
            </a:r>
            <a:r>
              <a:rPr lang="en-GB" sz="1000">
                <a:cs typeface="Calibri"/>
                <a:hlinkClick r:id="rId6"/>
              </a:rPr>
              <a:t>https://www.who.int/news-room/fact-sheets/detail/infant-and-young-child-feeding</a:t>
            </a:r>
            <a:r>
              <a:rPr lang="en-GB" sz="1000">
                <a:cs typeface="Calibri"/>
              </a:rPr>
              <a:t> </a:t>
            </a:r>
          </a:p>
          <a:p>
            <a:endParaRPr lang="en-GB" sz="1000">
              <a:cs typeface="Calibri"/>
            </a:endParaRPr>
          </a:p>
          <a:p>
            <a:pPr marL="342900" indent="-342900"/>
            <a:r>
              <a:rPr lang="en-GB" sz="1000">
                <a:ea typeface="+mn-lt"/>
                <a:cs typeface="+mn-lt"/>
              </a:rPr>
              <a:t>King, D.E., Mainous III, A.G., Carnemolla, M. and Everett, C.J., (2009). 'Adherence to healthy lifestyle habits in US adults, 1988-2006'. </a:t>
            </a:r>
            <a:r>
              <a:rPr lang="en-GB" sz="1000" i="1">
                <a:ea typeface="+mn-lt"/>
                <a:cs typeface="+mn-lt"/>
              </a:rPr>
              <a:t>The American journal of medicine</a:t>
            </a:r>
            <a:r>
              <a:rPr lang="en-GB" sz="1000">
                <a:ea typeface="+mn-lt"/>
                <a:cs typeface="+mn-lt"/>
              </a:rPr>
              <a:t>, </a:t>
            </a:r>
            <a:r>
              <a:rPr lang="en-GB" sz="1000" i="1">
                <a:ea typeface="+mn-lt"/>
                <a:cs typeface="+mn-lt"/>
              </a:rPr>
              <a:t>122</a:t>
            </a:r>
            <a:r>
              <a:rPr lang="en-GB" sz="1000">
                <a:ea typeface="+mn-lt"/>
                <a:cs typeface="+mn-lt"/>
              </a:rPr>
              <a:t>(6), pp.528-534. DOI: </a:t>
            </a:r>
            <a:r>
              <a:rPr lang="en-GB" sz="1000">
                <a:ea typeface="+mn-lt"/>
                <a:cs typeface="+mn-lt"/>
                <a:hlinkClick r:id="rId7"/>
              </a:rPr>
              <a:t>10.1016/j.amjmed.2008.11.013</a:t>
            </a:r>
            <a:endParaRPr lang="en-GB" sz="1000">
              <a:ea typeface="+mn-lt"/>
              <a:cs typeface="+mn-lt"/>
            </a:endParaRPr>
          </a:p>
          <a:p>
            <a:pPr marL="342900" indent="-342900"/>
            <a:endParaRPr lang="en-GB" sz="1000">
              <a:cs typeface="Calibri"/>
            </a:endParaRPr>
          </a:p>
          <a:p>
            <a:pPr marL="342900" indent="-342900"/>
            <a:r>
              <a:rPr lang="en-GB" sz="1000">
                <a:ea typeface="+mn-lt"/>
                <a:cs typeface="+mn-lt"/>
              </a:rPr>
              <a:t>Mitchell, P.J., Cooper, C., Dawson-Hughes, B., Gordon, C.M. and Rizzoli, R., (2015). 'Life-course approach to nutrition'. </a:t>
            </a:r>
            <a:r>
              <a:rPr lang="en-GB" sz="1000" i="1">
                <a:ea typeface="+mn-lt"/>
                <a:cs typeface="+mn-lt"/>
              </a:rPr>
              <a:t>Osteoporosis International</a:t>
            </a:r>
            <a:r>
              <a:rPr lang="en-GB" sz="1000">
                <a:ea typeface="+mn-lt"/>
                <a:cs typeface="+mn-lt"/>
              </a:rPr>
              <a:t>, </a:t>
            </a:r>
            <a:r>
              <a:rPr lang="en-GB" sz="1000" i="1">
                <a:ea typeface="+mn-lt"/>
                <a:cs typeface="+mn-lt"/>
              </a:rPr>
              <a:t>26</a:t>
            </a:r>
            <a:r>
              <a:rPr lang="en-GB" sz="1000">
                <a:ea typeface="+mn-lt"/>
                <a:cs typeface="+mn-lt"/>
              </a:rPr>
              <a:t>(12), pp.2723-2742. DOI: </a:t>
            </a:r>
            <a:r>
              <a:rPr lang="en-GB" sz="1000">
                <a:ea typeface="+mn-lt"/>
                <a:cs typeface="+mn-lt"/>
                <a:hlinkClick r:id="rId8"/>
              </a:rPr>
              <a:t>10.1007/s00198-015-3288-6</a:t>
            </a:r>
            <a:endParaRPr lang="en-GB" sz="1000">
              <a:ea typeface="+mn-lt"/>
              <a:cs typeface="+mn-lt"/>
            </a:endParaRPr>
          </a:p>
          <a:p>
            <a:pPr marL="342900" indent="-342900"/>
            <a:endParaRPr lang="en-GB" sz="1000">
              <a:cs typeface="Calibri"/>
            </a:endParaRPr>
          </a:p>
          <a:p>
            <a:pPr marL="342900" indent="-342900"/>
            <a:r>
              <a:rPr lang="en-GB" sz="1000">
                <a:cs typeface="Calibri"/>
              </a:rPr>
              <a:t>British Nutrition Foundation. (2021). Nutrition Requirements. British Nutrition Foundation.  </a:t>
            </a:r>
            <a:r>
              <a:rPr lang="en-GB" sz="1000" u="sng">
                <a:ea typeface="+mn-lt"/>
                <a:cs typeface="+mn-lt"/>
                <a:hlinkClick r:id="rId9"/>
              </a:rPr>
              <a:t>https://www.nutrition.org.uk/media/nmmewdug/nutrition-requirements.pdf</a:t>
            </a:r>
            <a:endParaRPr lang="en-GB" sz="1000" u="sng">
              <a:cs typeface="Calibri"/>
              <a:hlinkClick r:id="" action="ppaction://noaction"/>
            </a:endParaRPr>
          </a:p>
          <a:p>
            <a:pPr marL="342900" indent="-342900"/>
            <a:endParaRPr lang="en-GB" sz="1000" u="sng">
              <a:cs typeface="Calibri"/>
            </a:endParaRPr>
          </a:p>
          <a:p>
            <a:pPr marL="342900" indent="-342900"/>
            <a:r>
              <a:rPr lang="en-GB" sz="1000">
                <a:ea typeface="+mn-lt"/>
                <a:cs typeface="+mn-lt"/>
              </a:rPr>
              <a:t>NHS Digital, (2019). 'Health survey for England 2018' [NS]—NHS digital.  </a:t>
            </a:r>
            <a:r>
              <a:rPr lang="en-GB" sz="1000" u="sng">
                <a:ea typeface="+mn-lt"/>
                <a:cs typeface="+mn-lt"/>
              </a:rPr>
              <a:t>https://digital.nhs.uk/data-and-information/publications/statistical/health-survey-for-england/2018</a:t>
            </a:r>
          </a:p>
          <a:p>
            <a:endParaRPr lang="en-GB" sz="600">
              <a:cs typeface="Calibri"/>
            </a:endParaRPr>
          </a:p>
          <a:p>
            <a:endParaRPr lang="en-GB" sz="600">
              <a:cs typeface="Calibri"/>
            </a:endParaRPr>
          </a:p>
          <a:p>
            <a:endParaRPr lang="en-GB" sz="600">
              <a:cs typeface="Calibri"/>
            </a:endParaRPr>
          </a:p>
          <a:p>
            <a:endParaRPr lang="en-GB" sz="600">
              <a:cs typeface="Calibri"/>
            </a:endParaRPr>
          </a:p>
        </p:txBody>
      </p:sp>
    </p:spTree>
    <p:extLst>
      <p:ext uri="{BB962C8B-B14F-4D97-AF65-F5344CB8AC3E}">
        <p14:creationId xmlns:p14="http://schemas.microsoft.com/office/powerpoint/2010/main" val="2866637550"/>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EE99C87BB8D346904CC4E65218BB50" ma:contentTypeVersion="3" ma:contentTypeDescription="Create a new document." ma:contentTypeScope="" ma:versionID="6e81eaca62a13c3a5282fb30d167a2b2">
  <xsd:schema xmlns:xsd="http://www.w3.org/2001/XMLSchema" xmlns:xs="http://www.w3.org/2001/XMLSchema" xmlns:p="http://schemas.microsoft.com/office/2006/metadata/properties" xmlns:ns2="7b371449-43eb-435e-a0a2-287b0bfa5005" targetNamespace="http://schemas.microsoft.com/office/2006/metadata/properties" ma:root="true" ma:fieldsID="7a715ccae30a3fef9c3243d547c0b58d" ns2:_="">
    <xsd:import namespace="7b371449-43eb-435e-a0a2-287b0bfa5005"/>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371449-43eb-435e-a0a2-287b0bfa50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C24F02E-EC45-4DB2-86D9-02DEC27DBCE5}">
  <ds:schemaRefs>
    <ds:schemaRef ds:uri="7b371449-43eb-435e-a0a2-287b0bfa500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BDC54F24-500E-4525-9A76-2B1D84492128}">
  <ds:schemaRefs>
    <ds:schemaRef ds:uri="http://schemas.microsoft.com/sharepoint/v3/contenttype/forms"/>
  </ds:schemaRefs>
</ds:datastoreItem>
</file>

<file path=customXml/itemProps3.xml><?xml version="1.0" encoding="utf-8"?>
<ds:datastoreItem xmlns:ds="http://schemas.openxmlformats.org/officeDocument/2006/customXml" ds:itemID="{511FC9DB-6FDE-49D5-8B36-A58CDAAA751D}">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3</TotalTime>
  <Words>5015</Words>
  <Application>Microsoft Office PowerPoint</Application>
  <PresentationFormat>Widescreen</PresentationFormat>
  <Paragraphs>443</Paragraphs>
  <Slides>40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40</vt:i4>
      </vt:variant>
    </vt:vector>
  </HeadingPairs>
  <TitlesOfParts>
    <vt:vector size="45" baseType="lpstr">
      <vt:lpstr>Arial</vt:lpstr>
      <vt:lpstr>Arial,Sans-Serif</vt:lpstr>
      <vt:lpstr>Calibri</vt:lpstr>
      <vt:lpstr>Calibri Light</vt:lpstr>
      <vt:lpstr>Office Theme</vt:lpstr>
      <vt:lpstr>Nutrition Through the Life Cycle </vt:lpstr>
      <vt:lpstr>Infancy, childhood &amp; adolescents  Izzie  Young adults and middle aged Yanki  The elderly Abbie  </vt:lpstr>
      <vt:lpstr>Introduction</vt:lpstr>
      <vt:lpstr>PowerPoint Presentation</vt:lpstr>
      <vt:lpstr>PowerPoint Presentation</vt:lpstr>
      <vt:lpstr>PowerPoint Presentation</vt:lpstr>
      <vt:lpstr>PowerPoint Presentation</vt:lpstr>
      <vt:lpstr>Nutrition in young and middle aged adults</vt:lpstr>
      <vt:lpstr>Nutrition in young and middle aged adults</vt:lpstr>
      <vt:lpstr>Older Adults – The Elderly   Nutrition during adulthood and ageing   Requirements for the ageing population   Food First approach  Malnutrition and Fortification  Risk factors associated with poor nutrition in elderly.   </vt:lpstr>
      <vt:lpstr>   Nutrition during adulthood and ageing</vt:lpstr>
      <vt:lpstr>Nutrition in the ageing population</vt:lpstr>
      <vt:lpstr>Discussion </vt:lpstr>
      <vt:lpstr>PowerPoint Presentation</vt:lpstr>
      <vt:lpstr>Breast or formula?</vt:lpstr>
      <vt:lpstr>Weaning </vt:lpstr>
      <vt:lpstr>Dietary Reference Value's and recommended weaning foods  </vt:lpstr>
      <vt:lpstr>Childhood </vt:lpstr>
      <vt:lpstr>Childhood Nutrients and Energy Requirement's</vt:lpstr>
      <vt:lpstr>Adolescence</vt:lpstr>
      <vt:lpstr>Dietary Reference Value's and Recommendations </vt:lpstr>
      <vt:lpstr>Daily recommended values of adults</vt:lpstr>
      <vt:lpstr>Daily recommended values of vitamins and minerals for adults</vt:lpstr>
      <vt:lpstr>Lifestyle changes when you become an Adult.</vt:lpstr>
      <vt:lpstr>Lifestyle changes that affect adult's nutrition habits.</vt:lpstr>
      <vt:lpstr>Obesity Rates of Adults.</vt:lpstr>
      <vt:lpstr>Obesity Rates of Adults</vt:lpstr>
      <vt:lpstr>Nutrition Recommendations for Adults.</vt:lpstr>
      <vt:lpstr>Nutrition Recommendations for Adults</vt:lpstr>
      <vt:lpstr>Food First approach </vt:lpstr>
      <vt:lpstr>Malnutrition  </vt:lpstr>
      <vt:lpstr>Factors associated with why nutrition is often poor in the ageing population.</vt:lpstr>
      <vt:lpstr>Dietary requirements for the ageing population </vt:lpstr>
      <vt:lpstr>Conclusion</vt:lpstr>
      <vt:lpstr>Infancy, Childhood and Adolescents</vt:lpstr>
      <vt:lpstr>Adults</vt:lpstr>
      <vt:lpstr>To conclude Nutrition within the ageing population</vt:lpstr>
      <vt:lpstr>References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Nutrition through the life cycle </dc:title>
  <dc:creator>isabel mcnamee</dc:creator>
  <cp:lastModifiedBy>isabel mcnamee</cp:lastModifiedBy>
  <cp:revision>5</cp:revision>
  <dcterms:created xsi:type="dcterms:W3CDTF">2022-12-10T14:29:10Z</dcterms:created>
  <dcterms:modified xsi:type="dcterms:W3CDTF">2022-12-16T12:58:15Z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0x01010079EE99C87BB8D346904CC4E65218BB50</vt:lpwstr>
  </property>
</Properties>
</file>