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66" r:id="rId3"/>
    <p:sldId id="257" r:id="rId4"/>
    <p:sldId id="268" r:id="rId5"/>
    <p:sldId id="267" r:id="rId6"/>
    <p:sldId id="258" r:id="rId7"/>
    <p:sldId id="263" r:id="rId8"/>
    <p:sldId id="269" r:id="rId9"/>
    <p:sldId id="259" r:id="rId10"/>
    <p:sldId id="264" r:id="rId11"/>
    <p:sldId id="260" r:id="rId12"/>
    <p:sldId id="271" r:id="rId13"/>
    <p:sldId id="265" r:id="rId14"/>
    <p:sldId id="26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CB73D7-D82E-C0AE-78C4-6656209BE7DE}" v="213" dt="2024-11-03T00:54:05.121"/>
    <p1510:client id="{60143706-5341-A7D1-3BF0-630EE5FAA1AA}" v="366" dt="2024-11-04T03:00:32.967"/>
    <p1510:client id="{99E26CC2-F637-C136-39E0-F59ECC8D630C}" v="1045" dt="2024-11-03T00:00:21.358"/>
    <p1510:client id="{B3733090-94BB-D8DB-E133-0DAE96F6BAF7}" v="1042" dt="2024-11-04T02:00:27.908"/>
    <p1510:client id="{FEC985D6-5790-ACBD-84D0-A36AE179CC69}" v="688" dt="2024-11-02T18:12:39.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11861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40003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11/3/2024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12702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68393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t>11/3/2024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39993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11/3/2024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64302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35901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68790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11/3/2024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66184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29624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0718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11/3/2024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46744478"/>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implypsychology.org/lombroso-theory-of-crime-criminal-man-and-atavism.html" TargetMode="External"/><Relationship Id="rId2" Type="http://schemas.openxmlformats.org/officeDocument/2006/relationships/hyperlink" Target="https://courses.aiu.edu/LIFE%20PROJECT%20IMPLEMENTED/Sec%206/SEC%206%20LIFE.pdf" TargetMode="External"/><Relationship Id="rId1" Type="http://schemas.openxmlformats.org/officeDocument/2006/relationships/slideLayout" Target="../slideLayouts/slideLayout2.xml"/><Relationship Id="rId5" Type="http://schemas.openxmlformats.org/officeDocument/2006/relationships/hyperlink" Target="https://www.sagepub.com/sites/default/files/upm-assets/97953_book_item_97953.pdf" TargetMode="External"/><Relationship Id="rId4" Type="http://schemas.openxmlformats.org/officeDocument/2006/relationships/hyperlink" Target="https://www.lawteacher.net/free-law-essays/criminal-law/labelling-theory-its-strengths-and-weaknesses.php"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open.edu/openlearn/society-politics-law/introduction-critical-criminology/content-section-1.2" TargetMode="External"/><Relationship Id="rId2" Type="http://schemas.openxmlformats.org/officeDocument/2006/relationships/hyperlink" Target="https://www.taylorfrancis.com/chapters/mono/10.4324/9781315204871-8/psychological-positivism-roger-hopkins-burke" TargetMode="External"/><Relationship Id="rId1" Type="http://schemas.openxmlformats.org/officeDocument/2006/relationships/slideLayout" Target="../slideLayouts/slideLayout2.xml"/><Relationship Id="rId6" Type="http://schemas.openxmlformats.org/officeDocument/2006/relationships/hyperlink" Target="https://soztheo.de/theories-of-crime/rational-choice/classical-criminology/?lang=en" TargetMode="External"/><Relationship Id="rId5" Type="http://schemas.openxmlformats.org/officeDocument/2006/relationships/hyperlink" Target="https://www.unodc.org/e4j/en/organized-crime/module-6/key-issues/classical-pain-pleasure-decisions.html" TargetMode="External"/><Relationship Id="rId4" Type="http://schemas.openxmlformats.org/officeDocument/2006/relationships/hyperlink" Target="https://www.sccjr.ac.uk/wp-content/uploads/2016/02/SCCJR-Causes-of-Crim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0288" y="1638646"/>
            <a:ext cx="9002163" cy="2062582"/>
          </a:xfrm>
        </p:spPr>
        <p:txBody>
          <a:bodyPr vert="horz" lIns="91440" tIns="45720" rIns="91440" bIns="45720" rtlCol="0" anchor="b">
            <a:normAutofit/>
          </a:bodyPr>
          <a:lstStyle/>
          <a:p>
            <a:r>
              <a:rPr lang="en-US" sz="4800" b="1" dirty="0">
                <a:solidFill>
                  <a:schemeClr val="tx1"/>
                </a:solidFill>
                <a:latin typeface="Arial"/>
                <a:cs typeface="Arial"/>
              </a:rPr>
              <a:t>Criminological theory and </a:t>
            </a:r>
            <a:r>
              <a:rPr lang="en-GB" sz="4800" b="1" dirty="0">
                <a:solidFill>
                  <a:schemeClr val="tx1"/>
                </a:solidFill>
                <a:latin typeface="Arial"/>
                <a:cs typeface="Arial"/>
              </a:rPr>
              <a:t>causes</a:t>
            </a:r>
            <a:r>
              <a:rPr lang="en-US" sz="4800" b="1" dirty="0">
                <a:solidFill>
                  <a:schemeClr val="tx1"/>
                </a:solidFill>
                <a:latin typeface="Arial"/>
                <a:cs typeface="Arial"/>
              </a:rPr>
              <a:t> of criminal </a:t>
            </a:r>
            <a:r>
              <a:rPr lang="en-US" sz="4800" b="1" err="1">
                <a:solidFill>
                  <a:schemeClr val="tx1"/>
                </a:solidFill>
                <a:latin typeface="Arial"/>
                <a:cs typeface="Arial"/>
              </a:rPr>
              <a:t>behaviour</a:t>
            </a:r>
            <a:r>
              <a:rPr lang="en-US" sz="4800" b="1" dirty="0">
                <a:solidFill>
                  <a:schemeClr val="tx1"/>
                </a:solidFill>
                <a:latin typeface="Arial"/>
                <a:cs typeface="Arial"/>
              </a:rPr>
              <a:t> </a:t>
            </a:r>
            <a:endParaRPr lang="en-US" sz="4800" dirty="0">
              <a:solidFill>
                <a:schemeClr val="tx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B2DE-9354-AADB-BAFD-08BA611941E4}"/>
              </a:ext>
            </a:extLst>
          </p:cNvPr>
          <p:cNvSpPr>
            <a:spLocks noGrp="1"/>
          </p:cNvSpPr>
          <p:nvPr>
            <p:ph type="title"/>
          </p:nvPr>
        </p:nvSpPr>
        <p:spPr/>
        <p:txBody>
          <a:bodyPr/>
          <a:lstStyle/>
          <a:p>
            <a:r>
              <a:rPr lang="en-US" dirty="0">
                <a:latin typeface="Arial"/>
                <a:cs typeface="Arial"/>
              </a:rPr>
              <a:t>What is Classical </a:t>
            </a:r>
            <a:r>
              <a:rPr lang="en-US" dirty="0"/>
              <a:t> </a:t>
            </a:r>
            <a:endParaRPr lang="en-US" dirty="0">
              <a:latin typeface="Rockwell Condensed"/>
            </a:endParaRPr>
          </a:p>
        </p:txBody>
      </p:sp>
      <p:sp>
        <p:nvSpPr>
          <p:cNvPr id="3" name="Content Placeholder 2">
            <a:extLst>
              <a:ext uri="{FF2B5EF4-FFF2-40B4-BE49-F238E27FC236}">
                <a16:creationId xmlns:a16="http://schemas.microsoft.com/office/drawing/2014/main" id="{3241E507-638F-09A6-F02A-5EFE08A27D3D}"/>
              </a:ext>
            </a:extLst>
          </p:cNvPr>
          <p:cNvSpPr>
            <a:spLocks noGrp="1"/>
          </p:cNvSpPr>
          <p:nvPr>
            <p:ph idx="1"/>
          </p:nvPr>
        </p:nvSpPr>
        <p:spPr/>
        <p:txBody>
          <a:bodyPr vert="horz" lIns="91440" tIns="45720" rIns="91440" bIns="45720" rtlCol="0" anchor="t">
            <a:normAutofit/>
          </a:bodyPr>
          <a:lstStyle/>
          <a:p>
            <a:r>
              <a:rPr lang="en-US" dirty="0">
                <a:latin typeface="Arial"/>
                <a:cs typeface="Arial"/>
              </a:rPr>
              <a:t>Classical criminology theory being in the Enlightenment (18th century) </a:t>
            </a:r>
          </a:p>
          <a:p>
            <a:pPr>
              <a:buClr>
                <a:srgbClr val="9E3611"/>
              </a:buClr>
            </a:pPr>
            <a:r>
              <a:rPr lang="en-US" dirty="0">
                <a:latin typeface="Arial"/>
                <a:cs typeface="Arial"/>
              </a:rPr>
              <a:t>The State (monarch) or the church would be in charge of people's </a:t>
            </a:r>
            <a:r>
              <a:rPr lang="en-US" err="1">
                <a:latin typeface="Arial"/>
                <a:cs typeface="Arial"/>
              </a:rPr>
              <a:t>behaviour</a:t>
            </a:r>
            <a:r>
              <a:rPr lang="en-US" dirty="0">
                <a:latin typeface="Arial"/>
                <a:cs typeface="Arial"/>
              </a:rPr>
              <a:t> </a:t>
            </a:r>
          </a:p>
          <a:p>
            <a:pPr>
              <a:buClr>
                <a:srgbClr val="9E3611"/>
              </a:buClr>
            </a:pPr>
            <a:r>
              <a:rPr lang="en-US" dirty="0">
                <a:latin typeface="Arial"/>
                <a:cs typeface="Arial"/>
              </a:rPr>
              <a:t>The country was managed the same way as before and people behaved due to tradition </a:t>
            </a:r>
          </a:p>
          <a:p>
            <a:pPr>
              <a:buClr>
                <a:srgbClr val="9E3611"/>
              </a:buClr>
            </a:pPr>
            <a:r>
              <a:rPr lang="en-US" dirty="0">
                <a:latin typeface="Arial"/>
                <a:cs typeface="Arial"/>
              </a:rPr>
              <a:t>People that would commit crime </a:t>
            </a:r>
          </a:p>
          <a:p>
            <a:pPr>
              <a:buClr>
                <a:srgbClr val="9E3611"/>
              </a:buClr>
            </a:pPr>
            <a:r>
              <a:rPr lang="en-US" dirty="0">
                <a:latin typeface="Arial"/>
                <a:cs typeface="Arial"/>
              </a:rPr>
              <a:t>The State and Church would only care about their own power and interests </a:t>
            </a:r>
          </a:p>
          <a:p>
            <a:pPr>
              <a:buClr>
                <a:srgbClr val="9E3611"/>
              </a:buClr>
            </a:pPr>
            <a:r>
              <a:rPr lang="en-US" dirty="0">
                <a:latin typeface="Arial"/>
                <a:cs typeface="Arial"/>
              </a:rPr>
              <a:t>The Enlightenment thinkers would consider people </a:t>
            </a:r>
          </a:p>
          <a:p>
            <a:pPr>
              <a:buClr>
                <a:srgbClr val="9E3611"/>
              </a:buClr>
            </a:pPr>
            <a:endParaRPr lang="en-US" dirty="0">
              <a:latin typeface="Arial"/>
              <a:cs typeface="Arial"/>
            </a:endParaRPr>
          </a:p>
          <a:p>
            <a:pPr marL="0" indent="0">
              <a:buClr>
                <a:srgbClr val="9E3611"/>
              </a:buClr>
              <a:buNone/>
            </a:pPr>
            <a:endParaRPr lang="en-US" dirty="0">
              <a:latin typeface="Arial"/>
              <a:cs typeface="Arial"/>
            </a:endParaRPr>
          </a:p>
          <a:p>
            <a:pPr marL="0" indent="0">
              <a:buClr>
                <a:srgbClr val="9E3611"/>
              </a:buClr>
              <a:buNone/>
            </a:pPr>
            <a:r>
              <a:rPr lang="en-US" sz="1200" dirty="0">
                <a:latin typeface="Arial"/>
                <a:cs typeface="Arial"/>
              </a:rPr>
              <a:t>(Williams, 2012, p. 9-10)</a:t>
            </a:r>
          </a:p>
          <a:p>
            <a:pPr>
              <a:buClr>
                <a:srgbClr val="9E3611"/>
              </a:buClr>
            </a:pPr>
            <a:endParaRPr lang="en-US" dirty="0"/>
          </a:p>
          <a:p>
            <a:pPr>
              <a:buClr>
                <a:srgbClr val="9E3611"/>
              </a:buClr>
            </a:pPr>
            <a:endParaRPr lang="en-US" dirty="0"/>
          </a:p>
          <a:p>
            <a:pPr marL="0" indent="0">
              <a:buClr>
                <a:srgbClr val="9E3611"/>
              </a:buClr>
              <a:buNone/>
            </a:pPr>
            <a:endParaRPr lang="en-US" dirty="0"/>
          </a:p>
        </p:txBody>
      </p:sp>
    </p:spTree>
    <p:extLst>
      <p:ext uri="{BB962C8B-B14F-4D97-AF65-F5344CB8AC3E}">
        <p14:creationId xmlns:p14="http://schemas.microsoft.com/office/powerpoint/2010/main" val="3573519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876BA-D0B1-FEFF-392E-251E00F618C1}"/>
              </a:ext>
            </a:extLst>
          </p:cNvPr>
          <p:cNvSpPr>
            <a:spLocks noGrp="1"/>
          </p:cNvSpPr>
          <p:nvPr>
            <p:ph type="title"/>
          </p:nvPr>
        </p:nvSpPr>
        <p:spPr/>
        <p:txBody>
          <a:bodyPr/>
          <a:lstStyle/>
          <a:p>
            <a:r>
              <a:rPr lang="en-US" dirty="0">
                <a:latin typeface="Arial"/>
                <a:cs typeface="Arial"/>
              </a:rPr>
              <a:t>Cesare Beccaria 1738-1794</a:t>
            </a:r>
          </a:p>
        </p:txBody>
      </p:sp>
      <p:sp>
        <p:nvSpPr>
          <p:cNvPr id="3" name="Content Placeholder 2">
            <a:extLst>
              <a:ext uri="{FF2B5EF4-FFF2-40B4-BE49-F238E27FC236}">
                <a16:creationId xmlns:a16="http://schemas.microsoft.com/office/drawing/2014/main" id="{C3DDECD5-7523-078D-F519-738198AA097C}"/>
              </a:ext>
            </a:extLst>
          </p:cNvPr>
          <p:cNvSpPr>
            <a:spLocks noGrp="1"/>
          </p:cNvSpPr>
          <p:nvPr>
            <p:ph idx="1"/>
          </p:nvPr>
        </p:nvSpPr>
        <p:spPr/>
        <p:txBody>
          <a:bodyPr vert="horz" lIns="91440" tIns="45720" rIns="91440" bIns="45720" rtlCol="0" anchor="t">
            <a:normAutofit fontScale="92500"/>
          </a:bodyPr>
          <a:lstStyle/>
          <a:p>
            <a:pPr marL="342900" indent="-342900">
              <a:buClr>
                <a:srgbClr val="D34817">
                  <a:lumMod val="75000"/>
                </a:srgbClr>
              </a:buClr>
            </a:pPr>
            <a:r>
              <a:rPr lang="en-US" dirty="0">
                <a:latin typeface="Arial"/>
                <a:cs typeface="Arial"/>
              </a:rPr>
              <a:t>Beccaria wanted to change criminal system from cruel punishment. </a:t>
            </a:r>
          </a:p>
          <a:p>
            <a:pPr marL="342900" indent="-342900">
              <a:buClr>
                <a:srgbClr val="9E3611"/>
              </a:buClr>
            </a:pPr>
            <a:r>
              <a:rPr lang="en-US" dirty="0">
                <a:latin typeface="Arial"/>
                <a:cs typeface="Arial"/>
              </a:rPr>
              <a:t>Beccaria </a:t>
            </a:r>
            <a:r>
              <a:rPr lang="en-GB" dirty="0">
                <a:latin typeface="Arial"/>
                <a:cs typeface="Arial"/>
              </a:rPr>
              <a:t>believed</a:t>
            </a:r>
            <a:r>
              <a:rPr lang="en-US" dirty="0">
                <a:latin typeface="Arial"/>
                <a:cs typeface="Arial"/>
              </a:rPr>
              <a:t> that everyone had freewill to make choices and people make rational decisions </a:t>
            </a:r>
          </a:p>
          <a:p>
            <a:pPr marL="342900" indent="-342900">
              <a:buClr>
                <a:srgbClr val="9E3611"/>
              </a:buClr>
            </a:pPr>
            <a:r>
              <a:rPr lang="en-US" dirty="0">
                <a:latin typeface="Arial"/>
                <a:cs typeface="Arial"/>
              </a:rPr>
              <a:t>The crime should be clear, lawful and equal regulations regarding the punishment and severity of consequences. </a:t>
            </a:r>
          </a:p>
          <a:p>
            <a:pPr marL="342900" indent="-342900">
              <a:buClr>
                <a:srgbClr val="9E3611"/>
              </a:buClr>
            </a:pPr>
            <a:r>
              <a:rPr lang="en-US" sz="2200" dirty="0">
                <a:latin typeface="Arial"/>
                <a:cs typeface="Arial"/>
              </a:rPr>
              <a:t>Judges only responsibility is to decide guilt and apply the letter of law when deciding on punishment.</a:t>
            </a:r>
          </a:p>
          <a:p>
            <a:pPr marL="342900" indent="-342900">
              <a:buClr>
                <a:srgbClr val="9E3611"/>
              </a:buClr>
            </a:pPr>
            <a:r>
              <a:rPr lang="en-US" dirty="0">
                <a:latin typeface="Arial"/>
                <a:cs typeface="Arial"/>
              </a:rPr>
              <a:t>The severity of the punishment should be determined by the harm inflicted to society.</a:t>
            </a:r>
          </a:p>
          <a:p>
            <a:pPr marL="342900" indent="-342900">
              <a:buClr>
                <a:srgbClr val="9E3611"/>
              </a:buClr>
            </a:pPr>
            <a:r>
              <a:rPr lang="en-US" sz="2100" dirty="0">
                <a:latin typeface="Arial"/>
                <a:cs typeface="Arial"/>
              </a:rPr>
              <a:t>The punishment  should not be overly harsh but only eliminated the benefits of the crime. </a:t>
            </a:r>
          </a:p>
          <a:p>
            <a:pPr marL="0" indent="0">
              <a:buClr>
                <a:srgbClr val="9E3611"/>
              </a:buClr>
              <a:buNone/>
            </a:pPr>
            <a:endParaRPr lang="en-US" dirty="0">
              <a:latin typeface="Arial"/>
              <a:cs typeface="Arial"/>
            </a:endParaRPr>
          </a:p>
          <a:p>
            <a:pPr marL="0" indent="0">
              <a:buNone/>
            </a:pPr>
            <a:r>
              <a:rPr lang="en-US" sz="1200" dirty="0">
                <a:latin typeface="Arial"/>
                <a:cs typeface="Arial"/>
              </a:rPr>
              <a:t>(Wickert,2019) (SAGA Publication,2020) </a:t>
            </a:r>
          </a:p>
          <a:p>
            <a:pPr marL="342900" indent="-342900">
              <a:buClr>
                <a:srgbClr val="9E3611"/>
              </a:buClr>
            </a:pPr>
            <a:endParaRPr lang="en-US" dirty="0"/>
          </a:p>
          <a:p>
            <a:pPr>
              <a:buClr>
                <a:srgbClr val="9E3611"/>
              </a:buClr>
            </a:pPr>
            <a:endParaRPr lang="en-US" dirty="0"/>
          </a:p>
          <a:p>
            <a:pPr>
              <a:buClr>
                <a:srgbClr val="9E3611"/>
              </a:buClr>
            </a:pPr>
            <a:endParaRPr lang="en-GB" dirty="0"/>
          </a:p>
          <a:p>
            <a:pPr>
              <a:buClr>
                <a:srgbClr val="9E3611"/>
              </a:buClr>
            </a:pPr>
            <a:endParaRPr lang="en-US" dirty="0"/>
          </a:p>
        </p:txBody>
      </p:sp>
    </p:spTree>
    <p:extLst>
      <p:ext uri="{BB962C8B-B14F-4D97-AF65-F5344CB8AC3E}">
        <p14:creationId xmlns:p14="http://schemas.microsoft.com/office/powerpoint/2010/main" val="632821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7785-94D8-6980-973A-EDAC7B93B4F3}"/>
              </a:ext>
            </a:extLst>
          </p:cNvPr>
          <p:cNvSpPr>
            <a:spLocks noGrp="1"/>
          </p:cNvSpPr>
          <p:nvPr>
            <p:ph type="title"/>
          </p:nvPr>
        </p:nvSpPr>
        <p:spPr/>
        <p:txBody>
          <a:bodyPr/>
          <a:lstStyle/>
          <a:p>
            <a:r>
              <a:rPr lang="en-US" dirty="0">
                <a:latin typeface="Arial"/>
                <a:cs typeface="Arial"/>
              </a:rPr>
              <a:t>Beccaria and his critics </a:t>
            </a:r>
          </a:p>
        </p:txBody>
      </p:sp>
      <p:sp>
        <p:nvSpPr>
          <p:cNvPr id="3" name="Content Placeholder 2">
            <a:extLst>
              <a:ext uri="{FF2B5EF4-FFF2-40B4-BE49-F238E27FC236}">
                <a16:creationId xmlns:a16="http://schemas.microsoft.com/office/drawing/2014/main" id="{E9DEE39D-0C60-0F03-92B9-68CA6FEDD63C}"/>
              </a:ext>
            </a:extLst>
          </p:cNvPr>
          <p:cNvSpPr>
            <a:spLocks noGrp="1"/>
          </p:cNvSpPr>
          <p:nvPr>
            <p:ph idx="1"/>
          </p:nvPr>
        </p:nvSpPr>
        <p:spPr/>
        <p:txBody>
          <a:bodyPr vert="horz" lIns="91440" tIns="45720" rIns="91440" bIns="45720" rtlCol="0" anchor="t">
            <a:normAutofit lnSpcReduction="10000"/>
          </a:bodyPr>
          <a:lstStyle/>
          <a:p>
            <a:r>
              <a:rPr lang="en-US" dirty="0">
                <a:latin typeface="Arial"/>
                <a:cs typeface="Arial"/>
              </a:rPr>
              <a:t>His essay on criminal justice urged not only for change in prison system but for more legal, social and economic equality in his own time and country.   </a:t>
            </a:r>
          </a:p>
          <a:p>
            <a:pPr>
              <a:buClr>
                <a:srgbClr val="9E3611"/>
              </a:buClr>
            </a:pPr>
            <a:r>
              <a:rPr lang="en-US" dirty="0">
                <a:latin typeface="Arial"/>
                <a:cs typeface="Arial"/>
              </a:rPr>
              <a:t>Never suggested social equality was possible. </a:t>
            </a:r>
          </a:p>
          <a:p>
            <a:pPr>
              <a:buClr>
                <a:srgbClr val="9E3611"/>
              </a:buClr>
            </a:pPr>
            <a:r>
              <a:rPr lang="en-US" dirty="0">
                <a:latin typeface="Arial"/>
                <a:cs typeface="Arial"/>
              </a:rPr>
              <a:t>Highly skeptical on his social and penal proposals – Ferdinando </a:t>
            </a:r>
            <a:r>
              <a:rPr lang="en-US" err="1">
                <a:latin typeface="Arial"/>
                <a:cs typeface="Arial"/>
              </a:rPr>
              <a:t>Facchinei</a:t>
            </a:r>
            <a:r>
              <a:rPr lang="en-US" dirty="0">
                <a:latin typeface="Arial"/>
                <a:cs typeface="Arial"/>
              </a:rPr>
              <a:t> and Abbe Mably </a:t>
            </a: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marL="0" indent="0">
              <a:buClr>
                <a:srgbClr val="9E3611"/>
              </a:buClr>
              <a:buNone/>
            </a:pPr>
            <a:endParaRPr lang="en-US" sz="1200" dirty="0">
              <a:latin typeface="Arial"/>
              <a:cs typeface="Arial"/>
            </a:endParaRPr>
          </a:p>
          <a:p>
            <a:pPr marL="0" indent="0">
              <a:buNone/>
            </a:pPr>
            <a:r>
              <a:rPr lang="en-US" sz="1200" dirty="0">
                <a:latin typeface="Arial"/>
                <a:cs typeface="Arial"/>
              </a:rPr>
              <a:t>(Young, 1986) </a:t>
            </a:r>
          </a:p>
          <a:p>
            <a:pPr>
              <a:buClr>
                <a:srgbClr val="9E3611"/>
              </a:buClr>
            </a:pPr>
            <a:endParaRPr lang="en-US" dirty="0">
              <a:latin typeface="Arial"/>
              <a:cs typeface="Arial"/>
            </a:endParaRPr>
          </a:p>
        </p:txBody>
      </p:sp>
    </p:spTree>
    <p:extLst>
      <p:ext uri="{BB962C8B-B14F-4D97-AF65-F5344CB8AC3E}">
        <p14:creationId xmlns:p14="http://schemas.microsoft.com/office/powerpoint/2010/main" val="96609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51CA3-1733-CAFD-0535-1D5C66CCACB1}"/>
              </a:ext>
            </a:extLst>
          </p:cNvPr>
          <p:cNvSpPr>
            <a:spLocks noGrp="1"/>
          </p:cNvSpPr>
          <p:nvPr>
            <p:ph type="title"/>
          </p:nvPr>
        </p:nvSpPr>
        <p:spPr/>
        <p:txBody>
          <a:bodyPr/>
          <a:lstStyle/>
          <a:p>
            <a:r>
              <a:rPr lang="en-US" dirty="0">
                <a:latin typeface="Arial"/>
                <a:cs typeface="Arial"/>
              </a:rPr>
              <a:t>What is biological Positivism  </a:t>
            </a:r>
          </a:p>
        </p:txBody>
      </p:sp>
      <p:sp>
        <p:nvSpPr>
          <p:cNvPr id="3" name="Content Placeholder 2">
            <a:extLst>
              <a:ext uri="{FF2B5EF4-FFF2-40B4-BE49-F238E27FC236}">
                <a16:creationId xmlns:a16="http://schemas.microsoft.com/office/drawing/2014/main" id="{DD5DEF8A-FEA7-274A-FFCC-2BBAFDE2F994}"/>
              </a:ext>
            </a:extLst>
          </p:cNvPr>
          <p:cNvSpPr>
            <a:spLocks noGrp="1"/>
          </p:cNvSpPr>
          <p:nvPr>
            <p:ph idx="1"/>
          </p:nvPr>
        </p:nvSpPr>
        <p:spPr/>
        <p:txBody>
          <a:bodyPr vert="horz" lIns="91440" tIns="45720" rIns="91440" bIns="45720" rtlCol="0" anchor="t">
            <a:normAutofit/>
          </a:bodyPr>
          <a:lstStyle/>
          <a:p>
            <a:pPr>
              <a:buClr>
                <a:srgbClr val="D34817">
                  <a:lumMod val="75000"/>
                </a:srgbClr>
              </a:buClr>
            </a:pPr>
            <a:r>
              <a:rPr lang="en-US" sz="1900" dirty="0">
                <a:latin typeface="Arial"/>
                <a:cs typeface="Arial"/>
              </a:rPr>
              <a:t>Positivism focuses on understanding of human </a:t>
            </a:r>
            <a:r>
              <a:rPr lang="en-US" sz="1900" err="1">
                <a:latin typeface="Arial"/>
                <a:cs typeface="Arial"/>
              </a:rPr>
              <a:t>behaviour</a:t>
            </a:r>
            <a:r>
              <a:rPr lang="en-US" sz="1900" dirty="0">
                <a:latin typeface="Arial"/>
                <a:cs typeface="Arial"/>
              </a:rPr>
              <a:t> </a:t>
            </a:r>
          </a:p>
          <a:p>
            <a:pPr>
              <a:buClr>
                <a:srgbClr val="9E3611"/>
              </a:buClr>
            </a:pPr>
            <a:r>
              <a:rPr lang="en-US" sz="1900" dirty="0">
                <a:latin typeface="Arial"/>
                <a:cs typeface="Arial"/>
              </a:rPr>
              <a:t>Positivism searches for specific cause or root of crime or criminal </a:t>
            </a:r>
            <a:r>
              <a:rPr lang="en-US" sz="1900" err="1">
                <a:latin typeface="Arial"/>
                <a:cs typeface="Arial"/>
              </a:rPr>
              <a:t>behaviour</a:t>
            </a:r>
            <a:r>
              <a:rPr lang="en-US" sz="1900" dirty="0">
                <a:latin typeface="Arial"/>
                <a:cs typeface="Arial"/>
              </a:rPr>
              <a:t> </a:t>
            </a:r>
          </a:p>
          <a:p>
            <a:pPr>
              <a:buClr>
                <a:srgbClr val="9E3611"/>
              </a:buClr>
            </a:pPr>
            <a:r>
              <a:rPr lang="en-US" sz="1900" dirty="0">
                <a:latin typeface="Arial"/>
                <a:cs typeface="Arial"/>
              </a:rPr>
              <a:t>The offenders should be treated or rehabilitated rather than punished </a:t>
            </a:r>
          </a:p>
          <a:p>
            <a:pPr>
              <a:buClr>
                <a:srgbClr val="9E3611"/>
              </a:buClr>
            </a:pPr>
            <a:r>
              <a:rPr lang="en-US" sz="1900" dirty="0">
                <a:latin typeface="Arial"/>
                <a:cs typeface="Arial"/>
              </a:rPr>
              <a:t>Offenders' actions are seen as determined by biological, psychological, social or other influences</a:t>
            </a:r>
          </a:p>
          <a:p>
            <a:pPr marL="0" indent="0">
              <a:buClr>
                <a:srgbClr val="9E3611"/>
              </a:buClr>
              <a:buNone/>
            </a:pPr>
            <a:endParaRPr lang="en-US" sz="1800" dirty="0">
              <a:latin typeface="Arial"/>
              <a:cs typeface="Arial"/>
            </a:endParaRPr>
          </a:p>
          <a:p>
            <a:pPr marL="0" indent="0">
              <a:buClr>
                <a:srgbClr val="9E3611"/>
              </a:buClr>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sz="1200" dirty="0">
                <a:latin typeface="Arial"/>
                <a:cs typeface="Arial"/>
              </a:rPr>
              <a:t>(Williams, 2012, p. 16 -17)</a:t>
            </a:r>
          </a:p>
        </p:txBody>
      </p:sp>
    </p:spTree>
    <p:extLst>
      <p:ext uri="{BB962C8B-B14F-4D97-AF65-F5344CB8AC3E}">
        <p14:creationId xmlns:p14="http://schemas.microsoft.com/office/powerpoint/2010/main" val="4087146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EF5A-DF34-56E6-6AAA-520CC75F6A25}"/>
              </a:ext>
            </a:extLst>
          </p:cNvPr>
          <p:cNvSpPr>
            <a:spLocks noGrp="1"/>
          </p:cNvSpPr>
          <p:nvPr>
            <p:ph type="title"/>
          </p:nvPr>
        </p:nvSpPr>
        <p:spPr/>
        <p:txBody>
          <a:bodyPr/>
          <a:lstStyle/>
          <a:p>
            <a:r>
              <a:rPr lang="en-US" dirty="0">
                <a:latin typeface="Arial"/>
                <a:cs typeface="Arial"/>
              </a:rPr>
              <a:t>Cesare </a:t>
            </a:r>
            <a:r>
              <a:rPr lang="en-US" err="1">
                <a:latin typeface="Arial"/>
                <a:cs typeface="Arial"/>
              </a:rPr>
              <a:t>lombroso</a:t>
            </a:r>
            <a:r>
              <a:rPr lang="en-US" dirty="0">
                <a:latin typeface="Arial"/>
                <a:cs typeface="Arial"/>
              </a:rPr>
              <a:t> 1835-1909 </a:t>
            </a:r>
            <a:endParaRPr lang="en-US" dirty="0" err="1">
              <a:latin typeface="Arial"/>
              <a:cs typeface="Arial"/>
            </a:endParaRPr>
          </a:p>
        </p:txBody>
      </p:sp>
      <p:sp>
        <p:nvSpPr>
          <p:cNvPr id="3" name="Content Placeholder 2">
            <a:extLst>
              <a:ext uri="{FF2B5EF4-FFF2-40B4-BE49-F238E27FC236}">
                <a16:creationId xmlns:a16="http://schemas.microsoft.com/office/drawing/2014/main" id="{AA00470A-C0FF-C8B4-6A0A-5E6F98A34402}"/>
              </a:ext>
            </a:extLst>
          </p:cNvPr>
          <p:cNvSpPr>
            <a:spLocks noGrp="1"/>
          </p:cNvSpPr>
          <p:nvPr>
            <p:ph idx="1"/>
          </p:nvPr>
        </p:nvSpPr>
        <p:spPr/>
        <p:txBody>
          <a:bodyPr vert="horz" lIns="91440" tIns="45720" rIns="91440" bIns="45720" rtlCol="0" anchor="t">
            <a:normAutofit/>
          </a:bodyPr>
          <a:lstStyle/>
          <a:p>
            <a:r>
              <a:rPr lang="en-US" dirty="0">
                <a:latin typeface="Arial"/>
                <a:ea typeface="+mn-lt"/>
                <a:cs typeface="+mn-lt"/>
              </a:rPr>
              <a:t>Lombroso published the book 'The criminal man' in 1876.</a:t>
            </a:r>
          </a:p>
          <a:p>
            <a:pPr>
              <a:buClr>
                <a:srgbClr val="9E3611"/>
              </a:buClr>
            </a:pPr>
            <a:r>
              <a:rPr lang="en-US" dirty="0">
                <a:latin typeface="Arial"/>
                <a:ea typeface="+mn-lt"/>
                <a:cs typeface="+mn-lt"/>
              </a:rPr>
              <a:t>He proposed that there was a certain biological group of individuals who were more likely to commit crimes. </a:t>
            </a:r>
          </a:p>
          <a:p>
            <a:pPr>
              <a:buClr>
                <a:srgbClr val="9E3611"/>
              </a:buClr>
            </a:pPr>
            <a:r>
              <a:rPr lang="en-US" dirty="0">
                <a:latin typeface="Arial"/>
                <a:ea typeface="+mn-lt"/>
                <a:cs typeface="+mn-lt"/>
              </a:rPr>
              <a:t>He maintained that atavistic characteristics, indicated that criminals were at a more basic stage of development than non-offenders </a:t>
            </a:r>
          </a:p>
          <a:p>
            <a:pPr>
              <a:buClr>
                <a:srgbClr val="9E3611"/>
              </a:buClr>
            </a:pPr>
            <a:r>
              <a:rPr lang="en-US" dirty="0">
                <a:latin typeface="Arial"/>
                <a:ea typeface="+mn-lt"/>
                <a:cs typeface="+mn-lt"/>
              </a:rPr>
              <a:t>Crime is hereditary and may be diagnosed through physical characteristics </a:t>
            </a:r>
          </a:p>
          <a:p>
            <a:pPr>
              <a:buClr>
                <a:srgbClr val="9E3611"/>
              </a:buClr>
            </a:pPr>
            <a:r>
              <a:rPr lang="en-US" dirty="0">
                <a:latin typeface="Arial"/>
                <a:ea typeface="+mn-lt"/>
                <a:cs typeface="+mn-lt"/>
              </a:rPr>
              <a:t>He further stated that the born criminal enjoyed tattoos, brutal and evil games and their own language (slang). </a:t>
            </a:r>
          </a:p>
          <a:p>
            <a:pPr>
              <a:buClr>
                <a:srgbClr val="9E3611"/>
              </a:buClr>
            </a:pPr>
            <a:endParaRPr lang="en-US" dirty="0">
              <a:latin typeface="Arial"/>
              <a:ea typeface="+mn-lt"/>
              <a:cs typeface="+mn-lt"/>
            </a:endParaRPr>
          </a:p>
          <a:p>
            <a:pPr marL="0" indent="0">
              <a:buClr>
                <a:srgbClr val="9E3611"/>
              </a:buClr>
              <a:buNone/>
            </a:pPr>
            <a:r>
              <a:rPr lang="en-US" sz="1200" dirty="0">
                <a:latin typeface="Arial"/>
                <a:ea typeface="+mn-lt"/>
                <a:cs typeface="+mn-lt"/>
              </a:rPr>
              <a:t>(Brookes, 2023) </a:t>
            </a:r>
          </a:p>
          <a:p>
            <a:pPr>
              <a:buClr>
                <a:srgbClr val="9E3611"/>
              </a:buClr>
            </a:pPr>
            <a:endParaRPr lang="en-US" dirty="0">
              <a:ea typeface="+mn-lt"/>
              <a:cs typeface="+mn-lt"/>
            </a:endParaRPr>
          </a:p>
          <a:p>
            <a:pPr>
              <a:buClr>
                <a:srgbClr val="9E3611"/>
              </a:buClr>
            </a:pPr>
            <a:endParaRPr lang="en-US" dirty="0">
              <a:ea typeface="+mn-lt"/>
              <a:cs typeface="+mn-lt"/>
            </a:endParaRPr>
          </a:p>
        </p:txBody>
      </p:sp>
    </p:spTree>
    <p:extLst>
      <p:ext uri="{BB962C8B-B14F-4D97-AF65-F5344CB8AC3E}">
        <p14:creationId xmlns:p14="http://schemas.microsoft.com/office/powerpoint/2010/main" val="2886489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0CFA-E3C9-7512-2E04-334A07F6CA7A}"/>
              </a:ext>
            </a:extLst>
          </p:cNvPr>
          <p:cNvSpPr>
            <a:spLocks noGrp="1"/>
          </p:cNvSpPr>
          <p:nvPr>
            <p:ph type="title"/>
          </p:nvPr>
        </p:nvSpPr>
        <p:spPr/>
        <p:txBody>
          <a:bodyPr/>
          <a:lstStyle/>
          <a:p>
            <a:r>
              <a:rPr lang="en-US" dirty="0">
                <a:latin typeface="Arial"/>
                <a:cs typeface="Arial"/>
              </a:rPr>
              <a:t>Twin study</a:t>
            </a:r>
            <a:r>
              <a:rPr lang="en-US" dirty="0">
                <a:latin typeface="Rockwell Condensed"/>
              </a:rPr>
              <a:t>  </a:t>
            </a:r>
          </a:p>
        </p:txBody>
      </p:sp>
      <p:sp>
        <p:nvSpPr>
          <p:cNvPr id="3" name="Content Placeholder 2">
            <a:extLst>
              <a:ext uri="{FF2B5EF4-FFF2-40B4-BE49-F238E27FC236}">
                <a16:creationId xmlns:a16="http://schemas.microsoft.com/office/drawing/2014/main" id="{85161D87-5E74-7D77-7D3D-236589D87B63}"/>
              </a:ext>
            </a:extLst>
          </p:cNvPr>
          <p:cNvSpPr>
            <a:spLocks noGrp="1"/>
          </p:cNvSpPr>
          <p:nvPr>
            <p:ph idx="1"/>
          </p:nvPr>
        </p:nvSpPr>
        <p:spPr/>
        <p:txBody>
          <a:bodyPr vert="horz" lIns="91440" tIns="45720" rIns="91440" bIns="45720" rtlCol="0" anchor="t">
            <a:normAutofit lnSpcReduction="10000"/>
          </a:bodyPr>
          <a:lstStyle/>
          <a:p>
            <a:r>
              <a:rPr lang="en-US" dirty="0">
                <a:latin typeface="Arial"/>
                <a:cs typeface="Arial"/>
              </a:rPr>
              <a:t>Genetics links to criminality. However, the twin study had shown that the identical twins have demonstrated some disagreement, and non-identical twins had shown agreement so the environmental factors must have a part. </a:t>
            </a: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marL="0" indent="0">
              <a:buClr>
                <a:srgbClr val="9E3611"/>
              </a:buClr>
              <a:buNone/>
            </a:pPr>
            <a:r>
              <a:rPr lang="en-US" sz="1200" dirty="0">
                <a:latin typeface="Arial"/>
                <a:cs typeface="Arial"/>
              </a:rPr>
              <a:t>(Williams, 2012, p.150) </a:t>
            </a:r>
          </a:p>
        </p:txBody>
      </p:sp>
    </p:spTree>
    <p:extLst>
      <p:ext uri="{BB962C8B-B14F-4D97-AF65-F5344CB8AC3E}">
        <p14:creationId xmlns:p14="http://schemas.microsoft.com/office/powerpoint/2010/main" val="3279134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A5106-63A3-C9C6-17DD-2ECB9CFF43B9}"/>
              </a:ext>
            </a:extLst>
          </p:cNvPr>
          <p:cNvSpPr>
            <a:spLocks noGrp="1"/>
          </p:cNvSpPr>
          <p:nvPr>
            <p:ph type="title"/>
          </p:nvPr>
        </p:nvSpPr>
        <p:spPr/>
        <p:txBody>
          <a:bodyPr/>
          <a:lstStyle/>
          <a:p>
            <a:r>
              <a:rPr lang="en-US" dirty="0">
                <a:latin typeface="Arial"/>
                <a:cs typeface="Arial"/>
              </a:rPr>
              <a:t>What is psychological positivism </a:t>
            </a:r>
          </a:p>
        </p:txBody>
      </p:sp>
      <p:sp>
        <p:nvSpPr>
          <p:cNvPr id="3" name="Content Placeholder 2">
            <a:extLst>
              <a:ext uri="{FF2B5EF4-FFF2-40B4-BE49-F238E27FC236}">
                <a16:creationId xmlns:a16="http://schemas.microsoft.com/office/drawing/2014/main" id="{B1173451-1714-0212-236B-CA23133FB003}"/>
              </a:ext>
            </a:extLst>
          </p:cNvPr>
          <p:cNvSpPr>
            <a:spLocks noGrp="1"/>
          </p:cNvSpPr>
          <p:nvPr>
            <p:ph idx="1"/>
          </p:nvPr>
        </p:nvSpPr>
        <p:spPr/>
        <p:txBody>
          <a:bodyPr vert="horz" lIns="91440" tIns="45720" rIns="91440" bIns="45720" rtlCol="0" anchor="t">
            <a:normAutofit/>
          </a:bodyPr>
          <a:lstStyle/>
          <a:p>
            <a:r>
              <a:rPr lang="en-US" dirty="0">
                <a:latin typeface="Arial"/>
                <a:cs typeface="Arial"/>
              </a:rPr>
              <a:t>Looks at the cause of the crime that is directed to criminal mind and criminal personality </a:t>
            </a:r>
          </a:p>
          <a:p>
            <a:pPr>
              <a:buClr>
                <a:srgbClr val="9E3611"/>
              </a:buClr>
            </a:pPr>
            <a:r>
              <a:rPr lang="en-US" dirty="0">
                <a:latin typeface="Arial"/>
                <a:cs typeface="Arial"/>
              </a:rPr>
              <a:t>In 1923, Sigmund Freud published book on Id, Ego and Superego that aim to explain the human personality. </a:t>
            </a:r>
          </a:p>
          <a:p>
            <a:pPr>
              <a:buClr>
                <a:srgbClr val="9E3611"/>
              </a:buClr>
            </a:pPr>
            <a:endParaRPr lang="en-US" dirty="0">
              <a:latin typeface="Arial"/>
              <a:cs typeface="Arial"/>
            </a:endParaRPr>
          </a:p>
          <a:p>
            <a:pPr>
              <a:buClr>
                <a:srgbClr val="9E3611"/>
              </a:buClr>
            </a:pPr>
            <a:endParaRPr lang="en-US" dirty="0">
              <a:latin typeface="Arial"/>
              <a:cs typeface="Arial"/>
            </a:endParaRPr>
          </a:p>
          <a:p>
            <a:pPr marL="0" indent="0">
              <a:buClr>
                <a:srgbClr val="9E3611"/>
              </a:buClr>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sz="1200" dirty="0">
                <a:latin typeface="Arial"/>
                <a:cs typeface="Arial"/>
              </a:rPr>
              <a:t>(Taylor and Franics Group, 2024)</a:t>
            </a:r>
          </a:p>
        </p:txBody>
      </p:sp>
    </p:spTree>
    <p:extLst>
      <p:ext uri="{BB962C8B-B14F-4D97-AF65-F5344CB8AC3E}">
        <p14:creationId xmlns:p14="http://schemas.microsoft.com/office/powerpoint/2010/main" val="4090050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90CF-0D07-B0DC-9A33-4CFEAB4AC979}"/>
              </a:ext>
            </a:extLst>
          </p:cNvPr>
          <p:cNvSpPr>
            <a:spLocks noGrp="1"/>
          </p:cNvSpPr>
          <p:nvPr>
            <p:ph type="title"/>
          </p:nvPr>
        </p:nvSpPr>
        <p:spPr/>
        <p:txBody>
          <a:bodyPr/>
          <a:lstStyle/>
          <a:p>
            <a:r>
              <a:rPr lang="en-US" dirty="0">
                <a:latin typeface="Arial"/>
                <a:cs typeface="Arial"/>
              </a:rPr>
              <a:t>Sigmund Freud 1856-1939</a:t>
            </a:r>
            <a:r>
              <a:rPr lang="en-US" dirty="0"/>
              <a:t> </a:t>
            </a:r>
            <a:endParaRPr lang="en-US" dirty="0" err="1">
              <a:latin typeface="Rockwell Condensed"/>
            </a:endParaRPr>
          </a:p>
        </p:txBody>
      </p:sp>
      <p:sp>
        <p:nvSpPr>
          <p:cNvPr id="3" name="Content Placeholder 2">
            <a:extLst>
              <a:ext uri="{FF2B5EF4-FFF2-40B4-BE49-F238E27FC236}">
                <a16:creationId xmlns:a16="http://schemas.microsoft.com/office/drawing/2014/main" id="{D5CB7B28-3D00-78E7-BC97-422F41DD39DD}"/>
              </a:ext>
            </a:extLst>
          </p:cNvPr>
          <p:cNvSpPr>
            <a:spLocks noGrp="1"/>
          </p:cNvSpPr>
          <p:nvPr>
            <p:ph idx="1"/>
          </p:nvPr>
        </p:nvSpPr>
        <p:spPr/>
        <p:txBody>
          <a:bodyPr vert="horz" lIns="91440" tIns="45720" rIns="91440" bIns="45720" rtlCol="0" anchor="t">
            <a:normAutofit lnSpcReduction="10000"/>
          </a:bodyPr>
          <a:lstStyle/>
          <a:p>
            <a:r>
              <a:rPr lang="en-US" dirty="0">
                <a:latin typeface="Arial"/>
                <a:cs typeface="Arial"/>
              </a:rPr>
              <a:t>Freud maintained that the mind has 3 components: Id, Ego and Superego. </a:t>
            </a:r>
          </a:p>
          <a:p>
            <a:pPr>
              <a:buClr>
                <a:srgbClr val="9E3611"/>
              </a:buClr>
            </a:pPr>
            <a:r>
              <a:rPr lang="en-US" dirty="0">
                <a:latin typeface="Arial"/>
                <a:cs typeface="Arial"/>
              </a:rPr>
              <a:t>The Id, is only present since birth. </a:t>
            </a:r>
          </a:p>
          <a:p>
            <a:pPr>
              <a:buClr>
                <a:srgbClr val="9E3611"/>
              </a:buClr>
            </a:pPr>
            <a:r>
              <a:rPr lang="en-US" dirty="0">
                <a:latin typeface="Arial"/>
                <a:cs typeface="Arial"/>
              </a:rPr>
              <a:t>The Id is seeking pleasure – if baby is uncomfortable or hungry will demand by crying until Id is met. </a:t>
            </a:r>
          </a:p>
          <a:p>
            <a:pPr>
              <a:buClr>
                <a:srgbClr val="9E3611"/>
              </a:buClr>
            </a:pPr>
            <a:r>
              <a:rPr lang="en-US" dirty="0">
                <a:latin typeface="Arial"/>
                <a:cs typeface="Arial"/>
              </a:rPr>
              <a:t>The Ego manages interaction with reality. </a:t>
            </a:r>
          </a:p>
          <a:p>
            <a:pPr>
              <a:buClr>
                <a:srgbClr val="9E3611"/>
              </a:buClr>
            </a:pPr>
            <a:r>
              <a:rPr lang="en-US" dirty="0">
                <a:latin typeface="Arial"/>
                <a:cs typeface="Arial"/>
              </a:rPr>
              <a:t>The reality principle analyses the benefits and costs of an action. </a:t>
            </a:r>
          </a:p>
          <a:p>
            <a:pPr>
              <a:buClr>
                <a:srgbClr val="9E3611"/>
              </a:buClr>
            </a:pPr>
            <a:r>
              <a:rPr lang="en-US" dirty="0">
                <a:latin typeface="Arial"/>
                <a:cs typeface="Arial"/>
              </a:rPr>
              <a:t>The superego is responsible for norms and values learnt from parents, society, developing good and bad. </a:t>
            </a:r>
          </a:p>
          <a:p>
            <a:pPr>
              <a:buClr>
                <a:srgbClr val="9E3611"/>
              </a:buClr>
            </a:pPr>
            <a:r>
              <a:rPr lang="en-US" dirty="0">
                <a:latin typeface="Arial"/>
                <a:cs typeface="Arial"/>
              </a:rPr>
              <a:t>The superego has two parts – ego ideal and conscious. </a:t>
            </a:r>
          </a:p>
          <a:p>
            <a:pPr>
              <a:buClr>
                <a:srgbClr val="9E3611"/>
              </a:buClr>
            </a:pPr>
            <a:r>
              <a:rPr lang="en-US" dirty="0">
                <a:latin typeface="Arial"/>
                <a:cs typeface="Arial"/>
              </a:rPr>
              <a:t>It can cause disagreement between Id, Ego and Superego. </a:t>
            </a:r>
          </a:p>
          <a:p>
            <a:pPr marL="0" indent="0">
              <a:buClr>
                <a:srgbClr val="9E3611"/>
              </a:buClr>
              <a:buNone/>
            </a:pPr>
            <a:r>
              <a:rPr lang="en-US" sz="1200" dirty="0">
                <a:latin typeface="Arial"/>
                <a:cs typeface="Arial"/>
              </a:rPr>
              <a:t>(Atlantic International University, no date)</a:t>
            </a:r>
            <a:r>
              <a:rPr lang="en-US" dirty="0">
                <a:latin typeface="Arial"/>
                <a:cs typeface="Arial"/>
              </a:rPr>
              <a:t> </a:t>
            </a:r>
          </a:p>
        </p:txBody>
      </p:sp>
    </p:spTree>
    <p:extLst>
      <p:ext uri="{BB962C8B-B14F-4D97-AF65-F5344CB8AC3E}">
        <p14:creationId xmlns:p14="http://schemas.microsoft.com/office/powerpoint/2010/main" val="3833076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7FE2-9C9E-5EB9-AF64-EE16A1A37B1E}"/>
              </a:ext>
            </a:extLst>
          </p:cNvPr>
          <p:cNvSpPr>
            <a:spLocks noGrp="1"/>
          </p:cNvSpPr>
          <p:nvPr>
            <p:ph type="title"/>
          </p:nvPr>
        </p:nvSpPr>
        <p:spPr/>
        <p:txBody>
          <a:bodyPr>
            <a:normAutofit fontScale="90000"/>
          </a:bodyPr>
          <a:lstStyle/>
          <a:p>
            <a:r>
              <a:rPr lang="en-US" dirty="0">
                <a:latin typeface="Arial"/>
                <a:cs typeface="Arial"/>
              </a:rPr>
              <a:t>Biological and psychological positivism </a:t>
            </a:r>
            <a:r>
              <a:rPr lang="en-US" dirty="0"/>
              <a:t> </a:t>
            </a:r>
          </a:p>
        </p:txBody>
      </p:sp>
      <p:sp>
        <p:nvSpPr>
          <p:cNvPr id="3" name="Content Placeholder 2">
            <a:extLst>
              <a:ext uri="{FF2B5EF4-FFF2-40B4-BE49-F238E27FC236}">
                <a16:creationId xmlns:a16="http://schemas.microsoft.com/office/drawing/2014/main" id="{79DB7CE5-E940-5561-C0C4-E554906DCA80}"/>
              </a:ext>
            </a:extLst>
          </p:cNvPr>
          <p:cNvSpPr>
            <a:spLocks noGrp="1"/>
          </p:cNvSpPr>
          <p:nvPr>
            <p:ph idx="1"/>
          </p:nvPr>
        </p:nvSpPr>
        <p:spPr>
          <a:xfrm>
            <a:off x="1069848" y="2110970"/>
            <a:ext cx="10058400" cy="4645777"/>
          </a:xfrm>
        </p:spPr>
        <p:txBody>
          <a:bodyPr vert="horz" lIns="91440" tIns="45720" rIns="91440" bIns="45720" rtlCol="0" anchor="t">
            <a:normAutofit lnSpcReduction="10000"/>
          </a:bodyPr>
          <a:lstStyle/>
          <a:p>
            <a:pPr marL="342900" indent="-342900"/>
            <a:r>
              <a:rPr lang="en-US" dirty="0">
                <a:latin typeface="Arial"/>
                <a:cs typeface="Arial"/>
              </a:rPr>
              <a:t>Lombroso stated that people were 'born criminals' as the crime is passed on from parents to a child through genes and physical features and defects . Furthermore, the Freud says that the superego is influenced by parents or society that helps to make good or bad choices. </a:t>
            </a:r>
          </a:p>
          <a:p>
            <a:pPr marL="342900" indent="-342900">
              <a:buClr>
                <a:srgbClr val="9E3611"/>
              </a:buClr>
            </a:pPr>
            <a:r>
              <a:rPr lang="en-US" dirty="0">
                <a:latin typeface="Arial"/>
                <a:cs typeface="Arial"/>
              </a:rPr>
              <a:t>Lombroso has </a:t>
            </a:r>
            <a:r>
              <a:rPr lang="en-US" err="1">
                <a:latin typeface="Arial"/>
                <a:cs typeface="Arial"/>
              </a:rPr>
              <a:t>analysed</a:t>
            </a:r>
            <a:r>
              <a:rPr lang="en-US" dirty="0">
                <a:latin typeface="Arial"/>
                <a:cs typeface="Arial"/>
              </a:rPr>
              <a:t> the criminals and found that criminals are at the basic stage of development that are more like to do crimes. The Freud has explained the 3 components of mind influence the human personality. If the 3 components are not balanced than it can cause a disagreement.  </a:t>
            </a:r>
          </a:p>
          <a:p>
            <a:pPr marL="342900" indent="-342900">
              <a:buClr>
                <a:srgbClr val="9E3611"/>
              </a:buClr>
            </a:pPr>
            <a:endParaRPr lang="en-US" dirty="0">
              <a:latin typeface="Arial"/>
              <a:ea typeface="+mn-lt"/>
              <a:cs typeface="+mn-lt"/>
            </a:endParaRPr>
          </a:p>
          <a:p>
            <a:pPr marL="342900" indent="-342900">
              <a:buClr>
                <a:srgbClr val="9E3611"/>
              </a:buClr>
            </a:pPr>
            <a:endParaRPr lang="en-US" dirty="0">
              <a:latin typeface="Arial"/>
              <a:ea typeface="+mn-lt"/>
              <a:cs typeface="+mn-lt"/>
            </a:endParaRPr>
          </a:p>
          <a:p>
            <a:pPr marL="0" indent="0">
              <a:buClr>
                <a:srgbClr val="9E3611"/>
              </a:buClr>
              <a:buNone/>
            </a:pPr>
            <a:endParaRPr lang="en-US" dirty="0">
              <a:latin typeface="Arial"/>
              <a:ea typeface="+mn-lt"/>
              <a:cs typeface="+mn-lt"/>
            </a:endParaRPr>
          </a:p>
          <a:p>
            <a:pPr marL="0" indent="0">
              <a:buNone/>
            </a:pPr>
            <a:endParaRPr lang="en-US" dirty="0">
              <a:latin typeface="Arial"/>
              <a:ea typeface="+mn-lt"/>
              <a:cs typeface="+mn-lt"/>
            </a:endParaRPr>
          </a:p>
          <a:p>
            <a:pPr marL="0" indent="0">
              <a:buNone/>
            </a:pPr>
            <a:endParaRPr lang="en-US" sz="1200" dirty="0">
              <a:latin typeface="Arial"/>
              <a:ea typeface="+mn-lt"/>
              <a:cs typeface="+mn-lt"/>
            </a:endParaRPr>
          </a:p>
          <a:p>
            <a:pPr marL="0" indent="0">
              <a:buNone/>
            </a:pPr>
            <a:r>
              <a:rPr lang="en-US" sz="1200" dirty="0">
                <a:latin typeface="Arial"/>
                <a:ea typeface="+mn-lt"/>
                <a:cs typeface="+mn-lt"/>
              </a:rPr>
              <a:t>(Brookes, 2023) (Atlantic International University, no date)</a:t>
            </a:r>
            <a:endParaRPr lang="en-US">
              <a:latin typeface="Arial"/>
              <a:cs typeface="Arial"/>
            </a:endParaRPr>
          </a:p>
        </p:txBody>
      </p:sp>
    </p:spTree>
    <p:extLst>
      <p:ext uri="{BB962C8B-B14F-4D97-AF65-F5344CB8AC3E}">
        <p14:creationId xmlns:p14="http://schemas.microsoft.com/office/powerpoint/2010/main" val="3519336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D9E52-F5DB-CE63-A7FA-1F82BC07FB73}"/>
              </a:ext>
            </a:extLst>
          </p:cNvPr>
          <p:cNvSpPr>
            <a:spLocks noGrp="1"/>
          </p:cNvSpPr>
          <p:nvPr>
            <p:ph type="title"/>
          </p:nvPr>
        </p:nvSpPr>
        <p:spPr/>
        <p:txBody>
          <a:bodyPr/>
          <a:lstStyle/>
          <a:p>
            <a:r>
              <a:rPr lang="en-US" dirty="0">
                <a:latin typeface="Arial"/>
                <a:cs typeface="Arial"/>
              </a:rPr>
              <a:t>what is sociology</a:t>
            </a:r>
          </a:p>
        </p:txBody>
      </p:sp>
      <p:sp>
        <p:nvSpPr>
          <p:cNvPr id="3" name="Content Placeholder 2">
            <a:extLst>
              <a:ext uri="{FF2B5EF4-FFF2-40B4-BE49-F238E27FC236}">
                <a16:creationId xmlns:a16="http://schemas.microsoft.com/office/drawing/2014/main" id="{EDAC814D-BD3F-DEE7-A54D-0326A3F5F3BB}"/>
              </a:ext>
            </a:extLst>
          </p:cNvPr>
          <p:cNvSpPr>
            <a:spLocks noGrp="1"/>
          </p:cNvSpPr>
          <p:nvPr>
            <p:ph idx="1"/>
          </p:nvPr>
        </p:nvSpPr>
        <p:spPr/>
        <p:txBody>
          <a:bodyPr vert="horz" lIns="91440" tIns="45720" rIns="91440" bIns="45720" rtlCol="0" anchor="t">
            <a:normAutofit/>
          </a:bodyPr>
          <a:lstStyle/>
          <a:p>
            <a:r>
              <a:rPr lang="en-US" dirty="0">
                <a:latin typeface="Arial"/>
                <a:cs typeface="Arial"/>
              </a:rPr>
              <a:t>Sociology focuses on how society impacts on peoples </a:t>
            </a:r>
            <a:r>
              <a:rPr lang="en-US" dirty="0" err="1">
                <a:latin typeface="Arial"/>
                <a:cs typeface="Arial"/>
              </a:rPr>
              <a:t>behaviour</a:t>
            </a:r>
            <a:r>
              <a:rPr lang="en-US" dirty="0">
                <a:latin typeface="Arial"/>
                <a:cs typeface="Arial"/>
              </a:rPr>
              <a:t>, experiences and interpretations of their surroundings. </a:t>
            </a:r>
          </a:p>
          <a:p>
            <a:pPr>
              <a:buClr>
                <a:srgbClr val="9E3611"/>
              </a:buClr>
            </a:pPr>
            <a:r>
              <a:rPr lang="en-US" dirty="0">
                <a:latin typeface="Arial"/>
                <a:cs typeface="Arial"/>
              </a:rPr>
              <a:t>The labeling theory aims to explain the society affect people </a:t>
            </a:r>
          </a:p>
          <a:p>
            <a:pPr>
              <a:buClr>
                <a:srgbClr val="9E3611"/>
              </a:buClr>
            </a:pPr>
            <a:endParaRPr lang="en-US" dirty="0"/>
          </a:p>
          <a:p>
            <a:pPr marL="0" indent="0">
              <a:buClr>
                <a:srgbClr val="9E3611"/>
              </a:buClr>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1200" dirty="0">
              <a:cs typeface="Arial"/>
            </a:endParaRPr>
          </a:p>
          <a:p>
            <a:pPr marL="0" indent="0">
              <a:buNone/>
            </a:pPr>
            <a:r>
              <a:rPr lang="en-US" sz="1200" dirty="0"/>
              <a:t>(New College Doncaster, no date) </a:t>
            </a:r>
            <a:endParaRPr lang="en-US" sz="1200" dirty="0">
              <a:cs typeface="Arial"/>
            </a:endParaRPr>
          </a:p>
        </p:txBody>
      </p:sp>
    </p:spTree>
    <p:extLst>
      <p:ext uri="{BB962C8B-B14F-4D97-AF65-F5344CB8AC3E}">
        <p14:creationId xmlns:p14="http://schemas.microsoft.com/office/powerpoint/2010/main" val="420744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EBB50-923C-AFB5-B0F4-96947F4EF7D3}"/>
              </a:ext>
            </a:extLst>
          </p:cNvPr>
          <p:cNvSpPr>
            <a:spLocks noGrp="1"/>
          </p:cNvSpPr>
          <p:nvPr>
            <p:ph type="title"/>
          </p:nvPr>
        </p:nvSpPr>
        <p:spPr/>
        <p:txBody>
          <a:bodyPr/>
          <a:lstStyle/>
          <a:p>
            <a:r>
              <a:rPr lang="en-US" dirty="0">
                <a:latin typeface="Arial"/>
                <a:cs typeface="Arial"/>
              </a:rPr>
              <a:t>Howard </a:t>
            </a:r>
            <a:r>
              <a:rPr lang="en-US" err="1">
                <a:latin typeface="Arial"/>
                <a:cs typeface="Arial"/>
              </a:rPr>
              <a:t>becker</a:t>
            </a:r>
            <a:r>
              <a:rPr lang="en-US" dirty="0">
                <a:latin typeface="Arial"/>
                <a:cs typeface="Arial"/>
              </a:rPr>
              <a:t> 1928-2023</a:t>
            </a:r>
            <a:r>
              <a:rPr lang="en-US" dirty="0"/>
              <a:t> </a:t>
            </a:r>
            <a:endParaRPr lang="en-US" dirty="0">
              <a:latin typeface="Rockwell Condensed"/>
            </a:endParaRPr>
          </a:p>
        </p:txBody>
      </p:sp>
      <p:sp>
        <p:nvSpPr>
          <p:cNvPr id="3" name="Content Placeholder 2">
            <a:extLst>
              <a:ext uri="{FF2B5EF4-FFF2-40B4-BE49-F238E27FC236}">
                <a16:creationId xmlns:a16="http://schemas.microsoft.com/office/drawing/2014/main" id="{F0BB384A-1F95-F45E-587D-2537078C3BDB}"/>
              </a:ext>
            </a:extLst>
          </p:cNvPr>
          <p:cNvSpPr>
            <a:spLocks noGrp="1"/>
          </p:cNvSpPr>
          <p:nvPr>
            <p:ph idx="1"/>
          </p:nvPr>
        </p:nvSpPr>
        <p:spPr>
          <a:xfrm>
            <a:off x="1069848" y="2110969"/>
            <a:ext cx="10058400" cy="4061231"/>
          </a:xfrm>
        </p:spPr>
        <p:txBody>
          <a:bodyPr vert="horz" lIns="91440" tIns="45720" rIns="91440" bIns="45720" rtlCol="0" anchor="t">
            <a:normAutofit fontScale="92500" lnSpcReduction="10000"/>
          </a:bodyPr>
          <a:lstStyle/>
          <a:p>
            <a:r>
              <a:rPr lang="en-US" dirty="0">
                <a:latin typeface="Arial"/>
                <a:cs typeface="Arial"/>
              </a:rPr>
              <a:t>In labeling theory Howard stated that no </a:t>
            </a:r>
            <a:r>
              <a:rPr lang="en-US" dirty="0" err="1">
                <a:latin typeface="Arial"/>
                <a:cs typeface="Arial"/>
              </a:rPr>
              <a:t>behaviour</a:t>
            </a:r>
            <a:r>
              <a:rPr lang="en-US" dirty="0">
                <a:latin typeface="Arial"/>
                <a:cs typeface="Arial"/>
              </a:rPr>
              <a:t> is deviant or criminal until it is labelled by a section in power or by the whole society.</a:t>
            </a:r>
          </a:p>
          <a:p>
            <a:pPr>
              <a:buClr>
                <a:srgbClr val="9E3611"/>
              </a:buClr>
            </a:pPr>
            <a:r>
              <a:rPr lang="en-US" dirty="0">
                <a:latin typeface="Arial"/>
                <a:cs typeface="Arial"/>
              </a:rPr>
              <a:t>According to Becker the deviance is not a quality act the person commits </a:t>
            </a:r>
          </a:p>
          <a:p>
            <a:pPr>
              <a:buClr>
                <a:srgbClr val="9E3611"/>
              </a:buClr>
            </a:pPr>
            <a:r>
              <a:rPr lang="en-US" dirty="0">
                <a:latin typeface="Arial"/>
                <a:cs typeface="Arial"/>
              </a:rPr>
              <a:t>Social reaction in the creation of deviance. When someone break a rule or law, their </a:t>
            </a:r>
            <a:r>
              <a:rPr lang="en-US" dirty="0" err="1">
                <a:latin typeface="Arial"/>
                <a:cs typeface="Arial"/>
              </a:rPr>
              <a:t>behaviour</a:t>
            </a:r>
            <a:r>
              <a:rPr lang="en-US" dirty="0">
                <a:latin typeface="Arial"/>
                <a:cs typeface="Arial"/>
              </a:rPr>
              <a:t> is observed and evaluated by others. </a:t>
            </a:r>
          </a:p>
          <a:p>
            <a:pPr>
              <a:buClr>
                <a:srgbClr val="9E3611"/>
              </a:buClr>
            </a:pPr>
            <a:r>
              <a:rPr lang="en-US" dirty="0">
                <a:latin typeface="Arial"/>
                <a:cs typeface="Arial"/>
              </a:rPr>
              <a:t>Primary deviant – initial act of rule breaking. </a:t>
            </a:r>
          </a:p>
          <a:p>
            <a:pPr>
              <a:buClr>
                <a:srgbClr val="9E3611"/>
              </a:buClr>
            </a:pPr>
            <a:r>
              <a:rPr lang="en-US" dirty="0">
                <a:latin typeface="Arial"/>
                <a:cs typeface="Arial"/>
              </a:rPr>
              <a:t>Secondary deviant is repeated deviant </a:t>
            </a:r>
            <a:r>
              <a:rPr lang="en-US" err="1">
                <a:latin typeface="Arial"/>
                <a:cs typeface="Arial"/>
              </a:rPr>
              <a:t>behaviour</a:t>
            </a:r>
            <a:r>
              <a:rPr lang="en-US" dirty="0">
                <a:latin typeface="Arial"/>
                <a:cs typeface="Arial"/>
              </a:rPr>
              <a:t> influenced by the label. </a:t>
            </a:r>
          </a:p>
          <a:p>
            <a:pPr>
              <a:buClr>
                <a:srgbClr val="9E3611"/>
              </a:buClr>
            </a:pPr>
            <a:endParaRPr lang="en-US" dirty="0">
              <a:latin typeface="Arial"/>
              <a:cs typeface="Arial"/>
            </a:endParaRPr>
          </a:p>
          <a:p>
            <a:pPr>
              <a:buClr>
                <a:srgbClr val="9E3611"/>
              </a:buClr>
            </a:pPr>
            <a:endParaRPr lang="en-US" dirty="0">
              <a:latin typeface="Arial"/>
              <a:cs typeface="Arial"/>
            </a:endParaRPr>
          </a:p>
          <a:p>
            <a:pPr>
              <a:buClr>
                <a:srgbClr val="9E3611"/>
              </a:buClr>
            </a:pPr>
            <a:endParaRPr lang="en-US" dirty="0">
              <a:latin typeface="Arial"/>
              <a:cs typeface="Arial"/>
            </a:endParaRPr>
          </a:p>
          <a:p>
            <a:pPr marL="0" indent="0">
              <a:buClr>
                <a:srgbClr val="9E3611"/>
              </a:buClr>
              <a:buNone/>
            </a:pPr>
            <a:endParaRPr lang="en-US" sz="1200" dirty="0">
              <a:latin typeface="Arial"/>
              <a:cs typeface="Arial"/>
            </a:endParaRPr>
          </a:p>
          <a:p>
            <a:pPr marL="0" indent="0">
              <a:buNone/>
            </a:pPr>
            <a:r>
              <a:rPr lang="en-US" sz="1200" dirty="0">
                <a:latin typeface="Arial"/>
                <a:cs typeface="Arial"/>
              </a:rPr>
              <a:t>(Williams, 2012, p.414-415) </a:t>
            </a:r>
            <a:endParaRPr lang="en-US" sz="1200" dirty="0">
              <a:latin typeface="Arial"/>
            </a:endParaRPr>
          </a:p>
          <a:p>
            <a:pPr>
              <a:buClr>
                <a:srgbClr val="9E3611"/>
              </a:buClr>
            </a:pPr>
            <a:endParaRPr lang="en-US" dirty="0"/>
          </a:p>
        </p:txBody>
      </p:sp>
    </p:spTree>
    <p:extLst>
      <p:ext uri="{BB962C8B-B14F-4D97-AF65-F5344CB8AC3E}">
        <p14:creationId xmlns:p14="http://schemas.microsoft.com/office/powerpoint/2010/main" val="684718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59B88-0627-35E2-3161-2572A2080F22}"/>
              </a:ext>
            </a:extLst>
          </p:cNvPr>
          <p:cNvSpPr>
            <a:spLocks noGrp="1"/>
          </p:cNvSpPr>
          <p:nvPr>
            <p:ph type="title"/>
          </p:nvPr>
        </p:nvSpPr>
        <p:spPr/>
        <p:txBody>
          <a:bodyPr>
            <a:normAutofit/>
          </a:bodyPr>
          <a:lstStyle/>
          <a:p>
            <a:r>
              <a:rPr lang="en-US" dirty="0">
                <a:latin typeface="Arial"/>
                <a:cs typeface="Arial"/>
              </a:rPr>
              <a:t>Strength and weakness of labelling theory </a:t>
            </a:r>
            <a:endParaRPr lang="en-US" dirty="0">
              <a:latin typeface="Rockwell Condensed"/>
            </a:endParaRPr>
          </a:p>
        </p:txBody>
      </p:sp>
      <p:sp>
        <p:nvSpPr>
          <p:cNvPr id="3" name="Content Placeholder 2">
            <a:extLst>
              <a:ext uri="{FF2B5EF4-FFF2-40B4-BE49-F238E27FC236}">
                <a16:creationId xmlns:a16="http://schemas.microsoft.com/office/drawing/2014/main" id="{AD05C8A8-AA9A-3924-1776-D3C238C03E5A}"/>
              </a:ext>
            </a:extLst>
          </p:cNvPr>
          <p:cNvSpPr>
            <a:spLocks noGrp="1"/>
          </p:cNvSpPr>
          <p:nvPr>
            <p:ph idx="1"/>
          </p:nvPr>
        </p:nvSpPr>
        <p:spPr/>
        <p:txBody>
          <a:bodyPr vert="horz" lIns="91440" tIns="45720" rIns="91440" bIns="45720" rtlCol="0" anchor="t">
            <a:normAutofit lnSpcReduction="10000"/>
          </a:bodyPr>
          <a:lstStyle/>
          <a:p>
            <a:r>
              <a:rPr lang="en-US" dirty="0">
                <a:latin typeface="Arial"/>
                <a:ea typeface="+mn-lt"/>
                <a:cs typeface="+mn-lt"/>
              </a:rPr>
              <a:t>If primary deviance begins with a criminal act, he or she must acknowledge the illegal conduct before moving on to the secondary deviance phase. </a:t>
            </a:r>
            <a:endParaRPr lang="en-US" dirty="0">
              <a:latin typeface="Arial"/>
              <a:cs typeface="Arial"/>
            </a:endParaRPr>
          </a:p>
          <a:p>
            <a:pPr>
              <a:buClr>
                <a:srgbClr val="9E3611"/>
              </a:buClr>
            </a:pPr>
            <a:r>
              <a:rPr lang="en-US" dirty="0">
                <a:latin typeface="Arial"/>
                <a:cs typeface="Arial"/>
              </a:rPr>
              <a:t>A person who has been labelled a criminal may change their mind and return to society without committing any crimes. </a:t>
            </a:r>
          </a:p>
          <a:p>
            <a:pPr>
              <a:buClr>
                <a:srgbClr val="9E3611"/>
              </a:buClr>
            </a:pPr>
            <a:r>
              <a:rPr lang="en-US" dirty="0">
                <a:latin typeface="Arial"/>
                <a:cs typeface="Arial"/>
              </a:rPr>
              <a:t>The self-labeling can go </a:t>
            </a:r>
            <a:r>
              <a:rPr lang="en-US" err="1">
                <a:latin typeface="Arial"/>
                <a:cs typeface="Arial"/>
              </a:rPr>
              <a:t>againsed</a:t>
            </a:r>
            <a:r>
              <a:rPr lang="en-US" dirty="0">
                <a:latin typeface="Arial"/>
                <a:cs typeface="Arial"/>
              </a:rPr>
              <a:t> labelling theory, if murderer has avoided all suspicion and may have conscience  which will cause him to label himself.  </a:t>
            </a:r>
          </a:p>
          <a:p>
            <a:pPr>
              <a:buClr>
                <a:srgbClr val="9E3611"/>
              </a:buClr>
            </a:pPr>
            <a:r>
              <a:rPr lang="en-US" dirty="0">
                <a:latin typeface="Arial"/>
                <a:cs typeface="Arial"/>
              </a:rPr>
              <a:t>History has demonstrated that society has changed and will continue to evolve to accept unlawful or criminal activity. For instance, using marijuana is gradually becoming accepted in many countries and communities. </a:t>
            </a:r>
          </a:p>
          <a:p>
            <a:pPr>
              <a:buClr>
                <a:srgbClr val="9E3611"/>
              </a:buClr>
            </a:pPr>
            <a:endParaRPr lang="en-US" dirty="0">
              <a:latin typeface="Arial"/>
              <a:cs typeface="Arial"/>
            </a:endParaRPr>
          </a:p>
          <a:p>
            <a:pPr>
              <a:buClr>
                <a:srgbClr val="9E3611"/>
              </a:buClr>
            </a:pPr>
            <a:endParaRPr lang="en-US" dirty="0">
              <a:latin typeface="Arial"/>
              <a:cs typeface="Arial"/>
            </a:endParaRPr>
          </a:p>
          <a:p>
            <a:pPr marL="0" indent="0">
              <a:buClr>
                <a:srgbClr val="9E3611"/>
              </a:buClr>
              <a:buNone/>
            </a:pPr>
            <a:r>
              <a:rPr lang="en-US" sz="1200" dirty="0">
                <a:latin typeface="Arial"/>
                <a:cs typeface="Arial"/>
              </a:rPr>
              <a:t>(Law teacher, 2021) </a:t>
            </a:r>
          </a:p>
        </p:txBody>
      </p:sp>
    </p:spTree>
    <p:extLst>
      <p:ext uri="{BB962C8B-B14F-4D97-AF65-F5344CB8AC3E}">
        <p14:creationId xmlns:p14="http://schemas.microsoft.com/office/powerpoint/2010/main" val="3852074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7A57D-CB59-ED13-C533-4A7D04D69351}"/>
              </a:ext>
            </a:extLst>
          </p:cNvPr>
          <p:cNvSpPr>
            <a:spLocks noGrp="1"/>
          </p:cNvSpPr>
          <p:nvPr>
            <p:ph type="title"/>
          </p:nvPr>
        </p:nvSpPr>
        <p:spPr/>
        <p:txBody>
          <a:bodyPr/>
          <a:lstStyle/>
          <a:p>
            <a:r>
              <a:rPr lang="en-US" dirty="0">
                <a:latin typeface="Arial"/>
                <a:cs typeface="Arial"/>
              </a:rPr>
              <a:t>bibliography list </a:t>
            </a:r>
          </a:p>
        </p:txBody>
      </p:sp>
      <p:sp>
        <p:nvSpPr>
          <p:cNvPr id="3" name="Content Placeholder 2">
            <a:extLst>
              <a:ext uri="{FF2B5EF4-FFF2-40B4-BE49-F238E27FC236}">
                <a16:creationId xmlns:a16="http://schemas.microsoft.com/office/drawing/2014/main" id="{6A0B0B1A-1D7E-D57B-AC93-A563D2FEEF1E}"/>
              </a:ext>
            </a:extLst>
          </p:cNvPr>
          <p:cNvSpPr>
            <a:spLocks noGrp="1"/>
          </p:cNvSpPr>
          <p:nvPr>
            <p:ph idx="1"/>
          </p:nvPr>
        </p:nvSpPr>
        <p:spPr>
          <a:xfrm>
            <a:off x="1069848" y="1870888"/>
            <a:ext cx="10058400" cy="4593586"/>
          </a:xfrm>
        </p:spPr>
        <p:txBody>
          <a:bodyPr vert="horz" lIns="91440" tIns="45720" rIns="91440" bIns="45720" rtlCol="0" anchor="t">
            <a:noAutofit/>
          </a:bodyPr>
          <a:lstStyle/>
          <a:p>
            <a:pPr>
              <a:buClr>
                <a:srgbClr val="9E3611"/>
              </a:buClr>
            </a:pPr>
            <a:r>
              <a:rPr lang="en-US" sz="1600" dirty="0">
                <a:latin typeface="Arial"/>
                <a:ea typeface="+mn-lt"/>
                <a:cs typeface="Arial"/>
              </a:rPr>
              <a:t>Atlantic International University (no date) The Structural Model of Personality. Available: </a:t>
            </a:r>
            <a:r>
              <a:rPr lang="en-US" sz="1600" dirty="0">
                <a:latin typeface="Arial"/>
                <a:ea typeface="+mn-lt"/>
                <a:cs typeface="Arial"/>
                <a:hlinkClick r:id="rId2">
                  <a:extLst>
                    <a:ext uri="{A12FA001-AC4F-418D-AE19-62706E023703}">
                      <ahyp:hlinkClr xmlns:ahyp="http://schemas.microsoft.com/office/drawing/2018/hyperlinkcolor" val="tx"/>
                    </a:ext>
                  </a:extLst>
                </a:hlinkClick>
              </a:rPr>
              <a:t>https://courses.aiu.edu/LIFE%20PROJECT%20IMPLEMENTED/Sec%206/SEC%206%20LIFE.pdf</a:t>
            </a:r>
            <a:r>
              <a:rPr lang="en-US" sz="1600" dirty="0">
                <a:latin typeface="Arial"/>
                <a:ea typeface="+mn-lt"/>
                <a:cs typeface="Arial"/>
              </a:rPr>
              <a:t> (accessed: 01/11/2024).</a:t>
            </a:r>
          </a:p>
          <a:p>
            <a:pPr>
              <a:buClr>
                <a:srgbClr val="9E3611"/>
              </a:buClr>
            </a:pPr>
            <a:r>
              <a:rPr lang="en-US" sz="1600" dirty="0">
                <a:latin typeface="Arial"/>
                <a:ea typeface="+mn-lt"/>
                <a:cs typeface="Arial"/>
              </a:rPr>
              <a:t>Brookes, E. (2023) Cesare Lombroso: Theory of Crime, Criminal Man, and Atavism. Available: </a:t>
            </a:r>
            <a:r>
              <a:rPr lang="en-US" sz="1600" dirty="0">
                <a:latin typeface="Arial"/>
                <a:ea typeface="+mn-lt"/>
                <a:cs typeface="Arial"/>
                <a:hlinkClick r:id="rId3">
                  <a:extLst>
                    <a:ext uri="{A12FA001-AC4F-418D-AE19-62706E023703}">
                      <ahyp:hlinkClr xmlns:ahyp="http://schemas.microsoft.com/office/drawing/2018/hyperlinkcolor" val="tx"/>
                    </a:ext>
                  </a:extLst>
                </a:hlinkClick>
              </a:rPr>
              <a:t>https://www.simplypsychology.org/lombroso-theory-of-crime-criminal-man-and-atavism.html</a:t>
            </a:r>
            <a:r>
              <a:rPr lang="en-US" sz="1600" dirty="0">
                <a:latin typeface="Arial"/>
                <a:ea typeface="+mn-lt"/>
                <a:cs typeface="Arial"/>
              </a:rPr>
              <a:t> (accessed: 01/11/2024) </a:t>
            </a:r>
          </a:p>
          <a:p>
            <a:pPr>
              <a:buClr>
                <a:srgbClr val="9E3611"/>
              </a:buClr>
            </a:pPr>
            <a:r>
              <a:rPr lang="en-US" sz="1600" dirty="0">
                <a:latin typeface="Arial"/>
                <a:ea typeface="+mn-lt"/>
                <a:cs typeface="Arial"/>
              </a:rPr>
              <a:t>Law Teacher (2021) Strengths and Weaknesses of Labelling Theory. Available:</a:t>
            </a:r>
            <a:r>
              <a:rPr lang="en-US" sz="1600" dirty="0">
                <a:latin typeface="Arial"/>
                <a:ea typeface="+mn-lt"/>
                <a:cs typeface="Arial"/>
                <a:hlinkClick r:id="rId4">
                  <a:extLst>
                    <a:ext uri="{A12FA001-AC4F-418D-AE19-62706E023703}">
                      <ahyp:hlinkClr xmlns:ahyp="http://schemas.microsoft.com/office/drawing/2018/hyperlinkcolor" val="tx"/>
                    </a:ext>
                  </a:extLst>
                </a:hlinkClick>
              </a:rPr>
              <a:t>https://www.lawteacher.net/free-law-essays/criminal-law/labelling-theory-its-strengths-and-weaknesses.php</a:t>
            </a:r>
            <a:r>
              <a:rPr lang="en-US" sz="1600" dirty="0">
                <a:latin typeface="Arial"/>
                <a:ea typeface="+mn-lt"/>
                <a:cs typeface="Arial"/>
              </a:rPr>
              <a:t> (accessed: 03/11/2024).  </a:t>
            </a:r>
          </a:p>
          <a:p>
            <a:pPr>
              <a:buClr>
                <a:srgbClr val="9E3611"/>
              </a:buClr>
            </a:pPr>
            <a:r>
              <a:rPr lang="en-US" sz="1600" dirty="0">
                <a:latin typeface="Arial"/>
                <a:ea typeface="+mn-lt"/>
                <a:cs typeface="Arial"/>
              </a:rPr>
              <a:t>Oxford Academic (no date) Property and Punishment in the Eighteenth Century: Beccaria and his Critics. Available: https://academic.oup.com/ajj/article-abstract/31/1/121/183754?redirectedFrom=fulltext   (accessed: 25/10/2024). </a:t>
            </a:r>
          </a:p>
          <a:p>
            <a:pPr>
              <a:buClr>
                <a:srgbClr val="9E3611"/>
              </a:buClr>
            </a:pPr>
            <a:r>
              <a:rPr lang="en-US" sz="1600" dirty="0">
                <a:latin typeface="Arial"/>
                <a:ea typeface="+mn-lt"/>
                <a:cs typeface="Arial"/>
              </a:rPr>
              <a:t>Saga Publication (2020) Early and classical criminological theories. Available: </a:t>
            </a:r>
            <a:r>
              <a:rPr lang="en-US" sz="1600" dirty="0">
                <a:latin typeface="Arial"/>
                <a:ea typeface="+mn-lt"/>
                <a:cs typeface="Arial"/>
                <a:hlinkClick r:id="rId5">
                  <a:extLst>
                    <a:ext uri="{A12FA001-AC4F-418D-AE19-62706E023703}">
                      <ahyp:hlinkClr xmlns:ahyp="http://schemas.microsoft.com/office/drawing/2018/hyperlinkcolor" val="tx"/>
                    </a:ext>
                  </a:extLst>
                </a:hlinkClick>
              </a:rPr>
              <a:t>https://www.sagepub.com/sites/default/files/upm-assets/97953_book_item_97953.pdf</a:t>
            </a:r>
            <a:r>
              <a:rPr lang="en-US" sz="1600" dirty="0">
                <a:latin typeface="Arial"/>
                <a:ea typeface="+mn-lt"/>
                <a:cs typeface="Arial"/>
              </a:rPr>
              <a:t> (accessed: 24/10/2024).</a:t>
            </a:r>
          </a:p>
          <a:p>
            <a:pPr marL="0" indent="0">
              <a:buClr>
                <a:srgbClr val="9E3611"/>
              </a:buClr>
              <a:buNone/>
            </a:pPr>
            <a:endParaRPr lang="en-US" sz="1600" dirty="0">
              <a:latin typeface="Arial"/>
              <a:ea typeface="Source Sans Pro"/>
              <a:cs typeface="Arial"/>
            </a:endParaRPr>
          </a:p>
          <a:p>
            <a:pPr marL="0" indent="0">
              <a:buClr>
                <a:srgbClr val="9E3611"/>
              </a:buClr>
              <a:buNone/>
            </a:pPr>
            <a:endParaRPr lang="en-US" sz="1600" dirty="0">
              <a:latin typeface="Arial"/>
              <a:cs typeface="Arial"/>
            </a:endParaRPr>
          </a:p>
          <a:p>
            <a:pPr>
              <a:buClr>
                <a:srgbClr val="9E3611"/>
              </a:buClr>
            </a:pPr>
            <a:endParaRPr lang="en-US" dirty="0">
              <a:latin typeface="Arial"/>
              <a:ea typeface="+mn-lt"/>
              <a:cs typeface="Arial"/>
            </a:endParaRPr>
          </a:p>
        </p:txBody>
      </p:sp>
    </p:spTree>
    <p:extLst>
      <p:ext uri="{BB962C8B-B14F-4D97-AF65-F5344CB8AC3E}">
        <p14:creationId xmlns:p14="http://schemas.microsoft.com/office/powerpoint/2010/main" val="1967252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6B9685-0B22-208B-29B5-72150D7CEFFF}"/>
              </a:ext>
            </a:extLst>
          </p:cNvPr>
          <p:cNvSpPr>
            <a:spLocks noGrp="1"/>
          </p:cNvSpPr>
          <p:nvPr>
            <p:ph idx="1"/>
          </p:nvPr>
        </p:nvSpPr>
        <p:spPr>
          <a:xfrm>
            <a:off x="1073984" y="386868"/>
            <a:ext cx="10058400" cy="5905471"/>
          </a:xfrm>
        </p:spPr>
        <p:txBody>
          <a:bodyPr vert="horz" lIns="91440" tIns="45720" rIns="91440" bIns="45720" rtlCol="0" anchor="t">
            <a:normAutofit/>
          </a:bodyPr>
          <a:lstStyle/>
          <a:p>
            <a:r>
              <a:rPr lang="en-US" sz="1600" dirty="0">
                <a:latin typeface="Arial"/>
                <a:cs typeface="Arial"/>
              </a:rPr>
              <a:t>Taylor and Francis Group (no date) Psychological positivism Available: </a:t>
            </a:r>
            <a:r>
              <a:rPr lang="en-US" sz="1600" dirty="0">
                <a:latin typeface="Arial"/>
                <a:cs typeface="Arial"/>
                <a:hlinkClick r:id="rId2">
                  <a:extLst>
                    <a:ext uri="{A12FA001-AC4F-418D-AE19-62706E023703}">
                      <ahyp:hlinkClr xmlns:ahyp="http://schemas.microsoft.com/office/drawing/2018/hyperlinkcolor" val="tx"/>
                    </a:ext>
                  </a:extLst>
                </a:hlinkClick>
              </a:rPr>
              <a:t>https://www.taylorfrancis.com/chapters/mono/10.4324/9781315204871-8/psychological-positivism-roger-hopkins-burke</a:t>
            </a:r>
            <a:r>
              <a:rPr lang="en-US" sz="1600" dirty="0">
                <a:latin typeface="Arial"/>
                <a:cs typeface="Arial"/>
              </a:rPr>
              <a:t> (accessed: 31/10/2024). </a:t>
            </a:r>
          </a:p>
          <a:p>
            <a:pPr>
              <a:buClr>
                <a:srgbClr val="9E3611"/>
              </a:buClr>
            </a:pPr>
            <a:r>
              <a:rPr lang="en-US" sz="1600" dirty="0">
                <a:latin typeface="Arial"/>
                <a:cs typeface="Arial"/>
              </a:rPr>
              <a:t>The Open University (no date) Positivist school of criminology. Available: </a:t>
            </a:r>
            <a:r>
              <a:rPr lang="en-US" sz="1600" dirty="0">
                <a:latin typeface="Arial"/>
                <a:cs typeface="Arial"/>
                <a:hlinkClick r:id="rId3">
                  <a:extLst>
                    <a:ext uri="{A12FA001-AC4F-418D-AE19-62706E023703}">
                      <ahyp:hlinkClr xmlns:ahyp="http://schemas.microsoft.com/office/drawing/2018/hyperlinkcolor" val="tx"/>
                    </a:ext>
                  </a:extLst>
                </a:hlinkClick>
              </a:rPr>
              <a:t>https://www.open.edu/openlearn/society-politics-law/introduction-critical-criminology/content-section-1.2</a:t>
            </a:r>
            <a:r>
              <a:rPr lang="en-US" sz="1600" dirty="0">
                <a:latin typeface="Arial"/>
                <a:cs typeface="Arial"/>
              </a:rPr>
              <a:t> (accessed: 25/10/2024). </a:t>
            </a:r>
          </a:p>
          <a:p>
            <a:pPr>
              <a:buClr>
                <a:srgbClr val="9E3611"/>
              </a:buClr>
            </a:pPr>
            <a:r>
              <a:rPr lang="en-US" sz="1600" dirty="0">
                <a:latin typeface="Arial"/>
                <a:cs typeface="Arial"/>
              </a:rPr>
              <a:t>University of Glasgow (no date) Theories and cause of crime. Available: </a:t>
            </a:r>
            <a:r>
              <a:rPr lang="en-US" sz="1600" dirty="0">
                <a:latin typeface="Arial"/>
                <a:cs typeface="Arial"/>
                <a:hlinkClick r:id="rId4">
                  <a:extLst>
                    <a:ext uri="{A12FA001-AC4F-418D-AE19-62706E023703}">
                      <ahyp:hlinkClr xmlns:ahyp="http://schemas.microsoft.com/office/drawing/2018/hyperlinkcolor" val="tx"/>
                    </a:ext>
                  </a:extLst>
                </a:hlinkClick>
              </a:rPr>
              <a:t>https://www.sccjr.ac.uk/wp-content/uploads/2016/02/SCCJR-Causes-of-Crime.pdf</a:t>
            </a:r>
            <a:r>
              <a:rPr lang="en-US" sz="1600" dirty="0">
                <a:latin typeface="Arial"/>
                <a:cs typeface="Arial"/>
              </a:rPr>
              <a:t> (accessed: 28/10/2024). </a:t>
            </a:r>
          </a:p>
          <a:p>
            <a:pPr>
              <a:buClr>
                <a:srgbClr val="9E3611"/>
              </a:buClr>
            </a:pPr>
            <a:r>
              <a:rPr lang="en-US" sz="1600" dirty="0">
                <a:latin typeface="Arial"/>
                <a:cs typeface="Arial"/>
              </a:rPr>
              <a:t>United nation officer of drugs and crime (no date) Classical: pain-pleasure decisions. Available: </a:t>
            </a:r>
            <a:r>
              <a:rPr lang="en-US" sz="1600" dirty="0">
                <a:latin typeface="Arial"/>
                <a:cs typeface="Arial"/>
                <a:hlinkClick r:id="rId5">
                  <a:extLst>
                    <a:ext uri="{A12FA001-AC4F-418D-AE19-62706E023703}">
                      <ahyp:hlinkClr xmlns:ahyp="http://schemas.microsoft.com/office/drawing/2018/hyperlinkcolor" val="tx"/>
                    </a:ext>
                  </a:extLst>
                </a:hlinkClick>
              </a:rPr>
              <a:t>https://www.unodc.org/e4j/en/organized-crime/module-6/key-issues/classical-pain-pleasure-decisions.html</a:t>
            </a:r>
            <a:r>
              <a:rPr lang="en-US" sz="1600" dirty="0">
                <a:latin typeface="Arial"/>
                <a:cs typeface="Arial"/>
              </a:rPr>
              <a:t> (accessed: 24/10/2024).</a:t>
            </a:r>
          </a:p>
          <a:p>
            <a:pPr>
              <a:buClr>
                <a:srgbClr val="9E3611"/>
              </a:buClr>
            </a:pPr>
            <a:r>
              <a:rPr lang="en-US" sz="1600" dirty="0">
                <a:latin typeface="Arial"/>
                <a:cs typeface="Arial"/>
              </a:rPr>
              <a:t>Wickert, C. (2022) Classical criminology. Available: </a:t>
            </a:r>
            <a:r>
              <a:rPr lang="en-US" sz="1600" dirty="0">
                <a:latin typeface="Arial"/>
                <a:cs typeface="Arial"/>
                <a:hlinkClick r:id="rId6">
                  <a:extLst>
                    <a:ext uri="{A12FA001-AC4F-418D-AE19-62706E023703}">
                      <ahyp:hlinkClr xmlns:ahyp="http://schemas.microsoft.com/office/drawing/2018/hyperlinkcolor" val="tx"/>
                    </a:ext>
                  </a:extLst>
                </a:hlinkClick>
              </a:rPr>
              <a:t>https://soztheo.de/theories-of-crime/rational-choice/classical-criminology/?lang=en</a:t>
            </a:r>
            <a:r>
              <a:rPr lang="en-US" sz="1600" dirty="0">
                <a:latin typeface="Arial"/>
                <a:cs typeface="Arial"/>
              </a:rPr>
              <a:t> (accessed: 24/10/2024).</a:t>
            </a:r>
          </a:p>
          <a:p>
            <a:pPr>
              <a:buClr>
                <a:srgbClr val="9E3611"/>
              </a:buClr>
            </a:pPr>
            <a:r>
              <a:rPr lang="en-US" sz="1600" dirty="0">
                <a:latin typeface="Arial"/>
                <a:cs typeface="Arial"/>
              </a:rPr>
              <a:t> Williams, K. (2012) Criminology. 7th </a:t>
            </a:r>
            <a:r>
              <a:rPr lang="en-US" sz="1600" err="1">
                <a:latin typeface="Arial"/>
                <a:cs typeface="Arial"/>
              </a:rPr>
              <a:t>edn</a:t>
            </a:r>
            <a:r>
              <a:rPr lang="en-US" sz="1600" dirty="0">
                <a:latin typeface="Arial"/>
                <a:cs typeface="Arial"/>
              </a:rPr>
              <a:t>. Oxford University Press.  </a:t>
            </a:r>
            <a:endParaRPr lang="en-US" dirty="0"/>
          </a:p>
        </p:txBody>
      </p:sp>
    </p:spTree>
    <p:extLst>
      <p:ext uri="{BB962C8B-B14F-4D97-AF65-F5344CB8AC3E}">
        <p14:creationId xmlns:p14="http://schemas.microsoft.com/office/powerpoint/2010/main" val="32949059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Wood Type</vt:lpstr>
      <vt:lpstr>Criminological theory and causes of criminal behaviour </vt:lpstr>
      <vt:lpstr>What is Classical  </vt:lpstr>
      <vt:lpstr>Cesare Beccaria 1738-1794</vt:lpstr>
      <vt:lpstr>Beccaria and his critics </vt:lpstr>
      <vt:lpstr>What is biological Positivism  </vt:lpstr>
      <vt:lpstr>Cesare lombroso 1835-1909 </vt:lpstr>
      <vt:lpstr>Twin study  </vt:lpstr>
      <vt:lpstr>What is psychological positivism </vt:lpstr>
      <vt:lpstr>Sigmund Freud 1856-1939 </vt:lpstr>
      <vt:lpstr>Biological and psychological positivism  </vt:lpstr>
      <vt:lpstr>what is sociology</vt:lpstr>
      <vt:lpstr>Howard becker 1928-2023 </vt:lpstr>
      <vt:lpstr>Strength and weakness of labelling theory </vt:lpstr>
      <vt:lpstr>bibliography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2013</cp:revision>
  <dcterms:created xsi:type="dcterms:W3CDTF">2024-10-09T14:30:22Z</dcterms:created>
  <dcterms:modified xsi:type="dcterms:W3CDTF">2024-11-04T03:00:50Z</dcterms:modified>
</cp:coreProperties>
</file>