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notesSlides/notesSlide2.xml" ContentType="application/vnd.openxmlformats-officedocument.presentationml.notesSlide+xml"/>
  <Override PartName="/ppt/ink/ink10.xml" ContentType="application/inkml+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86" r:id="rId2"/>
  </p:sldMasterIdLst>
  <p:notesMasterIdLst>
    <p:notesMasterId r:id="rId24"/>
  </p:notesMasterIdLst>
  <p:sldIdLst>
    <p:sldId id="258" r:id="rId3"/>
    <p:sldId id="284" r:id="rId4"/>
    <p:sldId id="275" r:id="rId5"/>
    <p:sldId id="256" r:id="rId6"/>
    <p:sldId id="267" r:id="rId7"/>
    <p:sldId id="285" r:id="rId8"/>
    <p:sldId id="272" r:id="rId9"/>
    <p:sldId id="269" r:id="rId10"/>
    <p:sldId id="268" r:id="rId11"/>
    <p:sldId id="273" r:id="rId12"/>
    <p:sldId id="276" r:id="rId13"/>
    <p:sldId id="277" r:id="rId14"/>
    <p:sldId id="286" r:id="rId15"/>
    <p:sldId id="278" r:id="rId16"/>
    <p:sldId id="279" r:id="rId17"/>
    <p:sldId id="283" r:id="rId18"/>
    <p:sldId id="280" r:id="rId19"/>
    <p:sldId id="281" r:id="rId20"/>
    <p:sldId id="287" r:id="rId21"/>
    <p:sldId id="282" r:id="rId22"/>
    <p:sldId id="288"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8779354-F1EE-469C-8E5C-26C20BDBA04F}" v="340" dt="2020-05-15T01:02:37.74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66" autoAdjust="0"/>
    <p:restoredTop sz="94660"/>
  </p:normalViewPr>
  <p:slideViewPr>
    <p:cSldViewPr snapToGrid="0">
      <p:cViewPr>
        <p:scale>
          <a:sx n="75" d="100"/>
          <a:sy n="75" d="100"/>
        </p:scale>
        <p:origin x="248" y="36"/>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viewProps" Target="viewProp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10" Type="http://schemas.openxmlformats.org/officeDocument/2006/relationships/image" Target="../media/image34.svg"/><Relationship Id="rId4" Type="http://schemas.openxmlformats.org/officeDocument/2006/relationships/image" Target="../media/image28.svg"/><Relationship Id="rId9" Type="http://schemas.openxmlformats.org/officeDocument/2006/relationships/image" Target="../media/image33.png"/></Relationships>
</file>

<file path=ppt/diagrams/_rels/drawing1.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10" Type="http://schemas.openxmlformats.org/officeDocument/2006/relationships/image" Target="../media/image34.svg"/><Relationship Id="rId4" Type="http://schemas.openxmlformats.org/officeDocument/2006/relationships/image" Target="../media/image28.svg"/><Relationship Id="rId9" Type="http://schemas.openxmlformats.org/officeDocument/2006/relationships/image" Target="../media/image33.png"/></Relationships>
</file>

<file path=ppt/diagrams/colors1.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FFDB449-B318-4AB3-873C-8F5C5EFA8A8A}" type="doc">
      <dgm:prSet loTypeId="urn:microsoft.com/office/officeart/2018/2/layout/IconVerticalSolidList" loCatId="icon" qsTypeId="urn:microsoft.com/office/officeart/2005/8/quickstyle/simple1" qsCatId="simple" csTypeId="urn:microsoft.com/office/officeart/2018/5/colors/Iconchunking_neutralbg_accent1_2" csCatId="accent1" phldr="1"/>
      <dgm:spPr/>
      <dgm:t>
        <a:bodyPr/>
        <a:lstStyle/>
        <a:p>
          <a:endParaRPr lang="en-US"/>
        </a:p>
      </dgm:t>
    </dgm:pt>
    <dgm:pt modelId="{E02CEB21-2FB4-486C-8289-EFE38FEF494A}">
      <dgm:prSet custT="1"/>
      <dgm:spPr/>
      <dgm:t>
        <a:bodyPr/>
        <a:lstStyle/>
        <a:p>
          <a:r>
            <a:rPr lang="en-GB" sz="1800" dirty="0"/>
            <a:t>Stephen Covey has illustrated and developed the concept of trust. He mentioned that, “Trust and inspire is the style that is suited for the knowledge working age”</a:t>
          </a:r>
          <a:endParaRPr lang="en-US" sz="1800" dirty="0"/>
        </a:p>
      </dgm:t>
    </dgm:pt>
    <dgm:pt modelId="{666693F0-B8CB-4884-969B-54A871B25A4D}" type="parTrans" cxnId="{233E516E-CD18-4F07-B567-8E7B4DCD9610}">
      <dgm:prSet/>
      <dgm:spPr/>
      <dgm:t>
        <a:bodyPr/>
        <a:lstStyle/>
        <a:p>
          <a:endParaRPr lang="en-US"/>
        </a:p>
      </dgm:t>
    </dgm:pt>
    <dgm:pt modelId="{3069DEC9-9F5C-4639-94A1-6AC32D2513C1}" type="sibTrans" cxnId="{233E516E-CD18-4F07-B567-8E7B4DCD9610}">
      <dgm:prSet/>
      <dgm:spPr/>
      <dgm:t>
        <a:bodyPr/>
        <a:lstStyle/>
        <a:p>
          <a:endParaRPr lang="en-US"/>
        </a:p>
      </dgm:t>
    </dgm:pt>
    <dgm:pt modelId="{00E4CB1B-2BB0-4946-A1C7-A1E1AB7173ED}">
      <dgm:prSet custT="1"/>
      <dgm:spPr/>
      <dgm:t>
        <a:bodyPr/>
        <a:lstStyle/>
        <a:p>
          <a:r>
            <a:rPr lang="en-GB" sz="1800" dirty="0"/>
            <a:t>The work today is collaborative, partnering, teaming, innovating. All those things requires trust.</a:t>
          </a:r>
          <a:endParaRPr lang="en-US" sz="1800" dirty="0"/>
        </a:p>
      </dgm:t>
    </dgm:pt>
    <dgm:pt modelId="{51C1AD39-E559-47F7-80A8-A766749F7F2A}" type="parTrans" cxnId="{4466D468-6F4B-4791-8248-86499064C828}">
      <dgm:prSet/>
      <dgm:spPr/>
      <dgm:t>
        <a:bodyPr/>
        <a:lstStyle/>
        <a:p>
          <a:endParaRPr lang="en-US"/>
        </a:p>
      </dgm:t>
    </dgm:pt>
    <dgm:pt modelId="{610C061F-FFA8-43F9-8EE1-8819DA39772E}" type="sibTrans" cxnId="{4466D468-6F4B-4791-8248-86499064C828}">
      <dgm:prSet/>
      <dgm:spPr/>
      <dgm:t>
        <a:bodyPr/>
        <a:lstStyle/>
        <a:p>
          <a:endParaRPr lang="en-US"/>
        </a:p>
      </dgm:t>
    </dgm:pt>
    <dgm:pt modelId="{7D571504-72C2-46B1-A630-C16063E2F9A1}">
      <dgm:prSet custT="1"/>
      <dgm:spPr/>
      <dgm:t>
        <a:bodyPr/>
        <a:lstStyle/>
        <a:p>
          <a:r>
            <a:rPr lang="en-GB" sz="1800" dirty="0"/>
            <a:t>“If we don’t trust in our people, we won’t be able to collaborate in order to succeed”. </a:t>
          </a:r>
          <a:endParaRPr lang="en-US" sz="1800" dirty="0"/>
        </a:p>
      </dgm:t>
    </dgm:pt>
    <dgm:pt modelId="{6DEE360E-6AD6-4E03-8B37-78587DF6E4E3}" type="parTrans" cxnId="{7834CDFD-0BF0-4BF5-AC0C-A924530CBED4}">
      <dgm:prSet/>
      <dgm:spPr/>
      <dgm:t>
        <a:bodyPr/>
        <a:lstStyle/>
        <a:p>
          <a:endParaRPr lang="en-US"/>
        </a:p>
      </dgm:t>
    </dgm:pt>
    <dgm:pt modelId="{A15633EA-4C08-4A8A-91D2-66F76830A568}" type="sibTrans" cxnId="{7834CDFD-0BF0-4BF5-AC0C-A924530CBED4}">
      <dgm:prSet/>
      <dgm:spPr/>
      <dgm:t>
        <a:bodyPr/>
        <a:lstStyle/>
        <a:p>
          <a:endParaRPr lang="en-US"/>
        </a:p>
      </dgm:t>
    </dgm:pt>
    <dgm:pt modelId="{06884146-45E6-43DB-9280-24893CFB41BA}">
      <dgm:prSet custT="1"/>
      <dgm:spPr/>
      <dgm:t>
        <a:bodyPr/>
        <a:lstStyle/>
        <a:p>
          <a:r>
            <a:rPr lang="en-GB" sz="1800" dirty="0"/>
            <a:t>The world and workforce is changing right in front of our eyes, for example, Millennials don’t want to be managed, they want to be led and inspired. And a leadership style of trust it’s the way forward. Opposite to command and control.  It’s a different way of leading that is suited for our time.</a:t>
          </a:r>
          <a:endParaRPr lang="en-US" sz="1800" dirty="0"/>
        </a:p>
      </dgm:t>
    </dgm:pt>
    <dgm:pt modelId="{C3C5BDD8-652E-457D-80B0-B03E3A9732AD}" type="parTrans" cxnId="{858A0849-9254-4C31-B5A4-91933193032F}">
      <dgm:prSet/>
      <dgm:spPr/>
      <dgm:t>
        <a:bodyPr/>
        <a:lstStyle/>
        <a:p>
          <a:endParaRPr lang="en-US"/>
        </a:p>
      </dgm:t>
    </dgm:pt>
    <dgm:pt modelId="{EF88D79E-C3A8-4B27-B182-243BB213634A}" type="sibTrans" cxnId="{858A0849-9254-4C31-B5A4-91933193032F}">
      <dgm:prSet/>
      <dgm:spPr/>
      <dgm:t>
        <a:bodyPr/>
        <a:lstStyle/>
        <a:p>
          <a:endParaRPr lang="en-US"/>
        </a:p>
      </dgm:t>
    </dgm:pt>
    <dgm:pt modelId="{C13E73FA-3276-4949-8579-73C944C58644}">
      <dgm:prSet custT="1"/>
      <dgm:spPr/>
      <dgm:t>
        <a:bodyPr/>
        <a:lstStyle/>
        <a:p>
          <a:r>
            <a:rPr lang="en-GB" sz="1800" dirty="0"/>
            <a:t>Trust begins with people. Work gets done by people. Human connection that are held together by trust.</a:t>
          </a:r>
          <a:endParaRPr lang="en-US" sz="1800" dirty="0"/>
        </a:p>
      </dgm:t>
    </dgm:pt>
    <dgm:pt modelId="{20550FBD-1802-40E8-BB1E-E193F56EE32A}" type="parTrans" cxnId="{90AED876-A11D-4145-BF5F-048032B0A7BC}">
      <dgm:prSet/>
      <dgm:spPr/>
      <dgm:t>
        <a:bodyPr/>
        <a:lstStyle/>
        <a:p>
          <a:endParaRPr lang="en-US"/>
        </a:p>
      </dgm:t>
    </dgm:pt>
    <dgm:pt modelId="{33A52760-BB25-4084-80AF-9E00F838CB84}" type="sibTrans" cxnId="{90AED876-A11D-4145-BF5F-048032B0A7BC}">
      <dgm:prSet/>
      <dgm:spPr/>
      <dgm:t>
        <a:bodyPr/>
        <a:lstStyle/>
        <a:p>
          <a:endParaRPr lang="en-US"/>
        </a:p>
      </dgm:t>
    </dgm:pt>
    <dgm:pt modelId="{D6850013-336A-4056-8695-8C6AD3DF2881}" type="pres">
      <dgm:prSet presAssocID="{6FFDB449-B318-4AB3-873C-8F5C5EFA8A8A}" presName="root" presStyleCnt="0">
        <dgm:presLayoutVars>
          <dgm:dir/>
          <dgm:resizeHandles val="exact"/>
        </dgm:presLayoutVars>
      </dgm:prSet>
      <dgm:spPr/>
    </dgm:pt>
    <dgm:pt modelId="{0CDE039E-1A01-43B1-841A-5AEE1A7E4954}" type="pres">
      <dgm:prSet presAssocID="{E02CEB21-2FB4-486C-8289-EFE38FEF494A}" presName="compNode" presStyleCnt="0"/>
      <dgm:spPr/>
    </dgm:pt>
    <dgm:pt modelId="{6BF41912-FA76-40DC-8C8D-7908888D0526}" type="pres">
      <dgm:prSet presAssocID="{E02CEB21-2FB4-486C-8289-EFE38FEF494A}" presName="bgRect" presStyleLbl="bgShp" presStyleIdx="0" presStyleCnt="5"/>
      <dgm:spPr/>
    </dgm:pt>
    <dgm:pt modelId="{202E05D1-915B-4109-BE28-A8A884224368}" type="pres">
      <dgm:prSet presAssocID="{E02CEB21-2FB4-486C-8289-EFE38FEF494A}"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ustache Face with Solid Fill"/>
        </a:ext>
      </dgm:extLst>
    </dgm:pt>
    <dgm:pt modelId="{1B2141F3-414C-47C8-B556-ED3E172CDBDE}" type="pres">
      <dgm:prSet presAssocID="{E02CEB21-2FB4-486C-8289-EFE38FEF494A}" presName="spaceRect" presStyleCnt="0"/>
      <dgm:spPr/>
    </dgm:pt>
    <dgm:pt modelId="{FE2EB8C9-31BD-4E5D-9A69-D0FAE8174AF2}" type="pres">
      <dgm:prSet presAssocID="{E02CEB21-2FB4-486C-8289-EFE38FEF494A}" presName="parTx" presStyleLbl="revTx" presStyleIdx="0" presStyleCnt="5">
        <dgm:presLayoutVars>
          <dgm:chMax val="0"/>
          <dgm:chPref val="0"/>
        </dgm:presLayoutVars>
      </dgm:prSet>
      <dgm:spPr/>
    </dgm:pt>
    <dgm:pt modelId="{96C88522-7D94-4E61-B655-449BCF269D76}" type="pres">
      <dgm:prSet presAssocID="{3069DEC9-9F5C-4639-94A1-6AC32D2513C1}" presName="sibTrans" presStyleCnt="0"/>
      <dgm:spPr/>
    </dgm:pt>
    <dgm:pt modelId="{9165772A-38EC-43B4-B2D8-2134BAA7956A}" type="pres">
      <dgm:prSet presAssocID="{00E4CB1B-2BB0-4946-A1C7-A1E1AB7173ED}" presName="compNode" presStyleCnt="0"/>
      <dgm:spPr/>
    </dgm:pt>
    <dgm:pt modelId="{16E6ACBA-2F98-4D0B-A70A-AAB7D04A779E}" type="pres">
      <dgm:prSet presAssocID="{00E4CB1B-2BB0-4946-A1C7-A1E1AB7173ED}" presName="bgRect" presStyleLbl="bgShp" presStyleIdx="1" presStyleCnt="5"/>
      <dgm:spPr/>
    </dgm:pt>
    <dgm:pt modelId="{F39BC093-EF66-4777-88AB-9971ECB482EA}" type="pres">
      <dgm:prSet presAssocID="{00E4CB1B-2BB0-4946-A1C7-A1E1AB7173ED}"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B4583A09-80A9-475B-B14B-42CC10B0153B}" type="pres">
      <dgm:prSet presAssocID="{00E4CB1B-2BB0-4946-A1C7-A1E1AB7173ED}" presName="spaceRect" presStyleCnt="0"/>
      <dgm:spPr/>
    </dgm:pt>
    <dgm:pt modelId="{3A57394D-9AE4-4B92-AA89-1328475478C4}" type="pres">
      <dgm:prSet presAssocID="{00E4CB1B-2BB0-4946-A1C7-A1E1AB7173ED}" presName="parTx" presStyleLbl="revTx" presStyleIdx="1" presStyleCnt="5">
        <dgm:presLayoutVars>
          <dgm:chMax val="0"/>
          <dgm:chPref val="0"/>
        </dgm:presLayoutVars>
      </dgm:prSet>
      <dgm:spPr/>
    </dgm:pt>
    <dgm:pt modelId="{DA55B50C-33BB-468B-BE2E-A772ECAD2ECF}" type="pres">
      <dgm:prSet presAssocID="{610C061F-FFA8-43F9-8EE1-8819DA39772E}" presName="sibTrans" presStyleCnt="0"/>
      <dgm:spPr/>
    </dgm:pt>
    <dgm:pt modelId="{4A828AA2-37B8-44BF-A5EE-63403889CDDB}" type="pres">
      <dgm:prSet presAssocID="{7D571504-72C2-46B1-A630-C16063E2F9A1}" presName="compNode" presStyleCnt="0"/>
      <dgm:spPr/>
    </dgm:pt>
    <dgm:pt modelId="{EDBF4D21-04DD-48AC-AA6D-430BEF72CAAA}" type="pres">
      <dgm:prSet presAssocID="{7D571504-72C2-46B1-A630-C16063E2F9A1}" presName="bgRect" presStyleLbl="bgShp" presStyleIdx="2" presStyleCnt="5"/>
      <dgm:spPr/>
    </dgm:pt>
    <dgm:pt modelId="{8F363CCC-4C42-47BB-828E-906860095F1F}" type="pres">
      <dgm:prSet presAssocID="{7D571504-72C2-46B1-A630-C16063E2F9A1}"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nnections"/>
        </a:ext>
      </dgm:extLst>
    </dgm:pt>
    <dgm:pt modelId="{A5455662-813C-4B2F-91B9-0ADDBB638D95}" type="pres">
      <dgm:prSet presAssocID="{7D571504-72C2-46B1-A630-C16063E2F9A1}" presName="spaceRect" presStyleCnt="0"/>
      <dgm:spPr/>
    </dgm:pt>
    <dgm:pt modelId="{F6C0CCEC-E702-4988-919A-7691F622C339}" type="pres">
      <dgm:prSet presAssocID="{7D571504-72C2-46B1-A630-C16063E2F9A1}" presName="parTx" presStyleLbl="revTx" presStyleIdx="2" presStyleCnt="5">
        <dgm:presLayoutVars>
          <dgm:chMax val="0"/>
          <dgm:chPref val="0"/>
        </dgm:presLayoutVars>
      </dgm:prSet>
      <dgm:spPr/>
    </dgm:pt>
    <dgm:pt modelId="{7E8F61A4-150B-4469-9F32-4CA20E87B50E}" type="pres">
      <dgm:prSet presAssocID="{A15633EA-4C08-4A8A-91D2-66F76830A568}" presName="sibTrans" presStyleCnt="0"/>
      <dgm:spPr/>
    </dgm:pt>
    <dgm:pt modelId="{0DB70C37-D628-4214-98AF-4B7794793BED}" type="pres">
      <dgm:prSet presAssocID="{06884146-45E6-43DB-9280-24893CFB41BA}" presName="compNode" presStyleCnt="0"/>
      <dgm:spPr/>
    </dgm:pt>
    <dgm:pt modelId="{FBCDB626-5167-4749-A58C-7EE687634E56}" type="pres">
      <dgm:prSet presAssocID="{06884146-45E6-43DB-9280-24893CFB41BA}" presName="bgRect" presStyleLbl="bgShp" presStyleIdx="3" presStyleCnt="5"/>
      <dgm:spPr/>
    </dgm:pt>
    <dgm:pt modelId="{4F1A46C4-30F4-4992-A8B6-4E70422BD0AF}" type="pres">
      <dgm:prSet presAssocID="{06884146-45E6-43DB-9280-24893CFB41BA}"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aximize"/>
        </a:ext>
      </dgm:extLst>
    </dgm:pt>
    <dgm:pt modelId="{AB13E605-56A1-4550-887F-C02F56BCC32F}" type="pres">
      <dgm:prSet presAssocID="{06884146-45E6-43DB-9280-24893CFB41BA}" presName="spaceRect" presStyleCnt="0"/>
      <dgm:spPr/>
    </dgm:pt>
    <dgm:pt modelId="{C9FB8CFA-9904-4831-A120-BDBBF05691F0}" type="pres">
      <dgm:prSet presAssocID="{06884146-45E6-43DB-9280-24893CFB41BA}" presName="parTx" presStyleLbl="revTx" presStyleIdx="3" presStyleCnt="5" custScaleY="104096">
        <dgm:presLayoutVars>
          <dgm:chMax val="0"/>
          <dgm:chPref val="0"/>
        </dgm:presLayoutVars>
      </dgm:prSet>
      <dgm:spPr/>
    </dgm:pt>
    <dgm:pt modelId="{EF914B9E-B2DF-4D8E-B47F-DEF1575548B8}" type="pres">
      <dgm:prSet presAssocID="{EF88D79E-C3A8-4B27-B182-243BB213634A}" presName="sibTrans" presStyleCnt="0"/>
      <dgm:spPr/>
    </dgm:pt>
    <dgm:pt modelId="{E2AD3DC9-57F3-49CA-8D63-FED3E0AC8B3F}" type="pres">
      <dgm:prSet presAssocID="{C13E73FA-3276-4949-8579-73C944C58644}" presName="compNode" presStyleCnt="0"/>
      <dgm:spPr/>
    </dgm:pt>
    <dgm:pt modelId="{9BFBD3A3-2A2E-4AFC-A43F-F066A49F6815}" type="pres">
      <dgm:prSet presAssocID="{C13E73FA-3276-4949-8579-73C944C58644}" presName="bgRect" presStyleLbl="bgShp" presStyleIdx="4" presStyleCnt="5"/>
      <dgm:spPr/>
    </dgm:pt>
    <dgm:pt modelId="{DDB8E300-0EA2-4CEA-AF05-D376708183CE}" type="pres">
      <dgm:prSet presAssocID="{C13E73FA-3276-4949-8579-73C944C58644}"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roup of People"/>
        </a:ext>
      </dgm:extLst>
    </dgm:pt>
    <dgm:pt modelId="{3D01C865-545D-4593-8A19-A67FECF44876}" type="pres">
      <dgm:prSet presAssocID="{C13E73FA-3276-4949-8579-73C944C58644}" presName="spaceRect" presStyleCnt="0"/>
      <dgm:spPr/>
    </dgm:pt>
    <dgm:pt modelId="{EC5E9168-A09C-443A-8EC7-A8722D01E082}" type="pres">
      <dgm:prSet presAssocID="{C13E73FA-3276-4949-8579-73C944C58644}" presName="parTx" presStyleLbl="revTx" presStyleIdx="4" presStyleCnt="5">
        <dgm:presLayoutVars>
          <dgm:chMax val="0"/>
          <dgm:chPref val="0"/>
        </dgm:presLayoutVars>
      </dgm:prSet>
      <dgm:spPr/>
    </dgm:pt>
  </dgm:ptLst>
  <dgm:cxnLst>
    <dgm:cxn modelId="{1B1FF143-EDB5-4B4D-A3A9-756978704BD7}" type="presOf" srcId="{C13E73FA-3276-4949-8579-73C944C58644}" destId="{EC5E9168-A09C-443A-8EC7-A8722D01E082}" srcOrd="0" destOrd="0" presId="urn:microsoft.com/office/officeart/2018/2/layout/IconVerticalSolidList"/>
    <dgm:cxn modelId="{DF149F68-7E41-47C4-B21F-15E9A1EC6235}" type="presOf" srcId="{7D571504-72C2-46B1-A630-C16063E2F9A1}" destId="{F6C0CCEC-E702-4988-919A-7691F622C339}" srcOrd="0" destOrd="0" presId="urn:microsoft.com/office/officeart/2018/2/layout/IconVerticalSolidList"/>
    <dgm:cxn modelId="{4466D468-6F4B-4791-8248-86499064C828}" srcId="{6FFDB449-B318-4AB3-873C-8F5C5EFA8A8A}" destId="{00E4CB1B-2BB0-4946-A1C7-A1E1AB7173ED}" srcOrd="1" destOrd="0" parTransId="{51C1AD39-E559-47F7-80A8-A766749F7F2A}" sibTransId="{610C061F-FFA8-43F9-8EE1-8819DA39772E}"/>
    <dgm:cxn modelId="{858A0849-9254-4C31-B5A4-91933193032F}" srcId="{6FFDB449-B318-4AB3-873C-8F5C5EFA8A8A}" destId="{06884146-45E6-43DB-9280-24893CFB41BA}" srcOrd="3" destOrd="0" parTransId="{C3C5BDD8-652E-457D-80B0-B03E3A9732AD}" sibTransId="{EF88D79E-C3A8-4B27-B182-243BB213634A}"/>
    <dgm:cxn modelId="{83E4014E-4DC0-4FFF-96C1-5133FC4245E0}" type="presOf" srcId="{06884146-45E6-43DB-9280-24893CFB41BA}" destId="{C9FB8CFA-9904-4831-A120-BDBBF05691F0}" srcOrd="0" destOrd="0" presId="urn:microsoft.com/office/officeart/2018/2/layout/IconVerticalSolidList"/>
    <dgm:cxn modelId="{233E516E-CD18-4F07-B567-8E7B4DCD9610}" srcId="{6FFDB449-B318-4AB3-873C-8F5C5EFA8A8A}" destId="{E02CEB21-2FB4-486C-8289-EFE38FEF494A}" srcOrd="0" destOrd="0" parTransId="{666693F0-B8CB-4884-969B-54A871B25A4D}" sibTransId="{3069DEC9-9F5C-4639-94A1-6AC32D2513C1}"/>
    <dgm:cxn modelId="{90AED876-A11D-4145-BF5F-048032B0A7BC}" srcId="{6FFDB449-B318-4AB3-873C-8F5C5EFA8A8A}" destId="{C13E73FA-3276-4949-8579-73C944C58644}" srcOrd="4" destOrd="0" parTransId="{20550FBD-1802-40E8-BB1E-E193F56EE32A}" sibTransId="{33A52760-BB25-4084-80AF-9E00F838CB84}"/>
    <dgm:cxn modelId="{B999C4A5-E032-49FC-BC8E-50DD523B7D09}" type="presOf" srcId="{6FFDB449-B318-4AB3-873C-8F5C5EFA8A8A}" destId="{D6850013-336A-4056-8695-8C6AD3DF2881}" srcOrd="0" destOrd="0" presId="urn:microsoft.com/office/officeart/2018/2/layout/IconVerticalSolidList"/>
    <dgm:cxn modelId="{BD0633ED-5251-40D1-8AB7-A9629A048A6C}" type="presOf" srcId="{00E4CB1B-2BB0-4946-A1C7-A1E1AB7173ED}" destId="{3A57394D-9AE4-4B92-AA89-1328475478C4}" srcOrd="0" destOrd="0" presId="urn:microsoft.com/office/officeart/2018/2/layout/IconVerticalSolidList"/>
    <dgm:cxn modelId="{76D5CCF3-6718-4B17-ACE0-4D48040F7BC9}" type="presOf" srcId="{E02CEB21-2FB4-486C-8289-EFE38FEF494A}" destId="{FE2EB8C9-31BD-4E5D-9A69-D0FAE8174AF2}" srcOrd="0" destOrd="0" presId="urn:microsoft.com/office/officeart/2018/2/layout/IconVerticalSolidList"/>
    <dgm:cxn modelId="{7834CDFD-0BF0-4BF5-AC0C-A924530CBED4}" srcId="{6FFDB449-B318-4AB3-873C-8F5C5EFA8A8A}" destId="{7D571504-72C2-46B1-A630-C16063E2F9A1}" srcOrd="2" destOrd="0" parTransId="{6DEE360E-6AD6-4E03-8B37-78587DF6E4E3}" sibTransId="{A15633EA-4C08-4A8A-91D2-66F76830A568}"/>
    <dgm:cxn modelId="{DBDE4BDA-4758-475F-99FA-330A2B8B19F1}" type="presParOf" srcId="{D6850013-336A-4056-8695-8C6AD3DF2881}" destId="{0CDE039E-1A01-43B1-841A-5AEE1A7E4954}" srcOrd="0" destOrd="0" presId="urn:microsoft.com/office/officeart/2018/2/layout/IconVerticalSolidList"/>
    <dgm:cxn modelId="{D3A388EB-4090-4EC2-9F8A-C64702B54890}" type="presParOf" srcId="{0CDE039E-1A01-43B1-841A-5AEE1A7E4954}" destId="{6BF41912-FA76-40DC-8C8D-7908888D0526}" srcOrd="0" destOrd="0" presId="urn:microsoft.com/office/officeart/2018/2/layout/IconVerticalSolidList"/>
    <dgm:cxn modelId="{C1966550-1E2B-4064-90E0-D9C7FB5EC7CA}" type="presParOf" srcId="{0CDE039E-1A01-43B1-841A-5AEE1A7E4954}" destId="{202E05D1-915B-4109-BE28-A8A884224368}" srcOrd="1" destOrd="0" presId="urn:microsoft.com/office/officeart/2018/2/layout/IconVerticalSolidList"/>
    <dgm:cxn modelId="{57A0AD41-D2DC-4BE0-A994-5987658FF1AE}" type="presParOf" srcId="{0CDE039E-1A01-43B1-841A-5AEE1A7E4954}" destId="{1B2141F3-414C-47C8-B556-ED3E172CDBDE}" srcOrd="2" destOrd="0" presId="urn:microsoft.com/office/officeart/2018/2/layout/IconVerticalSolidList"/>
    <dgm:cxn modelId="{2F5ADDB7-CB17-44BA-9A28-F1513DD32BD1}" type="presParOf" srcId="{0CDE039E-1A01-43B1-841A-5AEE1A7E4954}" destId="{FE2EB8C9-31BD-4E5D-9A69-D0FAE8174AF2}" srcOrd="3" destOrd="0" presId="urn:microsoft.com/office/officeart/2018/2/layout/IconVerticalSolidList"/>
    <dgm:cxn modelId="{1224E19A-4C67-48BC-9EA0-527A59AC3075}" type="presParOf" srcId="{D6850013-336A-4056-8695-8C6AD3DF2881}" destId="{96C88522-7D94-4E61-B655-449BCF269D76}" srcOrd="1" destOrd="0" presId="urn:microsoft.com/office/officeart/2018/2/layout/IconVerticalSolidList"/>
    <dgm:cxn modelId="{6EAABCC0-AD6A-4041-8E33-3B1631C45850}" type="presParOf" srcId="{D6850013-336A-4056-8695-8C6AD3DF2881}" destId="{9165772A-38EC-43B4-B2D8-2134BAA7956A}" srcOrd="2" destOrd="0" presId="urn:microsoft.com/office/officeart/2018/2/layout/IconVerticalSolidList"/>
    <dgm:cxn modelId="{1F816E09-8E07-4CA2-9684-11C77C9B35DD}" type="presParOf" srcId="{9165772A-38EC-43B4-B2D8-2134BAA7956A}" destId="{16E6ACBA-2F98-4D0B-A70A-AAB7D04A779E}" srcOrd="0" destOrd="0" presId="urn:microsoft.com/office/officeart/2018/2/layout/IconVerticalSolidList"/>
    <dgm:cxn modelId="{696F34B1-7134-4B45-A1D9-1CFC5C32EBC0}" type="presParOf" srcId="{9165772A-38EC-43B4-B2D8-2134BAA7956A}" destId="{F39BC093-EF66-4777-88AB-9971ECB482EA}" srcOrd="1" destOrd="0" presId="urn:microsoft.com/office/officeart/2018/2/layout/IconVerticalSolidList"/>
    <dgm:cxn modelId="{75766879-8412-4465-888B-227B770DFFBC}" type="presParOf" srcId="{9165772A-38EC-43B4-B2D8-2134BAA7956A}" destId="{B4583A09-80A9-475B-B14B-42CC10B0153B}" srcOrd="2" destOrd="0" presId="urn:microsoft.com/office/officeart/2018/2/layout/IconVerticalSolidList"/>
    <dgm:cxn modelId="{9B7EB793-E298-4D82-B5D7-79FAFB72A65A}" type="presParOf" srcId="{9165772A-38EC-43B4-B2D8-2134BAA7956A}" destId="{3A57394D-9AE4-4B92-AA89-1328475478C4}" srcOrd="3" destOrd="0" presId="urn:microsoft.com/office/officeart/2018/2/layout/IconVerticalSolidList"/>
    <dgm:cxn modelId="{9EB2E8FE-DCB8-46AC-A323-FCCB7B622EF5}" type="presParOf" srcId="{D6850013-336A-4056-8695-8C6AD3DF2881}" destId="{DA55B50C-33BB-468B-BE2E-A772ECAD2ECF}" srcOrd="3" destOrd="0" presId="urn:microsoft.com/office/officeart/2018/2/layout/IconVerticalSolidList"/>
    <dgm:cxn modelId="{5DE74197-D7A0-4053-8A2E-4A11CB9B2872}" type="presParOf" srcId="{D6850013-336A-4056-8695-8C6AD3DF2881}" destId="{4A828AA2-37B8-44BF-A5EE-63403889CDDB}" srcOrd="4" destOrd="0" presId="urn:microsoft.com/office/officeart/2018/2/layout/IconVerticalSolidList"/>
    <dgm:cxn modelId="{6218F70B-BA79-42B7-9C05-43032D5A55F2}" type="presParOf" srcId="{4A828AA2-37B8-44BF-A5EE-63403889CDDB}" destId="{EDBF4D21-04DD-48AC-AA6D-430BEF72CAAA}" srcOrd="0" destOrd="0" presId="urn:microsoft.com/office/officeart/2018/2/layout/IconVerticalSolidList"/>
    <dgm:cxn modelId="{6E5C4411-A13B-412B-8A27-9A2D9B9FE281}" type="presParOf" srcId="{4A828AA2-37B8-44BF-A5EE-63403889CDDB}" destId="{8F363CCC-4C42-47BB-828E-906860095F1F}" srcOrd="1" destOrd="0" presId="urn:microsoft.com/office/officeart/2018/2/layout/IconVerticalSolidList"/>
    <dgm:cxn modelId="{907F7D36-9618-4E30-A028-0EB399F131CF}" type="presParOf" srcId="{4A828AA2-37B8-44BF-A5EE-63403889CDDB}" destId="{A5455662-813C-4B2F-91B9-0ADDBB638D95}" srcOrd="2" destOrd="0" presId="urn:microsoft.com/office/officeart/2018/2/layout/IconVerticalSolidList"/>
    <dgm:cxn modelId="{A5882F73-040B-4E01-9E1F-60CF50EB7BCD}" type="presParOf" srcId="{4A828AA2-37B8-44BF-A5EE-63403889CDDB}" destId="{F6C0CCEC-E702-4988-919A-7691F622C339}" srcOrd="3" destOrd="0" presId="urn:microsoft.com/office/officeart/2018/2/layout/IconVerticalSolidList"/>
    <dgm:cxn modelId="{7502F5B3-7F37-4911-8028-021F74E3BE3C}" type="presParOf" srcId="{D6850013-336A-4056-8695-8C6AD3DF2881}" destId="{7E8F61A4-150B-4469-9F32-4CA20E87B50E}" srcOrd="5" destOrd="0" presId="urn:microsoft.com/office/officeart/2018/2/layout/IconVerticalSolidList"/>
    <dgm:cxn modelId="{38BC49ED-52B4-4CEB-9FB6-E5081E95DFFF}" type="presParOf" srcId="{D6850013-336A-4056-8695-8C6AD3DF2881}" destId="{0DB70C37-D628-4214-98AF-4B7794793BED}" srcOrd="6" destOrd="0" presId="urn:microsoft.com/office/officeart/2018/2/layout/IconVerticalSolidList"/>
    <dgm:cxn modelId="{2E4C6F0B-104B-4F1D-9535-93131D83981D}" type="presParOf" srcId="{0DB70C37-D628-4214-98AF-4B7794793BED}" destId="{FBCDB626-5167-4749-A58C-7EE687634E56}" srcOrd="0" destOrd="0" presId="urn:microsoft.com/office/officeart/2018/2/layout/IconVerticalSolidList"/>
    <dgm:cxn modelId="{EB8F2AE6-3341-41EF-9278-FCA5DB089FAB}" type="presParOf" srcId="{0DB70C37-D628-4214-98AF-4B7794793BED}" destId="{4F1A46C4-30F4-4992-A8B6-4E70422BD0AF}" srcOrd="1" destOrd="0" presId="urn:microsoft.com/office/officeart/2018/2/layout/IconVerticalSolidList"/>
    <dgm:cxn modelId="{CBC3DB3D-09A7-4511-AB60-855C70214170}" type="presParOf" srcId="{0DB70C37-D628-4214-98AF-4B7794793BED}" destId="{AB13E605-56A1-4550-887F-C02F56BCC32F}" srcOrd="2" destOrd="0" presId="urn:microsoft.com/office/officeart/2018/2/layout/IconVerticalSolidList"/>
    <dgm:cxn modelId="{F4D69661-ECBE-4B3B-AD09-E7B708CB82BB}" type="presParOf" srcId="{0DB70C37-D628-4214-98AF-4B7794793BED}" destId="{C9FB8CFA-9904-4831-A120-BDBBF05691F0}" srcOrd="3" destOrd="0" presId="urn:microsoft.com/office/officeart/2018/2/layout/IconVerticalSolidList"/>
    <dgm:cxn modelId="{DF0D1820-48BD-48BF-A1CF-464146C037F9}" type="presParOf" srcId="{D6850013-336A-4056-8695-8C6AD3DF2881}" destId="{EF914B9E-B2DF-4D8E-B47F-DEF1575548B8}" srcOrd="7" destOrd="0" presId="urn:microsoft.com/office/officeart/2018/2/layout/IconVerticalSolidList"/>
    <dgm:cxn modelId="{5EA8550C-7248-4060-8C98-932051FD5262}" type="presParOf" srcId="{D6850013-336A-4056-8695-8C6AD3DF2881}" destId="{E2AD3DC9-57F3-49CA-8D63-FED3E0AC8B3F}" srcOrd="8" destOrd="0" presId="urn:microsoft.com/office/officeart/2018/2/layout/IconVerticalSolidList"/>
    <dgm:cxn modelId="{D4AD4777-8956-4ED6-9A04-1508361F7301}" type="presParOf" srcId="{E2AD3DC9-57F3-49CA-8D63-FED3E0AC8B3F}" destId="{9BFBD3A3-2A2E-4AFC-A43F-F066A49F6815}" srcOrd="0" destOrd="0" presId="urn:microsoft.com/office/officeart/2018/2/layout/IconVerticalSolidList"/>
    <dgm:cxn modelId="{F741980D-3424-4F60-8E6F-6D2A454C48BD}" type="presParOf" srcId="{E2AD3DC9-57F3-49CA-8D63-FED3E0AC8B3F}" destId="{DDB8E300-0EA2-4CEA-AF05-D376708183CE}" srcOrd="1" destOrd="0" presId="urn:microsoft.com/office/officeart/2018/2/layout/IconVerticalSolidList"/>
    <dgm:cxn modelId="{828CABB4-583D-4693-A7B8-049746AB21E1}" type="presParOf" srcId="{E2AD3DC9-57F3-49CA-8D63-FED3E0AC8B3F}" destId="{3D01C865-545D-4593-8A19-A67FECF44876}" srcOrd="2" destOrd="0" presId="urn:microsoft.com/office/officeart/2018/2/layout/IconVerticalSolidList"/>
    <dgm:cxn modelId="{CEDF69E9-B7C0-4FE3-8F3F-7B0F71F0D16A}" type="presParOf" srcId="{E2AD3DC9-57F3-49CA-8D63-FED3E0AC8B3F}" destId="{EC5E9168-A09C-443A-8EC7-A8722D01E08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F41912-FA76-40DC-8C8D-7908888D0526}">
      <dsp:nvSpPr>
        <dsp:cNvPr id="0" name=""/>
        <dsp:cNvSpPr/>
      </dsp:nvSpPr>
      <dsp:spPr>
        <a:xfrm>
          <a:off x="0" y="2471"/>
          <a:ext cx="10515600" cy="6578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2E05D1-915B-4109-BE28-A8A884224368}">
      <dsp:nvSpPr>
        <dsp:cNvPr id="0" name=""/>
        <dsp:cNvSpPr/>
      </dsp:nvSpPr>
      <dsp:spPr>
        <a:xfrm>
          <a:off x="199011" y="150496"/>
          <a:ext cx="362192" cy="36183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E2EB8C9-31BD-4E5D-9A69-D0FAE8174AF2}">
      <dsp:nvSpPr>
        <dsp:cNvPr id="0" name=""/>
        <dsp:cNvSpPr/>
      </dsp:nvSpPr>
      <dsp:spPr>
        <a:xfrm>
          <a:off x="760215" y="2471"/>
          <a:ext cx="9681249" cy="7918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03" tIns="83803" rIns="83803" bIns="83803" numCol="1" spcCol="1270" anchor="ctr" anchorCtr="0">
          <a:noAutofit/>
        </a:bodyPr>
        <a:lstStyle/>
        <a:p>
          <a:pPr marL="0" lvl="0" indent="0" algn="l" defTabSz="800100">
            <a:lnSpc>
              <a:spcPct val="90000"/>
            </a:lnSpc>
            <a:spcBef>
              <a:spcPct val="0"/>
            </a:spcBef>
            <a:spcAft>
              <a:spcPct val="35000"/>
            </a:spcAft>
            <a:buNone/>
          </a:pPr>
          <a:r>
            <a:rPr lang="en-GB" sz="1800" kern="1200" dirty="0"/>
            <a:t>Stephen Covey has illustrated and developed the concept of trust. He mentioned that, “Trust and inspire is the style that is suited for the knowledge working age”</a:t>
          </a:r>
          <a:endParaRPr lang="en-US" sz="1800" kern="1200" dirty="0"/>
        </a:p>
      </dsp:txBody>
      <dsp:txXfrm>
        <a:off x="760215" y="2471"/>
        <a:ext cx="9681249" cy="791842"/>
      </dsp:txXfrm>
    </dsp:sp>
    <dsp:sp modelId="{16E6ACBA-2F98-4D0B-A70A-AAB7D04A779E}">
      <dsp:nvSpPr>
        <dsp:cNvPr id="0" name=""/>
        <dsp:cNvSpPr/>
      </dsp:nvSpPr>
      <dsp:spPr>
        <a:xfrm>
          <a:off x="0" y="992274"/>
          <a:ext cx="10515600" cy="6578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9BC093-EF66-4777-88AB-9971ECB482EA}">
      <dsp:nvSpPr>
        <dsp:cNvPr id="0" name=""/>
        <dsp:cNvSpPr/>
      </dsp:nvSpPr>
      <dsp:spPr>
        <a:xfrm>
          <a:off x="199011" y="1140299"/>
          <a:ext cx="362192" cy="36183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A57394D-9AE4-4B92-AA89-1328475478C4}">
      <dsp:nvSpPr>
        <dsp:cNvPr id="0" name=""/>
        <dsp:cNvSpPr/>
      </dsp:nvSpPr>
      <dsp:spPr>
        <a:xfrm>
          <a:off x="760215" y="992274"/>
          <a:ext cx="9681249" cy="7918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03" tIns="83803" rIns="83803" bIns="83803" numCol="1" spcCol="1270" anchor="ctr" anchorCtr="0">
          <a:noAutofit/>
        </a:bodyPr>
        <a:lstStyle/>
        <a:p>
          <a:pPr marL="0" lvl="0" indent="0" algn="l" defTabSz="800100">
            <a:lnSpc>
              <a:spcPct val="90000"/>
            </a:lnSpc>
            <a:spcBef>
              <a:spcPct val="0"/>
            </a:spcBef>
            <a:spcAft>
              <a:spcPct val="35000"/>
            </a:spcAft>
            <a:buNone/>
          </a:pPr>
          <a:r>
            <a:rPr lang="en-GB" sz="1800" kern="1200" dirty="0"/>
            <a:t>The work today is collaborative, partnering, teaming, innovating. All those things requires trust.</a:t>
          </a:r>
          <a:endParaRPr lang="en-US" sz="1800" kern="1200" dirty="0"/>
        </a:p>
      </dsp:txBody>
      <dsp:txXfrm>
        <a:off x="760215" y="992274"/>
        <a:ext cx="9681249" cy="791842"/>
      </dsp:txXfrm>
    </dsp:sp>
    <dsp:sp modelId="{EDBF4D21-04DD-48AC-AA6D-430BEF72CAAA}">
      <dsp:nvSpPr>
        <dsp:cNvPr id="0" name=""/>
        <dsp:cNvSpPr/>
      </dsp:nvSpPr>
      <dsp:spPr>
        <a:xfrm>
          <a:off x="0" y="1982077"/>
          <a:ext cx="10515600" cy="6578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363CCC-4C42-47BB-828E-906860095F1F}">
      <dsp:nvSpPr>
        <dsp:cNvPr id="0" name=""/>
        <dsp:cNvSpPr/>
      </dsp:nvSpPr>
      <dsp:spPr>
        <a:xfrm>
          <a:off x="199011" y="2130102"/>
          <a:ext cx="362192" cy="36183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6C0CCEC-E702-4988-919A-7691F622C339}">
      <dsp:nvSpPr>
        <dsp:cNvPr id="0" name=""/>
        <dsp:cNvSpPr/>
      </dsp:nvSpPr>
      <dsp:spPr>
        <a:xfrm>
          <a:off x="760215" y="1982077"/>
          <a:ext cx="9681249" cy="7918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03" tIns="83803" rIns="83803" bIns="83803" numCol="1" spcCol="1270" anchor="ctr" anchorCtr="0">
          <a:noAutofit/>
        </a:bodyPr>
        <a:lstStyle/>
        <a:p>
          <a:pPr marL="0" lvl="0" indent="0" algn="l" defTabSz="800100">
            <a:lnSpc>
              <a:spcPct val="90000"/>
            </a:lnSpc>
            <a:spcBef>
              <a:spcPct val="0"/>
            </a:spcBef>
            <a:spcAft>
              <a:spcPct val="35000"/>
            </a:spcAft>
            <a:buNone/>
          </a:pPr>
          <a:r>
            <a:rPr lang="en-GB" sz="1800" kern="1200" dirty="0"/>
            <a:t>“If we don’t trust in our people, we won’t be able to collaborate in order to succeed”. </a:t>
          </a:r>
          <a:endParaRPr lang="en-US" sz="1800" kern="1200" dirty="0"/>
        </a:p>
      </dsp:txBody>
      <dsp:txXfrm>
        <a:off x="760215" y="1982077"/>
        <a:ext cx="9681249" cy="791842"/>
      </dsp:txXfrm>
    </dsp:sp>
    <dsp:sp modelId="{FBCDB626-5167-4749-A58C-7EE687634E56}">
      <dsp:nvSpPr>
        <dsp:cNvPr id="0" name=""/>
        <dsp:cNvSpPr/>
      </dsp:nvSpPr>
      <dsp:spPr>
        <a:xfrm>
          <a:off x="0" y="2988096"/>
          <a:ext cx="10515600" cy="6578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1A46C4-30F4-4992-A8B6-4E70422BD0AF}">
      <dsp:nvSpPr>
        <dsp:cNvPr id="0" name=""/>
        <dsp:cNvSpPr/>
      </dsp:nvSpPr>
      <dsp:spPr>
        <a:xfrm>
          <a:off x="199011" y="3136121"/>
          <a:ext cx="362192" cy="36183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9FB8CFA-9904-4831-A120-BDBBF05691F0}">
      <dsp:nvSpPr>
        <dsp:cNvPr id="0" name=""/>
        <dsp:cNvSpPr/>
      </dsp:nvSpPr>
      <dsp:spPr>
        <a:xfrm>
          <a:off x="760215" y="2971879"/>
          <a:ext cx="9681249" cy="8242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03" tIns="83803" rIns="83803" bIns="83803" numCol="1" spcCol="1270" anchor="ctr" anchorCtr="0">
          <a:noAutofit/>
        </a:bodyPr>
        <a:lstStyle/>
        <a:p>
          <a:pPr marL="0" lvl="0" indent="0" algn="l" defTabSz="800100">
            <a:lnSpc>
              <a:spcPct val="90000"/>
            </a:lnSpc>
            <a:spcBef>
              <a:spcPct val="0"/>
            </a:spcBef>
            <a:spcAft>
              <a:spcPct val="35000"/>
            </a:spcAft>
            <a:buNone/>
          </a:pPr>
          <a:r>
            <a:rPr lang="en-GB" sz="1800" kern="1200" dirty="0"/>
            <a:t>The world and workforce is changing right in front of our eyes, for example, Millennials don’t want to be managed, they want to be led and inspired. And a leadership style of trust it’s the way forward. Opposite to command and control.  It’s a different way of leading that is suited for our time.</a:t>
          </a:r>
          <a:endParaRPr lang="en-US" sz="1800" kern="1200" dirty="0"/>
        </a:p>
      </dsp:txBody>
      <dsp:txXfrm>
        <a:off x="760215" y="2971879"/>
        <a:ext cx="9681249" cy="824275"/>
      </dsp:txXfrm>
    </dsp:sp>
    <dsp:sp modelId="{9BFBD3A3-2A2E-4AFC-A43F-F066A49F6815}">
      <dsp:nvSpPr>
        <dsp:cNvPr id="0" name=""/>
        <dsp:cNvSpPr/>
      </dsp:nvSpPr>
      <dsp:spPr>
        <a:xfrm>
          <a:off x="0" y="3994116"/>
          <a:ext cx="10515600" cy="6578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B8E300-0EA2-4CEA-AF05-D376708183CE}">
      <dsp:nvSpPr>
        <dsp:cNvPr id="0" name=""/>
        <dsp:cNvSpPr/>
      </dsp:nvSpPr>
      <dsp:spPr>
        <a:xfrm>
          <a:off x="199011" y="4142141"/>
          <a:ext cx="362192" cy="36183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C5E9168-A09C-443A-8EC7-A8722D01E082}">
      <dsp:nvSpPr>
        <dsp:cNvPr id="0" name=""/>
        <dsp:cNvSpPr/>
      </dsp:nvSpPr>
      <dsp:spPr>
        <a:xfrm>
          <a:off x="760215" y="3994116"/>
          <a:ext cx="9681249" cy="7918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03" tIns="83803" rIns="83803" bIns="83803" numCol="1" spcCol="1270" anchor="ctr" anchorCtr="0">
          <a:noAutofit/>
        </a:bodyPr>
        <a:lstStyle/>
        <a:p>
          <a:pPr marL="0" lvl="0" indent="0" algn="l" defTabSz="800100">
            <a:lnSpc>
              <a:spcPct val="90000"/>
            </a:lnSpc>
            <a:spcBef>
              <a:spcPct val="0"/>
            </a:spcBef>
            <a:spcAft>
              <a:spcPct val="35000"/>
            </a:spcAft>
            <a:buNone/>
          </a:pPr>
          <a:r>
            <a:rPr lang="en-GB" sz="1800" kern="1200" dirty="0"/>
            <a:t>Trust begins with people. Work gets done by people. Human connection that are held together by trust.</a:t>
          </a:r>
          <a:endParaRPr lang="en-US" sz="1800" kern="1200" dirty="0"/>
        </a:p>
      </dsp:txBody>
      <dsp:txXfrm>
        <a:off x="760215" y="3994116"/>
        <a:ext cx="9681249" cy="79184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5-14T21:42:22.074"/>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0 166,'55'-27,"-15"6,1 2,0 1,2 3,21-5,22 3,0 4,1 4,1 3,59 5,760 4,-530-4,-331 4,-1 2,0 2,0 1,1 4,-9-4,-33-7,-1 1,1-1,0 1,0-1,0 1,-1 0,1 0,-1 1,0-1,1 1,-3-2,-1-1,1 1,0 0,0 0,-1-1,1 1,0 0,-1 0,1 0,-1 0,1-1,-1 1,0 0,1 0,-1 0,0 0,1 0,-1 0,0 0,0 0,0 0,0 0,0 0,0 0,0 0,-1 0,1 0,0 0,0 0,-1 0,1 0,-1 0,1 0,-1 0,1 0,-1 0,1 0,-1-1,0 1,0 0,1-1,-2 1,-10 9,-1-2,0 0,0 0,-1-1,0-1,-6 2,7-3,-17 5,-1-1,-1-2,1-1,-1-1,-23 0,14-1,-56 2,0-4,-5-4,-22 0,92 1,1 0,-1-3,-23-5,-78-12,-4 4,-80-11,186 23,-41-8,0 3,0 4,-8 2,-398 6,473-2,-21 0,25 0,0 0,-1 0,1 1,0-1,0 0,0 0,0 1,0-1,0 1,0-1,0 1,0-1,0 1,0 0,0-1,0 1,-1 1,2-2,1 0,-1 0,0 1,0-1,0 0,0 1,0-1,0 0,1 0,-1 1,0-1,0 0,0 0,1 1,-1-1,0 0,0 0,1 0,-1 1,0-1,0 0,1 0,-1 0,0 0,1 0,-1 0,0 0,1 0,-1 0,0 1,1-1,-1 0,0-1,1 1,13 3,29 1,39-2,-74-2,20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5-14T21:42:55.258"/>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2474 757,'-203'2,"-219"-5,373-1,2-3,-1-2,-15-6,15 4,-1 1,-1 2,-1 3,27 4,-25-2,1-2,-4-2,-142-25,-20 7,137 15,40 4,-24 0,35 3,0-1,0-1,-23-7,25 5,0 1,0 2,-1 0,-12 1,-116 4,55 1,-16-5,112 3,-1 0,0 0,1 0,-1-1,1 1,-1-1,1 0,-1 0,1 0,-1 0,1 0,0 0,-1-1,1 1,0-1,0 1,0-1,0 0,1 0,-1 0,0 0,1-1,-1 0,0-1,1 0,0 0,-1 0,2 0,-1 0,0-1,1 1,0 0,0 0,0 0,0 0,1-3,4-22,2 0,1 1,1 0,1 1,2-2,5-14,6-25,-21 58,1 0,1 0,0 0,0 0,5-6,-7 12,1 0,0 1,0-1,0 1,0 0,0 0,1 0,-1 0,1 1,0-1,0 1,0 0,0 0,5-1,22-7,0 2,1 2,0 0,27 0,131 1,-179 5,54-1,1-2,23-6,0 1,0 3,72 7,-38 0,522-2,-625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5-14T21:42:56.025"/>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982 155,'0'-1,"0"-1,-1 1,0-1,1 1,-1 0,0-1,1 1,-1 0,0-1,0 1,0 0,0 0,0 0,0 0,0 0,-1 0,1 0,0 0,-1 1,1-1,0 0,-1 1,1-1,-1 1,1 0,-1-1,1 1,-1 0,0 0,-52-7,45 6,-212-25,-58-21,105 16,122 24,0 2,-21 2,38 2</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5-14T21:42:57.008"/>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1 119,'0'-4,"8"-1,11-4,17-4,16-1,10 3,11-1,1 2,-4-2,-10 2,-12 2,-9 2,-7 3,-10 1</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5-14T21:43:01.282"/>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1763 1,'-1742'0,"1722"0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5-14T21:43:16.832"/>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1 122,'70'-1,"1"-4,0-2,45-12,-75 11,75-15,37-17,-133 35,1 0,-1 2,1 0,18 1,85 3,-42 1,-62-2</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5-14T21:43:59.242"/>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1375 476,'-41'-2,"0"-2,0-1,0-3,1-1,1-2,-1-1,-6-5,28 10,0 1,-1 0,1 2,-13-2,-86-15,80 13,-1 1,0 2,-31 0,-330 7,391-2,0-1,0 0,0 0,0 0,1-1,-1 0,0 0,1-1,0 0,-1-1,1 1,0-1,1-1,-1 1,1-1,0 0,0-1,0 1,1-1,0 0,0-1,0-1,-3-5,0-1,2 1,-1-1,2-1,0 1,1-1,0 0,1 0,1 0,0 0,1-4,1 17,0 0,0-1,0 1,0 0,1-1,-1 1,1 0,-1 0,1-1,0 1,0 0,0 0,0 0,0 0,0 0,1 0,-1 0,1 1,-1-1,2-1,0 1,1-1,-1 1,1 0,-1 0,1 0,-1 1,1-1,0 1,3-1,11-1,0 0,0 1,1 1,13 1,-14 0,95 2,46 10,-36-1,11-7,-10-6,-10 0,26 6,-49 6,-47-3,33-2,61-6,-58-1,52 6,-113-2,0 2,-1 0,1 1,3 3,-3-2,1 0,0-1,10 0,19-1,0-3,30-4,-23 1,43 4,-78 2,0-1,0 2,-1 1,4 2,28 7,-48-14,-1 0,1 1,0-1,-1 0,1 1,-1 0,1 0,-1 0,0 0,0 1,0-1,0 1,0 0,0 0,-1 0,0 0,2 2,-3-2,0-1,0 1,0 0,0-1,-1 1,1 0,-1 0,1-1,-1 1,0 0,0 0,0 0,-1-1,1 1,-1 0,0 0,1-1,-1 1,0 0,-1-1,1 1,0-1,-1 1,-1 1,-19 34,12-21,-1 0,0 0,-6 6,13-19,0 0,1 0,-1 0,0-1,-1 0,1 1,0-2,-1 1,0 0,0-1,0 0,0 0,0 0,-5 0,-13 1,0-1,0-2,-15 0,17-1,1 0,-1 2,1 1,0 0,-8 3,-7 5,-1-2,0-2,0-1,-32-1,43-2,-1 0,-22 6,-35 2,-297-7,196-5,-659 2,825 0,0-1,0-1,1-1,-1 0,1-1,-1-1,1 0,1-2,-1 0,1 0,-5-5,3-2</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5-14T21:44:05.115"/>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2171 499,'0'-1,"-1"-1,1 1,0 0,-1 0,1 0,-1 0,1-1,-1 1,0 0,0 0,1 0,-1 0,0 0,0 1,0-1,0 0,0 0,0 1,0-1,-1 0,-25-13,23 12,-25-10,13 5,0 0,1 0,-1-2,2 0,-2-1,12 6,0 1,0-1,0 1,1-1,0 0,-1 0,1-1,1 1,-1-1,1 1,0-1,0 0,0 0,0 0,1 0,0 0,0 0,0 0,1-1,-1-34,4-37,0 4,-3 69,0-1,0 1,1 0,0 0,-1 0,1 0,1 0,0-2,-2 6,0-1,0 1,1-1,-1 1,0 0,0-1,1 1,-1 0,0 0,0-1,1 1,-1 0,0 0,1-1,-1 1,0 0,1 0,-1 0,0-1,1 1,-1 0,0 0,1 0,-1 0,1 0,-1 0,0 0,1 0,-1 0,0 0,1 0,0 1,1-1,-1 1,0 0,0 0,1 0,-1 0,0 0,0 0,0 0,0 0,0 1,-1-1,1 0,0 1,5 8,0 1,-1 0,0 0,-1 1,-1-1,1 1,-2 0,0 0,0 0,-1 1,1 29,-2 1,-2 11,0 18,1-10,0 5,3 16,1-65,0-1,2 1,0-1,0 0,2 0,4 7,-6-19,-2-13,-2-17,-1 24,-2-105,0 35,5-44,0 93,1 1,1-1,4-11,-3 14,-1 0,-1 0,0 0,0-19,-4 34,0-1,0 1,0 0,-1-1,0 1,0 0,0 0,0 0,0 0,-1 0,0 0,0 0,0 0,0 1,-1-1,1 1,-2-2,-1 1,1 0,-1 1,0-1,0 1,0 0,-1 0,1 0,-1 1,1 0,-1 0,-2-1,-18-2,1 2,-1 0,1 1,-1 2,-10 1,20 0,-126 1,-462 0,497-10,0-5,-32-12,52 10,56 11,1 2,-13 1,-19-2,54 2,1 0,-1-1,1 0,0-1,0 0,0 0,-6-4,4 3,1 0,-1 1,1-1,-1 2,-4-2,-2 1,0 1,0 1,0 0,0 1,-1 1,1 0,0 1,0 1,1 0,-1 1,1 1,-1 0,1 1,1 0,-1 1,-11 8,14-8,1-1,1 2,0-1,0 1,0 0,1 1,0 0,-2 4,6-6,-1 0,1 1,0 0,1-1,0 2,0-1,1 0,0 0,0 1,1-1,0 1,1 0,-1 60,4 16,0 23,-5-66,1-28,0 1,1 0,1 0,0 0,3 10,-3-22,0-1,0 1,0-1,1 1,-1-1,1 1,-1-1,1 0,0 0,0 0,0 0,0 0,0 0,1-1,-1 1,0-1,1 1,-1-1,1 0,9 4,-1-1,1 0,10 2,-15-5,41 10,1-2,1-3,27 0,154-5,-169-1,-39-1</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5-14T21:44:08.049"/>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2397 72,'-8'1,"0"0,0 0,0 1,0 0,-2 1,-26 6,-36-3,-1-3,-51-5,16 0,83 1,0-1,0-2,-3-1,1 0,-1 1,-11 1,-436 2,231 2,-330-1,553-1,0-1,0-1,-6-2,-48-6,46 8,-1-2,1-1,-13-4,14 2,0 2,-1 0,-14 1,23 4</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5-14T21:44:44.808"/>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1,'0'0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C20BB3-3CCB-4FE5-991B-82F6BCB48AF3}" type="datetimeFigureOut">
              <a:rPr lang="en-US" smtClean="0"/>
              <a:t>5/14/2020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746DE6-3336-457D-A091-FA20AC1C536E}" type="slidenum">
              <a:rPr lang="en-US" smtClean="0"/>
              <a:t>‹#›</a:t>
            </a:fld>
            <a:endParaRPr lang="en-US"/>
          </a:p>
        </p:txBody>
      </p:sp>
    </p:spTree>
    <p:extLst>
      <p:ext uri="{BB962C8B-B14F-4D97-AF65-F5344CB8AC3E}">
        <p14:creationId xmlns:p14="http://schemas.microsoft.com/office/powerpoint/2010/main" val="2921315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QuickStarter has created an outline to help you get started on your presentation. Some slides include information here in the notes to provide additional topics for you to research.</a:t>
            </a:r>
          </a:p>
          <a:p>
            <a:endParaRPr lang="en-US" dirty="0"/>
          </a:p>
        </p:txBody>
      </p:sp>
      <p:sp>
        <p:nvSpPr>
          <p:cNvPr id="4" name="Slide Number Placeholder 3"/>
          <p:cNvSpPr>
            <a:spLocks noGrp="1"/>
          </p:cNvSpPr>
          <p:nvPr>
            <p:ph type="sldNum" sz="quarter" idx="10"/>
          </p:nvPr>
        </p:nvSpPr>
        <p:spPr/>
        <p:txBody>
          <a:bodyPr/>
          <a:lstStyle/>
          <a:p>
            <a:fld id="{E0746DE6-3336-457D-A091-FA20AC1C536E}" type="slidenum">
              <a:rPr lang="en-US" smtClean="0"/>
              <a:t>4</a:t>
            </a:fld>
            <a:endParaRPr lang="en-US" dirty="0"/>
          </a:p>
        </p:txBody>
      </p:sp>
    </p:spTree>
    <p:extLst>
      <p:ext uri="{BB962C8B-B14F-4D97-AF65-F5344CB8AC3E}">
        <p14:creationId xmlns:p14="http://schemas.microsoft.com/office/powerpoint/2010/main" val="2921315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(Team Role Theory - Belbin Team Roles, 2014)</a:t>
            </a:r>
          </a:p>
        </p:txBody>
      </p:sp>
      <p:sp>
        <p:nvSpPr>
          <p:cNvPr id="4" name="Slide Number Placeholder 3"/>
          <p:cNvSpPr>
            <a:spLocks noGrp="1"/>
          </p:cNvSpPr>
          <p:nvPr>
            <p:ph type="sldNum" sz="quarter" idx="5"/>
          </p:nvPr>
        </p:nvSpPr>
        <p:spPr/>
        <p:txBody>
          <a:bodyPr/>
          <a:lstStyle/>
          <a:p>
            <a:fld id="{E0746DE6-3336-457D-A091-FA20AC1C536E}" type="slidenum">
              <a:rPr lang="en-US" smtClean="0"/>
              <a:t>8</a:t>
            </a:fld>
            <a:endParaRPr lang="en-US"/>
          </a:p>
        </p:txBody>
      </p:sp>
    </p:spTree>
    <p:extLst>
      <p:ext uri="{BB962C8B-B14F-4D97-AF65-F5344CB8AC3E}">
        <p14:creationId xmlns:p14="http://schemas.microsoft.com/office/powerpoint/2010/main" val="40675779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Judith Stein, MIT, Human Resources.</a:t>
            </a:r>
          </a:p>
        </p:txBody>
      </p:sp>
      <p:sp>
        <p:nvSpPr>
          <p:cNvPr id="4" name="Slide Number Placeholder 3"/>
          <p:cNvSpPr>
            <a:spLocks noGrp="1"/>
          </p:cNvSpPr>
          <p:nvPr>
            <p:ph type="sldNum" sz="quarter" idx="5"/>
          </p:nvPr>
        </p:nvSpPr>
        <p:spPr/>
        <p:txBody>
          <a:bodyPr/>
          <a:lstStyle/>
          <a:p>
            <a:fld id="{E0746DE6-3336-457D-A091-FA20AC1C536E}" type="slidenum">
              <a:rPr lang="en-US" smtClean="0"/>
              <a:t>11</a:t>
            </a:fld>
            <a:endParaRPr lang="en-US"/>
          </a:p>
        </p:txBody>
      </p:sp>
    </p:spTree>
    <p:extLst>
      <p:ext uri="{BB962C8B-B14F-4D97-AF65-F5344CB8AC3E}">
        <p14:creationId xmlns:p14="http://schemas.microsoft.com/office/powerpoint/2010/main" val="6477323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34260" y="462455"/>
            <a:ext cx="10515600" cy="822263"/>
          </a:xfrm>
        </p:spPr>
        <p:txBody>
          <a:bodyPr>
            <a:normAutofit/>
          </a:bodyPr>
          <a:lstStyle>
            <a:lvl1pPr>
              <a:defRPr sz="3600">
                <a:solidFill>
                  <a:srgbClr val="D24726"/>
                </a:solidFill>
                <a:latin typeface="Segoe UI Light" panose="020B0502040204020203" pitchFamily="34" charset="0"/>
                <a:cs typeface="Segoe UI Light" panose="020B0502040204020203" pitchFamily="34" charset="0"/>
              </a:defRPr>
            </a:lvl1pPr>
          </a:lstStyle>
          <a:p>
            <a:r>
              <a:rPr lang="en-US" dirty="0"/>
              <a:t>Click to edit Master title style</a:t>
            </a:r>
          </a:p>
        </p:txBody>
      </p:sp>
      <p:sp>
        <p:nvSpPr>
          <p:cNvPr id="3" name="Content Placeholder 2"/>
          <p:cNvSpPr>
            <a:spLocks noGrp="1"/>
          </p:cNvSpPr>
          <p:nvPr>
            <p:ph idx="1"/>
          </p:nvPr>
        </p:nvSpPr>
        <p:spPr>
          <a:xfrm>
            <a:off x="838200" y="1625936"/>
            <a:ext cx="10515600" cy="4351338"/>
          </a:xfrm>
        </p:spPr>
        <p:txBody>
          <a:bodyPr/>
          <a:lstStyle>
            <a:lvl1pPr>
              <a:defRPr sz="1400" baseline="0">
                <a:solidFill>
                  <a:srgbClr val="595959"/>
                </a:solidFill>
                <a:latin typeface="Segoe UI Semilight" panose="020B0402040204020203" pitchFamily="34" charset="0"/>
                <a:cs typeface="Segoe UI Semilight" panose="020B0402040204020203" pitchFamily="34" charset="0"/>
              </a:defRPr>
            </a:lvl1pPr>
            <a:lvl2pPr>
              <a:defRPr sz="1200" baseline="0">
                <a:solidFill>
                  <a:srgbClr val="595959"/>
                </a:solidFill>
                <a:latin typeface="Segoe UI Semilight" panose="020B0402040204020203" pitchFamily="34" charset="0"/>
                <a:cs typeface="Segoe UI Semilight" panose="020B0402040204020203" pitchFamily="34" charset="0"/>
              </a:defRPr>
            </a:lvl2pPr>
            <a:lvl3pPr>
              <a:defRPr sz="1200" baseline="0">
                <a:solidFill>
                  <a:srgbClr val="595959"/>
                </a:solidFill>
                <a:latin typeface="Segoe UI Semilight" panose="020B0402040204020203" pitchFamily="34" charset="0"/>
                <a:cs typeface="Segoe UI Semilight" panose="020B0402040204020203" pitchFamily="34" charset="0"/>
              </a:defRPr>
            </a:lvl3pPr>
            <a:lvl4pPr>
              <a:defRPr sz="1200" baseline="0">
                <a:solidFill>
                  <a:srgbClr val="595959"/>
                </a:solidFill>
                <a:latin typeface="Segoe UI Semilight" panose="020B0402040204020203" pitchFamily="34" charset="0"/>
                <a:cs typeface="Segoe UI Semilight" panose="020B0402040204020203" pitchFamily="34" charset="0"/>
              </a:defRPr>
            </a:lvl4pPr>
            <a:lvl5pPr>
              <a:defRPr sz="1200" baseline="0">
                <a:solidFill>
                  <a:srgbClr val="595959"/>
                </a:solidFill>
                <a:latin typeface="Segoe UI Semilight" panose="020B0402040204020203" pitchFamily="34" charset="0"/>
                <a:cs typeface="Segoe UI Semilight" panose="020B0402040204020203"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3652CD92-9D15-43B4-8516-073FCDAC90D4}" type="datetimeFigureOut">
              <a:rPr lang="en-US" smtClean="0"/>
              <a:t>5/14/2020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75E1560-7126-406C-A531-3A398E8D0EEA}" type="slidenum">
              <a:rPr lang="en-US" smtClean="0"/>
              <a:t>‹#›</a:t>
            </a:fld>
            <a:endParaRPr lang="en-US"/>
          </a:p>
        </p:txBody>
      </p:sp>
      <p:cxnSp>
        <p:nvCxnSpPr>
          <p:cNvPr id="7" name="Straight Connector 6"/>
          <p:cNvCxnSpPr/>
          <p:nvPr userDrawn="1"/>
        </p:nvCxnSpPr>
        <p:spPr>
          <a:xfrm>
            <a:off x="952500" y="1284718"/>
            <a:ext cx="10363200"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855252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D6495F3-B757-4FAF-98AA-EDA7D1485485}" type="datetimeFigureOut">
              <a:rPr lang="en-US" smtClean="0"/>
              <a:t>5/14/2020</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EE1939C1-24D7-49E9-A58A-7960365209F5}"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981509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D6495F3-B757-4FAF-98AA-EDA7D1485485}" type="datetimeFigureOut">
              <a:rPr lang="en-US" smtClean="0"/>
              <a:t>5/14/2020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E1939C1-24D7-49E9-A58A-7960365209F5}"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487813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D6495F3-B757-4FAF-98AA-EDA7D1485485}" type="datetimeFigureOut">
              <a:rPr lang="en-US" smtClean="0"/>
              <a:t>5/14/2020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E1939C1-24D7-49E9-A58A-7960365209F5}"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444517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D6495F3-B757-4FAF-98AA-EDA7D1485485}" type="datetimeFigureOut">
              <a:rPr lang="en-US" smtClean="0"/>
              <a:t>5/14/2020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E1939C1-24D7-49E9-A58A-7960365209F5}"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161339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D6495F3-B757-4FAF-98AA-EDA7D1485485}" type="datetimeFigureOut">
              <a:rPr lang="en-US" smtClean="0"/>
              <a:t>5/14/2020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E1939C1-24D7-49E9-A58A-7960365209F5}"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496819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6495F3-B757-4FAF-98AA-EDA7D1485485}" type="datetimeFigureOut">
              <a:rPr lang="en-US" smtClean="0"/>
              <a:t>5/14/2020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E1939C1-24D7-49E9-A58A-7960365209F5}"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734175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D6495F3-B757-4FAF-98AA-EDA7D1485485}" type="datetimeFigureOut">
              <a:rPr lang="en-US" smtClean="0"/>
              <a:t>5/14/2020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E1939C1-24D7-49E9-A58A-7960365209F5}" type="slidenum">
              <a:rPr lang="en-US" smtClean="0"/>
              <a:t>‹#›</a:t>
            </a:fld>
            <a:endParaRPr lang="en-US"/>
          </a:p>
        </p:txBody>
      </p:sp>
    </p:spTree>
    <p:extLst>
      <p:ext uri="{BB962C8B-B14F-4D97-AF65-F5344CB8AC3E}">
        <p14:creationId xmlns:p14="http://schemas.microsoft.com/office/powerpoint/2010/main" val="39676963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D6495F3-B757-4FAF-98AA-EDA7D1485485}" type="datetimeFigureOut">
              <a:rPr lang="en-US" smtClean="0"/>
              <a:t>5/14/2020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E1939C1-24D7-49E9-A58A-7960365209F5}"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071671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5D6495F3-B757-4FAF-98AA-EDA7D1485485}" type="datetimeFigureOut">
              <a:rPr lang="en-US" smtClean="0"/>
              <a:t>5/14/2020</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EE1939C1-24D7-49E9-A58A-7960365209F5}"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858758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D6495F3-B757-4FAF-98AA-EDA7D1485485}" type="datetimeFigureOut">
              <a:rPr lang="en-US" smtClean="0"/>
              <a:t>5/14/2020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E1939C1-24D7-49E9-A58A-7960365209F5}"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335116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D6495F3-B757-4FAF-98AA-EDA7D1485485}" type="datetimeFigureOut">
              <a:rPr lang="en-US" smtClean="0"/>
              <a:t>5/14/2020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E1939C1-24D7-49E9-A58A-7960365209F5}"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88898408"/>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9.xml"/><Relationship Id="rId13" Type="http://schemas.openxmlformats.org/officeDocument/2006/relationships/image" Target="../media/image1.jpg"/><Relationship Id="rId3" Type="http://schemas.openxmlformats.org/officeDocument/2006/relationships/slideLayout" Target="../slideLayouts/slideLayout4.xml"/><Relationship Id="rId7" Type="http://schemas.openxmlformats.org/officeDocument/2006/relationships/slideLayout" Target="../slideLayouts/slideLayout8.xml"/><Relationship Id="rId12" Type="http://schemas.openxmlformats.org/officeDocument/2006/relationships/theme" Target="../theme/theme2.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slideLayout" Target="../slideLayouts/slideLayout7.xml"/><Relationship Id="rId11" Type="http://schemas.openxmlformats.org/officeDocument/2006/relationships/slideLayout" Target="../slideLayouts/slideLayout12.xml"/><Relationship Id="rId5" Type="http://schemas.openxmlformats.org/officeDocument/2006/relationships/slideLayout" Target="../slideLayouts/slideLayout6.xml"/><Relationship Id="rId10" Type="http://schemas.openxmlformats.org/officeDocument/2006/relationships/slideLayout" Target="../slideLayouts/slideLayout11.xml"/><Relationship Id="rId4" Type="http://schemas.openxmlformats.org/officeDocument/2006/relationships/slideLayout" Target="../slideLayouts/slideLayout5.xml"/><Relationship Id="rId9"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652CD92-9D15-43B4-8516-073FCDAC90D4}" type="datetimeFigureOut">
              <a:rPr lang="en-US" smtClean="0"/>
              <a:t>5/14/2020</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75E1560-7126-406C-A531-3A398E8D0EEA}" type="slidenum">
              <a:rPr lang="en-US" smtClean="0"/>
              <a:t>‹#›</a:t>
            </a:fld>
            <a:endParaRPr lang="en-US"/>
          </a:p>
        </p:txBody>
      </p:sp>
    </p:spTree>
    <p:extLst>
      <p:ext uri="{BB962C8B-B14F-4D97-AF65-F5344CB8AC3E}">
        <p14:creationId xmlns:p14="http://schemas.microsoft.com/office/powerpoint/2010/main" val="3184122265"/>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3652CD92-9D15-43B4-8516-073FCDAC90D4}" type="datetimeFigureOut">
              <a:rPr lang="en-US" smtClean="0"/>
              <a:t>5/14/2020</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475E1560-7126-406C-A531-3A398E8D0EEA}" type="slidenum">
              <a:rPr lang="en-US" smtClean="0"/>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16420105"/>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8" Type="http://schemas.openxmlformats.org/officeDocument/2006/relationships/image" Target="../media/image10.png"/><Relationship Id="rId13" Type="http://schemas.openxmlformats.org/officeDocument/2006/relationships/customXml" Target="../ink/ink6.xml"/><Relationship Id="rId18" Type="http://schemas.openxmlformats.org/officeDocument/2006/relationships/image" Target="../media/image15.png"/><Relationship Id="rId3" Type="http://schemas.openxmlformats.org/officeDocument/2006/relationships/customXml" Target="../ink/ink1.xml"/><Relationship Id="rId7" Type="http://schemas.openxmlformats.org/officeDocument/2006/relationships/customXml" Target="../ink/ink3.xml"/><Relationship Id="rId12" Type="http://schemas.openxmlformats.org/officeDocument/2006/relationships/image" Target="../media/image12.png"/><Relationship Id="rId17" Type="http://schemas.openxmlformats.org/officeDocument/2006/relationships/customXml" Target="../ink/ink8.xml"/><Relationship Id="rId2" Type="http://schemas.openxmlformats.org/officeDocument/2006/relationships/image" Target="../media/image7.png"/><Relationship Id="rId16" Type="http://schemas.openxmlformats.org/officeDocument/2006/relationships/image" Target="../media/image14.png"/><Relationship Id="rId20" Type="http://schemas.openxmlformats.org/officeDocument/2006/relationships/image" Target="../media/image16.png"/><Relationship Id="rId1" Type="http://schemas.openxmlformats.org/officeDocument/2006/relationships/slideLayout" Target="../slideLayouts/slideLayout7.xml"/><Relationship Id="rId6" Type="http://schemas.openxmlformats.org/officeDocument/2006/relationships/image" Target="../media/image9.png"/><Relationship Id="rId11" Type="http://schemas.openxmlformats.org/officeDocument/2006/relationships/customXml" Target="../ink/ink5.xml"/><Relationship Id="rId5" Type="http://schemas.openxmlformats.org/officeDocument/2006/relationships/customXml" Target="../ink/ink2.xml"/><Relationship Id="rId15" Type="http://schemas.openxmlformats.org/officeDocument/2006/relationships/customXml" Target="../ink/ink7.xml"/><Relationship Id="rId10" Type="http://schemas.openxmlformats.org/officeDocument/2006/relationships/image" Target="../media/image11.png"/><Relationship Id="rId19" Type="http://schemas.openxmlformats.org/officeDocument/2006/relationships/customXml" Target="../ink/ink9.xml"/><Relationship Id="rId4" Type="http://schemas.openxmlformats.org/officeDocument/2006/relationships/image" Target="../media/image8.png"/><Relationship Id="rId9" Type="http://schemas.openxmlformats.org/officeDocument/2006/relationships/customXml" Target="../ink/ink4.xml"/><Relationship Id="rId14" Type="http://schemas.openxmlformats.org/officeDocument/2006/relationships/image" Target="../media/image13.png"/></Relationships>
</file>

<file path=ppt/slides/_rels/slide8.xml.rels><?xml version="1.0" encoding="UTF-8" standalone="yes"?>
<Relationships xmlns="http://schemas.openxmlformats.org/package/2006/relationships"><Relationship Id="rId3" Type="http://schemas.openxmlformats.org/officeDocument/2006/relationships/customXml" Target="../ink/ink10.xml"/><Relationship Id="rId2" Type="http://schemas.openxmlformats.org/officeDocument/2006/relationships/notesSlide" Target="../notesSlides/notesSlide2.xml"/><Relationship Id="rId1" Type="http://schemas.openxmlformats.org/officeDocument/2006/relationships/slideLayout" Target="../slideLayouts/slideLayout8.xml"/><Relationship Id="rId5" Type="http://schemas.openxmlformats.org/officeDocument/2006/relationships/image" Target="../media/image18.jpeg"/><Relationship Id="rId4" Type="http://schemas.openxmlformats.org/officeDocument/2006/relationships/image" Target="../media/image17.png"/></Relationships>
</file>

<file path=ppt/slides/_rels/slide9.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4.png"/><Relationship Id="rId4" Type="http://schemas.openxmlformats.org/officeDocument/2006/relationships/image" Target="../media/image23.jpeg"/></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1.jpg"/><Relationship Id="rId1" Type="http://schemas.openxmlformats.org/officeDocument/2006/relationships/slideLayout" Target="../slideLayouts/slideLayout8.xml"/><Relationship Id="rId4" Type="http://schemas.openxmlformats.org/officeDocument/2006/relationships/image" Target="../media/image37.svg"/></Relationships>
</file>

<file path=ppt/slides/_rels/slide17.xml.rels><?xml version="1.0" encoding="UTF-8" standalone="yes"?>
<Relationships xmlns="http://schemas.openxmlformats.org/package/2006/relationships"><Relationship Id="rId3" Type="http://schemas.openxmlformats.org/officeDocument/2006/relationships/image" Target="../media/image39.png"/><Relationship Id="rId7" Type="http://schemas.openxmlformats.org/officeDocument/2006/relationships/image" Target="../media/image43.png"/><Relationship Id="rId2" Type="http://schemas.openxmlformats.org/officeDocument/2006/relationships/image" Target="../media/image38.png"/><Relationship Id="rId1" Type="http://schemas.openxmlformats.org/officeDocument/2006/relationships/slideLayout" Target="../slideLayouts/slideLayout8.xml"/><Relationship Id="rId6" Type="http://schemas.openxmlformats.org/officeDocument/2006/relationships/image" Target="../media/image42.png"/><Relationship Id="rId5" Type="http://schemas.openxmlformats.org/officeDocument/2006/relationships/image" Target="../media/image41.png"/><Relationship Id="rId4" Type="http://schemas.openxmlformats.org/officeDocument/2006/relationships/image" Target="../media/image40.png"/></Relationships>
</file>

<file path=ppt/slides/_rels/slide18.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image" Target="../media/image1.jpg"/><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3" Type="http://schemas.openxmlformats.org/officeDocument/2006/relationships/hyperlink" Target="https://www.belbin.com/about/belbin-team-roles/" TargetMode="External"/><Relationship Id="rId2" Type="http://schemas.openxmlformats.org/officeDocument/2006/relationships/hyperlink" Target="https://www.youtube.com/watch?v=0hV65KIItlE" TargetMode="External"/><Relationship Id="rId1" Type="http://schemas.openxmlformats.org/officeDocument/2006/relationships/slideLayout" Target="../slideLayouts/slideLayout8.xml"/><Relationship Id="rId5" Type="http://schemas.openxmlformats.org/officeDocument/2006/relationships/hyperlink" Target="https://www.speedoftrust.com/" TargetMode="External"/><Relationship Id="rId4" Type="http://schemas.openxmlformats.org/officeDocument/2006/relationships/hyperlink" Target="https://www.mindtools.com/pages/article/improving-group-dynamics.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65200" y="1383528"/>
            <a:ext cx="5925989" cy="3167510"/>
          </a:xfrm>
        </p:spPr>
        <p:txBody>
          <a:bodyPr anchor="b">
            <a:normAutofit/>
          </a:bodyPr>
          <a:lstStyle/>
          <a:p>
            <a:pPr algn="r"/>
            <a:r>
              <a:rPr lang="en-US" sz="7400" dirty="0"/>
              <a:t>Effective Team Working</a:t>
            </a:r>
          </a:p>
        </p:txBody>
      </p:sp>
      <p:sp>
        <p:nvSpPr>
          <p:cNvPr id="3" name="Content Placeholder 2"/>
          <p:cNvSpPr>
            <a:spLocks noGrp="1"/>
          </p:cNvSpPr>
          <p:nvPr>
            <p:ph type="subTitle" idx="1"/>
          </p:nvPr>
        </p:nvSpPr>
        <p:spPr>
          <a:xfrm>
            <a:off x="965201" y="4582814"/>
            <a:ext cx="5925987" cy="1312657"/>
          </a:xfrm>
        </p:spPr>
        <p:txBody>
          <a:bodyPr anchor="t">
            <a:normAutofit fontScale="85000" lnSpcReduction="20000"/>
          </a:bodyPr>
          <a:lstStyle/>
          <a:p>
            <a:pPr algn="r"/>
            <a:r>
              <a:rPr lang="en-GB" sz="2200" dirty="0"/>
              <a:t>BMSK4002 Part 1 </a:t>
            </a:r>
          </a:p>
          <a:p>
            <a:pPr algn="r"/>
            <a:r>
              <a:rPr lang="en-GB" sz="2200" dirty="0"/>
              <a:t>Presentation </a:t>
            </a:r>
          </a:p>
          <a:p>
            <a:pPr algn="r"/>
            <a:r>
              <a:rPr lang="en-GB" sz="2200" dirty="0"/>
              <a:t>Enrique Quevedo Diaz</a:t>
            </a:r>
          </a:p>
        </p:txBody>
      </p:sp>
      <p:pic>
        <p:nvPicPr>
          <p:cNvPr id="31" name="Graphic 30" descr="Users">
            <a:extLst>
              <a:ext uri="{FF2B5EF4-FFF2-40B4-BE49-F238E27FC236}">
                <a16:creationId xmlns:a16="http://schemas.microsoft.com/office/drawing/2014/main" id="{52D3AC3F-B7AF-4D05-9D71-04B09A86ED4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99140" y="2209474"/>
            <a:ext cx="2489416" cy="2489416"/>
          </a:xfrm>
          <a:prstGeom prst="rect">
            <a:avLst/>
          </a:prstGeom>
        </p:spPr>
      </p:pic>
    </p:spTree>
    <p:extLst>
      <p:ext uri="{BB962C8B-B14F-4D97-AF65-F5344CB8AC3E}">
        <p14:creationId xmlns:p14="http://schemas.microsoft.com/office/powerpoint/2010/main" val="18574221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2" name="Picture 1" descr="A person sitting on a bench&#10;&#10;Description automatically generated">
            <a:extLst>
              <a:ext uri="{FF2B5EF4-FFF2-40B4-BE49-F238E27FC236}">
                <a16:creationId xmlns:a16="http://schemas.microsoft.com/office/drawing/2014/main" id="{BEDF71A4-3ECC-483D-8F63-6EA9005100BF}"/>
              </a:ext>
            </a:extLst>
          </p:cNvPr>
          <p:cNvPicPr>
            <a:picLocks noChangeAspect="1"/>
          </p:cNvPicPr>
          <p:nvPr/>
        </p:nvPicPr>
        <p:blipFill rotWithShape="1">
          <a:blip r:embed="rId2"/>
          <a:srcRect t="4601" r="2124" b="16840"/>
          <a:stretch/>
        </p:blipFill>
        <p:spPr>
          <a:xfrm>
            <a:off x="762001" y="152399"/>
            <a:ext cx="10337800" cy="5683855"/>
          </a:xfrm>
          <a:prstGeom prst="rect">
            <a:avLst/>
          </a:prstGeom>
        </p:spPr>
      </p:pic>
    </p:spTree>
    <p:extLst>
      <p:ext uri="{BB962C8B-B14F-4D97-AF65-F5344CB8AC3E}">
        <p14:creationId xmlns:p14="http://schemas.microsoft.com/office/powerpoint/2010/main" val="3301653393"/>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53DB3-0E8B-4187-8BAE-63DB1721F8B3}"/>
              </a:ext>
            </a:extLst>
          </p:cNvPr>
          <p:cNvSpPr>
            <a:spLocks noGrp="1"/>
          </p:cNvSpPr>
          <p:nvPr>
            <p:ph type="title"/>
          </p:nvPr>
        </p:nvSpPr>
        <p:spPr>
          <a:xfrm>
            <a:off x="762001" y="803325"/>
            <a:ext cx="5314536" cy="1325563"/>
          </a:xfrm>
        </p:spPr>
        <p:txBody>
          <a:bodyPr vert="horz" lIns="91440" tIns="45720" rIns="91440" bIns="45720" rtlCol="0" anchor="ctr">
            <a:normAutofit/>
          </a:bodyPr>
          <a:lstStyle/>
          <a:p>
            <a:r>
              <a:rPr lang="en-US" sz="4400">
                <a:solidFill>
                  <a:schemeClr val="tx1"/>
                </a:solidFill>
                <a:latin typeface="+mj-lt"/>
                <a:cs typeface="+mj-cs"/>
              </a:rPr>
              <a:t>What is a team?</a:t>
            </a:r>
          </a:p>
        </p:txBody>
      </p:sp>
      <p:sp>
        <p:nvSpPr>
          <p:cNvPr id="3" name="Content Placeholder 2">
            <a:extLst>
              <a:ext uri="{FF2B5EF4-FFF2-40B4-BE49-F238E27FC236}">
                <a16:creationId xmlns:a16="http://schemas.microsoft.com/office/drawing/2014/main" id="{0305CF9A-00DF-4613-8E9B-AB5A8561AA3E}"/>
              </a:ext>
            </a:extLst>
          </p:cNvPr>
          <p:cNvSpPr>
            <a:spLocks noGrp="1"/>
          </p:cNvSpPr>
          <p:nvPr>
            <p:ph idx="1"/>
          </p:nvPr>
        </p:nvSpPr>
        <p:spPr>
          <a:xfrm>
            <a:off x="762000" y="2279018"/>
            <a:ext cx="5314543" cy="3375920"/>
          </a:xfrm>
        </p:spPr>
        <p:txBody>
          <a:bodyPr vert="horz" lIns="91440" tIns="45720" rIns="91440" bIns="45720" rtlCol="0" anchor="t">
            <a:normAutofit/>
          </a:bodyPr>
          <a:lstStyle/>
          <a:p>
            <a:pPr marL="0"/>
            <a:r>
              <a:rPr lang="en-US" sz="1800" dirty="0">
                <a:solidFill>
                  <a:schemeClr val="tx1"/>
                </a:solidFill>
                <a:latin typeface="+mn-lt"/>
                <a:cs typeface="+mn-cs"/>
              </a:rPr>
              <a:t>Richard DuFour, on Groups v. Teams, defines a team as a “group of people who work together to achieve a common goal”</a:t>
            </a:r>
          </a:p>
          <a:p>
            <a:pPr marL="0"/>
            <a:endParaRPr lang="en-US" sz="1800" dirty="0">
              <a:solidFill>
                <a:schemeClr val="tx1"/>
              </a:solidFill>
              <a:latin typeface="+mn-lt"/>
              <a:cs typeface="+mn-cs"/>
            </a:endParaRPr>
          </a:p>
          <a:p>
            <a:pPr marL="0" indent="0">
              <a:buNone/>
            </a:pPr>
            <a:r>
              <a:rPr lang="en-US" sz="1800" b="1" dirty="0">
                <a:solidFill>
                  <a:schemeClr val="tx1"/>
                </a:solidFill>
                <a:latin typeface="+mn-lt"/>
                <a:cs typeface="+mn-cs"/>
              </a:rPr>
              <a:t>    Teams </a:t>
            </a:r>
          </a:p>
          <a:p>
            <a:r>
              <a:rPr lang="en-US" sz="1800" dirty="0">
                <a:solidFill>
                  <a:schemeClr val="tx1"/>
                </a:solidFill>
                <a:latin typeface="+mn-lt"/>
                <a:cs typeface="+mn-cs"/>
              </a:rPr>
              <a:t>Work interdependently </a:t>
            </a:r>
          </a:p>
          <a:p>
            <a:r>
              <a:rPr lang="en-US" sz="1800" dirty="0">
                <a:solidFill>
                  <a:schemeClr val="tx1"/>
                </a:solidFill>
                <a:latin typeface="+mn-lt"/>
                <a:cs typeface="+mn-cs"/>
              </a:rPr>
              <a:t>Have a common goal </a:t>
            </a:r>
          </a:p>
          <a:p>
            <a:r>
              <a:rPr lang="en-US" sz="1800" dirty="0">
                <a:solidFill>
                  <a:schemeClr val="tx1"/>
                </a:solidFill>
                <a:latin typeface="+mn-lt"/>
                <a:cs typeface="+mn-cs"/>
              </a:rPr>
              <a:t>Goal for which they are mutually accountable”</a:t>
            </a:r>
          </a:p>
          <a:p>
            <a:pPr marL="0"/>
            <a:endParaRPr lang="en-US" sz="1800" dirty="0">
              <a:solidFill>
                <a:schemeClr val="tx1"/>
              </a:solidFill>
              <a:latin typeface="+mn-lt"/>
              <a:cs typeface="+mn-cs"/>
            </a:endParaRPr>
          </a:p>
          <a:p>
            <a:pPr marL="0"/>
            <a:endParaRPr lang="en-US" sz="1800" dirty="0">
              <a:solidFill>
                <a:schemeClr val="tx1"/>
              </a:solidFill>
              <a:latin typeface="+mn-lt"/>
              <a:cs typeface="+mn-cs"/>
            </a:endParaRPr>
          </a:p>
        </p:txBody>
      </p:sp>
      <p:sp>
        <p:nvSpPr>
          <p:cNvPr id="17" name="Freeform: Shape 16">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78C47A9E-4BCD-4380-90CE-7B60154A210F}"/>
              </a:ext>
            </a:extLst>
          </p:cNvPr>
          <p:cNvPicPr>
            <a:picLocks noChangeAspect="1"/>
          </p:cNvPicPr>
          <p:nvPr/>
        </p:nvPicPr>
        <p:blipFill rotWithShape="1">
          <a:blip r:embed="rId2"/>
          <a:srcRect b="8294"/>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3013937768"/>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B76E6-8E55-4532-B4C9-362459A30A05}"/>
              </a:ext>
            </a:extLst>
          </p:cNvPr>
          <p:cNvSpPr>
            <a:spLocks noGrp="1"/>
          </p:cNvSpPr>
          <p:nvPr>
            <p:ph type="title"/>
          </p:nvPr>
        </p:nvSpPr>
        <p:spPr/>
        <p:txBody>
          <a:bodyPr/>
          <a:lstStyle/>
          <a:p>
            <a:r>
              <a:rPr lang="en-US" dirty="0">
                <a:latin typeface="Segoe UI Light" panose="020B0702040204020203" pitchFamily="34" charset="0"/>
                <a:ea typeface="Segoe UI Light" panose="020B0702040204020203" pitchFamily="34" charset="0"/>
                <a:cs typeface="Segoe UI" panose="020B0502040204020203" pitchFamily="34" charset="0"/>
              </a:rPr>
              <a:t>Effective Team Working</a:t>
            </a:r>
          </a:p>
        </p:txBody>
      </p:sp>
      <p:sp>
        <p:nvSpPr>
          <p:cNvPr id="20" name="Text 2"/>
          <p:cNvSpPr/>
          <p:nvPr/>
        </p:nvSpPr>
        <p:spPr>
          <a:xfrm>
            <a:off x="838200" y="1461299"/>
            <a:ext cx="10462846" cy="658385"/>
          </a:xfrm>
          <a:prstGeom prst="rect">
            <a:avLst/>
          </a:prstGeom>
        </p:spPr>
        <p:txBody>
          <a:bodyPr wrap="square">
            <a:spAutoFit/>
          </a:bodyPr>
          <a:lstStyle/>
          <a:p>
            <a:pPr>
              <a:lnSpc>
                <a:spcPct val="150000"/>
              </a:lnSpc>
            </a:pPr>
            <a:r>
              <a:rPr lang="en-US" sz="2800" dirty="0">
                <a:solidFill>
                  <a:srgbClr val="D24726"/>
                </a:solidFill>
                <a:latin typeface="Segoe UI Semibold" panose="020B0702040204020203" pitchFamily="34" charset="0"/>
                <a:ea typeface="Segoe UI Semibold" panose="020B0702040204020203" pitchFamily="34" charset="0"/>
                <a:cs typeface="Segoe UI" panose="020B0502040204020203" pitchFamily="34" charset="0"/>
              </a:rPr>
              <a:t>Presentation plan </a:t>
            </a:r>
          </a:p>
        </p:txBody>
      </p:sp>
      <p:sp>
        <p:nvSpPr>
          <p:cNvPr id="21" name="Content Placeholder 2"/>
          <p:cNvSpPr txBox="1">
            <a:spLocks/>
          </p:cNvSpPr>
          <p:nvPr/>
        </p:nvSpPr>
        <p:spPr>
          <a:xfrm>
            <a:off x="850250" y="2296264"/>
            <a:ext cx="10465450" cy="3852287"/>
          </a:xfrm>
          <a:prstGeom prst="rect">
            <a:avLst/>
          </a:prstGeom>
          <a:ln w="57150">
            <a:noFill/>
          </a:ln>
        </p:spPr>
        <p:txBody>
          <a:bodyPr vert="horz" lIns="91440" tIns="45720" rIns="91440" bIns="45720" numCol="1" rtlCol="0" anchor="t">
            <a:normAutofit/>
          </a:bodyPr>
          <a:lstStyle/>
          <a:p>
            <a:pPr marL="0" indent="0">
              <a:lnSpc>
                <a:spcPct val="150000"/>
              </a:lnSpc>
              <a:spcBef>
                <a:spcPts val="0"/>
              </a:spcBef>
              <a:buFont typeface="Arial" panose="020B0604020202020204" pitchFamily="34" charset="0"/>
              <a:buNone/>
            </a:pPr>
            <a:r>
              <a:rPr lang="en-US" sz="3200" dirty="0">
                <a:solidFill>
                  <a:schemeClr val="tx1">
                    <a:lumMod val="65000"/>
                    <a:lumOff val="35000"/>
                  </a:schemeClr>
                </a:solidFill>
                <a:latin typeface="Segoe UI Semilight" panose="020B0402040204020203" pitchFamily="34" charset="0"/>
                <a:ea typeface="Segoe UI" panose="020B0502040204020203" pitchFamily="34" charset="0"/>
                <a:cs typeface="Segoe UI Semilight" panose="020B0402040204020203" pitchFamily="34" charset="0"/>
              </a:rPr>
              <a:t>The main goal of this presentation is to demonstrate an understanding of Effective Team Working main theories, connecting them to group dynamics and to demonstrate the importance of team working within an employment perspective.  </a:t>
            </a:r>
          </a:p>
        </p:txBody>
      </p:sp>
    </p:spTree>
    <p:extLst>
      <p:ext uri="{BB962C8B-B14F-4D97-AF65-F5344CB8AC3E}">
        <p14:creationId xmlns:p14="http://schemas.microsoft.com/office/powerpoint/2010/main" val="37486675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val 1">
            <a:extLst>
              <a:ext uri="{FF2B5EF4-FFF2-40B4-BE49-F238E27FC236}">
                <a16:creationId xmlns:a16="http://schemas.microsoft.com/office/drawing/2014/main" id="{034AFBD2-F231-4754-B5A4-2F6833DA543F}"/>
              </a:ext>
            </a:extLst>
          </p:cNvPr>
          <p:cNvSpPr/>
          <p:nvPr/>
        </p:nvSpPr>
        <p:spPr>
          <a:xfrm rot="10800000" flipH="1" flipV="1">
            <a:off x="4487920" y="1982739"/>
            <a:ext cx="3205655" cy="1905000"/>
          </a:xfrm>
          <a:prstGeom prst="ellipse">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sz="2800" b="1" dirty="0"/>
              <a:t>Team Working</a:t>
            </a:r>
          </a:p>
        </p:txBody>
      </p:sp>
      <p:sp>
        <p:nvSpPr>
          <p:cNvPr id="3" name="Oval 2">
            <a:extLst>
              <a:ext uri="{FF2B5EF4-FFF2-40B4-BE49-F238E27FC236}">
                <a16:creationId xmlns:a16="http://schemas.microsoft.com/office/drawing/2014/main" id="{25D359DD-8F45-487E-9417-0FC2457947F6}"/>
              </a:ext>
            </a:extLst>
          </p:cNvPr>
          <p:cNvSpPr/>
          <p:nvPr/>
        </p:nvSpPr>
        <p:spPr>
          <a:xfrm>
            <a:off x="7312572" y="225155"/>
            <a:ext cx="2806262" cy="134532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Tuckman</a:t>
            </a:r>
          </a:p>
        </p:txBody>
      </p:sp>
      <p:sp>
        <p:nvSpPr>
          <p:cNvPr id="4" name="Oval 3">
            <a:extLst>
              <a:ext uri="{FF2B5EF4-FFF2-40B4-BE49-F238E27FC236}">
                <a16:creationId xmlns:a16="http://schemas.microsoft.com/office/drawing/2014/main" id="{BA9ECD82-1047-4B8C-B60A-E80CBD78D644}"/>
              </a:ext>
            </a:extLst>
          </p:cNvPr>
          <p:cNvSpPr/>
          <p:nvPr/>
        </p:nvSpPr>
        <p:spPr>
          <a:xfrm>
            <a:off x="1873321" y="254622"/>
            <a:ext cx="2701159" cy="142940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Belbin</a:t>
            </a:r>
          </a:p>
        </p:txBody>
      </p:sp>
      <p:sp>
        <p:nvSpPr>
          <p:cNvPr id="5" name="Oval 4">
            <a:extLst>
              <a:ext uri="{FF2B5EF4-FFF2-40B4-BE49-F238E27FC236}">
                <a16:creationId xmlns:a16="http://schemas.microsoft.com/office/drawing/2014/main" id="{8A93EA87-4892-4399-BA6A-D4E6FA80E07F}"/>
              </a:ext>
            </a:extLst>
          </p:cNvPr>
          <p:cNvSpPr/>
          <p:nvPr/>
        </p:nvSpPr>
        <p:spPr>
          <a:xfrm>
            <a:off x="1036110" y="2020318"/>
            <a:ext cx="2483261" cy="134532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Key Behaviours </a:t>
            </a:r>
          </a:p>
        </p:txBody>
      </p:sp>
      <p:sp>
        <p:nvSpPr>
          <p:cNvPr id="6" name="Oval 5">
            <a:extLst>
              <a:ext uri="{FF2B5EF4-FFF2-40B4-BE49-F238E27FC236}">
                <a16:creationId xmlns:a16="http://schemas.microsoft.com/office/drawing/2014/main" id="{0B22FD62-DB99-4932-8545-957566914794}"/>
              </a:ext>
            </a:extLst>
          </p:cNvPr>
          <p:cNvSpPr/>
          <p:nvPr/>
        </p:nvSpPr>
        <p:spPr>
          <a:xfrm>
            <a:off x="8941675" y="2116585"/>
            <a:ext cx="2354317" cy="134532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Trust</a:t>
            </a:r>
          </a:p>
        </p:txBody>
      </p:sp>
      <p:sp>
        <p:nvSpPr>
          <p:cNvPr id="7" name="Oval 6">
            <a:extLst>
              <a:ext uri="{FF2B5EF4-FFF2-40B4-BE49-F238E27FC236}">
                <a16:creationId xmlns:a16="http://schemas.microsoft.com/office/drawing/2014/main" id="{610E1F71-1446-4C6C-9FA3-17036C39E328}"/>
              </a:ext>
            </a:extLst>
          </p:cNvPr>
          <p:cNvSpPr/>
          <p:nvPr/>
        </p:nvSpPr>
        <p:spPr>
          <a:xfrm>
            <a:off x="1226950" y="3659888"/>
            <a:ext cx="2606564" cy="142940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Group Dynamics</a:t>
            </a:r>
          </a:p>
        </p:txBody>
      </p:sp>
      <p:sp>
        <p:nvSpPr>
          <p:cNvPr id="8" name="Oval 7">
            <a:extLst>
              <a:ext uri="{FF2B5EF4-FFF2-40B4-BE49-F238E27FC236}">
                <a16:creationId xmlns:a16="http://schemas.microsoft.com/office/drawing/2014/main" id="{5803B726-8A5F-4645-BDD7-646991FDCE92}"/>
              </a:ext>
            </a:extLst>
          </p:cNvPr>
          <p:cNvSpPr/>
          <p:nvPr/>
        </p:nvSpPr>
        <p:spPr>
          <a:xfrm>
            <a:off x="8137769" y="4098364"/>
            <a:ext cx="3090041" cy="142940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Elements of High </a:t>
            </a:r>
            <a:r>
              <a:rPr lang="en-GB" sz="2000" dirty="0"/>
              <a:t>Performing</a:t>
            </a:r>
            <a:r>
              <a:rPr lang="en-GB" sz="2400" dirty="0"/>
              <a:t> Teams</a:t>
            </a:r>
          </a:p>
        </p:txBody>
      </p:sp>
      <p:sp>
        <p:nvSpPr>
          <p:cNvPr id="9" name="Oval 8">
            <a:extLst>
              <a:ext uri="{FF2B5EF4-FFF2-40B4-BE49-F238E27FC236}">
                <a16:creationId xmlns:a16="http://schemas.microsoft.com/office/drawing/2014/main" id="{081DB21E-2913-49FC-8DE7-602F9E7D9998}"/>
              </a:ext>
            </a:extLst>
          </p:cNvPr>
          <p:cNvSpPr/>
          <p:nvPr/>
        </p:nvSpPr>
        <p:spPr>
          <a:xfrm>
            <a:off x="4641125" y="4742763"/>
            <a:ext cx="2827283" cy="130328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Workplace</a:t>
            </a:r>
            <a:r>
              <a:rPr lang="en-GB" dirty="0"/>
              <a:t> </a:t>
            </a:r>
            <a:r>
              <a:rPr lang="en-GB" sz="2400" dirty="0"/>
              <a:t>Examples</a:t>
            </a:r>
          </a:p>
        </p:txBody>
      </p:sp>
      <p:cxnSp>
        <p:nvCxnSpPr>
          <p:cNvPr id="12" name="Straight Connector 11">
            <a:extLst>
              <a:ext uri="{FF2B5EF4-FFF2-40B4-BE49-F238E27FC236}">
                <a16:creationId xmlns:a16="http://schemas.microsoft.com/office/drawing/2014/main" id="{5B95E1B7-EAEE-4C40-B4F4-880019997F7A}"/>
              </a:ext>
            </a:extLst>
          </p:cNvPr>
          <p:cNvCxnSpPr>
            <a:stCxn id="5" idx="6"/>
          </p:cNvCxnSpPr>
          <p:nvPr/>
        </p:nvCxnSpPr>
        <p:spPr>
          <a:xfrm>
            <a:off x="3519371" y="2692979"/>
            <a:ext cx="985793" cy="12793"/>
          </a:xfrm>
          <a:prstGeom prst="line">
            <a:avLst/>
          </a:prstGeom>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B9C8C19-03BD-4C20-BDF2-51CCBF5756CB}"/>
              </a:ext>
            </a:extLst>
          </p:cNvPr>
          <p:cNvCxnSpPr/>
          <p:nvPr/>
        </p:nvCxnSpPr>
        <p:spPr>
          <a:xfrm flipV="1">
            <a:off x="3784600" y="3550407"/>
            <a:ext cx="1092200" cy="749591"/>
          </a:xfrm>
          <a:prstGeom prst="line">
            <a:avLst/>
          </a:prstGeom>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52423CCC-2C74-41CE-8F90-16E8132299AF}"/>
              </a:ext>
            </a:extLst>
          </p:cNvPr>
          <p:cNvCxnSpPr>
            <a:cxnSpLocks/>
          </p:cNvCxnSpPr>
          <p:nvPr/>
        </p:nvCxnSpPr>
        <p:spPr>
          <a:xfrm flipH="1" flipV="1">
            <a:off x="5985641" y="3916818"/>
            <a:ext cx="1" cy="772189"/>
          </a:xfrm>
          <a:prstGeom prst="line">
            <a:avLst/>
          </a:prstGeom>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7DF1F6C-84C5-4B20-9DB6-B28EF3E07585}"/>
              </a:ext>
            </a:extLst>
          </p:cNvPr>
          <p:cNvCxnSpPr>
            <a:cxnSpLocks/>
          </p:cNvCxnSpPr>
          <p:nvPr/>
        </p:nvCxnSpPr>
        <p:spPr>
          <a:xfrm flipH="1" flipV="1">
            <a:off x="7379137" y="3544551"/>
            <a:ext cx="1336566" cy="622739"/>
          </a:xfrm>
          <a:prstGeom prst="line">
            <a:avLst/>
          </a:prstGeom>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6C5B0A98-99AC-4FEA-AAE2-1D8C53834ADB}"/>
              </a:ext>
            </a:extLst>
          </p:cNvPr>
          <p:cNvCxnSpPr>
            <a:stCxn id="6" idx="2"/>
            <a:endCxn id="2" idx="6"/>
          </p:cNvCxnSpPr>
          <p:nvPr/>
        </p:nvCxnSpPr>
        <p:spPr>
          <a:xfrm flipH="1">
            <a:off x="7693575" y="2789247"/>
            <a:ext cx="1248100" cy="145992"/>
          </a:xfrm>
          <a:prstGeom prst="line">
            <a:avLst/>
          </a:prstGeom>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00C18904-1A02-4FC3-B70D-E8349DB3AABF}"/>
              </a:ext>
            </a:extLst>
          </p:cNvPr>
          <p:cNvCxnSpPr/>
          <p:nvPr/>
        </p:nvCxnSpPr>
        <p:spPr>
          <a:xfrm>
            <a:off x="4047863" y="1487370"/>
            <a:ext cx="1253066" cy="629215"/>
          </a:xfrm>
          <a:prstGeom prst="line">
            <a:avLst/>
          </a:prstGeom>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34BCD2A3-B388-40FB-9BB4-0CB4531586DE}"/>
              </a:ext>
            </a:extLst>
          </p:cNvPr>
          <p:cNvCxnSpPr/>
          <p:nvPr/>
        </p:nvCxnSpPr>
        <p:spPr>
          <a:xfrm>
            <a:off x="7789333" y="1245220"/>
            <a:ext cx="0" cy="191334"/>
          </a:xfrm>
          <a:prstGeom prst="line">
            <a:avLst/>
          </a:prstGeom>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DE5ED4EF-8AA6-48BC-925F-103250A2A41A}"/>
              </a:ext>
            </a:extLst>
          </p:cNvPr>
          <p:cNvCxnSpPr>
            <a:cxnSpLocks/>
          </p:cNvCxnSpPr>
          <p:nvPr/>
        </p:nvCxnSpPr>
        <p:spPr>
          <a:xfrm flipH="1">
            <a:off x="7128933" y="1463596"/>
            <a:ext cx="769872" cy="729796"/>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563084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B2AE028-3C85-4C9A-BFF9-193B32D47140}"/>
              </a:ext>
            </a:extLst>
          </p:cNvPr>
          <p:cNvSpPr txBox="1"/>
          <p:nvPr/>
        </p:nvSpPr>
        <p:spPr>
          <a:xfrm>
            <a:off x="1515015" y="440453"/>
            <a:ext cx="4176511" cy="1049235"/>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3200" cap="all" dirty="0">
                <a:latin typeface="+mj-lt"/>
                <a:ea typeface="+mj-ea"/>
                <a:cs typeface="+mj-cs"/>
              </a:rPr>
              <a:t>Belbin Team Roles Theory</a:t>
            </a:r>
          </a:p>
        </p:txBody>
      </p:sp>
      <p:sp>
        <p:nvSpPr>
          <p:cNvPr id="5" name="TextBox 4">
            <a:extLst>
              <a:ext uri="{FF2B5EF4-FFF2-40B4-BE49-F238E27FC236}">
                <a16:creationId xmlns:a16="http://schemas.microsoft.com/office/drawing/2014/main" id="{BD162FE3-2614-4F48-9956-9827FA1FBA4F}"/>
              </a:ext>
            </a:extLst>
          </p:cNvPr>
          <p:cNvSpPr txBox="1"/>
          <p:nvPr/>
        </p:nvSpPr>
        <p:spPr>
          <a:xfrm>
            <a:off x="1578581" y="1489688"/>
            <a:ext cx="4172212" cy="3450613"/>
          </a:xfrm>
          <a:prstGeom prst="rect">
            <a:avLst/>
          </a:prstGeom>
        </p:spPr>
        <p:txBody>
          <a:bodyPr vert="horz" lIns="91440" tIns="45720" rIns="91440" bIns="45720" rtlCol="0" anchor="t">
            <a:noAutofit/>
          </a:bodyPr>
          <a:lstStyle/>
          <a:p>
            <a:pPr>
              <a:lnSpc>
                <a:spcPct val="110000"/>
              </a:lnSpc>
              <a:spcAft>
                <a:spcPts val="600"/>
              </a:spcAft>
              <a:buClr>
                <a:schemeClr val="accent1"/>
              </a:buClr>
              <a:buSzPct val="100000"/>
            </a:pPr>
            <a:r>
              <a:rPr lang="en-US" b="1" dirty="0"/>
              <a:t>Nine clusters of </a:t>
            </a:r>
            <a:r>
              <a:rPr lang="en-US" b="1" dirty="0" err="1"/>
              <a:t>behaviour</a:t>
            </a:r>
            <a:endParaRPr lang="en-US" b="1" dirty="0"/>
          </a:p>
          <a:p>
            <a:pPr indent="-228600">
              <a:lnSpc>
                <a:spcPct val="110000"/>
              </a:lnSpc>
              <a:spcAft>
                <a:spcPts val="600"/>
              </a:spcAft>
              <a:buClr>
                <a:schemeClr val="accent1"/>
              </a:buClr>
              <a:buSzPct val="100000"/>
              <a:buFont typeface="Arial" panose="020B0604020202020204" pitchFamily="34" charset="0"/>
              <a:buChar char="•"/>
            </a:pPr>
            <a:endParaRPr lang="en-US" dirty="0"/>
          </a:p>
          <a:p>
            <a:pPr indent="-228600">
              <a:lnSpc>
                <a:spcPct val="110000"/>
              </a:lnSpc>
              <a:spcAft>
                <a:spcPts val="600"/>
              </a:spcAft>
              <a:buClr>
                <a:schemeClr val="accent1"/>
              </a:buClr>
              <a:buSzPct val="100000"/>
              <a:buFont typeface="Arial" panose="020B0604020202020204" pitchFamily="34" charset="0"/>
              <a:buChar char="•"/>
            </a:pPr>
            <a:r>
              <a:rPr lang="en-US" dirty="0"/>
              <a:t>Resource Investigator</a:t>
            </a:r>
          </a:p>
          <a:p>
            <a:pPr indent="-228600">
              <a:lnSpc>
                <a:spcPct val="110000"/>
              </a:lnSpc>
              <a:spcAft>
                <a:spcPts val="600"/>
              </a:spcAft>
              <a:buClr>
                <a:schemeClr val="accent1"/>
              </a:buClr>
              <a:buSzPct val="100000"/>
              <a:buFont typeface="Arial" panose="020B0604020202020204" pitchFamily="34" charset="0"/>
              <a:buChar char="•"/>
            </a:pPr>
            <a:r>
              <a:rPr lang="en-US" dirty="0" err="1"/>
              <a:t>Teamworker</a:t>
            </a:r>
            <a:endParaRPr lang="en-US" dirty="0"/>
          </a:p>
          <a:p>
            <a:pPr indent="-228600">
              <a:lnSpc>
                <a:spcPct val="110000"/>
              </a:lnSpc>
              <a:spcAft>
                <a:spcPts val="600"/>
              </a:spcAft>
              <a:buClr>
                <a:schemeClr val="accent1"/>
              </a:buClr>
              <a:buSzPct val="100000"/>
              <a:buFont typeface="Arial" panose="020B0604020202020204" pitchFamily="34" charset="0"/>
              <a:buChar char="•"/>
            </a:pPr>
            <a:r>
              <a:rPr lang="en-US" dirty="0"/>
              <a:t>Co-</a:t>
            </a:r>
            <a:r>
              <a:rPr lang="en-US" dirty="0" err="1"/>
              <a:t>ordinator</a:t>
            </a:r>
            <a:endParaRPr lang="en-US" dirty="0"/>
          </a:p>
          <a:p>
            <a:pPr indent="-228600">
              <a:lnSpc>
                <a:spcPct val="110000"/>
              </a:lnSpc>
              <a:spcAft>
                <a:spcPts val="600"/>
              </a:spcAft>
              <a:buClr>
                <a:schemeClr val="accent1"/>
              </a:buClr>
              <a:buSzPct val="100000"/>
              <a:buFont typeface="Arial" panose="020B0604020202020204" pitchFamily="34" charset="0"/>
              <a:buChar char="•"/>
            </a:pPr>
            <a:r>
              <a:rPr lang="en-US" dirty="0"/>
              <a:t>Plant</a:t>
            </a:r>
          </a:p>
          <a:p>
            <a:pPr indent="-228600">
              <a:lnSpc>
                <a:spcPct val="110000"/>
              </a:lnSpc>
              <a:spcAft>
                <a:spcPts val="600"/>
              </a:spcAft>
              <a:buClr>
                <a:schemeClr val="accent1"/>
              </a:buClr>
              <a:buSzPct val="100000"/>
              <a:buFont typeface="Arial" panose="020B0604020202020204" pitchFamily="34" charset="0"/>
              <a:buChar char="•"/>
            </a:pPr>
            <a:r>
              <a:rPr lang="en-US" dirty="0"/>
              <a:t>Monitor Evaluator</a:t>
            </a:r>
          </a:p>
          <a:p>
            <a:pPr indent="-228600">
              <a:lnSpc>
                <a:spcPct val="110000"/>
              </a:lnSpc>
              <a:spcAft>
                <a:spcPts val="600"/>
              </a:spcAft>
              <a:buClr>
                <a:schemeClr val="accent1"/>
              </a:buClr>
              <a:buSzPct val="100000"/>
              <a:buFont typeface="Arial" panose="020B0604020202020204" pitchFamily="34" charset="0"/>
              <a:buChar char="•"/>
            </a:pPr>
            <a:r>
              <a:rPr lang="en-US" dirty="0"/>
              <a:t>Specialist</a:t>
            </a:r>
          </a:p>
          <a:p>
            <a:pPr indent="-228600">
              <a:lnSpc>
                <a:spcPct val="110000"/>
              </a:lnSpc>
              <a:spcAft>
                <a:spcPts val="600"/>
              </a:spcAft>
              <a:buClr>
                <a:schemeClr val="accent1"/>
              </a:buClr>
              <a:buSzPct val="100000"/>
              <a:buFont typeface="Arial" panose="020B0604020202020204" pitchFamily="34" charset="0"/>
              <a:buChar char="•"/>
            </a:pPr>
            <a:r>
              <a:rPr lang="en-US" dirty="0"/>
              <a:t>Shaper</a:t>
            </a:r>
          </a:p>
          <a:p>
            <a:pPr indent="-228600">
              <a:lnSpc>
                <a:spcPct val="110000"/>
              </a:lnSpc>
              <a:spcAft>
                <a:spcPts val="600"/>
              </a:spcAft>
              <a:buClr>
                <a:schemeClr val="accent1"/>
              </a:buClr>
              <a:buSzPct val="100000"/>
              <a:buFont typeface="Arial" panose="020B0604020202020204" pitchFamily="34" charset="0"/>
              <a:buChar char="•"/>
            </a:pPr>
            <a:r>
              <a:rPr lang="en-US" dirty="0"/>
              <a:t>Implementer</a:t>
            </a:r>
          </a:p>
          <a:p>
            <a:pPr indent="-228600">
              <a:lnSpc>
                <a:spcPct val="110000"/>
              </a:lnSpc>
              <a:spcAft>
                <a:spcPts val="600"/>
              </a:spcAft>
              <a:buClr>
                <a:schemeClr val="accent1"/>
              </a:buClr>
              <a:buSzPct val="100000"/>
              <a:buFont typeface="Arial" panose="020B0604020202020204" pitchFamily="34" charset="0"/>
              <a:buChar char="•"/>
            </a:pPr>
            <a:r>
              <a:rPr lang="en-US" dirty="0"/>
              <a:t>Completer Finisher</a:t>
            </a:r>
          </a:p>
        </p:txBody>
      </p:sp>
      <p:pic>
        <p:nvPicPr>
          <p:cNvPr id="2" name="Picture 1" descr="A person holding a sign&#10;&#10;Description automatically generated">
            <a:extLst>
              <a:ext uri="{FF2B5EF4-FFF2-40B4-BE49-F238E27FC236}">
                <a16:creationId xmlns:a16="http://schemas.microsoft.com/office/drawing/2014/main" id="{77E57094-34F2-4BD2-965F-7C66A47EFE5C}"/>
              </a:ext>
            </a:extLst>
          </p:cNvPr>
          <p:cNvPicPr>
            <a:picLocks noChangeAspect="1"/>
          </p:cNvPicPr>
          <p:nvPr/>
        </p:nvPicPr>
        <p:blipFill>
          <a:blip r:embed="rId2"/>
          <a:stretch>
            <a:fillRect/>
          </a:stretch>
        </p:blipFill>
        <p:spPr>
          <a:xfrm>
            <a:off x="6096000" y="965070"/>
            <a:ext cx="4660762" cy="4660762"/>
          </a:xfrm>
          <a:prstGeom prst="rect">
            <a:avLst/>
          </a:prstGeom>
        </p:spPr>
      </p:pic>
    </p:spTree>
    <p:extLst>
      <p:ext uri="{BB962C8B-B14F-4D97-AF65-F5344CB8AC3E}">
        <p14:creationId xmlns:p14="http://schemas.microsoft.com/office/powerpoint/2010/main" val="42421098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1A3638-0370-454C-BDE6-E622A1C84472}"/>
              </a:ext>
            </a:extLst>
          </p:cNvPr>
          <p:cNvSpPr>
            <a:spLocks noGrp="1"/>
          </p:cNvSpPr>
          <p:nvPr>
            <p:ph type="title"/>
          </p:nvPr>
        </p:nvSpPr>
        <p:spPr>
          <a:xfrm>
            <a:off x="9267909" y="2023110"/>
            <a:ext cx="2469624" cy="2846070"/>
          </a:xfrm>
        </p:spPr>
        <p:txBody>
          <a:bodyPr vert="horz" lIns="91440" tIns="45720" rIns="91440" bIns="45720" rtlCol="0" anchor="ctr">
            <a:normAutofit fontScale="90000"/>
          </a:bodyPr>
          <a:lstStyle/>
          <a:p>
            <a:r>
              <a:rPr lang="en-US" sz="1500" dirty="0"/>
              <a:t>''A team is not a bunch of people with job titles, but a congregation of individuals, each of whom has a role which is understood by other members. </a:t>
            </a:r>
            <a:br>
              <a:rPr lang="en-US" sz="1500" dirty="0"/>
            </a:br>
            <a:r>
              <a:rPr lang="en-US" sz="1500" dirty="0"/>
              <a:t>Members of a team seek out certain roles and they perform most effectively in the ones that are most natural to them.'' Dr. R. M. Belbin</a:t>
            </a:r>
          </a:p>
        </p:txBody>
      </p:sp>
      <p:pic>
        <p:nvPicPr>
          <p:cNvPr id="2050" name="Picture 2" descr="6. Belbin - Team Role Theory - Fernando Castro PDP">
            <a:extLst>
              <a:ext uri="{FF2B5EF4-FFF2-40B4-BE49-F238E27FC236}">
                <a16:creationId xmlns:a16="http://schemas.microsoft.com/office/drawing/2014/main" id="{D1F73654-1DF5-4845-BFF5-2B3847DB7F6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343" t="-1118" r="1038" b="6313"/>
          <a:stretch/>
        </p:blipFill>
        <p:spPr bwMode="auto">
          <a:xfrm>
            <a:off x="668866" y="-55018"/>
            <a:ext cx="8043333" cy="6119395"/>
          </a:xfrm>
          <a:prstGeom prst="rect">
            <a:avLst/>
          </a:prstGeom>
          <a:noFill/>
          <a:extLst>
            <a:ext uri="{909E8E84-426E-40DD-AFC4-6F175D3DCCD1}">
              <a14:hiddenFill xmlns:a14="http://schemas.microsoft.com/office/drawing/2010/main">
                <a:solidFill>
                  <a:srgbClr val="FFFFFF"/>
                </a:solidFill>
              </a14:hiddenFill>
            </a:ext>
          </a:extLst>
        </p:spPr>
      </p:pic>
      <mc:AlternateContent xmlns:mc="http://schemas.openxmlformats.org/markup-compatibility/2006">
        <mc:Choice xmlns:p14="http://schemas.microsoft.com/office/powerpoint/2010/main" Requires="p14">
          <p:contentPart p14:bwMode="auto" r:id="rId3">
            <p14:nvContentPartPr>
              <p14:cNvPr id="6" name="Ink 5">
                <a:extLst>
                  <a:ext uri="{FF2B5EF4-FFF2-40B4-BE49-F238E27FC236}">
                    <a16:creationId xmlns:a16="http://schemas.microsoft.com/office/drawing/2014/main" id="{6F0BF692-8131-4151-B9BC-8DB0D787F848}"/>
                  </a:ext>
                </a:extLst>
              </p14:cNvPr>
              <p14:cNvContentPartPr/>
              <p14:nvPr/>
            </p14:nvContentPartPr>
            <p14:xfrm>
              <a:off x="887933" y="3636688"/>
              <a:ext cx="855720" cy="78840"/>
            </p14:xfrm>
          </p:contentPart>
        </mc:Choice>
        <mc:Fallback>
          <p:pic>
            <p:nvPicPr>
              <p:cNvPr id="6" name="Ink 5">
                <a:extLst>
                  <a:ext uri="{FF2B5EF4-FFF2-40B4-BE49-F238E27FC236}">
                    <a16:creationId xmlns:a16="http://schemas.microsoft.com/office/drawing/2014/main" id="{6F0BF692-8131-4151-B9BC-8DB0D787F848}"/>
                  </a:ext>
                </a:extLst>
              </p:cNvPr>
              <p:cNvPicPr/>
              <p:nvPr/>
            </p:nvPicPr>
            <p:blipFill>
              <a:blip r:embed="rId4"/>
              <a:stretch>
                <a:fillRect/>
              </a:stretch>
            </p:blipFill>
            <p:spPr>
              <a:xfrm>
                <a:off x="833933" y="3528688"/>
                <a:ext cx="963360" cy="294480"/>
              </a:xfrm>
              <a:prstGeom prst="rect">
                <a:avLst/>
              </a:prstGeom>
            </p:spPr>
          </p:pic>
        </mc:Fallback>
      </mc:AlternateContent>
      <mc:AlternateContent xmlns:mc="http://schemas.openxmlformats.org/markup-compatibility/2006">
        <mc:Choice xmlns:p14="http://schemas.microsoft.com/office/powerpoint/2010/main" Requires="p14">
          <p:contentPart p14:bwMode="auto" r:id="rId5">
            <p14:nvContentPartPr>
              <p14:cNvPr id="9" name="Ink 8">
                <a:extLst>
                  <a:ext uri="{FF2B5EF4-FFF2-40B4-BE49-F238E27FC236}">
                    <a16:creationId xmlns:a16="http://schemas.microsoft.com/office/drawing/2014/main" id="{9E8C3A71-A66B-4314-9519-6A8E85257E32}"/>
                  </a:ext>
                </a:extLst>
              </p14:cNvPr>
              <p14:cNvContentPartPr/>
              <p14:nvPr/>
            </p14:nvContentPartPr>
            <p14:xfrm>
              <a:off x="895875" y="1158240"/>
              <a:ext cx="890640" cy="273240"/>
            </p14:xfrm>
          </p:contentPart>
        </mc:Choice>
        <mc:Fallback>
          <p:pic>
            <p:nvPicPr>
              <p:cNvPr id="9" name="Ink 8">
                <a:extLst>
                  <a:ext uri="{FF2B5EF4-FFF2-40B4-BE49-F238E27FC236}">
                    <a16:creationId xmlns:a16="http://schemas.microsoft.com/office/drawing/2014/main" id="{9E8C3A71-A66B-4314-9519-6A8E85257E32}"/>
                  </a:ext>
                </a:extLst>
              </p:cNvPr>
              <p:cNvPicPr/>
              <p:nvPr/>
            </p:nvPicPr>
            <p:blipFill>
              <a:blip r:embed="rId6"/>
              <a:stretch>
                <a:fillRect/>
              </a:stretch>
            </p:blipFill>
            <p:spPr>
              <a:xfrm>
                <a:off x="842235" y="1050240"/>
                <a:ext cx="998280" cy="488880"/>
              </a:xfrm>
              <a:prstGeom prst="rect">
                <a:avLst/>
              </a:prstGeom>
            </p:spPr>
          </p:pic>
        </mc:Fallback>
      </mc:AlternateContent>
      <mc:AlternateContent xmlns:mc="http://schemas.openxmlformats.org/markup-compatibility/2006">
        <mc:Choice xmlns:p14="http://schemas.microsoft.com/office/powerpoint/2010/main" Requires="p14">
          <p:contentPart p14:bwMode="auto" r:id="rId7">
            <p14:nvContentPartPr>
              <p14:cNvPr id="10" name="Ink 9">
                <a:extLst>
                  <a:ext uri="{FF2B5EF4-FFF2-40B4-BE49-F238E27FC236}">
                    <a16:creationId xmlns:a16="http://schemas.microsoft.com/office/drawing/2014/main" id="{922E18B3-1615-4845-8ABD-2DD2C04E5EA7}"/>
                  </a:ext>
                </a:extLst>
              </p14:cNvPr>
              <p14:cNvContentPartPr/>
              <p14:nvPr/>
            </p14:nvContentPartPr>
            <p14:xfrm>
              <a:off x="961932" y="1066999"/>
              <a:ext cx="353861" cy="56270"/>
            </p14:xfrm>
          </p:contentPart>
        </mc:Choice>
        <mc:Fallback>
          <p:pic>
            <p:nvPicPr>
              <p:cNvPr id="10" name="Ink 9">
                <a:extLst>
                  <a:ext uri="{FF2B5EF4-FFF2-40B4-BE49-F238E27FC236}">
                    <a16:creationId xmlns:a16="http://schemas.microsoft.com/office/drawing/2014/main" id="{922E18B3-1615-4845-8ABD-2DD2C04E5EA7}"/>
                  </a:ext>
                </a:extLst>
              </p:cNvPr>
              <p:cNvPicPr/>
              <p:nvPr/>
            </p:nvPicPr>
            <p:blipFill>
              <a:blip r:embed="rId8"/>
              <a:stretch>
                <a:fillRect/>
              </a:stretch>
            </p:blipFill>
            <p:spPr>
              <a:xfrm>
                <a:off x="907935" y="958787"/>
                <a:ext cx="461495" cy="272332"/>
              </a:xfrm>
              <a:prstGeom prst="rect">
                <a:avLst/>
              </a:prstGeom>
            </p:spPr>
          </p:pic>
        </mc:Fallback>
      </mc:AlternateContent>
      <mc:AlternateContent xmlns:mc="http://schemas.openxmlformats.org/markup-compatibility/2006">
        <mc:Choice xmlns:p14="http://schemas.microsoft.com/office/powerpoint/2010/main" Requires="p14">
          <p:contentPart p14:bwMode="auto" r:id="rId9">
            <p14:nvContentPartPr>
              <p14:cNvPr id="11" name="Ink 10">
                <a:extLst>
                  <a:ext uri="{FF2B5EF4-FFF2-40B4-BE49-F238E27FC236}">
                    <a16:creationId xmlns:a16="http://schemas.microsoft.com/office/drawing/2014/main" id="{C57D8B69-2B7C-43CC-BC22-59D0CAE18449}"/>
                  </a:ext>
                </a:extLst>
              </p14:cNvPr>
              <p14:cNvContentPartPr/>
              <p14:nvPr/>
            </p14:nvContentPartPr>
            <p14:xfrm>
              <a:off x="1418332" y="1345350"/>
              <a:ext cx="214560" cy="43200"/>
            </p14:xfrm>
          </p:contentPart>
        </mc:Choice>
        <mc:Fallback>
          <p:pic>
            <p:nvPicPr>
              <p:cNvPr id="11" name="Ink 10">
                <a:extLst>
                  <a:ext uri="{FF2B5EF4-FFF2-40B4-BE49-F238E27FC236}">
                    <a16:creationId xmlns:a16="http://schemas.microsoft.com/office/drawing/2014/main" id="{C57D8B69-2B7C-43CC-BC22-59D0CAE18449}"/>
                  </a:ext>
                </a:extLst>
              </p:cNvPr>
              <p:cNvPicPr/>
              <p:nvPr/>
            </p:nvPicPr>
            <p:blipFill>
              <a:blip r:embed="rId10"/>
              <a:stretch>
                <a:fillRect/>
              </a:stretch>
            </p:blipFill>
            <p:spPr>
              <a:xfrm>
                <a:off x="1364692" y="1237350"/>
                <a:ext cx="322200" cy="258840"/>
              </a:xfrm>
              <a:prstGeom prst="rect">
                <a:avLst/>
              </a:prstGeom>
            </p:spPr>
          </p:pic>
        </mc:Fallback>
      </mc:AlternateContent>
      <mc:AlternateContent xmlns:mc="http://schemas.openxmlformats.org/markup-compatibility/2006">
        <mc:Choice xmlns:p14="http://schemas.microsoft.com/office/powerpoint/2010/main" Requires="p14">
          <p:contentPart p14:bwMode="auto" r:id="rId11">
            <p14:nvContentPartPr>
              <p14:cNvPr id="14" name="Ink 13">
                <a:extLst>
                  <a:ext uri="{FF2B5EF4-FFF2-40B4-BE49-F238E27FC236}">
                    <a16:creationId xmlns:a16="http://schemas.microsoft.com/office/drawing/2014/main" id="{E1C40290-4BF0-4F1A-9394-3DC187C77578}"/>
                  </a:ext>
                </a:extLst>
              </p14:cNvPr>
              <p14:cNvContentPartPr/>
              <p14:nvPr/>
            </p14:nvContentPartPr>
            <p14:xfrm>
              <a:off x="961932" y="3273308"/>
              <a:ext cx="634680" cy="360"/>
            </p14:xfrm>
          </p:contentPart>
        </mc:Choice>
        <mc:Fallback>
          <p:pic>
            <p:nvPicPr>
              <p:cNvPr id="14" name="Ink 13">
                <a:extLst>
                  <a:ext uri="{FF2B5EF4-FFF2-40B4-BE49-F238E27FC236}">
                    <a16:creationId xmlns:a16="http://schemas.microsoft.com/office/drawing/2014/main" id="{E1C40290-4BF0-4F1A-9394-3DC187C77578}"/>
                  </a:ext>
                </a:extLst>
              </p:cNvPr>
              <p:cNvPicPr/>
              <p:nvPr/>
            </p:nvPicPr>
            <p:blipFill>
              <a:blip r:embed="rId12"/>
              <a:stretch>
                <a:fillRect/>
              </a:stretch>
            </p:blipFill>
            <p:spPr>
              <a:xfrm>
                <a:off x="908292" y="3165668"/>
                <a:ext cx="742320" cy="216000"/>
              </a:xfrm>
              <a:prstGeom prst="rect">
                <a:avLst/>
              </a:prstGeom>
            </p:spPr>
          </p:pic>
        </mc:Fallback>
      </mc:AlternateContent>
      <mc:AlternateContent xmlns:mc="http://schemas.openxmlformats.org/markup-compatibility/2006">
        <mc:Choice xmlns:p14="http://schemas.microsoft.com/office/powerpoint/2010/main" Requires="p14">
          <p:contentPart p14:bwMode="auto" r:id="rId13">
            <p14:nvContentPartPr>
              <p14:cNvPr id="16" name="Ink 15">
                <a:extLst>
                  <a:ext uri="{FF2B5EF4-FFF2-40B4-BE49-F238E27FC236}">
                    <a16:creationId xmlns:a16="http://schemas.microsoft.com/office/drawing/2014/main" id="{2A4EB114-EC94-441E-9A2C-CA84429BF12E}"/>
                  </a:ext>
                </a:extLst>
              </p14:cNvPr>
              <p14:cNvContentPartPr/>
              <p14:nvPr/>
            </p14:nvContentPartPr>
            <p14:xfrm>
              <a:off x="1211686" y="3248940"/>
              <a:ext cx="355320" cy="43920"/>
            </p14:xfrm>
          </p:contentPart>
        </mc:Choice>
        <mc:Fallback>
          <p:pic>
            <p:nvPicPr>
              <p:cNvPr id="16" name="Ink 15">
                <a:extLst>
                  <a:ext uri="{FF2B5EF4-FFF2-40B4-BE49-F238E27FC236}">
                    <a16:creationId xmlns:a16="http://schemas.microsoft.com/office/drawing/2014/main" id="{2A4EB114-EC94-441E-9A2C-CA84429BF12E}"/>
                  </a:ext>
                </a:extLst>
              </p:cNvPr>
              <p:cNvPicPr/>
              <p:nvPr/>
            </p:nvPicPr>
            <p:blipFill>
              <a:blip r:embed="rId14"/>
              <a:stretch>
                <a:fillRect/>
              </a:stretch>
            </p:blipFill>
            <p:spPr>
              <a:xfrm>
                <a:off x="1158046" y="3141300"/>
                <a:ext cx="462960" cy="259560"/>
              </a:xfrm>
              <a:prstGeom prst="rect">
                <a:avLst/>
              </a:prstGeom>
            </p:spPr>
          </p:pic>
        </mc:Fallback>
      </mc:AlternateContent>
      <mc:AlternateContent xmlns:mc="http://schemas.openxmlformats.org/markup-compatibility/2006">
        <mc:Choice xmlns:p14="http://schemas.microsoft.com/office/powerpoint/2010/main" Requires="p14">
          <p:contentPart p14:bwMode="auto" r:id="rId15">
            <p14:nvContentPartPr>
              <p14:cNvPr id="17" name="Ink 16">
                <a:extLst>
                  <a:ext uri="{FF2B5EF4-FFF2-40B4-BE49-F238E27FC236}">
                    <a16:creationId xmlns:a16="http://schemas.microsoft.com/office/drawing/2014/main" id="{474103D0-FFEB-4340-AE2A-C6CF34F80DCD}"/>
                  </a:ext>
                </a:extLst>
              </p14:cNvPr>
              <p14:cNvContentPartPr/>
              <p14:nvPr/>
            </p14:nvContentPartPr>
            <p14:xfrm>
              <a:off x="953026" y="3645508"/>
              <a:ext cx="872640" cy="172080"/>
            </p14:xfrm>
          </p:contentPart>
        </mc:Choice>
        <mc:Fallback>
          <p:pic>
            <p:nvPicPr>
              <p:cNvPr id="17" name="Ink 16">
                <a:extLst>
                  <a:ext uri="{FF2B5EF4-FFF2-40B4-BE49-F238E27FC236}">
                    <a16:creationId xmlns:a16="http://schemas.microsoft.com/office/drawing/2014/main" id="{474103D0-FFEB-4340-AE2A-C6CF34F80DCD}"/>
                  </a:ext>
                </a:extLst>
              </p:cNvPr>
              <p:cNvPicPr/>
              <p:nvPr/>
            </p:nvPicPr>
            <p:blipFill>
              <a:blip r:embed="rId16"/>
              <a:stretch>
                <a:fillRect/>
              </a:stretch>
            </p:blipFill>
            <p:spPr>
              <a:xfrm>
                <a:off x="899386" y="3537868"/>
                <a:ext cx="980280" cy="387720"/>
              </a:xfrm>
              <a:prstGeom prst="rect">
                <a:avLst/>
              </a:prstGeom>
            </p:spPr>
          </p:pic>
        </mc:Fallback>
      </mc:AlternateContent>
      <mc:AlternateContent xmlns:mc="http://schemas.openxmlformats.org/markup-compatibility/2006">
        <mc:Choice xmlns:p14="http://schemas.microsoft.com/office/powerpoint/2010/main" Requires="p14">
          <p:contentPart p14:bwMode="auto" r:id="rId17">
            <p14:nvContentPartPr>
              <p14:cNvPr id="19" name="Ink 18">
                <a:extLst>
                  <a:ext uri="{FF2B5EF4-FFF2-40B4-BE49-F238E27FC236}">
                    <a16:creationId xmlns:a16="http://schemas.microsoft.com/office/drawing/2014/main" id="{D29A942D-7341-42FD-A486-092FE7D38232}"/>
                  </a:ext>
                </a:extLst>
              </p14:cNvPr>
              <p14:cNvContentPartPr/>
              <p14:nvPr/>
            </p14:nvContentPartPr>
            <p14:xfrm>
              <a:off x="937006" y="3004680"/>
              <a:ext cx="781560" cy="279360"/>
            </p14:xfrm>
          </p:contentPart>
        </mc:Choice>
        <mc:Fallback>
          <p:pic>
            <p:nvPicPr>
              <p:cNvPr id="19" name="Ink 18">
                <a:extLst>
                  <a:ext uri="{FF2B5EF4-FFF2-40B4-BE49-F238E27FC236}">
                    <a16:creationId xmlns:a16="http://schemas.microsoft.com/office/drawing/2014/main" id="{D29A942D-7341-42FD-A486-092FE7D38232}"/>
                  </a:ext>
                </a:extLst>
              </p:cNvPr>
              <p:cNvPicPr/>
              <p:nvPr/>
            </p:nvPicPr>
            <p:blipFill>
              <a:blip r:embed="rId18"/>
              <a:stretch>
                <a:fillRect/>
              </a:stretch>
            </p:blipFill>
            <p:spPr>
              <a:xfrm>
                <a:off x="883366" y="2896680"/>
                <a:ext cx="889200" cy="495000"/>
              </a:xfrm>
              <a:prstGeom prst="rect">
                <a:avLst/>
              </a:prstGeom>
            </p:spPr>
          </p:pic>
        </mc:Fallback>
      </mc:AlternateContent>
      <mc:AlternateContent xmlns:mc="http://schemas.openxmlformats.org/markup-compatibility/2006">
        <mc:Choice xmlns:p14="http://schemas.microsoft.com/office/powerpoint/2010/main" Requires="p14">
          <p:contentPart p14:bwMode="auto" r:id="rId19">
            <p14:nvContentPartPr>
              <p14:cNvPr id="21" name="Ink 20">
                <a:extLst>
                  <a:ext uri="{FF2B5EF4-FFF2-40B4-BE49-F238E27FC236}">
                    <a16:creationId xmlns:a16="http://schemas.microsoft.com/office/drawing/2014/main" id="{46DA1872-FCEB-4124-A580-7FA8E96AF86B}"/>
                  </a:ext>
                </a:extLst>
              </p14:cNvPr>
              <p14:cNvContentPartPr/>
              <p14:nvPr/>
            </p14:nvContentPartPr>
            <p14:xfrm>
              <a:off x="887933" y="1410827"/>
              <a:ext cx="862920" cy="36360"/>
            </p14:xfrm>
          </p:contentPart>
        </mc:Choice>
        <mc:Fallback>
          <p:pic>
            <p:nvPicPr>
              <p:cNvPr id="21" name="Ink 20">
                <a:extLst>
                  <a:ext uri="{FF2B5EF4-FFF2-40B4-BE49-F238E27FC236}">
                    <a16:creationId xmlns:a16="http://schemas.microsoft.com/office/drawing/2014/main" id="{46DA1872-FCEB-4124-A580-7FA8E96AF86B}"/>
                  </a:ext>
                </a:extLst>
              </p:cNvPr>
              <p:cNvPicPr/>
              <p:nvPr/>
            </p:nvPicPr>
            <p:blipFill>
              <a:blip r:embed="rId20"/>
              <a:stretch>
                <a:fillRect/>
              </a:stretch>
            </p:blipFill>
            <p:spPr>
              <a:xfrm>
                <a:off x="834293" y="1302827"/>
                <a:ext cx="970560" cy="252000"/>
              </a:xfrm>
              <a:prstGeom prst="rect">
                <a:avLst/>
              </a:prstGeom>
            </p:spPr>
          </p:pic>
        </mc:Fallback>
      </mc:AlternateContent>
    </p:spTree>
    <p:extLst>
      <p:ext uri="{BB962C8B-B14F-4D97-AF65-F5344CB8AC3E}">
        <p14:creationId xmlns:p14="http://schemas.microsoft.com/office/powerpoint/2010/main" val="23132658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FA3F5F1-92BB-4DBA-8F58-100F447CEA57}"/>
              </a:ext>
            </a:extLst>
          </p:cNvPr>
          <p:cNvSpPr txBox="1"/>
          <p:nvPr/>
        </p:nvSpPr>
        <p:spPr>
          <a:xfrm>
            <a:off x="6090574" y="801866"/>
            <a:ext cx="5306084" cy="5230634"/>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dirty="0">
                <a:solidFill>
                  <a:srgbClr val="000000"/>
                </a:solidFill>
              </a:rPr>
              <a:t>Belvin Team Roles</a:t>
            </a:r>
          </a:p>
          <a:p>
            <a:pPr indent="-228600">
              <a:lnSpc>
                <a:spcPct val="90000"/>
              </a:lnSpc>
              <a:spcAft>
                <a:spcPts val="600"/>
              </a:spcAft>
              <a:buFont typeface="Arial" panose="020B0604020202020204" pitchFamily="34" charset="0"/>
              <a:buChar char="•"/>
            </a:pPr>
            <a:endParaRPr lang="en-US" sz="2000" dirty="0">
              <a:solidFill>
                <a:srgbClr val="000000"/>
              </a:solidFill>
            </a:endParaRPr>
          </a:p>
          <a:p>
            <a:pPr indent="-228600">
              <a:lnSpc>
                <a:spcPct val="90000"/>
              </a:lnSpc>
              <a:spcAft>
                <a:spcPts val="600"/>
              </a:spcAft>
              <a:buFont typeface="Arial" panose="020B0604020202020204" pitchFamily="34" charset="0"/>
              <a:buChar char="•"/>
            </a:pPr>
            <a:r>
              <a:rPr lang="en-US" sz="2000" dirty="0">
                <a:solidFill>
                  <a:srgbClr val="000000"/>
                </a:solidFill>
              </a:rPr>
              <a:t>“Each team needs access to each of the nine Belbin Team Role </a:t>
            </a:r>
            <a:r>
              <a:rPr lang="en-US" sz="2000" dirty="0" err="1">
                <a:solidFill>
                  <a:srgbClr val="000000"/>
                </a:solidFill>
              </a:rPr>
              <a:t>behaviours</a:t>
            </a:r>
            <a:r>
              <a:rPr lang="en-US" sz="2000" dirty="0">
                <a:solidFill>
                  <a:srgbClr val="000000"/>
                </a:solidFill>
              </a:rPr>
              <a:t> to become a high performing team. However, this doesn't mean that every team requires nine people! Most people will have two or three Belbin Team Roles that they are most comfortable with, and this can change over time. Each Belbin Team Role has strengths and weaknesses, and each Team Role has equal importance”.</a:t>
            </a:r>
          </a:p>
          <a:p>
            <a:pPr indent="-228600">
              <a:lnSpc>
                <a:spcPct val="90000"/>
              </a:lnSpc>
              <a:spcAft>
                <a:spcPts val="600"/>
              </a:spcAft>
              <a:buFont typeface="Arial" panose="020B0604020202020204" pitchFamily="34" charset="0"/>
              <a:buChar char="•"/>
            </a:pPr>
            <a:endParaRPr lang="en-US" sz="2000" dirty="0">
              <a:solidFill>
                <a:srgbClr val="000000"/>
              </a:solidFill>
            </a:endParaRPr>
          </a:p>
          <a:p>
            <a:pPr indent="-228600">
              <a:lnSpc>
                <a:spcPct val="90000"/>
              </a:lnSpc>
              <a:spcAft>
                <a:spcPts val="600"/>
              </a:spcAft>
              <a:buFont typeface="Arial" panose="020B0604020202020204" pitchFamily="34" charset="0"/>
              <a:buChar char="•"/>
            </a:pPr>
            <a:endParaRPr lang="en-US" sz="2000" dirty="0">
              <a:solidFill>
                <a:srgbClr val="000000"/>
              </a:solidFill>
            </a:endParaRPr>
          </a:p>
          <a:p>
            <a:pPr indent="-228600">
              <a:lnSpc>
                <a:spcPct val="90000"/>
              </a:lnSpc>
              <a:spcAft>
                <a:spcPts val="600"/>
              </a:spcAft>
              <a:buFont typeface="Arial" panose="020B0604020202020204" pitchFamily="34" charset="0"/>
              <a:buChar char="•"/>
            </a:pPr>
            <a:r>
              <a:rPr lang="en-US" sz="2000" dirty="0">
                <a:solidFill>
                  <a:srgbClr val="000000"/>
                </a:solidFill>
              </a:rPr>
              <a:t>Team Role Theory - Belbin Team Roles, 2014</a:t>
            </a:r>
          </a:p>
          <a:p>
            <a:pPr indent="-228600">
              <a:lnSpc>
                <a:spcPct val="90000"/>
              </a:lnSpc>
              <a:spcAft>
                <a:spcPts val="600"/>
              </a:spcAft>
              <a:buFont typeface="Arial" panose="020B0604020202020204" pitchFamily="34" charset="0"/>
              <a:buChar char="•"/>
            </a:pPr>
            <a:endParaRPr lang="en-US" sz="2000" dirty="0">
              <a:solidFill>
                <a:srgbClr val="000000"/>
              </a:solidFill>
            </a:endParaRPr>
          </a:p>
        </p:txBody>
      </p:sp>
      <mc:AlternateContent xmlns:mc="http://schemas.openxmlformats.org/markup-compatibility/2006">
        <mc:Choice xmlns:p14="http://schemas.microsoft.com/office/powerpoint/2010/main" Requires="p14">
          <p:contentPart p14:bwMode="auto" r:id="rId3">
            <p14:nvContentPartPr>
              <p14:cNvPr id="4" name="Ink 3">
                <a:extLst>
                  <a:ext uri="{FF2B5EF4-FFF2-40B4-BE49-F238E27FC236}">
                    <a16:creationId xmlns:a16="http://schemas.microsoft.com/office/drawing/2014/main" id="{FBFCA0AD-7B45-49D6-B9E0-6388B5DF03C9}"/>
                  </a:ext>
                </a:extLst>
              </p14:cNvPr>
              <p14:cNvContentPartPr/>
              <p14:nvPr/>
            </p14:nvContentPartPr>
            <p14:xfrm>
              <a:off x="2878373" y="2530920"/>
              <a:ext cx="360" cy="360"/>
            </p14:xfrm>
          </p:contentPart>
        </mc:Choice>
        <mc:Fallback>
          <p:pic>
            <p:nvPicPr>
              <p:cNvPr id="4" name="Ink 3">
                <a:extLst>
                  <a:ext uri="{FF2B5EF4-FFF2-40B4-BE49-F238E27FC236}">
                    <a16:creationId xmlns:a16="http://schemas.microsoft.com/office/drawing/2014/main" id="{FBFCA0AD-7B45-49D6-B9E0-6388B5DF03C9}"/>
                  </a:ext>
                </a:extLst>
              </p:cNvPr>
              <p:cNvPicPr/>
              <p:nvPr/>
            </p:nvPicPr>
            <p:blipFill>
              <a:blip r:embed="rId4"/>
              <a:stretch>
                <a:fillRect/>
              </a:stretch>
            </p:blipFill>
            <p:spPr>
              <a:xfrm>
                <a:off x="2824733" y="2423280"/>
                <a:ext cx="108000" cy="216000"/>
              </a:xfrm>
              <a:prstGeom prst="rect">
                <a:avLst/>
              </a:prstGeom>
            </p:spPr>
          </p:pic>
        </mc:Fallback>
      </mc:AlternateContent>
      <p:pic>
        <p:nvPicPr>
          <p:cNvPr id="3074" name="Picture 2" descr="How Teamwork Drives Success">
            <a:extLst>
              <a:ext uri="{FF2B5EF4-FFF2-40B4-BE49-F238E27FC236}">
                <a16:creationId xmlns:a16="http://schemas.microsoft.com/office/drawing/2014/main" id="{40E753F2-8DD6-434E-AEF4-21304A659B5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388533" y="1974303"/>
            <a:ext cx="3809521" cy="22082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99879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ircle(in)">
                                      <p:cBhvr>
                                        <p:cTn id="7"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A92FF57D-D893-4426-9020-6D5D6CE39650}"/>
              </a:ext>
            </a:extLst>
          </p:cNvPr>
          <p:cNvSpPr>
            <a:spLocks noGrp="1"/>
          </p:cNvSpPr>
          <p:nvPr>
            <p:ph type="body" idx="1"/>
          </p:nvPr>
        </p:nvSpPr>
        <p:spPr>
          <a:xfrm>
            <a:off x="5535659" y="1418897"/>
            <a:ext cx="4614333" cy="430340"/>
          </a:xfrm>
        </p:spPr>
        <p:txBody>
          <a:bodyPr/>
          <a:lstStyle/>
          <a:p>
            <a:pPr algn="ctr"/>
            <a:r>
              <a:rPr lang="en-GB" dirty="0"/>
              <a:t>Tuckman Team Development</a:t>
            </a:r>
          </a:p>
        </p:txBody>
      </p:sp>
      <p:sp>
        <p:nvSpPr>
          <p:cNvPr id="6" name="Content Placeholder 5">
            <a:extLst>
              <a:ext uri="{FF2B5EF4-FFF2-40B4-BE49-F238E27FC236}">
                <a16:creationId xmlns:a16="http://schemas.microsoft.com/office/drawing/2014/main" id="{F1DD1786-A9A8-4EA8-AD15-7CF732410AA6}"/>
              </a:ext>
            </a:extLst>
          </p:cNvPr>
          <p:cNvSpPr>
            <a:spLocks noGrp="1"/>
          </p:cNvSpPr>
          <p:nvPr>
            <p:ph sz="half" idx="2"/>
          </p:nvPr>
        </p:nvSpPr>
        <p:spPr>
          <a:xfrm>
            <a:off x="6392332" y="1947334"/>
            <a:ext cx="4963055" cy="4910666"/>
          </a:xfrm>
        </p:spPr>
        <p:txBody>
          <a:bodyPr>
            <a:normAutofit/>
          </a:bodyPr>
          <a:lstStyle/>
          <a:p>
            <a:pPr marL="0" indent="0">
              <a:buNone/>
            </a:pPr>
            <a:r>
              <a:rPr lang="en-GB" b="1" dirty="0"/>
              <a:t>Stages of Development </a:t>
            </a:r>
          </a:p>
          <a:p>
            <a:pPr marL="0" indent="0">
              <a:buNone/>
            </a:pPr>
            <a:endParaRPr lang="en-GB" dirty="0"/>
          </a:p>
          <a:p>
            <a:r>
              <a:rPr lang="en-GB" dirty="0"/>
              <a:t>Forming</a:t>
            </a:r>
            <a:endParaRPr lang="en-GB" sz="2400" dirty="0"/>
          </a:p>
          <a:p>
            <a:r>
              <a:rPr lang="en-GB" dirty="0"/>
              <a:t>Storming</a:t>
            </a:r>
            <a:endParaRPr lang="en-GB" sz="2400" dirty="0"/>
          </a:p>
          <a:p>
            <a:r>
              <a:rPr lang="en-GB" dirty="0"/>
              <a:t>Norming</a:t>
            </a:r>
            <a:endParaRPr lang="en-GB" sz="2400" dirty="0"/>
          </a:p>
          <a:p>
            <a:r>
              <a:rPr lang="en-GB" dirty="0"/>
              <a:t>Performing</a:t>
            </a:r>
          </a:p>
          <a:p>
            <a:r>
              <a:rPr lang="en-GB" dirty="0"/>
              <a:t>Adjourning</a:t>
            </a:r>
            <a:endParaRPr lang="en-GB" sz="2400" dirty="0"/>
          </a:p>
          <a:p>
            <a:pPr marL="0" indent="0">
              <a:buNone/>
            </a:pPr>
            <a:endParaRPr lang="en-GB" sz="2400" dirty="0"/>
          </a:p>
          <a:p>
            <a:pPr marL="0" indent="0">
              <a:buNone/>
            </a:pPr>
            <a:endParaRPr lang="en-GB" sz="2400" dirty="0"/>
          </a:p>
          <a:p>
            <a:endParaRPr lang="en-GB" dirty="0"/>
          </a:p>
        </p:txBody>
      </p:sp>
      <p:pic>
        <p:nvPicPr>
          <p:cNvPr id="1028" name="Picture 4" descr="Bruce W. Tuckman - BUS 250.01GroupDevelopment">
            <a:extLst>
              <a:ext uri="{FF2B5EF4-FFF2-40B4-BE49-F238E27FC236}">
                <a16:creationId xmlns:a16="http://schemas.microsoft.com/office/drawing/2014/main" id="{310ED9A0-159A-4EC1-9B81-D7B620BF0C0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78159" y="1548342"/>
            <a:ext cx="2857500" cy="428625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453704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C78ED81-1A3E-4F33-BDAF-FAA8D35231EE}"/>
              </a:ext>
            </a:extLst>
          </p:cNvPr>
          <p:cNvPicPr>
            <a:picLocks noChangeAspect="1"/>
          </p:cNvPicPr>
          <p:nvPr/>
        </p:nvPicPr>
        <p:blipFill rotWithShape="1">
          <a:blip r:embed="rId2"/>
          <a:srcRect l="3738" t="7248" r="4185" b="7311"/>
          <a:stretch/>
        </p:blipFill>
        <p:spPr>
          <a:xfrm>
            <a:off x="759327" y="643468"/>
            <a:ext cx="10205006" cy="5326610"/>
          </a:xfrm>
          <a:prstGeom prst="rect">
            <a:avLst/>
          </a:prstGeom>
          <a:ln>
            <a:noFill/>
          </a:ln>
        </p:spPr>
      </p:pic>
    </p:spTree>
    <p:extLst>
      <p:ext uri="{BB962C8B-B14F-4D97-AF65-F5344CB8AC3E}">
        <p14:creationId xmlns:p14="http://schemas.microsoft.com/office/powerpoint/2010/main" val="14800880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5CFD0312-2BD8-42E4-9366-971B301A338A}"/>
              </a:ext>
            </a:extLst>
          </p:cNvPr>
          <p:cNvGraphicFramePr>
            <a:graphicFrameLocks noGrp="1"/>
          </p:cNvGraphicFramePr>
          <p:nvPr>
            <p:extLst>
              <p:ext uri="{D42A27DB-BD31-4B8C-83A1-F6EECF244321}">
                <p14:modId xmlns:p14="http://schemas.microsoft.com/office/powerpoint/2010/main" val="905564993"/>
              </p:ext>
            </p:extLst>
          </p:nvPr>
        </p:nvGraphicFramePr>
        <p:xfrm>
          <a:off x="186267" y="613318"/>
          <a:ext cx="11768666" cy="5440350"/>
        </p:xfrm>
        <a:graphic>
          <a:graphicData uri="http://schemas.openxmlformats.org/drawingml/2006/table">
            <a:tbl>
              <a:tblPr firstRow="1" bandRow="1">
                <a:tableStyleId>{5C22544A-7EE6-4342-B048-85BDC9FD1C3A}</a:tableStyleId>
              </a:tblPr>
              <a:tblGrid>
                <a:gridCol w="1380066">
                  <a:extLst>
                    <a:ext uri="{9D8B030D-6E8A-4147-A177-3AD203B41FA5}">
                      <a16:colId xmlns:a16="http://schemas.microsoft.com/office/drawing/2014/main" val="1825723888"/>
                    </a:ext>
                  </a:extLst>
                </a:gridCol>
                <a:gridCol w="2241245">
                  <a:extLst>
                    <a:ext uri="{9D8B030D-6E8A-4147-A177-3AD203B41FA5}">
                      <a16:colId xmlns:a16="http://schemas.microsoft.com/office/drawing/2014/main" val="1895463313"/>
                    </a:ext>
                  </a:extLst>
                </a:gridCol>
                <a:gridCol w="2486787">
                  <a:extLst>
                    <a:ext uri="{9D8B030D-6E8A-4147-A177-3AD203B41FA5}">
                      <a16:colId xmlns:a16="http://schemas.microsoft.com/office/drawing/2014/main" val="1214655751"/>
                    </a:ext>
                  </a:extLst>
                </a:gridCol>
                <a:gridCol w="2555545">
                  <a:extLst>
                    <a:ext uri="{9D8B030D-6E8A-4147-A177-3AD203B41FA5}">
                      <a16:colId xmlns:a16="http://schemas.microsoft.com/office/drawing/2014/main" val="1179069344"/>
                    </a:ext>
                  </a:extLst>
                </a:gridCol>
                <a:gridCol w="3105023">
                  <a:extLst>
                    <a:ext uri="{9D8B030D-6E8A-4147-A177-3AD203B41FA5}">
                      <a16:colId xmlns:a16="http://schemas.microsoft.com/office/drawing/2014/main" val="3704753618"/>
                    </a:ext>
                  </a:extLst>
                </a:gridCol>
              </a:tblGrid>
              <a:tr h="375512">
                <a:tc>
                  <a:txBody>
                    <a:bodyPr/>
                    <a:lstStyle/>
                    <a:p>
                      <a:endParaRPr lang="en-GB" dirty="0"/>
                    </a:p>
                  </a:txBody>
                  <a:tcPr/>
                </a:tc>
                <a:tc>
                  <a:txBody>
                    <a:bodyPr/>
                    <a:lstStyle/>
                    <a:p>
                      <a:r>
                        <a:rPr lang="en-GB" dirty="0"/>
                        <a:t>Stage 1: Forming</a:t>
                      </a:r>
                    </a:p>
                  </a:txBody>
                  <a:tcPr/>
                </a:tc>
                <a:tc>
                  <a:txBody>
                    <a:bodyPr/>
                    <a:lstStyle/>
                    <a:p>
                      <a:r>
                        <a:rPr lang="en-GB" dirty="0"/>
                        <a:t>Stage 2: Storming</a:t>
                      </a:r>
                    </a:p>
                  </a:txBody>
                  <a:tcPr/>
                </a:tc>
                <a:tc>
                  <a:txBody>
                    <a:bodyPr/>
                    <a:lstStyle/>
                    <a:p>
                      <a:r>
                        <a:rPr lang="en-GB" dirty="0"/>
                        <a:t>Stage 3: Norming</a:t>
                      </a:r>
                    </a:p>
                  </a:txBody>
                  <a:tcPr/>
                </a:tc>
                <a:tc>
                  <a:txBody>
                    <a:bodyPr/>
                    <a:lstStyle/>
                    <a:p>
                      <a:r>
                        <a:rPr lang="en-GB" dirty="0"/>
                        <a:t>Stage 4: Performing</a:t>
                      </a:r>
                    </a:p>
                  </a:txBody>
                  <a:tcPr/>
                </a:tc>
                <a:extLst>
                  <a:ext uri="{0D108BD9-81ED-4DB2-BD59-A6C34878D82A}">
                    <a16:rowId xmlns:a16="http://schemas.microsoft.com/office/drawing/2014/main" val="2470445740"/>
                  </a:ext>
                </a:extLst>
              </a:tr>
              <a:tr h="1934852">
                <a:tc>
                  <a:txBody>
                    <a:bodyPr/>
                    <a:lstStyle/>
                    <a:p>
                      <a:r>
                        <a:rPr lang="en-GB" sz="1800" b="1" dirty="0"/>
                        <a:t>Feelings</a:t>
                      </a:r>
                    </a:p>
                  </a:txBody>
                  <a:tcPr/>
                </a:tc>
                <a:tc>
                  <a:txBody>
                    <a:bodyPr/>
                    <a:lstStyle/>
                    <a:p>
                      <a:r>
                        <a:rPr lang="en-GB" sz="1600" dirty="0"/>
                        <a:t>Excitement.</a:t>
                      </a:r>
                    </a:p>
                    <a:p>
                      <a:r>
                        <a:rPr lang="en-GB" sz="1600" dirty="0"/>
                        <a:t>High positive expectations.</a:t>
                      </a:r>
                    </a:p>
                    <a:p>
                      <a:r>
                        <a:rPr lang="en-GB" sz="1600" dirty="0"/>
                        <a:t>Anxiety</a:t>
                      </a:r>
                    </a:p>
                  </a:txBody>
                  <a:tcPr/>
                </a:tc>
                <a:tc>
                  <a:txBody>
                    <a:bodyPr/>
                    <a:lstStyle/>
                    <a:p>
                      <a:r>
                        <a:rPr lang="en-US" sz="1600" dirty="0"/>
                        <a:t>Team begins to move towards its goals.</a:t>
                      </a:r>
                    </a:p>
                    <a:p>
                      <a:r>
                        <a:rPr lang="en-US" sz="1600" dirty="0"/>
                        <a:t>Feelings of frustration or anger</a:t>
                      </a:r>
                    </a:p>
                  </a:txBody>
                  <a:tcPr/>
                </a:tc>
                <a:tc>
                  <a:txBody>
                    <a:bodyPr/>
                    <a:lstStyle/>
                    <a:p>
                      <a:r>
                        <a:rPr lang="en-GB" sz="1600" dirty="0"/>
                        <a:t>Resolve the discrepancy </a:t>
                      </a:r>
                    </a:p>
                    <a:p>
                      <a:r>
                        <a:rPr lang="en-US" sz="1600" dirty="0"/>
                        <a:t>Increased sense of comfort.</a:t>
                      </a:r>
                    </a:p>
                    <a:p>
                      <a:r>
                        <a:rPr lang="en-GB" sz="1600" dirty="0"/>
                        <a:t>Constructive criticism is welcomed.</a:t>
                      </a:r>
                    </a:p>
                    <a:p>
                      <a:r>
                        <a:rPr lang="en-GB" sz="1600" dirty="0"/>
                        <a:t>Feel pleasure for group cohesion.</a:t>
                      </a:r>
                    </a:p>
                  </a:txBody>
                  <a:tcPr/>
                </a:tc>
                <a:tc>
                  <a:txBody>
                    <a:bodyPr/>
                    <a:lstStyle/>
                    <a:p>
                      <a:r>
                        <a:rPr lang="en-GB" sz="1600" dirty="0"/>
                        <a:t>Satisfaction in the progress.</a:t>
                      </a:r>
                    </a:p>
                    <a:p>
                      <a:r>
                        <a:rPr lang="en-GB" sz="1600" dirty="0"/>
                        <a:t>Aware of own strengths and weaknesses.</a:t>
                      </a:r>
                    </a:p>
                    <a:p>
                      <a:r>
                        <a:rPr lang="en-GB" sz="1600" dirty="0"/>
                        <a:t>Satisfaction.</a:t>
                      </a:r>
                    </a:p>
                    <a:p>
                      <a:r>
                        <a:rPr lang="en-GB" sz="1600" dirty="0"/>
                        <a:t>Confidence in ability. </a:t>
                      </a:r>
                    </a:p>
                  </a:txBody>
                  <a:tcPr/>
                </a:tc>
                <a:extLst>
                  <a:ext uri="{0D108BD9-81ED-4DB2-BD59-A6C34878D82A}">
                    <a16:rowId xmlns:a16="http://schemas.microsoft.com/office/drawing/2014/main" val="64555808"/>
                  </a:ext>
                </a:extLst>
              </a:tr>
              <a:tr h="1702670">
                <a:tc>
                  <a:txBody>
                    <a:bodyPr/>
                    <a:lstStyle/>
                    <a:p>
                      <a:r>
                        <a:rPr lang="en-GB" sz="1800" b="1" dirty="0"/>
                        <a:t>Behaviours</a:t>
                      </a:r>
                    </a:p>
                  </a:txBody>
                  <a:tcPr/>
                </a:tc>
                <a:tc>
                  <a:txBody>
                    <a:bodyPr/>
                    <a:lstStyle/>
                    <a:p>
                      <a:r>
                        <a:rPr lang="en-GB" sz="1600" dirty="0"/>
                        <a:t>Questions from team members.</a:t>
                      </a:r>
                    </a:p>
                    <a:p>
                      <a:r>
                        <a:rPr lang="en-US" sz="1600" dirty="0"/>
                        <a:t>Uncertainty or anxiety they might be feeling about their place on the team.</a:t>
                      </a:r>
                      <a:endParaRPr lang="en-GB" sz="1600" dirty="0"/>
                    </a:p>
                  </a:txBody>
                  <a:tcPr/>
                </a:tc>
                <a:tc>
                  <a:txBody>
                    <a:bodyPr/>
                    <a:lstStyle/>
                    <a:p>
                      <a:r>
                        <a:rPr lang="en-US" sz="1600" dirty="0"/>
                        <a:t>Less polite.</a:t>
                      </a:r>
                    </a:p>
                    <a:p>
                      <a:r>
                        <a:rPr lang="en-US" sz="1600" dirty="0"/>
                        <a:t>Frustration or disagreements about goals, expectations, roles and responsibilities being openly expressed.</a:t>
                      </a:r>
                      <a:endParaRPr lang="en-GB" sz="1600" dirty="0"/>
                    </a:p>
                  </a:txBody>
                  <a:tcPr/>
                </a:tc>
                <a:tc>
                  <a:txBody>
                    <a:bodyPr/>
                    <a:lstStyle/>
                    <a:p>
                      <a:r>
                        <a:rPr lang="en-US" sz="1600" dirty="0"/>
                        <a:t>Conscious effort to resolve problems and achieve group harmony.</a:t>
                      </a:r>
                    </a:p>
                    <a:p>
                      <a:r>
                        <a:rPr lang="en-GB" sz="1600" dirty="0"/>
                        <a:t>Meaningful communication.</a:t>
                      </a:r>
                    </a:p>
                    <a:p>
                      <a:r>
                        <a:rPr lang="en-GB" sz="1600" dirty="0"/>
                        <a:t>Focused on tasks.</a:t>
                      </a:r>
                    </a:p>
                  </a:txBody>
                  <a:tcPr/>
                </a:tc>
                <a:tc>
                  <a:txBody>
                    <a:bodyPr/>
                    <a:lstStyle/>
                    <a:p>
                      <a:r>
                        <a:rPr lang="en-GB" sz="1600" dirty="0"/>
                        <a:t>Prevent or solve problems.</a:t>
                      </a:r>
                    </a:p>
                    <a:p>
                      <a:r>
                        <a:rPr lang="en-GB" sz="1600" dirty="0"/>
                        <a:t>‘Can do’ attitude.</a:t>
                      </a:r>
                    </a:p>
                    <a:p>
                      <a:r>
                        <a:rPr lang="en-GB" sz="1600" dirty="0"/>
                        <a:t>Fluid roles.</a:t>
                      </a:r>
                    </a:p>
                    <a:p>
                      <a:r>
                        <a:rPr lang="en-GB" sz="1600" dirty="0"/>
                        <a:t>Differences appreciated to enhance performance</a:t>
                      </a:r>
                    </a:p>
                  </a:txBody>
                  <a:tcPr/>
                </a:tc>
                <a:extLst>
                  <a:ext uri="{0D108BD9-81ED-4DB2-BD59-A6C34878D82A}">
                    <a16:rowId xmlns:a16="http://schemas.microsoft.com/office/drawing/2014/main" val="2437217332"/>
                  </a:ext>
                </a:extLst>
              </a:tr>
              <a:tr h="1427316">
                <a:tc>
                  <a:txBody>
                    <a:bodyPr/>
                    <a:lstStyle/>
                    <a:p>
                      <a:r>
                        <a:rPr lang="en-GB" sz="1800" b="1" dirty="0"/>
                        <a:t>Team Tasks</a:t>
                      </a:r>
                    </a:p>
                  </a:txBody>
                  <a:tcPr/>
                </a:tc>
                <a:tc>
                  <a:txBody>
                    <a:bodyPr/>
                    <a:lstStyle/>
                    <a:p>
                      <a:r>
                        <a:rPr lang="en-US" sz="1600" dirty="0"/>
                        <a:t>Create a team with clear structure, goals, direction and roles so that members begin to build trust. </a:t>
                      </a:r>
                      <a:endParaRPr lang="en-GB" sz="1600" dirty="0"/>
                    </a:p>
                  </a:txBody>
                  <a:tcPr/>
                </a:tc>
                <a:tc>
                  <a:txBody>
                    <a:bodyPr/>
                    <a:lstStyle/>
                    <a:p>
                      <a:r>
                        <a:rPr lang="en-US" sz="1600" dirty="0"/>
                        <a:t>Breaking larger goals down into smaller, achievable steps.</a:t>
                      </a:r>
                    </a:p>
                    <a:p>
                      <a:r>
                        <a:rPr lang="en-GB" sz="1600" dirty="0"/>
                        <a:t>Conflict management skills.</a:t>
                      </a:r>
                    </a:p>
                  </a:txBody>
                  <a:tcPr/>
                </a:tc>
                <a:tc>
                  <a:txBody>
                    <a:bodyPr/>
                    <a:lstStyle/>
                    <a:p>
                      <a:r>
                        <a:rPr lang="en-GB" sz="1600" dirty="0"/>
                        <a:t>An increase in productivity.</a:t>
                      </a:r>
                    </a:p>
                    <a:p>
                      <a:r>
                        <a:rPr lang="en-GB" sz="1600" dirty="0"/>
                        <a:t>Individual and collective work.</a:t>
                      </a:r>
                    </a:p>
                    <a:p>
                      <a:r>
                        <a:rPr lang="en-GB" sz="1600" dirty="0"/>
                        <a:t>Evaluation time</a:t>
                      </a:r>
                    </a:p>
                  </a:txBody>
                  <a:tcPr/>
                </a:tc>
                <a:tc>
                  <a:txBody>
                    <a:bodyPr/>
                    <a:lstStyle/>
                    <a:p>
                      <a:r>
                        <a:rPr lang="en-GB" sz="1600" dirty="0"/>
                        <a:t>Significant progress to goals.</a:t>
                      </a:r>
                    </a:p>
                    <a:p>
                      <a:r>
                        <a:rPr lang="en-GB" sz="1600" dirty="0"/>
                        <a:t>Commitment to mission is high.</a:t>
                      </a:r>
                    </a:p>
                    <a:p>
                      <a:r>
                        <a:rPr lang="en-GB" sz="1600" dirty="0"/>
                        <a:t>Competence is high. </a:t>
                      </a:r>
                    </a:p>
                    <a:p>
                      <a:r>
                        <a:rPr lang="en-GB" sz="1600" dirty="0"/>
                        <a:t>Improve team development.</a:t>
                      </a:r>
                    </a:p>
                  </a:txBody>
                  <a:tcPr/>
                </a:tc>
                <a:extLst>
                  <a:ext uri="{0D108BD9-81ED-4DB2-BD59-A6C34878D82A}">
                    <a16:rowId xmlns:a16="http://schemas.microsoft.com/office/drawing/2014/main" val="1768059333"/>
                  </a:ext>
                </a:extLst>
              </a:tr>
            </a:tbl>
          </a:graphicData>
        </a:graphic>
      </p:graphicFrame>
      <p:graphicFrame>
        <p:nvGraphicFramePr>
          <p:cNvPr id="6" name="Table 6">
            <a:extLst>
              <a:ext uri="{FF2B5EF4-FFF2-40B4-BE49-F238E27FC236}">
                <a16:creationId xmlns:a16="http://schemas.microsoft.com/office/drawing/2014/main" id="{9DF486B5-F9D9-489B-B709-F86E47448C57}"/>
              </a:ext>
            </a:extLst>
          </p:cNvPr>
          <p:cNvGraphicFramePr>
            <a:graphicFrameLocks noGrp="1"/>
          </p:cNvGraphicFramePr>
          <p:nvPr>
            <p:extLst>
              <p:ext uri="{D42A27DB-BD31-4B8C-83A1-F6EECF244321}">
                <p14:modId xmlns:p14="http://schemas.microsoft.com/office/powerpoint/2010/main" val="2065331055"/>
              </p:ext>
            </p:extLst>
          </p:nvPr>
        </p:nvGraphicFramePr>
        <p:xfrm>
          <a:off x="186267" y="223024"/>
          <a:ext cx="11768666" cy="390293"/>
        </p:xfrm>
        <a:graphic>
          <a:graphicData uri="http://schemas.openxmlformats.org/drawingml/2006/table">
            <a:tbl>
              <a:tblPr firstRow="1" bandRow="1">
                <a:tableStyleId>{5C22544A-7EE6-4342-B048-85BDC9FD1C3A}</a:tableStyleId>
              </a:tblPr>
              <a:tblGrid>
                <a:gridCol w="11768666">
                  <a:extLst>
                    <a:ext uri="{9D8B030D-6E8A-4147-A177-3AD203B41FA5}">
                      <a16:colId xmlns:a16="http://schemas.microsoft.com/office/drawing/2014/main" val="1981422140"/>
                    </a:ext>
                  </a:extLst>
                </a:gridCol>
              </a:tblGrid>
              <a:tr h="390293">
                <a:tc>
                  <a:txBody>
                    <a:bodyPr/>
                    <a:lstStyle/>
                    <a:p>
                      <a:r>
                        <a:rPr lang="en-GB" dirty="0"/>
                        <a:t>Tuckman’s team behaviour patterns diagram </a:t>
                      </a:r>
                    </a:p>
                  </a:txBody>
                  <a:tcPr/>
                </a:tc>
                <a:extLst>
                  <a:ext uri="{0D108BD9-81ED-4DB2-BD59-A6C34878D82A}">
                    <a16:rowId xmlns:a16="http://schemas.microsoft.com/office/drawing/2014/main" val="925884907"/>
                  </a:ext>
                </a:extLst>
              </a:tr>
            </a:tbl>
          </a:graphicData>
        </a:graphic>
      </p:graphicFrame>
    </p:spTree>
    <p:extLst>
      <p:ext uri="{BB962C8B-B14F-4D97-AF65-F5344CB8AC3E}">
        <p14:creationId xmlns:p14="http://schemas.microsoft.com/office/powerpoint/2010/main" val="39011104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91FFEBC-DE6D-4248-BCD2-45C227329F9C}"/>
              </a:ext>
            </a:extLst>
          </p:cNvPr>
          <p:cNvSpPr txBox="1"/>
          <p:nvPr/>
        </p:nvSpPr>
        <p:spPr>
          <a:xfrm>
            <a:off x="535260" y="646770"/>
            <a:ext cx="8486077" cy="523220"/>
          </a:xfrm>
          <a:prstGeom prst="rect">
            <a:avLst/>
          </a:prstGeom>
          <a:noFill/>
        </p:spPr>
        <p:txBody>
          <a:bodyPr wrap="square" rtlCol="0">
            <a:spAutoFit/>
          </a:bodyPr>
          <a:lstStyle/>
          <a:p>
            <a:r>
              <a:rPr lang="en-GB" sz="2800" b="1"/>
              <a:t>Group Dynamics</a:t>
            </a:r>
            <a:endParaRPr lang="en-GB" sz="2800" b="1" dirty="0"/>
          </a:p>
        </p:txBody>
      </p:sp>
      <p:sp>
        <p:nvSpPr>
          <p:cNvPr id="3" name="TextBox 2">
            <a:extLst>
              <a:ext uri="{FF2B5EF4-FFF2-40B4-BE49-F238E27FC236}">
                <a16:creationId xmlns:a16="http://schemas.microsoft.com/office/drawing/2014/main" id="{4FF22FF3-E9B2-4C18-B138-660E52A882BC}"/>
              </a:ext>
            </a:extLst>
          </p:cNvPr>
          <p:cNvSpPr txBox="1"/>
          <p:nvPr/>
        </p:nvSpPr>
        <p:spPr>
          <a:xfrm>
            <a:off x="624468" y="1170879"/>
            <a:ext cx="11340791" cy="3785652"/>
          </a:xfrm>
          <a:prstGeom prst="rect">
            <a:avLst/>
          </a:prstGeom>
          <a:noFill/>
        </p:spPr>
        <p:txBody>
          <a:bodyPr wrap="square" rtlCol="0">
            <a:spAutoFit/>
          </a:bodyPr>
          <a:lstStyle/>
          <a:p>
            <a:r>
              <a:rPr lang="en-GB" sz="2400" dirty="0"/>
              <a:t>Kurt Lewin, a social psychologist and change management expert is accredited for the term “group dynamics” in the early 1940s. He said that “People often take on distinct roles and </a:t>
            </a:r>
            <a:r>
              <a:rPr lang="en-GB" sz="2400" dirty="0" err="1"/>
              <a:t>behaviors</a:t>
            </a:r>
            <a:r>
              <a:rPr lang="en-GB" sz="2400" dirty="0"/>
              <a:t> when they work in a group. ‘Group dynamics’ describes the effects of these roles and </a:t>
            </a:r>
            <a:r>
              <a:rPr lang="en-GB" sz="2400" dirty="0" err="1"/>
              <a:t>behaviors</a:t>
            </a:r>
            <a:r>
              <a:rPr lang="en-GB" sz="2400" dirty="0"/>
              <a:t>  on other group members, and on the group as a whole”. </a:t>
            </a:r>
          </a:p>
          <a:p>
            <a:endParaRPr lang="en-GB" sz="2400" b="1" dirty="0"/>
          </a:p>
          <a:p>
            <a:endParaRPr lang="en-GB" sz="2400" dirty="0"/>
          </a:p>
          <a:p>
            <a:endParaRPr lang="en-GB" sz="2400" dirty="0"/>
          </a:p>
          <a:p>
            <a:endParaRPr lang="en-GB" sz="2400" dirty="0"/>
          </a:p>
          <a:p>
            <a:endParaRPr lang="en-GB" sz="2400" dirty="0"/>
          </a:p>
          <a:p>
            <a:endParaRPr lang="en-GB" sz="2400" dirty="0"/>
          </a:p>
        </p:txBody>
      </p:sp>
      <p:pic>
        <p:nvPicPr>
          <p:cNvPr id="9" name="Picture 8" descr="Thumbs Down Handy">
            <a:extLst>
              <a:ext uri="{FF2B5EF4-FFF2-40B4-BE49-F238E27FC236}">
                <a16:creationId xmlns:a16="http://schemas.microsoft.com/office/drawing/2014/main" id="{0482C4DA-4035-45EC-918F-67F20203FAE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8391" y="4707114"/>
            <a:ext cx="1451518" cy="1451518"/>
          </a:xfrm>
          <a:prstGeom prst="rect">
            <a:avLst/>
          </a:prstGeom>
        </p:spPr>
      </p:pic>
      <p:pic>
        <p:nvPicPr>
          <p:cNvPr id="11" name="Picture 10" descr="Thumbs Up Handy">
            <a:extLst>
              <a:ext uri="{FF2B5EF4-FFF2-40B4-BE49-F238E27FC236}">
                <a16:creationId xmlns:a16="http://schemas.microsoft.com/office/drawing/2014/main" id="{B7F70A40-E664-4597-BCF1-C88053C4EB9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20907" y="2709446"/>
            <a:ext cx="1609028" cy="1609028"/>
          </a:xfrm>
          <a:prstGeom prst="rect">
            <a:avLst/>
          </a:prstGeom>
        </p:spPr>
      </p:pic>
      <p:sp>
        <p:nvSpPr>
          <p:cNvPr id="4" name="TextBox 3">
            <a:extLst>
              <a:ext uri="{FF2B5EF4-FFF2-40B4-BE49-F238E27FC236}">
                <a16:creationId xmlns:a16="http://schemas.microsoft.com/office/drawing/2014/main" id="{25A7773B-366A-434A-9BC1-24D95D8B8CD5}"/>
              </a:ext>
            </a:extLst>
          </p:cNvPr>
          <p:cNvSpPr txBox="1"/>
          <p:nvPr/>
        </p:nvSpPr>
        <p:spPr>
          <a:xfrm>
            <a:off x="624468" y="2766349"/>
            <a:ext cx="9389327" cy="1477328"/>
          </a:xfrm>
          <a:prstGeom prst="rect">
            <a:avLst/>
          </a:prstGeom>
          <a:noFill/>
        </p:spPr>
        <p:txBody>
          <a:bodyPr wrap="square" rtlCol="0">
            <a:spAutoFit/>
          </a:bodyPr>
          <a:lstStyle/>
          <a:p>
            <a:r>
              <a:rPr lang="en-US" dirty="0"/>
              <a:t>A positive dynamic group </a:t>
            </a:r>
          </a:p>
          <a:p>
            <a:r>
              <a:rPr lang="en-US" dirty="0"/>
              <a:t>- Team members trust one another</a:t>
            </a:r>
          </a:p>
          <a:p>
            <a:r>
              <a:rPr lang="en-US" dirty="0"/>
              <a:t>- They work towards collective decision </a:t>
            </a:r>
          </a:p>
          <a:p>
            <a:r>
              <a:rPr lang="en-US" dirty="0"/>
              <a:t>- They hold one another accountable for making things happen</a:t>
            </a:r>
          </a:p>
          <a:p>
            <a:r>
              <a:rPr lang="en-US" dirty="0"/>
              <a:t>-  Members are twice as creative as an average group</a:t>
            </a:r>
          </a:p>
        </p:txBody>
      </p:sp>
      <p:sp>
        <p:nvSpPr>
          <p:cNvPr id="34" name="TextBox 33">
            <a:extLst>
              <a:ext uri="{FF2B5EF4-FFF2-40B4-BE49-F238E27FC236}">
                <a16:creationId xmlns:a16="http://schemas.microsoft.com/office/drawing/2014/main" id="{E368D3E8-70F2-46FB-B223-7A441AD20009}"/>
              </a:ext>
            </a:extLst>
          </p:cNvPr>
          <p:cNvSpPr txBox="1"/>
          <p:nvPr/>
        </p:nvSpPr>
        <p:spPr>
          <a:xfrm>
            <a:off x="1879909" y="4631571"/>
            <a:ext cx="8000071" cy="1200329"/>
          </a:xfrm>
          <a:prstGeom prst="rect">
            <a:avLst/>
          </a:prstGeom>
          <a:noFill/>
        </p:spPr>
        <p:txBody>
          <a:bodyPr wrap="square" rtlCol="0">
            <a:spAutoFit/>
          </a:bodyPr>
          <a:lstStyle/>
          <a:p>
            <a:r>
              <a:rPr lang="en-US" dirty="0"/>
              <a:t>A poor group dynamics</a:t>
            </a:r>
          </a:p>
          <a:p>
            <a:r>
              <a:rPr lang="en-US" dirty="0"/>
              <a:t>People’s </a:t>
            </a:r>
            <a:r>
              <a:rPr lang="en-US" dirty="0" err="1"/>
              <a:t>behaviours</a:t>
            </a:r>
            <a:r>
              <a:rPr lang="en-US" dirty="0"/>
              <a:t> disrupt work</a:t>
            </a:r>
          </a:p>
          <a:p>
            <a:r>
              <a:rPr lang="en-US" dirty="0"/>
              <a:t>Group may not come to any decision or the wrong choice because </a:t>
            </a:r>
          </a:p>
          <a:p>
            <a:r>
              <a:rPr lang="en-US" dirty="0"/>
              <a:t>Group members could not explore options effectively</a:t>
            </a:r>
          </a:p>
        </p:txBody>
      </p:sp>
    </p:spTree>
    <p:extLst>
      <p:ext uri="{BB962C8B-B14F-4D97-AF65-F5344CB8AC3E}">
        <p14:creationId xmlns:p14="http://schemas.microsoft.com/office/powerpoint/2010/main" val="40025877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Bottle of latex glue Royalty Free Vector Image">
            <a:extLst>
              <a:ext uri="{FF2B5EF4-FFF2-40B4-BE49-F238E27FC236}">
                <a16:creationId xmlns:a16="http://schemas.microsoft.com/office/drawing/2014/main" id="{9773170E-0E43-4A4C-AD7D-0C6FAAC42B7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10354"/>
          <a:stretch/>
        </p:blipFill>
        <p:spPr bwMode="auto">
          <a:xfrm>
            <a:off x="4557184" y="1390134"/>
            <a:ext cx="2908299" cy="3933129"/>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B6FA4BDD-8B45-4BFF-93C0-0250C188CB89}"/>
              </a:ext>
            </a:extLst>
          </p:cNvPr>
          <p:cNvSpPr txBox="1"/>
          <p:nvPr/>
        </p:nvSpPr>
        <p:spPr>
          <a:xfrm>
            <a:off x="5219699" y="4394200"/>
            <a:ext cx="1909233" cy="584775"/>
          </a:xfrm>
          <a:prstGeom prst="rect">
            <a:avLst/>
          </a:prstGeom>
          <a:noFill/>
        </p:spPr>
        <p:txBody>
          <a:bodyPr wrap="square" rtlCol="0">
            <a:spAutoFit/>
          </a:bodyPr>
          <a:lstStyle/>
          <a:p>
            <a:r>
              <a:rPr lang="en-GB" sz="3200" b="1" dirty="0"/>
              <a:t>TRUST</a:t>
            </a:r>
          </a:p>
        </p:txBody>
      </p:sp>
      <p:sp>
        <p:nvSpPr>
          <p:cNvPr id="16" name="TextBox 15">
            <a:extLst>
              <a:ext uri="{FF2B5EF4-FFF2-40B4-BE49-F238E27FC236}">
                <a16:creationId xmlns:a16="http://schemas.microsoft.com/office/drawing/2014/main" id="{58EA383B-A209-4695-A088-E2A9343AF147}"/>
              </a:ext>
            </a:extLst>
          </p:cNvPr>
          <p:cNvSpPr txBox="1"/>
          <p:nvPr/>
        </p:nvSpPr>
        <p:spPr>
          <a:xfrm>
            <a:off x="5363633" y="788486"/>
            <a:ext cx="1159934" cy="369332"/>
          </a:xfrm>
          <a:prstGeom prst="rect">
            <a:avLst/>
          </a:prstGeom>
          <a:noFill/>
        </p:spPr>
        <p:txBody>
          <a:bodyPr wrap="square" rtlCol="0">
            <a:spAutoFit/>
          </a:bodyPr>
          <a:lstStyle/>
          <a:p>
            <a:r>
              <a:rPr lang="en-GB" dirty="0"/>
              <a:t>Credibility</a:t>
            </a:r>
          </a:p>
        </p:txBody>
      </p:sp>
      <p:sp>
        <p:nvSpPr>
          <p:cNvPr id="17" name="TextBox 16">
            <a:extLst>
              <a:ext uri="{FF2B5EF4-FFF2-40B4-BE49-F238E27FC236}">
                <a16:creationId xmlns:a16="http://schemas.microsoft.com/office/drawing/2014/main" id="{C137B83D-3F44-4CCA-9B4F-854CB8B9C5FD}"/>
              </a:ext>
            </a:extLst>
          </p:cNvPr>
          <p:cNvSpPr txBox="1"/>
          <p:nvPr/>
        </p:nvSpPr>
        <p:spPr>
          <a:xfrm>
            <a:off x="2956984" y="1624336"/>
            <a:ext cx="1600200" cy="369332"/>
          </a:xfrm>
          <a:prstGeom prst="rect">
            <a:avLst/>
          </a:prstGeom>
          <a:noFill/>
        </p:spPr>
        <p:txBody>
          <a:bodyPr wrap="square" rtlCol="0">
            <a:spAutoFit/>
          </a:bodyPr>
          <a:lstStyle/>
          <a:p>
            <a:r>
              <a:rPr lang="en-GB" dirty="0"/>
              <a:t>People</a:t>
            </a:r>
          </a:p>
        </p:txBody>
      </p:sp>
      <p:sp>
        <p:nvSpPr>
          <p:cNvPr id="18" name="TextBox 17">
            <a:extLst>
              <a:ext uri="{FF2B5EF4-FFF2-40B4-BE49-F238E27FC236}">
                <a16:creationId xmlns:a16="http://schemas.microsoft.com/office/drawing/2014/main" id="{4FCAA0CA-FE6E-4788-9805-FCEBC46F943E}"/>
              </a:ext>
            </a:extLst>
          </p:cNvPr>
          <p:cNvSpPr txBox="1"/>
          <p:nvPr/>
        </p:nvSpPr>
        <p:spPr>
          <a:xfrm>
            <a:off x="8180916" y="1507297"/>
            <a:ext cx="1769533" cy="369332"/>
          </a:xfrm>
          <a:prstGeom prst="rect">
            <a:avLst/>
          </a:prstGeom>
          <a:noFill/>
        </p:spPr>
        <p:txBody>
          <a:bodyPr wrap="square" rtlCol="0">
            <a:spAutoFit/>
          </a:bodyPr>
          <a:lstStyle/>
          <a:p>
            <a:r>
              <a:rPr lang="en-GB" dirty="0"/>
              <a:t>People</a:t>
            </a:r>
          </a:p>
        </p:txBody>
      </p:sp>
      <p:sp>
        <p:nvSpPr>
          <p:cNvPr id="23" name="TextBox 22">
            <a:extLst>
              <a:ext uri="{FF2B5EF4-FFF2-40B4-BE49-F238E27FC236}">
                <a16:creationId xmlns:a16="http://schemas.microsoft.com/office/drawing/2014/main" id="{17C6422E-FBD0-4BF6-8BDB-F90502D97D21}"/>
              </a:ext>
            </a:extLst>
          </p:cNvPr>
          <p:cNvSpPr txBox="1"/>
          <p:nvPr/>
        </p:nvSpPr>
        <p:spPr>
          <a:xfrm>
            <a:off x="2463800" y="2243664"/>
            <a:ext cx="2387600" cy="646331"/>
          </a:xfrm>
          <a:prstGeom prst="rect">
            <a:avLst/>
          </a:prstGeom>
          <a:noFill/>
        </p:spPr>
        <p:txBody>
          <a:bodyPr wrap="square" rtlCol="0">
            <a:spAutoFit/>
          </a:bodyPr>
          <a:lstStyle/>
          <a:p>
            <a:r>
              <a:rPr lang="en-GB" dirty="0"/>
              <a:t>“Work gets done through people”</a:t>
            </a:r>
          </a:p>
        </p:txBody>
      </p:sp>
      <p:sp>
        <p:nvSpPr>
          <p:cNvPr id="25" name="TextBox 24">
            <a:extLst>
              <a:ext uri="{FF2B5EF4-FFF2-40B4-BE49-F238E27FC236}">
                <a16:creationId xmlns:a16="http://schemas.microsoft.com/office/drawing/2014/main" id="{809FA617-1994-47E5-BBB6-D1A3444431AD}"/>
              </a:ext>
            </a:extLst>
          </p:cNvPr>
          <p:cNvSpPr txBox="1"/>
          <p:nvPr/>
        </p:nvSpPr>
        <p:spPr>
          <a:xfrm>
            <a:off x="2463800" y="3344882"/>
            <a:ext cx="2184400" cy="1200329"/>
          </a:xfrm>
          <a:prstGeom prst="rect">
            <a:avLst/>
          </a:prstGeom>
          <a:noFill/>
        </p:spPr>
        <p:txBody>
          <a:bodyPr wrap="square" rtlCol="0">
            <a:spAutoFit/>
          </a:bodyPr>
          <a:lstStyle/>
          <a:p>
            <a:r>
              <a:rPr lang="en-GB" dirty="0"/>
              <a:t>“Organizations are made of infinite number of human connections” </a:t>
            </a:r>
          </a:p>
        </p:txBody>
      </p:sp>
      <p:sp>
        <p:nvSpPr>
          <p:cNvPr id="26" name="TextBox 25">
            <a:extLst>
              <a:ext uri="{FF2B5EF4-FFF2-40B4-BE49-F238E27FC236}">
                <a16:creationId xmlns:a16="http://schemas.microsoft.com/office/drawing/2014/main" id="{AC55A50E-755C-4987-A121-20BB93BB00C5}"/>
              </a:ext>
            </a:extLst>
          </p:cNvPr>
          <p:cNvSpPr txBox="1"/>
          <p:nvPr/>
        </p:nvSpPr>
        <p:spPr>
          <a:xfrm>
            <a:off x="8180915" y="2156369"/>
            <a:ext cx="1769533" cy="1200329"/>
          </a:xfrm>
          <a:prstGeom prst="rect">
            <a:avLst/>
          </a:prstGeom>
          <a:noFill/>
        </p:spPr>
        <p:txBody>
          <a:bodyPr wrap="square" rtlCol="0">
            <a:spAutoFit/>
          </a:bodyPr>
          <a:lstStyle/>
          <a:p>
            <a:r>
              <a:rPr lang="en-GB" dirty="0"/>
              <a:t>“Human connections are held together by trust”</a:t>
            </a:r>
          </a:p>
        </p:txBody>
      </p:sp>
      <p:sp>
        <p:nvSpPr>
          <p:cNvPr id="27" name="TextBox 26">
            <a:extLst>
              <a:ext uri="{FF2B5EF4-FFF2-40B4-BE49-F238E27FC236}">
                <a16:creationId xmlns:a16="http://schemas.microsoft.com/office/drawing/2014/main" id="{352D75F5-79B0-46C3-BA55-255116C9C641}"/>
              </a:ext>
            </a:extLst>
          </p:cNvPr>
          <p:cNvSpPr txBox="1"/>
          <p:nvPr/>
        </p:nvSpPr>
        <p:spPr>
          <a:xfrm>
            <a:off x="8127998" y="3747869"/>
            <a:ext cx="2611966" cy="646331"/>
          </a:xfrm>
          <a:prstGeom prst="rect">
            <a:avLst/>
          </a:prstGeom>
          <a:noFill/>
        </p:spPr>
        <p:txBody>
          <a:bodyPr wrap="square" rtlCol="0">
            <a:spAutoFit/>
          </a:bodyPr>
          <a:lstStyle/>
          <a:p>
            <a:r>
              <a:rPr lang="en-GB" dirty="0"/>
              <a:t>“Work + Performance +Trust” = Win</a:t>
            </a:r>
          </a:p>
        </p:txBody>
      </p:sp>
      <p:pic>
        <p:nvPicPr>
          <p:cNvPr id="32" name="Screen Recording 31">
            <a:hlinkClick r:id="" action="ppaction://media"/>
            <a:extLst>
              <a:ext uri="{FF2B5EF4-FFF2-40B4-BE49-F238E27FC236}">
                <a16:creationId xmlns:a16="http://schemas.microsoft.com/office/drawing/2014/main" id="{85F422D1-EA3D-4B0D-A431-BA720E1186D2}"/>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9065681" y="86570"/>
            <a:ext cx="2912229" cy="1537766"/>
          </a:xfrm>
          <a:prstGeom prst="rect">
            <a:avLst/>
          </a:prstGeom>
        </p:spPr>
      </p:pic>
      <p:sp>
        <p:nvSpPr>
          <p:cNvPr id="33" name="TextBox 32">
            <a:extLst>
              <a:ext uri="{FF2B5EF4-FFF2-40B4-BE49-F238E27FC236}">
                <a16:creationId xmlns:a16="http://schemas.microsoft.com/office/drawing/2014/main" id="{2902AD8D-7722-4F3E-99C6-0E5064437D50}"/>
              </a:ext>
            </a:extLst>
          </p:cNvPr>
          <p:cNvSpPr txBox="1"/>
          <p:nvPr/>
        </p:nvSpPr>
        <p:spPr>
          <a:xfrm>
            <a:off x="437090" y="364027"/>
            <a:ext cx="2915709" cy="646331"/>
          </a:xfrm>
          <a:prstGeom prst="rect">
            <a:avLst/>
          </a:prstGeom>
          <a:noFill/>
        </p:spPr>
        <p:txBody>
          <a:bodyPr wrap="square" rtlCol="0">
            <a:spAutoFit/>
          </a:bodyPr>
          <a:lstStyle/>
          <a:p>
            <a:r>
              <a:rPr lang="en-GB" dirty="0"/>
              <a:t>Stephen Covey, </a:t>
            </a:r>
          </a:p>
          <a:p>
            <a:r>
              <a:rPr lang="en-GB" dirty="0"/>
              <a:t>What if you could see trust  </a:t>
            </a:r>
          </a:p>
        </p:txBody>
      </p:sp>
      <p:sp>
        <p:nvSpPr>
          <p:cNvPr id="34" name="TextBox 33">
            <a:extLst>
              <a:ext uri="{FF2B5EF4-FFF2-40B4-BE49-F238E27FC236}">
                <a16:creationId xmlns:a16="http://schemas.microsoft.com/office/drawing/2014/main" id="{A9E08610-8637-49A4-90CA-BCB3E92C1524}"/>
              </a:ext>
            </a:extLst>
          </p:cNvPr>
          <p:cNvSpPr txBox="1"/>
          <p:nvPr/>
        </p:nvSpPr>
        <p:spPr>
          <a:xfrm>
            <a:off x="5219699" y="189332"/>
            <a:ext cx="1498600" cy="523220"/>
          </a:xfrm>
          <a:prstGeom prst="rect">
            <a:avLst/>
          </a:prstGeom>
          <a:noFill/>
        </p:spPr>
        <p:txBody>
          <a:bodyPr wrap="square" rtlCol="0">
            <a:spAutoFit/>
          </a:bodyPr>
          <a:lstStyle/>
          <a:p>
            <a:r>
              <a:rPr lang="en-GB" sz="2800" b="1" dirty="0"/>
              <a:t>TRUST</a:t>
            </a:r>
          </a:p>
        </p:txBody>
      </p:sp>
    </p:spTree>
    <p:extLst>
      <p:ext uri="{BB962C8B-B14F-4D97-AF65-F5344CB8AC3E}">
        <p14:creationId xmlns:p14="http://schemas.microsoft.com/office/powerpoint/2010/main" val="24912655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9504" fill="hold"/>
                                        <p:tgtEl>
                                          <p:spTgt spid="3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2"/>
                </p:tgtEl>
              </p:cMediaNode>
            </p:video>
            <p:seq concurrent="1" nextAc="seek">
              <p:cTn id="8" restart="whenNotActive" fill="hold" evtFilter="cancelBubble" nodeType="interactiveSeq">
                <p:stCondLst>
                  <p:cond evt="onClick" delay="0">
                    <p:tgtEl>
                      <p:spTgt spid="3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2"/>
                                        </p:tgtEl>
                                      </p:cBhvr>
                                    </p:cmd>
                                  </p:childTnLst>
                                </p:cTn>
                              </p:par>
                            </p:childTnLst>
                          </p:cTn>
                        </p:par>
                      </p:childTnLst>
                    </p:cTn>
                  </p:par>
                </p:childTnLst>
              </p:cTn>
              <p:nextCondLst>
                <p:cond evt="onClick" delay="0">
                  <p:tgtEl>
                    <p:spTgt spid="32"/>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028BCFD-F4F3-4BDF-961F-0AB78BC041D8}"/>
              </a:ext>
            </a:extLst>
          </p:cNvPr>
          <p:cNvSpPr txBox="1"/>
          <p:nvPr/>
        </p:nvSpPr>
        <p:spPr>
          <a:xfrm>
            <a:off x="838200" y="365125"/>
            <a:ext cx="10515600"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kern="1200">
                <a:solidFill>
                  <a:schemeClr val="tx1"/>
                </a:solidFill>
                <a:latin typeface="+mj-lt"/>
                <a:ea typeface="+mj-ea"/>
                <a:cs typeface="+mj-cs"/>
              </a:rPr>
              <a:t> Trust</a:t>
            </a:r>
          </a:p>
        </p:txBody>
      </p:sp>
      <p:graphicFrame>
        <p:nvGraphicFramePr>
          <p:cNvPr id="4" name="TextBox 1">
            <a:extLst>
              <a:ext uri="{FF2B5EF4-FFF2-40B4-BE49-F238E27FC236}">
                <a16:creationId xmlns:a16="http://schemas.microsoft.com/office/drawing/2014/main" id="{4F5AA8CE-F0CA-4024-A5DE-9FAE61609FCD}"/>
              </a:ext>
            </a:extLst>
          </p:cNvPr>
          <p:cNvGraphicFramePr/>
          <p:nvPr>
            <p:extLst>
              <p:ext uri="{D42A27DB-BD31-4B8C-83A1-F6EECF244321}">
                <p14:modId xmlns:p14="http://schemas.microsoft.com/office/powerpoint/2010/main" val="3356154786"/>
              </p:ext>
            </p:extLst>
          </p:nvPr>
        </p:nvGraphicFramePr>
        <p:xfrm>
          <a:off x="838200" y="1388533"/>
          <a:ext cx="10515600" cy="47884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005624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6BCF38C-66AB-4BC8-AAF1-928F6458BB34}"/>
              </a:ext>
            </a:extLst>
          </p:cNvPr>
          <p:cNvPicPr>
            <a:picLocks noChangeAspect="1"/>
          </p:cNvPicPr>
          <p:nvPr/>
        </p:nvPicPr>
        <p:blipFill>
          <a:blip r:embed="rId2"/>
          <a:stretch>
            <a:fillRect/>
          </a:stretch>
        </p:blipFill>
        <p:spPr>
          <a:xfrm>
            <a:off x="2110164" y="1677844"/>
            <a:ext cx="7205124" cy="4298856"/>
          </a:xfrm>
          <a:prstGeom prst="rect">
            <a:avLst/>
          </a:prstGeom>
        </p:spPr>
      </p:pic>
      <p:sp>
        <p:nvSpPr>
          <p:cNvPr id="5" name="TextBox 4">
            <a:extLst>
              <a:ext uri="{FF2B5EF4-FFF2-40B4-BE49-F238E27FC236}">
                <a16:creationId xmlns:a16="http://schemas.microsoft.com/office/drawing/2014/main" id="{7C445CED-7766-492C-8522-5A1CBD80A768}"/>
              </a:ext>
            </a:extLst>
          </p:cNvPr>
          <p:cNvSpPr txBox="1"/>
          <p:nvPr/>
        </p:nvSpPr>
        <p:spPr>
          <a:xfrm>
            <a:off x="5008136" y="381675"/>
            <a:ext cx="1672064" cy="707886"/>
          </a:xfrm>
          <a:prstGeom prst="rect">
            <a:avLst/>
          </a:prstGeom>
          <a:noFill/>
        </p:spPr>
        <p:txBody>
          <a:bodyPr wrap="square" rtlCol="0">
            <a:spAutoFit/>
          </a:bodyPr>
          <a:lstStyle/>
          <a:p>
            <a:r>
              <a:rPr lang="en-GB" sz="4000" b="1" dirty="0"/>
              <a:t>Trust </a:t>
            </a:r>
            <a:r>
              <a:rPr lang="en-GB" sz="2800" b="1" dirty="0"/>
              <a:t> </a:t>
            </a:r>
            <a:r>
              <a:rPr lang="en-GB" sz="2400" b="1" dirty="0"/>
              <a:t>  </a:t>
            </a:r>
          </a:p>
        </p:txBody>
      </p:sp>
      <p:sp>
        <p:nvSpPr>
          <p:cNvPr id="10" name="TextBox 9">
            <a:extLst>
              <a:ext uri="{FF2B5EF4-FFF2-40B4-BE49-F238E27FC236}">
                <a16:creationId xmlns:a16="http://schemas.microsoft.com/office/drawing/2014/main" id="{7B6735E9-3B46-4932-8F7D-11796F77956D}"/>
              </a:ext>
            </a:extLst>
          </p:cNvPr>
          <p:cNvSpPr txBox="1"/>
          <p:nvPr/>
        </p:nvSpPr>
        <p:spPr>
          <a:xfrm>
            <a:off x="2650067" y="1089561"/>
            <a:ext cx="6891866" cy="461665"/>
          </a:xfrm>
          <a:prstGeom prst="rect">
            <a:avLst/>
          </a:prstGeom>
          <a:noFill/>
        </p:spPr>
        <p:txBody>
          <a:bodyPr wrap="square" rtlCol="0">
            <a:spAutoFit/>
          </a:bodyPr>
          <a:lstStyle/>
          <a:p>
            <a:r>
              <a:rPr lang="en-GB" sz="2400" b="1" dirty="0"/>
              <a:t>Stephen Covey’s 13 Behaviours of High Trust</a:t>
            </a:r>
          </a:p>
        </p:txBody>
      </p:sp>
    </p:spTree>
    <p:extLst>
      <p:ext uri="{BB962C8B-B14F-4D97-AF65-F5344CB8AC3E}">
        <p14:creationId xmlns:p14="http://schemas.microsoft.com/office/powerpoint/2010/main" val="23702305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8" name="Rectangle 8">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29" name="Picture 10">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0" name="Straight Connector 12">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31" name="Straight Connector 14">
            <a:extLst>
              <a:ext uri="{FF2B5EF4-FFF2-40B4-BE49-F238E27FC236}">
                <a16:creationId xmlns:a16="http://schemas.microsoft.com/office/drawing/2014/main" id="{A56012FD-74A8-4C91-B318-435CF2B719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7" name="Rectangle 16">
            <a:extLst>
              <a:ext uri="{FF2B5EF4-FFF2-40B4-BE49-F238E27FC236}">
                <a16:creationId xmlns:a16="http://schemas.microsoft.com/office/drawing/2014/main" id="{35C3D674-3D59-4E93-80CA-0C0A9095E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9" name="Straight Connector 18">
            <a:extLst>
              <a:ext uri="{FF2B5EF4-FFF2-40B4-BE49-F238E27FC236}">
                <a16:creationId xmlns:a16="http://schemas.microsoft.com/office/drawing/2014/main" id="{C884B8F8-FDC9-498B-9960-5D7260AFC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417737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1" name="Rectangle 20">
            <a:extLst>
              <a:ext uri="{FF2B5EF4-FFF2-40B4-BE49-F238E27FC236}">
                <a16:creationId xmlns:a16="http://schemas.microsoft.com/office/drawing/2014/main" id="{EF2A81E1-BCBE-426B-8C09-33274E694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2" name="TextBox 1">
            <a:extLst>
              <a:ext uri="{FF2B5EF4-FFF2-40B4-BE49-F238E27FC236}">
                <a16:creationId xmlns:a16="http://schemas.microsoft.com/office/drawing/2014/main" id="{127E0F76-1854-4481-B36A-381484B7A2BC}"/>
              </a:ext>
            </a:extLst>
          </p:cNvPr>
          <p:cNvSpPr txBox="1"/>
          <p:nvPr/>
        </p:nvSpPr>
        <p:spPr>
          <a:xfrm>
            <a:off x="1451581" y="2015732"/>
            <a:ext cx="4172212" cy="3450613"/>
          </a:xfrm>
          <a:prstGeom prst="rect">
            <a:avLst/>
          </a:prstGeom>
        </p:spPr>
        <p:txBody>
          <a:bodyPr vert="horz" lIns="91440" tIns="45720" rIns="91440" bIns="45720" rtlCol="0" anchor="t">
            <a:normAutofit/>
          </a:bodyPr>
          <a:lstStyle/>
          <a:p>
            <a:pPr indent="-228600">
              <a:lnSpc>
                <a:spcPct val="110000"/>
              </a:lnSpc>
              <a:spcAft>
                <a:spcPts val="600"/>
              </a:spcAft>
              <a:buClr>
                <a:schemeClr val="accent1"/>
              </a:buClr>
              <a:buSzPct val="100000"/>
              <a:buFont typeface="Arial" panose="020B0604020202020204" pitchFamily="34" charset="0"/>
              <a:buChar char="•"/>
            </a:pPr>
            <a:r>
              <a:rPr lang="en-US" sz="1500" b="1"/>
              <a:t>Counterfeit behaviour </a:t>
            </a:r>
          </a:p>
          <a:p>
            <a:pPr indent="-228600">
              <a:lnSpc>
                <a:spcPct val="110000"/>
              </a:lnSpc>
              <a:spcAft>
                <a:spcPts val="600"/>
              </a:spcAft>
              <a:buClr>
                <a:schemeClr val="accent1"/>
              </a:buClr>
              <a:buSzPct val="100000"/>
              <a:buFont typeface="Arial" panose="020B0604020202020204" pitchFamily="34" charset="0"/>
              <a:buChar char="•"/>
            </a:pPr>
            <a:endParaRPr lang="en-US" sz="1500"/>
          </a:p>
          <a:p>
            <a:pPr indent="-228600">
              <a:lnSpc>
                <a:spcPct val="110000"/>
              </a:lnSpc>
              <a:spcAft>
                <a:spcPts val="600"/>
              </a:spcAft>
              <a:buClr>
                <a:schemeClr val="accent1"/>
              </a:buClr>
              <a:buSzPct val="100000"/>
              <a:buFont typeface="Arial" panose="020B0604020202020204" pitchFamily="34" charset="0"/>
              <a:buChar char="•"/>
            </a:pPr>
            <a:r>
              <a:rPr lang="en-US" sz="1500"/>
              <a:t>Covey mentioned: “When you see trust, you notice”.</a:t>
            </a:r>
          </a:p>
          <a:p>
            <a:pPr indent="-228600">
              <a:lnSpc>
                <a:spcPct val="110000"/>
              </a:lnSpc>
              <a:spcAft>
                <a:spcPts val="600"/>
              </a:spcAft>
              <a:buClr>
                <a:schemeClr val="accent1"/>
              </a:buClr>
              <a:buSzPct val="100000"/>
              <a:buFont typeface="Arial" panose="020B0604020202020204" pitchFamily="34" charset="0"/>
              <a:buChar char="•"/>
            </a:pPr>
            <a:endParaRPr lang="en-US" sz="1500"/>
          </a:p>
          <a:p>
            <a:pPr indent="-228600">
              <a:lnSpc>
                <a:spcPct val="110000"/>
              </a:lnSpc>
              <a:spcAft>
                <a:spcPts val="600"/>
              </a:spcAft>
              <a:buClr>
                <a:schemeClr val="accent1"/>
              </a:buClr>
              <a:buSzPct val="100000"/>
              <a:buFont typeface="Arial" panose="020B0604020202020204" pitchFamily="34" charset="0"/>
              <a:buChar char="•"/>
            </a:pPr>
            <a:r>
              <a:rPr lang="en-US" sz="1500"/>
              <a:t>“Low trust symptoms can be seen,</a:t>
            </a:r>
          </a:p>
          <a:p>
            <a:pPr indent="-228600">
              <a:lnSpc>
                <a:spcPct val="110000"/>
              </a:lnSpc>
              <a:spcAft>
                <a:spcPts val="600"/>
              </a:spcAft>
              <a:buClr>
                <a:schemeClr val="accent1"/>
              </a:buClr>
              <a:buSzPct val="100000"/>
              <a:buFont typeface="Arial" panose="020B0604020202020204" pitchFamily="34" charset="0"/>
              <a:buChar char="•"/>
            </a:pPr>
            <a:r>
              <a:rPr lang="en-US" sz="1500"/>
              <a:t>like a virus. A low trust virus can show up </a:t>
            </a:r>
          </a:p>
          <a:p>
            <a:pPr indent="-228600">
              <a:lnSpc>
                <a:spcPct val="110000"/>
              </a:lnSpc>
              <a:spcAft>
                <a:spcPts val="600"/>
              </a:spcAft>
              <a:buClr>
                <a:schemeClr val="accent1"/>
              </a:buClr>
              <a:buSzPct val="100000"/>
              <a:buFont typeface="Arial" panose="020B0604020202020204" pitchFamily="34" charset="0"/>
              <a:buChar char="•"/>
            </a:pPr>
            <a:r>
              <a:rPr lang="en-US" sz="1500"/>
              <a:t>Disengagement – Lethargic Execution – </a:t>
            </a:r>
          </a:p>
          <a:p>
            <a:pPr indent="-228600">
              <a:lnSpc>
                <a:spcPct val="110000"/>
              </a:lnSpc>
              <a:spcAft>
                <a:spcPts val="600"/>
              </a:spcAft>
              <a:buClr>
                <a:schemeClr val="accent1"/>
              </a:buClr>
              <a:buSzPct val="100000"/>
              <a:buFont typeface="Arial" panose="020B0604020202020204" pitchFamily="34" charset="0"/>
              <a:buChar char="•"/>
            </a:pPr>
            <a:r>
              <a:rPr lang="en-US" sz="1500"/>
              <a:t>Resistance to Change – Lack of Collaboration”.</a:t>
            </a:r>
          </a:p>
        </p:txBody>
      </p:sp>
      <p:pic>
        <p:nvPicPr>
          <p:cNvPr id="6" name="Graphic 5" descr="Fingerprint">
            <a:extLst>
              <a:ext uri="{FF2B5EF4-FFF2-40B4-BE49-F238E27FC236}">
                <a16:creationId xmlns:a16="http://schemas.microsoft.com/office/drawing/2014/main" id="{051A4C2B-FF59-4A37-9BF0-F81C7A5B40A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244251" y="805583"/>
            <a:ext cx="4660762" cy="4660762"/>
          </a:xfrm>
          <a:prstGeom prst="rect">
            <a:avLst/>
          </a:prstGeom>
        </p:spPr>
      </p:pic>
      <p:pic>
        <p:nvPicPr>
          <p:cNvPr id="23" name="Picture 22">
            <a:extLst>
              <a:ext uri="{FF2B5EF4-FFF2-40B4-BE49-F238E27FC236}">
                <a16:creationId xmlns:a16="http://schemas.microsoft.com/office/drawing/2014/main" id="{39D1DDD4-5BB3-45BA-B9B3-06B62299AD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5" name="Straight Connector 24">
            <a:extLst>
              <a:ext uri="{FF2B5EF4-FFF2-40B4-BE49-F238E27FC236}">
                <a16:creationId xmlns:a16="http://schemas.microsoft.com/office/drawing/2014/main" id="{A24DAE64-2302-42EA-8239-F2F0775CA5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600116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group of people posing for a photo&#10;&#10;Description automatically generated">
            <a:extLst>
              <a:ext uri="{FF2B5EF4-FFF2-40B4-BE49-F238E27FC236}">
                <a16:creationId xmlns:a16="http://schemas.microsoft.com/office/drawing/2014/main" id="{D1B2665B-2E1A-4614-A1B5-B73ED36E7052}"/>
              </a:ext>
            </a:extLst>
          </p:cNvPr>
          <p:cNvPicPr>
            <a:picLocks noChangeAspect="1"/>
          </p:cNvPicPr>
          <p:nvPr/>
        </p:nvPicPr>
        <p:blipFill>
          <a:blip r:embed="rId2"/>
          <a:stretch>
            <a:fillRect/>
          </a:stretch>
        </p:blipFill>
        <p:spPr>
          <a:xfrm>
            <a:off x="643467" y="734634"/>
            <a:ext cx="3278292" cy="2442327"/>
          </a:xfrm>
          <a:prstGeom prst="rect">
            <a:avLst/>
          </a:prstGeom>
        </p:spPr>
      </p:pic>
      <p:pic>
        <p:nvPicPr>
          <p:cNvPr id="2" name="Picture 1" descr="A close up of a sign&#10;&#10;Description automatically generated">
            <a:extLst>
              <a:ext uri="{FF2B5EF4-FFF2-40B4-BE49-F238E27FC236}">
                <a16:creationId xmlns:a16="http://schemas.microsoft.com/office/drawing/2014/main" id="{876882BF-518E-4CBA-BAC6-5777D7CC911B}"/>
              </a:ext>
            </a:extLst>
          </p:cNvPr>
          <p:cNvPicPr>
            <a:picLocks noChangeAspect="1"/>
          </p:cNvPicPr>
          <p:nvPr/>
        </p:nvPicPr>
        <p:blipFill>
          <a:blip r:embed="rId3"/>
          <a:stretch>
            <a:fillRect/>
          </a:stretch>
        </p:blipFill>
        <p:spPr>
          <a:xfrm>
            <a:off x="4551045" y="643466"/>
            <a:ext cx="2624662" cy="2624662"/>
          </a:xfrm>
          <a:prstGeom prst="rect">
            <a:avLst/>
          </a:prstGeom>
        </p:spPr>
      </p:pic>
      <p:pic>
        <p:nvPicPr>
          <p:cNvPr id="6" name="Picture 5" descr="A person in a boat on a body of water&#10;&#10;Description automatically generated">
            <a:extLst>
              <a:ext uri="{FF2B5EF4-FFF2-40B4-BE49-F238E27FC236}">
                <a16:creationId xmlns:a16="http://schemas.microsoft.com/office/drawing/2014/main" id="{314511F8-1736-4EE3-B281-FDD4C2A308F9}"/>
              </a:ext>
            </a:extLst>
          </p:cNvPr>
          <p:cNvPicPr>
            <a:picLocks noChangeAspect="1"/>
          </p:cNvPicPr>
          <p:nvPr/>
        </p:nvPicPr>
        <p:blipFill rotWithShape="1">
          <a:blip r:embed="rId4"/>
          <a:srcRect l="4057" t="18426"/>
          <a:stretch/>
        </p:blipFill>
        <p:spPr>
          <a:xfrm>
            <a:off x="643467" y="3881341"/>
            <a:ext cx="3278292" cy="2041708"/>
          </a:xfrm>
          <a:prstGeom prst="rect">
            <a:avLst/>
          </a:prstGeom>
        </p:spPr>
      </p:pic>
      <p:pic>
        <p:nvPicPr>
          <p:cNvPr id="7" name="Picture 6" descr="A group of people posing for the camera&#10;&#10;Description automatically generated">
            <a:extLst>
              <a:ext uri="{FF2B5EF4-FFF2-40B4-BE49-F238E27FC236}">
                <a16:creationId xmlns:a16="http://schemas.microsoft.com/office/drawing/2014/main" id="{420C90D5-3DDE-4649-821D-F0F1AB799549}"/>
              </a:ext>
            </a:extLst>
          </p:cNvPr>
          <p:cNvPicPr>
            <a:picLocks noChangeAspect="1"/>
          </p:cNvPicPr>
          <p:nvPr/>
        </p:nvPicPr>
        <p:blipFill rotWithShape="1">
          <a:blip r:embed="rId5"/>
          <a:srcRect l="8726" t="3416" b="1951"/>
          <a:stretch/>
        </p:blipFill>
        <p:spPr>
          <a:xfrm>
            <a:off x="4884758" y="3393314"/>
            <a:ext cx="1957235" cy="2643992"/>
          </a:xfrm>
          <a:prstGeom prst="rect">
            <a:avLst/>
          </a:prstGeom>
        </p:spPr>
      </p:pic>
      <p:pic>
        <p:nvPicPr>
          <p:cNvPr id="4" name="Picture 3" descr="A person standing in front of water&#10;&#10;Description automatically generated">
            <a:extLst>
              <a:ext uri="{FF2B5EF4-FFF2-40B4-BE49-F238E27FC236}">
                <a16:creationId xmlns:a16="http://schemas.microsoft.com/office/drawing/2014/main" id="{3FF43BB6-1867-4895-9650-A81D536E84F9}"/>
              </a:ext>
            </a:extLst>
          </p:cNvPr>
          <p:cNvPicPr>
            <a:picLocks noChangeAspect="1"/>
          </p:cNvPicPr>
          <p:nvPr/>
        </p:nvPicPr>
        <p:blipFill rotWithShape="1">
          <a:blip r:embed="rId6"/>
          <a:srcRect l="17690" t="13953" b="-264"/>
          <a:stretch/>
        </p:blipFill>
        <p:spPr>
          <a:xfrm>
            <a:off x="7804994" y="820687"/>
            <a:ext cx="3743538" cy="5216619"/>
          </a:xfrm>
          <a:prstGeom prst="rect">
            <a:avLst/>
          </a:prstGeom>
        </p:spPr>
      </p:pic>
      <p:pic>
        <p:nvPicPr>
          <p:cNvPr id="3" name="Picture 2" descr="A group of people posing for a photo&#10;&#10;Description automatically generated">
            <a:extLst>
              <a:ext uri="{FF2B5EF4-FFF2-40B4-BE49-F238E27FC236}">
                <a16:creationId xmlns:a16="http://schemas.microsoft.com/office/drawing/2014/main" id="{F98A001A-2927-4F5B-B396-47F8A473EDD2}"/>
              </a:ext>
            </a:extLst>
          </p:cNvPr>
          <p:cNvPicPr>
            <a:picLocks noChangeAspect="1"/>
          </p:cNvPicPr>
          <p:nvPr/>
        </p:nvPicPr>
        <p:blipFill>
          <a:blip r:embed="rId7"/>
          <a:stretch>
            <a:fillRect/>
          </a:stretch>
        </p:blipFill>
        <p:spPr>
          <a:xfrm>
            <a:off x="834943" y="782082"/>
            <a:ext cx="771377" cy="547678"/>
          </a:xfrm>
          <a:prstGeom prst="rect">
            <a:avLst/>
          </a:prstGeom>
        </p:spPr>
      </p:pic>
    </p:spTree>
    <p:extLst>
      <p:ext uri="{BB962C8B-B14F-4D97-AF65-F5344CB8AC3E}">
        <p14:creationId xmlns:p14="http://schemas.microsoft.com/office/powerpoint/2010/main" val="25853774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FB25011-6371-4DED-BB36-A5C6E67624B3}"/>
              </a:ext>
            </a:extLst>
          </p:cNvPr>
          <p:cNvSpPr txBox="1"/>
          <p:nvPr/>
        </p:nvSpPr>
        <p:spPr>
          <a:xfrm>
            <a:off x="941694" y="296334"/>
            <a:ext cx="7474172" cy="795867"/>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2000" b="1" kern="1200" dirty="0">
                <a:solidFill>
                  <a:schemeClr val="tx1"/>
                </a:solidFill>
                <a:latin typeface="+mj-lt"/>
                <a:ea typeface="+mj-ea"/>
                <a:cs typeface="+mj-cs"/>
              </a:rPr>
              <a:t>Main theories relating to group dynamics and the importance of team working within my employment experience  </a:t>
            </a:r>
          </a:p>
        </p:txBody>
      </p:sp>
      <p:sp>
        <p:nvSpPr>
          <p:cNvPr id="2" name="TextBox 1">
            <a:extLst>
              <a:ext uri="{FF2B5EF4-FFF2-40B4-BE49-F238E27FC236}">
                <a16:creationId xmlns:a16="http://schemas.microsoft.com/office/drawing/2014/main" id="{8D804E08-AFDC-4155-AA73-8CA93FE32F58}"/>
              </a:ext>
            </a:extLst>
          </p:cNvPr>
          <p:cNvSpPr txBox="1"/>
          <p:nvPr/>
        </p:nvSpPr>
        <p:spPr>
          <a:xfrm>
            <a:off x="725218" y="1351993"/>
            <a:ext cx="8315736" cy="4447674"/>
          </a:xfrm>
          <a:prstGeom prst="rect">
            <a:avLst/>
          </a:prstGeom>
        </p:spPr>
        <p:txBody>
          <a:bodyPr vert="horz" lIns="91440" tIns="45720" rIns="91440" bIns="45720" rtlCol="0" anchor="ctr">
            <a:noAutofit/>
          </a:bodyPr>
          <a:lstStyle/>
          <a:p>
            <a:pPr indent="-228600">
              <a:lnSpc>
                <a:spcPct val="90000"/>
              </a:lnSpc>
              <a:spcAft>
                <a:spcPts val="600"/>
              </a:spcAft>
              <a:buFont typeface="Arial" panose="020B0604020202020204" pitchFamily="34" charset="0"/>
              <a:buChar char="•"/>
            </a:pPr>
            <a:r>
              <a:rPr lang="en-US" dirty="0"/>
              <a:t>My experience working for Royal Caribbean International gave me the opportunity to explore the world while working in an excellent environment within experienced and highly effective teamwork. </a:t>
            </a:r>
          </a:p>
          <a:p>
            <a:pPr indent="-228600">
              <a:lnSpc>
                <a:spcPct val="90000"/>
              </a:lnSpc>
              <a:spcAft>
                <a:spcPts val="600"/>
              </a:spcAft>
              <a:buFont typeface="Arial" panose="020B0604020202020204" pitchFamily="34" charset="0"/>
              <a:buChar char="•"/>
            </a:pPr>
            <a:r>
              <a:rPr lang="en-US" dirty="0"/>
              <a:t>The Belbin roles here are clearly defined, so you join a structured team, who is expecting you to fulfil your role as soon as you join.  So there is a great amount of pressure. But as soon as you demonstrate your capabilities, then you are able to enjoy and even get ready for the next steps in the ladder.  </a:t>
            </a:r>
          </a:p>
          <a:p>
            <a:pPr indent="-228600">
              <a:lnSpc>
                <a:spcPct val="90000"/>
              </a:lnSpc>
              <a:spcAft>
                <a:spcPts val="600"/>
              </a:spcAft>
              <a:buFont typeface="Arial" panose="020B0604020202020204" pitchFamily="34" charset="0"/>
              <a:buChar char="•"/>
            </a:pPr>
            <a:r>
              <a:rPr lang="en-US" dirty="0"/>
              <a:t>We are able to point out Tuckman stages of formation. At the bottom of the ladder, we are able to see new workers coming every week and we observed a high level of training, for the staff to develop their role. You see forming, storming, norming and performing on a weekly basis. At the management level, we experience a constantly performing style, which is expected for a high level of operation. The first months are very hard because you are working under pressure, trying to learn your role. But then it becomes more enjoyable because there's a positive group dynamic. Where members trust one another, we work towards a collective decision and we hold one another accountable. There is also a high level of trust, where we clearly see Covey’s 13 </a:t>
            </a:r>
            <a:r>
              <a:rPr lang="en-US" dirty="0" err="1"/>
              <a:t>Behaviours</a:t>
            </a:r>
            <a:r>
              <a:rPr lang="en-US" dirty="0"/>
              <a:t> of High Trust, by believing in each other and collaborate in order to succeed. Royal Caribbean it's definitely a place where you feel led and get inspired to become a leader. </a:t>
            </a:r>
          </a:p>
        </p:txBody>
      </p:sp>
      <p:pic>
        <p:nvPicPr>
          <p:cNvPr id="4" name="Picture 3">
            <a:extLst>
              <a:ext uri="{FF2B5EF4-FFF2-40B4-BE49-F238E27FC236}">
                <a16:creationId xmlns:a16="http://schemas.microsoft.com/office/drawing/2014/main" id="{BCB67023-5D72-4F87-8045-E43E6CF3BB63}"/>
              </a:ext>
            </a:extLst>
          </p:cNvPr>
          <p:cNvPicPr>
            <a:picLocks noChangeAspect="1"/>
          </p:cNvPicPr>
          <p:nvPr/>
        </p:nvPicPr>
        <p:blipFill>
          <a:blip r:embed="rId2"/>
          <a:stretch>
            <a:fillRect/>
          </a:stretch>
        </p:blipFill>
        <p:spPr>
          <a:xfrm>
            <a:off x="9429862" y="2857501"/>
            <a:ext cx="1111248" cy="1142998"/>
          </a:xfrm>
          <a:prstGeom prst="rect">
            <a:avLst/>
          </a:prstGeom>
        </p:spPr>
      </p:pic>
    </p:spTree>
    <p:extLst>
      <p:ext uri="{BB962C8B-B14F-4D97-AF65-F5344CB8AC3E}">
        <p14:creationId xmlns:p14="http://schemas.microsoft.com/office/powerpoint/2010/main" val="19158516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6155" name="Rectangle 70">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6156" name="Picture 72">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6157" name="Straight Connector 74">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6158" name="Straight Connector 76">
            <a:extLst>
              <a:ext uri="{FF2B5EF4-FFF2-40B4-BE49-F238E27FC236}">
                <a16:creationId xmlns:a16="http://schemas.microsoft.com/office/drawing/2014/main" id="{4977F1E1-2B6F-4BB6-899F-67D8764D83C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6159" name="Rectangle 78">
            <a:extLst>
              <a:ext uri="{FF2B5EF4-FFF2-40B4-BE49-F238E27FC236}">
                <a16:creationId xmlns:a16="http://schemas.microsoft.com/office/drawing/2014/main" id="{EC17D08F-2133-44A9-B28C-CB29928FA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60" name="Rectangle 80">
            <a:extLst>
              <a:ext uri="{FF2B5EF4-FFF2-40B4-BE49-F238E27FC236}">
                <a16:creationId xmlns:a16="http://schemas.microsoft.com/office/drawing/2014/main" id="{0CC36881-E309-4C41-8B5B-203AADC15F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extBox 1">
            <a:extLst>
              <a:ext uri="{FF2B5EF4-FFF2-40B4-BE49-F238E27FC236}">
                <a16:creationId xmlns:a16="http://schemas.microsoft.com/office/drawing/2014/main" id="{ABDA3A13-1908-4F3C-AF1C-C6E85684A9CB}"/>
              </a:ext>
            </a:extLst>
          </p:cNvPr>
          <p:cNvSpPr txBox="1"/>
          <p:nvPr/>
        </p:nvSpPr>
        <p:spPr>
          <a:xfrm>
            <a:off x="659301" y="1474969"/>
            <a:ext cx="2823919" cy="1868760"/>
          </a:xfrm>
          <a:prstGeom prst="rect">
            <a:avLst/>
          </a:prstGeom>
        </p:spPr>
        <p:txBody>
          <a:bodyPr vert="horz" lIns="91440" tIns="45720" rIns="91440" bIns="0" rtlCol="0" anchor="b">
            <a:normAutofit/>
          </a:bodyPr>
          <a:lstStyle/>
          <a:p>
            <a:pPr>
              <a:lnSpc>
                <a:spcPct val="90000"/>
              </a:lnSpc>
              <a:spcBef>
                <a:spcPct val="0"/>
              </a:spcBef>
              <a:spcAft>
                <a:spcPts val="600"/>
              </a:spcAft>
            </a:pPr>
            <a:r>
              <a:rPr lang="en-US" sz="2500" cap="all">
                <a:latin typeface="+mj-lt"/>
                <a:ea typeface="+mj-ea"/>
                <a:cs typeface="+mj-cs"/>
              </a:rPr>
              <a:t>Why did I have poor dynamic work experience ?</a:t>
            </a:r>
          </a:p>
        </p:txBody>
      </p:sp>
      <p:cxnSp>
        <p:nvCxnSpPr>
          <p:cNvPr id="83" name="Straight Connector 82">
            <a:extLst>
              <a:ext uri="{FF2B5EF4-FFF2-40B4-BE49-F238E27FC236}">
                <a16:creationId xmlns:a16="http://schemas.microsoft.com/office/drawing/2014/main" id="{84F2C6A8-7D46-49EA-860B-0F0B020843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9301" y="3528543"/>
            <a:ext cx="2823919" cy="0"/>
          </a:xfrm>
          <a:prstGeom prst="line">
            <a:avLst/>
          </a:prstGeom>
          <a:ln w="31750"/>
        </p:spPr>
        <p:style>
          <a:lnRef idx="3">
            <a:schemeClr val="accent1"/>
          </a:lnRef>
          <a:fillRef idx="0">
            <a:schemeClr val="accent1"/>
          </a:fillRef>
          <a:effectRef idx="2">
            <a:schemeClr val="accent1"/>
          </a:effectRef>
          <a:fontRef idx="minor">
            <a:schemeClr val="tx1"/>
          </a:fontRef>
        </p:style>
      </p:cxnSp>
      <p:grpSp>
        <p:nvGrpSpPr>
          <p:cNvPr id="85" name="Group 84">
            <a:extLst>
              <a:ext uri="{FF2B5EF4-FFF2-40B4-BE49-F238E27FC236}">
                <a16:creationId xmlns:a16="http://schemas.microsoft.com/office/drawing/2014/main" id="{AED92372-F778-4E96-9E90-4E63BAF3CA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979389" y="482171"/>
            <a:ext cx="7560115" cy="5149101"/>
            <a:chOff x="7463258" y="583365"/>
            <a:chExt cx="7560115" cy="5181928"/>
          </a:xfrm>
        </p:grpSpPr>
        <p:sp>
          <p:nvSpPr>
            <p:cNvPr id="86" name="Rectangle 85">
              <a:extLst>
                <a:ext uri="{FF2B5EF4-FFF2-40B4-BE49-F238E27FC236}">
                  <a16:creationId xmlns:a16="http://schemas.microsoft.com/office/drawing/2014/main" id="{EB4EC089-8B60-43F4-9BF5-1F0B0E398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8" y="583365"/>
              <a:ext cx="7560115"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7" name="Rectangle 86">
              <a:extLst>
                <a:ext uri="{FF2B5EF4-FFF2-40B4-BE49-F238E27FC236}">
                  <a16:creationId xmlns:a16="http://schemas.microsoft.com/office/drawing/2014/main" id="{1C0BAC91-1725-4E5A-92CE-F5A2EB066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7" y="915807"/>
              <a:ext cx="692827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6146" name="Picture 2" descr="Hossein Zahed | 10 Golden Rules for effectively Team Working">
            <a:extLst>
              <a:ext uri="{FF2B5EF4-FFF2-40B4-BE49-F238E27FC236}">
                <a16:creationId xmlns:a16="http://schemas.microsoft.com/office/drawing/2014/main" id="{4D637250-5604-4473-A4DC-394665EF05F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4547" r="-2" b="5795"/>
          <a:stretch/>
        </p:blipFill>
        <p:spPr bwMode="auto">
          <a:xfrm>
            <a:off x="4618374" y="1116345"/>
            <a:ext cx="6282919" cy="3866172"/>
          </a:xfrm>
          <a:prstGeom prst="rect">
            <a:avLst/>
          </a:prstGeom>
          <a:noFill/>
          <a:extLst>
            <a:ext uri="{909E8E84-426E-40DD-AFC4-6F175D3DCCD1}">
              <a14:hiddenFill xmlns:a14="http://schemas.microsoft.com/office/drawing/2010/main">
                <a:solidFill>
                  <a:srgbClr val="FFFFFF"/>
                </a:solidFill>
              </a14:hiddenFill>
            </a:ext>
          </a:extLst>
        </p:spPr>
      </p:pic>
      <p:pic>
        <p:nvPicPr>
          <p:cNvPr id="89" name="Picture 88">
            <a:extLst>
              <a:ext uri="{FF2B5EF4-FFF2-40B4-BE49-F238E27FC236}">
                <a16:creationId xmlns:a16="http://schemas.microsoft.com/office/drawing/2014/main" id="{4B61EBEC-D0CA-456C-98A6-EDA1AC9FB0D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91" name="Straight Connector 90">
            <a:extLst>
              <a:ext uri="{FF2B5EF4-FFF2-40B4-BE49-F238E27FC236}">
                <a16:creationId xmlns:a16="http://schemas.microsoft.com/office/drawing/2014/main" id="{718A71EB-D327-4458-85FB-26336B2BA0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117650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09BC5C6-A439-4C7E-A4ED-E9097D75B377}"/>
              </a:ext>
            </a:extLst>
          </p:cNvPr>
          <p:cNvSpPr txBox="1"/>
          <p:nvPr/>
        </p:nvSpPr>
        <p:spPr>
          <a:xfrm>
            <a:off x="643467" y="321734"/>
            <a:ext cx="10905066" cy="1135737"/>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600" b="1" kern="1200">
                <a:solidFill>
                  <a:schemeClr val="tx1"/>
                </a:solidFill>
                <a:latin typeface="+mj-lt"/>
                <a:ea typeface="+mj-ea"/>
                <a:cs typeface="+mj-cs"/>
              </a:rPr>
              <a:t>Poor dynamics experiences in workplace</a:t>
            </a:r>
          </a:p>
        </p:txBody>
      </p:sp>
      <p:sp>
        <p:nvSpPr>
          <p:cNvPr id="2" name="TextBox 1">
            <a:extLst>
              <a:ext uri="{FF2B5EF4-FFF2-40B4-BE49-F238E27FC236}">
                <a16:creationId xmlns:a16="http://schemas.microsoft.com/office/drawing/2014/main" id="{C8CE4A73-E0E2-4F53-91B7-F70C71F977EC}"/>
              </a:ext>
            </a:extLst>
          </p:cNvPr>
          <p:cNvSpPr txBox="1"/>
          <p:nvPr/>
        </p:nvSpPr>
        <p:spPr>
          <a:xfrm>
            <a:off x="643467" y="1261533"/>
            <a:ext cx="11125200" cy="4589920"/>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700" dirty="0"/>
              <a:t>Without the studies of Effective team working, I wouldn't be able to identify why the teams I joined in the past, weren’t working fine towards a goal. It’s only now I </a:t>
            </a:r>
            <a:r>
              <a:rPr lang="en-US" sz="1700" dirty="0" err="1"/>
              <a:t>realised</a:t>
            </a:r>
            <a:r>
              <a:rPr lang="en-US" sz="1700" dirty="0"/>
              <a:t>.  At that time, without great analysis, I only felt confused, irritated, frustrated and I just wanted to quit. </a:t>
            </a:r>
          </a:p>
          <a:p>
            <a:pPr indent="-228600">
              <a:lnSpc>
                <a:spcPct val="90000"/>
              </a:lnSpc>
              <a:spcAft>
                <a:spcPts val="600"/>
              </a:spcAft>
              <a:buFont typeface="Arial" panose="020B0604020202020204" pitchFamily="34" charset="0"/>
              <a:buChar char="•"/>
            </a:pPr>
            <a:r>
              <a:rPr lang="en-US" sz="1700" dirty="0"/>
              <a:t>I particularly remember when some of the members of a team I joined, were saying nasty and irrelevant comments during team meetings.  According to Kurt Lewin, about poor dynamics, this is known as “Blocking”, and it happens when team members behave in a way that disrupts. Lewin, proposed that “People’s </a:t>
            </a:r>
            <a:r>
              <a:rPr lang="en-US" sz="1700" dirty="0" err="1"/>
              <a:t>behaviours</a:t>
            </a:r>
            <a:r>
              <a:rPr lang="en-US" sz="1700" dirty="0"/>
              <a:t> disrupts work, and as a result, the group may not come to any decision, or it may make the wrong choice, because group members could not explore options effectively”. </a:t>
            </a:r>
          </a:p>
          <a:p>
            <a:pPr indent="-228600">
              <a:lnSpc>
                <a:spcPct val="90000"/>
              </a:lnSpc>
              <a:spcAft>
                <a:spcPts val="600"/>
              </a:spcAft>
              <a:buFont typeface="Arial" panose="020B0604020202020204" pitchFamily="34" charset="0"/>
              <a:buChar char="•"/>
            </a:pPr>
            <a:r>
              <a:rPr lang="en-US" sz="1700" dirty="0"/>
              <a:t>In this case, there were no moderation or conflict resolution management at all. So we observed weak leadership. </a:t>
            </a:r>
          </a:p>
          <a:p>
            <a:pPr indent="-228600">
              <a:lnSpc>
                <a:spcPct val="90000"/>
              </a:lnSpc>
              <a:spcAft>
                <a:spcPts val="600"/>
              </a:spcAft>
              <a:buFont typeface="Arial" panose="020B0604020202020204" pitchFamily="34" charset="0"/>
              <a:buChar char="•"/>
            </a:pPr>
            <a:r>
              <a:rPr lang="en-US" sz="1700" dirty="0"/>
              <a:t>Tuckman’s theory of stages of formation, demonstrate that in a poor teamwork, we can find forming and storming, but clearly not norming or performing correctly. </a:t>
            </a:r>
          </a:p>
          <a:p>
            <a:pPr indent="-228600">
              <a:lnSpc>
                <a:spcPct val="90000"/>
              </a:lnSpc>
              <a:spcAft>
                <a:spcPts val="600"/>
              </a:spcAft>
              <a:buFont typeface="Arial" panose="020B0604020202020204" pitchFamily="34" charset="0"/>
              <a:buChar char="•"/>
            </a:pPr>
            <a:endParaRPr lang="en-US" sz="1700" dirty="0"/>
          </a:p>
          <a:p>
            <a:pPr indent="-228600">
              <a:lnSpc>
                <a:spcPct val="90000"/>
              </a:lnSpc>
              <a:spcAft>
                <a:spcPts val="600"/>
              </a:spcAft>
              <a:buFont typeface="Arial" panose="020B0604020202020204" pitchFamily="34" charset="0"/>
              <a:buChar char="•"/>
            </a:pPr>
            <a:r>
              <a:rPr lang="en-US" sz="1700" dirty="0"/>
              <a:t>Belbin's roles aren’t clearly defined in the workplace, so it’s seems that I was working in a group and not in a team.</a:t>
            </a:r>
          </a:p>
          <a:p>
            <a:pPr>
              <a:lnSpc>
                <a:spcPct val="90000"/>
              </a:lnSpc>
              <a:spcAft>
                <a:spcPts val="600"/>
              </a:spcAft>
            </a:pPr>
            <a:endParaRPr lang="en-US" sz="1700" dirty="0"/>
          </a:p>
          <a:p>
            <a:pPr>
              <a:lnSpc>
                <a:spcPct val="90000"/>
              </a:lnSpc>
              <a:spcAft>
                <a:spcPts val="600"/>
              </a:spcAft>
            </a:pPr>
            <a:r>
              <a:rPr lang="en-US" sz="1700" dirty="0"/>
              <a:t>And as Covey’s mentioned, when we see low trust symptoms, we will find “Disengagement, Lethargic Execution, Resistance to Change and Lack of Collaboration”</a:t>
            </a:r>
          </a:p>
        </p:txBody>
      </p:sp>
    </p:spTree>
    <p:extLst>
      <p:ext uri="{BB962C8B-B14F-4D97-AF65-F5344CB8AC3E}">
        <p14:creationId xmlns:p14="http://schemas.microsoft.com/office/powerpoint/2010/main" val="36936644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B5F81E1-A298-4A3C-8488-2A3088AC2A05}"/>
              </a:ext>
            </a:extLst>
          </p:cNvPr>
          <p:cNvSpPr txBox="1"/>
          <p:nvPr/>
        </p:nvSpPr>
        <p:spPr>
          <a:xfrm>
            <a:off x="694267" y="3272473"/>
            <a:ext cx="7001933" cy="738664"/>
          </a:xfrm>
          <a:prstGeom prst="rect">
            <a:avLst/>
          </a:prstGeom>
          <a:noFill/>
        </p:spPr>
        <p:txBody>
          <a:bodyPr wrap="square" rtlCol="0">
            <a:spAutoFit/>
          </a:bodyPr>
          <a:lstStyle/>
          <a:p>
            <a:r>
              <a:rPr lang="en-GB" sz="1400" dirty="0"/>
              <a:t>DuFour, R. (2009), Groups VS. Teams</a:t>
            </a:r>
          </a:p>
          <a:p>
            <a:r>
              <a:rPr lang="en-GB" sz="1400" dirty="0"/>
              <a:t>Available at  </a:t>
            </a:r>
            <a:r>
              <a:rPr lang="en-GB" sz="1400" dirty="0">
                <a:hlinkClick r:id="rId2"/>
              </a:rPr>
              <a:t>https://www.youtube.com/watch?v=0hV65KIItlE</a:t>
            </a:r>
            <a:endParaRPr lang="en-GB" sz="1400" dirty="0"/>
          </a:p>
          <a:p>
            <a:r>
              <a:rPr lang="en-GB" sz="1400" dirty="0"/>
              <a:t>Accessed: 10 May 2020.</a:t>
            </a:r>
          </a:p>
        </p:txBody>
      </p:sp>
      <p:sp>
        <p:nvSpPr>
          <p:cNvPr id="3" name="TextBox 2">
            <a:extLst>
              <a:ext uri="{FF2B5EF4-FFF2-40B4-BE49-F238E27FC236}">
                <a16:creationId xmlns:a16="http://schemas.microsoft.com/office/drawing/2014/main" id="{D01EF957-D83B-4B47-8681-CB20E2EBA49E}"/>
              </a:ext>
            </a:extLst>
          </p:cNvPr>
          <p:cNvSpPr txBox="1"/>
          <p:nvPr/>
        </p:nvSpPr>
        <p:spPr>
          <a:xfrm>
            <a:off x="694267" y="1356029"/>
            <a:ext cx="5969000" cy="738664"/>
          </a:xfrm>
          <a:prstGeom prst="rect">
            <a:avLst/>
          </a:prstGeom>
          <a:noFill/>
        </p:spPr>
        <p:txBody>
          <a:bodyPr wrap="square" rtlCol="0">
            <a:spAutoFit/>
          </a:bodyPr>
          <a:lstStyle/>
          <a:p>
            <a:r>
              <a:rPr lang="en-US" sz="1400" dirty="0"/>
              <a:t>Belbin, M.  (1969), The Nine Belbin Team Roles</a:t>
            </a:r>
          </a:p>
          <a:p>
            <a:r>
              <a:rPr lang="en-US" sz="1400" dirty="0"/>
              <a:t>Available at  </a:t>
            </a:r>
            <a:r>
              <a:rPr lang="en-US" sz="1400" dirty="0">
                <a:hlinkClick r:id="rId3"/>
              </a:rPr>
              <a:t>https://www.belbin.com/about/belbin-team-roles/</a:t>
            </a:r>
            <a:endParaRPr lang="en-US" sz="1400" dirty="0"/>
          </a:p>
          <a:p>
            <a:r>
              <a:rPr lang="en-US" sz="1400" dirty="0"/>
              <a:t>Accessed: 5 May 2020.</a:t>
            </a:r>
          </a:p>
        </p:txBody>
      </p:sp>
      <p:sp>
        <p:nvSpPr>
          <p:cNvPr id="7" name="TextBox 6">
            <a:extLst>
              <a:ext uri="{FF2B5EF4-FFF2-40B4-BE49-F238E27FC236}">
                <a16:creationId xmlns:a16="http://schemas.microsoft.com/office/drawing/2014/main" id="{18B36BC9-B082-4EAC-9735-FD933C1B6524}"/>
              </a:ext>
            </a:extLst>
          </p:cNvPr>
          <p:cNvSpPr txBox="1"/>
          <p:nvPr/>
        </p:nvSpPr>
        <p:spPr>
          <a:xfrm>
            <a:off x="694267" y="5125170"/>
            <a:ext cx="5215467" cy="584775"/>
          </a:xfrm>
          <a:prstGeom prst="rect">
            <a:avLst/>
          </a:prstGeom>
          <a:noFill/>
        </p:spPr>
        <p:txBody>
          <a:bodyPr wrap="square" rtlCol="0">
            <a:spAutoFit/>
          </a:bodyPr>
          <a:lstStyle/>
          <a:p>
            <a:r>
              <a:rPr lang="en-US" sz="1400" dirty="0"/>
              <a:t>Tuckman, B. W. (1965), Developmental sequence in small groups. Psychological Bulletin, 63(6), 384–399</a:t>
            </a:r>
            <a:r>
              <a:rPr lang="en-US" dirty="0"/>
              <a:t>.</a:t>
            </a:r>
          </a:p>
        </p:txBody>
      </p:sp>
      <p:sp>
        <p:nvSpPr>
          <p:cNvPr id="8" name="TextBox 7">
            <a:extLst>
              <a:ext uri="{FF2B5EF4-FFF2-40B4-BE49-F238E27FC236}">
                <a16:creationId xmlns:a16="http://schemas.microsoft.com/office/drawing/2014/main" id="{7BCECFD2-270E-4A87-917C-FB2E2B97C25C}"/>
              </a:ext>
            </a:extLst>
          </p:cNvPr>
          <p:cNvSpPr txBox="1"/>
          <p:nvPr/>
        </p:nvSpPr>
        <p:spPr>
          <a:xfrm>
            <a:off x="694267" y="4166948"/>
            <a:ext cx="6265334" cy="738664"/>
          </a:xfrm>
          <a:prstGeom prst="rect">
            <a:avLst/>
          </a:prstGeom>
          <a:noFill/>
        </p:spPr>
        <p:txBody>
          <a:bodyPr wrap="square" rtlCol="0">
            <a:spAutoFit/>
          </a:bodyPr>
          <a:lstStyle/>
          <a:p>
            <a:r>
              <a:rPr lang="en-GB" sz="1400" dirty="0"/>
              <a:t>Lewin, K. (1940), Improving group dynamics </a:t>
            </a:r>
          </a:p>
          <a:p>
            <a:r>
              <a:rPr lang="en-GB" sz="1400" dirty="0"/>
              <a:t>Available at </a:t>
            </a:r>
            <a:r>
              <a:rPr lang="en-GB" sz="1400" dirty="0">
                <a:hlinkClick r:id="rId4"/>
              </a:rPr>
              <a:t>https://www.mindtools.com/pages/article/improving-group-dynamics.htm</a:t>
            </a:r>
            <a:endParaRPr lang="en-GB" sz="1400" dirty="0"/>
          </a:p>
          <a:p>
            <a:r>
              <a:rPr lang="en-GB" sz="1400" dirty="0"/>
              <a:t>Accessed: 8 May 2020</a:t>
            </a:r>
          </a:p>
        </p:txBody>
      </p:sp>
      <p:sp>
        <p:nvSpPr>
          <p:cNvPr id="9" name="TextBox 8">
            <a:extLst>
              <a:ext uri="{FF2B5EF4-FFF2-40B4-BE49-F238E27FC236}">
                <a16:creationId xmlns:a16="http://schemas.microsoft.com/office/drawing/2014/main" id="{F397B809-918E-4E14-BD05-B89D54D0B051}"/>
              </a:ext>
            </a:extLst>
          </p:cNvPr>
          <p:cNvSpPr txBox="1"/>
          <p:nvPr/>
        </p:nvSpPr>
        <p:spPr>
          <a:xfrm>
            <a:off x="694267" y="2314251"/>
            <a:ext cx="4792133" cy="738664"/>
          </a:xfrm>
          <a:prstGeom prst="rect">
            <a:avLst/>
          </a:prstGeom>
          <a:noFill/>
        </p:spPr>
        <p:txBody>
          <a:bodyPr wrap="square" rtlCol="0">
            <a:spAutoFit/>
          </a:bodyPr>
          <a:lstStyle/>
          <a:p>
            <a:r>
              <a:rPr lang="en-GB" sz="1400" dirty="0"/>
              <a:t>Covey, S. (2006), Speed of Trust </a:t>
            </a:r>
          </a:p>
          <a:p>
            <a:r>
              <a:rPr lang="en-GB" sz="1400" dirty="0"/>
              <a:t>Available at  </a:t>
            </a:r>
            <a:r>
              <a:rPr lang="en-GB" sz="1400" dirty="0">
                <a:hlinkClick r:id="rId5"/>
              </a:rPr>
              <a:t>https://www.speedoftrust.com/</a:t>
            </a:r>
            <a:endParaRPr lang="en-GB" sz="1400" dirty="0"/>
          </a:p>
          <a:p>
            <a:r>
              <a:rPr lang="en-GB" sz="1400" dirty="0"/>
              <a:t>Accessed: 11 May 2020</a:t>
            </a:r>
          </a:p>
        </p:txBody>
      </p:sp>
      <p:sp>
        <p:nvSpPr>
          <p:cNvPr id="10" name="TextBox 9">
            <a:extLst>
              <a:ext uri="{FF2B5EF4-FFF2-40B4-BE49-F238E27FC236}">
                <a16:creationId xmlns:a16="http://schemas.microsoft.com/office/drawing/2014/main" id="{733EFCF5-615D-4C2D-AC35-F43F99FA614F}"/>
              </a:ext>
            </a:extLst>
          </p:cNvPr>
          <p:cNvSpPr txBox="1"/>
          <p:nvPr/>
        </p:nvSpPr>
        <p:spPr>
          <a:xfrm>
            <a:off x="694267" y="482600"/>
            <a:ext cx="4140200" cy="369332"/>
          </a:xfrm>
          <a:prstGeom prst="rect">
            <a:avLst/>
          </a:prstGeom>
          <a:noFill/>
        </p:spPr>
        <p:txBody>
          <a:bodyPr wrap="square" rtlCol="0">
            <a:spAutoFit/>
          </a:bodyPr>
          <a:lstStyle/>
          <a:p>
            <a:r>
              <a:rPr lang="en-GB" dirty="0"/>
              <a:t>References </a:t>
            </a:r>
          </a:p>
        </p:txBody>
      </p:sp>
    </p:spTree>
    <p:extLst>
      <p:ext uri="{BB962C8B-B14F-4D97-AF65-F5344CB8AC3E}">
        <p14:creationId xmlns:p14="http://schemas.microsoft.com/office/powerpoint/2010/main" val="323346510"/>
      </p:ext>
    </p:extLst>
  </p:cSld>
  <p:clrMapOvr>
    <a:masterClrMapping/>
  </p:clrMapOvr>
</p:sld>
</file>

<file path=ppt/theme/theme1.xml><?xml version="1.0" encoding="utf-8"?>
<a:theme xmlns:a="http://schemas.openxmlformats.org/drawingml/2006/main" name="QuickStarter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4">
      <a:majorFont>
        <a:latin typeface="Segoe UI"/>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TotalTime>
  <Words>1663</Words>
  <Application>Microsoft Office PowerPoint</Application>
  <PresentationFormat>Widescreen</PresentationFormat>
  <Paragraphs>168</Paragraphs>
  <Slides>21</Slides>
  <Notes>3</Notes>
  <HiddenSlides>1</HiddenSlides>
  <MMClips>1</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21</vt:i4>
      </vt:variant>
    </vt:vector>
  </HeadingPairs>
  <TitlesOfParts>
    <vt:vector size="30" baseType="lpstr">
      <vt:lpstr>Arial</vt:lpstr>
      <vt:lpstr>Calibri</vt:lpstr>
      <vt:lpstr>Gill Sans MT</vt:lpstr>
      <vt:lpstr>Segoe UI</vt:lpstr>
      <vt:lpstr>Segoe UI Light</vt:lpstr>
      <vt:lpstr>Segoe UI Semibold</vt:lpstr>
      <vt:lpstr>Segoe UI Semilight</vt:lpstr>
      <vt:lpstr>QuickStarter Theme</vt:lpstr>
      <vt:lpstr>Gallery</vt:lpstr>
      <vt:lpstr>Effective Team Working</vt:lpstr>
      <vt:lpstr>PowerPoint Presentation</vt:lpstr>
      <vt:lpstr>What is a team?</vt:lpstr>
      <vt:lpstr>Effective Team Working</vt:lpstr>
      <vt:lpstr>PowerPoint Presentation</vt:lpstr>
      <vt:lpstr>PowerPoint Presentation</vt:lpstr>
      <vt:lpstr>''A team is not a bunch of people with job titles, but a congregation of individuals, each of whom has a role which is understood by other members.  Members of a team seek out certain roles and they perform most effectively in the ones that are most natural to them.'' Dr. R. M. Belbin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 Working</dc:title>
  <dc:creator>Enrique Quevedo Diaz</dc:creator>
  <cp:lastModifiedBy>Enrique Quevedo Diaz</cp:lastModifiedBy>
  <cp:revision>2</cp:revision>
  <dcterms:created xsi:type="dcterms:W3CDTF">2020-05-15T01:00:46Z</dcterms:created>
  <dcterms:modified xsi:type="dcterms:W3CDTF">2020-05-15T01:19:41Z</dcterms:modified>
</cp:coreProperties>
</file>