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fan L Jones" userId="10500ceb-338b-4080-8a3c-cbb838606431" providerId="ADAL" clId="{7688F03D-1E32-45B4-B824-450C5BD21712}"/>
    <pc:docChg chg="undo custSel modSld">
      <pc:chgData name="Dyfan L Jones" userId="10500ceb-338b-4080-8a3c-cbb838606431" providerId="ADAL" clId="{7688F03D-1E32-45B4-B824-450C5BD21712}" dt="2024-06-19T18:14:47.600" v="14"/>
      <pc:docMkLst>
        <pc:docMk/>
      </pc:docMkLst>
      <pc:sldChg chg="modSp mod">
        <pc:chgData name="Dyfan L Jones" userId="10500ceb-338b-4080-8a3c-cbb838606431" providerId="ADAL" clId="{7688F03D-1E32-45B4-B824-450C5BD21712}" dt="2024-06-19T18:14:47.600" v="14"/>
        <pc:sldMkLst>
          <pc:docMk/>
          <pc:sldMk cId="673384770" sldId="258"/>
        </pc:sldMkLst>
        <pc:spChg chg="mod">
          <ac:chgData name="Dyfan L Jones" userId="10500ceb-338b-4080-8a3c-cbb838606431" providerId="ADAL" clId="{7688F03D-1E32-45B4-B824-450C5BD21712}" dt="2024-06-19T18:14:47.600" v="14"/>
          <ac:spMkLst>
            <pc:docMk/>
            <pc:sldMk cId="673384770" sldId="258"/>
            <ac:spMk id="3" creationId="{2EB87676-E141-4771-5D22-DDFAF737CE57}"/>
          </ac:spMkLst>
        </pc:spChg>
        <pc:picChg chg="mod">
          <ac:chgData name="Dyfan L Jones" userId="10500ceb-338b-4080-8a3c-cbb838606431" providerId="ADAL" clId="{7688F03D-1E32-45B4-B824-450C5BD21712}" dt="2024-06-19T18:13:21.617" v="3" actId="1076"/>
          <ac:picMkLst>
            <pc:docMk/>
            <pc:sldMk cId="673384770" sldId="258"/>
            <ac:picMk id="5" creationId="{2A6D274E-9A6F-DF05-C119-43FFDCCBC1C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182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153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5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698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557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710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2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270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722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811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974947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814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15769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5347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5503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857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42778D-9D06-47A1-BDA9-9F62C5CED38D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C15B5F8-1E0C-4622-90DE-9B776F0DFC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062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577DEC-D9A5-404D-9789-702F4319B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EEA9366-CEA8-4F23-B065-4337F0D8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04A03D6-39B4-4278-9BE1-A07E02449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BE459AF-3736-4886-82E0-9B5DA427B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4B6B88EF-180C-4E39-8A3F-A52E87110C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52DFAACF-64D0-4621-8FF4-E2F03C3E8D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6611FF0-65B3-49DB-97C6-1B72AAD0F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0F7407FE-86B1-4890-9D80-9406FBF29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EBD42D5B-8F87-45B3-98B3-C66944F92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F5E04699-59E1-4468-9E7C-83070EEB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2AE8F13-9A52-4D7F-9637-321EA7CF3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2B3ED86E-3F10-4454-4B9D-76FD8FC608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Dyfan Jones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1B804-9F16-B5F5-039E-FE2D343944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710268"/>
            <a:ext cx="7766936" cy="2340568"/>
          </a:xfrm>
        </p:spPr>
        <p:txBody>
          <a:bodyPr>
            <a:normAutofit fontScale="90000"/>
          </a:bodyPr>
          <a:lstStyle/>
          <a:p>
            <a:r>
              <a:rPr lang="en-GB" dirty="0"/>
              <a:t>Feeling in Control in Supported Living Accommodation</a:t>
            </a:r>
          </a:p>
        </p:txBody>
      </p:sp>
    </p:spTree>
    <p:extLst>
      <p:ext uri="{BB962C8B-B14F-4D97-AF65-F5344CB8AC3E}">
        <p14:creationId xmlns:p14="http://schemas.microsoft.com/office/powerpoint/2010/main" val="11011550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3384B-1E2E-6AC1-29F6-DBAAE5BF6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2382B-0168-F82F-A8DF-D089C4A26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Supported Living Model?</a:t>
            </a:r>
          </a:p>
          <a:p>
            <a:r>
              <a:rPr lang="en-GB" dirty="0"/>
              <a:t>What was the model designed to achieve?</a:t>
            </a:r>
          </a:p>
          <a:p>
            <a:r>
              <a:rPr lang="en-GB" dirty="0"/>
              <a:t>What was the intention of the project and the expected learning outcomes?</a:t>
            </a:r>
          </a:p>
        </p:txBody>
      </p:sp>
    </p:spTree>
    <p:extLst>
      <p:ext uri="{BB962C8B-B14F-4D97-AF65-F5344CB8AC3E}">
        <p14:creationId xmlns:p14="http://schemas.microsoft.com/office/powerpoint/2010/main" val="3754859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D9CCB-3B52-4985-7C00-C07D26E24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87676-E141-4771-5D22-DDFAF737C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control? 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</a:rPr>
              <a:t>(Larson, 1989)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</a:rPr>
              <a:t>Declerck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</a:rPr>
              <a:t> et al, 2006)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dirty="0"/>
          </a:p>
          <a:p>
            <a:r>
              <a:rPr lang="en-GB" dirty="0"/>
              <a:t>What is control in the context of housing?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(Clapham, 2017) </a:t>
            </a:r>
            <a:endParaRPr lang="en-GB" dirty="0"/>
          </a:p>
          <a:p>
            <a:r>
              <a:rPr lang="en-GB" dirty="0"/>
              <a:t>What are some barriers to control amongst supported living residents? 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</a:rPr>
              <a:t>(Hogg, 2001)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dirty="0"/>
          </a:p>
          <a:p>
            <a:r>
              <a:rPr lang="en-GB" dirty="0"/>
              <a:t>What are some key themes from other, similar research? 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</a:rPr>
              <a:t>(Hastings, 2010) (Hastings, Remington, 1994)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Aerial view of housing community">
            <a:extLst>
              <a:ext uri="{FF2B5EF4-FFF2-40B4-BE49-F238E27FC236}">
                <a16:creationId xmlns:a16="http://schemas.microsoft.com/office/drawing/2014/main" id="{2A6D274E-9A6F-DF05-C119-43FFDCCBC1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4100975"/>
            <a:ext cx="3806389" cy="2536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384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FA2EB-0363-0FAB-090D-2C111C908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39A65-343D-32B4-4DE6-28E38B0E3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462" y="2080641"/>
            <a:ext cx="8596668" cy="3880773"/>
          </a:xfrm>
        </p:spPr>
        <p:txBody>
          <a:bodyPr/>
          <a:lstStyle/>
          <a:p>
            <a:r>
              <a:rPr lang="en-GB" dirty="0"/>
              <a:t>Survey</a:t>
            </a:r>
          </a:p>
          <a:p>
            <a:pPr lvl="1"/>
            <a:r>
              <a:rPr lang="en-GB" dirty="0"/>
              <a:t>Targeted family members of residents</a:t>
            </a:r>
          </a:p>
          <a:p>
            <a:pPr lvl="1"/>
            <a:r>
              <a:rPr lang="en-GB" dirty="0"/>
              <a:t>Open ended and fixed questions</a:t>
            </a:r>
          </a:p>
          <a:p>
            <a:pPr lvl="1"/>
            <a:r>
              <a:rPr lang="en-GB" dirty="0"/>
              <a:t>Distributed via CEOs of major service providers to maximise reach</a:t>
            </a:r>
          </a:p>
          <a:p>
            <a:pPr lvl="1"/>
            <a:endParaRPr lang="en-GB" dirty="0"/>
          </a:p>
          <a:p>
            <a:r>
              <a:rPr lang="en-GB" dirty="0"/>
              <a:t>Focus Group of Professionals</a:t>
            </a:r>
          </a:p>
          <a:p>
            <a:pPr lvl="1"/>
            <a:r>
              <a:rPr lang="en-GB" dirty="0"/>
              <a:t>Discussed results from survey</a:t>
            </a:r>
          </a:p>
          <a:p>
            <a:pPr lvl="1"/>
            <a:r>
              <a:rPr lang="en-GB" dirty="0"/>
              <a:t>Discussed potential real-world application</a:t>
            </a:r>
          </a:p>
          <a:p>
            <a:pPr lvl="1"/>
            <a:endParaRPr lang="en-GB" dirty="0"/>
          </a:p>
        </p:txBody>
      </p:sp>
      <p:pic>
        <p:nvPicPr>
          <p:cNvPr id="5" name="Picture 4" descr="Cartoon checklist and pencil">
            <a:extLst>
              <a:ext uri="{FF2B5EF4-FFF2-40B4-BE49-F238E27FC236}">
                <a16:creationId xmlns:a16="http://schemas.microsoft.com/office/drawing/2014/main" id="{3DFB0675-AB8C-C687-EC23-F3A2E45380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4256218"/>
            <a:ext cx="2273595" cy="1705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457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2831E-1E7E-B444-5700-FB37D8FA8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759FE-F3A0-6B5C-D10A-C1CEBAED77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Positive feedback overall</a:t>
            </a:r>
          </a:p>
          <a:p>
            <a:r>
              <a:rPr lang="en-GB" dirty="0"/>
              <a:t>Recurring theme of relationships between staff and residents</a:t>
            </a:r>
          </a:p>
          <a:p>
            <a:r>
              <a:rPr lang="en-GB" dirty="0"/>
              <a:t>Recurring theme of the opportunities available within the area</a:t>
            </a:r>
          </a:p>
          <a:p>
            <a:r>
              <a:rPr lang="en-GB" dirty="0"/>
              <a:t>Identified opportunities for future research</a:t>
            </a:r>
          </a:p>
        </p:txBody>
      </p:sp>
      <p:pic>
        <p:nvPicPr>
          <p:cNvPr id="5" name="Picture 4" descr="Couple holding cane">
            <a:extLst>
              <a:ext uri="{FF2B5EF4-FFF2-40B4-BE49-F238E27FC236}">
                <a16:creationId xmlns:a16="http://schemas.microsoft.com/office/drawing/2014/main" id="{D7270942-B009-80FC-DDFD-D2A0B92014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668" y="4100975"/>
            <a:ext cx="3581536" cy="2386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890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57381-F615-5972-1DAC-EA8C2A181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CC523-4DCA-86AF-A922-462B98592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participants</a:t>
            </a:r>
          </a:p>
          <a:p>
            <a:r>
              <a:rPr lang="en-GB" dirty="0"/>
              <a:t>Method of distribution</a:t>
            </a:r>
          </a:p>
          <a:p>
            <a:r>
              <a:rPr lang="en-GB" dirty="0"/>
              <a:t>Focus on family members</a:t>
            </a:r>
          </a:p>
        </p:txBody>
      </p:sp>
      <p:pic>
        <p:nvPicPr>
          <p:cNvPr id="5" name="Picture 4" descr="Rubberized numbers on the wall">
            <a:extLst>
              <a:ext uri="{FF2B5EF4-FFF2-40B4-BE49-F238E27FC236}">
                <a16:creationId xmlns:a16="http://schemas.microsoft.com/office/drawing/2014/main" id="{907A30F0-BAD9-CDF8-4CF5-9E0F7AA6D1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8425" y="1270000"/>
            <a:ext cx="3867462" cy="2578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58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18CDE-EABF-0731-6C19-B8EAE9ACB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for future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3FA24-5CC3-BC32-456E-8EF908CE11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looking specifically at the quality of relationships being built between staff and residents</a:t>
            </a:r>
          </a:p>
          <a:p>
            <a:r>
              <a:rPr lang="en-GB" dirty="0"/>
              <a:t>Gap analysis of activities / opportunities across the county</a:t>
            </a:r>
          </a:p>
        </p:txBody>
      </p:sp>
      <p:pic>
        <p:nvPicPr>
          <p:cNvPr id="5" name="Picture 4" descr="White jigsaw puzzle and one final piece being added">
            <a:extLst>
              <a:ext uri="{FF2B5EF4-FFF2-40B4-BE49-F238E27FC236}">
                <a16:creationId xmlns:a16="http://schemas.microsoft.com/office/drawing/2014/main" id="{F317766A-CE78-5F3C-90C1-B043578C6A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324" y="3568493"/>
            <a:ext cx="3547672" cy="2660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69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C4E54-B0EE-D797-6077-52E01B260A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pic>
        <p:nvPicPr>
          <p:cNvPr id="1026" name="Picture 2" descr="question mark - Wiktionary, the free dictionary">
            <a:extLst>
              <a:ext uri="{FF2B5EF4-FFF2-40B4-BE49-F238E27FC236}">
                <a16:creationId xmlns:a16="http://schemas.microsoft.com/office/drawing/2014/main" id="{4A943CF5-5127-D38D-A74B-88E8800497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333" y="1533578"/>
            <a:ext cx="3394023" cy="3394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50751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255</TotalTime>
  <Words>209</Words>
  <Application>Microsoft Office PowerPoint</Application>
  <PresentationFormat>Widescreen</PresentationFormat>
  <Paragraphs>33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Trebuchet MS</vt:lpstr>
      <vt:lpstr>Wingdings 3</vt:lpstr>
      <vt:lpstr>Facet</vt:lpstr>
      <vt:lpstr>Feeling in Control in Supported Living Accommodation</vt:lpstr>
      <vt:lpstr>Context</vt:lpstr>
      <vt:lpstr>Literature Review</vt:lpstr>
      <vt:lpstr>Methodology</vt:lpstr>
      <vt:lpstr>Findings</vt:lpstr>
      <vt:lpstr>Limitations</vt:lpstr>
      <vt:lpstr>Areas for future research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Feeling in Control in Supported Living Accommodation</dc:title>
  <dc:creator>Dyfan L Jones</dc:creator>
  <cp:lastModifiedBy>Dyfan L Jones</cp:lastModifiedBy>
  <cp:revision>1</cp:revision>
  <dcterms:created xsi:type="dcterms:W3CDTF">2024-06-19T13:59:25Z</dcterms:created>
  <dcterms:modified xsi:type="dcterms:W3CDTF">2024-06-19T18:14:56Z</dcterms:modified>
</cp:coreProperties>
</file>