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513" r:id="rId3"/>
    <p:sldId id="471" r:id="rId4"/>
    <p:sldId id="500" r:id="rId5"/>
    <p:sldId id="459" r:id="rId6"/>
    <p:sldId id="460" r:id="rId7"/>
    <p:sldId id="462" r:id="rId8"/>
    <p:sldId id="503" r:id="rId9"/>
    <p:sldId id="464" r:id="rId10"/>
    <p:sldId id="502" r:id="rId11"/>
    <p:sldId id="512" r:id="rId12"/>
    <p:sldId id="468" r:id="rId13"/>
    <p:sldId id="469" r:id="rId14"/>
    <p:sldId id="504" r:id="rId15"/>
    <p:sldId id="467" r:id="rId16"/>
    <p:sldId id="466" r:id="rId17"/>
    <p:sldId id="495" r:id="rId18"/>
    <p:sldId id="496" r:id="rId19"/>
    <p:sldId id="477" r:id="rId20"/>
    <p:sldId id="482" r:id="rId21"/>
    <p:sldId id="497" r:id="rId22"/>
    <p:sldId id="483" r:id="rId23"/>
    <p:sldId id="50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3295" autoAdjust="0"/>
  </p:normalViewPr>
  <p:slideViewPr>
    <p:cSldViewPr snapToGrid="0">
      <p:cViewPr varScale="1">
        <p:scale>
          <a:sx n="91" d="100"/>
          <a:sy n="91" d="100"/>
        </p:scale>
        <p:origin x="56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59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3AFE55-9854-4B92-9908-3E4A741DB7AA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8151D-7B18-413D-972D-60885C451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033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 logistics from the onset 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89155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31845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59937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32626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Leader</a:t>
            </a:r>
          </a:p>
          <a:p>
            <a:r>
              <a:rPr lang="en-US" dirty="0"/>
              <a:t>Negotiator</a:t>
            </a:r>
          </a:p>
          <a:p>
            <a:r>
              <a:rPr lang="en-US" dirty="0"/>
              <a:t>Organizer</a:t>
            </a:r>
          </a:p>
          <a:p>
            <a:r>
              <a:rPr lang="en-US" dirty="0"/>
              <a:t>People Manager</a:t>
            </a:r>
          </a:p>
          <a:p>
            <a:r>
              <a:rPr lang="en-US" dirty="0"/>
              <a:t>Mediator</a:t>
            </a:r>
          </a:p>
          <a:p>
            <a:r>
              <a:rPr lang="en-US" dirty="0"/>
              <a:t>Team Player</a:t>
            </a:r>
          </a:p>
          <a:p>
            <a:r>
              <a:rPr lang="en-US" dirty="0"/>
              <a:t>Problem Solver</a:t>
            </a:r>
          </a:p>
          <a:p>
            <a:r>
              <a:rPr lang="en-US" dirty="0"/>
              <a:t>Diplomat</a:t>
            </a:r>
          </a:p>
          <a:p>
            <a:r>
              <a:rPr lang="en-US" dirty="0"/>
              <a:t>Trouble Shooter </a:t>
            </a:r>
          </a:p>
          <a:p>
            <a:r>
              <a:rPr lang="en-US" dirty="0"/>
              <a:t>Decision Maker</a:t>
            </a:r>
          </a:p>
          <a:p>
            <a:r>
              <a:rPr lang="en-US" dirty="0"/>
              <a:t>Financial Controller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66099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 s see if we can add to those attributes by watching this short video highlighting Event Planning Skills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63211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02858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03195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78669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50951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1689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r>
              <a:rPr lang="en-GB" dirty="0"/>
              <a:t>Infrastructure considerations of catering areas –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The placement of emergency exits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Power requirements and safe distribution around the kitchen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Provision of fire equipment and fire retardant materials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Hot surface signage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Hand washing facilities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Staff access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8884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endParaRPr lang="en-GB" i="1" dirty="0"/>
          </a:p>
          <a:p>
            <a:r>
              <a:rPr lang="en-GB" dirty="0"/>
              <a:t>RISK ASSESSMENT!!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85556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 back to the organisational Chart this will help you plan your workforce</a:t>
            </a:r>
          </a:p>
          <a:p>
            <a:r>
              <a:rPr lang="en-GB" dirty="0"/>
              <a:t>E.g. </a:t>
            </a:r>
          </a:p>
          <a:p>
            <a:r>
              <a:rPr lang="en-GB" dirty="0"/>
              <a:t>Who is responsible for who?</a:t>
            </a:r>
          </a:p>
          <a:p>
            <a:r>
              <a:rPr lang="en-GB" dirty="0"/>
              <a:t>Who is responsible for what? </a:t>
            </a:r>
          </a:p>
          <a:p>
            <a:r>
              <a:rPr lang="en-GB" dirty="0"/>
              <a:t>Who reports to who? </a:t>
            </a:r>
          </a:p>
          <a:p>
            <a:endParaRPr lang="en-GB" dirty="0"/>
          </a:p>
          <a:p>
            <a:r>
              <a:rPr lang="en-GB" dirty="0"/>
              <a:t>Direct responsible individuals can help the event planner to plan the required amount of employees for that areas and any required training. </a:t>
            </a:r>
          </a:p>
          <a:p>
            <a:r>
              <a:rPr lang="en-GB" dirty="0"/>
              <a:t>However it is important to have the right amount of staff to ensure the event runs smoothly and customer service for attendees – but to many staff and it east into the budget / profit.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8151D-7B18-413D-972D-60885C45109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2210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Other considerations - </a:t>
            </a:r>
            <a:r>
              <a:rPr lang="en-US" dirty="0"/>
              <a:t>Uniform and dress code </a:t>
            </a:r>
            <a:endParaRPr lang="en-GB" dirty="0"/>
          </a:p>
          <a:p>
            <a:pPr lvl="0">
              <a:buFont typeface="Wingdings" panose="05000000000000000000" pitchFamily="2" charset="2"/>
              <a:buChar char="ü"/>
            </a:pPr>
            <a:r>
              <a:rPr lang="en-US" dirty="0"/>
              <a:t>Any permits and licenses required </a:t>
            </a:r>
            <a:endParaRPr lang="en-GB" dirty="0"/>
          </a:p>
          <a:p>
            <a:pPr lvl="0">
              <a:buFont typeface="Wingdings" panose="05000000000000000000" pitchFamily="2" charset="2"/>
              <a:buChar char="ü"/>
            </a:pPr>
            <a:r>
              <a:rPr lang="en-US" dirty="0"/>
              <a:t>Reporting and complaints procedures </a:t>
            </a:r>
            <a:endParaRPr lang="en-GB" dirty="0"/>
          </a:p>
          <a:p>
            <a:pPr lvl="0">
              <a:buFont typeface="Wingdings" panose="05000000000000000000" pitchFamily="2" charset="2"/>
              <a:buChar char="ü"/>
            </a:pPr>
            <a:r>
              <a:rPr lang="en-US" dirty="0"/>
              <a:t>Detailed question and answer (Q&amp; A) sessions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59DE9-006E-48D1-97A4-CBF7150443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0315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151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45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592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893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741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079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1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808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85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646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744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643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6v18uaoyeHw?start=18&amp;feature=oembed" TargetMode="Externa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7568" y="2996953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Event strategy (2)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Logistics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B189A5-8F81-4821-91AA-5E08FBFC3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aim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3428B0F-628F-4EA8-ADE1-C7ABE79BAE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investigate the logistical considerations of planning an event </a:t>
            </a:r>
          </a:p>
          <a:p>
            <a:r>
              <a:rPr lang="en-GB" dirty="0"/>
              <a:t>To explore workforce planning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112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275BA-E714-4175-A662-478AC943D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Logistical considerations in the planning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4A404-1956-4EA3-BC73-FC013C1A11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Destination knowledge</a:t>
            </a:r>
          </a:p>
          <a:p>
            <a:pPr lvl="0"/>
            <a:r>
              <a:rPr lang="en-GB" dirty="0"/>
              <a:t>Venue sourcing and accommodation</a:t>
            </a:r>
          </a:p>
          <a:p>
            <a:pPr lvl="0"/>
            <a:r>
              <a:rPr lang="en-GB" dirty="0"/>
              <a:t>Site inspections</a:t>
            </a:r>
          </a:p>
          <a:p>
            <a:pPr lvl="0"/>
            <a:r>
              <a:rPr lang="en-GB" dirty="0"/>
              <a:t>The venue report</a:t>
            </a:r>
          </a:p>
          <a:p>
            <a:pPr lvl="0"/>
            <a:r>
              <a:rPr lang="en-GB" dirty="0"/>
              <a:t>The infrastructure</a:t>
            </a:r>
          </a:p>
          <a:p>
            <a:pPr fontAlgn="auto"/>
            <a:r>
              <a:rPr lang="en-GB" dirty="0"/>
              <a:t>Working with vendors and subcontractors</a:t>
            </a:r>
          </a:p>
          <a:p>
            <a:pPr fontAlgn="auto"/>
            <a:r>
              <a:rPr lang="en-GB" dirty="0"/>
              <a:t>Contingency planning</a:t>
            </a:r>
          </a:p>
          <a:p>
            <a:pPr fontAlgn="auto"/>
            <a:r>
              <a:rPr lang="en-GB" dirty="0"/>
              <a:t>Event set-up</a:t>
            </a:r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3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32426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275BA-E714-4175-A662-478AC943D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Logistical considerations in the planning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4A404-1956-4EA3-BC73-FC013C1A11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Meeting rooms/lay out plans</a:t>
            </a:r>
          </a:p>
          <a:p>
            <a:pPr lvl="0"/>
            <a:r>
              <a:rPr lang="en-GB" dirty="0"/>
              <a:t>Air and ground transportation </a:t>
            </a:r>
          </a:p>
          <a:p>
            <a:pPr lvl="0"/>
            <a:r>
              <a:rPr lang="en-GB" dirty="0"/>
              <a:t>Pre-event catering planning</a:t>
            </a:r>
          </a:p>
          <a:p>
            <a:pPr lvl="0"/>
            <a:r>
              <a:rPr lang="en-GB" dirty="0"/>
              <a:t>Provision of drinking water</a:t>
            </a:r>
          </a:p>
          <a:p>
            <a:pPr lvl="0"/>
            <a:r>
              <a:rPr lang="en-GB" dirty="0"/>
              <a:t>The invitation and registration process</a:t>
            </a:r>
          </a:p>
          <a:p>
            <a:pPr lvl="0"/>
            <a:r>
              <a:rPr lang="en-GB" dirty="0"/>
              <a:t>Financial management 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865712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42376-A067-42A5-812D-5EA73CC53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Logistical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8E789-5E75-4B0E-A034-7ECA84F8F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Load-in timings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Guest arrival times and patterns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The flow of people around the venue at key or busy times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A plan for on-site communication </a:t>
            </a:r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5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59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42376-A067-42A5-812D-5EA73CC53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Logistical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8E789-5E75-4B0E-A034-7ECA84F8F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Space for amenities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Removal of waste and cleaning 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Determining requirements for VIP’s, artists and media representatives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Emergency planning and risk assessment</a:t>
            </a:r>
          </a:p>
          <a:p>
            <a:pPr lvl="0"/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6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14338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DC9C1-15BE-4073-B0D9-93B3ABE44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ZA" dirty="0"/>
              <a:t>What makes event projects succeed?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3C10B-E542-4730-8CD2-2D7D13CFB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700808"/>
            <a:ext cx="8229600" cy="3917032"/>
          </a:xfrm>
        </p:spPr>
        <p:txBody>
          <a:bodyPr>
            <a:normAutofit/>
          </a:bodyPr>
          <a:lstStyle/>
          <a:p>
            <a:pPr lvl="0"/>
            <a:r>
              <a:rPr lang="en-ZA" dirty="0"/>
              <a:t>A good project charter</a:t>
            </a:r>
            <a:endParaRPr lang="en-GB" dirty="0"/>
          </a:p>
          <a:p>
            <a:pPr lvl="0"/>
            <a:r>
              <a:rPr lang="en-ZA" dirty="0"/>
              <a:t>Good use of project tools</a:t>
            </a:r>
            <a:endParaRPr lang="en-GB" dirty="0"/>
          </a:p>
          <a:p>
            <a:pPr lvl="0"/>
            <a:r>
              <a:rPr lang="en-ZA" dirty="0"/>
              <a:t>Strong project management</a:t>
            </a:r>
            <a:endParaRPr lang="en-GB" dirty="0"/>
          </a:p>
          <a:p>
            <a:pPr lvl="0"/>
            <a:r>
              <a:rPr lang="en-ZA" dirty="0"/>
              <a:t>Good workforce planning, the right people with the right skills and training</a:t>
            </a:r>
            <a:endParaRPr lang="en-GB" dirty="0"/>
          </a:p>
          <a:p>
            <a:pPr lvl="0"/>
            <a:endParaRPr lang="en-ZA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7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07064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DC9C1-15BE-4073-B0D9-93B3ABE44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ZA" dirty="0"/>
              <a:t>What makes event projects succeed?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3C10B-E542-4730-8CD2-2D7D13CFB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536" y="1268760"/>
            <a:ext cx="8229600" cy="3917032"/>
          </a:xfrm>
        </p:spPr>
        <p:txBody>
          <a:bodyPr>
            <a:normAutofit/>
          </a:bodyPr>
          <a:lstStyle/>
          <a:p>
            <a:pPr lvl="0"/>
            <a:endParaRPr lang="en-GB" dirty="0"/>
          </a:p>
          <a:p>
            <a:pPr lvl="0"/>
            <a:r>
              <a:rPr lang="en-ZA" dirty="0"/>
              <a:t>A good decision-making structure</a:t>
            </a:r>
            <a:endParaRPr lang="en-GB" dirty="0"/>
          </a:p>
          <a:p>
            <a:pPr lvl="0"/>
            <a:r>
              <a:rPr lang="en-ZA" dirty="0"/>
              <a:t>Good communication</a:t>
            </a:r>
            <a:endParaRPr lang="en-GB" dirty="0"/>
          </a:p>
          <a:p>
            <a:pPr lvl="0"/>
            <a:r>
              <a:rPr lang="en-ZA" dirty="0"/>
              <a:t>Team members working towards common goals</a:t>
            </a:r>
            <a:endParaRPr lang="en-GB" dirty="0"/>
          </a:p>
          <a:p>
            <a:pPr lvl="0"/>
            <a:r>
              <a:rPr lang="en-ZA" dirty="0"/>
              <a:t>Sponsorship/ funding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8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99915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5DEC4-C69D-477D-A133-A8C82190D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ZA" sz="3700"/>
              <a:t>Attributes of a good project manager</a:t>
            </a:r>
            <a:endParaRPr lang="en-GB" sz="370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5802BCB5-8C61-4B23-A447-B2FD7043CC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79576" y="1916832"/>
            <a:ext cx="7931224" cy="367240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Spend 5 minutes listing what you think are key attributes of a good project/events manager?</a:t>
            </a:r>
          </a:p>
          <a:p>
            <a:endParaRPr lang="en-US" dirty="0"/>
          </a:p>
        </p:txBody>
      </p:sp>
      <p:sp>
        <p:nvSpPr>
          <p:cNvPr id="6" name="Slide Number Placeholder 5" hidden="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64926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6DA31-4CAA-4AA8-B2D2-C79FD882B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Online Media 4" title="What it takes to become an event planner">
            <a:hlinkClick r:id="" action="ppaction://media"/>
            <a:extLst>
              <a:ext uri="{FF2B5EF4-FFF2-40B4-BE49-F238E27FC236}">
                <a16:creationId xmlns:a16="http://schemas.microsoft.com/office/drawing/2014/main" id="{65E4C91C-5804-4A9D-A10D-C7BF2860DD1D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31504" y="18428"/>
            <a:ext cx="9036496" cy="5721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92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CA94CB-8657-482D-8D0B-9829BD1CE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Hospitality event scenario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83494B4-4F45-4D2F-9777-E68D65FC3A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Reflection .. </a:t>
            </a:r>
          </a:p>
        </p:txBody>
      </p:sp>
    </p:spTree>
    <p:extLst>
      <p:ext uri="{BB962C8B-B14F-4D97-AF65-F5344CB8AC3E}">
        <p14:creationId xmlns:p14="http://schemas.microsoft.com/office/powerpoint/2010/main" val="4000478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058CA-CCF9-4F45-A415-1CC37802A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Areas for consideration at the venue site inspection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5D846-B3C1-43C4-B567-BFD47EB0F5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How many rooms does the venue have of the same standard to accommodate delegates?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How many suites and junior suites does the hotel have?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Is there Wi-Fi and fast connectivity in each room?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other events will be taking place in the venue at the same time?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12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04236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058CA-CCF9-4F45-A415-1CC37802A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Areas for consideration at the venue site inspection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5D846-B3C1-43C4-B567-BFD47EB0F5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/>
              <a:t>Has the venue/hotel had previous experience dealing with similar groups?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Is there an early check-in, late check-out facility for group bookings?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What car park facilities are on-site?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How long is the transfer time to major transport links?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13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0127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058CA-CCF9-4F45-A415-1CC37802A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Areas for consideration at the venue site inspection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5D846-B3C1-43C4-B567-BFD47EB0F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528" y="1124744"/>
            <a:ext cx="8229600" cy="391703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 startAt="9"/>
            </a:pPr>
            <a:r>
              <a:rPr lang="en-GB" dirty="0"/>
              <a:t>What discounts are the hotel prepared to offer for delegates and crew?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en-GB" dirty="0"/>
              <a:t>How long will the hotel hold provisional space for?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en-GB" dirty="0"/>
              <a:t>What are the hotel payment terms?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14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001779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D85D0-94CC-4B34-ACE0-D7A839956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on-site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32715-E53A-4F36-BA1F-1073A343B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The Conference/Duty Manager</a:t>
            </a:r>
          </a:p>
          <a:p>
            <a:pPr lvl="0"/>
            <a:r>
              <a:rPr lang="en-GB" dirty="0"/>
              <a:t>Catering Manager </a:t>
            </a:r>
          </a:p>
          <a:p>
            <a:pPr lvl="0"/>
            <a:r>
              <a:rPr lang="en-GB" dirty="0"/>
              <a:t>AV/Technical Manager</a:t>
            </a:r>
          </a:p>
          <a:p>
            <a:pPr lvl="0"/>
            <a:r>
              <a:rPr lang="en-GB" dirty="0"/>
              <a:t>Security Manager</a:t>
            </a:r>
          </a:p>
          <a:p>
            <a:pPr lvl="0"/>
            <a:r>
              <a:rPr lang="en-GB" dirty="0"/>
              <a:t>Health and Safety Manager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15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2543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E066E-C090-42C4-89F2-25F78B62D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On-site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92680-77B8-4272-A22C-9CE0E6002B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Venue facilities/lay-out plans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Staff resources, contact details and duty rotas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Registration and signage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Event programme and timings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Speakers and/or entertainment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Food and beverage details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Cloakroom, toilet facilities</a:t>
            </a:r>
          </a:p>
          <a:p>
            <a:pPr lvl="0">
              <a:buFont typeface="Wingdings" panose="05000000000000000000" pitchFamily="2" charset="2"/>
              <a:buChar char="ü"/>
            </a:pPr>
            <a:endParaRPr lang="en-GB" dirty="0"/>
          </a:p>
          <a:p>
            <a:pPr lvl="0">
              <a:buFont typeface="Wingdings" panose="05000000000000000000" pitchFamily="2" charset="2"/>
              <a:buChar char="ü"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16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381220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E066E-C090-42C4-89F2-25F78B62D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On-site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92680-77B8-4272-A22C-9CE0E6002B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Transportation/parking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Accommodation and rooming lists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Movement and distances and audience flow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Technical and production aspects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Audience disabilities and any special requirements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dirty="0"/>
              <a:t>Emergency procedures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17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29534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EA494-4C00-4144-836B-B1F371A06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Infrastructure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65A6E-2E03-4C01-BC17-79F21D7E6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Outside space?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Specialist structures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Create a ‘temporary’ venue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Unique and bespoke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Temporary or pop-up structures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They can also meet a specific client brief requirement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The cost of building a temporary, pop-up, or specialist structure 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Infrastructure considerations of catering areas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18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011223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381D2-B410-4297-B01C-88DAF0DFB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Capacity planning and provision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CD609-4B4C-4C26-8287-9F727DCFD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GB" i="1" dirty="0"/>
              <a:t>Safety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i="1" dirty="0"/>
              <a:t>Safe Capacity</a:t>
            </a:r>
            <a:r>
              <a:rPr lang="en-GB" dirty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/>
              <a:t>Legal capacity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/>
              <a:t>Crowd prediction 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19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749D60-56FE-45A4-A73F-EF73C95458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672" y="1700808"/>
            <a:ext cx="4352925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45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EB3B6-706C-4569-B11A-FC6745780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Workforce planning – </a:t>
            </a:r>
            <a:br>
              <a:rPr lang="en-GB" dirty="0"/>
            </a:br>
            <a:r>
              <a:rPr lang="en-GB" dirty="0"/>
              <a:t>Choosing the on-site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6D2D2-134C-42FF-9985-00B200C65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Who is in charge?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Who will liaise with the client or budget holder?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What specialist skills are required to deliver the event?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How many additional staff or freelancers will need to be recruited?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What tasks will the various team members carry out?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Who in the team will do what?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20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933757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EB3B6-706C-4569-B11A-FC6745780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the on-site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6D2D2-134C-42FF-9985-00B200C65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What will the support staff do? </a:t>
            </a:r>
          </a:p>
          <a:p>
            <a:pPr lvl="0"/>
            <a:r>
              <a:rPr lang="en-GB" dirty="0"/>
              <a:t>What will support staff and any volunteers do?</a:t>
            </a:r>
          </a:p>
          <a:p>
            <a:pPr lvl="0"/>
            <a:r>
              <a:rPr lang="en-GB" dirty="0"/>
              <a:t>What do they need to know?</a:t>
            </a:r>
          </a:p>
          <a:p>
            <a:pPr lvl="0"/>
            <a:r>
              <a:rPr lang="en-GB" dirty="0"/>
              <a:t>Who are the key supplier contacts and who within the team will they liaise with?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21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91294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D284E-3B83-4D99-A45C-499F92AC4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B6833-B8AB-4384-B784-9AF3E3BF3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536" y="1406380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lvl="0">
              <a:buFont typeface="Wingdings" panose="05000000000000000000" pitchFamily="2" charset="2"/>
              <a:buChar char="ü"/>
            </a:pPr>
            <a:r>
              <a:rPr lang="en-US" dirty="0"/>
              <a:t>Overview of the budget holder 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US" dirty="0"/>
              <a:t>Event detail and </a:t>
            </a:r>
            <a:r>
              <a:rPr lang="en-US" dirty="0" err="1"/>
              <a:t>programme</a:t>
            </a:r>
            <a:r>
              <a:rPr lang="en-US" dirty="0"/>
              <a:t> overview</a:t>
            </a:r>
            <a:endParaRPr lang="en-GB" dirty="0"/>
          </a:p>
          <a:p>
            <a:pPr lvl="0">
              <a:buFont typeface="Wingdings" panose="05000000000000000000" pitchFamily="2" charset="2"/>
              <a:buChar char="ü"/>
            </a:pPr>
            <a:r>
              <a:rPr lang="en-US" dirty="0"/>
              <a:t>Introduction to core planners 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US" dirty="0"/>
              <a:t>Roles and responsibilities of freelancers and tasks involved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US" dirty="0"/>
              <a:t>Health and Safety details and risk management</a:t>
            </a:r>
            <a:endParaRPr lang="en-GB" dirty="0"/>
          </a:p>
          <a:p>
            <a:pPr lvl="0">
              <a:buFont typeface="Wingdings" panose="05000000000000000000" pitchFamily="2" charset="2"/>
              <a:buChar char="ü"/>
            </a:pPr>
            <a:r>
              <a:rPr lang="en-US" dirty="0"/>
              <a:t>Duty rosters, team structures, shift patterns and timelines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Code of conduct and any on-site rules and  regulations </a:t>
            </a:r>
            <a:endParaRPr lang="en-GB" dirty="0"/>
          </a:p>
          <a:p>
            <a:pPr lvl="0">
              <a:buFont typeface="Wingdings" panose="05000000000000000000" pitchFamily="2" charset="2"/>
              <a:buChar char="ü"/>
            </a:pPr>
            <a:endParaRPr lang="en-US" dirty="0"/>
          </a:p>
          <a:p>
            <a:pPr lvl="0"/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22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36B1DB4-3169-45C1-8802-D3E1B1B06382}"/>
              </a:ext>
            </a:extLst>
          </p:cNvPr>
          <p:cNvSpPr txBox="1">
            <a:spLocks/>
          </p:cNvSpPr>
          <p:nvPr/>
        </p:nvSpPr>
        <p:spPr>
          <a:xfrm>
            <a:off x="2207568" y="11725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solidFill>
                  <a:prstClr val="black"/>
                </a:solidFill>
                <a:latin typeface="Myriad Pro"/>
              </a:rPr>
              <a:t>On-site training</a:t>
            </a:r>
          </a:p>
        </p:txBody>
      </p:sp>
    </p:spTree>
    <p:extLst>
      <p:ext uri="{BB962C8B-B14F-4D97-AF65-F5344CB8AC3E}">
        <p14:creationId xmlns:p14="http://schemas.microsoft.com/office/powerpoint/2010/main" val="1367290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DCB81-AD62-4B57-9136-4E7C3CA13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23588-533E-4882-ABBD-99C0F3AC3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ZA" dirty="0"/>
          </a:p>
          <a:p>
            <a:r>
              <a:rPr lang="en-GB" dirty="0"/>
              <a:t>Quick, L (2020) Managing Events, Real Challenges Real Outcomes, Sage </a:t>
            </a:r>
          </a:p>
          <a:p>
            <a:pPr>
              <a:defRPr/>
            </a:pPr>
            <a:r>
              <a:rPr lang="en-GB" dirty="0" err="1"/>
              <a:t>Bladen</a:t>
            </a:r>
            <a:r>
              <a:rPr lang="en-GB" dirty="0"/>
              <a:t>, C. et al (2012) </a:t>
            </a:r>
            <a:r>
              <a:rPr lang="en-GB" u="sng" dirty="0"/>
              <a:t>‘Events Management: An </a:t>
            </a:r>
            <a:r>
              <a:rPr lang="en-GB" dirty="0"/>
              <a:t>Introduction’ Abingdon: Routledge Seven</a:t>
            </a:r>
          </a:p>
          <a:p>
            <a:pPr>
              <a:buFont typeface="Monotype Sorts"/>
              <a:buChar char="4"/>
              <a:defRPr/>
            </a:pPr>
            <a:endParaRPr lang="en-GB" sz="1800" dirty="0">
              <a:solidFill>
                <a:schemeClr val="accent4"/>
              </a:solidFill>
            </a:endParaRPr>
          </a:p>
          <a:p>
            <a:pPr>
              <a:defRPr/>
            </a:pPr>
            <a:r>
              <a:rPr lang="en-GB" dirty="0" err="1"/>
              <a:t>Bowdin</a:t>
            </a:r>
            <a:r>
              <a:rPr lang="en-GB" dirty="0"/>
              <a:t>, G., Allen, J., O’Toole, W., Harris, R. and McDonnell, I. (2011) </a:t>
            </a:r>
            <a:r>
              <a:rPr lang="en-GB" u="sng" dirty="0"/>
              <a:t>Events Management</a:t>
            </a:r>
            <a:r>
              <a:rPr lang="en-GB" dirty="0"/>
              <a:t>  Elsevier, Oxford – Chapter Eleven</a:t>
            </a:r>
          </a:p>
          <a:p>
            <a:endParaRPr lang="en-GB" dirty="0"/>
          </a:p>
          <a:p>
            <a:endParaRPr lang="en-ZA" dirty="0"/>
          </a:p>
          <a:p>
            <a:endParaRPr lang="en-ZA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23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7645006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965</Words>
  <Application>Microsoft Office PowerPoint</Application>
  <PresentationFormat>Widescreen</PresentationFormat>
  <Paragraphs>199</Paragraphs>
  <Slides>23</Slides>
  <Notes>15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Monotype Sorts</vt:lpstr>
      <vt:lpstr>Myriad Pro</vt:lpstr>
      <vt:lpstr>Arial</vt:lpstr>
      <vt:lpstr>Calibri</vt:lpstr>
      <vt:lpstr>Wingdings</vt:lpstr>
      <vt:lpstr>20140311PresentationUWTSDTemplate</vt:lpstr>
      <vt:lpstr>Event strategy (2)  Logistics</vt:lpstr>
      <vt:lpstr>Session aim </vt:lpstr>
      <vt:lpstr>Logistical considerations in the planning phase</vt:lpstr>
      <vt:lpstr>Logistical considerations in the planning phase</vt:lpstr>
      <vt:lpstr>Logistical considerations</vt:lpstr>
      <vt:lpstr>Logistical considerations</vt:lpstr>
      <vt:lpstr>What makes event projects succeed?</vt:lpstr>
      <vt:lpstr>What makes event projects succeed?</vt:lpstr>
      <vt:lpstr>Attributes of a good project manager</vt:lpstr>
      <vt:lpstr>PowerPoint Presentation</vt:lpstr>
      <vt:lpstr>Hospitality event scenario </vt:lpstr>
      <vt:lpstr>Areas for consideration at the venue site inspection</vt:lpstr>
      <vt:lpstr>Areas for consideration at the venue site inspection</vt:lpstr>
      <vt:lpstr>Areas for consideration at the venue site inspection</vt:lpstr>
      <vt:lpstr>Key on-site stakeholders</vt:lpstr>
      <vt:lpstr>On-site operations</vt:lpstr>
      <vt:lpstr>On-site operations</vt:lpstr>
      <vt:lpstr>Infrastructure planning</vt:lpstr>
      <vt:lpstr>Capacity planning and provision</vt:lpstr>
      <vt:lpstr>Workforce planning –  Choosing the on-site team</vt:lpstr>
      <vt:lpstr>Choosing the on-site team</vt:lpstr>
      <vt:lpstr>     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 strategy  Logistics</dc:title>
  <dc:creator>Helen Evans (Institute of Management and Health)</dc:creator>
  <cp:lastModifiedBy>Helen Evans (Institute of Management and Health)</cp:lastModifiedBy>
  <cp:revision>4</cp:revision>
  <dcterms:created xsi:type="dcterms:W3CDTF">2022-09-08T15:45:55Z</dcterms:created>
  <dcterms:modified xsi:type="dcterms:W3CDTF">2023-02-01T12:35:58Z</dcterms:modified>
</cp:coreProperties>
</file>