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2.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3.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5.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6.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7.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8.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9.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6" r:id="rId2"/>
  </p:sldMasterIdLst>
  <p:notesMasterIdLst>
    <p:notesMasterId r:id="rId44"/>
  </p:notesMasterIdLst>
  <p:handoutMasterIdLst>
    <p:handoutMasterId r:id="rId45"/>
  </p:handoutMasterIdLst>
  <p:sldIdLst>
    <p:sldId id="298" r:id="rId3"/>
    <p:sldId id="338" r:id="rId4"/>
    <p:sldId id="339" r:id="rId5"/>
    <p:sldId id="334" r:id="rId6"/>
    <p:sldId id="307" r:id="rId7"/>
    <p:sldId id="308" r:id="rId8"/>
    <p:sldId id="309" r:id="rId9"/>
    <p:sldId id="310" r:id="rId10"/>
    <p:sldId id="311" r:id="rId11"/>
    <p:sldId id="300" r:id="rId12"/>
    <p:sldId id="301" r:id="rId13"/>
    <p:sldId id="343" r:id="rId14"/>
    <p:sldId id="324" r:id="rId15"/>
    <p:sldId id="321" r:id="rId16"/>
    <p:sldId id="322" r:id="rId17"/>
    <p:sldId id="313" r:id="rId18"/>
    <p:sldId id="314" r:id="rId19"/>
    <p:sldId id="315" r:id="rId20"/>
    <p:sldId id="319" r:id="rId21"/>
    <p:sldId id="316" r:id="rId22"/>
    <p:sldId id="317" r:id="rId23"/>
    <p:sldId id="320" r:id="rId24"/>
    <p:sldId id="318" r:id="rId25"/>
    <p:sldId id="344" r:id="rId26"/>
    <p:sldId id="333" r:id="rId27"/>
    <p:sldId id="336" r:id="rId28"/>
    <p:sldId id="286" r:id="rId29"/>
    <p:sldId id="289" r:id="rId30"/>
    <p:sldId id="323" r:id="rId31"/>
    <p:sldId id="325" r:id="rId32"/>
    <p:sldId id="326" r:id="rId33"/>
    <p:sldId id="327" r:id="rId34"/>
    <p:sldId id="328" r:id="rId35"/>
    <p:sldId id="329" r:id="rId36"/>
    <p:sldId id="330" r:id="rId37"/>
    <p:sldId id="331" r:id="rId38"/>
    <p:sldId id="332" r:id="rId39"/>
    <p:sldId id="341" r:id="rId40"/>
    <p:sldId id="342" r:id="rId41"/>
    <p:sldId id="299" r:id="rId42"/>
    <p:sldId id="335"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WOHLYRBqKtZYZMvBMcdaw==" hashData="yJR02eIOcSHXOYkUNfQv32iTdTsDD0IMH1Z4ehemu+Dsq2WSfyzOR4b5tcepvoLd8C/Ck7Zb3/Qiyu4NQSE5V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65" autoAdjust="0"/>
    <p:restoredTop sz="67355" autoAdjust="0"/>
  </p:normalViewPr>
  <p:slideViewPr>
    <p:cSldViewPr snapToGrid="0">
      <p:cViewPr varScale="1">
        <p:scale>
          <a:sx n="67" d="100"/>
          <a:sy n="67" d="100"/>
        </p:scale>
        <p:origin x="1980" y="66"/>
      </p:cViewPr>
      <p:guideLst/>
    </p:cSldViewPr>
  </p:slideViewPr>
  <p:notesTextViewPr>
    <p:cViewPr>
      <p:scale>
        <a:sx n="1" d="1"/>
        <a:sy n="1" d="1"/>
      </p:scale>
      <p:origin x="0" y="0"/>
    </p:cViewPr>
  </p:notesTextViewPr>
  <p:sorterViewPr>
    <p:cViewPr>
      <p:scale>
        <a:sx n="100" d="100"/>
        <a:sy n="100" d="100"/>
      </p:scale>
      <p:origin x="0" y="-240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F527F-4D82-4FD3-B157-97E1A208657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626DBC-846C-4243-AA6F-15D366EE8AA9}">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29</a:t>
          </a:r>
          <a:r>
            <a:rPr lang="en-US" sz="2000" baseline="30000" dirty="0">
              <a:solidFill>
                <a:schemeClr val="tx1"/>
              </a:solidFill>
            </a:rPr>
            <a:t>th</a:t>
          </a:r>
          <a:r>
            <a:rPr lang="en-US" sz="2000" dirty="0">
              <a:solidFill>
                <a:schemeClr val="tx1"/>
              </a:solidFill>
            </a:rPr>
            <a:t> April 2021, Domestic Abuse Act 2021 became law</a:t>
          </a:r>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Aim is to ensure that DA is properly understood &amp; that it is unacceptable &amp; will be challenged</a:t>
          </a:r>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New legal definition of DA</a:t>
          </a:r>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Children as victims of DA</a:t>
          </a:r>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Extension of coercive control offence</a:t>
          </a:r>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Domestic Abuse Protection Orders (DAPOs)</a:t>
          </a:r>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Violence Disclosure Scheme (Clare’s Law) now on a statutory footing</a:t>
          </a:r>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Abuse Commissioner</a:t>
          </a:r>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88E7E59A-8464-4F2B-8952-C896D14C5C34}" type="pres">
      <dgm:prSet presAssocID="{730F527F-4D82-4FD3-B157-97E1A208657C}" presName="diagram" presStyleCnt="0">
        <dgm:presLayoutVars>
          <dgm:dir/>
          <dgm:resizeHandles val="exact"/>
        </dgm:presLayoutVars>
      </dgm:prSet>
      <dgm:spPr/>
    </dgm:pt>
    <dgm:pt modelId="{AD312DC9-35FF-4DAC-891E-6881AF9120EC}" type="pres">
      <dgm:prSet presAssocID="{A0626DBC-846C-4243-AA6F-15D366EE8AA9}" presName="node" presStyleLbl="node1" presStyleIdx="0" presStyleCnt="8">
        <dgm:presLayoutVars>
          <dgm:bulletEnabled val="1"/>
        </dgm:presLayoutVars>
      </dgm:prSet>
      <dgm:spPr/>
    </dgm:pt>
    <dgm:pt modelId="{8663E7D9-EC4A-4C59-9779-4A0F1BBDED03}" type="pres">
      <dgm:prSet presAssocID="{DDB09EE4-A23E-4E6B-995B-5BF4F4A5AECC}" presName="sibTrans" presStyleCnt="0"/>
      <dgm:spPr/>
    </dgm:pt>
    <dgm:pt modelId="{9A1161F8-79B0-4C7E-9B89-574159259531}" type="pres">
      <dgm:prSet presAssocID="{1CFF2F3C-D6D5-427B-B910-D3E3485E031A}" presName="node" presStyleLbl="node1" presStyleIdx="1" presStyleCnt="8">
        <dgm:presLayoutVars>
          <dgm:bulletEnabled val="1"/>
        </dgm:presLayoutVars>
      </dgm:prSet>
      <dgm:spPr/>
    </dgm:pt>
    <dgm:pt modelId="{54CC8458-47FE-457C-A20C-4C6743AB33D8}" type="pres">
      <dgm:prSet presAssocID="{4AE6F647-E9B0-4042-8773-8113BCA02082}" presName="sibTrans" presStyleCnt="0"/>
      <dgm:spPr/>
    </dgm:pt>
    <dgm:pt modelId="{15CA860F-F026-45BF-89C4-29C56A23405F}" type="pres">
      <dgm:prSet presAssocID="{BFF470DF-C7EF-4844-8EF9-FE5EA3CAE8B8}" presName="node" presStyleLbl="node1" presStyleIdx="2" presStyleCnt="8">
        <dgm:presLayoutVars>
          <dgm:bulletEnabled val="1"/>
        </dgm:presLayoutVars>
      </dgm:prSet>
      <dgm:spPr/>
    </dgm:pt>
    <dgm:pt modelId="{586C4494-64DC-472B-85E6-BD40935F3C21}" type="pres">
      <dgm:prSet presAssocID="{346AACCE-B1B7-4894-976D-EC9185A33A11}" presName="sibTrans" presStyleCnt="0"/>
      <dgm:spPr/>
    </dgm:pt>
    <dgm:pt modelId="{4B7CCB55-37F4-4B70-A1A9-9E3DCE9408E9}" type="pres">
      <dgm:prSet presAssocID="{15CB709A-D4C3-4B97-A2E5-42BEA13314E8}" presName="node" presStyleLbl="node1" presStyleIdx="3" presStyleCnt="8" custScaleY="68648">
        <dgm:presLayoutVars>
          <dgm:bulletEnabled val="1"/>
        </dgm:presLayoutVars>
      </dgm:prSet>
      <dgm:spPr/>
    </dgm:pt>
    <dgm:pt modelId="{17D5872E-7EF7-4A12-8C35-76491895B978}" type="pres">
      <dgm:prSet presAssocID="{9025BA2E-9F13-4620-9E91-B5583813B718}" presName="sibTrans" presStyleCnt="0"/>
      <dgm:spPr/>
    </dgm:pt>
    <dgm:pt modelId="{917A37B9-E5EB-468F-A1C6-42EF48111294}" type="pres">
      <dgm:prSet presAssocID="{CE2A25AE-DAC5-4106-B3F1-9D39B5F52ED7}" presName="node" presStyleLbl="node1" presStyleIdx="4" presStyleCnt="8" custScaleY="66622">
        <dgm:presLayoutVars>
          <dgm:bulletEnabled val="1"/>
        </dgm:presLayoutVars>
      </dgm:prSet>
      <dgm:spPr/>
    </dgm:pt>
    <dgm:pt modelId="{F25FD256-9F1E-4397-80CC-91EA7C586FCB}" type="pres">
      <dgm:prSet presAssocID="{1787227C-4479-4953-B3F3-418F5057C114}" presName="sibTrans" presStyleCnt="0"/>
      <dgm:spPr/>
    </dgm:pt>
    <dgm:pt modelId="{7FAF2CF0-EA1D-48E9-B4FE-0BDF53A62CA4}" type="pres">
      <dgm:prSet presAssocID="{4D84D8DD-F0F6-4FD0-9E70-D9E4C2E0F8A8}" presName="node" presStyleLbl="node1" presStyleIdx="5" presStyleCnt="8" custScaleY="64330">
        <dgm:presLayoutVars>
          <dgm:bulletEnabled val="1"/>
        </dgm:presLayoutVars>
      </dgm:prSet>
      <dgm:spPr/>
    </dgm:pt>
    <dgm:pt modelId="{C38EA8E1-9723-4ADC-B02C-7BA8A6CD3954}" type="pres">
      <dgm:prSet presAssocID="{AB839FBF-45EB-466F-A43C-2B1A283EADF7}" presName="sibTrans" presStyleCnt="0"/>
      <dgm:spPr/>
    </dgm:pt>
    <dgm:pt modelId="{84298D9B-6C18-49D3-A88C-4159B35CE88C}" type="pres">
      <dgm:prSet presAssocID="{545D3CF0-3D21-4466-B711-826018F6DF7F}" presName="node" presStyleLbl="node1" presStyleIdx="6" presStyleCnt="8" custScaleX="135116" custScaleY="77496">
        <dgm:presLayoutVars>
          <dgm:bulletEnabled val="1"/>
        </dgm:presLayoutVars>
      </dgm:prSet>
      <dgm:spPr/>
    </dgm:pt>
    <dgm:pt modelId="{69F772E9-C4F2-4FCB-B31B-C10A7A257BDA}" type="pres">
      <dgm:prSet presAssocID="{82F5EF17-6A1B-4505-A756-62ABEB57CB0B}" presName="sibTrans" presStyleCnt="0"/>
      <dgm:spPr/>
    </dgm:pt>
    <dgm:pt modelId="{5609D21B-DEB2-4C7A-9CDA-43964D4784FF}" type="pres">
      <dgm:prSet presAssocID="{A3E50E64-F041-48D5-B391-9E455BA97BFF}" presName="node" presStyleLbl="node1" presStyleIdx="7" presStyleCnt="8" custScaleX="132022" custScaleY="78505">
        <dgm:presLayoutVars>
          <dgm:bulletEnabled val="1"/>
        </dgm:presLayoutVars>
      </dgm:prSet>
      <dgm:spPr/>
    </dgm:pt>
  </dgm:ptLst>
  <dgm:cxnLst>
    <dgm:cxn modelId="{3F396E06-8459-4825-BAAE-4E8E2778D2E1}" srcId="{730F527F-4D82-4FD3-B157-97E1A208657C}" destId="{15CB709A-D4C3-4B97-A2E5-42BEA13314E8}" srcOrd="3" destOrd="0" parTransId="{89157889-815D-4F68-9BD6-383A30B38AFA}" sibTransId="{9025BA2E-9F13-4620-9E91-B5583813B718}"/>
    <dgm:cxn modelId="{056CA466-A428-4B08-B0B8-A1D204160C9F}" type="presOf" srcId="{15CB709A-D4C3-4B97-A2E5-42BEA13314E8}" destId="{4B7CCB55-37F4-4B70-A1A9-9E3DCE9408E9}" srcOrd="0" destOrd="0" presId="urn:microsoft.com/office/officeart/2005/8/layout/default"/>
    <dgm:cxn modelId="{70E0E368-C320-4377-B466-920BA7904094}" type="presOf" srcId="{A0626DBC-846C-4243-AA6F-15D366EE8AA9}" destId="{AD312DC9-35FF-4DAC-891E-6881AF9120EC}" srcOrd="0" destOrd="0" presId="urn:microsoft.com/office/officeart/2005/8/layout/default"/>
    <dgm:cxn modelId="{C66AD87D-A196-4F86-AEF4-662B681DD085}" srcId="{730F527F-4D82-4FD3-B157-97E1A208657C}" destId="{A0626DBC-846C-4243-AA6F-15D366EE8AA9}" srcOrd="0" destOrd="0" parTransId="{EC7476A6-5AAA-4FAD-9DB9-8F7801C66062}" sibTransId="{DDB09EE4-A23E-4E6B-995B-5BF4F4A5AECC}"/>
    <dgm:cxn modelId="{7F8E7C82-2BF6-45F4-93EE-327AA0588BAE}" type="presOf" srcId="{1CFF2F3C-D6D5-427B-B910-D3E3485E031A}" destId="{9A1161F8-79B0-4C7E-9B89-574159259531}" srcOrd="0" destOrd="0" presId="urn:microsoft.com/office/officeart/2005/8/layout/default"/>
    <dgm:cxn modelId="{D62701A3-B983-4F2D-96AE-C6E061C322BD}" srcId="{730F527F-4D82-4FD3-B157-97E1A208657C}" destId="{CE2A25AE-DAC5-4106-B3F1-9D39B5F52ED7}" srcOrd="4" destOrd="0" parTransId="{665E839A-576F-4191-BA4E-EBFB2E1C7F12}" sibTransId="{1787227C-4479-4953-B3F3-418F5057C114}"/>
    <dgm:cxn modelId="{3C4191AC-9B47-4D0D-BC44-786283D29053}" type="presOf" srcId="{A3E50E64-F041-48D5-B391-9E455BA97BFF}" destId="{5609D21B-DEB2-4C7A-9CDA-43964D4784FF}" srcOrd="0" destOrd="0" presId="urn:microsoft.com/office/officeart/2005/8/layout/default"/>
    <dgm:cxn modelId="{96E7D1B5-1A61-4151-AADF-43015B7D98DD}" type="presOf" srcId="{545D3CF0-3D21-4466-B711-826018F6DF7F}" destId="{84298D9B-6C18-49D3-A88C-4159B35CE88C}" srcOrd="0" destOrd="0" presId="urn:microsoft.com/office/officeart/2005/8/layout/default"/>
    <dgm:cxn modelId="{E5CD59B8-6B9B-482E-8FB6-68BB29BDF192}" srcId="{730F527F-4D82-4FD3-B157-97E1A208657C}" destId="{BFF470DF-C7EF-4844-8EF9-FE5EA3CAE8B8}" srcOrd="2" destOrd="0" parTransId="{12185637-0C74-4857-93B5-212B481A1329}" sibTransId="{346AACCE-B1B7-4894-976D-EC9185A33A11}"/>
    <dgm:cxn modelId="{6888F1C5-76B4-4D8A-B28A-8E2A3BD77251}" type="presOf" srcId="{730F527F-4D82-4FD3-B157-97E1A208657C}" destId="{88E7E59A-8464-4F2B-8952-C896D14C5C34}" srcOrd="0" destOrd="0" presId="urn:microsoft.com/office/officeart/2005/8/layout/default"/>
    <dgm:cxn modelId="{012699CC-B913-4444-82B9-5D54C5A22C03}" srcId="{730F527F-4D82-4FD3-B157-97E1A208657C}" destId="{545D3CF0-3D21-4466-B711-826018F6DF7F}" srcOrd="6" destOrd="0" parTransId="{F629D243-BBDD-4037-B231-BF3E8E16D4E4}" sibTransId="{82F5EF17-6A1B-4505-A756-62ABEB57CB0B}"/>
    <dgm:cxn modelId="{A970AFD6-7244-486C-AC5F-18AEB7AC3621}" type="presOf" srcId="{BFF470DF-C7EF-4844-8EF9-FE5EA3CAE8B8}" destId="{15CA860F-F026-45BF-89C4-29C56A23405F}" srcOrd="0" destOrd="0" presId="urn:microsoft.com/office/officeart/2005/8/layout/default"/>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57C233F9-876B-4C5B-924D-D05E9FC3E379}" type="presOf" srcId="{4D84D8DD-F0F6-4FD0-9E70-D9E4C2E0F8A8}" destId="{7FAF2CF0-EA1D-48E9-B4FE-0BDF53A62CA4}" srcOrd="0" destOrd="0" presId="urn:microsoft.com/office/officeart/2005/8/layout/default"/>
    <dgm:cxn modelId="{892AD7FF-A1C1-4731-8C8D-D296723C71AA}" type="presOf" srcId="{CE2A25AE-DAC5-4106-B3F1-9D39B5F52ED7}" destId="{917A37B9-E5EB-468F-A1C6-42EF48111294}" srcOrd="0" destOrd="0" presId="urn:microsoft.com/office/officeart/2005/8/layout/default"/>
    <dgm:cxn modelId="{A44F4C94-D8A1-495F-99EF-7C494ECFBF8B}" type="presParOf" srcId="{88E7E59A-8464-4F2B-8952-C896D14C5C34}" destId="{AD312DC9-35FF-4DAC-891E-6881AF9120EC}" srcOrd="0" destOrd="0" presId="urn:microsoft.com/office/officeart/2005/8/layout/default"/>
    <dgm:cxn modelId="{4B63B30B-CF83-40DD-AD6B-F17E30CB71AE}" type="presParOf" srcId="{88E7E59A-8464-4F2B-8952-C896D14C5C34}" destId="{8663E7D9-EC4A-4C59-9779-4A0F1BBDED03}" srcOrd="1" destOrd="0" presId="urn:microsoft.com/office/officeart/2005/8/layout/default"/>
    <dgm:cxn modelId="{8FCA223D-34FE-4AF7-8FB3-11B0622C5290}" type="presParOf" srcId="{88E7E59A-8464-4F2B-8952-C896D14C5C34}" destId="{9A1161F8-79B0-4C7E-9B89-574159259531}" srcOrd="2" destOrd="0" presId="urn:microsoft.com/office/officeart/2005/8/layout/default"/>
    <dgm:cxn modelId="{55A2DEA8-4915-4BE7-B24D-9E551660FE52}" type="presParOf" srcId="{88E7E59A-8464-4F2B-8952-C896D14C5C34}" destId="{54CC8458-47FE-457C-A20C-4C6743AB33D8}" srcOrd="3" destOrd="0" presId="urn:microsoft.com/office/officeart/2005/8/layout/default"/>
    <dgm:cxn modelId="{5A2E907A-B2C7-493E-9B69-14EFCBB331BA}" type="presParOf" srcId="{88E7E59A-8464-4F2B-8952-C896D14C5C34}" destId="{15CA860F-F026-45BF-89C4-29C56A23405F}" srcOrd="4" destOrd="0" presId="urn:microsoft.com/office/officeart/2005/8/layout/default"/>
    <dgm:cxn modelId="{EA0DDB5C-238F-443D-8CF5-4D16F891A38B}" type="presParOf" srcId="{88E7E59A-8464-4F2B-8952-C896D14C5C34}" destId="{586C4494-64DC-472B-85E6-BD40935F3C21}" srcOrd="5" destOrd="0" presId="urn:microsoft.com/office/officeart/2005/8/layout/default"/>
    <dgm:cxn modelId="{227CAE6B-1DCD-4481-B1A0-2491A96917DB}" type="presParOf" srcId="{88E7E59A-8464-4F2B-8952-C896D14C5C34}" destId="{4B7CCB55-37F4-4B70-A1A9-9E3DCE9408E9}" srcOrd="6" destOrd="0" presId="urn:microsoft.com/office/officeart/2005/8/layout/default"/>
    <dgm:cxn modelId="{5C0D93EC-19F0-42AB-A775-973179612B87}" type="presParOf" srcId="{88E7E59A-8464-4F2B-8952-C896D14C5C34}" destId="{17D5872E-7EF7-4A12-8C35-76491895B978}" srcOrd="7" destOrd="0" presId="urn:microsoft.com/office/officeart/2005/8/layout/default"/>
    <dgm:cxn modelId="{AC7EEB90-FC00-4824-AADD-AF7881B878A3}" type="presParOf" srcId="{88E7E59A-8464-4F2B-8952-C896D14C5C34}" destId="{917A37B9-E5EB-468F-A1C6-42EF48111294}" srcOrd="8" destOrd="0" presId="urn:microsoft.com/office/officeart/2005/8/layout/default"/>
    <dgm:cxn modelId="{34C8D17B-BF6B-48E0-97B9-93DA073DF984}" type="presParOf" srcId="{88E7E59A-8464-4F2B-8952-C896D14C5C34}" destId="{F25FD256-9F1E-4397-80CC-91EA7C586FCB}" srcOrd="9" destOrd="0" presId="urn:microsoft.com/office/officeart/2005/8/layout/default"/>
    <dgm:cxn modelId="{ACB2CBC2-E854-4F3D-8E96-8B509F33D053}" type="presParOf" srcId="{88E7E59A-8464-4F2B-8952-C896D14C5C34}" destId="{7FAF2CF0-EA1D-48E9-B4FE-0BDF53A62CA4}" srcOrd="10" destOrd="0" presId="urn:microsoft.com/office/officeart/2005/8/layout/default"/>
    <dgm:cxn modelId="{B8FCFA35-68ED-4B8A-9B09-53DECB1B6B10}" type="presParOf" srcId="{88E7E59A-8464-4F2B-8952-C896D14C5C34}" destId="{C38EA8E1-9723-4ADC-B02C-7BA8A6CD3954}" srcOrd="11" destOrd="0" presId="urn:microsoft.com/office/officeart/2005/8/layout/default"/>
    <dgm:cxn modelId="{3B6D7AE4-A50C-420A-9AC4-EAD524BAD3CA}" type="presParOf" srcId="{88E7E59A-8464-4F2B-8952-C896D14C5C34}" destId="{84298D9B-6C18-49D3-A88C-4159B35CE88C}" srcOrd="12" destOrd="0" presId="urn:microsoft.com/office/officeart/2005/8/layout/default"/>
    <dgm:cxn modelId="{E4E96123-F379-4F53-B220-EF2476CD653C}" type="presParOf" srcId="{88E7E59A-8464-4F2B-8952-C896D14C5C34}" destId="{69F772E9-C4F2-4FCB-B31B-C10A7A257BDA}" srcOrd="13" destOrd="0" presId="urn:microsoft.com/office/officeart/2005/8/layout/default"/>
    <dgm:cxn modelId="{D95F5BE3-BB07-42A8-9E46-E958EF55E927}" type="presParOf" srcId="{88E7E59A-8464-4F2B-8952-C896D14C5C34}" destId="{5609D21B-DEB2-4C7A-9CDA-43964D4784FF}"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1_2" csCatId="accent1" phldr="1"/>
      <dgm:spPr/>
    </dgm:pt>
    <dgm:pt modelId="{F87B5696-F668-4996-97FF-D784C7A8E35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&amp; B are each aged </a:t>
          </a:r>
          <a:r>
            <a:rPr lang="en-US" sz="2400" b="1" i="1" u="sng" dirty="0">
              <a:solidFill>
                <a:schemeClr val="tx1"/>
              </a:solidFill>
            </a:rPr>
            <a:t>16 or over </a:t>
          </a:r>
          <a:r>
            <a:rPr lang="en-US" sz="2400" dirty="0">
              <a:solidFill>
                <a:schemeClr val="tx1"/>
              </a:solidFill>
            </a:rPr>
            <a:t>&amp; are </a:t>
          </a:r>
          <a:r>
            <a:rPr lang="en-US" sz="2400" b="1" i="1" u="sng" dirty="0">
              <a:solidFill>
                <a:schemeClr val="tx1"/>
              </a:solidFill>
            </a:rPr>
            <a:t>personally connected </a:t>
          </a:r>
          <a:r>
            <a:rPr lang="en-US" sz="2400" dirty="0">
              <a:solidFill>
                <a:schemeClr val="tx1"/>
              </a:solidFill>
            </a:rPr>
            <a:t>to each other, &amp; the behavior is </a:t>
          </a:r>
          <a:r>
            <a:rPr lang="en-US" sz="2400" b="1" i="1" u="sng" dirty="0">
              <a:solidFill>
                <a:schemeClr val="tx1"/>
              </a:solidFill>
            </a:rPr>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a:solidFill>
          <a:schemeClr val="accent2">
            <a:lumMod val="75000"/>
          </a:schemeClr>
        </a:solidFill>
        <a:ln>
          <a:solidFill>
            <a:schemeClr val="tx1"/>
          </a:solidFill>
        </a:ln>
      </dgm:spPr>
      <dgm:t>
        <a:bodyPr/>
        <a:lstStyle/>
        <a:p>
          <a:endParaRPr lang="en-US"/>
        </a:p>
      </dgm:t>
    </dgm:pt>
    <dgm:pt modelId="{C589DF6F-9898-4695-A7D0-444481BEDA01}">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Behaviour</a:t>
          </a:r>
          <a:r>
            <a:rPr lang="en-US" sz="2400" dirty="0">
              <a:solidFill>
                <a:schemeClr val="tx1"/>
              </a:solidFill>
            </a:rPr>
            <a:t> is ‘abusive’ if it consists of any of the following – physical or sexual abuse, violent or threatening behavior; controlling or coercive behavior; economic abuse, psychological, emotional or other abuse;</a:t>
          </a:r>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a:solidFill>
          <a:schemeClr val="accent2">
            <a:lumMod val="75000"/>
          </a:schemeClr>
        </a:solidFill>
        <a:ln>
          <a:solidFill>
            <a:schemeClr val="tx1"/>
          </a:solidFill>
        </a:ln>
      </dgm:spPr>
      <dgm:t>
        <a:bodyPr/>
        <a:lstStyle/>
        <a:p>
          <a:endParaRPr lang="en-US" dirty="0"/>
        </a:p>
      </dgm:t>
    </dgm:pt>
    <dgm:pt modelId="{A454ED7B-4679-497A-8E63-5E90F9C9E0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And it </a:t>
          </a:r>
          <a:r>
            <a:rPr lang="en-US" sz="2400" b="1" i="1" u="sng" dirty="0">
              <a:solidFill>
                <a:schemeClr val="tx1"/>
              </a:solidFill>
            </a:rPr>
            <a:t>does not matter </a:t>
          </a:r>
          <a:r>
            <a:rPr lang="en-US" sz="2400" dirty="0">
              <a:solidFill>
                <a:schemeClr val="tx1"/>
              </a:solidFill>
            </a:rPr>
            <a:t>whether the behavior consists of a </a:t>
          </a:r>
          <a:r>
            <a:rPr lang="en-US" sz="2400" b="1" i="1" u="sng" dirty="0">
              <a:solidFill>
                <a:schemeClr val="tx1"/>
              </a:solidFill>
            </a:rPr>
            <a:t>single incident </a:t>
          </a:r>
          <a:r>
            <a:rPr lang="en-US" sz="2400" dirty="0">
              <a:solidFill>
                <a:schemeClr val="tx1"/>
              </a:solidFill>
            </a:rPr>
            <a:t>or a </a:t>
          </a:r>
          <a:r>
            <a:rPr lang="en-US" sz="2400" b="1" i="1" u="sng" dirty="0">
              <a:solidFill>
                <a:schemeClr val="tx1"/>
              </a:solidFill>
            </a:rPr>
            <a:t>course of conduct</a:t>
          </a:r>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ScaleY="7191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12E94A-7C19-4C86-A12A-65F882A2C1C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3674A9D3-6B89-4213-A704-686A74E87D2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a:t>
          </a:r>
        </a:p>
      </dgm:t>
    </dgm:pt>
    <dgm:pt modelId="{9691DDB8-05F0-48D5-A8A1-F6AF62926B03}" type="parTrans" cxnId="{4FE5F61F-61EE-4BF5-8658-A786E9396A71}">
      <dgm:prSet/>
      <dgm:spPr/>
      <dgm:t>
        <a:bodyPr/>
        <a:lstStyle/>
        <a:p>
          <a:endParaRPr lang="en-US"/>
        </a:p>
      </dgm:t>
    </dgm:pt>
    <dgm:pt modelId="{7DA0D933-5024-4493-B83D-AE5D3D6E8C22}" type="sibTrans" cxnId="{4FE5F61F-61EE-4BF5-8658-A786E9396A71}">
      <dgm:prSet/>
      <dgm:spPr>
        <a:solidFill>
          <a:schemeClr val="accent2">
            <a:lumMod val="75000"/>
          </a:schemeClr>
        </a:solidFill>
        <a:ln>
          <a:solidFill>
            <a:schemeClr val="tx1"/>
          </a:solidFill>
        </a:ln>
      </dgm:spPr>
      <dgm:t>
        <a:bodyPr/>
        <a:lstStyle/>
        <a:p>
          <a:endParaRPr lang="en-US"/>
        </a:p>
      </dgm:t>
    </dgm:pt>
    <dgm:pt modelId="{A26EE413-7F35-4F43-B7A4-E0FCDA4EDB7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Safeguarding</a:t>
          </a:r>
        </a:p>
      </dgm:t>
    </dgm:pt>
    <dgm:pt modelId="{6A6041E2-1928-4525-9996-E1B2DBF73F0B}" type="parTrans" cxnId="{7D612B07-4BDD-4FF1-8BC4-02DD3B3FC388}">
      <dgm:prSet/>
      <dgm:spPr/>
      <dgm:t>
        <a:bodyPr/>
        <a:lstStyle/>
        <a:p>
          <a:endParaRPr lang="en-US"/>
        </a:p>
      </dgm:t>
    </dgm:pt>
    <dgm:pt modelId="{37D88E36-38AC-4AD0-A580-9CDACE6888E9}" type="sibTrans" cxnId="{7D612B07-4BDD-4FF1-8BC4-02DD3B3FC388}">
      <dgm:prSet/>
      <dgm:spPr>
        <a:solidFill>
          <a:schemeClr val="accent2">
            <a:lumMod val="75000"/>
          </a:schemeClr>
        </a:solidFill>
        <a:ln>
          <a:solidFill>
            <a:schemeClr val="tx1"/>
          </a:solidFill>
        </a:ln>
      </dgm:spPr>
      <dgm:t>
        <a:bodyPr/>
        <a:lstStyle/>
        <a:p>
          <a:endParaRPr lang="en-US"/>
        </a:p>
      </dgm:t>
    </dgm:pt>
    <dgm:pt modelId="{8CECB6DD-D4BB-438F-A5C1-9F5CE52F9C4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Officer Safety</a:t>
          </a:r>
        </a:p>
      </dgm:t>
    </dgm:pt>
    <dgm:pt modelId="{947187E8-26B5-4B52-BFC3-A3F1A75CE875}" type="parTrans" cxnId="{28734A50-7E34-4413-8AC9-A5D0BC50FA64}">
      <dgm:prSet/>
      <dgm:spPr/>
      <dgm:t>
        <a:bodyPr/>
        <a:lstStyle/>
        <a:p>
          <a:endParaRPr lang="en-US"/>
        </a:p>
      </dgm:t>
    </dgm:pt>
    <dgm:pt modelId="{21673F0A-8E3A-44EA-895D-F8A187433972}" type="sibTrans" cxnId="{28734A50-7E34-4413-8AC9-A5D0BC50FA64}">
      <dgm:prSet/>
      <dgm:spPr>
        <a:solidFill>
          <a:schemeClr val="accent2">
            <a:lumMod val="75000"/>
          </a:schemeClr>
        </a:solidFill>
        <a:ln>
          <a:solidFill>
            <a:schemeClr val="tx1"/>
          </a:solidFill>
        </a:ln>
      </dgm:spPr>
      <dgm:t>
        <a:bodyPr/>
        <a:lstStyle/>
        <a:p>
          <a:endParaRPr lang="en-US"/>
        </a:p>
      </dgm:t>
    </dgm:pt>
    <dgm:pt modelId="{202E190D-FF31-42F6-A2D4-60B4C222AC4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Medical Assistance</a:t>
          </a:r>
        </a:p>
      </dgm:t>
    </dgm:pt>
    <dgm:pt modelId="{5BDA2DF6-8518-4753-9831-045A9D119D16}" type="parTrans" cxnId="{0C4D72C7-CA56-422D-A34D-DFE22C887736}">
      <dgm:prSet/>
      <dgm:spPr/>
      <dgm:t>
        <a:bodyPr/>
        <a:lstStyle/>
        <a:p>
          <a:endParaRPr lang="en-US"/>
        </a:p>
      </dgm:t>
    </dgm:pt>
    <dgm:pt modelId="{C71D84F7-666A-4B5F-A64B-90F662A99AF7}" type="sibTrans" cxnId="{0C4D72C7-CA56-422D-A34D-DFE22C887736}">
      <dgm:prSet/>
      <dgm:spPr>
        <a:solidFill>
          <a:schemeClr val="accent2">
            <a:lumMod val="75000"/>
          </a:schemeClr>
        </a:solidFill>
        <a:ln>
          <a:solidFill>
            <a:schemeClr val="tx1"/>
          </a:solidFill>
        </a:ln>
      </dgm:spPr>
      <dgm:t>
        <a:bodyPr/>
        <a:lstStyle/>
        <a:p>
          <a:endParaRPr lang="en-US" dirty="0"/>
        </a:p>
      </dgm:t>
    </dgm:pt>
    <dgm:pt modelId="{7926DC91-2F34-4E8E-AC4C-FACADD2B4C4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Police Protection</a:t>
          </a:r>
        </a:p>
      </dgm:t>
    </dgm:pt>
    <dgm:pt modelId="{7048DA8E-4A27-4804-9E91-D7D655C32201}" type="parTrans" cxnId="{D64516A0-0163-420E-BE1D-CFC3C65BB654}">
      <dgm:prSet/>
      <dgm:spPr/>
      <dgm:t>
        <a:bodyPr/>
        <a:lstStyle/>
        <a:p>
          <a:endParaRPr lang="en-US"/>
        </a:p>
      </dgm:t>
    </dgm:pt>
    <dgm:pt modelId="{F359592F-A659-478E-924D-F72532FBD216}" type="sibTrans" cxnId="{D64516A0-0163-420E-BE1D-CFC3C65BB654}">
      <dgm:prSet/>
      <dgm:spPr>
        <a:solidFill>
          <a:schemeClr val="accent2">
            <a:lumMod val="75000"/>
          </a:schemeClr>
        </a:solidFill>
        <a:ln>
          <a:solidFill>
            <a:schemeClr val="tx1"/>
          </a:solidFill>
        </a:ln>
      </dgm:spPr>
      <dgm:t>
        <a:bodyPr/>
        <a:lstStyle/>
        <a:p>
          <a:endParaRPr lang="en-US"/>
        </a:p>
      </dgm:t>
    </dgm:pt>
    <dgm:pt modelId="{0A498074-7F6C-415D-9A70-18121D4E999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Powers of entry</a:t>
          </a:r>
        </a:p>
      </dgm:t>
    </dgm:pt>
    <dgm:pt modelId="{CFD7353B-83B8-46B6-8725-B05D2F914259}" type="parTrans" cxnId="{E9C64D46-7735-484E-8095-76422B6A1EBA}">
      <dgm:prSet/>
      <dgm:spPr/>
      <dgm:t>
        <a:bodyPr/>
        <a:lstStyle/>
        <a:p>
          <a:endParaRPr lang="en-US"/>
        </a:p>
      </dgm:t>
    </dgm:pt>
    <dgm:pt modelId="{B3E664F8-0C0E-4152-8C96-92C8BCFDDED6}" type="sibTrans" cxnId="{E9C64D46-7735-484E-8095-76422B6A1EBA}">
      <dgm:prSet/>
      <dgm:spPr>
        <a:solidFill>
          <a:schemeClr val="accent2">
            <a:lumMod val="75000"/>
          </a:schemeClr>
        </a:solidFill>
        <a:ln>
          <a:solidFill>
            <a:schemeClr val="tx1"/>
          </a:solidFill>
        </a:ln>
      </dgm:spPr>
      <dgm:t>
        <a:bodyPr/>
        <a:lstStyle/>
        <a:p>
          <a:endParaRPr lang="en-US"/>
        </a:p>
      </dgm:t>
    </dgm:pt>
    <dgm:pt modelId="{91E1B2B4-089D-4A3B-919B-8D835FEFA7D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Decision Making</a:t>
          </a:r>
        </a:p>
      </dgm:t>
    </dgm:pt>
    <dgm:pt modelId="{E5AA72B1-0CA5-4D54-BB56-0877F6C7C0E5}" type="parTrans" cxnId="{4A4ADD61-8907-43B3-90A4-0F53212E20D3}">
      <dgm:prSet/>
      <dgm:spPr/>
      <dgm:t>
        <a:bodyPr/>
        <a:lstStyle/>
        <a:p>
          <a:endParaRPr lang="en-US"/>
        </a:p>
      </dgm:t>
    </dgm:pt>
    <dgm:pt modelId="{5D947BCA-D485-4481-ACFF-C7FA4DD8AAAC}" type="sibTrans" cxnId="{4A4ADD61-8907-43B3-90A4-0F53212E20D3}">
      <dgm:prSet/>
      <dgm:spPr/>
      <dgm:t>
        <a:bodyPr/>
        <a:lstStyle/>
        <a:p>
          <a:endParaRPr lang="en-US"/>
        </a:p>
      </dgm:t>
    </dgm:pt>
    <dgm:pt modelId="{281BFEC0-5C8F-4029-AF45-6FA4C88EBEEB}" type="pres">
      <dgm:prSet presAssocID="{3F12E94A-7C19-4C86-A12A-65F882A2C1CC}" presName="diagram" presStyleCnt="0">
        <dgm:presLayoutVars>
          <dgm:dir/>
          <dgm:resizeHandles val="exact"/>
        </dgm:presLayoutVars>
      </dgm:prSet>
      <dgm:spPr/>
    </dgm:pt>
    <dgm:pt modelId="{2251AA74-EBE5-46D9-AEAF-3AA9AC5B83BF}" type="pres">
      <dgm:prSet presAssocID="{3674A9D3-6B89-4213-A704-686A74E87D27}" presName="node" presStyleLbl="node1" presStyleIdx="0" presStyleCnt="7" custLinFactY="-77127" custLinFactNeighborX="-1840" custLinFactNeighborY="-100000">
        <dgm:presLayoutVars>
          <dgm:bulletEnabled val="1"/>
        </dgm:presLayoutVars>
      </dgm:prSet>
      <dgm:spPr/>
    </dgm:pt>
    <dgm:pt modelId="{CCB128DE-5F10-41E9-99A9-B84CD2324CF8}" type="pres">
      <dgm:prSet presAssocID="{7DA0D933-5024-4493-B83D-AE5D3D6E8C22}" presName="sibTrans" presStyleLbl="sibTrans2D1" presStyleIdx="0" presStyleCnt="6"/>
      <dgm:spPr/>
    </dgm:pt>
    <dgm:pt modelId="{C2B62C79-FB94-44D4-9DAA-5BDC1706DCFF}" type="pres">
      <dgm:prSet presAssocID="{7DA0D933-5024-4493-B83D-AE5D3D6E8C22}" presName="connectorText" presStyleLbl="sibTrans2D1" presStyleIdx="0" presStyleCnt="6"/>
      <dgm:spPr/>
    </dgm:pt>
    <dgm:pt modelId="{7EDD5486-6F77-4869-8676-E26B7D8CAC54}" type="pres">
      <dgm:prSet presAssocID="{A26EE413-7F35-4F43-B7A4-E0FCDA4EDB70}" presName="node" presStyleLbl="node1" presStyleIdx="1" presStyleCnt="7" custLinFactNeighborX="720" custLinFactNeighborY="-2421">
        <dgm:presLayoutVars>
          <dgm:bulletEnabled val="1"/>
        </dgm:presLayoutVars>
      </dgm:prSet>
      <dgm:spPr/>
    </dgm:pt>
    <dgm:pt modelId="{0B51922A-70ED-4C8E-AB5E-A9F7F079DB03}" type="pres">
      <dgm:prSet presAssocID="{37D88E36-38AC-4AD0-A580-9CDACE6888E9}" presName="sibTrans" presStyleLbl="sibTrans2D1" presStyleIdx="1" presStyleCnt="6"/>
      <dgm:spPr/>
    </dgm:pt>
    <dgm:pt modelId="{A221D7CF-5360-4078-8DD6-3C93A18FCD71}" type="pres">
      <dgm:prSet presAssocID="{37D88E36-38AC-4AD0-A580-9CDACE6888E9}" presName="connectorText" presStyleLbl="sibTrans2D1" presStyleIdx="1" presStyleCnt="6"/>
      <dgm:spPr/>
    </dgm:pt>
    <dgm:pt modelId="{A8E18171-88A2-4BAE-B6EB-EBF33CC54EC2}" type="pres">
      <dgm:prSet presAssocID="{8CECB6DD-D4BB-438F-A5C1-9F5CE52F9C48}" presName="node" presStyleLbl="node1" presStyleIdx="2" presStyleCnt="7">
        <dgm:presLayoutVars>
          <dgm:bulletEnabled val="1"/>
        </dgm:presLayoutVars>
      </dgm:prSet>
      <dgm:spPr/>
    </dgm:pt>
    <dgm:pt modelId="{E4FC7DB3-E542-4D97-BC8A-FCB0377164B9}" type="pres">
      <dgm:prSet presAssocID="{21673F0A-8E3A-44EA-895D-F8A187433972}" presName="sibTrans" presStyleLbl="sibTrans2D1" presStyleIdx="2" presStyleCnt="6"/>
      <dgm:spPr/>
    </dgm:pt>
    <dgm:pt modelId="{380A99BA-0EFE-4F29-B0F1-21734ED3D829}" type="pres">
      <dgm:prSet presAssocID="{21673F0A-8E3A-44EA-895D-F8A187433972}" presName="connectorText" presStyleLbl="sibTrans2D1" presStyleIdx="2" presStyleCnt="6"/>
      <dgm:spPr/>
    </dgm:pt>
    <dgm:pt modelId="{6E48B95F-9C11-4AA1-956A-DC01EA57A4ED}" type="pres">
      <dgm:prSet presAssocID="{202E190D-FF31-42F6-A2D4-60B4C222AC41}" presName="node" presStyleLbl="node1" presStyleIdx="3" presStyleCnt="7">
        <dgm:presLayoutVars>
          <dgm:bulletEnabled val="1"/>
        </dgm:presLayoutVars>
      </dgm:prSet>
      <dgm:spPr/>
    </dgm:pt>
    <dgm:pt modelId="{A98E444E-4D36-4B35-B746-399BD8632F6B}" type="pres">
      <dgm:prSet presAssocID="{C71D84F7-666A-4B5F-A64B-90F662A99AF7}" presName="sibTrans" presStyleLbl="sibTrans2D1" presStyleIdx="3" presStyleCnt="6"/>
      <dgm:spPr/>
    </dgm:pt>
    <dgm:pt modelId="{C4273E67-BC81-4D31-925F-1E95B99A5507}" type="pres">
      <dgm:prSet presAssocID="{C71D84F7-666A-4B5F-A64B-90F662A99AF7}" presName="connectorText" presStyleLbl="sibTrans2D1" presStyleIdx="3" presStyleCnt="6"/>
      <dgm:spPr/>
    </dgm:pt>
    <dgm:pt modelId="{31657B01-586F-47F3-9145-7483CD6831D7}" type="pres">
      <dgm:prSet presAssocID="{7926DC91-2F34-4E8E-AC4C-FACADD2B4C4B}" presName="node" presStyleLbl="node1" presStyleIdx="4" presStyleCnt="7">
        <dgm:presLayoutVars>
          <dgm:bulletEnabled val="1"/>
        </dgm:presLayoutVars>
      </dgm:prSet>
      <dgm:spPr/>
    </dgm:pt>
    <dgm:pt modelId="{C56A3649-C006-4EA9-8598-D9FEBC7AB559}" type="pres">
      <dgm:prSet presAssocID="{F359592F-A659-478E-924D-F72532FBD216}" presName="sibTrans" presStyleLbl="sibTrans2D1" presStyleIdx="4" presStyleCnt="6"/>
      <dgm:spPr/>
    </dgm:pt>
    <dgm:pt modelId="{49DE225D-CF88-422A-A86E-5C18FC72758C}" type="pres">
      <dgm:prSet presAssocID="{F359592F-A659-478E-924D-F72532FBD216}" presName="connectorText" presStyleLbl="sibTrans2D1" presStyleIdx="4" presStyleCnt="6"/>
      <dgm:spPr/>
    </dgm:pt>
    <dgm:pt modelId="{E376059F-CBC5-4100-9FE2-A258F389D468}" type="pres">
      <dgm:prSet presAssocID="{0A498074-7F6C-415D-9A70-18121D4E9999}" presName="node" presStyleLbl="node1" presStyleIdx="5" presStyleCnt="7">
        <dgm:presLayoutVars>
          <dgm:bulletEnabled val="1"/>
        </dgm:presLayoutVars>
      </dgm:prSet>
      <dgm:spPr/>
    </dgm:pt>
    <dgm:pt modelId="{7E5F1646-5A59-4A89-9639-6B251F5A3187}" type="pres">
      <dgm:prSet presAssocID="{B3E664F8-0C0E-4152-8C96-92C8BCFDDED6}" presName="sibTrans" presStyleLbl="sibTrans2D1" presStyleIdx="5" presStyleCnt="6"/>
      <dgm:spPr/>
    </dgm:pt>
    <dgm:pt modelId="{34533363-8346-4DD1-BEA6-CF5391036654}" type="pres">
      <dgm:prSet presAssocID="{B3E664F8-0C0E-4152-8C96-92C8BCFDDED6}" presName="connectorText" presStyleLbl="sibTrans2D1" presStyleIdx="5" presStyleCnt="6"/>
      <dgm:spPr/>
    </dgm:pt>
    <dgm:pt modelId="{1DDC6888-61AF-4647-A920-1F466000A145}" type="pres">
      <dgm:prSet presAssocID="{91E1B2B4-089D-4A3B-919B-8D835FEFA7D3}" presName="node" presStyleLbl="node1" presStyleIdx="6" presStyleCnt="7" custLinFactNeighborX="868" custLinFactNeighborY="2690">
        <dgm:presLayoutVars>
          <dgm:bulletEnabled val="1"/>
        </dgm:presLayoutVars>
      </dgm:prSet>
      <dgm:spPr/>
    </dgm:pt>
  </dgm:ptLst>
  <dgm:cxnLst>
    <dgm:cxn modelId="{7D612B07-4BDD-4FF1-8BC4-02DD3B3FC388}" srcId="{3F12E94A-7C19-4C86-A12A-65F882A2C1CC}" destId="{A26EE413-7F35-4F43-B7A4-E0FCDA4EDB70}" srcOrd="1" destOrd="0" parTransId="{6A6041E2-1928-4525-9996-E1B2DBF73F0B}" sibTransId="{37D88E36-38AC-4AD0-A580-9CDACE6888E9}"/>
    <dgm:cxn modelId="{FA4FAA15-3BE7-4D2A-B8AD-B33256843A3E}" type="presOf" srcId="{C71D84F7-666A-4B5F-A64B-90F662A99AF7}" destId="{C4273E67-BC81-4D31-925F-1E95B99A5507}" srcOrd="1" destOrd="0" presId="urn:microsoft.com/office/officeart/2005/8/layout/process5"/>
    <dgm:cxn modelId="{4FE5F61F-61EE-4BF5-8658-A786E9396A71}" srcId="{3F12E94A-7C19-4C86-A12A-65F882A2C1CC}" destId="{3674A9D3-6B89-4213-A704-686A74E87D27}" srcOrd="0" destOrd="0" parTransId="{9691DDB8-05F0-48D5-A8A1-F6AF62926B03}" sibTransId="{7DA0D933-5024-4493-B83D-AE5D3D6E8C22}"/>
    <dgm:cxn modelId="{FE646022-F6BB-4494-824B-9E83BF48D857}" type="presOf" srcId="{C71D84F7-666A-4B5F-A64B-90F662A99AF7}" destId="{A98E444E-4D36-4B35-B746-399BD8632F6B}" srcOrd="0" destOrd="0" presId="urn:microsoft.com/office/officeart/2005/8/layout/process5"/>
    <dgm:cxn modelId="{E714B434-E7ED-4340-A462-A0ED4D536861}" type="presOf" srcId="{B3E664F8-0C0E-4152-8C96-92C8BCFDDED6}" destId="{34533363-8346-4DD1-BEA6-CF5391036654}" srcOrd="1" destOrd="0" presId="urn:microsoft.com/office/officeart/2005/8/layout/process5"/>
    <dgm:cxn modelId="{A7E21936-1750-42BE-A4DC-22D49B489CB6}" type="presOf" srcId="{3F12E94A-7C19-4C86-A12A-65F882A2C1CC}" destId="{281BFEC0-5C8F-4029-AF45-6FA4C88EBEEB}" srcOrd="0" destOrd="0" presId="urn:microsoft.com/office/officeart/2005/8/layout/process5"/>
    <dgm:cxn modelId="{B491155C-C529-4CC0-8270-8784136181A4}" type="presOf" srcId="{37D88E36-38AC-4AD0-A580-9CDACE6888E9}" destId="{A221D7CF-5360-4078-8DD6-3C93A18FCD71}" srcOrd="1" destOrd="0" presId="urn:microsoft.com/office/officeart/2005/8/layout/process5"/>
    <dgm:cxn modelId="{56DC7C60-04EE-487F-9C2C-C576AFE1E358}" type="presOf" srcId="{F359592F-A659-478E-924D-F72532FBD216}" destId="{49DE225D-CF88-422A-A86E-5C18FC72758C}" srcOrd="1" destOrd="0" presId="urn:microsoft.com/office/officeart/2005/8/layout/process5"/>
    <dgm:cxn modelId="{4A4ADD61-8907-43B3-90A4-0F53212E20D3}" srcId="{3F12E94A-7C19-4C86-A12A-65F882A2C1CC}" destId="{91E1B2B4-089D-4A3B-919B-8D835FEFA7D3}" srcOrd="6" destOrd="0" parTransId="{E5AA72B1-0CA5-4D54-BB56-0877F6C7C0E5}" sibTransId="{5D947BCA-D485-4481-ACFF-C7FA4DD8AAAC}"/>
    <dgm:cxn modelId="{E9C64D46-7735-484E-8095-76422B6A1EBA}" srcId="{3F12E94A-7C19-4C86-A12A-65F882A2C1CC}" destId="{0A498074-7F6C-415D-9A70-18121D4E9999}" srcOrd="5" destOrd="0" parTransId="{CFD7353B-83B8-46B6-8725-B05D2F914259}" sibTransId="{B3E664F8-0C0E-4152-8C96-92C8BCFDDED6}"/>
    <dgm:cxn modelId="{0C4EDE47-A181-4386-86EA-FD8948DB546B}" type="presOf" srcId="{202E190D-FF31-42F6-A2D4-60B4C222AC41}" destId="{6E48B95F-9C11-4AA1-956A-DC01EA57A4ED}" srcOrd="0" destOrd="0" presId="urn:microsoft.com/office/officeart/2005/8/layout/process5"/>
    <dgm:cxn modelId="{28734A50-7E34-4413-8AC9-A5D0BC50FA64}" srcId="{3F12E94A-7C19-4C86-A12A-65F882A2C1CC}" destId="{8CECB6DD-D4BB-438F-A5C1-9F5CE52F9C48}" srcOrd="2" destOrd="0" parTransId="{947187E8-26B5-4B52-BFC3-A3F1A75CE875}" sibTransId="{21673F0A-8E3A-44EA-895D-F8A187433972}"/>
    <dgm:cxn modelId="{2812ED8C-CC52-47AC-B156-7C687FA12C1D}" type="presOf" srcId="{8CECB6DD-D4BB-438F-A5C1-9F5CE52F9C48}" destId="{A8E18171-88A2-4BAE-B6EB-EBF33CC54EC2}" srcOrd="0" destOrd="0" presId="urn:microsoft.com/office/officeart/2005/8/layout/process5"/>
    <dgm:cxn modelId="{74E43D8E-26B8-47CD-8E3C-39B0E44A0F0E}" type="presOf" srcId="{91E1B2B4-089D-4A3B-919B-8D835FEFA7D3}" destId="{1DDC6888-61AF-4647-A920-1F466000A145}" srcOrd="0" destOrd="0" presId="urn:microsoft.com/office/officeart/2005/8/layout/process5"/>
    <dgm:cxn modelId="{9B78458E-C395-498C-B6D6-2234FA1A3BBF}" type="presOf" srcId="{37D88E36-38AC-4AD0-A580-9CDACE6888E9}" destId="{0B51922A-70ED-4C8E-AB5E-A9F7F079DB03}" srcOrd="0" destOrd="0" presId="urn:microsoft.com/office/officeart/2005/8/layout/process5"/>
    <dgm:cxn modelId="{CCD66793-57CB-4ED1-B428-F34969A1D1E2}" type="presOf" srcId="{A26EE413-7F35-4F43-B7A4-E0FCDA4EDB70}" destId="{7EDD5486-6F77-4869-8676-E26B7D8CAC54}" srcOrd="0" destOrd="0" presId="urn:microsoft.com/office/officeart/2005/8/layout/process5"/>
    <dgm:cxn modelId="{6E96409B-326A-481B-A48B-94C39775B3EE}" type="presOf" srcId="{7DA0D933-5024-4493-B83D-AE5D3D6E8C22}" destId="{C2B62C79-FB94-44D4-9DAA-5BDC1706DCFF}" srcOrd="1" destOrd="0" presId="urn:microsoft.com/office/officeart/2005/8/layout/process5"/>
    <dgm:cxn modelId="{D64516A0-0163-420E-BE1D-CFC3C65BB654}" srcId="{3F12E94A-7C19-4C86-A12A-65F882A2C1CC}" destId="{7926DC91-2F34-4E8E-AC4C-FACADD2B4C4B}" srcOrd="4" destOrd="0" parTransId="{7048DA8E-4A27-4804-9E91-D7D655C32201}" sibTransId="{F359592F-A659-478E-924D-F72532FBD216}"/>
    <dgm:cxn modelId="{28B4A5AD-C4A9-41DA-A43E-E580CE79D1D1}" type="presOf" srcId="{7926DC91-2F34-4E8E-AC4C-FACADD2B4C4B}" destId="{31657B01-586F-47F3-9145-7483CD6831D7}" srcOrd="0" destOrd="0" presId="urn:microsoft.com/office/officeart/2005/8/layout/process5"/>
    <dgm:cxn modelId="{CEF039B4-C0E2-4B9B-BC75-AF866A303293}" type="presOf" srcId="{0A498074-7F6C-415D-9A70-18121D4E9999}" destId="{E376059F-CBC5-4100-9FE2-A258F389D468}" srcOrd="0" destOrd="0" presId="urn:microsoft.com/office/officeart/2005/8/layout/process5"/>
    <dgm:cxn modelId="{4E801FBB-E0CA-4458-A9E4-CFC1BDA83AF9}" type="presOf" srcId="{B3E664F8-0C0E-4152-8C96-92C8BCFDDED6}" destId="{7E5F1646-5A59-4A89-9639-6B251F5A3187}" srcOrd="0" destOrd="0" presId="urn:microsoft.com/office/officeart/2005/8/layout/process5"/>
    <dgm:cxn modelId="{9C5C0CBE-F3A7-4B96-B91A-28E05BF9C69F}" type="presOf" srcId="{3674A9D3-6B89-4213-A704-686A74E87D27}" destId="{2251AA74-EBE5-46D9-AEAF-3AA9AC5B83BF}" srcOrd="0" destOrd="0" presId="urn:microsoft.com/office/officeart/2005/8/layout/process5"/>
    <dgm:cxn modelId="{BE455DC1-3201-46E4-BFF6-DEFF20ACC8A4}" type="presOf" srcId="{21673F0A-8E3A-44EA-895D-F8A187433972}" destId="{380A99BA-0EFE-4F29-B0F1-21734ED3D829}" srcOrd="1" destOrd="0" presId="urn:microsoft.com/office/officeart/2005/8/layout/process5"/>
    <dgm:cxn modelId="{0C4D72C7-CA56-422D-A34D-DFE22C887736}" srcId="{3F12E94A-7C19-4C86-A12A-65F882A2C1CC}" destId="{202E190D-FF31-42F6-A2D4-60B4C222AC41}" srcOrd="3" destOrd="0" parTransId="{5BDA2DF6-8518-4753-9831-045A9D119D16}" sibTransId="{C71D84F7-666A-4B5F-A64B-90F662A99AF7}"/>
    <dgm:cxn modelId="{D0DCF1CA-5ED0-4EB6-BD4D-69F14B73FFC5}" type="presOf" srcId="{7DA0D933-5024-4493-B83D-AE5D3D6E8C22}" destId="{CCB128DE-5F10-41E9-99A9-B84CD2324CF8}" srcOrd="0" destOrd="0" presId="urn:microsoft.com/office/officeart/2005/8/layout/process5"/>
    <dgm:cxn modelId="{75BAB3D1-6ACB-4F33-A8BC-78532F2B5FDC}" type="presOf" srcId="{21673F0A-8E3A-44EA-895D-F8A187433972}" destId="{E4FC7DB3-E542-4D97-BC8A-FCB0377164B9}" srcOrd="0" destOrd="0" presId="urn:microsoft.com/office/officeart/2005/8/layout/process5"/>
    <dgm:cxn modelId="{B7754DEE-15D8-4D9F-9C61-E32378B58C92}" type="presOf" srcId="{F359592F-A659-478E-924D-F72532FBD216}" destId="{C56A3649-C006-4EA9-8598-D9FEBC7AB559}" srcOrd="0" destOrd="0" presId="urn:microsoft.com/office/officeart/2005/8/layout/process5"/>
    <dgm:cxn modelId="{7C2A13D7-ABD9-4A54-A501-5F4703378D2A}" type="presParOf" srcId="{281BFEC0-5C8F-4029-AF45-6FA4C88EBEEB}" destId="{2251AA74-EBE5-46D9-AEAF-3AA9AC5B83BF}" srcOrd="0" destOrd="0" presId="urn:microsoft.com/office/officeart/2005/8/layout/process5"/>
    <dgm:cxn modelId="{0B9DE9AD-0017-43BC-BDD6-48F3EA72AEC5}" type="presParOf" srcId="{281BFEC0-5C8F-4029-AF45-6FA4C88EBEEB}" destId="{CCB128DE-5F10-41E9-99A9-B84CD2324CF8}" srcOrd="1" destOrd="0" presId="urn:microsoft.com/office/officeart/2005/8/layout/process5"/>
    <dgm:cxn modelId="{7A8106CC-A4D1-45BD-84EB-0939239CCCEE}" type="presParOf" srcId="{CCB128DE-5F10-41E9-99A9-B84CD2324CF8}" destId="{C2B62C79-FB94-44D4-9DAA-5BDC1706DCFF}" srcOrd="0" destOrd="0" presId="urn:microsoft.com/office/officeart/2005/8/layout/process5"/>
    <dgm:cxn modelId="{84330A36-72A0-47CD-8546-8535BFD95E1F}" type="presParOf" srcId="{281BFEC0-5C8F-4029-AF45-6FA4C88EBEEB}" destId="{7EDD5486-6F77-4869-8676-E26B7D8CAC54}" srcOrd="2" destOrd="0" presId="urn:microsoft.com/office/officeart/2005/8/layout/process5"/>
    <dgm:cxn modelId="{6EEC683C-ED4A-420D-8D3E-CFA73A14DE23}" type="presParOf" srcId="{281BFEC0-5C8F-4029-AF45-6FA4C88EBEEB}" destId="{0B51922A-70ED-4C8E-AB5E-A9F7F079DB03}" srcOrd="3" destOrd="0" presId="urn:microsoft.com/office/officeart/2005/8/layout/process5"/>
    <dgm:cxn modelId="{1680F7EC-3454-4894-B33D-4348C3F47291}" type="presParOf" srcId="{0B51922A-70ED-4C8E-AB5E-A9F7F079DB03}" destId="{A221D7CF-5360-4078-8DD6-3C93A18FCD71}" srcOrd="0" destOrd="0" presId="urn:microsoft.com/office/officeart/2005/8/layout/process5"/>
    <dgm:cxn modelId="{1654C6CF-80ED-4050-B93C-534E414AB3F5}" type="presParOf" srcId="{281BFEC0-5C8F-4029-AF45-6FA4C88EBEEB}" destId="{A8E18171-88A2-4BAE-B6EB-EBF33CC54EC2}" srcOrd="4" destOrd="0" presId="urn:microsoft.com/office/officeart/2005/8/layout/process5"/>
    <dgm:cxn modelId="{990A0742-3D45-44E2-A1FF-222EFDCD5380}" type="presParOf" srcId="{281BFEC0-5C8F-4029-AF45-6FA4C88EBEEB}" destId="{E4FC7DB3-E542-4D97-BC8A-FCB0377164B9}" srcOrd="5" destOrd="0" presId="urn:microsoft.com/office/officeart/2005/8/layout/process5"/>
    <dgm:cxn modelId="{8E9ACFB2-2CE4-4ABD-9AF0-035BE4F89CA6}" type="presParOf" srcId="{E4FC7DB3-E542-4D97-BC8A-FCB0377164B9}" destId="{380A99BA-0EFE-4F29-B0F1-21734ED3D829}" srcOrd="0" destOrd="0" presId="urn:microsoft.com/office/officeart/2005/8/layout/process5"/>
    <dgm:cxn modelId="{57617087-6B02-4AAD-AB42-27B7253F7CCC}" type="presParOf" srcId="{281BFEC0-5C8F-4029-AF45-6FA4C88EBEEB}" destId="{6E48B95F-9C11-4AA1-956A-DC01EA57A4ED}" srcOrd="6" destOrd="0" presId="urn:microsoft.com/office/officeart/2005/8/layout/process5"/>
    <dgm:cxn modelId="{819699B3-BC3B-4F9C-B103-9D3A84BA801B}" type="presParOf" srcId="{281BFEC0-5C8F-4029-AF45-6FA4C88EBEEB}" destId="{A98E444E-4D36-4B35-B746-399BD8632F6B}" srcOrd="7" destOrd="0" presId="urn:microsoft.com/office/officeart/2005/8/layout/process5"/>
    <dgm:cxn modelId="{70F57363-9F8C-4DFE-A274-069EEC0FDC6B}" type="presParOf" srcId="{A98E444E-4D36-4B35-B746-399BD8632F6B}" destId="{C4273E67-BC81-4D31-925F-1E95B99A5507}" srcOrd="0" destOrd="0" presId="urn:microsoft.com/office/officeart/2005/8/layout/process5"/>
    <dgm:cxn modelId="{DD6B7FF0-0E1D-4A16-AB68-553D1068A96B}" type="presParOf" srcId="{281BFEC0-5C8F-4029-AF45-6FA4C88EBEEB}" destId="{31657B01-586F-47F3-9145-7483CD6831D7}" srcOrd="8" destOrd="0" presId="urn:microsoft.com/office/officeart/2005/8/layout/process5"/>
    <dgm:cxn modelId="{8CCAA321-F874-448F-9DF9-66CD86A0716D}" type="presParOf" srcId="{281BFEC0-5C8F-4029-AF45-6FA4C88EBEEB}" destId="{C56A3649-C006-4EA9-8598-D9FEBC7AB559}" srcOrd="9" destOrd="0" presId="urn:microsoft.com/office/officeart/2005/8/layout/process5"/>
    <dgm:cxn modelId="{DA08EF23-BBD9-468D-B802-9230C163D2F6}" type="presParOf" srcId="{C56A3649-C006-4EA9-8598-D9FEBC7AB559}" destId="{49DE225D-CF88-422A-A86E-5C18FC72758C}" srcOrd="0" destOrd="0" presId="urn:microsoft.com/office/officeart/2005/8/layout/process5"/>
    <dgm:cxn modelId="{AE796BDC-FAF5-4C77-9722-A68C647BED2A}" type="presParOf" srcId="{281BFEC0-5C8F-4029-AF45-6FA4C88EBEEB}" destId="{E376059F-CBC5-4100-9FE2-A258F389D468}" srcOrd="10" destOrd="0" presId="urn:microsoft.com/office/officeart/2005/8/layout/process5"/>
    <dgm:cxn modelId="{CCCC86B1-D1A7-4CE4-9A48-59590D66E7D3}" type="presParOf" srcId="{281BFEC0-5C8F-4029-AF45-6FA4C88EBEEB}" destId="{7E5F1646-5A59-4A89-9639-6B251F5A3187}" srcOrd="11" destOrd="0" presId="urn:microsoft.com/office/officeart/2005/8/layout/process5"/>
    <dgm:cxn modelId="{1A3F2BE1-1DF7-4C1F-848C-5BADFBB4FC2C}" type="presParOf" srcId="{7E5F1646-5A59-4A89-9639-6B251F5A3187}" destId="{34533363-8346-4DD1-BEA6-CF5391036654}" srcOrd="0" destOrd="0" presId="urn:microsoft.com/office/officeart/2005/8/layout/process5"/>
    <dgm:cxn modelId="{E8C06A26-A4CF-441F-A4B1-B0B01122D536}" type="presParOf" srcId="{281BFEC0-5C8F-4029-AF45-6FA4C88EBEEB}" destId="{1DDC6888-61AF-4647-A920-1F466000A145}"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89E3E5-F909-4D57-BCC9-0FFE04E6F76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E41D67D-87D6-4564-985A-C8419F203CF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Medical Assistance</a:t>
          </a:r>
        </a:p>
      </dgm:t>
    </dgm:pt>
    <dgm:pt modelId="{EBCD06E0-F036-488C-8509-4943359ACEF7}" type="parTrans" cxnId="{665AB716-EA74-4587-9C40-8C1092A307FC}">
      <dgm:prSet/>
      <dgm:spPr/>
      <dgm:t>
        <a:bodyPr/>
        <a:lstStyle/>
        <a:p>
          <a:endParaRPr lang="en-US"/>
        </a:p>
      </dgm:t>
    </dgm:pt>
    <dgm:pt modelId="{4422EBF0-76E6-4BF1-BBE4-99BC8229DC84}" type="sibTrans" cxnId="{665AB716-EA74-4587-9C40-8C1092A307FC}">
      <dgm:prSet/>
      <dgm:spPr>
        <a:solidFill>
          <a:schemeClr val="accent2">
            <a:lumMod val="75000"/>
          </a:schemeClr>
        </a:solidFill>
        <a:ln>
          <a:solidFill>
            <a:schemeClr val="tx1"/>
          </a:solidFill>
        </a:ln>
      </dgm:spPr>
      <dgm:t>
        <a:bodyPr/>
        <a:lstStyle/>
        <a:p>
          <a:endParaRPr lang="en-US"/>
        </a:p>
      </dgm:t>
    </dgm:pt>
    <dgm:pt modelId="{ED53E59E-9410-41E1-9A4B-F49C6BFBC6C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 Assessed/ Managed</a:t>
          </a:r>
        </a:p>
      </dgm:t>
    </dgm:pt>
    <dgm:pt modelId="{679CBE00-D854-4BA0-8DCB-D8C3B1D1F0B6}" type="parTrans" cxnId="{D72B74FF-69DF-4F50-A991-7CDF5BA10FF7}">
      <dgm:prSet/>
      <dgm:spPr/>
      <dgm:t>
        <a:bodyPr/>
        <a:lstStyle/>
        <a:p>
          <a:endParaRPr lang="en-US"/>
        </a:p>
      </dgm:t>
    </dgm:pt>
    <dgm:pt modelId="{8163B57D-41E4-412B-9676-C6F01571B648}" type="sibTrans" cxnId="{D72B74FF-69DF-4F50-A991-7CDF5BA10FF7}">
      <dgm:prSet/>
      <dgm:spPr>
        <a:solidFill>
          <a:schemeClr val="accent2">
            <a:lumMod val="75000"/>
          </a:schemeClr>
        </a:solidFill>
        <a:ln>
          <a:solidFill>
            <a:schemeClr val="tx1"/>
          </a:solidFill>
        </a:ln>
      </dgm:spPr>
      <dgm:t>
        <a:bodyPr/>
        <a:lstStyle/>
        <a:p>
          <a:endParaRPr lang="en-US"/>
        </a:p>
      </dgm:t>
    </dgm:pt>
    <dgm:pt modelId="{F8314E2D-1AFC-4D5A-A959-17C15A158E4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latin typeface="+mn-lt"/>
            </a:rPr>
            <a:t>Body Worn Video</a:t>
          </a:r>
        </a:p>
      </dgm:t>
    </dgm:pt>
    <dgm:pt modelId="{89DE44E2-54BA-4402-99F6-2C70FC7F1BDC}" type="parTrans" cxnId="{28B3E662-A46C-49F3-B711-467D101D8FD7}">
      <dgm:prSet/>
      <dgm:spPr/>
      <dgm:t>
        <a:bodyPr/>
        <a:lstStyle/>
        <a:p>
          <a:endParaRPr lang="en-US"/>
        </a:p>
      </dgm:t>
    </dgm:pt>
    <dgm:pt modelId="{2B43CF7C-CA07-46E6-B808-5103ED36B1EF}" type="sibTrans" cxnId="{28B3E662-A46C-49F3-B711-467D101D8FD7}">
      <dgm:prSet/>
      <dgm:spPr>
        <a:solidFill>
          <a:schemeClr val="accent2">
            <a:lumMod val="75000"/>
          </a:schemeClr>
        </a:solidFill>
        <a:ln>
          <a:solidFill>
            <a:schemeClr val="tx1"/>
          </a:solidFill>
        </a:ln>
      </dgm:spPr>
      <dgm:t>
        <a:bodyPr/>
        <a:lstStyle/>
        <a:p>
          <a:endParaRPr lang="en-US"/>
        </a:p>
      </dgm:t>
    </dgm:pt>
    <dgm:pt modelId="{E40E7E5E-74CB-4042-8709-4D065A2DFBD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Physical Evidence</a:t>
          </a:r>
        </a:p>
      </dgm:t>
    </dgm:pt>
    <dgm:pt modelId="{497B7CFA-0312-4782-8D4C-5615A653EC7D}" type="parTrans" cxnId="{0508D284-96ED-41E5-8A73-99C30B594BE1}">
      <dgm:prSet/>
      <dgm:spPr/>
      <dgm:t>
        <a:bodyPr/>
        <a:lstStyle/>
        <a:p>
          <a:endParaRPr lang="en-US"/>
        </a:p>
      </dgm:t>
    </dgm:pt>
    <dgm:pt modelId="{517E5FA9-7ED0-4DFA-8612-6795BEA3C3E5}" type="sibTrans" cxnId="{0508D284-96ED-41E5-8A73-99C30B594BE1}">
      <dgm:prSet/>
      <dgm:spPr>
        <a:solidFill>
          <a:schemeClr val="accent2">
            <a:lumMod val="75000"/>
          </a:schemeClr>
        </a:solidFill>
        <a:ln>
          <a:solidFill>
            <a:schemeClr val="tx1"/>
          </a:solidFill>
        </a:ln>
      </dgm:spPr>
      <dgm:t>
        <a:bodyPr/>
        <a:lstStyle/>
        <a:p>
          <a:endParaRPr lang="en-US"/>
        </a:p>
      </dgm:t>
    </dgm:pt>
    <dgm:pt modelId="{EDC8D73F-916B-4D44-B6A2-81C4AE98D27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First Account</a:t>
          </a:r>
        </a:p>
      </dgm:t>
    </dgm:pt>
    <dgm:pt modelId="{E69C1850-9E68-48B2-8A55-951F97CAD5A4}" type="parTrans" cxnId="{BF2AEDBF-5247-4E27-A7B0-F226E465B241}">
      <dgm:prSet/>
      <dgm:spPr/>
      <dgm:t>
        <a:bodyPr/>
        <a:lstStyle/>
        <a:p>
          <a:endParaRPr lang="en-US"/>
        </a:p>
      </dgm:t>
    </dgm:pt>
    <dgm:pt modelId="{F9C3C6F7-93BE-43A4-9807-59396148D45F}" type="sibTrans" cxnId="{BF2AEDBF-5247-4E27-A7B0-F226E465B241}">
      <dgm:prSet/>
      <dgm:spPr>
        <a:solidFill>
          <a:schemeClr val="accent2">
            <a:lumMod val="75000"/>
          </a:schemeClr>
        </a:solidFill>
        <a:ln>
          <a:solidFill>
            <a:schemeClr val="tx1"/>
          </a:solidFill>
        </a:ln>
      </dgm:spPr>
      <dgm:t>
        <a:bodyPr/>
        <a:lstStyle/>
        <a:p>
          <a:endParaRPr lang="en-US"/>
        </a:p>
      </dgm:t>
    </dgm:pt>
    <dgm:pt modelId="{7BBAEA02-9661-45F2-BDDA-1C75E933D3B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Safeguarding</a:t>
          </a:r>
        </a:p>
      </dgm:t>
    </dgm:pt>
    <dgm:pt modelId="{12CC4A81-1DF4-418D-AE7D-7C3AFBCF8156}" type="parTrans" cxnId="{F670C981-D55F-44A4-BB31-7B7C60B8B1C3}">
      <dgm:prSet/>
      <dgm:spPr/>
      <dgm:t>
        <a:bodyPr/>
        <a:lstStyle/>
        <a:p>
          <a:endParaRPr lang="en-US"/>
        </a:p>
      </dgm:t>
    </dgm:pt>
    <dgm:pt modelId="{47623FE5-368C-4B27-A353-FC32EF842489}" type="sibTrans" cxnId="{F670C981-D55F-44A4-BB31-7B7C60B8B1C3}">
      <dgm:prSet/>
      <dgm:spPr>
        <a:solidFill>
          <a:schemeClr val="accent2">
            <a:lumMod val="75000"/>
          </a:schemeClr>
        </a:solidFill>
        <a:ln>
          <a:solidFill>
            <a:schemeClr val="tx1"/>
          </a:solidFill>
        </a:ln>
      </dgm:spPr>
      <dgm:t>
        <a:bodyPr/>
        <a:lstStyle/>
        <a:p>
          <a:endParaRPr lang="en-US"/>
        </a:p>
      </dgm:t>
    </dgm:pt>
    <dgm:pt modelId="{6551D8EF-5016-4E2B-B516-F014758C233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Type of Witness</a:t>
          </a:r>
        </a:p>
      </dgm:t>
    </dgm:pt>
    <dgm:pt modelId="{879D3AB4-84A9-4BF5-B793-6DB49B77F1BD}" type="parTrans" cxnId="{11D69A9A-336E-4C34-A932-1429C4948F9C}">
      <dgm:prSet/>
      <dgm:spPr/>
      <dgm:t>
        <a:bodyPr/>
        <a:lstStyle/>
        <a:p>
          <a:endParaRPr lang="en-US"/>
        </a:p>
      </dgm:t>
    </dgm:pt>
    <dgm:pt modelId="{BC2C73A0-6483-407C-8DF0-8BC445E02C38}" type="sibTrans" cxnId="{11D69A9A-336E-4C34-A932-1429C4948F9C}">
      <dgm:prSet/>
      <dgm:spPr>
        <a:solidFill>
          <a:schemeClr val="accent2">
            <a:lumMod val="75000"/>
          </a:schemeClr>
        </a:solidFill>
        <a:ln>
          <a:solidFill>
            <a:schemeClr val="tx1"/>
          </a:solidFill>
        </a:ln>
      </dgm:spPr>
      <dgm:t>
        <a:bodyPr/>
        <a:lstStyle/>
        <a:p>
          <a:endParaRPr lang="en-US"/>
        </a:p>
      </dgm:t>
    </dgm:pt>
    <dgm:pt modelId="{4D3DAA66-902A-4127-92C8-A8BC2F3E3F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Injuries</a:t>
          </a:r>
        </a:p>
      </dgm:t>
    </dgm:pt>
    <dgm:pt modelId="{3EB99F54-2E97-4B50-A701-5B610EDCDE41}" type="parTrans" cxnId="{D10210F6-899E-41C8-A495-E63F4D22B787}">
      <dgm:prSet/>
      <dgm:spPr/>
      <dgm:t>
        <a:bodyPr/>
        <a:lstStyle/>
        <a:p>
          <a:endParaRPr lang="en-US"/>
        </a:p>
      </dgm:t>
    </dgm:pt>
    <dgm:pt modelId="{BB7800F6-A4AC-496E-B441-7CF5F2B101C3}" type="sibTrans" cxnId="{D10210F6-899E-41C8-A495-E63F4D22B787}">
      <dgm:prSet/>
      <dgm:spPr>
        <a:solidFill>
          <a:schemeClr val="accent2">
            <a:lumMod val="75000"/>
          </a:schemeClr>
        </a:solidFill>
        <a:ln>
          <a:solidFill>
            <a:schemeClr val="tx1"/>
          </a:solidFill>
        </a:ln>
      </dgm:spPr>
      <dgm:t>
        <a:bodyPr/>
        <a:lstStyle/>
        <a:p>
          <a:endParaRPr lang="en-US"/>
        </a:p>
      </dgm:t>
    </dgm:pt>
    <dgm:pt modelId="{03E78269-A40F-44D8-8B09-222E6D1BB25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a:t>
          </a:r>
        </a:p>
      </dgm:t>
    </dgm:pt>
    <dgm:pt modelId="{57F06BF3-5533-4FF9-8148-709654CEA885}" type="parTrans" cxnId="{9314B9E5-BE6B-4BC3-A4AE-0C98F525FA9E}">
      <dgm:prSet/>
      <dgm:spPr/>
      <dgm:t>
        <a:bodyPr/>
        <a:lstStyle/>
        <a:p>
          <a:endParaRPr lang="en-US"/>
        </a:p>
      </dgm:t>
    </dgm:pt>
    <dgm:pt modelId="{5B87E2BD-0487-4730-B349-92DABA8D62AB}" type="sibTrans" cxnId="{9314B9E5-BE6B-4BC3-A4AE-0C98F525FA9E}">
      <dgm:prSet/>
      <dgm:spPr/>
      <dgm:t>
        <a:bodyPr/>
        <a:lstStyle/>
        <a:p>
          <a:endParaRPr lang="en-US"/>
        </a:p>
      </dgm:t>
    </dgm:pt>
    <dgm:pt modelId="{F509D232-B95C-4879-A2D6-AFB399D8221D}" type="pres">
      <dgm:prSet presAssocID="{7289E3E5-F909-4D57-BCC9-0FFE04E6F76C}" presName="diagram" presStyleCnt="0">
        <dgm:presLayoutVars>
          <dgm:dir/>
          <dgm:resizeHandles val="exact"/>
        </dgm:presLayoutVars>
      </dgm:prSet>
      <dgm:spPr/>
    </dgm:pt>
    <dgm:pt modelId="{BA2122B2-90E3-4B3A-B751-429D1D79185E}" type="pres">
      <dgm:prSet presAssocID="{BE41D67D-87D6-4564-985A-C8419F203CFB}" presName="node" presStyleLbl="node1" presStyleIdx="0" presStyleCnt="9">
        <dgm:presLayoutVars>
          <dgm:bulletEnabled val="1"/>
        </dgm:presLayoutVars>
      </dgm:prSet>
      <dgm:spPr/>
    </dgm:pt>
    <dgm:pt modelId="{7870FCAB-88D7-45CC-9381-604E17301EDF}" type="pres">
      <dgm:prSet presAssocID="{4422EBF0-76E6-4BF1-BBE4-99BC8229DC84}" presName="sibTrans" presStyleLbl="sibTrans2D1" presStyleIdx="0" presStyleCnt="8"/>
      <dgm:spPr/>
    </dgm:pt>
    <dgm:pt modelId="{C5A8F6AB-D3C4-4AF5-8A90-AD77502CFCB0}" type="pres">
      <dgm:prSet presAssocID="{4422EBF0-76E6-4BF1-BBE4-99BC8229DC84}" presName="connectorText" presStyleLbl="sibTrans2D1" presStyleIdx="0" presStyleCnt="8"/>
      <dgm:spPr/>
    </dgm:pt>
    <dgm:pt modelId="{7998BB28-8C09-4797-BC68-618AD9B143F8}" type="pres">
      <dgm:prSet presAssocID="{ED53E59E-9410-41E1-9A4B-F49C6BFBC6CD}" presName="node" presStyleLbl="node1" presStyleIdx="1" presStyleCnt="9">
        <dgm:presLayoutVars>
          <dgm:bulletEnabled val="1"/>
        </dgm:presLayoutVars>
      </dgm:prSet>
      <dgm:spPr/>
    </dgm:pt>
    <dgm:pt modelId="{484A4887-8993-4F35-982D-47DF1DD487F9}" type="pres">
      <dgm:prSet presAssocID="{8163B57D-41E4-412B-9676-C6F01571B648}" presName="sibTrans" presStyleLbl="sibTrans2D1" presStyleIdx="1" presStyleCnt="8"/>
      <dgm:spPr/>
    </dgm:pt>
    <dgm:pt modelId="{4516D13C-7B79-429E-9183-3E112DED04D7}" type="pres">
      <dgm:prSet presAssocID="{8163B57D-41E4-412B-9676-C6F01571B648}" presName="connectorText" presStyleLbl="sibTrans2D1" presStyleIdx="1" presStyleCnt="8"/>
      <dgm:spPr/>
    </dgm:pt>
    <dgm:pt modelId="{5E9D41B0-F6AC-4D3C-A0C0-AECBFCBC0E71}" type="pres">
      <dgm:prSet presAssocID="{F8314E2D-1AFC-4D5A-A959-17C15A158E4E}" presName="node" presStyleLbl="node1" presStyleIdx="2" presStyleCnt="9">
        <dgm:presLayoutVars>
          <dgm:bulletEnabled val="1"/>
        </dgm:presLayoutVars>
      </dgm:prSet>
      <dgm:spPr/>
    </dgm:pt>
    <dgm:pt modelId="{3AECABF1-5F62-44D4-9E59-9114F537F4B5}" type="pres">
      <dgm:prSet presAssocID="{2B43CF7C-CA07-46E6-B808-5103ED36B1EF}" presName="sibTrans" presStyleLbl="sibTrans2D1" presStyleIdx="2" presStyleCnt="8"/>
      <dgm:spPr/>
    </dgm:pt>
    <dgm:pt modelId="{0579DF19-71DB-4E80-8C97-DBE16800A588}" type="pres">
      <dgm:prSet presAssocID="{2B43CF7C-CA07-46E6-B808-5103ED36B1EF}" presName="connectorText" presStyleLbl="sibTrans2D1" presStyleIdx="2" presStyleCnt="8"/>
      <dgm:spPr/>
    </dgm:pt>
    <dgm:pt modelId="{1B6E6384-2674-4C35-B677-0B16806735A6}" type="pres">
      <dgm:prSet presAssocID="{E40E7E5E-74CB-4042-8709-4D065A2DFBDB}" presName="node" presStyleLbl="node1" presStyleIdx="3" presStyleCnt="9">
        <dgm:presLayoutVars>
          <dgm:bulletEnabled val="1"/>
        </dgm:presLayoutVars>
      </dgm:prSet>
      <dgm:spPr/>
    </dgm:pt>
    <dgm:pt modelId="{A77341E1-C4DE-4147-A87D-F2231151C62F}" type="pres">
      <dgm:prSet presAssocID="{517E5FA9-7ED0-4DFA-8612-6795BEA3C3E5}" presName="sibTrans" presStyleLbl="sibTrans2D1" presStyleIdx="3" presStyleCnt="8"/>
      <dgm:spPr/>
    </dgm:pt>
    <dgm:pt modelId="{F5CB8C3E-8EBF-433E-9D8D-614053C03254}" type="pres">
      <dgm:prSet presAssocID="{517E5FA9-7ED0-4DFA-8612-6795BEA3C3E5}" presName="connectorText" presStyleLbl="sibTrans2D1" presStyleIdx="3" presStyleCnt="8"/>
      <dgm:spPr/>
    </dgm:pt>
    <dgm:pt modelId="{0C268C75-B823-4F70-96A3-98C96E8956E7}" type="pres">
      <dgm:prSet presAssocID="{EDC8D73F-916B-4D44-B6A2-81C4AE98D271}" presName="node" presStyleLbl="node1" presStyleIdx="4" presStyleCnt="9">
        <dgm:presLayoutVars>
          <dgm:bulletEnabled val="1"/>
        </dgm:presLayoutVars>
      </dgm:prSet>
      <dgm:spPr/>
    </dgm:pt>
    <dgm:pt modelId="{8A8CB5BD-0292-4CF4-8A74-874E01D52FD7}" type="pres">
      <dgm:prSet presAssocID="{F9C3C6F7-93BE-43A4-9807-59396148D45F}" presName="sibTrans" presStyleLbl="sibTrans2D1" presStyleIdx="4" presStyleCnt="8"/>
      <dgm:spPr/>
    </dgm:pt>
    <dgm:pt modelId="{FA8749AF-AB09-4387-A98C-6CB05D72AFED}" type="pres">
      <dgm:prSet presAssocID="{F9C3C6F7-93BE-43A4-9807-59396148D45F}" presName="connectorText" presStyleLbl="sibTrans2D1" presStyleIdx="4" presStyleCnt="8"/>
      <dgm:spPr/>
    </dgm:pt>
    <dgm:pt modelId="{6EDA6471-9720-420D-B8DD-C50A91A9C6DC}" type="pres">
      <dgm:prSet presAssocID="{7BBAEA02-9661-45F2-BDDA-1C75E933D3B9}" presName="node" presStyleLbl="node1" presStyleIdx="5" presStyleCnt="9">
        <dgm:presLayoutVars>
          <dgm:bulletEnabled val="1"/>
        </dgm:presLayoutVars>
      </dgm:prSet>
      <dgm:spPr/>
    </dgm:pt>
    <dgm:pt modelId="{3D926555-B1CC-4706-BECF-655B3A2AE2EF}" type="pres">
      <dgm:prSet presAssocID="{47623FE5-368C-4B27-A353-FC32EF842489}" presName="sibTrans" presStyleLbl="sibTrans2D1" presStyleIdx="5" presStyleCnt="8"/>
      <dgm:spPr/>
    </dgm:pt>
    <dgm:pt modelId="{4F6BB81C-31A9-4903-85CF-7F6DC29B8501}" type="pres">
      <dgm:prSet presAssocID="{47623FE5-368C-4B27-A353-FC32EF842489}" presName="connectorText" presStyleLbl="sibTrans2D1" presStyleIdx="5" presStyleCnt="8"/>
      <dgm:spPr/>
    </dgm:pt>
    <dgm:pt modelId="{133EDCDE-9FF9-4294-BE4C-CB78A6F2AE04}" type="pres">
      <dgm:prSet presAssocID="{6551D8EF-5016-4E2B-B516-F014758C2334}" presName="node" presStyleLbl="node1" presStyleIdx="6" presStyleCnt="9">
        <dgm:presLayoutVars>
          <dgm:bulletEnabled val="1"/>
        </dgm:presLayoutVars>
      </dgm:prSet>
      <dgm:spPr/>
    </dgm:pt>
    <dgm:pt modelId="{92541186-18D3-477A-A857-6A8CE2D0669A}" type="pres">
      <dgm:prSet presAssocID="{BC2C73A0-6483-407C-8DF0-8BC445E02C38}" presName="sibTrans" presStyleLbl="sibTrans2D1" presStyleIdx="6" presStyleCnt="8"/>
      <dgm:spPr/>
    </dgm:pt>
    <dgm:pt modelId="{E45EAA8D-7F4B-49A1-84B2-EAED44832918}" type="pres">
      <dgm:prSet presAssocID="{BC2C73A0-6483-407C-8DF0-8BC445E02C38}" presName="connectorText" presStyleLbl="sibTrans2D1" presStyleIdx="6" presStyleCnt="8"/>
      <dgm:spPr/>
    </dgm:pt>
    <dgm:pt modelId="{6AD8DDDB-EBB5-4970-B0AD-4703F1AC44EC}" type="pres">
      <dgm:prSet presAssocID="{4D3DAA66-902A-4127-92C8-A8BC2F3E3FB7}" presName="node" presStyleLbl="node1" presStyleIdx="7" presStyleCnt="9">
        <dgm:presLayoutVars>
          <dgm:bulletEnabled val="1"/>
        </dgm:presLayoutVars>
      </dgm:prSet>
      <dgm:spPr/>
    </dgm:pt>
    <dgm:pt modelId="{7F9EA5DC-A524-4A13-BCAF-0964F00CB943}" type="pres">
      <dgm:prSet presAssocID="{BB7800F6-A4AC-496E-B441-7CF5F2B101C3}" presName="sibTrans" presStyleLbl="sibTrans2D1" presStyleIdx="7" presStyleCnt="8"/>
      <dgm:spPr/>
    </dgm:pt>
    <dgm:pt modelId="{A4B333AE-3616-4155-B575-2D17A307BD74}" type="pres">
      <dgm:prSet presAssocID="{BB7800F6-A4AC-496E-B441-7CF5F2B101C3}" presName="connectorText" presStyleLbl="sibTrans2D1" presStyleIdx="7" presStyleCnt="8"/>
      <dgm:spPr/>
    </dgm:pt>
    <dgm:pt modelId="{A18B2BE0-5D2C-42C3-84C6-672890A8084E}" type="pres">
      <dgm:prSet presAssocID="{03E78269-A40F-44D8-8B09-222E6D1BB25B}" presName="node" presStyleLbl="node1" presStyleIdx="8" presStyleCnt="9">
        <dgm:presLayoutVars>
          <dgm:bulletEnabled val="1"/>
        </dgm:presLayoutVars>
      </dgm:prSet>
      <dgm:spPr/>
    </dgm:pt>
  </dgm:ptLst>
  <dgm:cxnLst>
    <dgm:cxn modelId="{250C150D-6398-434E-98FD-C1FA08D5D03A}" type="presOf" srcId="{BC2C73A0-6483-407C-8DF0-8BC445E02C38}" destId="{92541186-18D3-477A-A857-6A8CE2D0669A}" srcOrd="0" destOrd="0" presId="urn:microsoft.com/office/officeart/2005/8/layout/process5"/>
    <dgm:cxn modelId="{665AB716-EA74-4587-9C40-8C1092A307FC}" srcId="{7289E3E5-F909-4D57-BCC9-0FFE04E6F76C}" destId="{BE41D67D-87D6-4564-985A-C8419F203CFB}" srcOrd="0" destOrd="0" parTransId="{EBCD06E0-F036-488C-8509-4943359ACEF7}" sibTransId="{4422EBF0-76E6-4BF1-BBE4-99BC8229DC84}"/>
    <dgm:cxn modelId="{DCB3231C-873D-4214-9A74-22F7E9D6795C}" type="presOf" srcId="{47623FE5-368C-4B27-A353-FC32EF842489}" destId="{3D926555-B1CC-4706-BECF-655B3A2AE2EF}" srcOrd="0" destOrd="0" presId="urn:microsoft.com/office/officeart/2005/8/layout/process5"/>
    <dgm:cxn modelId="{C9A35320-B2A5-4BB2-9BEF-6CF87F49D3E7}" type="presOf" srcId="{BB7800F6-A4AC-496E-B441-7CF5F2B101C3}" destId="{A4B333AE-3616-4155-B575-2D17A307BD74}" srcOrd="1" destOrd="0" presId="urn:microsoft.com/office/officeart/2005/8/layout/process5"/>
    <dgm:cxn modelId="{666DD028-3AF3-47B1-9DF4-7C8D37326CF8}" type="presOf" srcId="{ED53E59E-9410-41E1-9A4B-F49C6BFBC6CD}" destId="{7998BB28-8C09-4797-BC68-618AD9B143F8}" srcOrd="0" destOrd="0" presId="urn:microsoft.com/office/officeart/2005/8/layout/process5"/>
    <dgm:cxn modelId="{ED848E33-4A84-4134-89B0-09662E98DA14}" type="presOf" srcId="{7BBAEA02-9661-45F2-BDDA-1C75E933D3B9}" destId="{6EDA6471-9720-420D-B8DD-C50A91A9C6DC}" srcOrd="0" destOrd="0" presId="urn:microsoft.com/office/officeart/2005/8/layout/process5"/>
    <dgm:cxn modelId="{DDFF2F36-950F-4633-8A88-9B8E6C7F6539}" type="presOf" srcId="{2B43CF7C-CA07-46E6-B808-5103ED36B1EF}" destId="{3AECABF1-5F62-44D4-9E59-9114F537F4B5}" srcOrd="0" destOrd="0" presId="urn:microsoft.com/office/officeart/2005/8/layout/process5"/>
    <dgm:cxn modelId="{36DCCA5F-B5C6-40C1-887E-98FCD3D05155}" type="presOf" srcId="{2B43CF7C-CA07-46E6-B808-5103ED36B1EF}" destId="{0579DF19-71DB-4E80-8C97-DBE16800A588}" srcOrd="1" destOrd="0" presId="urn:microsoft.com/office/officeart/2005/8/layout/process5"/>
    <dgm:cxn modelId="{28B3E662-A46C-49F3-B711-467D101D8FD7}" srcId="{7289E3E5-F909-4D57-BCC9-0FFE04E6F76C}" destId="{F8314E2D-1AFC-4D5A-A959-17C15A158E4E}" srcOrd="2" destOrd="0" parTransId="{89DE44E2-54BA-4402-99F6-2C70FC7F1BDC}" sibTransId="{2B43CF7C-CA07-46E6-B808-5103ED36B1EF}"/>
    <dgm:cxn modelId="{671F0565-6831-41C1-B087-4DF436270095}" type="presOf" srcId="{BE41D67D-87D6-4564-985A-C8419F203CFB}" destId="{BA2122B2-90E3-4B3A-B751-429D1D79185E}" srcOrd="0" destOrd="0" presId="urn:microsoft.com/office/officeart/2005/8/layout/process5"/>
    <dgm:cxn modelId="{9D5D0A6A-B018-4617-960A-2C71FA00C74F}" type="presOf" srcId="{BC2C73A0-6483-407C-8DF0-8BC445E02C38}" destId="{E45EAA8D-7F4B-49A1-84B2-EAED44832918}" srcOrd="1" destOrd="0" presId="urn:microsoft.com/office/officeart/2005/8/layout/process5"/>
    <dgm:cxn modelId="{0516CE4C-AFDA-4175-B10B-A91E542E4DC1}" type="presOf" srcId="{6551D8EF-5016-4E2B-B516-F014758C2334}" destId="{133EDCDE-9FF9-4294-BE4C-CB78A6F2AE04}" srcOrd="0" destOrd="0" presId="urn:microsoft.com/office/officeart/2005/8/layout/process5"/>
    <dgm:cxn modelId="{C72BEA75-47A2-429D-8785-29D54972F1F1}" type="presOf" srcId="{4422EBF0-76E6-4BF1-BBE4-99BC8229DC84}" destId="{C5A8F6AB-D3C4-4AF5-8A90-AD77502CFCB0}" srcOrd="1" destOrd="0" presId="urn:microsoft.com/office/officeart/2005/8/layout/process5"/>
    <dgm:cxn modelId="{0696D876-6587-490B-8A46-4A420DD201B7}" type="presOf" srcId="{F9C3C6F7-93BE-43A4-9807-59396148D45F}" destId="{8A8CB5BD-0292-4CF4-8A74-874E01D52FD7}" srcOrd="0" destOrd="0" presId="urn:microsoft.com/office/officeart/2005/8/layout/process5"/>
    <dgm:cxn modelId="{E270D658-B4A5-4D03-85BE-3B0D0CD19828}" type="presOf" srcId="{E40E7E5E-74CB-4042-8709-4D065A2DFBDB}" destId="{1B6E6384-2674-4C35-B677-0B16806735A6}" srcOrd="0" destOrd="0" presId="urn:microsoft.com/office/officeart/2005/8/layout/process5"/>
    <dgm:cxn modelId="{F670C981-D55F-44A4-BB31-7B7C60B8B1C3}" srcId="{7289E3E5-F909-4D57-BCC9-0FFE04E6F76C}" destId="{7BBAEA02-9661-45F2-BDDA-1C75E933D3B9}" srcOrd="5" destOrd="0" parTransId="{12CC4A81-1DF4-418D-AE7D-7C3AFBCF8156}" sibTransId="{47623FE5-368C-4B27-A353-FC32EF842489}"/>
    <dgm:cxn modelId="{0508D284-96ED-41E5-8A73-99C30B594BE1}" srcId="{7289E3E5-F909-4D57-BCC9-0FFE04E6F76C}" destId="{E40E7E5E-74CB-4042-8709-4D065A2DFBDB}" srcOrd="3" destOrd="0" parTransId="{497B7CFA-0312-4782-8D4C-5615A653EC7D}" sibTransId="{517E5FA9-7ED0-4DFA-8612-6795BEA3C3E5}"/>
    <dgm:cxn modelId="{9A643C93-D243-49EE-BE41-9DF8BAE36D56}" type="presOf" srcId="{517E5FA9-7ED0-4DFA-8612-6795BEA3C3E5}" destId="{A77341E1-C4DE-4147-A87D-F2231151C62F}" srcOrd="0" destOrd="0" presId="urn:microsoft.com/office/officeart/2005/8/layout/process5"/>
    <dgm:cxn modelId="{11D69A9A-336E-4C34-A932-1429C4948F9C}" srcId="{7289E3E5-F909-4D57-BCC9-0FFE04E6F76C}" destId="{6551D8EF-5016-4E2B-B516-F014758C2334}" srcOrd="6" destOrd="0" parTransId="{879D3AB4-84A9-4BF5-B793-6DB49B77F1BD}" sibTransId="{BC2C73A0-6483-407C-8DF0-8BC445E02C38}"/>
    <dgm:cxn modelId="{FFF1659B-DFE6-43CD-956D-EFED30AEA0C5}" type="presOf" srcId="{8163B57D-41E4-412B-9676-C6F01571B648}" destId="{4516D13C-7B79-429E-9183-3E112DED04D7}" srcOrd="1" destOrd="0" presId="urn:microsoft.com/office/officeart/2005/8/layout/process5"/>
    <dgm:cxn modelId="{146E21A5-BA3D-466D-A8CC-02639B696B54}" type="presOf" srcId="{47623FE5-368C-4B27-A353-FC32EF842489}" destId="{4F6BB81C-31A9-4903-85CF-7F6DC29B8501}" srcOrd="1" destOrd="0" presId="urn:microsoft.com/office/officeart/2005/8/layout/process5"/>
    <dgm:cxn modelId="{CAC6DDB9-2AB5-4148-8687-5E09E23C134E}" type="presOf" srcId="{EDC8D73F-916B-4D44-B6A2-81C4AE98D271}" destId="{0C268C75-B823-4F70-96A3-98C96E8956E7}" srcOrd="0" destOrd="0" presId="urn:microsoft.com/office/officeart/2005/8/layout/process5"/>
    <dgm:cxn modelId="{BF2AEDBF-5247-4E27-A7B0-F226E465B241}" srcId="{7289E3E5-F909-4D57-BCC9-0FFE04E6F76C}" destId="{EDC8D73F-916B-4D44-B6A2-81C4AE98D271}" srcOrd="4" destOrd="0" parTransId="{E69C1850-9E68-48B2-8A55-951F97CAD5A4}" sibTransId="{F9C3C6F7-93BE-43A4-9807-59396148D45F}"/>
    <dgm:cxn modelId="{9168D3C1-5748-406F-AA2A-FF331CF47B32}" type="presOf" srcId="{517E5FA9-7ED0-4DFA-8612-6795BEA3C3E5}" destId="{F5CB8C3E-8EBF-433E-9D8D-614053C03254}" srcOrd="1" destOrd="0" presId="urn:microsoft.com/office/officeart/2005/8/layout/process5"/>
    <dgm:cxn modelId="{EBAB24C6-8BF8-41C6-B625-362DEA64CC04}" type="presOf" srcId="{03E78269-A40F-44D8-8B09-222E6D1BB25B}" destId="{A18B2BE0-5D2C-42C3-84C6-672890A8084E}" srcOrd="0" destOrd="0" presId="urn:microsoft.com/office/officeart/2005/8/layout/process5"/>
    <dgm:cxn modelId="{17A0E3C7-5DFD-4175-A7B3-08A45C1EC0EC}" type="presOf" srcId="{4422EBF0-76E6-4BF1-BBE4-99BC8229DC84}" destId="{7870FCAB-88D7-45CC-9381-604E17301EDF}" srcOrd="0" destOrd="0" presId="urn:microsoft.com/office/officeart/2005/8/layout/process5"/>
    <dgm:cxn modelId="{D60C04D4-7968-4846-B167-11F3C9AB2029}" type="presOf" srcId="{7289E3E5-F909-4D57-BCC9-0FFE04E6F76C}" destId="{F509D232-B95C-4879-A2D6-AFB399D8221D}" srcOrd="0" destOrd="0" presId="urn:microsoft.com/office/officeart/2005/8/layout/process5"/>
    <dgm:cxn modelId="{F29C12D8-E0AE-4F68-B103-C278305301D1}" type="presOf" srcId="{F9C3C6F7-93BE-43A4-9807-59396148D45F}" destId="{FA8749AF-AB09-4387-A98C-6CB05D72AFED}" srcOrd="1" destOrd="0" presId="urn:microsoft.com/office/officeart/2005/8/layout/process5"/>
    <dgm:cxn modelId="{B4E370DD-AC48-4972-88CA-DAAB220A27CB}" type="presOf" srcId="{F8314E2D-1AFC-4D5A-A959-17C15A158E4E}" destId="{5E9D41B0-F6AC-4D3C-A0C0-AECBFCBC0E71}" srcOrd="0" destOrd="0" presId="urn:microsoft.com/office/officeart/2005/8/layout/process5"/>
    <dgm:cxn modelId="{9314B9E5-BE6B-4BC3-A4AE-0C98F525FA9E}" srcId="{7289E3E5-F909-4D57-BCC9-0FFE04E6F76C}" destId="{03E78269-A40F-44D8-8B09-222E6D1BB25B}" srcOrd="8" destOrd="0" parTransId="{57F06BF3-5533-4FF9-8148-709654CEA885}" sibTransId="{5B87E2BD-0487-4730-B349-92DABA8D62AB}"/>
    <dgm:cxn modelId="{C8E00CF5-EA73-4FF1-AA5A-5D10DC27DA64}" type="presOf" srcId="{4D3DAA66-902A-4127-92C8-A8BC2F3E3FB7}" destId="{6AD8DDDB-EBB5-4970-B0AD-4703F1AC44EC}" srcOrd="0" destOrd="0" presId="urn:microsoft.com/office/officeart/2005/8/layout/process5"/>
    <dgm:cxn modelId="{D10210F6-899E-41C8-A495-E63F4D22B787}" srcId="{7289E3E5-F909-4D57-BCC9-0FFE04E6F76C}" destId="{4D3DAA66-902A-4127-92C8-A8BC2F3E3FB7}" srcOrd="7" destOrd="0" parTransId="{3EB99F54-2E97-4B50-A701-5B610EDCDE41}" sibTransId="{BB7800F6-A4AC-496E-B441-7CF5F2B101C3}"/>
    <dgm:cxn modelId="{4459D8F8-85CF-4379-93A6-1F6558ED9828}" type="presOf" srcId="{8163B57D-41E4-412B-9676-C6F01571B648}" destId="{484A4887-8993-4F35-982D-47DF1DD487F9}" srcOrd="0" destOrd="0" presId="urn:microsoft.com/office/officeart/2005/8/layout/process5"/>
    <dgm:cxn modelId="{32B0AAF9-DF2B-4B87-997D-7C3970E56090}" type="presOf" srcId="{BB7800F6-A4AC-496E-B441-7CF5F2B101C3}" destId="{7F9EA5DC-A524-4A13-BCAF-0964F00CB943}" srcOrd="0" destOrd="0" presId="urn:microsoft.com/office/officeart/2005/8/layout/process5"/>
    <dgm:cxn modelId="{D72B74FF-69DF-4F50-A991-7CDF5BA10FF7}" srcId="{7289E3E5-F909-4D57-BCC9-0FFE04E6F76C}" destId="{ED53E59E-9410-41E1-9A4B-F49C6BFBC6CD}" srcOrd="1" destOrd="0" parTransId="{679CBE00-D854-4BA0-8DCB-D8C3B1D1F0B6}" sibTransId="{8163B57D-41E4-412B-9676-C6F01571B648}"/>
    <dgm:cxn modelId="{B2ED5DAF-8383-455F-8F89-4D5EDBD4FB2A}" type="presParOf" srcId="{F509D232-B95C-4879-A2D6-AFB399D8221D}" destId="{BA2122B2-90E3-4B3A-B751-429D1D79185E}" srcOrd="0" destOrd="0" presId="urn:microsoft.com/office/officeart/2005/8/layout/process5"/>
    <dgm:cxn modelId="{9828E62C-94F4-46AE-8353-8A2FF993A7C8}" type="presParOf" srcId="{F509D232-B95C-4879-A2D6-AFB399D8221D}" destId="{7870FCAB-88D7-45CC-9381-604E17301EDF}" srcOrd="1" destOrd="0" presId="urn:microsoft.com/office/officeart/2005/8/layout/process5"/>
    <dgm:cxn modelId="{128590EF-175D-46DB-ADE8-EAE9722C4471}" type="presParOf" srcId="{7870FCAB-88D7-45CC-9381-604E17301EDF}" destId="{C5A8F6AB-D3C4-4AF5-8A90-AD77502CFCB0}" srcOrd="0" destOrd="0" presId="urn:microsoft.com/office/officeart/2005/8/layout/process5"/>
    <dgm:cxn modelId="{AA55F9F6-A904-4F8C-A8D1-621B1E9B71F5}" type="presParOf" srcId="{F509D232-B95C-4879-A2D6-AFB399D8221D}" destId="{7998BB28-8C09-4797-BC68-618AD9B143F8}" srcOrd="2" destOrd="0" presId="urn:microsoft.com/office/officeart/2005/8/layout/process5"/>
    <dgm:cxn modelId="{A98B1512-4E17-45AE-A24C-FFC4175F172D}" type="presParOf" srcId="{F509D232-B95C-4879-A2D6-AFB399D8221D}" destId="{484A4887-8993-4F35-982D-47DF1DD487F9}" srcOrd="3" destOrd="0" presId="urn:microsoft.com/office/officeart/2005/8/layout/process5"/>
    <dgm:cxn modelId="{21C643BA-5B36-4A41-B68D-782983E33935}" type="presParOf" srcId="{484A4887-8993-4F35-982D-47DF1DD487F9}" destId="{4516D13C-7B79-429E-9183-3E112DED04D7}" srcOrd="0" destOrd="0" presId="urn:microsoft.com/office/officeart/2005/8/layout/process5"/>
    <dgm:cxn modelId="{BE866B24-3EAF-488C-AADE-A15ABF1170A7}" type="presParOf" srcId="{F509D232-B95C-4879-A2D6-AFB399D8221D}" destId="{5E9D41B0-F6AC-4D3C-A0C0-AECBFCBC0E71}" srcOrd="4" destOrd="0" presId="urn:microsoft.com/office/officeart/2005/8/layout/process5"/>
    <dgm:cxn modelId="{A2F1C30C-14A9-4742-BEDF-0D8C88932A7E}" type="presParOf" srcId="{F509D232-B95C-4879-A2D6-AFB399D8221D}" destId="{3AECABF1-5F62-44D4-9E59-9114F537F4B5}" srcOrd="5" destOrd="0" presId="urn:microsoft.com/office/officeart/2005/8/layout/process5"/>
    <dgm:cxn modelId="{33C1E15A-4B94-4564-A7C8-05B6E91F1B70}" type="presParOf" srcId="{3AECABF1-5F62-44D4-9E59-9114F537F4B5}" destId="{0579DF19-71DB-4E80-8C97-DBE16800A588}" srcOrd="0" destOrd="0" presId="urn:microsoft.com/office/officeart/2005/8/layout/process5"/>
    <dgm:cxn modelId="{332864BF-4B89-4F14-B3D1-D731BA407F22}" type="presParOf" srcId="{F509D232-B95C-4879-A2D6-AFB399D8221D}" destId="{1B6E6384-2674-4C35-B677-0B16806735A6}" srcOrd="6" destOrd="0" presId="urn:microsoft.com/office/officeart/2005/8/layout/process5"/>
    <dgm:cxn modelId="{731A8ED4-C2A5-42FA-8F88-EC8601B59B57}" type="presParOf" srcId="{F509D232-B95C-4879-A2D6-AFB399D8221D}" destId="{A77341E1-C4DE-4147-A87D-F2231151C62F}" srcOrd="7" destOrd="0" presId="urn:microsoft.com/office/officeart/2005/8/layout/process5"/>
    <dgm:cxn modelId="{E7C2FDC3-C552-4F7A-B77E-9D2A468839AC}" type="presParOf" srcId="{A77341E1-C4DE-4147-A87D-F2231151C62F}" destId="{F5CB8C3E-8EBF-433E-9D8D-614053C03254}" srcOrd="0" destOrd="0" presId="urn:microsoft.com/office/officeart/2005/8/layout/process5"/>
    <dgm:cxn modelId="{7EA3ABA3-C08B-4A4E-8915-9B1BF3D5A6AD}" type="presParOf" srcId="{F509D232-B95C-4879-A2D6-AFB399D8221D}" destId="{0C268C75-B823-4F70-96A3-98C96E8956E7}" srcOrd="8" destOrd="0" presId="urn:microsoft.com/office/officeart/2005/8/layout/process5"/>
    <dgm:cxn modelId="{D5391D1C-94BD-46F1-8073-7FCC9E8ED036}" type="presParOf" srcId="{F509D232-B95C-4879-A2D6-AFB399D8221D}" destId="{8A8CB5BD-0292-4CF4-8A74-874E01D52FD7}" srcOrd="9" destOrd="0" presId="urn:microsoft.com/office/officeart/2005/8/layout/process5"/>
    <dgm:cxn modelId="{659AA84E-28F4-42EC-9437-99BFB96D4D3A}" type="presParOf" srcId="{8A8CB5BD-0292-4CF4-8A74-874E01D52FD7}" destId="{FA8749AF-AB09-4387-A98C-6CB05D72AFED}" srcOrd="0" destOrd="0" presId="urn:microsoft.com/office/officeart/2005/8/layout/process5"/>
    <dgm:cxn modelId="{E46116B5-1271-4EB2-8143-5058AD8CF18F}" type="presParOf" srcId="{F509D232-B95C-4879-A2D6-AFB399D8221D}" destId="{6EDA6471-9720-420D-B8DD-C50A91A9C6DC}" srcOrd="10" destOrd="0" presId="urn:microsoft.com/office/officeart/2005/8/layout/process5"/>
    <dgm:cxn modelId="{E2508A22-E64B-4FDF-B5C5-BFA98095F578}" type="presParOf" srcId="{F509D232-B95C-4879-A2D6-AFB399D8221D}" destId="{3D926555-B1CC-4706-BECF-655B3A2AE2EF}" srcOrd="11" destOrd="0" presId="urn:microsoft.com/office/officeart/2005/8/layout/process5"/>
    <dgm:cxn modelId="{3CE3FDDC-B276-4766-8EC4-59632CDAF91D}" type="presParOf" srcId="{3D926555-B1CC-4706-BECF-655B3A2AE2EF}" destId="{4F6BB81C-31A9-4903-85CF-7F6DC29B8501}" srcOrd="0" destOrd="0" presId="urn:microsoft.com/office/officeart/2005/8/layout/process5"/>
    <dgm:cxn modelId="{C3AFE480-E377-4C48-A9D4-91C0ED59CEC5}" type="presParOf" srcId="{F509D232-B95C-4879-A2D6-AFB399D8221D}" destId="{133EDCDE-9FF9-4294-BE4C-CB78A6F2AE04}" srcOrd="12" destOrd="0" presId="urn:microsoft.com/office/officeart/2005/8/layout/process5"/>
    <dgm:cxn modelId="{530DFD6E-324F-427D-B5BE-0959CE24BEF4}" type="presParOf" srcId="{F509D232-B95C-4879-A2D6-AFB399D8221D}" destId="{92541186-18D3-477A-A857-6A8CE2D0669A}" srcOrd="13" destOrd="0" presId="urn:microsoft.com/office/officeart/2005/8/layout/process5"/>
    <dgm:cxn modelId="{4A782599-1B6A-4E9E-AA24-C4790A9A2447}" type="presParOf" srcId="{92541186-18D3-477A-A857-6A8CE2D0669A}" destId="{E45EAA8D-7F4B-49A1-84B2-EAED44832918}" srcOrd="0" destOrd="0" presId="urn:microsoft.com/office/officeart/2005/8/layout/process5"/>
    <dgm:cxn modelId="{8EA2EB2F-7ABF-4AFD-AD2F-3703AE853958}" type="presParOf" srcId="{F509D232-B95C-4879-A2D6-AFB399D8221D}" destId="{6AD8DDDB-EBB5-4970-B0AD-4703F1AC44EC}" srcOrd="14" destOrd="0" presId="urn:microsoft.com/office/officeart/2005/8/layout/process5"/>
    <dgm:cxn modelId="{87153F97-AAF0-4308-9A21-1F345AFBD0C4}" type="presParOf" srcId="{F509D232-B95C-4879-A2D6-AFB399D8221D}" destId="{7F9EA5DC-A524-4A13-BCAF-0964F00CB943}" srcOrd="15" destOrd="0" presId="urn:microsoft.com/office/officeart/2005/8/layout/process5"/>
    <dgm:cxn modelId="{29DA8430-8EA9-4A33-9FC3-12E975A4AE3E}" type="presParOf" srcId="{7F9EA5DC-A524-4A13-BCAF-0964F00CB943}" destId="{A4B333AE-3616-4155-B575-2D17A307BD74}" srcOrd="0" destOrd="0" presId="urn:microsoft.com/office/officeart/2005/8/layout/process5"/>
    <dgm:cxn modelId="{A4D37FC4-2F8A-4806-8D49-55D4C30580B6}" type="presParOf" srcId="{F509D232-B95C-4879-A2D6-AFB399D8221D}" destId="{A18B2BE0-5D2C-42C3-84C6-672890A8084E}" srcOrd="1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980E36-2849-4873-8801-36530B719551}"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FE7497A2-A00F-4BC7-B535-2C608D84C0C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First Disclosure</a:t>
          </a:r>
        </a:p>
      </dgm:t>
    </dgm:pt>
    <dgm:pt modelId="{8134D0C4-8711-41C0-97CA-B3C0176689B6}" type="parTrans" cxnId="{07D7E3E9-71F0-4A68-994E-C3915627523B}">
      <dgm:prSet/>
      <dgm:spPr/>
      <dgm:t>
        <a:bodyPr/>
        <a:lstStyle/>
        <a:p>
          <a:endParaRPr lang="en-US"/>
        </a:p>
      </dgm:t>
    </dgm:pt>
    <dgm:pt modelId="{0F5667C0-F9EF-491E-B3CD-352E91EF0E6B}" type="sibTrans" cxnId="{07D7E3E9-71F0-4A68-994E-C3915627523B}">
      <dgm:prSet/>
      <dgm:spPr>
        <a:solidFill>
          <a:schemeClr val="accent2">
            <a:lumMod val="75000"/>
          </a:schemeClr>
        </a:solidFill>
        <a:ln>
          <a:solidFill>
            <a:schemeClr val="tx1"/>
          </a:solidFill>
        </a:ln>
      </dgm:spPr>
      <dgm:t>
        <a:bodyPr/>
        <a:lstStyle/>
        <a:p>
          <a:endParaRPr lang="en-US"/>
        </a:p>
      </dgm:t>
    </dgm:pt>
    <dgm:pt modelId="{9EE176DE-445E-493B-A331-B7686058311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Social Media</a:t>
          </a:r>
        </a:p>
      </dgm:t>
    </dgm:pt>
    <dgm:pt modelId="{5C17E24F-968E-4919-B8F2-9D8F042982CF}" type="parTrans" cxnId="{683CA3AC-9873-405F-BB00-F0E3C32CD284}">
      <dgm:prSet/>
      <dgm:spPr/>
      <dgm:t>
        <a:bodyPr/>
        <a:lstStyle/>
        <a:p>
          <a:endParaRPr lang="en-US"/>
        </a:p>
      </dgm:t>
    </dgm:pt>
    <dgm:pt modelId="{FD8DD5A2-1444-402E-86EA-27A62687C755}" type="sibTrans" cxnId="{683CA3AC-9873-405F-BB00-F0E3C32CD284}">
      <dgm:prSet/>
      <dgm:spPr>
        <a:solidFill>
          <a:schemeClr val="accent2">
            <a:lumMod val="75000"/>
          </a:schemeClr>
        </a:solidFill>
        <a:ln>
          <a:solidFill>
            <a:schemeClr val="tx1"/>
          </a:solidFill>
        </a:ln>
      </dgm:spPr>
      <dgm:t>
        <a:bodyPr/>
        <a:lstStyle/>
        <a:p>
          <a:endParaRPr lang="en-US"/>
        </a:p>
      </dgm:t>
    </dgm:pt>
    <dgm:pt modelId="{F9D84D4C-04D5-4A54-9579-3825600E268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House to House</a:t>
          </a:r>
        </a:p>
      </dgm:t>
    </dgm:pt>
    <dgm:pt modelId="{377F22CB-3BA0-4413-ABB7-BF3CE8D137B4}" type="parTrans" cxnId="{AF809490-B1F5-4C80-B6D5-D79E46C40458}">
      <dgm:prSet/>
      <dgm:spPr/>
      <dgm:t>
        <a:bodyPr/>
        <a:lstStyle/>
        <a:p>
          <a:endParaRPr lang="en-US"/>
        </a:p>
      </dgm:t>
    </dgm:pt>
    <dgm:pt modelId="{A88947DD-012E-41A2-95B7-DC100F55D141}" type="sibTrans" cxnId="{AF809490-B1F5-4C80-B6D5-D79E46C40458}">
      <dgm:prSet/>
      <dgm:spPr>
        <a:solidFill>
          <a:schemeClr val="accent2">
            <a:lumMod val="75000"/>
          </a:schemeClr>
        </a:solidFill>
        <a:ln>
          <a:solidFill>
            <a:schemeClr val="tx1"/>
          </a:solidFill>
        </a:ln>
      </dgm:spPr>
      <dgm:t>
        <a:bodyPr/>
        <a:lstStyle/>
        <a:p>
          <a:endParaRPr lang="en-US"/>
        </a:p>
      </dgm:t>
    </dgm:pt>
    <dgm:pt modelId="{6C458E0B-98F5-4E38-951F-BC1953ED51E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Witnesses</a:t>
          </a:r>
        </a:p>
      </dgm:t>
    </dgm:pt>
    <dgm:pt modelId="{377039A2-595D-4C30-ACFE-E333437F709A}" type="parTrans" cxnId="{619A3DC5-952A-4222-8BD5-A7CDF80162F1}">
      <dgm:prSet/>
      <dgm:spPr/>
      <dgm:t>
        <a:bodyPr/>
        <a:lstStyle/>
        <a:p>
          <a:endParaRPr lang="en-US"/>
        </a:p>
      </dgm:t>
    </dgm:pt>
    <dgm:pt modelId="{2B7DB0F5-76B4-4606-BA66-7D918AAF5A81}" type="sibTrans" cxnId="{619A3DC5-952A-4222-8BD5-A7CDF80162F1}">
      <dgm:prSet/>
      <dgm:spPr>
        <a:solidFill>
          <a:schemeClr val="accent2">
            <a:lumMod val="75000"/>
          </a:schemeClr>
        </a:solidFill>
        <a:ln>
          <a:solidFill>
            <a:schemeClr val="tx1"/>
          </a:solidFill>
        </a:ln>
      </dgm:spPr>
      <dgm:t>
        <a:bodyPr/>
        <a:lstStyle/>
        <a:p>
          <a:endParaRPr lang="en-US"/>
        </a:p>
      </dgm:t>
    </dgm:pt>
    <dgm:pt modelId="{31571DCE-95D6-473B-8D94-A7F6C8770A5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latin typeface="+mn-lt"/>
            </a:rPr>
            <a:t>Types of Witness</a:t>
          </a:r>
        </a:p>
      </dgm:t>
    </dgm:pt>
    <dgm:pt modelId="{30332852-C747-4447-AD2F-ADB387F2DDB7}" type="parTrans" cxnId="{6A1ED02A-B7D1-4C21-9258-65BA249397BF}">
      <dgm:prSet/>
      <dgm:spPr/>
      <dgm:t>
        <a:bodyPr/>
        <a:lstStyle/>
        <a:p>
          <a:endParaRPr lang="en-US"/>
        </a:p>
      </dgm:t>
    </dgm:pt>
    <dgm:pt modelId="{16A52886-B48F-45D6-889D-65DD2FEA8A25}" type="sibTrans" cxnId="{6A1ED02A-B7D1-4C21-9258-65BA249397BF}">
      <dgm:prSet/>
      <dgm:spPr/>
      <dgm:t>
        <a:bodyPr/>
        <a:lstStyle/>
        <a:p>
          <a:endParaRPr lang="en-US"/>
        </a:p>
      </dgm:t>
    </dgm:pt>
    <dgm:pt modelId="{A5936970-DBD9-40DF-862B-B5D66FB2F11D}" type="pres">
      <dgm:prSet presAssocID="{71980E36-2849-4873-8801-36530B719551}" presName="diagram" presStyleCnt="0">
        <dgm:presLayoutVars>
          <dgm:dir/>
          <dgm:resizeHandles val="exact"/>
        </dgm:presLayoutVars>
      </dgm:prSet>
      <dgm:spPr/>
    </dgm:pt>
    <dgm:pt modelId="{921852F4-6942-47CF-934F-B0F47A8982A4}" type="pres">
      <dgm:prSet presAssocID="{FE7497A2-A00F-4BC7-B535-2C608D84C0CB}" presName="node" presStyleLbl="node1" presStyleIdx="0" presStyleCnt="5">
        <dgm:presLayoutVars>
          <dgm:bulletEnabled val="1"/>
        </dgm:presLayoutVars>
      </dgm:prSet>
      <dgm:spPr/>
    </dgm:pt>
    <dgm:pt modelId="{67F914B8-A250-4779-8B0D-EA99C8111AC8}" type="pres">
      <dgm:prSet presAssocID="{0F5667C0-F9EF-491E-B3CD-352E91EF0E6B}" presName="sibTrans" presStyleLbl="sibTrans2D1" presStyleIdx="0" presStyleCnt="4"/>
      <dgm:spPr/>
    </dgm:pt>
    <dgm:pt modelId="{A0F103FA-BDB9-4F3E-B2C5-001CF1F71124}" type="pres">
      <dgm:prSet presAssocID="{0F5667C0-F9EF-491E-B3CD-352E91EF0E6B}" presName="connectorText" presStyleLbl="sibTrans2D1" presStyleIdx="0" presStyleCnt="4"/>
      <dgm:spPr/>
    </dgm:pt>
    <dgm:pt modelId="{5A0A8A47-8EDA-48D3-ABB7-B86F5A0C2510}" type="pres">
      <dgm:prSet presAssocID="{9EE176DE-445E-493B-A331-B76860583115}" presName="node" presStyleLbl="node1" presStyleIdx="1" presStyleCnt="5">
        <dgm:presLayoutVars>
          <dgm:bulletEnabled val="1"/>
        </dgm:presLayoutVars>
      </dgm:prSet>
      <dgm:spPr/>
    </dgm:pt>
    <dgm:pt modelId="{83184988-7252-424D-B110-5E05F8356807}" type="pres">
      <dgm:prSet presAssocID="{FD8DD5A2-1444-402E-86EA-27A62687C755}" presName="sibTrans" presStyleLbl="sibTrans2D1" presStyleIdx="1" presStyleCnt="4"/>
      <dgm:spPr/>
    </dgm:pt>
    <dgm:pt modelId="{0590E2B2-34A6-447B-B6A3-0F9D5390B300}" type="pres">
      <dgm:prSet presAssocID="{FD8DD5A2-1444-402E-86EA-27A62687C755}" presName="connectorText" presStyleLbl="sibTrans2D1" presStyleIdx="1" presStyleCnt="4"/>
      <dgm:spPr/>
    </dgm:pt>
    <dgm:pt modelId="{8EA968DE-7772-4E94-A149-E126841FA416}" type="pres">
      <dgm:prSet presAssocID="{F9D84D4C-04D5-4A54-9579-3825600E2681}" presName="node" presStyleLbl="node1" presStyleIdx="2" presStyleCnt="5">
        <dgm:presLayoutVars>
          <dgm:bulletEnabled val="1"/>
        </dgm:presLayoutVars>
      </dgm:prSet>
      <dgm:spPr/>
    </dgm:pt>
    <dgm:pt modelId="{BD072509-FEB2-4A6C-87C4-0CCC26F54F76}" type="pres">
      <dgm:prSet presAssocID="{A88947DD-012E-41A2-95B7-DC100F55D141}" presName="sibTrans" presStyleLbl="sibTrans2D1" presStyleIdx="2" presStyleCnt="4"/>
      <dgm:spPr/>
    </dgm:pt>
    <dgm:pt modelId="{238D1646-0117-4818-931C-00FB2015B820}" type="pres">
      <dgm:prSet presAssocID="{A88947DD-012E-41A2-95B7-DC100F55D141}" presName="connectorText" presStyleLbl="sibTrans2D1" presStyleIdx="2" presStyleCnt="4"/>
      <dgm:spPr/>
    </dgm:pt>
    <dgm:pt modelId="{9115A554-401E-486B-88C1-1AB3A2EF3868}" type="pres">
      <dgm:prSet presAssocID="{6C458E0B-98F5-4E38-951F-BC1953ED51E4}" presName="node" presStyleLbl="node1" presStyleIdx="3" presStyleCnt="5">
        <dgm:presLayoutVars>
          <dgm:bulletEnabled val="1"/>
        </dgm:presLayoutVars>
      </dgm:prSet>
      <dgm:spPr/>
    </dgm:pt>
    <dgm:pt modelId="{CBE95E59-E1C6-4356-9BD5-7165DCB5B7F7}" type="pres">
      <dgm:prSet presAssocID="{2B7DB0F5-76B4-4606-BA66-7D918AAF5A81}" presName="sibTrans" presStyleLbl="sibTrans2D1" presStyleIdx="3" presStyleCnt="4"/>
      <dgm:spPr/>
    </dgm:pt>
    <dgm:pt modelId="{CF17EB7F-A1D9-433A-96F3-0535D80622CE}" type="pres">
      <dgm:prSet presAssocID="{2B7DB0F5-76B4-4606-BA66-7D918AAF5A81}" presName="connectorText" presStyleLbl="sibTrans2D1" presStyleIdx="3" presStyleCnt="4"/>
      <dgm:spPr/>
    </dgm:pt>
    <dgm:pt modelId="{FD202630-B435-4C97-BA3F-1AC156FBC90E}" type="pres">
      <dgm:prSet presAssocID="{31571DCE-95D6-473B-8D94-A7F6C8770A5B}" presName="node" presStyleLbl="node1" presStyleIdx="4" presStyleCnt="5">
        <dgm:presLayoutVars>
          <dgm:bulletEnabled val="1"/>
        </dgm:presLayoutVars>
      </dgm:prSet>
      <dgm:spPr/>
    </dgm:pt>
  </dgm:ptLst>
  <dgm:cxnLst>
    <dgm:cxn modelId="{0A43B00C-6FAD-4D6C-AE0C-C5AE24B18D3E}" type="presOf" srcId="{6C458E0B-98F5-4E38-951F-BC1953ED51E4}" destId="{9115A554-401E-486B-88C1-1AB3A2EF3868}" srcOrd="0" destOrd="0" presId="urn:microsoft.com/office/officeart/2005/8/layout/process5"/>
    <dgm:cxn modelId="{2DF16B1A-F68F-4AFA-9B64-C2F60DA32B0E}" type="presOf" srcId="{71980E36-2849-4873-8801-36530B719551}" destId="{A5936970-DBD9-40DF-862B-B5D66FB2F11D}" srcOrd="0" destOrd="0" presId="urn:microsoft.com/office/officeart/2005/8/layout/process5"/>
    <dgm:cxn modelId="{A9248427-B264-4511-88B4-D0AF62E4B6C5}" type="presOf" srcId="{0F5667C0-F9EF-491E-B3CD-352E91EF0E6B}" destId="{67F914B8-A250-4779-8B0D-EA99C8111AC8}" srcOrd="0" destOrd="0" presId="urn:microsoft.com/office/officeart/2005/8/layout/process5"/>
    <dgm:cxn modelId="{6A1ED02A-B7D1-4C21-9258-65BA249397BF}" srcId="{71980E36-2849-4873-8801-36530B719551}" destId="{31571DCE-95D6-473B-8D94-A7F6C8770A5B}" srcOrd="4" destOrd="0" parTransId="{30332852-C747-4447-AD2F-ADB387F2DDB7}" sibTransId="{16A52886-B48F-45D6-889D-65DD2FEA8A25}"/>
    <dgm:cxn modelId="{6D8F4D47-ACEB-4187-AC76-DA0C4BF7E709}" type="presOf" srcId="{31571DCE-95D6-473B-8D94-A7F6C8770A5B}" destId="{FD202630-B435-4C97-BA3F-1AC156FBC90E}" srcOrd="0" destOrd="0" presId="urn:microsoft.com/office/officeart/2005/8/layout/process5"/>
    <dgm:cxn modelId="{46004D72-3354-4ACD-BD6E-48257066735E}" type="presOf" srcId="{FD8DD5A2-1444-402E-86EA-27A62687C755}" destId="{0590E2B2-34A6-447B-B6A3-0F9D5390B300}" srcOrd="1" destOrd="0" presId="urn:microsoft.com/office/officeart/2005/8/layout/process5"/>
    <dgm:cxn modelId="{F3DEBC7B-3D2C-41AF-AC66-155637D9BF0A}" type="presOf" srcId="{2B7DB0F5-76B4-4606-BA66-7D918AAF5A81}" destId="{CBE95E59-E1C6-4356-9BD5-7165DCB5B7F7}" srcOrd="0" destOrd="0" presId="urn:microsoft.com/office/officeart/2005/8/layout/process5"/>
    <dgm:cxn modelId="{5F3B758A-1FDE-4DCF-BD3C-A34720454ADD}" type="presOf" srcId="{A88947DD-012E-41A2-95B7-DC100F55D141}" destId="{238D1646-0117-4818-931C-00FB2015B820}" srcOrd="1" destOrd="0" presId="urn:microsoft.com/office/officeart/2005/8/layout/process5"/>
    <dgm:cxn modelId="{AF809490-B1F5-4C80-B6D5-D79E46C40458}" srcId="{71980E36-2849-4873-8801-36530B719551}" destId="{F9D84D4C-04D5-4A54-9579-3825600E2681}" srcOrd="2" destOrd="0" parTransId="{377F22CB-3BA0-4413-ABB7-BF3CE8D137B4}" sibTransId="{A88947DD-012E-41A2-95B7-DC100F55D141}"/>
    <dgm:cxn modelId="{683CA3AC-9873-405F-BB00-F0E3C32CD284}" srcId="{71980E36-2849-4873-8801-36530B719551}" destId="{9EE176DE-445E-493B-A331-B76860583115}" srcOrd="1" destOrd="0" parTransId="{5C17E24F-968E-4919-B8F2-9D8F042982CF}" sibTransId="{FD8DD5A2-1444-402E-86EA-27A62687C755}"/>
    <dgm:cxn modelId="{E2DE67AE-C29D-49A3-9F10-8BC92ABD14A0}" type="presOf" srcId="{F9D84D4C-04D5-4A54-9579-3825600E2681}" destId="{8EA968DE-7772-4E94-A149-E126841FA416}" srcOrd="0" destOrd="0" presId="urn:microsoft.com/office/officeart/2005/8/layout/process5"/>
    <dgm:cxn modelId="{84F403BC-13B9-4789-BA15-D5079523FCE7}" type="presOf" srcId="{FD8DD5A2-1444-402E-86EA-27A62687C755}" destId="{83184988-7252-424D-B110-5E05F8356807}" srcOrd="0" destOrd="0" presId="urn:microsoft.com/office/officeart/2005/8/layout/process5"/>
    <dgm:cxn modelId="{619A3DC5-952A-4222-8BD5-A7CDF80162F1}" srcId="{71980E36-2849-4873-8801-36530B719551}" destId="{6C458E0B-98F5-4E38-951F-BC1953ED51E4}" srcOrd="3" destOrd="0" parTransId="{377039A2-595D-4C30-ACFE-E333437F709A}" sibTransId="{2B7DB0F5-76B4-4606-BA66-7D918AAF5A81}"/>
    <dgm:cxn modelId="{3BFC6CCF-2BE0-4D38-A5F8-F9DEEF68B203}" type="presOf" srcId="{FE7497A2-A00F-4BC7-B535-2C608D84C0CB}" destId="{921852F4-6942-47CF-934F-B0F47A8982A4}" srcOrd="0" destOrd="0" presId="urn:microsoft.com/office/officeart/2005/8/layout/process5"/>
    <dgm:cxn modelId="{E26634D4-F178-46E4-BDBA-86D977818973}" type="presOf" srcId="{A88947DD-012E-41A2-95B7-DC100F55D141}" destId="{BD072509-FEB2-4A6C-87C4-0CCC26F54F76}" srcOrd="0" destOrd="0" presId="urn:microsoft.com/office/officeart/2005/8/layout/process5"/>
    <dgm:cxn modelId="{E2651AE6-B847-4622-8596-47309D765EC6}" type="presOf" srcId="{2B7DB0F5-76B4-4606-BA66-7D918AAF5A81}" destId="{CF17EB7F-A1D9-433A-96F3-0535D80622CE}" srcOrd="1" destOrd="0" presId="urn:microsoft.com/office/officeart/2005/8/layout/process5"/>
    <dgm:cxn modelId="{574DCDE9-1D3D-4518-A1C7-FC53C4FA4608}" type="presOf" srcId="{0F5667C0-F9EF-491E-B3CD-352E91EF0E6B}" destId="{A0F103FA-BDB9-4F3E-B2C5-001CF1F71124}" srcOrd="1" destOrd="0" presId="urn:microsoft.com/office/officeart/2005/8/layout/process5"/>
    <dgm:cxn modelId="{07D7E3E9-71F0-4A68-994E-C3915627523B}" srcId="{71980E36-2849-4873-8801-36530B719551}" destId="{FE7497A2-A00F-4BC7-B535-2C608D84C0CB}" srcOrd="0" destOrd="0" parTransId="{8134D0C4-8711-41C0-97CA-B3C0176689B6}" sibTransId="{0F5667C0-F9EF-491E-B3CD-352E91EF0E6B}"/>
    <dgm:cxn modelId="{24CE85EF-EA9C-4BA1-9AB8-FFBED8FAF676}" type="presOf" srcId="{9EE176DE-445E-493B-A331-B76860583115}" destId="{5A0A8A47-8EDA-48D3-ABB7-B86F5A0C2510}" srcOrd="0" destOrd="0" presId="urn:microsoft.com/office/officeart/2005/8/layout/process5"/>
    <dgm:cxn modelId="{7C95A7C3-5B94-4E83-A060-DF3D64316228}" type="presParOf" srcId="{A5936970-DBD9-40DF-862B-B5D66FB2F11D}" destId="{921852F4-6942-47CF-934F-B0F47A8982A4}" srcOrd="0" destOrd="0" presId="urn:microsoft.com/office/officeart/2005/8/layout/process5"/>
    <dgm:cxn modelId="{63E47962-6CB5-4832-8528-BA017BC4076C}" type="presParOf" srcId="{A5936970-DBD9-40DF-862B-B5D66FB2F11D}" destId="{67F914B8-A250-4779-8B0D-EA99C8111AC8}" srcOrd="1" destOrd="0" presId="urn:microsoft.com/office/officeart/2005/8/layout/process5"/>
    <dgm:cxn modelId="{B6E41C22-0709-4541-AC2E-D453B675E7B3}" type="presParOf" srcId="{67F914B8-A250-4779-8B0D-EA99C8111AC8}" destId="{A0F103FA-BDB9-4F3E-B2C5-001CF1F71124}" srcOrd="0" destOrd="0" presId="urn:microsoft.com/office/officeart/2005/8/layout/process5"/>
    <dgm:cxn modelId="{D688898E-4B08-4969-B064-F0411DA1E4F1}" type="presParOf" srcId="{A5936970-DBD9-40DF-862B-B5D66FB2F11D}" destId="{5A0A8A47-8EDA-48D3-ABB7-B86F5A0C2510}" srcOrd="2" destOrd="0" presId="urn:microsoft.com/office/officeart/2005/8/layout/process5"/>
    <dgm:cxn modelId="{9898BB76-B8E8-4954-A7E1-24FCF5310B50}" type="presParOf" srcId="{A5936970-DBD9-40DF-862B-B5D66FB2F11D}" destId="{83184988-7252-424D-B110-5E05F8356807}" srcOrd="3" destOrd="0" presId="urn:microsoft.com/office/officeart/2005/8/layout/process5"/>
    <dgm:cxn modelId="{CDED6915-9F80-4F7C-8814-E6BE9931CE1D}" type="presParOf" srcId="{83184988-7252-424D-B110-5E05F8356807}" destId="{0590E2B2-34A6-447B-B6A3-0F9D5390B300}" srcOrd="0" destOrd="0" presId="urn:microsoft.com/office/officeart/2005/8/layout/process5"/>
    <dgm:cxn modelId="{D6220813-BF79-45C5-A7F1-DAF30F06EE4D}" type="presParOf" srcId="{A5936970-DBD9-40DF-862B-B5D66FB2F11D}" destId="{8EA968DE-7772-4E94-A149-E126841FA416}" srcOrd="4" destOrd="0" presId="urn:microsoft.com/office/officeart/2005/8/layout/process5"/>
    <dgm:cxn modelId="{C18AB74D-2BAC-4D5D-AE4C-604750FF499C}" type="presParOf" srcId="{A5936970-DBD9-40DF-862B-B5D66FB2F11D}" destId="{BD072509-FEB2-4A6C-87C4-0CCC26F54F76}" srcOrd="5" destOrd="0" presId="urn:microsoft.com/office/officeart/2005/8/layout/process5"/>
    <dgm:cxn modelId="{833EB615-DDD6-4EB5-A471-531D814378FB}" type="presParOf" srcId="{BD072509-FEB2-4A6C-87C4-0CCC26F54F76}" destId="{238D1646-0117-4818-931C-00FB2015B820}" srcOrd="0" destOrd="0" presId="urn:microsoft.com/office/officeart/2005/8/layout/process5"/>
    <dgm:cxn modelId="{DF7338CB-A8E3-4C0B-A267-7993DDB7940B}" type="presParOf" srcId="{A5936970-DBD9-40DF-862B-B5D66FB2F11D}" destId="{9115A554-401E-486B-88C1-1AB3A2EF3868}" srcOrd="6" destOrd="0" presId="urn:microsoft.com/office/officeart/2005/8/layout/process5"/>
    <dgm:cxn modelId="{975005EF-1CB4-4425-B782-2A9747153A34}" type="presParOf" srcId="{A5936970-DBD9-40DF-862B-B5D66FB2F11D}" destId="{CBE95E59-E1C6-4356-9BD5-7165DCB5B7F7}" srcOrd="7" destOrd="0" presId="urn:microsoft.com/office/officeart/2005/8/layout/process5"/>
    <dgm:cxn modelId="{C09E05E0-6565-46B2-AC52-97ED4A14ED77}" type="presParOf" srcId="{CBE95E59-E1C6-4356-9BD5-7165DCB5B7F7}" destId="{CF17EB7F-A1D9-433A-96F3-0535D80622CE}" srcOrd="0" destOrd="0" presId="urn:microsoft.com/office/officeart/2005/8/layout/process5"/>
    <dgm:cxn modelId="{59AC9DEE-4D14-4C25-8C14-11334D948EA0}" type="presParOf" srcId="{A5936970-DBD9-40DF-862B-B5D66FB2F11D}" destId="{FD202630-B435-4C97-BA3F-1AC156FBC90E}"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30F33A-AFF2-422C-8F3F-F78C03FD7B8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94BAD537-A9DB-4D56-B5B1-0A9E75AFC7F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Crime Scenes</a:t>
          </a:r>
        </a:p>
      </dgm:t>
    </dgm:pt>
    <dgm:pt modelId="{8942D864-6F93-4FA4-B895-65A07FA23D56}" type="parTrans" cxnId="{6C12E9DF-AB2C-4F9D-8123-3819BAC89BA7}">
      <dgm:prSet/>
      <dgm:spPr/>
      <dgm:t>
        <a:bodyPr/>
        <a:lstStyle/>
        <a:p>
          <a:endParaRPr lang="en-US"/>
        </a:p>
      </dgm:t>
    </dgm:pt>
    <dgm:pt modelId="{785B70D9-ED87-40D5-B51D-75474D003304}" type="sibTrans" cxnId="{6C12E9DF-AB2C-4F9D-8123-3819BAC89BA7}">
      <dgm:prSet/>
      <dgm:spPr>
        <a:solidFill>
          <a:schemeClr val="accent2">
            <a:lumMod val="75000"/>
          </a:schemeClr>
        </a:solidFill>
        <a:ln>
          <a:solidFill>
            <a:schemeClr val="tx1"/>
          </a:solidFill>
        </a:ln>
      </dgm:spPr>
      <dgm:t>
        <a:bodyPr/>
        <a:lstStyle/>
        <a:p>
          <a:endParaRPr lang="en-US"/>
        </a:p>
      </dgm:t>
    </dgm:pt>
    <dgm:pt modelId="{73B288B1-141A-45A3-8CEA-D5E9A43881B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Identification</a:t>
          </a:r>
        </a:p>
      </dgm:t>
    </dgm:pt>
    <dgm:pt modelId="{DF315E4E-B866-4B69-9565-5BB9315086A5}" type="parTrans" cxnId="{8A63CCD0-EF1F-48EA-AA48-EFBFFD8E4521}">
      <dgm:prSet/>
      <dgm:spPr/>
      <dgm:t>
        <a:bodyPr/>
        <a:lstStyle/>
        <a:p>
          <a:endParaRPr lang="en-US"/>
        </a:p>
      </dgm:t>
    </dgm:pt>
    <dgm:pt modelId="{10A30DB1-EF92-4C4F-B75F-203278DEFB53}" type="sibTrans" cxnId="{8A63CCD0-EF1F-48EA-AA48-EFBFFD8E4521}">
      <dgm:prSet/>
      <dgm:spPr>
        <a:solidFill>
          <a:schemeClr val="accent2">
            <a:lumMod val="75000"/>
          </a:schemeClr>
        </a:solidFill>
        <a:ln>
          <a:solidFill>
            <a:schemeClr val="tx1"/>
          </a:solidFill>
        </a:ln>
      </dgm:spPr>
      <dgm:t>
        <a:bodyPr/>
        <a:lstStyle/>
        <a:p>
          <a:endParaRPr lang="en-US"/>
        </a:p>
      </dgm:t>
    </dgm:pt>
    <dgm:pt modelId="{7868A192-AB3C-44F5-B6C6-E424436FF0E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Preservation</a:t>
          </a:r>
        </a:p>
      </dgm:t>
    </dgm:pt>
    <dgm:pt modelId="{C6B84B8E-13CA-447B-8559-5C7C604C2E4F}" type="parTrans" cxnId="{7CE65EB6-2953-43B6-B0A7-1FB7A4D525D8}">
      <dgm:prSet/>
      <dgm:spPr/>
      <dgm:t>
        <a:bodyPr/>
        <a:lstStyle/>
        <a:p>
          <a:endParaRPr lang="en-US"/>
        </a:p>
      </dgm:t>
    </dgm:pt>
    <dgm:pt modelId="{8E728046-0C73-4EB5-ACA9-2E6E8285E4D0}" type="sibTrans" cxnId="{7CE65EB6-2953-43B6-B0A7-1FB7A4D525D8}">
      <dgm:prSet/>
      <dgm:spPr>
        <a:solidFill>
          <a:schemeClr val="accent2">
            <a:lumMod val="75000"/>
          </a:schemeClr>
        </a:solidFill>
        <a:ln>
          <a:solidFill>
            <a:schemeClr val="tx1"/>
          </a:solidFill>
        </a:ln>
      </dgm:spPr>
      <dgm:t>
        <a:bodyPr/>
        <a:lstStyle/>
        <a:p>
          <a:endParaRPr lang="en-US"/>
        </a:p>
      </dgm:t>
    </dgm:pt>
    <dgm:pt modelId="{A0F4F7A8-5A96-408C-833F-066E58223F9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Common Approach Path</a:t>
          </a:r>
        </a:p>
      </dgm:t>
    </dgm:pt>
    <dgm:pt modelId="{20E15A2F-FB86-4C90-98B9-E5543975C9D7}" type="parTrans" cxnId="{216A56B6-D8E0-4984-AE1D-49584D8BF5DB}">
      <dgm:prSet/>
      <dgm:spPr/>
      <dgm:t>
        <a:bodyPr/>
        <a:lstStyle/>
        <a:p>
          <a:endParaRPr lang="en-US"/>
        </a:p>
      </dgm:t>
    </dgm:pt>
    <dgm:pt modelId="{4ACA4E74-014D-47CF-BA0A-B1569C7378C8}" type="sibTrans" cxnId="{216A56B6-D8E0-4984-AE1D-49584D8BF5DB}">
      <dgm:prSet/>
      <dgm:spPr>
        <a:solidFill>
          <a:schemeClr val="accent2">
            <a:lumMod val="75000"/>
          </a:schemeClr>
        </a:solidFill>
        <a:ln>
          <a:solidFill>
            <a:schemeClr val="tx1"/>
          </a:solidFill>
        </a:ln>
      </dgm:spPr>
      <dgm:t>
        <a:bodyPr/>
        <a:lstStyle/>
        <a:p>
          <a:endParaRPr lang="en-US"/>
        </a:p>
      </dgm:t>
    </dgm:pt>
    <dgm:pt modelId="{4883D642-BA8D-49F4-B5ED-2DB5D272C2C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Log Books/ Cordons </a:t>
          </a:r>
        </a:p>
      </dgm:t>
    </dgm:pt>
    <dgm:pt modelId="{DF470412-DB0F-46B0-B220-BD1A21FFE16D}" type="parTrans" cxnId="{6336623E-459C-46A7-9B29-01161330F271}">
      <dgm:prSet/>
      <dgm:spPr/>
      <dgm:t>
        <a:bodyPr/>
        <a:lstStyle/>
        <a:p>
          <a:endParaRPr lang="en-US"/>
        </a:p>
      </dgm:t>
    </dgm:pt>
    <dgm:pt modelId="{F2443821-E212-4D74-BC30-00BF81253868}" type="sibTrans" cxnId="{6336623E-459C-46A7-9B29-01161330F271}">
      <dgm:prSet/>
      <dgm:spPr>
        <a:solidFill>
          <a:schemeClr val="accent2">
            <a:lumMod val="75000"/>
          </a:schemeClr>
        </a:solidFill>
        <a:ln>
          <a:solidFill>
            <a:schemeClr val="tx1"/>
          </a:solidFill>
        </a:ln>
      </dgm:spPr>
      <dgm:t>
        <a:bodyPr/>
        <a:lstStyle/>
        <a:p>
          <a:endParaRPr lang="en-US"/>
        </a:p>
      </dgm:t>
    </dgm:pt>
    <dgm:pt modelId="{6F380ED8-C633-46CD-897E-1E7CF6FD859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Cross Contamination</a:t>
          </a:r>
        </a:p>
      </dgm:t>
    </dgm:pt>
    <dgm:pt modelId="{EE648F1B-0425-4559-87B5-582E04C526BC}" type="parTrans" cxnId="{53580505-9160-4759-9280-C340B45B320C}">
      <dgm:prSet/>
      <dgm:spPr/>
      <dgm:t>
        <a:bodyPr/>
        <a:lstStyle/>
        <a:p>
          <a:endParaRPr lang="en-US"/>
        </a:p>
      </dgm:t>
    </dgm:pt>
    <dgm:pt modelId="{47810D35-4F62-4CA7-8913-6533D0A469CE}" type="sibTrans" cxnId="{53580505-9160-4759-9280-C340B45B320C}">
      <dgm:prSet/>
      <dgm:spPr>
        <a:solidFill>
          <a:schemeClr val="accent2">
            <a:lumMod val="75000"/>
          </a:schemeClr>
        </a:solidFill>
        <a:ln>
          <a:solidFill>
            <a:schemeClr val="tx1"/>
          </a:solidFill>
        </a:ln>
      </dgm:spPr>
      <dgm:t>
        <a:bodyPr/>
        <a:lstStyle/>
        <a:p>
          <a:endParaRPr lang="en-US"/>
        </a:p>
      </dgm:t>
    </dgm:pt>
    <dgm:pt modelId="{B3DD306A-BDE8-464B-9CCC-C926194D0D5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Staff</a:t>
          </a:r>
        </a:p>
      </dgm:t>
    </dgm:pt>
    <dgm:pt modelId="{D41B2220-177F-48E1-ABBF-6FF6B7D0FBC0}" type="parTrans" cxnId="{70982AF4-EC7F-44B3-ACE1-CFEEC078D8E4}">
      <dgm:prSet/>
      <dgm:spPr/>
      <dgm:t>
        <a:bodyPr/>
        <a:lstStyle/>
        <a:p>
          <a:endParaRPr lang="en-US"/>
        </a:p>
      </dgm:t>
    </dgm:pt>
    <dgm:pt modelId="{80BC3A2C-9FBF-4DE1-BF19-1CBE8C484DB9}" type="sibTrans" cxnId="{70982AF4-EC7F-44B3-ACE1-CFEEC078D8E4}">
      <dgm:prSet/>
      <dgm:spPr>
        <a:solidFill>
          <a:schemeClr val="accent2">
            <a:lumMod val="75000"/>
          </a:schemeClr>
        </a:solidFill>
        <a:ln>
          <a:solidFill>
            <a:schemeClr val="tx1"/>
          </a:solidFill>
        </a:ln>
      </dgm:spPr>
      <dgm:t>
        <a:bodyPr/>
        <a:lstStyle/>
        <a:p>
          <a:endParaRPr lang="en-US"/>
        </a:p>
      </dgm:t>
    </dgm:pt>
    <dgm:pt modelId="{7BE96528-1573-4371-B8B4-C043042C354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latin typeface="+mn-lt"/>
            </a:rPr>
            <a:t>Recording</a:t>
          </a:r>
        </a:p>
      </dgm:t>
    </dgm:pt>
    <dgm:pt modelId="{C2BC527B-D473-4622-B1D1-71CC96A21C1F}" type="parTrans" cxnId="{48458F04-930D-4D4C-8A37-3BA36F405C8A}">
      <dgm:prSet/>
      <dgm:spPr/>
      <dgm:t>
        <a:bodyPr/>
        <a:lstStyle/>
        <a:p>
          <a:endParaRPr lang="en-US"/>
        </a:p>
      </dgm:t>
    </dgm:pt>
    <dgm:pt modelId="{44DB51CE-AB5B-4B86-AC38-12A13FC3A71F}" type="sibTrans" cxnId="{48458F04-930D-4D4C-8A37-3BA36F405C8A}">
      <dgm:prSet/>
      <dgm:spPr/>
      <dgm:t>
        <a:bodyPr/>
        <a:lstStyle/>
        <a:p>
          <a:endParaRPr lang="en-US"/>
        </a:p>
      </dgm:t>
    </dgm:pt>
    <dgm:pt modelId="{506C5082-2275-46C8-89CE-D6147490F36E}" type="pres">
      <dgm:prSet presAssocID="{E830F33A-AFF2-422C-8F3F-F78C03FD7B88}" presName="diagram" presStyleCnt="0">
        <dgm:presLayoutVars>
          <dgm:dir/>
          <dgm:resizeHandles val="exact"/>
        </dgm:presLayoutVars>
      </dgm:prSet>
      <dgm:spPr/>
    </dgm:pt>
    <dgm:pt modelId="{2A36D45F-A662-4959-91FE-E695CA4D9A5B}" type="pres">
      <dgm:prSet presAssocID="{94BAD537-A9DB-4D56-B5B1-0A9E75AFC7FA}" presName="node" presStyleLbl="node1" presStyleIdx="0" presStyleCnt="8">
        <dgm:presLayoutVars>
          <dgm:bulletEnabled val="1"/>
        </dgm:presLayoutVars>
      </dgm:prSet>
      <dgm:spPr/>
    </dgm:pt>
    <dgm:pt modelId="{7622BC19-C125-4964-A497-DC698BBD8D6A}" type="pres">
      <dgm:prSet presAssocID="{785B70D9-ED87-40D5-B51D-75474D003304}" presName="sibTrans" presStyleLbl="sibTrans2D1" presStyleIdx="0" presStyleCnt="7"/>
      <dgm:spPr/>
    </dgm:pt>
    <dgm:pt modelId="{876F600B-1374-4FF7-99AA-7A777DCECC7E}" type="pres">
      <dgm:prSet presAssocID="{785B70D9-ED87-40D5-B51D-75474D003304}" presName="connectorText" presStyleLbl="sibTrans2D1" presStyleIdx="0" presStyleCnt="7"/>
      <dgm:spPr/>
    </dgm:pt>
    <dgm:pt modelId="{EDB9ACF6-B586-4E4F-9952-31A05F0CEED8}" type="pres">
      <dgm:prSet presAssocID="{73B288B1-141A-45A3-8CEA-D5E9A43881B0}" presName="node" presStyleLbl="node1" presStyleIdx="1" presStyleCnt="8">
        <dgm:presLayoutVars>
          <dgm:bulletEnabled val="1"/>
        </dgm:presLayoutVars>
      </dgm:prSet>
      <dgm:spPr/>
    </dgm:pt>
    <dgm:pt modelId="{74E1DCD4-6CD8-458D-BBFB-924BB70A906B}" type="pres">
      <dgm:prSet presAssocID="{10A30DB1-EF92-4C4F-B75F-203278DEFB53}" presName="sibTrans" presStyleLbl="sibTrans2D1" presStyleIdx="1" presStyleCnt="7"/>
      <dgm:spPr/>
    </dgm:pt>
    <dgm:pt modelId="{815ADE13-24AF-4F3A-A363-8C48534A0CBC}" type="pres">
      <dgm:prSet presAssocID="{10A30DB1-EF92-4C4F-B75F-203278DEFB53}" presName="connectorText" presStyleLbl="sibTrans2D1" presStyleIdx="1" presStyleCnt="7"/>
      <dgm:spPr/>
    </dgm:pt>
    <dgm:pt modelId="{BA48418C-5921-4F9C-A1AC-5ACD69899CC3}" type="pres">
      <dgm:prSet presAssocID="{7868A192-AB3C-44F5-B6C6-E424436FF0E1}" presName="node" presStyleLbl="node1" presStyleIdx="2" presStyleCnt="8">
        <dgm:presLayoutVars>
          <dgm:bulletEnabled val="1"/>
        </dgm:presLayoutVars>
      </dgm:prSet>
      <dgm:spPr/>
    </dgm:pt>
    <dgm:pt modelId="{9F74D6BC-3468-41BB-B878-FB27C9B68D5A}" type="pres">
      <dgm:prSet presAssocID="{8E728046-0C73-4EB5-ACA9-2E6E8285E4D0}" presName="sibTrans" presStyleLbl="sibTrans2D1" presStyleIdx="2" presStyleCnt="7"/>
      <dgm:spPr/>
    </dgm:pt>
    <dgm:pt modelId="{DEA02E95-8C47-46A8-AC72-D275C0B2EFD9}" type="pres">
      <dgm:prSet presAssocID="{8E728046-0C73-4EB5-ACA9-2E6E8285E4D0}" presName="connectorText" presStyleLbl="sibTrans2D1" presStyleIdx="2" presStyleCnt="7"/>
      <dgm:spPr/>
    </dgm:pt>
    <dgm:pt modelId="{DD5FEE83-2E79-40C9-B20F-9ED62C3F0E73}" type="pres">
      <dgm:prSet presAssocID="{A0F4F7A8-5A96-408C-833F-066E58223F94}" presName="node" presStyleLbl="node1" presStyleIdx="3" presStyleCnt="8">
        <dgm:presLayoutVars>
          <dgm:bulletEnabled val="1"/>
        </dgm:presLayoutVars>
      </dgm:prSet>
      <dgm:spPr/>
    </dgm:pt>
    <dgm:pt modelId="{61B3F46A-9D39-41B3-B591-7AD9F57C87B7}" type="pres">
      <dgm:prSet presAssocID="{4ACA4E74-014D-47CF-BA0A-B1569C7378C8}" presName="sibTrans" presStyleLbl="sibTrans2D1" presStyleIdx="3" presStyleCnt="7"/>
      <dgm:spPr/>
    </dgm:pt>
    <dgm:pt modelId="{26F232E7-2503-4C8A-90E6-1C1340D1D961}" type="pres">
      <dgm:prSet presAssocID="{4ACA4E74-014D-47CF-BA0A-B1569C7378C8}" presName="connectorText" presStyleLbl="sibTrans2D1" presStyleIdx="3" presStyleCnt="7"/>
      <dgm:spPr/>
    </dgm:pt>
    <dgm:pt modelId="{4480F5B5-10E1-4AE2-96A4-170DF134071D}" type="pres">
      <dgm:prSet presAssocID="{4883D642-BA8D-49F4-B5ED-2DB5D272C2CA}" presName="node" presStyleLbl="node1" presStyleIdx="4" presStyleCnt="8">
        <dgm:presLayoutVars>
          <dgm:bulletEnabled val="1"/>
        </dgm:presLayoutVars>
      </dgm:prSet>
      <dgm:spPr/>
    </dgm:pt>
    <dgm:pt modelId="{29DB3004-946E-4547-B906-85FE130F55C0}" type="pres">
      <dgm:prSet presAssocID="{F2443821-E212-4D74-BC30-00BF81253868}" presName="sibTrans" presStyleLbl="sibTrans2D1" presStyleIdx="4" presStyleCnt="7"/>
      <dgm:spPr/>
    </dgm:pt>
    <dgm:pt modelId="{C5E7FE17-DFE0-4FED-90B7-AD3CEC4808CB}" type="pres">
      <dgm:prSet presAssocID="{F2443821-E212-4D74-BC30-00BF81253868}" presName="connectorText" presStyleLbl="sibTrans2D1" presStyleIdx="4" presStyleCnt="7"/>
      <dgm:spPr/>
    </dgm:pt>
    <dgm:pt modelId="{F547617C-8FEA-4FCC-B559-F6393FD2C389}" type="pres">
      <dgm:prSet presAssocID="{6F380ED8-C633-46CD-897E-1E7CF6FD8598}" presName="node" presStyleLbl="node1" presStyleIdx="5" presStyleCnt="8" custScaleX="106986">
        <dgm:presLayoutVars>
          <dgm:bulletEnabled val="1"/>
        </dgm:presLayoutVars>
      </dgm:prSet>
      <dgm:spPr/>
    </dgm:pt>
    <dgm:pt modelId="{71D0250F-6B8A-410B-BB75-37E16811B76B}" type="pres">
      <dgm:prSet presAssocID="{47810D35-4F62-4CA7-8913-6533D0A469CE}" presName="sibTrans" presStyleLbl="sibTrans2D1" presStyleIdx="5" presStyleCnt="7"/>
      <dgm:spPr/>
    </dgm:pt>
    <dgm:pt modelId="{230CAAA2-8A24-4A73-9A36-D8CC3BCB335E}" type="pres">
      <dgm:prSet presAssocID="{47810D35-4F62-4CA7-8913-6533D0A469CE}" presName="connectorText" presStyleLbl="sibTrans2D1" presStyleIdx="5" presStyleCnt="7"/>
      <dgm:spPr/>
    </dgm:pt>
    <dgm:pt modelId="{428C1CD4-B687-48E6-8998-555BB64B1035}" type="pres">
      <dgm:prSet presAssocID="{B3DD306A-BDE8-464B-9CCC-C926194D0D55}" presName="node" presStyleLbl="node1" presStyleIdx="6" presStyleCnt="8">
        <dgm:presLayoutVars>
          <dgm:bulletEnabled val="1"/>
        </dgm:presLayoutVars>
      </dgm:prSet>
      <dgm:spPr/>
    </dgm:pt>
    <dgm:pt modelId="{5E84FB79-C182-43A2-963F-855FCE1CD4B9}" type="pres">
      <dgm:prSet presAssocID="{80BC3A2C-9FBF-4DE1-BF19-1CBE8C484DB9}" presName="sibTrans" presStyleLbl="sibTrans2D1" presStyleIdx="6" presStyleCnt="7"/>
      <dgm:spPr/>
    </dgm:pt>
    <dgm:pt modelId="{87F5536C-B742-459D-8C7A-AE123B4E6172}" type="pres">
      <dgm:prSet presAssocID="{80BC3A2C-9FBF-4DE1-BF19-1CBE8C484DB9}" presName="connectorText" presStyleLbl="sibTrans2D1" presStyleIdx="6" presStyleCnt="7"/>
      <dgm:spPr/>
    </dgm:pt>
    <dgm:pt modelId="{5670D078-CDAB-4E68-A974-DC9489B28AD8}" type="pres">
      <dgm:prSet presAssocID="{7BE96528-1573-4371-B8B4-C043042C3548}" presName="node" presStyleLbl="node1" presStyleIdx="7" presStyleCnt="8">
        <dgm:presLayoutVars>
          <dgm:bulletEnabled val="1"/>
        </dgm:presLayoutVars>
      </dgm:prSet>
      <dgm:spPr/>
    </dgm:pt>
  </dgm:ptLst>
  <dgm:cxnLst>
    <dgm:cxn modelId="{48458F04-930D-4D4C-8A37-3BA36F405C8A}" srcId="{E830F33A-AFF2-422C-8F3F-F78C03FD7B88}" destId="{7BE96528-1573-4371-B8B4-C043042C3548}" srcOrd="7" destOrd="0" parTransId="{C2BC527B-D473-4622-B1D1-71CC96A21C1F}" sibTransId="{44DB51CE-AB5B-4B86-AC38-12A13FC3A71F}"/>
    <dgm:cxn modelId="{53580505-9160-4759-9280-C340B45B320C}" srcId="{E830F33A-AFF2-422C-8F3F-F78C03FD7B88}" destId="{6F380ED8-C633-46CD-897E-1E7CF6FD8598}" srcOrd="5" destOrd="0" parTransId="{EE648F1B-0425-4559-87B5-582E04C526BC}" sibTransId="{47810D35-4F62-4CA7-8913-6533D0A469CE}"/>
    <dgm:cxn modelId="{07B73615-6470-4584-9564-D1DDEA3745DB}" type="presOf" srcId="{73B288B1-141A-45A3-8CEA-D5E9A43881B0}" destId="{EDB9ACF6-B586-4E4F-9952-31A05F0CEED8}" srcOrd="0" destOrd="0" presId="urn:microsoft.com/office/officeart/2005/8/layout/process5"/>
    <dgm:cxn modelId="{8582EC20-AA47-42D9-B3E5-4816F658D3B0}" type="presOf" srcId="{80BC3A2C-9FBF-4DE1-BF19-1CBE8C484DB9}" destId="{87F5536C-B742-459D-8C7A-AE123B4E6172}" srcOrd="1" destOrd="0" presId="urn:microsoft.com/office/officeart/2005/8/layout/process5"/>
    <dgm:cxn modelId="{ABD95323-810C-4D52-9D66-0023150BFA79}" type="presOf" srcId="{4ACA4E74-014D-47CF-BA0A-B1569C7378C8}" destId="{61B3F46A-9D39-41B3-B591-7AD9F57C87B7}" srcOrd="0" destOrd="0" presId="urn:microsoft.com/office/officeart/2005/8/layout/process5"/>
    <dgm:cxn modelId="{6336623E-459C-46A7-9B29-01161330F271}" srcId="{E830F33A-AFF2-422C-8F3F-F78C03FD7B88}" destId="{4883D642-BA8D-49F4-B5ED-2DB5D272C2CA}" srcOrd="4" destOrd="0" parTransId="{DF470412-DB0F-46B0-B220-BD1A21FFE16D}" sibTransId="{F2443821-E212-4D74-BC30-00BF81253868}"/>
    <dgm:cxn modelId="{D62C9F3F-D0B2-4EE0-913A-2D6A08C0157A}" type="presOf" srcId="{94BAD537-A9DB-4D56-B5B1-0A9E75AFC7FA}" destId="{2A36D45F-A662-4959-91FE-E695CA4D9A5B}" srcOrd="0" destOrd="0" presId="urn:microsoft.com/office/officeart/2005/8/layout/process5"/>
    <dgm:cxn modelId="{287B9A40-2345-4A58-8B3B-DD530DC9201E}" type="presOf" srcId="{4ACA4E74-014D-47CF-BA0A-B1569C7378C8}" destId="{26F232E7-2503-4C8A-90E6-1C1340D1D961}" srcOrd="1" destOrd="0" presId="urn:microsoft.com/office/officeart/2005/8/layout/process5"/>
    <dgm:cxn modelId="{ABCC2B63-03DC-4AEA-94E4-E9E18F00163D}" type="presOf" srcId="{8E728046-0C73-4EB5-ACA9-2E6E8285E4D0}" destId="{DEA02E95-8C47-46A8-AC72-D275C0B2EFD9}" srcOrd="1" destOrd="0" presId="urn:microsoft.com/office/officeart/2005/8/layout/process5"/>
    <dgm:cxn modelId="{94544F67-C5AA-4BA2-A0FF-5FF588405E07}" type="presOf" srcId="{7BE96528-1573-4371-B8B4-C043042C3548}" destId="{5670D078-CDAB-4E68-A974-DC9489B28AD8}" srcOrd="0" destOrd="0" presId="urn:microsoft.com/office/officeart/2005/8/layout/process5"/>
    <dgm:cxn modelId="{99A3D56B-FDC9-43C3-A5C9-2E424812D3BB}" type="presOf" srcId="{785B70D9-ED87-40D5-B51D-75474D003304}" destId="{7622BC19-C125-4964-A497-DC698BBD8D6A}" srcOrd="0" destOrd="0" presId="urn:microsoft.com/office/officeart/2005/8/layout/process5"/>
    <dgm:cxn modelId="{B91A0B7D-A0E3-4976-88EE-7EF7EDBEF526}" type="presOf" srcId="{B3DD306A-BDE8-464B-9CCC-C926194D0D55}" destId="{428C1CD4-B687-48E6-8998-555BB64B1035}" srcOrd="0" destOrd="0" presId="urn:microsoft.com/office/officeart/2005/8/layout/process5"/>
    <dgm:cxn modelId="{0B238991-7F3D-4EBB-83E2-FF18B86D9E6B}" type="presOf" srcId="{8E728046-0C73-4EB5-ACA9-2E6E8285E4D0}" destId="{9F74D6BC-3468-41BB-B878-FB27C9B68D5A}" srcOrd="0" destOrd="0" presId="urn:microsoft.com/office/officeart/2005/8/layout/process5"/>
    <dgm:cxn modelId="{0BA23DB2-6BC4-46B4-8409-7E89D9A6B2F2}" type="presOf" srcId="{E830F33A-AFF2-422C-8F3F-F78C03FD7B88}" destId="{506C5082-2275-46C8-89CE-D6147490F36E}" srcOrd="0" destOrd="0" presId="urn:microsoft.com/office/officeart/2005/8/layout/process5"/>
    <dgm:cxn modelId="{7CE65EB6-2953-43B6-B0A7-1FB7A4D525D8}" srcId="{E830F33A-AFF2-422C-8F3F-F78C03FD7B88}" destId="{7868A192-AB3C-44F5-B6C6-E424436FF0E1}" srcOrd="2" destOrd="0" parTransId="{C6B84B8E-13CA-447B-8559-5C7C604C2E4F}" sibTransId="{8E728046-0C73-4EB5-ACA9-2E6E8285E4D0}"/>
    <dgm:cxn modelId="{216A56B6-D8E0-4984-AE1D-49584D8BF5DB}" srcId="{E830F33A-AFF2-422C-8F3F-F78C03FD7B88}" destId="{A0F4F7A8-5A96-408C-833F-066E58223F94}" srcOrd="3" destOrd="0" parTransId="{20E15A2F-FB86-4C90-98B9-E5543975C9D7}" sibTransId="{4ACA4E74-014D-47CF-BA0A-B1569C7378C8}"/>
    <dgm:cxn modelId="{48E0EBBA-7AE3-4E77-AABF-BE99F7F2033B}" type="presOf" srcId="{F2443821-E212-4D74-BC30-00BF81253868}" destId="{C5E7FE17-DFE0-4FED-90B7-AD3CEC4808CB}" srcOrd="1" destOrd="0" presId="urn:microsoft.com/office/officeart/2005/8/layout/process5"/>
    <dgm:cxn modelId="{694C7BBF-410A-4D96-8C96-7659AB653F4A}" type="presOf" srcId="{F2443821-E212-4D74-BC30-00BF81253868}" destId="{29DB3004-946E-4547-B906-85FE130F55C0}" srcOrd="0" destOrd="0" presId="urn:microsoft.com/office/officeart/2005/8/layout/process5"/>
    <dgm:cxn modelId="{564F80BF-E560-4701-BF76-32DA967C39F0}" type="presOf" srcId="{785B70D9-ED87-40D5-B51D-75474D003304}" destId="{876F600B-1374-4FF7-99AA-7A777DCECC7E}" srcOrd="1" destOrd="0" presId="urn:microsoft.com/office/officeart/2005/8/layout/process5"/>
    <dgm:cxn modelId="{BD8331C0-A523-4FCB-BB28-FAF2511CCF56}" type="presOf" srcId="{47810D35-4F62-4CA7-8913-6533D0A469CE}" destId="{71D0250F-6B8A-410B-BB75-37E16811B76B}" srcOrd="0" destOrd="0" presId="urn:microsoft.com/office/officeart/2005/8/layout/process5"/>
    <dgm:cxn modelId="{03AEB5CB-EB65-4E23-BF51-597841B35733}" type="presOf" srcId="{4883D642-BA8D-49F4-B5ED-2DB5D272C2CA}" destId="{4480F5B5-10E1-4AE2-96A4-170DF134071D}" srcOrd="0" destOrd="0" presId="urn:microsoft.com/office/officeart/2005/8/layout/process5"/>
    <dgm:cxn modelId="{696AD6CE-C12C-42EE-91B2-15C5C48CDF4B}" type="presOf" srcId="{10A30DB1-EF92-4C4F-B75F-203278DEFB53}" destId="{74E1DCD4-6CD8-458D-BBFB-924BB70A906B}" srcOrd="0" destOrd="0" presId="urn:microsoft.com/office/officeart/2005/8/layout/process5"/>
    <dgm:cxn modelId="{8A63CCD0-EF1F-48EA-AA48-EFBFFD8E4521}" srcId="{E830F33A-AFF2-422C-8F3F-F78C03FD7B88}" destId="{73B288B1-141A-45A3-8CEA-D5E9A43881B0}" srcOrd="1" destOrd="0" parTransId="{DF315E4E-B866-4B69-9565-5BB9315086A5}" sibTransId="{10A30DB1-EF92-4C4F-B75F-203278DEFB53}"/>
    <dgm:cxn modelId="{6C12E9DF-AB2C-4F9D-8123-3819BAC89BA7}" srcId="{E830F33A-AFF2-422C-8F3F-F78C03FD7B88}" destId="{94BAD537-A9DB-4D56-B5B1-0A9E75AFC7FA}" srcOrd="0" destOrd="0" parTransId="{8942D864-6F93-4FA4-B895-65A07FA23D56}" sibTransId="{785B70D9-ED87-40D5-B51D-75474D003304}"/>
    <dgm:cxn modelId="{D6C868E9-B1E6-4C26-AACC-31B2BACCE8AC}" type="presOf" srcId="{10A30DB1-EF92-4C4F-B75F-203278DEFB53}" destId="{815ADE13-24AF-4F3A-A363-8C48534A0CBC}" srcOrd="1" destOrd="0" presId="urn:microsoft.com/office/officeart/2005/8/layout/process5"/>
    <dgm:cxn modelId="{3F38F8ED-731B-4946-9510-9BFF7E820458}" type="presOf" srcId="{6F380ED8-C633-46CD-897E-1E7CF6FD8598}" destId="{F547617C-8FEA-4FCC-B559-F6393FD2C389}" srcOrd="0" destOrd="0" presId="urn:microsoft.com/office/officeart/2005/8/layout/process5"/>
    <dgm:cxn modelId="{60F468F0-2E32-4398-9CED-E8765D0E92A2}" type="presOf" srcId="{47810D35-4F62-4CA7-8913-6533D0A469CE}" destId="{230CAAA2-8A24-4A73-9A36-D8CC3BCB335E}" srcOrd="1" destOrd="0" presId="urn:microsoft.com/office/officeart/2005/8/layout/process5"/>
    <dgm:cxn modelId="{999090F1-7BA5-487A-9E00-A867410AE6C8}" type="presOf" srcId="{A0F4F7A8-5A96-408C-833F-066E58223F94}" destId="{DD5FEE83-2E79-40C9-B20F-9ED62C3F0E73}" srcOrd="0" destOrd="0" presId="urn:microsoft.com/office/officeart/2005/8/layout/process5"/>
    <dgm:cxn modelId="{07AC55F3-E6C8-4F41-A78F-04F3D111E222}" type="presOf" srcId="{80BC3A2C-9FBF-4DE1-BF19-1CBE8C484DB9}" destId="{5E84FB79-C182-43A2-963F-855FCE1CD4B9}" srcOrd="0" destOrd="0" presId="urn:microsoft.com/office/officeart/2005/8/layout/process5"/>
    <dgm:cxn modelId="{70982AF4-EC7F-44B3-ACE1-CFEEC078D8E4}" srcId="{E830F33A-AFF2-422C-8F3F-F78C03FD7B88}" destId="{B3DD306A-BDE8-464B-9CCC-C926194D0D55}" srcOrd="6" destOrd="0" parTransId="{D41B2220-177F-48E1-ABBF-6FF6B7D0FBC0}" sibTransId="{80BC3A2C-9FBF-4DE1-BF19-1CBE8C484DB9}"/>
    <dgm:cxn modelId="{CEA43EF5-0805-4B3E-8955-266966A3C48B}" type="presOf" srcId="{7868A192-AB3C-44F5-B6C6-E424436FF0E1}" destId="{BA48418C-5921-4F9C-A1AC-5ACD69899CC3}" srcOrd="0" destOrd="0" presId="urn:microsoft.com/office/officeart/2005/8/layout/process5"/>
    <dgm:cxn modelId="{D8E4B692-A1FE-4CCC-BAE7-C6A8289BE1C5}" type="presParOf" srcId="{506C5082-2275-46C8-89CE-D6147490F36E}" destId="{2A36D45F-A662-4959-91FE-E695CA4D9A5B}" srcOrd="0" destOrd="0" presId="urn:microsoft.com/office/officeart/2005/8/layout/process5"/>
    <dgm:cxn modelId="{BCB9FCFD-41A0-43B5-BDC3-F4D89C7DAE47}" type="presParOf" srcId="{506C5082-2275-46C8-89CE-D6147490F36E}" destId="{7622BC19-C125-4964-A497-DC698BBD8D6A}" srcOrd="1" destOrd="0" presId="urn:microsoft.com/office/officeart/2005/8/layout/process5"/>
    <dgm:cxn modelId="{E6DA253D-FA74-43DC-8E4A-595737A6640C}" type="presParOf" srcId="{7622BC19-C125-4964-A497-DC698BBD8D6A}" destId="{876F600B-1374-4FF7-99AA-7A777DCECC7E}" srcOrd="0" destOrd="0" presId="urn:microsoft.com/office/officeart/2005/8/layout/process5"/>
    <dgm:cxn modelId="{C5A63B45-25B6-4CB8-925B-0B93B8DE094B}" type="presParOf" srcId="{506C5082-2275-46C8-89CE-D6147490F36E}" destId="{EDB9ACF6-B586-4E4F-9952-31A05F0CEED8}" srcOrd="2" destOrd="0" presId="urn:microsoft.com/office/officeart/2005/8/layout/process5"/>
    <dgm:cxn modelId="{85037754-C26B-451F-9D34-002195315970}" type="presParOf" srcId="{506C5082-2275-46C8-89CE-D6147490F36E}" destId="{74E1DCD4-6CD8-458D-BBFB-924BB70A906B}" srcOrd="3" destOrd="0" presId="urn:microsoft.com/office/officeart/2005/8/layout/process5"/>
    <dgm:cxn modelId="{39AC06ED-09C4-4E3E-8EED-6F63FB8AC6FC}" type="presParOf" srcId="{74E1DCD4-6CD8-458D-BBFB-924BB70A906B}" destId="{815ADE13-24AF-4F3A-A363-8C48534A0CBC}" srcOrd="0" destOrd="0" presId="urn:microsoft.com/office/officeart/2005/8/layout/process5"/>
    <dgm:cxn modelId="{DE58D0F6-1F3B-45A0-8E54-C85A71E9DB11}" type="presParOf" srcId="{506C5082-2275-46C8-89CE-D6147490F36E}" destId="{BA48418C-5921-4F9C-A1AC-5ACD69899CC3}" srcOrd="4" destOrd="0" presId="urn:microsoft.com/office/officeart/2005/8/layout/process5"/>
    <dgm:cxn modelId="{B7D3C1DB-887A-4153-9302-9C68A39E3927}" type="presParOf" srcId="{506C5082-2275-46C8-89CE-D6147490F36E}" destId="{9F74D6BC-3468-41BB-B878-FB27C9B68D5A}" srcOrd="5" destOrd="0" presId="urn:microsoft.com/office/officeart/2005/8/layout/process5"/>
    <dgm:cxn modelId="{D7F1CB56-B064-49C0-AB77-B004DA947CF2}" type="presParOf" srcId="{9F74D6BC-3468-41BB-B878-FB27C9B68D5A}" destId="{DEA02E95-8C47-46A8-AC72-D275C0B2EFD9}" srcOrd="0" destOrd="0" presId="urn:microsoft.com/office/officeart/2005/8/layout/process5"/>
    <dgm:cxn modelId="{42AEB7A7-0175-4897-90BE-57BB2F208280}" type="presParOf" srcId="{506C5082-2275-46C8-89CE-D6147490F36E}" destId="{DD5FEE83-2E79-40C9-B20F-9ED62C3F0E73}" srcOrd="6" destOrd="0" presId="urn:microsoft.com/office/officeart/2005/8/layout/process5"/>
    <dgm:cxn modelId="{6DABB71D-522D-46AA-B671-7EACD6FE92AE}" type="presParOf" srcId="{506C5082-2275-46C8-89CE-D6147490F36E}" destId="{61B3F46A-9D39-41B3-B591-7AD9F57C87B7}" srcOrd="7" destOrd="0" presId="urn:microsoft.com/office/officeart/2005/8/layout/process5"/>
    <dgm:cxn modelId="{07C4D776-B78B-4E65-A815-C2EAD2C682AC}" type="presParOf" srcId="{61B3F46A-9D39-41B3-B591-7AD9F57C87B7}" destId="{26F232E7-2503-4C8A-90E6-1C1340D1D961}" srcOrd="0" destOrd="0" presId="urn:microsoft.com/office/officeart/2005/8/layout/process5"/>
    <dgm:cxn modelId="{4C6C8417-36EE-43D9-9DCD-8D4C2D0BDD85}" type="presParOf" srcId="{506C5082-2275-46C8-89CE-D6147490F36E}" destId="{4480F5B5-10E1-4AE2-96A4-170DF134071D}" srcOrd="8" destOrd="0" presId="urn:microsoft.com/office/officeart/2005/8/layout/process5"/>
    <dgm:cxn modelId="{2521AE4D-54A6-4A51-85A0-21F7DFDFA38A}" type="presParOf" srcId="{506C5082-2275-46C8-89CE-D6147490F36E}" destId="{29DB3004-946E-4547-B906-85FE130F55C0}" srcOrd="9" destOrd="0" presId="urn:microsoft.com/office/officeart/2005/8/layout/process5"/>
    <dgm:cxn modelId="{20091166-C1B4-4A97-BBED-A31E6FFD98E0}" type="presParOf" srcId="{29DB3004-946E-4547-B906-85FE130F55C0}" destId="{C5E7FE17-DFE0-4FED-90B7-AD3CEC4808CB}" srcOrd="0" destOrd="0" presId="urn:microsoft.com/office/officeart/2005/8/layout/process5"/>
    <dgm:cxn modelId="{1D62DAD0-B3E9-4DC6-B0F1-EBFDC58C83C7}" type="presParOf" srcId="{506C5082-2275-46C8-89CE-D6147490F36E}" destId="{F547617C-8FEA-4FCC-B559-F6393FD2C389}" srcOrd="10" destOrd="0" presId="urn:microsoft.com/office/officeart/2005/8/layout/process5"/>
    <dgm:cxn modelId="{FCB23B15-A9B3-4B3D-92E9-5C5573C55166}" type="presParOf" srcId="{506C5082-2275-46C8-89CE-D6147490F36E}" destId="{71D0250F-6B8A-410B-BB75-37E16811B76B}" srcOrd="11" destOrd="0" presId="urn:microsoft.com/office/officeart/2005/8/layout/process5"/>
    <dgm:cxn modelId="{6EE83B08-6C8C-4094-9D9B-19C8A406A1BA}" type="presParOf" srcId="{71D0250F-6B8A-410B-BB75-37E16811B76B}" destId="{230CAAA2-8A24-4A73-9A36-D8CC3BCB335E}" srcOrd="0" destOrd="0" presId="urn:microsoft.com/office/officeart/2005/8/layout/process5"/>
    <dgm:cxn modelId="{8611922D-A1C1-42A8-B39B-269302A1441B}" type="presParOf" srcId="{506C5082-2275-46C8-89CE-D6147490F36E}" destId="{428C1CD4-B687-48E6-8998-555BB64B1035}" srcOrd="12" destOrd="0" presId="urn:microsoft.com/office/officeart/2005/8/layout/process5"/>
    <dgm:cxn modelId="{8B5AC77B-8A90-4EB5-9AE5-C7959C1D1F1E}" type="presParOf" srcId="{506C5082-2275-46C8-89CE-D6147490F36E}" destId="{5E84FB79-C182-43A2-963F-855FCE1CD4B9}" srcOrd="13" destOrd="0" presId="urn:microsoft.com/office/officeart/2005/8/layout/process5"/>
    <dgm:cxn modelId="{6E78D72D-F5B4-4F99-8E9D-666CFC000FA0}" type="presParOf" srcId="{5E84FB79-C182-43A2-963F-855FCE1CD4B9}" destId="{87F5536C-B742-459D-8C7A-AE123B4E6172}" srcOrd="0" destOrd="0" presId="urn:microsoft.com/office/officeart/2005/8/layout/process5"/>
    <dgm:cxn modelId="{B56C3B39-1F05-4793-A81D-0EB248EE0BBF}" type="presParOf" srcId="{506C5082-2275-46C8-89CE-D6147490F36E}" destId="{5670D078-CDAB-4E68-A974-DC9489B28AD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57F78B-97A8-4196-B6A9-9E438AB79F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0A1570-FFD0-42B9-B8F1-B4016026CF9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Are there any suspects identified at this early stage?</a:t>
          </a:r>
        </a:p>
      </dgm:t>
    </dgm:pt>
    <dgm:pt modelId="{9C4989EA-3391-4627-A68A-9F7EA272B68A}" type="parTrans" cxnId="{4591E51A-B075-4013-9885-927FA10CAAFE}">
      <dgm:prSet/>
      <dgm:spPr/>
      <dgm:t>
        <a:bodyPr/>
        <a:lstStyle/>
        <a:p>
          <a:endParaRPr lang="en-US"/>
        </a:p>
      </dgm:t>
    </dgm:pt>
    <dgm:pt modelId="{1FE884C3-C81E-49BB-B492-849537631FCF}" type="sibTrans" cxnId="{4591E51A-B075-4013-9885-927FA10CAAFE}">
      <dgm:prSet/>
      <dgm:spPr/>
      <dgm:t>
        <a:bodyPr/>
        <a:lstStyle/>
        <a:p>
          <a:endParaRPr lang="en-US"/>
        </a:p>
      </dgm:t>
    </dgm:pt>
    <dgm:pt modelId="{F73A5C6D-0CCE-43EE-B6A5-7B23E1871B7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What do I need to do to preserve material relating to them? (</a:t>
          </a:r>
          <a:r>
            <a:rPr lang="en-US" sz="2400" dirty="0" err="1">
              <a:solidFill>
                <a:schemeClr val="tx1"/>
              </a:solidFill>
            </a:rPr>
            <a:t>e.g</a:t>
          </a:r>
          <a:r>
            <a:rPr lang="en-US" sz="2400" dirty="0">
              <a:solidFill>
                <a:schemeClr val="tx1"/>
              </a:solidFill>
            </a:rPr>
            <a:t> medical exam)</a:t>
          </a:r>
        </a:p>
      </dgm:t>
    </dgm:pt>
    <dgm:pt modelId="{40F4E08D-5592-40C9-A7A2-A40589F79C1A}" type="parTrans" cxnId="{9A6181A8-CBB5-4545-9A04-05DA011C966D}">
      <dgm:prSet/>
      <dgm:spPr/>
      <dgm:t>
        <a:bodyPr/>
        <a:lstStyle/>
        <a:p>
          <a:endParaRPr lang="en-US"/>
        </a:p>
      </dgm:t>
    </dgm:pt>
    <dgm:pt modelId="{D16094FA-556E-4D99-97C8-053AE46EA670}" type="sibTrans" cxnId="{9A6181A8-CBB5-4545-9A04-05DA011C966D}">
      <dgm:prSet/>
      <dgm:spPr/>
      <dgm:t>
        <a:bodyPr/>
        <a:lstStyle/>
        <a:p>
          <a:endParaRPr lang="en-US"/>
        </a:p>
      </dgm:t>
    </dgm:pt>
    <dgm:pt modelId="{C7EBB250-8866-4076-B296-913EBED0B26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are they now?</a:t>
          </a:r>
        </a:p>
      </dgm:t>
    </dgm:pt>
    <dgm:pt modelId="{30AFF05E-04A7-44D7-9249-A5D2EC01D739}" type="parTrans" cxnId="{FEE0084C-64EB-4BE2-BAE8-D0481B675C10}">
      <dgm:prSet/>
      <dgm:spPr/>
      <dgm:t>
        <a:bodyPr/>
        <a:lstStyle/>
        <a:p>
          <a:endParaRPr lang="en-US"/>
        </a:p>
      </dgm:t>
    </dgm:pt>
    <dgm:pt modelId="{18211F1E-8B23-4BB3-96BB-C39D73897C6B}" type="sibTrans" cxnId="{FEE0084C-64EB-4BE2-BAE8-D0481B675C10}">
      <dgm:prSet/>
      <dgm:spPr/>
      <dgm:t>
        <a:bodyPr/>
        <a:lstStyle/>
        <a:p>
          <a:endParaRPr lang="en-US"/>
        </a:p>
      </dgm:t>
    </dgm:pt>
    <dgm:pt modelId="{F93CC628-19D8-4249-801C-126C5CD8517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Searches</a:t>
          </a:r>
        </a:p>
      </dgm:t>
    </dgm:pt>
    <dgm:pt modelId="{A79CDF39-A95B-42EF-84F1-9DCCCD33875B}" type="parTrans" cxnId="{C4C66DE6-6AD8-4808-9CC7-59D4ADE64B93}">
      <dgm:prSet/>
      <dgm:spPr/>
      <dgm:t>
        <a:bodyPr/>
        <a:lstStyle/>
        <a:p>
          <a:endParaRPr lang="en-US"/>
        </a:p>
      </dgm:t>
    </dgm:pt>
    <dgm:pt modelId="{9E6696C7-33BB-4C8C-981B-9E5C69A8AA09}" type="sibTrans" cxnId="{C4C66DE6-6AD8-4808-9CC7-59D4ADE64B93}">
      <dgm:prSet/>
      <dgm:spPr/>
      <dgm:t>
        <a:bodyPr/>
        <a:lstStyle/>
        <a:p>
          <a:endParaRPr lang="en-US"/>
        </a:p>
      </dgm:t>
    </dgm:pt>
    <dgm:pt modelId="{91CCF1CC-1014-43EA-87BD-3545D2FAB37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Intelligence checks – are there premises or vehicles I need to search?</a:t>
          </a:r>
        </a:p>
      </dgm:t>
    </dgm:pt>
    <dgm:pt modelId="{F5340C73-F634-4EAA-ADBF-BB9E1F319300}" type="parTrans" cxnId="{F7759312-16FD-45E8-8EFB-42728F7203D5}">
      <dgm:prSet/>
      <dgm:spPr/>
      <dgm:t>
        <a:bodyPr/>
        <a:lstStyle/>
        <a:p>
          <a:endParaRPr lang="en-US"/>
        </a:p>
      </dgm:t>
    </dgm:pt>
    <dgm:pt modelId="{6399F64A-69CF-440B-B1C1-D9C5A85EB1D8}" type="sibTrans" cxnId="{F7759312-16FD-45E8-8EFB-42728F7203D5}">
      <dgm:prSet/>
      <dgm:spPr/>
      <dgm:t>
        <a:bodyPr/>
        <a:lstStyle/>
        <a:p>
          <a:endParaRPr lang="en-US"/>
        </a:p>
      </dgm:t>
    </dgm:pt>
    <dgm:pt modelId="{93A5854D-40D6-433E-90F7-0637F36DDC4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Do I have enough grounds for arrest and is it necessary for me to do so now?</a:t>
          </a:r>
        </a:p>
      </dgm:t>
    </dgm:pt>
    <dgm:pt modelId="{09FEAEEA-862E-4D13-BEB4-61CE0D0116CF}" type="parTrans" cxnId="{3601B0E6-4A2B-488E-AEA1-C89BB95DBDF5}">
      <dgm:prSet/>
      <dgm:spPr/>
      <dgm:t>
        <a:bodyPr/>
        <a:lstStyle/>
        <a:p>
          <a:endParaRPr lang="en-US"/>
        </a:p>
      </dgm:t>
    </dgm:pt>
    <dgm:pt modelId="{F5735B64-C7DD-4072-A0BD-EA54B9A8D587}" type="sibTrans" cxnId="{3601B0E6-4A2B-488E-AEA1-C89BB95DBDF5}">
      <dgm:prSet/>
      <dgm:spPr/>
      <dgm:t>
        <a:bodyPr/>
        <a:lstStyle/>
        <a:p>
          <a:endParaRPr lang="en-US"/>
        </a:p>
      </dgm:t>
    </dgm:pt>
    <dgm:pt modelId="{6CC7EBFB-0F95-4856-AD4E-9A84C45A1C5E}" type="pres">
      <dgm:prSet presAssocID="{5657F78B-97A8-4196-B6A9-9E438AB79F94}" presName="diagram" presStyleCnt="0">
        <dgm:presLayoutVars>
          <dgm:dir/>
          <dgm:resizeHandles val="exact"/>
        </dgm:presLayoutVars>
      </dgm:prSet>
      <dgm:spPr/>
    </dgm:pt>
    <dgm:pt modelId="{C0DC2457-1E7A-446B-843C-4DBAD2D7F51A}" type="pres">
      <dgm:prSet presAssocID="{E60A1570-FFD0-42B9-B8F1-B4016026CF9B}" presName="node" presStyleLbl="node1" presStyleIdx="0" presStyleCnt="6">
        <dgm:presLayoutVars>
          <dgm:bulletEnabled val="1"/>
        </dgm:presLayoutVars>
      </dgm:prSet>
      <dgm:spPr/>
    </dgm:pt>
    <dgm:pt modelId="{208B3A39-1CFD-4A89-87D9-07F718F02FFF}" type="pres">
      <dgm:prSet presAssocID="{1FE884C3-C81E-49BB-B492-849537631FCF}" presName="sibTrans" presStyleCnt="0"/>
      <dgm:spPr/>
    </dgm:pt>
    <dgm:pt modelId="{046B5E8E-EEBC-4C2B-ABF4-FFCB5B2B60C7}" type="pres">
      <dgm:prSet presAssocID="{F73A5C6D-0CCE-43EE-B6A5-7B23E1871B74}" presName="node" presStyleLbl="node1" presStyleIdx="1" presStyleCnt="6">
        <dgm:presLayoutVars>
          <dgm:bulletEnabled val="1"/>
        </dgm:presLayoutVars>
      </dgm:prSet>
      <dgm:spPr/>
    </dgm:pt>
    <dgm:pt modelId="{DE8FC937-E388-4596-B28E-BFB2768D010E}" type="pres">
      <dgm:prSet presAssocID="{D16094FA-556E-4D99-97C8-053AE46EA670}" presName="sibTrans" presStyleCnt="0"/>
      <dgm:spPr/>
    </dgm:pt>
    <dgm:pt modelId="{B58A84B1-9366-4696-80AC-8CE5700C509A}" type="pres">
      <dgm:prSet presAssocID="{C7EBB250-8866-4076-B296-913EBED0B26A}" presName="node" presStyleLbl="node1" presStyleIdx="2" presStyleCnt="6">
        <dgm:presLayoutVars>
          <dgm:bulletEnabled val="1"/>
        </dgm:presLayoutVars>
      </dgm:prSet>
      <dgm:spPr/>
    </dgm:pt>
    <dgm:pt modelId="{EEF1A849-67FA-4E7C-98E5-5D366A643874}" type="pres">
      <dgm:prSet presAssocID="{18211F1E-8B23-4BB3-96BB-C39D73897C6B}" presName="sibTrans" presStyleCnt="0"/>
      <dgm:spPr/>
    </dgm:pt>
    <dgm:pt modelId="{407A3E36-8782-43F0-B4BA-7C91C965EB15}" type="pres">
      <dgm:prSet presAssocID="{F93CC628-19D8-4249-801C-126C5CD8517A}" presName="node" presStyleLbl="node1" presStyleIdx="3" presStyleCnt="6">
        <dgm:presLayoutVars>
          <dgm:bulletEnabled val="1"/>
        </dgm:presLayoutVars>
      </dgm:prSet>
      <dgm:spPr/>
    </dgm:pt>
    <dgm:pt modelId="{75F3EAB9-8A9F-4990-AAD5-BBF6C1FB87CC}" type="pres">
      <dgm:prSet presAssocID="{9E6696C7-33BB-4C8C-981B-9E5C69A8AA09}" presName="sibTrans" presStyleCnt="0"/>
      <dgm:spPr/>
    </dgm:pt>
    <dgm:pt modelId="{B6535224-8C0D-43E1-9008-F8A252EA8EB3}" type="pres">
      <dgm:prSet presAssocID="{91CCF1CC-1014-43EA-87BD-3545D2FAB375}" presName="node" presStyleLbl="node1" presStyleIdx="4" presStyleCnt="6">
        <dgm:presLayoutVars>
          <dgm:bulletEnabled val="1"/>
        </dgm:presLayoutVars>
      </dgm:prSet>
      <dgm:spPr/>
    </dgm:pt>
    <dgm:pt modelId="{3912F598-9204-4600-8485-D6F62DEA19C6}" type="pres">
      <dgm:prSet presAssocID="{6399F64A-69CF-440B-B1C1-D9C5A85EB1D8}" presName="sibTrans" presStyleCnt="0"/>
      <dgm:spPr/>
    </dgm:pt>
    <dgm:pt modelId="{599542B0-9306-49EC-B999-96FEA9D4E6A5}" type="pres">
      <dgm:prSet presAssocID="{93A5854D-40D6-433E-90F7-0637F36DDC49}" presName="node" presStyleLbl="node1" presStyleIdx="5" presStyleCnt="6">
        <dgm:presLayoutVars>
          <dgm:bulletEnabled val="1"/>
        </dgm:presLayoutVars>
      </dgm:prSet>
      <dgm:spPr/>
    </dgm:pt>
  </dgm:ptLst>
  <dgm:cxnLst>
    <dgm:cxn modelId="{F7759312-16FD-45E8-8EFB-42728F7203D5}" srcId="{5657F78B-97A8-4196-B6A9-9E438AB79F94}" destId="{91CCF1CC-1014-43EA-87BD-3545D2FAB375}" srcOrd="4" destOrd="0" parTransId="{F5340C73-F634-4EAA-ADBF-BB9E1F319300}" sibTransId="{6399F64A-69CF-440B-B1C1-D9C5A85EB1D8}"/>
    <dgm:cxn modelId="{4591E51A-B075-4013-9885-927FA10CAAFE}" srcId="{5657F78B-97A8-4196-B6A9-9E438AB79F94}" destId="{E60A1570-FFD0-42B9-B8F1-B4016026CF9B}" srcOrd="0" destOrd="0" parTransId="{9C4989EA-3391-4627-A68A-9F7EA272B68A}" sibTransId="{1FE884C3-C81E-49BB-B492-849537631FCF}"/>
    <dgm:cxn modelId="{A33B893F-1C5A-4F9A-82F5-131A4E186CDB}" type="presOf" srcId="{F73A5C6D-0CCE-43EE-B6A5-7B23E1871B74}" destId="{046B5E8E-EEBC-4C2B-ABF4-FFCB5B2B60C7}" srcOrd="0" destOrd="0" presId="urn:microsoft.com/office/officeart/2005/8/layout/default"/>
    <dgm:cxn modelId="{C6A5A940-2934-4CA0-8CBD-ED240E470CC9}" type="presOf" srcId="{F93CC628-19D8-4249-801C-126C5CD8517A}" destId="{407A3E36-8782-43F0-B4BA-7C91C965EB15}" srcOrd="0" destOrd="0" presId="urn:microsoft.com/office/officeart/2005/8/layout/default"/>
    <dgm:cxn modelId="{FEE0084C-64EB-4BE2-BAE8-D0481B675C10}" srcId="{5657F78B-97A8-4196-B6A9-9E438AB79F94}" destId="{C7EBB250-8866-4076-B296-913EBED0B26A}" srcOrd="2" destOrd="0" parTransId="{30AFF05E-04A7-44D7-9249-A5D2EC01D739}" sibTransId="{18211F1E-8B23-4BB3-96BB-C39D73897C6B}"/>
    <dgm:cxn modelId="{F0AD8A73-DB71-480F-804F-C4C3F1C1B4B3}" type="presOf" srcId="{C7EBB250-8866-4076-B296-913EBED0B26A}" destId="{B58A84B1-9366-4696-80AC-8CE5700C509A}" srcOrd="0" destOrd="0" presId="urn:microsoft.com/office/officeart/2005/8/layout/default"/>
    <dgm:cxn modelId="{AB67707E-0FD4-40C9-A93D-E7AFAA192E71}" type="presOf" srcId="{E60A1570-FFD0-42B9-B8F1-B4016026CF9B}" destId="{C0DC2457-1E7A-446B-843C-4DBAD2D7F51A}" srcOrd="0" destOrd="0" presId="urn:microsoft.com/office/officeart/2005/8/layout/default"/>
    <dgm:cxn modelId="{675F867F-9867-48FA-917A-CD105D16855C}" type="presOf" srcId="{93A5854D-40D6-433E-90F7-0637F36DDC49}" destId="{599542B0-9306-49EC-B999-96FEA9D4E6A5}" srcOrd="0" destOrd="0" presId="urn:microsoft.com/office/officeart/2005/8/layout/default"/>
    <dgm:cxn modelId="{37A6BB80-5283-4BE5-8F42-8C0EF695B533}" type="presOf" srcId="{91CCF1CC-1014-43EA-87BD-3545D2FAB375}" destId="{B6535224-8C0D-43E1-9008-F8A252EA8EB3}" srcOrd="0" destOrd="0" presId="urn:microsoft.com/office/officeart/2005/8/layout/default"/>
    <dgm:cxn modelId="{BCFD8F8A-E952-4053-8145-9D46B8CFBF33}" type="presOf" srcId="{5657F78B-97A8-4196-B6A9-9E438AB79F94}" destId="{6CC7EBFB-0F95-4856-AD4E-9A84C45A1C5E}" srcOrd="0" destOrd="0" presId="urn:microsoft.com/office/officeart/2005/8/layout/default"/>
    <dgm:cxn modelId="{9A6181A8-CBB5-4545-9A04-05DA011C966D}" srcId="{5657F78B-97A8-4196-B6A9-9E438AB79F94}" destId="{F73A5C6D-0CCE-43EE-B6A5-7B23E1871B74}" srcOrd="1" destOrd="0" parTransId="{40F4E08D-5592-40C9-A7A2-A40589F79C1A}" sibTransId="{D16094FA-556E-4D99-97C8-053AE46EA670}"/>
    <dgm:cxn modelId="{C4C66DE6-6AD8-4808-9CC7-59D4ADE64B93}" srcId="{5657F78B-97A8-4196-B6A9-9E438AB79F94}" destId="{F93CC628-19D8-4249-801C-126C5CD8517A}" srcOrd="3" destOrd="0" parTransId="{A79CDF39-A95B-42EF-84F1-9DCCCD33875B}" sibTransId="{9E6696C7-33BB-4C8C-981B-9E5C69A8AA09}"/>
    <dgm:cxn modelId="{3601B0E6-4A2B-488E-AEA1-C89BB95DBDF5}" srcId="{5657F78B-97A8-4196-B6A9-9E438AB79F94}" destId="{93A5854D-40D6-433E-90F7-0637F36DDC49}" srcOrd="5" destOrd="0" parTransId="{09FEAEEA-862E-4D13-BEB4-61CE0D0116CF}" sibTransId="{F5735B64-C7DD-4072-A0BD-EA54B9A8D587}"/>
    <dgm:cxn modelId="{B866B5E2-4680-4852-BEF4-EDE986F373E4}" type="presParOf" srcId="{6CC7EBFB-0F95-4856-AD4E-9A84C45A1C5E}" destId="{C0DC2457-1E7A-446B-843C-4DBAD2D7F51A}" srcOrd="0" destOrd="0" presId="urn:microsoft.com/office/officeart/2005/8/layout/default"/>
    <dgm:cxn modelId="{3832A7BE-D25F-44C1-81BA-3DAD3F4BF24B}" type="presParOf" srcId="{6CC7EBFB-0F95-4856-AD4E-9A84C45A1C5E}" destId="{208B3A39-1CFD-4A89-87D9-07F718F02FFF}" srcOrd="1" destOrd="0" presId="urn:microsoft.com/office/officeart/2005/8/layout/default"/>
    <dgm:cxn modelId="{B901AD3B-74EB-4DA3-83B0-CDEC3CAEDBAA}" type="presParOf" srcId="{6CC7EBFB-0F95-4856-AD4E-9A84C45A1C5E}" destId="{046B5E8E-EEBC-4C2B-ABF4-FFCB5B2B60C7}" srcOrd="2" destOrd="0" presId="urn:microsoft.com/office/officeart/2005/8/layout/default"/>
    <dgm:cxn modelId="{BAD4E85E-CC79-4F98-BDB6-62B8A0D8DE38}" type="presParOf" srcId="{6CC7EBFB-0F95-4856-AD4E-9A84C45A1C5E}" destId="{DE8FC937-E388-4596-B28E-BFB2768D010E}" srcOrd="3" destOrd="0" presId="urn:microsoft.com/office/officeart/2005/8/layout/default"/>
    <dgm:cxn modelId="{7D8E75F0-9A08-4282-AD99-4A50A4D3FE2F}" type="presParOf" srcId="{6CC7EBFB-0F95-4856-AD4E-9A84C45A1C5E}" destId="{B58A84B1-9366-4696-80AC-8CE5700C509A}" srcOrd="4" destOrd="0" presId="urn:microsoft.com/office/officeart/2005/8/layout/default"/>
    <dgm:cxn modelId="{E0E41EAD-B475-4091-9FBF-B29B506C1EAC}" type="presParOf" srcId="{6CC7EBFB-0F95-4856-AD4E-9A84C45A1C5E}" destId="{EEF1A849-67FA-4E7C-98E5-5D366A643874}" srcOrd="5" destOrd="0" presId="urn:microsoft.com/office/officeart/2005/8/layout/default"/>
    <dgm:cxn modelId="{CA183727-B170-47DA-B184-6C416E3D582C}" type="presParOf" srcId="{6CC7EBFB-0F95-4856-AD4E-9A84C45A1C5E}" destId="{407A3E36-8782-43F0-B4BA-7C91C965EB15}" srcOrd="6" destOrd="0" presId="urn:microsoft.com/office/officeart/2005/8/layout/default"/>
    <dgm:cxn modelId="{CC484EF4-73A5-4332-BBED-FEAE2E09C834}" type="presParOf" srcId="{6CC7EBFB-0F95-4856-AD4E-9A84C45A1C5E}" destId="{75F3EAB9-8A9F-4990-AAD5-BBF6C1FB87CC}" srcOrd="7" destOrd="0" presId="urn:microsoft.com/office/officeart/2005/8/layout/default"/>
    <dgm:cxn modelId="{24B8DCD7-4DF9-498D-95AE-5749812A12B5}" type="presParOf" srcId="{6CC7EBFB-0F95-4856-AD4E-9A84C45A1C5E}" destId="{B6535224-8C0D-43E1-9008-F8A252EA8EB3}" srcOrd="8" destOrd="0" presId="urn:microsoft.com/office/officeart/2005/8/layout/default"/>
    <dgm:cxn modelId="{C236A54C-F1A7-4D9E-824E-09FC3D4E11E0}" type="presParOf" srcId="{6CC7EBFB-0F95-4856-AD4E-9A84C45A1C5E}" destId="{3912F598-9204-4600-8485-D6F62DEA19C6}" srcOrd="9" destOrd="0" presId="urn:microsoft.com/office/officeart/2005/8/layout/default"/>
    <dgm:cxn modelId="{7B9E6DAE-5ABB-4C06-BA66-081E0C971333}" type="presParOf" srcId="{6CC7EBFB-0F95-4856-AD4E-9A84C45A1C5E}" destId="{599542B0-9306-49EC-B999-96FEA9D4E6A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C7EF176D-72BD-49BE-AAA7-5FD9E0F90EE5}">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Situational Couple Violence</a:t>
          </a:r>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a:solidFill>
          <a:schemeClr val="accent2">
            <a:lumMod val="20000"/>
            <a:lumOff val="80000"/>
          </a:schemeClr>
        </a:solidFill>
      </dgm:spPr>
      <dgm:t>
        <a:bodyPr/>
        <a:lstStyle/>
        <a:p>
          <a:r>
            <a:rPr lang="en-GB" sz="2100" dirty="0">
              <a:solidFill>
                <a:schemeClr val="tx1"/>
              </a:solidFill>
            </a:rPr>
            <a:t>Situation based</a:t>
          </a:r>
        </a:p>
        <a:p>
          <a:r>
            <a:rPr lang="en-GB" sz="2100" dirty="0">
              <a:solidFill>
                <a:schemeClr val="tx1"/>
              </a:solidFill>
            </a:rPr>
            <a:t>No underlying dynamic of control &amp; domination</a:t>
          </a:r>
        </a:p>
        <a:p>
          <a:r>
            <a:rPr lang="en-GB" sz="2100" dirty="0">
              <a:solidFill>
                <a:schemeClr val="tx1"/>
              </a:solidFill>
            </a:rPr>
            <a:t>Perp by both men &amp; women but men’s violence often more frequent &amp; severe</a:t>
          </a:r>
        </a:p>
        <a:p>
          <a:r>
            <a:rPr lang="en-GB" sz="2100" dirty="0">
              <a:solidFill>
                <a:schemeClr val="tx1"/>
              </a:solidFill>
            </a:rPr>
            <a:t>Many see the violence they receive not requiring police involvement</a:t>
          </a:r>
        </a:p>
        <a:p>
          <a:r>
            <a:rPr lang="en-GB" sz="2100" dirty="0">
              <a:solidFill>
                <a:schemeClr val="tx1"/>
              </a:solidFill>
            </a:rPr>
            <a:t>Can be frequent or infrequent</a:t>
          </a:r>
        </a:p>
        <a:p>
          <a:r>
            <a:rPr lang="en-GB" sz="2100" dirty="0">
              <a:solidFill>
                <a:schemeClr val="tx1"/>
              </a:solidFill>
            </a:rPr>
            <a:t>Partners </a:t>
          </a:r>
          <a:r>
            <a:rPr lang="en-GB" sz="2100" b="1" dirty="0">
              <a:solidFill>
                <a:schemeClr val="tx1"/>
              </a:solidFill>
            </a:rPr>
            <a:t>do not live in fear </a:t>
          </a:r>
          <a:r>
            <a:rPr lang="en-GB" sz="2100" dirty="0">
              <a:solidFill>
                <a:schemeClr val="tx1"/>
              </a:solidFill>
            </a:rPr>
            <a:t>of each other</a:t>
          </a:r>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CBB/Intimate Terrorism</a:t>
          </a:r>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dirty="0">
              <a:solidFill>
                <a:schemeClr val="tx1"/>
              </a:solidFill>
            </a:rPr>
            <a:t>A pattern of coercive control</a:t>
          </a:r>
        </a:p>
        <a:p>
          <a:r>
            <a:rPr lang="en-GB" sz="2100" b="1" dirty="0">
              <a:solidFill>
                <a:schemeClr val="tx1"/>
              </a:solidFill>
            </a:rPr>
            <a:t>Induces fear</a:t>
          </a:r>
        </a:p>
        <a:p>
          <a:r>
            <a:rPr lang="en-GB" sz="2100" b="0" dirty="0">
              <a:solidFill>
                <a:schemeClr val="tx1"/>
              </a:solidFill>
            </a:rPr>
            <a:t>Continues after separation</a:t>
          </a:r>
        </a:p>
        <a:p>
          <a:r>
            <a:rPr lang="en-GB" sz="2100" b="0" dirty="0">
              <a:solidFill>
                <a:schemeClr val="tx1"/>
              </a:solidFill>
            </a:rPr>
            <a:t>Typically perpetrated by men</a:t>
          </a:r>
        </a:p>
        <a:p>
          <a:r>
            <a:rPr lang="en-GB" sz="2100" b="0" dirty="0">
              <a:solidFill>
                <a:schemeClr val="tx1"/>
              </a:solidFill>
            </a:rPr>
            <a:t>Linked to homicides</a:t>
          </a:r>
        </a:p>
        <a:p>
          <a:r>
            <a:rPr lang="en-GB" sz="2100" b="0" dirty="0">
              <a:solidFill>
                <a:schemeClr val="tx1"/>
              </a:solidFill>
            </a:rPr>
            <a:t>Escalates over time</a:t>
          </a:r>
        </a:p>
        <a:p>
          <a:r>
            <a:rPr lang="en-GB" sz="2100" b="0" dirty="0">
              <a:solidFill>
                <a:schemeClr val="tx1"/>
              </a:solidFill>
            </a:rPr>
            <a:t>Produces a negative impact on victims ability to act independently &amp; in own interest</a:t>
          </a:r>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a:solidFill>
          <a:schemeClr val="accent2">
            <a:lumMod val="60000"/>
            <a:lumOff val="40000"/>
          </a:schemeClr>
        </a:solidFill>
        <a:ln>
          <a:solidFill>
            <a:schemeClr val="tx1"/>
          </a:solidFill>
        </a:ln>
      </dgm:spPr>
      <dgm:t>
        <a:bodyPr/>
        <a:lstStyle/>
        <a:p>
          <a:r>
            <a:rPr lang="en-GB" sz="2800" b="1" dirty="0">
              <a:solidFill>
                <a:schemeClr val="tx1"/>
              </a:solidFill>
            </a:rPr>
            <a:t>Violent Resistance</a:t>
          </a:r>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dirty="0">
              <a:solidFill>
                <a:schemeClr val="tx1"/>
              </a:solidFill>
            </a:rPr>
            <a:t>Victim might fight in self –defence (physically or verbally)</a:t>
          </a:r>
        </a:p>
        <a:p>
          <a:r>
            <a:rPr lang="en-GB" sz="2100" dirty="0">
              <a:solidFill>
                <a:schemeClr val="tx1"/>
              </a:solidFill>
            </a:rPr>
            <a:t>Might act in revenge/retaliation</a:t>
          </a:r>
        </a:p>
        <a:p>
          <a:r>
            <a:rPr lang="en-GB" sz="2100" dirty="0">
              <a:solidFill>
                <a:schemeClr val="tx1"/>
              </a:solidFill>
            </a:rPr>
            <a:t>Might fight in self preservation (</a:t>
          </a:r>
          <a:r>
            <a:rPr lang="en-GB" sz="2100" dirty="0" err="1">
              <a:solidFill>
                <a:schemeClr val="tx1"/>
              </a:solidFill>
            </a:rPr>
            <a:t>i.e</a:t>
          </a:r>
          <a:r>
            <a:rPr lang="en-GB" sz="2100" dirty="0">
              <a:solidFill>
                <a:schemeClr val="tx1"/>
              </a:solidFill>
            </a:rPr>
            <a:t> when victim kills their abuser)</a:t>
          </a:r>
        </a:p>
        <a:p>
          <a:r>
            <a:rPr lang="en-GB" sz="2100" dirty="0">
              <a:solidFill>
                <a:schemeClr val="tx1"/>
              </a:solidFill>
            </a:rPr>
            <a:t>Victim does not seek power &amp; control</a:t>
          </a:r>
        </a:p>
        <a:p>
          <a:r>
            <a:rPr lang="en-GB" sz="2100" dirty="0">
              <a:solidFill>
                <a:schemeClr val="tx1"/>
              </a:solidFill>
            </a:rPr>
            <a:t>Typically perpetrated by women responding to CCB</a:t>
          </a:r>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a:solidFill>
          <a:schemeClr val="accent2">
            <a:lumMod val="75000"/>
          </a:schemeClr>
        </a:solidFill>
        <a:ln>
          <a:solidFill>
            <a:schemeClr val="tx1"/>
          </a:solidFill>
        </a:ln>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a:solidFill>
          <a:schemeClr val="accent2">
            <a:lumMod val="75000"/>
          </a:schemeClr>
        </a:solidFill>
        <a:ln>
          <a:solidFill>
            <a:schemeClr val="tx1"/>
          </a:solidFill>
        </a:ln>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A4156166-8D82-4768-B384-2E35AB8D7854}" type="presOf" srcId="{2C2FE7CF-309E-4E6D-8B78-DA115855487F}" destId="{D4D01B45-E1CE-421F-8219-5FC04056A954}" srcOrd="1"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B6334B-D91A-4219-844B-661AB8F426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7248B4-A450-42EF-876C-480F9EAAEF26}">
      <dgm:prSet phldrT="[Text]" custT="1"/>
      <dgm:spPr>
        <a:solidFill>
          <a:schemeClr val="accent2">
            <a:lumMod val="40000"/>
            <a:lumOff val="60000"/>
          </a:schemeClr>
        </a:solidFill>
        <a:ln>
          <a:solidFill>
            <a:schemeClr val="bg1"/>
          </a:solidFill>
        </a:ln>
      </dgm:spPr>
      <dgm:t>
        <a:bodyPr/>
        <a:lstStyle/>
        <a:p>
          <a:r>
            <a:rPr lang="en-US" sz="2400" dirty="0">
              <a:solidFill>
                <a:schemeClr val="tx1"/>
              </a:solidFill>
            </a:rPr>
            <a:t>One off</a:t>
          </a:r>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a:solidFill>
          <a:schemeClr val="accent2">
            <a:lumMod val="40000"/>
            <a:lumOff val="60000"/>
          </a:schemeClr>
        </a:solidFill>
      </dgm:spPr>
      <dgm:t>
        <a:bodyPr/>
        <a:lstStyle/>
        <a:p>
          <a:r>
            <a:rPr lang="en-US" sz="2400" dirty="0">
              <a:solidFill>
                <a:schemeClr val="tx1"/>
              </a:solidFill>
            </a:rPr>
            <a:t>Public humiliation</a:t>
          </a:r>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a:solidFill>
          <a:schemeClr val="accent2">
            <a:lumMod val="40000"/>
            <a:lumOff val="60000"/>
          </a:schemeClr>
        </a:solidFill>
      </dgm:spPr>
      <dgm:t>
        <a:bodyPr/>
        <a:lstStyle/>
        <a:p>
          <a:r>
            <a:rPr lang="en-US" sz="2400" dirty="0">
              <a:solidFill>
                <a:schemeClr val="tx1"/>
              </a:solidFill>
            </a:rPr>
            <a:t>Not believed</a:t>
          </a:r>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a:solidFill>
          <a:schemeClr val="accent2">
            <a:lumMod val="40000"/>
            <a:lumOff val="60000"/>
          </a:schemeClr>
        </a:solidFill>
      </dgm:spPr>
      <dgm:t>
        <a:bodyPr/>
        <a:lstStyle/>
        <a:p>
          <a:r>
            <a:rPr lang="en-US" sz="2400" dirty="0">
              <a:solidFill>
                <a:schemeClr val="tx1"/>
              </a:solidFill>
            </a:rPr>
            <a:t>Loss of children</a:t>
          </a:r>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a:solidFill>
          <a:schemeClr val="accent2">
            <a:lumMod val="40000"/>
            <a:lumOff val="60000"/>
          </a:schemeClr>
        </a:solidFill>
      </dgm:spPr>
      <dgm:t>
        <a:bodyPr/>
        <a:lstStyle/>
        <a:p>
          <a:r>
            <a:rPr lang="en-US" sz="2400" dirty="0">
              <a:solidFill>
                <a:schemeClr val="tx1"/>
              </a:solidFill>
            </a:rPr>
            <a:t>Wrong outcome</a:t>
          </a:r>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a:solidFill>
          <a:schemeClr val="accent2">
            <a:lumMod val="40000"/>
            <a:lumOff val="60000"/>
          </a:schemeClr>
        </a:solidFill>
      </dgm:spPr>
      <dgm:t>
        <a:bodyPr/>
        <a:lstStyle/>
        <a:p>
          <a:r>
            <a:rPr lang="en-US" sz="2400" dirty="0">
              <a:solidFill>
                <a:schemeClr val="tx1"/>
              </a:solidFill>
            </a:rPr>
            <a:t>What happens when the Police leave?</a:t>
          </a:r>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a:solidFill>
          <a:schemeClr val="accent2">
            <a:lumMod val="40000"/>
            <a:lumOff val="60000"/>
          </a:schemeClr>
        </a:solidFill>
      </dgm:spPr>
      <dgm:t>
        <a:bodyPr/>
        <a:lstStyle/>
        <a:p>
          <a:r>
            <a:rPr lang="en-US" sz="2400" dirty="0">
              <a:solidFill>
                <a:schemeClr val="tx1"/>
              </a:solidFill>
            </a:rPr>
            <a:t>Can’t accept it’s Domestic Violence</a:t>
          </a:r>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a:solidFill>
          <a:schemeClr val="accent2">
            <a:lumMod val="40000"/>
            <a:lumOff val="60000"/>
          </a:schemeClr>
        </a:solidFill>
      </dgm:spPr>
      <dgm:t>
        <a:bodyPr/>
        <a:lstStyle/>
        <a:p>
          <a:r>
            <a:rPr lang="en-US" sz="2400" dirty="0">
              <a:solidFill>
                <a:schemeClr val="tx1"/>
              </a:solidFill>
            </a:rPr>
            <a:t>The victim’s own fault</a:t>
          </a:r>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AD1C0D4B-2B74-46AF-B26A-5C82949A5C89}">
      <dgm:prSet phldrT="[Text]" custT="1"/>
      <dgm:spPr>
        <a:solidFill>
          <a:schemeClr val="accent2">
            <a:lumMod val="40000"/>
            <a:lumOff val="60000"/>
          </a:schemeClr>
        </a:solidFill>
      </dgm:spPr>
      <dgm:t>
        <a:bodyPr/>
        <a:lstStyle/>
        <a:p>
          <a:r>
            <a:rPr lang="en-US" sz="2400" dirty="0">
              <a:solidFill>
                <a:schemeClr val="tx1"/>
              </a:solidFill>
            </a:rPr>
            <a:t>Fear, criticism, </a:t>
          </a:r>
          <a:r>
            <a:rPr lang="en-US" sz="2400" dirty="0" err="1">
              <a:solidFill>
                <a:schemeClr val="tx1"/>
              </a:solidFill>
            </a:rPr>
            <a:t>ostracised</a:t>
          </a:r>
          <a:r>
            <a:rPr lang="en-US" sz="2400" dirty="0">
              <a:solidFill>
                <a:schemeClr val="tx1"/>
              </a:solidFill>
            </a:rPr>
            <a:t>, blamed by family</a:t>
          </a:r>
        </a:p>
      </dgm:t>
    </dgm:pt>
    <dgm:pt modelId="{2F577DA0-8415-4929-B5C0-40805D01B7AA}" type="parTrans" cxnId="{3EE2EB88-AAA1-4534-8D22-F9D69613749D}">
      <dgm:prSet/>
      <dgm:spPr/>
      <dgm:t>
        <a:bodyPr/>
        <a:lstStyle/>
        <a:p>
          <a:endParaRPr lang="en-US"/>
        </a:p>
      </dgm:t>
    </dgm:pt>
    <dgm:pt modelId="{D4B28A13-0BBD-4303-A039-53CECCBB50E4}" type="sibTrans" cxnId="{3EE2EB88-AAA1-4534-8D22-F9D69613749D}">
      <dgm:prSet/>
      <dgm:spPr/>
      <dgm:t>
        <a:bodyPr/>
        <a:lstStyle/>
        <a:p>
          <a:endParaRPr lang="en-US"/>
        </a:p>
      </dgm:t>
    </dgm:pt>
    <dgm:pt modelId="{C1869EA2-D29D-40D1-8B98-DED39E11C3D4}">
      <dgm:prSet phldrT="[Text]" custT="1"/>
      <dgm:spPr>
        <a:solidFill>
          <a:schemeClr val="accent2">
            <a:lumMod val="40000"/>
            <a:lumOff val="60000"/>
          </a:schemeClr>
        </a:solidFill>
      </dgm:spPr>
      <dgm:t>
        <a:bodyPr/>
        <a:lstStyle/>
        <a:p>
          <a:r>
            <a:rPr lang="en-US" sz="2400" dirty="0">
              <a:solidFill>
                <a:schemeClr val="tx1"/>
              </a:solidFill>
            </a:rPr>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0F35593-2F1D-4EC9-9ACF-B4EF08AEA9C4}" type="pres">
      <dgm:prSet presAssocID="{41B6334B-D91A-4219-844B-661AB8F426D1}" presName="diagram" presStyleCnt="0">
        <dgm:presLayoutVars>
          <dgm:dir/>
          <dgm:resizeHandles val="exact"/>
        </dgm:presLayoutVars>
      </dgm:prSet>
      <dgm:spPr/>
    </dgm:pt>
    <dgm:pt modelId="{C6AC4678-EE0D-47DF-9995-9CF5B9BBDB25}" type="pres">
      <dgm:prSet presAssocID="{A07248B4-A450-42EF-876C-480F9EAAEF26}" presName="node" presStyleLbl="node1" presStyleIdx="0" presStyleCnt="10">
        <dgm:presLayoutVars>
          <dgm:bulletEnabled val="1"/>
        </dgm:presLayoutVars>
      </dgm:prSet>
      <dgm:spPr/>
    </dgm:pt>
    <dgm:pt modelId="{C697536C-0855-4439-BAF9-AE09F71B3845}" type="pres">
      <dgm:prSet presAssocID="{1ED28CF5-B703-4A62-9C4B-A3C849FD59F4}" presName="sibTrans" presStyleCnt="0"/>
      <dgm:spPr/>
    </dgm:pt>
    <dgm:pt modelId="{D0E8B24C-FF14-4810-9CF5-3BC064085CBE}" type="pres">
      <dgm:prSet presAssocID="{D6C5EB3F-A20B-4A50-9284-2A2CA4504E71}" presName="node" presStyleLbl="node1" presStyleIdx="1" presStyleCnt="10">
        <dgm:presLayoutVars>
          <dgm:bulletEnabled val="1"/>
        </dgm:presLayoutVars>
      </dgm:prSet>
      <dgm:spPr/>
    </dgm:pt>
    <dgm:pt modelId="{1A2F536B-DDC7-4CF6-9DF8-841EDE6760B4}" type="pres">
      <dgm:prSet presAssocID="{B18AC73E-B1D9-4D20-9ECC-F68419537D94}" presName="sibTrans" presStyleCnt="0"/>
      <dgm:spPr/>
    </dgm:pt>
    <dgm:pt modelId="{71483493-FD91-4D9C-B2D9-BFC85CF9CFC8}" type="pres">
      <dgm:prSet presAssocID="{925D3940-2472-48C5-9935-60788A4BBF24}" presName="node" presStyleLbl="node1" presStyleIdx="2" presStyleCnt="10" custScaleX="94010">
        <dgm:presLayoutVars>
          <dgm:bulletEnabled val="1"/>
        </dgm:presLayoutVars>
      </dgm:prSet>
      <dgm:spPr/>
    </dgm:pt>
    <dgm:pt modelId="{D61A338D-B048-4269-A023-640BA12A009C}" type="pres">
      <dgm:prSet presAssocID="{67525BC3-E365-48C6-9E97-A42198C61FB6}" presName="sibTrans" presStyleCnt="0"/>
      <dgm:spPr/>
    </dgm:pt>
    <dgm:pt modelId="{814FD6E9-19E0-4654-928A-ACAE3D91CD7C}" type="pres">
      <dgm:prSet presAssocID="{92F29801-36C9-4589-8983-01E996BAD451}" presName="node" presStyleLbl="node1" presStyleIdx="3" presStyleCnt="10">
        <dgm:presLayoutVars>
          <dgm:bulletEnabled val="1"/>
        </dgm:presLayoutVars>
      </dgm:prSet>
      <dgm:spPr/>
    </dgm:pt>
    <dgm:pt modelId="{CFEADC9B-6F2D-423E-90A0-690FB92B438E}" type="pres">
      <dgm:prSet presAssocID="{EC6428E8-78B7-45B3-9AA8-0F7A8DD74435}" presName="sibTrans" presStyleCnt="0"/>
      <dgm:spPr/>
    </dgm:pt>
    <dgm:pt modelId="{1A9DCA4B-D155-4C46-BE1C-92D4616F972C}" type="pres">
      <dgm:prSet presAssocID="{ACB5350D-90F3-400E-8A2A-12C121C4428E}" presName="node" presStyleLbl="node1" presStyleIdx="4" presStyleCnt="10">
        <dgm:presLayoutVars>
          <dgm:bulletEnabled val="1"/>
        </dgm:presLayoutVars>
      </dgm:prSet>
      <dgm:spPr/>
    </dgm:pt>
    <dgm:pt modelId="{9C590A6E-5E32-4978-AD36-3A76D65D5E07}" type="pres">
      <dgm:prSet presAssocID="{8CBB1B87-3A90-44F1-85CC-27AE0AA22286}" presName="sibTrans" presStyleCnt="0"/>
      <dgm:spPr/>
    </dgm:pt>
    <dgm:pt modelId="{0E096F87-0781-40F5-B5F0-02355DE02ED8}" type="pres">
      <dgm:prSet presAssocID="{D49507CB-A0D6-4130-91C8-FE599859644B}" presName="node" presStyleLbl="node1" presStyleIdx="5" presStyleCnt="10">
        <dgm:presLayoutVars>
          <dgm:bulletEnabled val="1"/>
        </dgm:presLayoutVars>
      </dgm:prSet>
      <dgm:spPr/>
    </dgm:pt>
    <dgm:pt modelId="{4669DEB6-D088-454B-84F4-36508A87D9EF}" type="pres">
      <dgm:prSet presAssocID="{30D1B2D3-53CD-48EA-8466-2F5860CA9607}" presName="sibTrans" presStyleCnt="0"/>
      <dgm:spPr/>
    </dgm:pt>
    <dgm:pt modelId="{BC026F00-DA96-4485-833E-C07286DCCED0}" type="pres">
      <dgm:prSet presAssocID="{E958ED39-CF58-4A18-A78A-FD5F586106D9}" presName="node" presStyleLbl="node1" presStyleIdx="6" presStyleCnt="10">
        <dgm:presLayoutVars>
          <dgm:bulletEnabled val="1"/>
        </dgm:presLayoutVars>
      </dgm:prSet>
      <dgm:spPr/>
    </dgm:pt>
    <dgm:pt modelId="{F7EF5125-2B0B-4B0C-B1FF-7DAF3D87ADD2}" type="pres">
      <dgm:prSet presAssocID="{551EB6A8-DACD-4722-B4CC-5C5250F2FADF}" presName="sibTrans" presStyleCnt="0"/>
      <dgm:spPr/>
    </dgm:pt>
    <dgm:pt modelId="{D4FCB8A9-7458-4F76-877E-5634D213F845}" type="pres">
      <dgm:prSet presAssocID="{FB799FA7-077F-4FAD-9C86-C55A166D63E7}" presName="node" presStyleLbl="node1" presStyleIdx="7" presStyleCnt="10">
        <dgm:presLayoutVars>
          <dgm:bulletEnabled val="1"/>
        </dgm:presLayoutVars>
      </dgm:prSet>
      <dgm:spPr/>
    </dgm:pt>
    <dgm:pt modelId="{120D11FB-0F41-4D7E-B300-F5A9D72DC1DF}" type="pres">
      <dgm:prSet presAssocID="{F9295936-4D39-486A-B4F3-E1635E0D0DE2}" presName="sibTrans" presStyleCnt="0"/>
      <dgm:spPr/>
    </dgm:pt>
    <dgm:pt modelId="{2E7F1649-AC08-498C-BC45-DCE84685DFA0}" type="pres">
      <dgm:prSet presAssocID="{AD1C0D4B-2B74-46AF-B26A-5C82949A5C89}" presName="node" presStyleLbl="node1" presStyleIdx="8" presStyleCnt="10" custScaleX="98246" custScaleY="99667">
        <dgm:presLayoutVars>
          <dgm:bulletEnabled val="1"/>
        </dgm:presLayoutVars>
      </dgm:prSet>
      <dgm:spPr/>
    </dgm:pt>
    <dgm:pt modelId="{485CAB2C-E1D5-4CCE-BE28-533C7F5846D1}" type="pres">
      <dgm:prSet presAssocID="{D4B28A13-0BBD-4303-A039-53CECCBB50E4}" presName="sibTrans" presStyleCnt="0"/>
      <dgm:spPr/>
    </dgm:pt>
    <dgm:pt modelId="{DB83C3DA-707B-41AD-A7A3-DA31ACF3E4A6}" type="pres">
      <dgm:prSet presAssocID="{C1869EA2-D29D-40D1-8B98-DED39E11C3D4}" presName="node" presStyleLbl="node1" presStyleIdx="9" presStyleCnt="10" custScaleX="940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92A59720-4FB6-4EBE-98F5-C87019DEA3C9}" type="presOf" srcId="{AD1C0D4B-2B74-46AF-B26A-5C82949A5C89}" destId="{2E7F1649-AC08-498C-BC45-DCE84685DFA0}" srcOrd="0" destOrd="0" presId="urn:microsoft.com/office/officeart/2005/8/layout/default"/>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7F469031-53E2-4DDD-B52F-20FC14775D91}" type="presOf" srcId="{D49507CB-A0D6-4130-91C8-FE599859644B}" destId="{0E096F87-0781-40F5-B5F0-02355DE02ED8}" srcOrd="0" destOrd="0" presId="urn:microsoft.com/office/officeart/2005/8/layout/default"/>
    <dgm:cxn modelId="{AE1DD634-3EDD-4812-AED3-A142856FB9F0}" type="presOf" srcId="{41B6334B-D91A-4219-844B-661AB8F426D1}" destId="{A0F35593-2F1D-4EC9-9ACF-B4EF08AEA9C4}" srcOrd="0" destOrd="0" presId="urn:microsoft.com/office/officeart/2005/8/layout/default"/>
    <dgm:cxn modelId="{AF692B47-F9CB-4C88-BE3B-251DE70B0AF4}" srcId="{41B6334B-D91A-4219-844B-661AB8F426D1}" destId="{A07248B4-A450-42EF-876C-480F9EAAEF26}" srcOrd="0" destOrd="0" parTransId="{93AEBAC5-159B-4F8D-9397-7D69B3E1B88B}" sibTransId="{1ED28CF5-B703-4A62-9C4B-A3C849FD59F4}"/>
    <dgm:cxn modelId="{8A956D47-0D50-4E7F-9DE0-A47EACBDA835}" type="presOf" srcId="{E958ED39-CF58-4A18-A78A-FD5F586106D9}" destId="{BC026F00-DA96-4485-833E-C07286DCCED0}" srcOrd="0" destOrd="0" presId="urn:microsoft.com/office/officeart/2005/8/layout/default"/>
    <dgm:cxn modelId="{E2D1354F-3A1E-4D51-B128-301EE7F34953}" type="presOf" srcId="{D6C5EB3F-A20B-4A50-9284-2A2CA4504E71}" destId="{D0E8B24C-FF14-4810-9CF5-3BC064085CBE}" srcOrd="0" destOrd="0" presId="urn:microsoft.com/office/officeart/2005/8/layout/default"/>
    <dgm:cxn modelId="{2AFD2950-2757-4EF5-BE70-3E905B9BFA0C}" srcId="{41B6334B-D91A-4219-844B-661AB8F426D1}" destId="{D49507CB-A0D6-4130-91C8-FE599859644B}" srcOrd="5" destOrd="0" parTransId="{43E935A4-F7CA-47C6-99F2-0DBCD790E2C7}" sibTransId="{30D1B2D3-53CD-48EA-8466-2F5860CA9607}"/>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6C25A757-989E-45D6-A03E-CD275CDEF385}" type="presOf" srcId="{FB799FA7-077F-4FAD-9C86-C55A166D63E7}" destId="{D4FCB8A9-7458-4F76-877E-5634D213F845}" srcOrd="0" destOrd="0" presId="urn:microsoft.com/office/officeart/2005/8/layout/default"/>
    <dgm:cxn modelId="{27C8827A-EB26-4C0A-8744-7AB6BEC1DD7D}" type="presOf" srcId="{925D3940-2472-48C5-9935-60788A4BBF24}" destId="{71483493-FD91-4D9C-B2D9-BFC85CF9CFC8}" srcOrd="0" destOrd="0" presId="urn:microsoft.com/office/officeart/2005/8/layout/default"/>
    <dgm:cxn modelId="{3EE2EB88-AAA1-4534-8D22-F9D69613749D}" srcId="{41B6334B-D91A-4219-844B-661AB8F426D1}" destId="{AD1C0D4B-2B74-46AF-B26A-5C82949A5C89}" srcOrd="8" destOrd="0" parTransId="{2F577DA0-8415-4929-B5C0-40805D01B7AA}" sibTransId="{D4B28A13-0BBD-4303-A039-53CECCBB50E4}"/>
    <dgm:cxn modelId="{C0B80F9B-DF10-46F6-B219-A6C157730804}" type="presOf" srcId="{ACB5350D-90F3-400E-8A2A-12C121C4428E}" destId="{1A9DCA4B-D155-4C46-BE1C-92D4616F972C}" srcOrd="0" destOrd="0" presId="urn:microsoft.com/office/officeart/2005/8/layout/default"/>
    <dgm:cxn modelId="{200EEFB2-441C-4DCB-8306-E6778493D5DF}" type="presOf" srcId="{A07248B4-A450-42EF-876C-480F9EAAEF26}" destId="{C6AC4678-EE0D-47DF-9995-9CF5B9BBDB25}" srcOrd="0" destOrd="0" presId="urn:microsoft.com/office/officeart/2005/8/layout/default"/>
    <dgm:cxn modelId="{C96A7BBF-641A-4246-AFB9-4617882A5CD1}" type="presOf" srcId="{92F29801-36C9-4589-8983-01E996BAD451}" destId="{814FD6E9-19E0-4654-928A-ACAE3D91CD7C}" srcOrd="0" destOrd="0" presId="urn:microsoft.com/office/officeart/2005/8/layout/default"/>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F5EB75E9-4BD0-408F-BEC6-A5FF37A8ED80}" type="presOf" srcId="{C1869EA2-D29D-40D1-8B98-DED39E11C3D4}" destId="{DB83C3DA-707B-41AD-A7A3-DA31ACF3E4A6}" srcOrd="0" destOrd="0" presId="urn:microsoft.com/office/officeart/2005/8/layout/default"/>
    <dgm:cxn modelId="{9B834670-6198-4B95-B4CC-5DAAA986294F}" type="presParOf" srcId="{A0F35593-2F1D-4EC9-9ACF-B4EF08AEA9C4}" destId="{C6AC4678-EE0D-47DF-9995-9CF5B9BBDB25}" srcOrd="0" destOrd="0" presId="urn:microsoft.com/office/officeart/2005/8/layout/default"/>
    <dgm:cxn modelId="{0BD7137F-70C7-4C5D-8E93-5E5B388E8003}" type="presParOf" srcId="{A0F35593-2F1D-4EC9-9ACF-B4EF08AEA9C4}" destId="{C697536C-0855-4439-BAF9-AE09F71B3845}" srcOrd="1" destOrd="0" presId="urn:microsoft.com/office/officeart/2005/8/layout/default"/>
    <dgm:cxn modelId="{13D914B8-E62E-471E-93AD-B7B334B7DA27}" type="presParOf" srcId="{A0F35593-2F1D-4EC9-9ACF-B4EF08AEA9C4}" destId="{D0E8B24C-FF14-4810-9CF5-3BC064085CBE}" srcOrd="2" destOrd="0" presId="urn:microsoft.com/office/officeart/2005/8/layout/default"/>
    <dgm:cxn modelId="{AF2A738B-681B-4CE4-BCD8-F2AA1FB3C145}" type="presParOf" srcId="{A0F35593-2F1D-4EC9-9ACF-B4EF08AEA9C4}" destId="{1A2F536B-DDC7-4CF6-9DF8-841EDE6760B4}" srcOrd="3" destOrd="0" presId="urn:microsoft.com/office/officeart/2005/8/layout/default"/>
    <dgm:cxn modelId="{26A9A035-C59D-47E5-B6FC-A79ABEFFA7A4}" type="presParOf" srcId="{A0F35593-2F1D-4EC9-9ACF-B4EF08AEA9C4}" destId="{71483493-FD91-4D9C-B2D9-BFC85CF9CFC8}" srcOrd="4" destOrd="0" presId="urn:microsoft.com/office/officeart/2005/8/layout/default"/>
    <dgm:cxn modelId="{6C48459E-8324-4911-A30C-76E142709585}" type="presParOf" srcId="{A0F35593-2F1D-4EC9-9ACF-B4EF08AEA9C4}" destId="{D61A338D-B048-4269-A023-640BA12A009C}" srcOrd="5" destOrd="0" presId="urn:microsoft.com/office/officeart/2005/8/layout/default"/>
    <dgm:cxn modelId="{B4CF063C-8534-4CC9-8522-31CDBC1D2DEF}" type="presParOf" srcId="{A0F35593-2F1D-4EC9-9ACF-B4EF08AEA9C4}" destId="{814FD6E9-19E0-4654-928A-ACAE3D91CD7C}" srcOrd="6" destOrd="0" presId="urn:microsoft.com/office/officeart/2005/8/layout/default"/>
    <dgm:cxn modelId="{01DBF7E1-66A6-4FB6-9645-E6DDE34A97BE}" type="presParOf" srcId="{A0F35593-2F1D-4EC9-9ACF-B4EF08AEA9C4}" destId="{CFEADC9B-6F2D-423E-90A0-690FB92B438E}" srcOrd="7" destOrd="0" presId="urn:microsoft.com/office/officeart/2005/8/layout/default"/>
    <dgm:cxn modelId="{8A5259EE-17EB-4251-B2B3-A0FA90C675C7}" type="presParOf" srcId="{A0F35593-2F1D-4EC9-9ACF-B4EF08AEA9C4}" destId="{1A9DCA4B-D155-4C46-BE1C-92D4616F972C}" srcOrd="8" destOrd="0" presId="urn:microsoft.com/office/officeart/2005/8/layout/default"/>
    <dgm:cxn modelId="{847D6703-3E07-403F-A190-9594FDAD84B4}" type="presParOf" srcId="{A0F35593-2F1D-4EC9-9ACF-B4EF08AEA9C4}" destId="{9C590A6E-5E32-4978-AD36-3A76D65D5E07}" srcOrd="9" destOrd="0" presId="urn:microsoft.com/office/officeart/2005/8/layout/default"/>
    <dgm:cxn modelId="{E9308F38-38EA-4982-B046-B94A9A6C8A94}" type="presParOf" srcId="{A0F35593-2F1D-4EC9-9ACF-B4EF08AEA9C4}" destId="{0E096F87-0781-40F5-B5F0-02355DE02ED8}" srcOrd="10" destOrd="0" presId="urn:microsoft.com/office/officeart/2005/8/layout/default"/>
    <dgm:cxn modelId="{A57623D6-B5F6-4F0E-B733-B55DC431D7A2}" type="presParOf" srcId="{A0F35593-2F1D-4EC9-9ACF-B4EF08AEA9C4}" destId="{4669DEB6-D088-454B-84F4-36508A87D9EF}" srcOrd="11" destOrd="0" presId="urn:microsoft.com/office/officeart/2005/8/layout/default"/>
    <dgm:cxn modelId="{3F9A77D1-1042-4DF2-9D9F-36E659931CBD}" type="presParOf" srcId="{A0F35593-2F1D-4EC9-9ACF-B4EF08AEA9C4}" destId="{BC026F00-DA96-4485-833E-C07286DCCED0}" srcOrd="12" destOrd="0" presId="urn:microsoft.com/office/officeart/2005/8/layout/default"/>
    <dgm:cxn modelId="{8484C397-273B-42CE-A2D2-9239D61A87F0}" type="presParOf" srcId="{A0F35593-2F1D-4EC9-9ACF-B4EF08AEA9C4}" destId="{F7EF5125-2B0B-4B0C-B1FF-7DAF3D87ADD2}" srcOrd="13" destOrd="0" presId="urn:microsoft.com/office/officeart/2005/8/layout/default"/>
    <dgm:cxn modelId="{6B0F6B6F-8973-4C3A-B8EC-26573A37A6D2}" type="presParOf" srcId="{A0F35593-2F1D-4EC9-9ACF-B4EF08AEA9C4}" destId="{D4FCB8A9-7458-4F76-877E-5634D213F845}" srcOrd="14" destOrd="0" presId="urn:microsoft.com/office/officeart/2005/8/layout/default"/>
    <dgm:cxn modelId="{BFF0760D-2920-4EDE-9CB6-DE0C64A66762}" type="presParOf" srcId="{A0F35593-2F1D-4EC9-9ACF-B4EF08AEA9C4}" destId="{120D11FB-0F41-4D7E-B300-F5A9D72DC1DF}" srcOrd="15" destOrd="0" presId="urn:microsoft.com/office/officeart/2005/8/layout/default"/>
    <dgm:cxn modelId="{9CBD22A3-414E-4FF6-8089-D8403069C459}" type="presParOf" srcId="{A0F35593-2F1D-4EC9-9ACF-B4EF08AEA9C4}" destId="{2E7F1649-AC08-498C-BC45-DCE84685DFA0}" srcOrd="16" destOrd="0" presId="urn:microsoft.com/office/officeart/2005/8/layout/default"/>
    <dgm:cxn modelId="{15B9604E-E8F5-4B8A-ABA8-98243A366BDE}" type="presParOf" srcId="{A0F35593-2F1D-4EC9-9ACF-B4EF08AEA9C4}" destId="{485CAB2C-E1D5-4CCE-BE28-533C7F5846D1}" srcOrd="17" destOrd="0" presId="urn:microsoft.com/office/officeart/2005/8/layout/default"/>
    <dgm:cxn modelId="{50F212F8-67E1-43D9-939B-AB7B3F2284C9}" type="presParOf" srcId="{A0F35593-2F1D-4EC9-9ACF-B4EF08AEA9C4}" destId="{DB83C3DA-707B-41AD-A7A3-DA31ACF3E4A6}"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21F36F-E32A-433E-85F0-3060974002D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B85B8F05-E098-421F-BAB8-4AA23B3D580F}">
      <dgm:prSet phldrT="[Text]" phldr="1"/>
      <dgm:spPr>
        <a:solidFill>
          <a:schemeClr val="accent2">
            <a:lumMod val="20000"/>
            <a:lumOff val="80000"/>
          </a:schemeClr>
        </a:solidFill>
        <a:ln>
          <a:solidFill>
            <a:schemeClr val="tx1"/>
          </a:solidFill>
        </a:ln>
      </dgm:spPr>
      <dgm:t>
        <a:bodyPr/>
        <a:lstStyle/>
        <a:p>
          <a:endParaRPr lang="en-US" dirty="0"/>
        </a:p>
      </dgm:t>
    </dgm:pt>
    <dgm:pt modelId="{471096BB-0A7D-4A31-A746-8A97774A9D46}" type="parTrans" cxnId="{65727D37-9978-404D-B588-8F58E60E7BE1}">
      <dgm:prSet/>
      <dgm:spPr/>
      <dgm:t>
        <a:bodyPr/>
        <a:lstStyle/>
        <a:p>
          <a:endParaRPr lang="en-US"/>
        </a:p>
      </dgm:t>
    </dgm:pt>
    <dgm:pt modelId="{1A6E74A1-20D0-4F10-B6EF-0FCE2DAA4C01}" type="sibTrans" cxnId="{65727D37-9978-404D-B588-8F58E60E7BE1}">
      <dgm:prSet/>
      <dgm:spPr/>
      <dgm:t>
        <a:bodyPr/>
        <a:lstStyle/>
        <a:p>
          <a:endParaRPr lang="en-US"/>
        </a:p>
      </dgm:t>
    </dgm:pt>
    <dgm:pt modelId="{5A6C2F4B-9204-415F-BC34-D30B7934F814}">
      <dgm:prSet phldrT="[Text]" custT="1"/>
      <dgm:spPr>
        <a:solidFill>
          <a:schemeClr val="accent2">
            <a:lumMod val="20000"/>
            <a:lumOff val="80000"/>
          </a:schemeClr>
        </a:solidFill>
      </dgm:spPr>
      <dgm:t>
        <a:bodyPr/>
        <a:lstStyle/>
        <a:p>
          <a:r>
            <a:rPr lang="en-US" sz="2800" dirty="0">
              <a:solidFill>
                <a:schemeClr val="tx1"/>
              </a:solidFill>
            </a:rPr>
            <a:t>Positive feelings towards the </a:t>
          </a:r>
          <a:r>
            <a:rPr lang="en-US" sz="2800" dirty="0" err="1">
              <a:solidFill>
                <a:schemeClr val="tx1"/>
              </a:solidFill>
            </a:rPr>
            <a:t>victimiser</a:t>
          </a:r>
          <a:endParaRPr lang="en-US" sz="2800" dirty="0">
            <a:solidFill>
              <a:schemeClr val="tx1"/>
            </a:solidFill>
          </a:endParaRPr>
        </a:p>
      </dgm:t>
    </dgm:pt>
    <dgm:pt modelId="{495FBDBC-8BE9-41FE-A7DF-DDC59D413CFC}" type="parTrans" cxnId="{6E6C6455-3400-42EF-840F-FB5431023FDD}">
      <dgm:prSet/>
      <dgm:spPr/>
      <dgm:t>
        <a:bodyPr/>
        <a:lstStyle/>
        <a:p>
          <a:endParaRPr lang="en-US"/>
        </a:p>
      </dgm:t>
    </dgm:pt>
    <dgm:pt modelId="{8BE8FC28-EE28-4EA5-B4EA-AB04A82E3303}" type="sibTrans" cxnId="{6E6C6455-3400-42EF-840F-FB5431023FDD}">
      <dgm:prSet/>
      <dgm:spPr/>
      <dgm:t>
        <a:bodyPr/>
        <a:lstStyle/>
        <a:p>
          <a:endParaRPr lang="en-US"/>
        </a:p>
      </dgm:t>
    </dgm:pt>
    <dgm:pt modelId="{444C926B-50EF-4A41-BB6A-F783732475BE}">
      <dgm:prSet phldrT="[Text]" phldr="1"/>
      <dgm:spPr>
        <a:solidFill>
          <a:schemeClr val="accent2">
            <a:lumMod val="40000"/>
            <a:lumOff val="60000"/>
          </a:schemeClr>
        </a:solidFill>
        <a:ln>
          <a:solidFill>
            <a:schemeClr val="tx1"/>
          </a:solidFill>
        </a:ln>
      </dgm:spPr>
      <dgm:t>
        <a:bodyPr/>
        <a:lstStyle/>
        <a:p>
          <a:endParaRPr lang="en-US"/>
        </a:p>
      </dgm:t>
    </dgm:pt>
    <dgm:pt modelId="{95CB5E05-E530-48F8-9668-A676B215B7D1}" type="parTrans" cxnId="{641DE5E1-280F-4E1F-BD41-411F3165DD41}">
      <dgm:prSet/>
      <dgm:spPr/>
      <dgm:t>
        <a:bodyPr/>
        <a:lstStyle/>
        <a:p>
          <a:endParaRPr lang="en-US"/>
        </a:p>
      </dgm:t>
    </dgm:pt>
    <dgm:pt modelId="{A44085D4-697A-41AF-8CB4-DA96EF55652E}" type="sibTrans" cxnId="{641DE5E1-280F-4E1F-BD41-411F3165DD41}">
      <dgm:prSet/>
      <dgm:spPr/>
      <dgm:t>
        <a:bodyPr/>
        <a:lstStyle/>
        <a:p>
          <a:endParaRPr lang="en-US"/>
        </a:p>
      </dgm:t>
    </dgm:pt>
    <dgm:pt modelId="{C0151F47-3A08-48BC-A49C-D00BD273649E}">
      <dgm:prSet phldrT="[Text]" custT="1"/>
      <dgm:spPr/>
      <dgm:t>
        <a:bodyPr/>
        <a:lstStyle/>
        <a:p>
          <a:r>
            <a:rPr lang="en-US" sz="2800" dirty="0">
              <a:solidFill>
                <a:schemeClr val="tx1"/>
              </a:solidFill>
            </a:rPr>
            <a:t>Negative feelings towards potential rescuer</a:t>
          </a:r>
        </a:p>
      </dgm:t>
    </dgm:pt>
    <dgm:pt modelId="{CC011446-09E5-46E8-AE4F-9BBC13CDA358}" type="parTrans" cxnId="{2443BF5C-4277-4B79-94D8-3A33B55EBC53}">
      <dgm:prSet/>
      <dgm:spPr/>
      <dgm:t>
        <a:bodyPr/>
        <a:lstStyle/>
        <a:p>
          <a:endParaRPr lang="en-US"/>
        </a:p>
      </dgm:t>
    </dgm:pt>
    <dgm:pt modelId="{59478300-F436-4CED-91CF-D05B358889D1}" type="sibTrans" cxnId="{2443BF5C-4277-4B79-94D8-3A33B55EBC53}">
      <dgm:prSet/>
      <dgm:spPr/>
      <dgm:t>
        <a:bodyPr/>
        <a:lstStyle/>
        <a:p>
          <a:endParaRPr lang="en-US"/>
        </a:p>
      </dgm:t>
    </dgm:pt>
    <dgm:pt modelId="{02ECB4F6-E565-4EA1-B798-2D4B8BC34E71}">
      <dgm:prSet phldrT="[Text]" phldr="1"/>
      <dgm:spPr>
        <a:solidFill>
          <a:schemeClr val="accent2">
            <a:lumMod val="60000"/>
            <a:lumOff val="40000"/>
          </a:schemeClr>
        </a:solidFill>
        <a:ln>
          <a:solidFill>
            <a:schemeClr val="tx1"/>
          </a:solidFill>
        </a:ln>
      </dgm:spPr>
      <dgm:t>
        <a:bodyPr/>
        <a:lstStyle/>
        <a:p>
          <a:endParaRPr lang="en-US"/>
        </a:p>
      </dgm:t>
    </dgm:pt>
    <dgm:pt modelId="{FF30BC5D-E061-4AFE-A54E-ABE598767043}" type="parTrans" cxnId="{B38061E3-C3D8-4521-92D1-92C582B747B1}">
      <dgm:prSet/>
      <dgm:spPr/>
      <dgm:t>
        <a:bodyPr/>
        <a:lstStyle/>
        <a:p>
          <a:endParaRPr lang="en-US"/>
        </a:p>
      </dgm:t>
    </dgm:pt>
    <dgm:pt modelId="{C212D825-5516-4151-A664-31E2C5E55BE6}" type="sibTrans" cxnId="{B38061E3-C3D8-4521-92D1-92C582B747B1}">
      <dgm:prSet/>
      <dgm:spPr/>
      <dgm:t>
        <a:bodyPr/>
        <a:lstStyle/>
        <a:p>
          <a:endParaRPr lang="en-US"/>
        </a:p>
      </dgm:t>
    </dgm:pt>
    <dgm:pt modelId="{D486D1D5-D7F2-4A49-A507-6A0112B45D37}">
      <dgm:prSet phldrT="[Text]" custT="1"/>
      <dgm:spPr/>
      <dgm:t>
        <a:bodyPr/>
        <a:lstStyle/>
        <a:p>
          <a:r>
            <a:rPr lang="en-US" sz="2800" dirty="0">
              <a:solidFill>
                <a:schemeClr val="tx1"/>
              </a:solidFill>
            </a:rPr>
            <a:t>Develops after 4 days of captivity</a:t>
          </a:r>
        </a:p>
      </dgm:t>
    </dgm:pt>
    <dgm:pt modelId="{38BF09A0-6584-4FB9-A8DF-550DC4639277}" type="parTrans" cxnId="{636AA3CB-C88F-4B84-9A4E-854EA8F4E9B6}">
      <dgm:prSet/>
      <dgm:spPr/>
      <dgm:t>
        <a:bodyPr/>
        <a:lstStyle/>
        <a:p>
          <a:endParaRPr lang="en-US"/>
        </a:p>
      </dgm:t>
    </dgm:pt>
    <dgm:pt modelId="{5152EEA6-A05B-49EC-869F-0A9FD7C9A0FD}" type="sibTrans" cxnId="{636AA3CB-C88F-4B84-9A4E-854EA8F4E9B6}">
      <dgm:prSet/>
      <dgm:spPr/>
      <dgm:t>
        <a:bodyPr/>
        <a:lstStyle/>
        <a:p>
          <a:endParaRPr lang="en-US"/>
        </a:p>
      </dgm:t>
    </dgm:pt>
    <dgm:pt modelId="{BA23A1FA-D404-4C1F-BB07-2708032C35D4}" type="pres">
      <dgm:prSet presAssocID="{9921F36F-E32A-433E-85F0-3060974002DD}" presName="Name0" presStyleCnt="0">
        <dgm:presLayoutVars>
          <dgm:dir/>
          <dgm:animLvl val="lvl"/>
          <dgm:resizeHandles val="exact"/>
        </dgm:presLayoutVars>
      </dgm:prSet>
      <dgm:spPr/>
    </dgm:pt>
    <dgm:pt modelId="{E32F1666-71DB-44D6-891E-4D9EBB91E157}" type="pres">
      <dgm:prSet presAssocID="{B85B8F05-E098-421F-BAB8-4AA23B3D580F}" presName="compositeNode" presStyleCnt="0">
        <dgm:presLayoutVars>
          <dgm:bulletEnabled val="1"/>
        </dgm:presLayoutVars>
      </dgm:prSet>
      <dgm:spPr/>
    </dgm:pt>
    <dgm:pt modelId="{E9D86A3E-E722-4818-9B05-23CF2A0DB160}" type="pres">
      <dgm:prSet presAssocID="{B85B8F05-E098-421F-BAB8-4AA23B3D580F}" presName="bgRect" presStyleLbl="node1" presStyleIdx="0" presStyleCnt="3"/>
      <dgm:spPr/>
    </dgm:pt>
    <dgm:pt modelId="{F70E14B0-3498-4EB8-A847-4380F2A22C1D}" type="pres">
      <dgm:prSet presAssocID="{B85B8F05-E098-421F-BAB8-4AA23B3D580F}" presName="parentNode" presStyleLbl="node1" presStyleIdx="0" presStyleCnt="3">
        <dgm:presLayoutVars>
          <dgm:chMax val="0"/>
          <dgm:bulletEnabled val="1"/>
        </dgm:presLayoutVars>
      </dgm:prSet>
      <dgm:spPr/>
    </dgm:pt>
    <dgm:pt modelId="{95196998-9376-44C3-838B-B9FA301B1D91}" type="pres">
      <dgm:prSet presAssocID="{B85B8F05-E098-421F-BAB8-4AA23B3D580F}" presName="childNode" presStyleLbl="node1" presStyleIdx="0" presStyleCnt="3">
        <dgm:presLayoutVars>
          <dgm:bulletEnabled val="1"/>
        </dgm:presLayoutVars>
      </dgm:prSet>
      <dgm:spPr/>
    </dgm:pt>
    <dgm:pt modelId="{E190A875-D191-4CA8-9194-D1BD8B08EA66}" type="pres">
      <dgm:prSet presAssocID="{1A6E74A1-20D0-4F10-B6EF-0FCE2DAA4C01}" presName="hSp" presStyleCnt="0"/>
      <dgm:spPr/>
    </dgm:pt>
    <dgm:pt modelId="{F493F4C4-412F-4BAF-9916-FDB3D2D1DBB1}" type="pres">
      <dgm:prSet presAssocID="{1A6E74A1-20D0-4F10-B6EF-0FCE2DAA4C01}" presName="vProcSp" presStyleCnt="0"/>
      <dgm:spPr/>
    </dgm:pt>
    <dgm:pt modelId="{711E38A7-A640-449E-A39D-282A73B88C5B}" type="pres">
      <dgm:prSet presAssocID="{1A6E74A1-20D0-4F10-B6EF-0FCE2DAA4C01}" presName="vSp1" presStyleCnt="0"/>
      <dgm:spPr/>
    </dgm:pt>
    <dgm:pt modelId="{9C1C0E90-BC24-4429-965E-352BFA519F20}" type="pres">
      <dgm:prSet presAssocID="{1A6E74A1-20D0-4F10-B6EF-0FCE2DAA4C01}" presName="simulatedConn" presStyleLbl="solidFgAcc1" presStyleIdx="0" presStyleCnt="2"/>
      <dgm:spPr>
        <a:solidFill>
          <a:schemeClr val="accent2">
            <a:lumMod val="75000"/>
          </a:schemeClr>
        </a:solidFill>
        <a:ln>
          <a:solidFill>
            <a:schemeClr val="tx1"/>
          </a:solidFill>
        </a:ln>
      </dgm:spPr>
    </dgm:pt>
    <dgm:pt modelId="{17FDB1F1-6B24-4F9D-9921-CD182573B311}" type="pres">
      <dgm:prSet presAssocID="{1A6E74A1-20D0-4F10-B6EF-0FCE2DAA4C01}" presName="vSp2" presStyleCnt="0"/>
      <dgm:spPr/>
    </dgm:pt>
    <dgm:pt modelId="{273BDC10-B7FA-4A87-97F0-A3B41D0779D9}" type="pres">
      <dgm:prSet presAssocID="{1A6E74A1-20D0-4F10-B6EF-0FCE2DAA4C01}" presName="sibTrans" presStyleCnt="0"/>
      <dgm:spPr/>
    </dgm:pt>
    <dgm:pt modelId="{560498EF-2521-482B-AE2C-EB7E51812609}" type="pres">
      <dgm:prSet presAssocID="{444C926B-50EF-4A41-BB6A-F783732475BE}" presName="compositeNode" presStyleCnt="0">
        <dgm:presLayoutVars>
          <dgm:bulletEnabled val="1"/>
        </dgm:presLayoutVars>
      </dgm:prSet>
      <dgm:spPr/>
    </dgm:pt>
    <dgm:pt modelId="{DDBF267A-8252-4716-BA60-8E76F14E4F8B}" type="pres">
      <dgm:prSet presAssocID="{444C926B-50EF-4A41-BB6A-F783732475BE}" presName="bgRect" presStyleLbl="node1" presStyleIdx="1" presStyleCnt="3"/>
      <dgm:spPr/>
    </dgm:pt>
    <dgm:pt modelId="{A4E46D8C-AD7A-4666-938C-B4E873E33E2E}" type="pres">
      <dgm:prSet presAssocID="{444C926B-50EF-4A41-BB6A-F783732475BE}" presName="parentNode" presStyleLbl="node1" presStyleIdx="1" presStyleCnt="3">
        <dgm:presLayoutVars>
          <dgm:chMax val="0"/>
          <dgm:bulletEnabled val="1"/>
        </dgm:presLayoutVars>
      </dgm:prSet>
      <dgm:spPr/>
    </dgm:pt>
    <dgm:pt modelId="{19606EA7-0DAB-410E-A59B-7093CFD51ADB}" type="pres">
      <dgm:prSet presAssocID="{444C926B-50EF-4A41-BB6A-F783732475BE}" presName="childNode" presStyleLbl="node1" presStyleIdx="1" presStyleCnt="3">
        <dgm:presLayoutVars>
          <dgm:bulletEnabled val="1"/>
        </dgm:presLayoutVars>
      </dgm:prSet>
      <dgm:spPr/>
    </dgm:pt>
    <dgm:pt modelId="{ED592E34-E09B-4232-A310-8E64B75D6545}" type="pres">
      <dgm:prSet presAssocID="{A44085D4-697A-41AF-8CB4-DA96EF55652E}" presName="hSp" presStyleCnt="0"/>
      <dgm:spPr/>
    </dgm:pt>
    <dgm:pt modelId="{59573CAA-8182-4442-A844-63216C10DA24}" type="pres">
      <dgm:prSet presAssocID="{A44085D4-697A-41AF-8CB4-DA96EF55652E}" presName="vProcSp" presStyleCnt="0"/>
      <dgm:spPr/>
    </dgm:pt>
    <dgm:pt modelId="{D606D59E-9C21-4DCA-8106-84383DC9AE6E}" type="pres">
      <dgm:prSet presAssocID="{A44085D4-697A-41AF-8CB4-DA96EF55652E}" presName="vSp1" presStyleCnt="0"/>
      <dgm:spPr/>
    </dgm:pt>
    <dgm:pt modelId="{BE4777BC-1A76-4BF7-9013-B46E8C39BBC4}" type="pres">
      <dgm:prSet presAssocID="{A44085D4-697A-41AF-8CB4-DA96EF55652E}" presName="simulatedConn" presStyleLbl="solidFgAcc1" presStyleIdx="1" presStyleCnt="2"/>
      <dgm:spPr>
        <a:solidFill>
          <a:schemeClr val="accent2">
            <a:lumMod val="75000"/>
          </a:schemeClr>
        </a:solidFill>
        <a:ln>
          <a:solidFill>
            <a:schemeClr val="tx1"/>
          </a:solidFill>
        </a:ln>
      </dgm:spPr>
    </dgm:pt>
    <dgm:pt modelId="{01F8C00B-D1E4-45B0-8F1F-D68712DAF7A7}" type="pres">
      <dgm:prSet presAssocID="{A44085D4-697A-41AF-8CB4-DA96EF55652E}" presName="vSp2" presStyleCnt="0"/>
      <dgm:spPr/>
    </dgm:pt>
    <dgm:pt modelId="{68127E86-CBE1-47DB-9CA3-340AEE8B4161}" type="pres">
      <dgm:prSet presAssocID="{A44085D4-697A-41AF-8CB4-DA96EF55652E}" presName="sibTrans" presStyleCnt="0"/>
      <dgm:spPr/>
    </dgm:pt>
    <dgm:pt modelId="{366BFC7A-E385-4F6E-9719-586E30E9601D}" type="pres">
      <dgm:prSet presAssocID="{02ECB4F6-E565-4EA1-B798-2D4B8BC34E71}" presName="compositeNode" presStyleCnt="0">
        <dgm:presLayoutVars>
          <dgm:bulletEnabled val="1"/>
        </dgm:presLayoutVars>
      </dgm:prSet>
      <dgm:spPr/>
    </dgm:pt>
    <dgm:pt modelId="{FCD17527-698A-40C3-804D-267E9004C39F}" type="pres">
      <dgm:prSet presAssocID="{02ECB4F6-E565-4EA1-B798-2D4B8BC34E71}" presName="bgRect" presStyleLbl="node1" presStyleIdx="2" presStyleCnt="3"/>
      <dgm:spPr/>
    </dgm:pt>
    <dgm:pt modelId="{07D99560-6665-4006-A107-81C9C1070FCA}" type="pres">
      <dgm:prSet presAssocID="{02ECB4F6-E565-4EA1-B798-2D4B8BC34E71}" presName="parentNode" presStyleLbl="node1" presStyleIdx="2" presStyleCnt="3">
        <dgm:presLayoutVars>
          <dgm:chMax val="0"/>
          <dgm:bulletEnabled val="1"/>
        </dgm:presLayoutVars>
      </dgm:prSet>
      <dgm:spPr/>
    </dgm:pt>
    <dgm:pt modelId="{7FAA15BE-91D5-4827-90B1-149E4B5F4057}" type="pres">
      <dgm:prSet presAssocID="{02ECB4F6-E565-4EA1-B798-2D4B8BC34E71}" presName="childNode" presStyleLbl="node1" presStyleIdx="2" presStyleCnt="3">
        <dgm:presLayoutVars>
          <dgm:bulletEnabled val="1"/>
        </dgm:presLayoutVars>
      </dgm:prSet>
      <dgm:spPr/>
    </dgm:pt>
  </dgm:ptLst>
  <dgm:cxnLst>
    <dgm:cxn modelId="{762C060F-72B2-4D25-8A9F-973C5915A99D}" type="presOf" srcId="{5A6C2F4B-9204-415F-BC34-D30B7934F814}" destId="{95196998-9376-44C3-838B-B9FA301B1D91}" srcOrd="0" destOrd="0" presId="urn:microsoft.com/office/officeart/2005/8/layout/hProcess7"/>
    <dgm:cxn modelId="{E9D4D614-1311-47B1-A4FE-FA4F939540B0}" type="presOf" srcId="{D486D1D5-D7F2-4A49-A507-6A0112B45D37}" destId="{7FAA15BE-91D5-4827-90B1-149E4B5F4057}" srcOrd="0" destOrd="0" presId="urn:microsoft.com/office/officeart/2005/8/layout/hProcess7"/>
    <dgm:cxn modelId="{83D4EF19-1E54-4663-8A1F-A3CA8D02BC43}" type="presOf" srcId="{444C926B-50EF-4A41-BB6A-F783732475BE}" destId="{DDBF267A-8252-4716-BA60-8E76F14E4F8B}" srcOrd="0" destOrd="0" presId="urn:microsoft.com/office/officeart/2005/8/layout/hProcess7"/>
    <dgm:cxn modelId="{F1F67A1E-72C7-425B-B94D-562F9DE6663F}" type="presOf" srcId="{02ECB4F6-E565-4EA1-B798-2D4B8BC34E71}" destId="{FCD17527-698A-40C3-804D-267E9004C39F}" srcOrd="0" destOrd="0" presId="urn:microsoft.com/office/officeart/2005/8/layout/hProcess7"/>
    <dgm:cxn modelId="{65727D37-9978-404D-B588-8F58E60E7BE1}" srcId="{9921F36F-E32A-433E-85F0-3060974002DD}" destId="{B85B8F05-E098-421F-BAB8-4AA23B3D580F}" srcOrd="0" destOrd="0" parTransId="{471096BB-0A7D-4A31-A746-8A97774A9D46}" sibTransId="{1A6E74A1-20D0-4F10-B6EF-0FCE2DAA4C01}"/>
    <dgm:cxn modelId="{2443BF5C-4277-4B79-94D8-3A33B55EBC53}" srcId="{444C926B-50EF-4A41-BB6A-F783732475BE}" destId="{C0151F47-3A08-48BC-A49C-D00BD273649E}" srcOrd="0" destOrd="0" parTransId="{CC011446-09E5-46E8-AE4F-9BBC13CDA358}" sibTransId="{59478300-F436-4CED-91CF-D05B358889D1}"/>
    <dgm:cxn modelId="{6E6C6455-3400-42EF-840F-FB5431023FDD}" srcId="{B85B8F05-E098-421F-BAB8-4AA23B3D580F}" destId="{5A6C2F4B-9204-415F-BC34-D30B7934F814}" srcOrd="0" destOrd="0" parTransId="{495FBDBC-8BE9-41FE-A7DF-DDC59D413CFC}" sibTransId="{8BE8FC28-EE28-4EA5-B4EA-AB04A82E3303}"/>
    <dgm:cxn modelId="{FAA74676-F6CD-45C4-88E3-74D8756A71AA}" type="presOf" srcId="{B85B8F05-E098-421F-BAB8-4AA23B3D580F}" destId="{E9D86A3E-E722-4818-9B05-23CF2A0DB160}" srcOrd="0" destOrd="0" presId="urn:microsoft.com/office/officeart/2005/8/layout/hProcess7"/>
    <dgm:cxn modelId="{DDE3487F-B923-4EA0-983D-86F07F286C21}" type="presOf" srcId="{9921F36F-E32A-433E-85F0-3060974002DD}" destId="{BA23A1FA-D404-4C1F-BB07-2708032C35D4}" srcOrd="0" destOrd="0" presId="urn:microsoft.com/office/officeart/2005/8/layout/hProcess7"/>
    <dgm:cxn modelId="{7C5E1D83-FCAE-4229-A086-B5F7F662E05C}" type="presOf" srcId="{C0151F47-3A08-48BC-A49C-D00BD273649E}" destId="{19606EA7-0DAB-410E-A59B-7093CFD51ADB}" srcOrd="0" destOrd="0" presId="urn:microsoft.com/office/officeart/2005/8/layout/hProcess7"/>
    <dgm:cxn modelId="{636AA3CB-C88F-4B84-9A4E-854EA8F4E9B6}" srcId="{02ECB4F6-E565-4EA1-B798-2D4B8BC34E71}" destId="{D486D1D5-D7F2-4A49-A507-6A0112B45D37}" srcOrd="0" destOrd="0" parTransId="{38BF09A0-6584-4FB9-A8DF-550DC4639277}" sibTransId="{5152EEA6-A05B-49EC-869F-0A9FD7C9A0FD}"/>
    <dgm:cxn modelId="{3FC71ED5-2819-49C8-BBBE-185881AE641B}" type="presOf" srcId="{02ECB4F6-E565-4EA1-B798-2D4B8BC34E71}" destId="{07D99560-6665-4006-A107-81C9C1070FCA}" srcOrd="1" destOrd="0" presId="urn:microsoft.com/office/officeart/2005/8/layout/hProcess7"/>
    <dgm:cxn modelId="{0D41A8DB-C087-4E6F-B6BE-26DECF0A5521}" type="presOf" srcId="{B85B8F05-E098-421F-BAB8-4AA23B3D580F}" destId="{F70E14B0-3498-4EB8-A847-4380F2A22C1D}" srcOrd="1" destOrd="0" presId="urn:microsoft.com/office/officeart/2005/8/layout/hProcess7"/>
    <dgm:cxn modelId="{641DE5E1-280F-4E1F-BD41-411F3165DD41}" srcId="{9921F36F-E32A-433E-85F0-3060974002DD}" destId="{444C926B-50EF-4A41-BB6A-F783732475BE}" srcOrd="1" destOrd="0" parTransId="{95CB5E05-E530-48F8-9668-A676B215B7D1}" sibTransId="{A44085D4-697A-41AF-8CB4-DA96EF55652E}"/>
    <dgm:cxn modelId="{2D9A3EE3-0681-4131-AC89-5F115DBA68C7}" type="presOf" srcId="{444C926B-50EF-4A41-BB6A-F783732475BE}" destId="{A4E46D8C-AD7A-4666-938C-B4E873E33E2E}" srcOrd="1" destOrd="0" presId="urn:microsoft.com/office/officeart/2005/8/layout/hProcess7"/>
    <dgm:cxn modelId="{B38061E3-C3D8-4521-92D1-92C582B747B1}" srcId="{9921F36F-E32A-433E-85F0-3060974002DD}" destId="{02ECB4F6-E565-4EA1-B798-2D4B8BC34E71}" srcOrd="2" destOrd="0" parTransId="{FF30BC5D-E061-4AFE-A54E-ABE598767043}" sibTransId="{C212D825-5516-4151-A664-31E2C5E55BE6}"/>
    <dgm:cxn modelId="{970C1DF8-8FE4-4580-9453-FEE6D8672B29}" type="presParOf" srcId="{BA23A1FA-D404-4C1F-BB07-2708032C35D4}" destId="{E32F1666-71DB-44D6-891E-4D9EBB91E157}" srcOrd="0" destOrd="0" presId="urn:microsoft.com/office/officeart/2005/8/layout/hProcess7"/>
    <dgm:cxn modelId="{F584E8D5-4490-41EE-8078-97CD8828BDAC}" type="presParOf" srcId="{E32F1666-71DB-44D6-891E-4D9EBB91E157}" destId="{E9D86A3E-E722-4818-9B05-23CF2A0DB160}" srcOrd="0" destOrd="0" presId="urn:microsoft.com/office/officeart/2005/8/layout/hProcess7"/>
    <dgm:cxn modelId="{DF8BB290-D23B-4579-B4AA-DB6D348886DA}" type="presParOf" srcId="{E32F1666-71DB-44D6-891E-4D9EBB91E157}" destId="{F70E14B0-3498-4EB8-A847-4380F2A22C1D}" srcOrd="1" destOrd="0" presId="urn:microsoft.com/office/officeart/2005/8/layout/hProcess7"/>
    <dgm:cxn modelId="{B6691A07-E3E2-4DB0-A783-FE78BDE57F3E}" type="presParOf" srcId="{E32F1666-71DB-44D6-891E-4D9EBB91E157}" destId="{95196998-9376-44C3-838B-B9FA301B1D91}" srcOrd="2" destOrd="0" presId="urn:microsoft.com/office/officeart/2005/8/layout/hProcess7"/>
    <dgm:cxn modelId="{0F4B3075-2F05-4A53-82E5-54D2ABE4FE5F}" type="presParOf" srcId="{BA23A1FA-D404-4C1F-BB07-2708032C35D4}" destId="{E190A875-D191-4CA8-9194-D1BD8B08EA66}" srcOrd="1" destOrd="0" presId="urn:microsoft.com/office/officeart/2005/8/layout/hProcess7"/>
    <dgm:cxn modelId="{3E9FC01D-D641-4CDA-ACE4-44BC82E84BBC}" type="presParOf" srcId="{BA23A1FA-D404-4C1F-BB07-2708032C35D4}" destId="{F493F4C4-412F-4BAF-9916-FDB3D2D1DBB1}" srcOrd="2" destOrd="0" presId="urn:microsoft.com/office/officeart/2005/8/layout/hProcess7"/>
    <dgm:cxn modelId="{96645910-A19E-464B-9D9B-B066A60DE45D}" type="presParOf" srcId="{F493F4C4-412F-4BAF-9916-FDB3D2D1DBB1}" destId="{711E38A7-A640-449E-A39D-282A73B88C5B}" srcOrd="0" destOrd="0" presId="urn:microsoft.com/office/officeart/2005/8/layout/hProcess7"/>
    <dgm:cxn modelId="{69E8E48F-0DBB-421A-B86D-00FADAB13E48}" type="presParOf" srcId="{F493F4C4-412F-4BAF-9916-FDB3D2D1DBB1}" destId="{9C1C0E90-BC24-4429-965E-352BFA519F20}" srcOrd="1" destOrd="0" presId="urn:microsoft.com/office/officeart/2005/8/layout/hProcess7"/>
    <dgm:cxn modelId="{EAE7A20F-EA04-4647-A6D7-2C881C258107}" type="presParOf" srcId="{F493F4C4-412F-4BAF-9916-FDB3D2D1DBB1}" destId="{17FDB1F1-6B24-4F9D-9921-CD182573B311}" srcOrd="2" destOrd="0" presId="urn:microsoft.com/office/officeart/2005/8/layout/hProcess7"/>
    <dgm:cxn modelId="{FA13EAE0-D3D3-42C6-90C7-0919535A6770}" type="presParOf" srcId="{BA23A1FA-D404-4C1F-BB07-2708032C35D4}" destId="{273BDC10-B7FA-4A87-97F0-A3B41D0779D9}" srcOrd="3" destOrd="0" presId="urn:microsoft.com/office/officeart/2005/8/layout/hProcess7"/>
    <dgm:cxn modelId="{BE65B18C-0F0F-46E9-801C-32C0E8E9C946}" type="presParOf" srcId="{BA23A1FA-D404-4C1F-BB07-2708032C35D4}" destId="{560498EF-2521-482B-AE2C-EB7E51812609}" srcOrd="4" destOrd="0" presId="urn:microsoft.com/office/officeart/2005/8/layout/hProcess7"/>
    <dgm:cxn modelId="{E1C2039F-9E72-4BDE-A806-B57D2D6850F3}" type="presParOf" srcId="{560498EF-2521-482B-AE2C-EB7E51812609}" destId="{DDBF267A-8252-4716-BA60-8E76F14E4F8B}" srcOrd="0" destOrd="0" presId="urn:microsoft.com/office/officeart/2005/8/layout/hProcess7"/>
    <dgm:cxn modelId="{AAB0C825-142C-4FE3-BF53-47E2C258772B}" type="presParOf" srcId="{560498EF-2521-482B-AE2C-EB7E51812609}" destId="{A4E46D8C-AD7A-4666-938C-B4E873E33E2E}" srcOrd="1" destOrd="0" presId="urn:microsoft.com/office/officeart/2005/8/layout/hProcess7"/>
    <dgm:cxn modelId="{D3A3AD06-FCF6-4105-916D-D652B9ACEE8F}" type="presParOf" srcId="{560498EF-2521-482B-AE2C-EB7E51812609}" destId="{19606EA7-0DAB-410E-A59B-7093CFD51ADB}" srcOrd="2" destOrd="0" presId="urn:microsoft.com/office/officeart/2005/8/layout/hProcess7"/>
    <dgm:cxn modelId="{EC2C7D05-172A-4361-805C-E5CCA2F01423}" type="presParOf" srcId="{BA23A1FA-D404-4C1F-BB07-2708032C35D4}" destId="{ED592E34-E09B-4232-A310-8E64B75D6545}" srcOrd="5" destOrd="0" presId="urn:microsoft.com/office/officeart/2005/8/layout/hProcess7"/>
    <dgm:cxn modelId="{62FCC5F3-EE06-46D4-831B-9679A4569186}" type="presParOf" srcId="{BA23A1FA-D404-4C1F-BB07-2708032C35D4}" destId="{59573CAA-8182-4442-A844-63216C10DA24}" srcOrd="6" destOrd="0" presId="urn:microsoft.com/office/officeart/2005/8/layout/hProcess7"/>
    <dgm:cxn modelId="{9980F6FC-2A60-4AC6-BED1-5B4633D0EC4A}" type="presParOf" srcId="{59573CAA-8182-4442-A844-63216C10DA24}" destId="{D606D59E-9C21-4DCA-8106-84383DC9AE6E}" srcOrd="0" destOrd="0" presId="urn:microsoft.com/office/officeart/2005/8/layout/hProcess7"/>
    <dgm:cxn modelId="{627AD4EF-FBD2-496E-A74C-7940C0F34395}" type="presParOf" srcId="{59573CAA-8182-4442-A844-63216C10DA24}" destId="{BE4777BC-1A76-4BF7-9013-B46E8C39BBC4}" srcOrd="1" destOrd="0" presId="urn:microsoft.com/office/officeart/2005/8/layout/hProcess7"/>
    <dgm:cxn modelId="{CBE617EC-F068-46B6-9BA7-15AA56D4D91A}" type="presParOf" srcId="{59573CAA-8182-4442-A844-63216C10DA24}" destId="{01F8C00B-D1E4-45B0-8F1F-D68712DAF7A7}" srcOrd="2" destOrd="0" presId="urn:microsoft.com/office/officeart/2005/8/layout/hProcess7"/>
    <dgm:cxn modelId="{3088504C-98B1-4220-818D-0165C610F980}" type="presParOf" srcId="{BA23A1FA-D404-4C1F-BB07-2708032C35D4}" destId="{68127E86-CBE1-47DB-9CA3-340AEE8B4161}" srcOrd="7" destOrd="0" presId="urn:microsoft.com/office/officeart/2005/8/layout/hProcess7"/>
    <dgm:cxn modelId="{9FE30AB6-AC3B-4A97-8F15-042C5602B938}" type="presParOf" srcId="{BA23A1FA-D404-4C1F-BB07-2708032C35D4}" destId="{366BFC7A-E385-4F6E-9719-586E30E9601D}" srcOrd="8" destOrd="0" presId="urn:microsoft.com/office/officeart/2005/8/layout/hProcess7"/>
    <dgm:cxn modelId="{D19C5B66-75E7-404F-907A-9A48A8B200A6}" type="presParOf" srcId="{366BFC7A-E385-4F6E-9719-586E30E9601D}" destId="{FCD17527-698A-40C3-804D-267E9004C39F}" srcOrd="0" destOrd="0" presId="urn:microsoft.com/office/officeart/2005/8/layout/hProcess7"/>
    <dgm:cxn modelId="{E2861E82-1748-4699-8451-9F47206C46D6}" type="presParOf" srcId="{366BFC7A-E385-4F6E-9719-586E30E9601D}" destId="{07D99560-6665-4006-A107-81C9C1070FCA}" srcOrd="1" destOrd="0" presId="urn:microsoft.com/office/officeart/2005/8/layout/hProcess7"/>
    <dgm:cxn modelId="{771BD170-7E69-4A2C-9D0A-509318152E1D}" type="presParOf" srcId="{366BFC7A-E385-4F6E-9719-586E30E9601D}" destId="{7FAA15BE-91D5-4827-90B1-149E4B5F4057}"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2DA09FC-71EC-4110-A2FC-A4263C84DC72}"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0E958991-76F1-4E21-89DB-58864AD20057}">
      <dgm:prSet phldrT="[Text]" custT="1"/>
      <dgm:spPr>
        <a:solidFill>
          <a:schemeClr val="accent2">
            <a:lumMod val="40000"/>
            <a:lumOff val="60000"/>
          </a:schemeClr>
        </a:solidFill>
        <a:ln>
          <a:solidFill>
            <a:schemeClr val="tx1"/>
          </a:solidFill>
        </a:ln>
      </dgm:spPr>
      <dgm:t>
        <a:bodyPr/>
        <a:lstStyle/>
        <a:p>
          <a:r>
            <a:rPr lang="en-US" sz="3200" dirty="0"/>
            <a:t>Domestic Abuse, Stalking, Harassment (including </a:t>
          </a:r>
          <a:r>
            <a:rPr lang="en-US" sz="3200" dirty="0" err="1"/>
            <a:t>Honour</a:t>
          </a:r>
          <a:r>
            <a:rPr lang="en-US" sz="3200" dirty="0"/>
            <a:t>-Based Abuse)</a:t>
          </a:r>
        </a:p>
      </dgm:t>
    </dgm:pt>
    <dgm:pt modelId="{2E305853-FCD4-4BCF-AA75-22AA187815EB}" type="parTrans" cxnId="{08E9E2AE-E30B-4CFD-985E-7D3728B9478C}">
      <dgm:prSet/>
      <dgm:spPr/>
      <dgm:t>
        <a:bodyPr/>
        <a:lstStyle/>
        <a:p>
          <a:endParaRPr lang="en-US"/>
        </a:p>
      </dgm:t>
    </dgm:pt>
    <dgm:pt modelId="{5DC46A05-0FA5-4915-8E98-38855C5551B3}" type="sibTrans" cxnId="{08E9E2AE-E30B-4CFD-985E-7D3728B9478C}">
      <dgm:prSet/>
      <dgm:spPr/>
      <dgm:t>
        <a:bodyPr/>
        <a:lstStyle/>
        <a:p>
          <a:endParaRPr lang="en-US"/>
        </a:p>
      </dgm:t>
    </dgm:pt>
    <dgm:pt modelId="{B41F0612-7472-4338-95A1-C68D1A73D836}">
      <dgm:prSet phldrT="[Text]" custT="1"/>
      <dgm:spPr>
        <a:solidFill>
          <a:schemeClr val="accent2">
            <a:lumMod val="40000"/>
            <a:lumOff val="60000"/>
          </a:schemeClr>
        </a:solidFill>
        <a:ln>
          <a:solidFill>
            <a:schemeClr val="tx1"/>
          </a:solidFill>
        </a:ln>
      </dgm:spPr>
      <dgm:t>
        <a:bodyPr/>
        <a:lstStyle/>
        <a:p>
          <a:r>
            <a:rPr lang="en-US" sz="3200" dirty="0"/>
            <a:t>Risk identification, Assessment and Management</a:t>
          </a:r>
        </a:p>
      </dgm:t>
    </dgm:pt>
    <dgm:pt modelId="{D9775EE3-61E6-48EE-912C-A96FB8C8BE0D}" type="parTrans" cxnId="{4EDC3ACF-6511-4757-8D7E-357CA6F04B0B}">
      <dgm:prSet/>
      <dgm:spPr/>
      <dgm:t>
        <a:bodyPr/>
        <a:lstStyle/>
        <a:p>
          <a:endParaRPr lang="en-US"/>
        </a:p>
      </dgm:t>
    </dgm:pt>
    <dgm:pt modelId="{F5AA01B4-D7E1-41B9-8418-8E6EBC0B038F}" type="sibTrans" cxnId="{4EDC3ACF-6511-4757-8D7E-357CA6F04B0B}">
      <dgm:prSet/>
      <dgm:spPr/>
      <dgm:t>
        <a:bodyPr/>
        <a:lstStyle/>
        <a:p>
          <a:endParaRPr lang="en-US"/>
        </a:p>
      </dgm:t>
    </dgm:pt>
    <dgm:pt modelId="{44AED137-4164-47DC-A842-4890F505C168}" type="pres">
      <dgm:prSet presAssocID="{52DA09FC-71EC-4110-A2FC-A4263C84DC72}" presName="Name0" presStyleCnt="0">
        <dgm:presLayoutVars>
          <dgm:chMax val="2"/>
          <dgm:chPref val="2"/>
          <dgm:animLvl val="lvl"/>
        </dgm:presLayoutVars>
      </dgm:prSet>
      <dgm:spPr/>
    </dgm:pt>
    <dgm:pt modelId="{8B41F28C-55EA-42FC-B4B2-67579C164842}" type="pres">
      <dgm:prSet presAssocID="{52DA09FC-71EC-4110-A2FC-A4263C84DC72}" presName="LeftText" presStyleLbl="revTx" presStyleIdx="0" presStyleCnt="0">
        <dgm:presLayoutVars>
          <dgm:bulletEnabled val="1"/>
        </dgm:presLayoutVars>
      </dgm:prSet>
      <dgm:spPr/>
    </dgm:pt>
    <dgm:pt modelId="{5EC362E0-F2FF-400D-A4E5-EFAD261B52CC}" type="pres">
      <dgm:prSet presAssocID="{52DA09FC-71EC-4110-A2FC-A4263C84DC72}" presName="LeftNode" presStyleLbl="bgImgPlace1" presStyleIdx="0" presStyleCnt="2" custScaleX="178534" custLinFactNeighborX="-65151">
        <dgm:presLayoutVars>
          <dgm:chMax val="2"/>
          <dgm:chPref val="2"/>
        </dgm:presLayoutVars>
      </dgm:prSet>
      <dgm:spPr/>
    </dgm:pt>
    <dgm:pt modelId="{116CC4A5-F0C9-448B-A3FD-FCEB9E7050B2}" type="pres">
      <dgm:prSet presAssocID="{52DA09FC-71EC-4110-A2FC-A4263C84DC72}" presName="RightText" presStyleLbl="revTx" presStyleIdx="0" presStyleCnt="0">
        <dgm:presLayoutVars>
          <dgm:bulletEnabled val="1"/>
        </dgm:presLayoutVars>
      </dgm:prSet>
      <dgm:spPr/>
    </dgm:pt>
    <dgm:pt modelId="{BF446CB4-241A-4ABF-858B-8CF83F0F3A21}" type="pres">
      <dgm:prSet presAssocID="{52DA09FC-71EC-4110-A2FC-A4263C84DC72}" presName="RightNode" presStyleLbl="bgImgPlace1" presStyleIdx="1" presStyleCnt="2" custScaleX="185812" custLinFactNeighborX="18020">
        <dgm:presLayoutVars>
          <dgm:chMax val="0"/>
          <dgm:chPref val="0"/>
        </dgm:presLayoutVars>
      </dgm:prSet>
      <dgm:spPr/>
    </dgm:pt>
    <dgm:pt modelId="{FEE6B75C-92BE-444D-9D3D-E8114B6C1774}" type="pres">
      <dgm:prSet presAssocID="{52DA09FC-71EC-4110-A2FC-A4263C84DC72}" presName="TopArrow" presStyleLbl="node1" presStyleIdx="0" presStyleCnt="2" custScaleX="119462" custLinFactNeighborY="-2298"/>
      <dgm:spPr>
        <a:solidFill>
          <a:schemeClr val="accent2">
            <a:lumMod val="75000"/>
          </a:schemeClr>
        </a:solidFill>
        <a:ln>
          <a:solidFill>
            <a:schemeClr val="tx1"/>
          </a:solidFill>
        </a:ln>
      </dgm:spPr>
    </dgm:pt>
    <dgm:pt modelId="{EB6EAC94-B316-4405-8D00-EC6FFABE447C}" type="pres">
      <dgm:prSet presAssocID="{52DA09FC-71EC-4110-A2FC-A4263C84DC72}" presName="BottomArrow" presStyleLbl="node1" presStyleIdx="1" presStyleCnt="2" custScaleX="121866"/>
      <dgm:spPr>
        <a:solidFill>
          <a:schemeClr val="accent2">
            <a:lumMod val="75000"/>
          </a:schemeClr>
        </a:solidFill>
        <a:ln>
          <a:solidFill>
            <a:schemeClr val="tx1"/>
          </a:solidFill>
        </a:ln>
      </dgm:spPr>
    </dgm:pt>
  </dgm:ptLst>
  <dgm:cxnLst>
    <dgm:cxn modelId="{2C646516-E7C9-4546-B22F-D1473545F8CC}" type="presOf" srcId="{52DA09FC-71EC-4110-A2FC-A4263C84DC72}" destId="{44AED137-4164-47DC-A842-4890F505C168}" srcOrd="0" destOrd="0" presId="urn:microsoft.com/office/officeart/2009/layout/ReverseList"/>
    <dgm:cxn modelId="{A2321367-E3F9-4BDD-B63F-B1F0A2E9430C}" type="presOf" srcId="{B41F0612-7472-4338-95A1-C68D1A73D836}" destId="{116CC4A5-F0C9-448B-A3FD-FCEB9E7050B2}" srcOrd="0" destOrd="0" presId="urn:microsoft.com/office/officeart/2009/layout/ReverseList"/>
    <dgm:cxn modelId="{8C944584-12AE-4B81-88BA-03DB2704B978}" type="presOf" srcId="{B41F0612-7472-4338-95A1-C68D1A73D836}" destId="{BF446CB4-241A-4ABF-858B-8CF83F0F3A21}" srcOrd="1" destOrd="0" presId="urn:microsoft.com/office/officeart/2009/layout/ReverseList"/>
    <dgm:cxn modelId="{08E9E2AE-E30B-4CFD-985E-7D3728B9478C}" srcId="{52DA09FC-71EC-4110-A2FC-A4263C84DC72}" destId="{0E958991-76F1-4E21-89DB-58864AD20057}" srcOrd="0" destOrd="0" parTransId="{2E305853-FCD4-4BCF-AA75-22AA187815EB}" sibTransId="{5DC46A05-0FA5-4915-8E98-38855C5551B3}"/>
    <dgm:cxn modelId="{F340DCAF-F876-46EE-9BA1-1C9117F3ED38}" type="presOf" srcId="{0E958991-76F1-4E21-89DB-58864AD20057}" destId="{5EC362E0-F2FF-400D-A4E5-EFAD261B52CC}" srcOrd="1" destOrd="0" presId="urn:microsoft.com/office/officeart/2009/layout/ReverseList"/>
    <dgm:cxn modelId="{C60B03BA-3A23-4BEC-8272-E4F4F9A7B574}" type="presOf" srcId="{0E958991-76F1-4E21-89DB-58864AD20057}" destId="{8B41F28C-55EA-42FC-B4B2-67579C164842}" srcOrd="0" destOrd="0" presId="urn:microsoft.com/office/officeart/2009/layout/ReverseList"/>
    <dgm:cxn modelId="{4EDC3ACF-6511-4757-8D7E-357CA6F04B0B}" srcId="{52DA09FC-71EC-4110-A2FC-A4263C84DC72}" destId="{B41F0612-7472-4338-95A1-C68D1A73D836}" srcOrd="1" destOrd="0" parTransId="{D9775EE3-61E6-48EE-912C-A96FB8C8BE0D}" sibTransId="{F5AA01B4-D7E1-41B9-8418-8E6EBC0B038F}"/>
    <dgm:cxn modelId="{172682CA-F167-4510-9AB2-F45719BC9864}" type="presParOf" srcId="{44AED137-4164-47DC-A842-4890F505C168}" destId="{8B41F28C-55EA-42FC-B4B2-67579C164842}" srcOrd="0" destOrd="0" presId="urn:microsoft.com/office/officeart/2009/layout/ReverseList"/>
    <dgm:cxn modelId="{F110B7DF-F401-4849-9248-23698CB12D4B}" type="presParOf" srcId="{44AED137-4164-47DC-A842-4890F505C168}" destId="{5EC362E0-F2FF-400D-A4E5-EFAD261B52CC}" srcOrd="1" destOrd="0" presId="urn:microsoft.com/office/officeart/2009/layout/ReverseList"/>
    <dgm:cxn modelId="{BDBDE81E-9FED-46AE-9237-5A059008298C}" type="presParOf" srcId="{44AED137-4164-47DC-A842-4890F505C168}" destId="{116CC4A5-F0C9-448B-A3FD-FCEB9E7050B2}" srcOrd="2" destOrd="0" presId="urn:microsoft.com/office/officeart/2009/layout/ReverseList"/>
    <dgm:cxn modelId="{254E34F9-FE7E-4754-9EC2-CC3C8F3EDF9C}" type="presParOf" srcId="{44AED137-4164-47DC-A842-4890F505C168}" destId="{BF446CB4-241A-4ABF-858B-8CF83F0F3A21}" srcOrd="3" destOrd="0" presId="urn:microsoft.com/office/officeart/2009/layout/ReverseList"/>
    <dgm:cxn modelId="{86747F56-7460-47B0-9FD3-96969F4055AA}" type="presParOf" srcId="{44AED137-4164-47DC-A842-4890F505C168}" destId="{FEE6B75C-92BE-444D-9D3D-E8114B6C1774}" srcOrd="4" destOrd="0" presId="urn:microsoft.com/office/officeart/2009/layout/ReverseList"/>
    <dgm:cxn modelId="{6146FF07-B06E-4DDC-BC9A-9129D59345CB}" type="presParOf" srcId="{44AED137-4164-47DC-A842-4890F505C168}" destId="{EB6EAC94-B316-4405-8D00-EC6FFABE447C}"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DE702A4-248A-4AA3-8227-863DFCDD8E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762D15C-0717-43AD-B3FC-C8A57503616F}">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Help front line practitioners &amp; specialist staff identify high risk DA, stalking &amp; harassment &amp; HBA</a:t>
          </a:r>
        </a:p>
      </dgm:t>
    </dgm:pt>
    <dgm:pt modelId="{6DDEFB5B-26B3-4EF3-BFF4-CDE6A20865C0}" type="parTrans" cxnId="{6AEA6A8F-8F13-45FA-848E-04E0E6A6A04C}">
      <dgm:prSet/>
      <dgm:spPr/>
      <dgm:t>
        <a:bodyPr/>
        <a:lstStyle/>
        <a:p>
          <a:endParaRPr lang="en-US"/>
        </a:p>
      </dgm:t>
    </dgm:pt>
    <dgm:pt modelId="{D5111788-179B-4344-952F-6AC25009D9E5}" type="sibTrans" cxnId="{6AEA6A8F-8F13-45FA-848E-04E0E6A6A04C}">
      <dgm:prSet/>
      <dgm:spPr/>
      <dgm:t>
        <a:bodyPr/>
        <a:lstStyle/>
        <a:p>
          <a:endParaRPr lang="en-US"/>
        </a:p>
      </dgm:t>
    </dgm:pt>
    <dgm:pt modelId="{A3184348-DEA4-4429-BDBE-068276500A9F}">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Help staff to identify dangerous &amp; serial perpetrators </a:t>
          </a:r>
        </a:p>
      </dgm:t>
    </dgm:pt>
    <dgm:pt modelId="{1430EA71-9BDA-4718-9194-E4A47BD610C0}" type="parTrans" cxnId="{34013FD7-A8E9-42ED-BA5A-29D2E4142D3E}">
      <dgm:prSet/>
      <dgm:spPr/>
      <dgm:t>
        <a:bodyPr/>
        <a:lstStyle/>
        <a:p>
          <a:endParaRPr lang="en-US"/>
        </a:p>
      </dgm:t>
    </dgm:pt>
    <dgm:pt modelId="{296976FC-3614-4319-AEBB-72D66F8D0C43}" type="sibTrans" cxnId="{34013FD7-A8E9-42ED-BA5A-29D2E4142D3E}">
      <dgm:prSet/>
      <dgm:spPr/>
      <dgm:t>
        <a:bodyPr/>
        <a:lstStyle/>
        <a:p>
          <a:endParaRPr lang="en-US"/>
        </a:p>
      </dgm:t>
    </dgm:pt>
    <dgm:pt modelId="{76ABAEF4-5C9E-4975-9769-2A724885CF36}">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Decide which cases should be referred to MARAC, &amp; what other support might be required. A completed form becomes an active record</a:t>
          </a:r>
        </a:p>
      </dgm:t>
    </dgm:pt>
    <dgm:pt modelId="{ADEC12B5-7CBE-4819-8FB8-A61CAFA32B34}" type="parTrans" cxnId="{03D12533-A63F-4AEE-95B4-1C5D5D2A9D77}">
      <dgm:prSet/>
      <dgm:spPr/>
      <dgm:t>
        <a:bodyPr/>
        <a:lstStyle/>
        <a:p>
          <a:endParaRPr lang="en-US"/>
        </a:p>
      </dgm:t>
    </dgm:pt>
    <dgm:pt modelId="{F4EA0AD8-EE7E-45FE-A0EC-F1F72553D1D0}" type="sibTrans" cxnId="{03D12533-A63F-4AEE-95B4-1C5D5D2A9D77}">
      <dgm:prSet/>
      <dgm:spPr/>
      <dgm:t>
        <a:bodyPr/>
        <a:lstStyle/>
        <a:p>
          <a:endParaRPr lang="en-US"/>
        </a:p>
      </dgm:t>
    </dgm:pt>
    <dgm:pt modelId="{C4C8194E-492D-415D-8103-C0910A412253}">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 common tool for agencies that are part of MARAC process &amp; provides a shared understanding of risk in relation to DASH &amp; HBA</a:t>
          </a:r>
        </a:p>
      </dgm:t>
    </dgm:pt>
    <dgm:pt modelId="{8658F913-92DC-4A97-BF9F-2F67A6CA5DB8}" type="parTrans" cxnId="{472DE48C-ED6E-4B64-BB1F-493C3203C0DD}">
      <dgm:prSet/>
      <dgm:spPr/>
      <dgm:t>
        <a:bodyPr/>
        <a:lstStyle/>
        <a:p>
          <a:endParaRPr lang="en-US"/>
        </a:p>
      </dgm:t>
    </dgm:pt>
    <dgm:pt modelId="{07DE764C-C9AF-430E-831B-1D16DA4435C0}" type="sibTrans" cxnId="{472DE48C-ED6E-4B64-BB1F-493C3203C0DD}">
      <dgm:prSet/>
      <dgm:spPr/>
      <dgm:t>
        <a:bodyPr/>
        <a:lstStyle/>
        <a:p>
          <a:endParaRPr lang="en-US"/>
        </a:p>
      </dgm:t>
    </dgm:pt>
    <dgm:pt modelId="{3AF1FC04-11CA-4A86-849E-FB9D2ECCEC60}">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Enable agencies to make defensible decisions based on the evidence from extensive research of cases, including domestic homicides &amp; ‘near misses’ which underpins most models of RA</a:t>
          </a:r>
        </a:p>
      </dgm:t>
    </dgm:pt>
    <dgm:pt modelId="{F154D8F8-3E9F-4F8F-9C86-B25DABF04A24}" type="parTrans" cxnId="{0A25DEFB-F268-4EA1-8977-A672683486C1}">
      <dgm:prSet/>
      <dgm:spPr/>
      <dgm:t>
        <a:bodyPr/>
        <a:lstStyle/>
        <a:p>
          <a:endParaRPr lang="en-US"/>
        </a:p>
      </dgm:t>
    </dgm:pt>
    <dgm:pt modelId="{5BD1AA3F-B067-487A-85E0-0B130F14E22F}" type="sibTrans" cxnId="{0A25DEFB-F268-4EA1-8977-A672683486C1}">
      <dgm:prSet/>
      <dgm:spPr/>
      <dgm:t>
        <a:bodyPr/>
        <a:lstStyle/>
        <a:p>
          <a:endParaRPr lang="en-US"/>
        </a:p>
      </dgm:t>
    </dgm:pt>
    <dgm:pt modelId="{D45F6167-5C31-48E9-8536-9D901BB8FC00}" type="pres">
      <dgm:prSet presAssocID="{4DE702A4-248A-4AA3-8227-863DFCDD8E9C}" presName="diagram" presStyleCnt="0">
        <dgm:presLayoutVars>
          <dgm:dir/>
          <dgm:resizeHandles val="exact"/>
        </dgm:presLayoutVars>
      </dgm:prSet>
      <dgm:spPr/>
    </dgm:pt>
    <dgm:pt modelId="{95B55F62-4767-40C8-8E8E-822B173240E6}" type="pres">
      <dgm:prSet presAssocID="{2762D15C-0717-43AD-B3FC-C8A57503616F}" presName="node" presStyleLbl="node1" presStyleIdx="0" presStyleCnt="5">
        <dgm:presLayoutVars>
          <dgm:bulletEnabled val="1"/>
        </dgm:presLayoutVars>
      </dgm:prSet>
      <dgm:spPr/>
    </dgm:pt>
    <dgm:pt modelId="{A69EC0CF-9F31-406A-94E7-4CE51C3BE1B0}" type="pres">
      <dgm:prSet presAssocID="{D5111788-179B-4344-952F-6AC25009D9E5}" presName="sibTrans" presStyleCnt="0"/>
      <dgm:spPr/>
    </dgm:pt>
    <dgm:pt modelId="{A4FE2FEA-3FF2-4562-A5EB-B2195AD6BCE6}" type="pres">
      <dgm:prSet presAssocID="{A3184348-DEA4-4429-BDBE-068276500A9F}" presName="node" presStyleLbl="node1" presStyleIdx="1" presStyleCnt="5">
        <dgm:presLayoutVars>
          <dgm:bulletEnabled val="1"/>
        </dgm:presLayoutVars>
      </dgm:prSet>
      <dgm:spPr/>
    </dgm:pt>
    <dgm:pt modelId="{E19BF848-A39A-4D63-A4D0-C6F61947A7E7}" type="pres">
      <dgm:prSet presAssocID="{296976FC-3614-4319-AEBB-72D66F8D0C43}" presName="sibTrans" presStyleCnt="0"/>
      <dgm:spPr/>
    </dgm:pt>
    <dgm:pt modelId="{E19FA2E6-0C98-4EC7-B18F-869F77AD6EFD}" type="pres">
      <dgm:prSet presAssocID="{76ABAEF4-5C9E-4975-9769-2A724885CF36}" presName="node" presStyleLbl="node1" presStyleIdx="2" presStyleCnt="5">
        <dgm:presLayoutVars>
          <dgm:bulletEnabled val="1"/>
        </dgm:presLayoutVars>
      </dgm:prSet>
      <dgm:spPr/>
    </dgm:pt>
    <dgm:pt modelId="{4A5C4E99-EB44-43D5-AE8A-26A02C472598}" type="pres">
      <dgm:prSet presAssocID="{F4EA0AD8-EE7E-45FE-A0EC-F1F72553D1D0}" presName="sibTrans" presStyleCnt="0"/>
      <dgm:spPr/>
    </dgm:pt>
    <dgm:pt modelId="{A65035FC-A9FC-4988-9F21-D772B8923BC8}" type="pres">
      <dgm:prSet presAssocID="{C4C8194E-492D-415D-8103-C0910A412253}" presName="node" presStyleLbl="node1" presStyleIdx="3" presStyleCnt="5">
        <dgm:presLayoutVars>
          <dgm:bulletEnabled val="1"/>
        </dgm:presLayoutVars>
      </dgm:prSet>
      <dgm:spPr/>
    </dgm:pt>
    <dgm:pt modelId="{FA502400-50B9-41D1-B249-CEA26EA07961}" type="pres">
      <dgm:prSet presAssocID="{07DE764C-C9AF-430E-831B-1D16DA4435C0}" presName="sibTrans" presStyleCnt="0"/>
      <dgm:spPr/>
    </dgm:pt>
    <dgm:pt modelId="{0D7F5ED3-6F06-42D3-B455-0E5051335182}" type="pres">
      <dgm:prSet presAssocID="{3AF1FC04-11CA-4A86-849E-FB9D2ECCEC60}" presName="node" presStyleLbl="node1" presStyleIdx="4" presStyleCnt="5">
        <dgm:presLayoutVars>
          <dgm:bulletEnabled val="1"/>
        </dgm:presLayoutVars>
      </dgm:prSet>
      <dgm:spPr/>
    </dgm:pt>
  </dgm:ptLst>
  <dgm:cxnLst>
    <dgm:cxn modelId="{A41D2511-9057-4F60-8F53-87E10EEEA377}" type="presOf" srcId="{2762D15C-0717-43AD-B3FC-C8A57503616F}" destId="{95B55F62-4767-40C8-8E8E-822B173240E6}" srcOrd="0" destOrd="0" presId="urn:microsoft.com/office/officeart/2005/8/layout/default"/>
    <dgm:cxn modelId="{B6A45717-0F72-47DF-8735-0417D8574215}" type="presOf" srcId="{76ABAEF4-5C9E-4975-9769-2A724885CF36}" destId="{E19FA2E6-0C98-4EC7-B18F-869F77AD6EFD}" srcOrd="0" destOrd="0" presId="urn:microsoft.com/office/officeart/2005/8/layout/default"/>
    <dgm:cxn modelId="{03D12533-A63F-4AEE-95B4-1C5D5D2A9D77}" srcId="{4DE702A4-248A-4AA3-8227-863DFCDD8E9C}" destId="{76ABAEF4-5C9E-4975-9769-2A724885CF36}" srcOrd="2" destOrd="0" parTransId="{ADEC12B5-7CBE-4819-8FB8-A61CAFA32B34}" sibTransId="{F4EA0AD8-EE7E-45FE-A0EC-F1F72553D1D0}"/>
    <dgm:cxn modelId="{AED08F42-76CC-41CC-AEE1-D7BD6739BF57}" type="presOf" srcId="{C4C8194E-492D-415D-8103-C0910A412253}" destId="{A65035FC-A9FC-4988-9F21-D772B8923BC8}" srcOrd="0" destOrd="0" presId="urn:microsoft.com/office/officeart/2005/8/layout/default"/>
    <dgm:cxn modelId="{D7320475-E395-4D49-97B9-3F76A8D405BD}" type="presOf" srcId="{A3184348-DEA4-4429-BDBE-068276500A9F}" destId="{A4FE2FEA-3FF2-4562-A5EB-B2195AD6BCE6}" srcOrd="0" destOrd="0" presId="urn:microsoft.com/office/officeart/2005/8/layout/default"/>
    <dgm:cxn modelId="{0D72DF7C-AFF5-42C7-A533-DC885BB95AD6}" type="presOf" srcId="{4DE702A4-248A-4AA3-8227-863DFCDD8E9C}" destId="{D45F6167-5C31-48E9-8536-9D901BB8FC00}" srcOrd="0" destOrd="0" presId="urn:microsoft.com/office/officeart/2005/8/layout/default"/>
    <dgm:cxn modelId="{472DE48C-ED6E-4B64-BB1F-493C3203C0DD}" srcId="{4DE702A4-248A-4AA3-8227-863DFCDD8E9C}" destId="{C4C8194E-492D-415D-8103-C0910A412253}" srcOrd="3" destOrd="0" parTransId="{8658F913-92DC-4A97-BF9F-2F67A6CA5DB8}" sibTransId="{07DE764C-C9AF-430E-831B-1D16DA4435C0}"/>
    <dgm:cxn modelId="{6AEA6A8F-8F13-45FA-848E-04E0E6A6A04C}" srcId="{4DE702A4-248A-4AA3-8227-863DFCDD8E9C}" destId="{2762D15C-0717-43AD-B3FC-C8A57503616F}" srcOrd="0" destOrd="0" parTransId="{6DDEFB5B-26B3-4EF3-BFF4-CDE6A20865C0}" sibTransId="{D5111788-179B-4344-952F-6AC25009D9E5}"/>
    <dgm:cxn modelId="{11BEA69D-9A7D-4041-9FE1-43CCA7A4F82A}" type="presOf" srcId="{3AF1FC04-11CA-4A86-849E-FB9D2ECCEC60}" destId="{0D7F5ED3-6F06-42D3-B455-0E5051335182}" srcOrd="0" destOrd="0" presId="urn:microsoft.com/office/officeart/2005/8/layout/default"/>
    <dgm:cxn modelId="{34013FD7-A8E9-42ED-BA5A-29D2E4142D3E}" srcId="{4DE702A4-248A-4AA3-8227-863DFCDD8E9C}" destId="{A3184348-DEA4-4429-BDBE-068276500A9F}" srcOrd="1" destOrd="0" parTransId="{1430EA71-9BDA-4718-9194-E4A47BD610C0}" sibTransId="{296976FC-3614-4319-AEBB-72D66F8D0C43}"/>
    <dgm:cxn modelId="{0A25DEFB-F268-4EA1-8977-A672683486C1}" srcId="{4DE702A4-248A-4AA3-8227-863DFCDD8E9C}" destId="{3AF1FC04-11CA-4A86-849E-FB9D2ECCEC60}" srcOrd="4" destOrd="0" parTransId="{F154D8F8-3E9F-4F8F-9C86-B25DABF04A24}" sibTransId="{5BD1AA3F-B067-487A-85E0-0B130F14E22F}"/>
    <dgm:cxn modelId="{C3D22BD4-E1C7-47CA-9B2F-0F707635605F}" type="presParOf" srcId="{D45F6167-5C31-48E9-8536-9D901BB8FC00}" destId="{95B55F62-4767-40C8-8E8E-822B173240E6}" srcOrd="0" destOrd="0" presId="urn:microsoft.com/office/officeart/2005/8/layout/default"/>
    <dgm:cxn modelId="{F772E150-3E76-4985-854B-B85754FCE491}" type="presParOf" srcId="{D45F6167-5C31-48E9-8536-9D901BB8FC00}" destId="{A69EC0CF-9F31-406A-94E7-4CE51C3BE1B0}" srcOrd="1" destOrd="0" presId="urn:microsoft.com/office/officeart/2005/8/layout/default"/>
    <dgm:cxn modelId="{FDAF8139-0F4F-47A7-8AA0-208A4219F669}" type="presParOf" srcId="{D45F6167-5C31-48E9-8536-9D901BB8FC00}" destId="{A4FE2FEA-3FF2-4562-A5EB-B2195AD6BCE6}" srcOrd="2" destOrd="0" presId="urn:microsoft.com/office/officeart/2005/8/layout/default"/>
    <dgm:cxn modelId="{C1A69DF8-D624-42C4-B58C-6BBD21EC08B9}" type="presParOf" srcId="{D45F6167-5C31-48E9-8536-9D901BB8FC00}" destId="{E19BF848-A39A-4D63-A4D0-C6F61947A7E7}" srcOrd="3" destOrd="0" presId="urn:microsoft.com/office/officeart/2005/8/layout/default"/>
    <dgm:cxn modelId="{BBC958ED-30F0-47C4-8346-95BE4C29A69D}" type="presParOf" srcId="{D45F6167-5C31-48E9-8536-9D901BB8FC00}" destId="{E19FA2E6-0C98-4EC7-B18F-869F77AD6EFD}" srcOrd="4" destOrd="0" presId="urn:microsoft.com/office/officeart/2005/8/layout/default"/>
    <dgm:cxn modelId="{BD91E0B7-D351-4E5F-A4EC-3ECD48CE31F2}" type="presParOf" srcId="{D45F6167-5C31-48E9-8536-9D901BB8FC00}" destId="{4A5C4E99-EB44-43D5-AE8A-26A02C472598}" srcOrd="5" destOrd="0" presId="urn:microsoft.com/office/officeart/2005/8/layout/default"/>
    <dgm:cxn modelId="{6B0A3BE7-5F4C-459B-8DB1-C78B934A6A3C}" type="presParOf" srcId="{D45F6167-5C31-48E9-8536-9D901BB8FC00}" destId="{A65035FC-A9FC-4988-9F21-D772B8923BC8}" srcOrd="6" destOrd="0" presId="urn:microsoft.com/office/officeart/2005/8/layout/default"/>
    <dgm:cxn modelId="{91E3EE93-038A-42D6-A805-9CAE71898684}" type="presParOf" srcId="{D45F6167-5C31-48E9-8536-9D901BB8FC00}" destId="{FA502400-50B9-41D1-B249-CEA26EA07961}" srcOrd="7" destOrd="0" presId="urn:microsoft.com/office/officeart/2005/8/layout/default"/>
    <dgm:cxn modelId="{5D1447A7-1677-4D73-8724-E8C2F2DACE10}" type="presParOf" srcId="{D45F6167-5C31-48E9-8536-9D901BB8FC00}" destId="{0D7F5ED3-6F06-42D3-B455-0E50513351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13DBD95-544E-4EFF-84B2-B073C3A60252}"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2441ED3B-C844-4437-BC2E-42F4B9F6A2A2}">
      <dgm:prSet phldrT="[Text]"/>
      <dgm:spPr>
        <a:solidFill>
          <a:schemeClr val="accent2">
            <a:lumMod val="40000"/>
            <a:lumOff val="60000"/>
          </a:schemeClr>
        </a:solidFill>
        <a:ln>
          <a:solidFill>
            <a:schemeClr val="tx1"/>
          </a:solidFill>
        </a:ln>
      </dgm:spPr>
      <dgm:t>
        <a:bodyPr/>
        <a:lstStyle/>
        <a:p>
          <a:r>
            <a:rPr lang="en-US" b="1" dirty="0">
              <a:solidFill>
                <a:schemeClr val="tx1"/>
              </a:solidFill>
            </a:rPr>
            <a:t>STANDARD</a:t>
          </a:r>
        </a:p>
      </dgm:t>
    </dgm:pt>
    <dgm:pt modelId="{47F65CCA-419E-4D88-AAD2-2FBF50A5B0E3}" type="parTrans" cxnId="{DF696807-AAA5-4243-BE01-F487361534A2}">
      <dgm:prSet/>
      <dgm:spPr/>
      <dgm:t>
        <a:bodyPr/>
        <a:lstStyle/>
        <a:p>
          <a:endParaRPr lang="en-US"/>
        </a:p>
      </dgm:t>
    </dgm:pt>
    <dgm:pt modelId="{93D6EED8-5056-4A9D-807A-C6D9C3CE22B4}" type="sibTrans" cxnId="{DF696807-AAA5-4243-BE01-F487361534A2}">
      <dgm:prSet/>
      <dgm:spPr/>
      <dgm:t>
        <a:bodyPr/>
        <a:lstStyle/>
        <a:p>
          <a:endParaRPr lang="en-US"/>
        </a:p>
      </dgm:t>
    </dgm:pt>
    <dgm:pt modelId="{715159C6-5C03-43AC-AA7F-3CDD02D84D47}">
      <dgm:prSet phldrT="[Text]" custT="1"/>
      <dgm:spPr>
        <a:solidFill>
          <a:schemeClr val="accent2">
            <a:lumMod val="20000"/>
            <a:lumOff val="80000"/>
          </a:schemeClr>
        </a:solidFill>
        <a:ln>
          <a:solidFill>
            <a:schemeClr val="tx1"/>
          </a:solidFill>
        </a:ln>
      </dgm:spPr>
      <dgm:t>
        <a:bodyPr/>
        <a:lstStyle/>
        <a:p>
          <a:r>
            <a:rPr lang="en-US" sz="2400" dirty="0"/>
            <a:t>Current evidence does not indicate likelihood of causing </a:t>
          </a:r>
          <a:r>
            <a:rPr lang="en-US" sz="2400" b="1" dirty="0"/>
            <a:t>serious harm</a:t>
          </a:r>
        </a:p>
      </dgm:t>
    </dgm:pt>
    <dgm:pt modelId="{5675B667-18F3-429F-B190-2338312B95CC}" type="parTrans" cxnId="{619EF926-C249-4430-BEAD-B53E3E9B6DE1}">
      <dgm:prSet/>
      <dgm:spPr/>
      <dgm:t>
        <a:bodyPr/>
        <a:lstStyle/>
        <a:p>
          <a:endParaRPr lang="en-US"/>
        </a:p>
      </dgm:t>
    </dgm:pt>
    <dgm:pt modelId="{1E46F75E-8892-4D82-9ECA-833B5F22B388}" type="sibTrans" cxnId="{619EF926-C249-4430-BEAD-B53E3E9B6DE1}">
      <dgm:prSet/>
      <dgm:spPr/>
      <dgm:t>
        <a:bodyPr/>
        <a:lstStyle/>
        <a:p>
          <a:endParaRPr lang="en-US"/>
        </a:p>
      </dgm:t>
    </dgm:pt>
    <dgm:pt modelId="{CF5EE0AC-1383-4654-9A5B-561CC2D53FD9}">
      <dgm:prSet phldrT="[Text]"/>
      <dgm:spPr>
        <a:solidFill>
          <a:schemeClr val="accent2">
            <a:lumMod val="60000"/>
            <a:lumOff val="40000"/>
          </a:schemeClr>
        </a:solidFill>
        <a:ln>
          <a:solidFill>
            <a:schemeClr val="tx1"/>
          </a:solidFill>
        </a:ln>
      </dgm:spPr>
      <dgm:t>
        <a:bodyPr/>
        <a:lstStyle/>
        <a:p>
          <a:r>
            <a:rPr lang="en-US" b="1" dirty="0">
              <a:solidFill>
                <a:schemeClr val="tx1"/>
              </a:solidFill>
            </a:rPr>
            <a:t>MEDIUM</a:t>
          </a:r>
        </a:p>
      </dgm:t>
    </dgm:pt>
    <dgm:pt modelId="{C0EE541D-A308-4F14-9148-7835459D2E8B}" type="parTrans" cxnId="{A2CB5839-1303-486B-AB7C-8E7DD61EDCC1}">
      <dgm:prSet/>
      <dgm:spPr/>
      <dgm:t>
        <a:bodyPr/>
        <a:lstStyle/>
        <a:p>
          <a:endParaRPr lang="en-US"/>
        </a:p>
      </dgm:t>
    </dgm:pt>
    <dgm:pt modelId="{94739A15-138F-4721-A2E7-31D8315858BE}" type="sibTrans" cxnId="{A2CB5839-1303-486B-AB7C-8E7DD61EDCC1}">
      <dgm:prSet/>
      <dgm:spPr/>
      <dgm:t>
        <a:bodyPr/>
        <a:lstStyle/>
        <a:p>
          <a:endParaRPr lang="en-US"/>
        </a:p>
      </dgm:t>
    </dgm:pt>
    <dgm:pt modelId="{1ABC3519-EDF9-4337-BA04-DE2B1A0EC55E}">
      <dgm:prSet phldrT="[Text]" custT="1"/>
      <dgm:spPr>
        <a:solidFill>
          <a:schemeClr val="accent2">
            <a:lumMod val="20000"/>
            <a:lumOff val="80000"/>
          </a:schemeClr>
        </a:solidFill>
        <a:ln>
          <a:solidFill>
            <a:schemeClr val="tx1"/>
          </a:solidFill>
        </a:ln>
      </dgm:spPr>
      <dgm:t>
        <a:bodyPr/>
        <a:lstStyle/>
        <a:p>
          <a:r>
            <a:rPr lang="en-US" sz="2400" dirty="0"/>
            <a:t>There are identifiable indicators of risk of </a:t>
          </a:r>
          <a:r>
            <a:rPr lang="en-US" sz="2400" b="1" dirty="0"/>
            <a:t>serious harm</a:t>
          </a:r>
          <a:r>
            <a:rPr lang="en-US" sz="2400" dirty="0"/>
            <a:t>. Offender has potential to cause serious harm but unlikely unless there is a change of circumstances</a:t>
          </a:r>
        </a:p>
      </dgm:t>
    </dgm:pt>
    <dgm:pt modelId="{0A77A11E-E7FA-4B58-9AE9-0A340EAAE875}" type="parTrans" cxnId="{165879E6-C2B7-4CD3-81E4-9C5B38FCF237}">
      <dgm:prSet/>
      <dgm:spPr/>
      <dgm:t>
        <a:bodyPr/>
        <a:lstStyle/>
        <a:p>
          <a:endParaRPr lang="en-US"/>
        </a:p>
      </dgm:t>
    </dgm:pt>
    <dgm:pt modelId="{F230646A-6CBB-4D37-9DE9-3DDFED5D570A}" type="sibTrans" cxnId="{165879E6-C2B7-4CD3-81E4-9C5B38FCF237}">
      <dgm:prSet/>
      <dgm:spPr/>
      <dgm:t>
        <a:bodyPr/>
        <a:lstStyle/>
        <a:p>
          <a:endParaRPr lang="en-US"/>
        </a:p>
      </dgm:t>
    </dgm:pt>
    <dgm:pt modelId="{8661089E-1DF4-4D27-93CB-68E112EEAC4E}">
      <dgm:prSet phldrT="[Text]"/>
      <dgm:spPr>
        <a:solidFill>
          <a:schemeClr val="accent2">
            <a:lumMod val="75000"/>
          </a:schemeClr>
        </a:solidFill>
        <a:ln>
          <a:solidFill>
            <a:schemeClr val="tx1"/>
          </a:solidFill>
        </a:ln>
      </dgm:spPr>
      <dgm:t>
        <a:bodyPr/>
        <a:lstStyle/>
        <a:p>
          <a:r>
            <a:rPr lang="en-US" b="1" dirty="0">
              <a:solidFill>
                <a:schemeClr val="tx1"/>
              </a:solidFill>
            </a:rPr>
            <a:t>HIGH</a:t>
          </a:r>
        </a:p>
      </dgm:t>
    </dgm:pt>
    <dgm:pt modelId="{67549570-E9CA-474A-B469-A28A239568F2}" type="parTrans" cxnId="{A9052969-4E87-4FE5-BA37-22D385663B6F}">
      <dgm:prSet/>
      <dgm:spPr/>
      <dgm:t>
        <a:bodyPr/>
        <a:lstStyle/>
        <a:p>
          <a:endParaRPr lang="en-US"/>
        </a:p>
      </dgm:t>
    </dgm:pt>
    <dgm:pt modelId="{92DD0095-6B0F-4BE8-93FC-DB8270FCBA49}" type="sibTrans" cxnId="{A9052969-4E87-4FE5-BA37-22D385663B6F}">
      <dgm:prSet/>
      <dgm:spPr/>
      <dgm:t>
        <a:bodyPr/>
        <a:lstStyle/>
        <a:p>
          <a:endParaRPr lang="en-US"/>
        </a:p>
      </dgm:t>
    </dgm:pt>
    <dgm:pt modelId="{08021769-3CEB-4734-8188-F1350B95983B}">
      <dgm:prSet phldrT="[Text]" custT="1"/>
      <dgm:spPr>
        <a:solidFill>
          <a:schemeClr val="accent2">
            <a:lumMod val="20000"/>
            <a:lumOff val="80000"/>
          </a:schemeClr>
        </a:solidFill>
        <a:ln>
          <a:solidFill>
            <a:schemeClr val="tx1"/>
          </a:solidFill>
        </a:ln>
      </dgm:spPr>
      <dgm:t>
        <a:bodyPr/>
        <a:lstStyle/>
        <a:p>
          <a:r>
            <a:rPr lang="en-US" sz="2400" dirty="0"/>
            <a:t>There are identifiable indicators of risk of </a:t>
          </a:r>
          <a:r>
            <a:rPr lang="en-US" sz="2400" b="1" dirty="0"/>
            <a:t>serious harm</a:t>
          </a:r>
          <a:r>
            <a:rPr lang="en-US" sz="2400" dirty="0"/>
            <a:t>, which could happen at anytime.</a:t>
          </a:r>
        </a:p>
      </dgm:t>
    </dgm:pt>
    <dgm:pt modelId="{09FBBFB1-331F-4AD5-A934-13E1119DC7D1}" type="parTrans" cxnId="{253F7691-0DD3-4977-A202-7BFD397184BC}">
      <dgm:prSet/>
      <dgm:spPr/>
      <dgm:t>
        <a:bodyPr/>
        <a:lstStyle/>
        <a:p>
          <a:endParaRPr lang="en-US"/>
        </a:p>
      </dgm:t>
    </dgm:pt>
    <dgm:pt modelId="{EE0FE6DB-1936-498D-9D1E-1ACEE448B06A}" type="sibTrans" cxnId="{253F7691-0DD3-4977-A202-7BFD397184BC}">
      <dgm:prSet/>
      <dgm:spPr/>
      <dgm:t>
        <a:bodyPr/>
        <a:lstStyle/>
        <a:p>
          <a:endParaRPr lang="en-US"/>
        </a:p>
      </dgm:t>
    </dgm:pt>
    <dgm:pt modelId="{9D6EDCE8-01C8-4168-91D0-ADADC5054A11}" type="pres">
      <dgm:prSet presAssocID="{913DBD95-544E-4EFF-84B2-B073C3A60252}" presName="Name0" presStyleCnt="0">
        <dgm:presLayoutVars>
          <dgm:chMax val="5"/>
          <dgm:chPref val="5"/>
          <dgm:dir/>
          <dgm:animLvl val="lvl"/>
        </dgm:presLayoutVars>
      </dgm:prSet>
      <dgm:spPr/>
    </dgm:pt>
    <dgm:pt modelId="{1243F8F9-AC9C-4EE4-80EB-FD770EF474AD}" type="pres">
      <dgm:prSet presAssocID="{2441ED3B-C844-4437-BC2E-42F4B9F6A2A2}" presName="parentText1" presStyleLbl="node1" presStyleIdx="0" presStyleCnt="3">
        <dgm:presLayoutVars>
          <dgm:chMax/>
          <dgm:chPref val="3"/>
          <dgm:bulletEnabled val="1"/>
        </dgm:presLayoutVars>
      </dgm:prSet>
      <dgm:spPr/>
    </dgm:pt>
    <dgm:pt modelId="{139751AC-0AED-4424-821A-F381E18123BF}" type="pres">
      <dgm:prSet presAssocID="{2441ED3B-C844-4437-BC2E-42F4B9F6A2A2}" presName="childText1" presStyleLbl="solidAlignAcc1" presStyleIdx="0" presStyleCnt="3">
        <dgm:presLayoutVars>
          <dgm:chMax val="0"/>
          <dgm:chPref val="0"/>
          <dgm:bulletEnabled val="1"/>
        </dgm:presLayoutVars>
      </dgm:prSet>
      <dgm:spPr/>
    </dgm:pt>
    <dgm:pt modelId="{8D10A967-5243-4171-9D85-44B80B37AC32}" type="pres">
      <dgm:prSet presAssocID="{CF5EE0AC-1383-4654-9A5B-561CC2D53FD9}" presName="parentText2" presStyleLbl="node1" presStyleIdx="1" presStyleCnt="3">
        <dgm:presLayoutVars>
          <dgm:chMax/>
          <dgm:chPref val="3"/>
          <dgm:bulletEnabled val="1"/>
        </dgm:presLayoutVars>
      </dgm:prSet>
      <dgm:spPr/>
    </dgm:pt>
    <dgm:pt modelId="{556B7B87-8588-4E0E-B135-A2DB3B449533}" type="pres">
      <dgm:prSet presAssocID="{CF5EE0AC-1383-4654-9A5B-561CC2D53FD9}" presName="childText2" presStyleLbl="solidAlignAcc1" presStyleIdx="1" presStyleCnt="3">
        <dgm:presLayoutVars>
          <dgm:chMax val="0"/>
          <dgm:chPref val="0"/>
          <dgm:bulletEnabled val="1"/>
        </dgm:presLayoutVars>
      </dgm:prSet>
      <dgm:spPr/>
    </dgm:pt>
    <dgm:pt modelId="{81EBAE8B-39CF-4F82-84F7-995BDD54DE96}" type="pres">
      <dgm:prSet presAssocID="{8661089E-1DF4-4D27-93CB-68E112EEAC4E}" presName="parentText3" presStyleLbl="node1" presStyleIdx="2" presStyleCnt="3">
        <dgm:presLayoutVars>
          <dgm:chMax/>
          <dgm:chPref val="3"/>
          <dgm:bulletEnabled val="1"/>
        </dgm:presLayoutVars>
      </dgm:prSet>
      <dgm:spPr/>
    </dgm:pt>
    <dgm:pt modelId="{5F2C1207-45A4-4D06-83AF-DE274E6C639D}" type="pres">
      <dgm:prSet presAssocID="{8661089E-1DF4-4D27-93CB-68E112EEAC4E}" presName="childText3" presStyleLbl="solidAlignAcc1" presStyleIdx="2" presStyleCnt="3">
        <dgm:presLayoutVars>
          <dgm:chMax val="0"/>
          <dgm:chPref val="0"/>
          <dgm:bulletEnabled val="1"/>
        </dgm:presLayoutVars>
      </dgm:prSet>
      <dgm:spPr/>
    </dgm:pt>
  </dgm:ptLst>
  <dgm:cxnLst>
    <dgm:cxn modelId="{DF696807-AAA5-4243-BE01-F487361534A2}" srcId="{913DBD95-544E-4EFF-84B2-B073C3A60252}" destId="{2441ED3B-C844-4437-BC2E-42F4B9F6A2A2}" srcOrd="0" destOrd="0" parTransId="{47F65CCA-419E-4D88-AAD2-2FBF50A5B0E3}" sibTransId="{93D6EED8-5056-4A9D-807A-C6D9C3CE22B4}"/>
    <dgm:cxn modelId="{619EF926-C249-4430-BEAD-B53E3E9B6DE1}" srcId="{2441ED3B-C844-4437-BC2E-42F4B9F6A2A2}" destId="{715159C6-5C03-43AC-AA7F-3CDD02D84D47}" srcOrd="0" destOrd="0" parTransId="{5675B667-18F3-429F-B190-2338312B95CC}" sibTransId="{1E46F75E-8892-4D82-9ECA-833B5F22B388}"/>
    <dgm:cxn modelId="{885B932C-C953-4EED-B511-9E75D8E9BBD1}" type="presOf" srcId="{2441ED3B-C844-4437-BC2E-42F4B9F6A2A2}" destId="{1243F8F9-AC9C-4EE4-80EB-FD770EF474AD}" srcOrd="0" destOrd="0" presId="urn:microsoft.com/office/officeart/2009/3/layout/IncreasingArrowsProcess"/>
    <dgm:cxn modelId="{A2CB5839-1303-486B-AB7C-8E7DD61EDCC1}" srcId="{913DBD95-544E-4EFF-84B2-B073C3A60252}" destId="{CF5EE0AC-1383-4654-9A5B-561CC2D53FD9}" srcOrd="1" destOrd="0" parTransId="{C0EE541D-A308-4F14-9148-7835459D2E8B}" sibTransId="{94739A15-138F-4721-A2E7-31D8315858BE}"/>
    <dgm:cxn modelId="{3F520C5D-803F-4AD6-8CA8-DAC36E92C6C3}" type="presOf" srcId="{913DBD95-544E-4EFF-84B2-B073C3A60252}" destId="{9D6EDCE8-01C8-4168-91D0-ADADC5054A11}" srcOrd="0" destOrd="0" presId="urn:microsoft.com/office/officeart/2009/3/layout/IncreasingArrowsProcess"/>
    <dgm:cxn modelId="{A9052969-4E87-4FE5-BA37-22D385663B6F}" srcId="{913DBD95-544E-4EFF-84B2-B073C3A60252}" destId="{8661089E-1DF4-4D27-93CB-68E112EEAC4E}" srcOrd="2" destOrd="0" parTransId="{67549570-E9CA-474A-B469-A28A239568F2}" sibTransId="{92DD0095-6B0F-4BE8-93FC-DB8270FCBA49}"/>
    <dgm:cxn modelId="{9CDD6A69-6BF9-40E3-B075-ABB612790E3B}" type="presOf" srcId="{CF5EE0AC-1383-4654-9A5B-561CC2D53FD9}" destId="{8D10A967-5243-4171-9D85-44B80B37AC32}" srcOrd="0" destOrd="0" presId="urn:microsoft.com/office/officeart/2009/3/layout/IncreasingArrowsProcess"/>
    <dgm:cxn modelId="{01AAE07B-4A4B-4C9C-9A5E-4529A0863FE9}" type="presOf" srcId="{08021769-3CEB-4734-8188-F1350B95983B}" destId="{5F2C1207-45A4-4D06-83AF-DE274E6C639D}" srcOrd="0" destOrd="0" presId="urn:microsoft.com/office/officeart/2009/3/layout/IncreasingArrowsProcess"/>
    <dgm:cxn modelId="{3975CB7F-70D3-48B0-90F1-97E3EAB35AA9}" type="presOf" srcId="{1ABC3519-EDF9-4337-BA04-DE2B1A0EC55E}" destId="{556B7B87-8588-4E0E-B135-A2DB3B449533}" srcOrd="0" destOrd="0" presId="urn:microsoft.com/office/officeart/2009/3/layout/IncreasingArrowsProcess"/>
    <dgm:cxn modelId="{253F7691-0DD3-4977-A202-7BFD397184BC}" srcId="{8661089E-1DF4-4D27-93CB-68E112EEAC4E}" destId="{08021769-3CEB-4734-8188-F1350B95983B}" srcOrd="0" destOrd="0" parTransId="{09FBBFB1-331F-4AD5-A934-13E1119DC7D1}" sibTransId="{EE0FE6DB-1936-498D-9D1E-1ACEE448B06A}"/>
    <dgm:cxn modelId="{B0A8A696-E4C6-4C95-9D38-4EA41879B6AC}" type="presOf" srcId="{715159C6-5C03-43AC-AA7F-3CDD02D84D47}" destId="{139751AC-0AED-4424-821A-F381E18123BF}" srcOrd="0" destOrd="0" presId="urn:microsoft.com/office/officeart/2009/3/layout/IncreasingArrowsProcess"/>
    <dgm:cxn modelId="{886856B8-DD77-4AC9-A4C0-80D94B0A1BC5}" type="presOf" srcId="{8661089E-1DF4-4D27-93CB-68E112EEAC4E}" destId="{81EBAE8B-39CF-4F82-84F7-995BDD54DE96}" srcOrd="0" destOrd="0" presId="urn:microsoft.com/office/officeart/2009/3/layout/IncreasingArrowsProcess"/>
    <dgm:cxn modelId="{165879E6-C2B7-4CD3-81E4-9C5B38FCF237}" srcId="{CF5EE0AC-1383-4654-9A5B-561CC2D53FD9}" destId="{1ABC3519-EDF9-4337-BA04-DE2B1A0EC55E}" srcOrd="0" destOrd="0" parTransId="{0A77A11E-E7FA-4B58-9AE9-0A340EAAE875}" sibTransId="{F230646A-6CBB-4D37-9DE9-3DDFED5D570A}"/>
    <dgm:cxn modelId="{AA56A539-A9AD-43D9-AE39-430952E346AE}" type="presParOf" srcId="{9D6EDCE8-01C8-4168-91D0-ADADC5054A11}" destId="{1243F8F9-AC9C-4EE4-80EB-FD770EF474AD}" srcOrd="0" destOrd="0" presId="urn:microsoft.com/office/officeart/2009/3/layout/IncreasingArrowsProcess"/>
    <dgm:cxn modelId="{4FE2D002-2BF4-4A31-9856-D79AC5C37AC3}" type="presParOf" srcId="{9D6EDCE8-01C8-4168-91D0-ADADC5054A11}" destId="{139751AC-0AED-4424-821A-F381E18123BF}" srcOrd="1" destOrd="0" presId="urn:microsoft.com/office/officeart/2009/3/layout/IncreasingArrowsProcess"/>
    <dgm:cxn modelId="{6EC3AC82-6E92-4618-8EFA-81B4FB89D247}" type="presParOf" srcId="{9D6EDCE8-01C8-4168-91D0-ADADC5054A11}" destId="{8D10A967-5243-4171-9D85-44B80B37AC32}" srcOrd="2" destOrd="0" presId="urn:microsoft.com/office/officeart/2009/3/layout/IncreasingArrowsProcess"/>
    <dgm:cxn modelId="{B18A4B96-002B-498B-98DD-A36E6689F27C}" type="presParOf" srcId="{9D6EDCE8-01C8-4168-91D0-ADADC5054A11}" destId="{556B7B87-8588-4E0E-B135-A2DB3B449533}" srcOrd="3" destOrd="0" presId="urn:microsoft.com/office/officeart/2009/3/layout/IncreasingArrowsProcess"/>
    <dgm:cxn modelId="{8BEA0B25-A542-4A42-A6EC-34CCDF927658}" type="presParOf" srcId="{9D6EDCE8-01C8-4168-91D0-ADADC5054A11}" destId="{81EBAE8B-39CF-4F82-84F7-995BDD54DE96}" srcOrd="4" destOrd="0" presId="urn:microsoft.com/office/officeart/2009/3/layout/IncreasingArrowsProcess"/>
    <dgm:cxn modelId="{E30656D8-6176-40B2-A1BC-3D30AC06583C}" type="presParOf" srcId="{9D6EDCE8-01C8-4168-91D0-ADADC5054A11}" destId="{5F2C1207-45A4-4D06-83AF-DE274E6C639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E99F96A-B983-4451-9976-775B06ECBCC1}"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BBB2F7D-95CC-454B-A301-347A2B65ABF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PPN lists 29 questions which are used to identify, assess &amp; manage risk in relation to DA</a:t>
          </a:r>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a:solidFill>
          <a:schemeClr val="accent2">
            <a:lumMod val="75000"/>
          </a:schemeClr>
        </a:solidFill>
        <a:ln>
          <a:solidFill>
            <a:schemeClr val="tx1"/>
          </a:solidFill>
        </a:ln>
      </dgm:spPr>
      <dgm:t>
        <a:bodyPr/>
        <a:lstStyle/>
        <a:p>
          <a:endParaRPr lang="en-US"/>
        </a:p>
      </dgm:t>
    </dgm:pt>
    <dgm:pt modelId="{706B49C2-CEF6-4802-A4CD-68468939F3B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All 29 questions must be asked for every DASH incident</a:t>
          </a:r>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a:solidFill>
          <a:schemeClr val="accent2">
            <a:lumMod val="75000"/>
          </a:schemeClr>
        </a:solidFill>
        <a:ln>
          <a:solidFill>
            <a:schemeClr val="tx1"/>
          </a:solidFill>
        </a:ln>
      </dgm:spPr>
      <dgm:t>
        <a:bodyPr/>
        <a:lstStyle/>
        <a:p>
          <a:endParaRPr lang="en-US" dirty="0"/>
        </a:p>
      </dgm:t>
    </dgm:pt>
    <dgm:pt modelId="{8CB6387F-D14C-416F-AA06-A9F8B8D7C52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All decisions &amp; actions must be reviewed, recorded &amp; updated</a:t>
          </a:r>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a:solidFill>
          <a:schemeClr val="accent2">
            <a:lumMod val="75000"/>
          </a:schemeClr>
        </a:solidFill>
        <a:ln>
          <a:solidFill>
            <a:schemeClr val="tx1"/>
          </a:solidFill>
        </a:ln>
      </dgm:spPr>
      <dgm:t>
        <a:bodyPr/>
        <a:lstStyle/>
        <a:p>
          <a:endParaRPr lang="en-US"/>
        </a:p>
      </dgm:t>
    </dgm:pt>
    <dgm:pt modelId="{43D316DD-E053-4C10-840A-CBA6DFF1569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risk identification process remains dynamic &amp; must be kept under review</a:t>
          </a:r>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A440E722-EC6E-48AC-974A-F70781151758}" type="pres">
      <dgm:prSet presAssocID="{8E99F96A-B983-4451-9976-775B06ECBCC1}" presName="Name0" presStyleCnt="0">
        <dgm:presLayoutVars>
          <dgm:dir/>
          <dgm:resizeHandles val="exact"/>
        </dgm:presLayoutVars>
      </dgm:prSet>
      <dgm:spPr/>
    </dgm:pt>
    <dgm:pt modelId="{AEE9F946-656A-4268-8367-A514CE496F82}" type="pres">
      <dgm:prSet presAssocID="{3BBB2F7D-95CC-454B-A301-347A2B65ABF3}" presName="node" presStyleLbl="node1" presStyleIdx="0" presStyleCnt="4" custScaleY="177615">
        <dgm:presLayoutVars>
          <dgm:bulletEnabled val="1"/>
        </dgm:presLayoutVars>
      </dgm:prSet>
      <dgm:spPr/>
    </dgm:pt>
    <dgm:pt modelId="{A1C02E18-01AE-4EFA-A4DB-13A6689C10A2}" type="pres">
      <dgm:prSet presAssocID="{C0A6DB43-39EE-4499-AF12-2F888BB33A91}" presName="sibTrans" presStyleLbl="sibTrans2D1" presStyleIdx="0" presStyleCnt="3"/>
      <dgm:spPr/>
    </dgm:pt>
    <dgm:pt modelId="{AECC635D-BEEA-40E8-987A-8B1CA1FCB5A9}" type="pres">
      <dgm:prSet presAssocID="{C0A6DB43-39EE-4499-AF12-2F888BB33A91}" presName="connectorText" presStyleLbl="sibTrans2D1" presStyleIdx="0" presStyleCnt="3"/>
      <dgm:spPr/>
    </dgm:pt>
    <dgm:pt modelId="{4A5404D5-74B1-47B2-A6C1-5A05593F2738}" type="pres">
      <dgm:prSet presAssocID="{706B49C2-CEF6-4802-A4CD-68468939F3BD}" presName="node" presStyleLbl="node1" presStyleIdx="1" presStyleCnt="4" custScaleY="181609">
        <dgm:presLayoutVars>
          <dgm:bulletEnabled val="1"/>
        </dgm:presLayoutVars>
      </dgm:prSet>
      <dgm:spPr/>
    </dgm:pt>
    <dgm:pt modelId="{293718B5-C1FC-4B07-A881-7B50C1083D86}" type="pres">
      <dgm:prSet presAssocID="{BB99B61F-78A4-4ED0-9D8C-D3100FF90A60}" presName="sibTrans" presStyleLbl="sibTrans2D1" presStyleIdx="1" presStyleCnt="3"/>
      <dgm:spPr/>
    </dgm:pt>
    <dgm:pt modelId="{32CC771C-35A1-41E0-A6B2-7E32647C0E60}" type="pres">
      <dgm:prSet presAssocID="{BB99B61F-78A4-4ED0-9D8C-D3100FF90A60}" presName="connectorText" presStyleLbl="sibTrans2D1" presStyleIdx="1" presStyleCnt="3"/>
      <dgm:spPr/>
    </dgm:pt>
    <dgm:pt modelId="{4C489A23-FF2A-4F03-BEEC-142303CE3A46}" type="pres">
      <dgm:prSet presAssocID="{8CB6387F-D14C-416F-AA06-A9F8B8D7C523}" presName="node" presStyleLbl="node1" presStyleIdx="2" presStyleCnt="4" custScaleY="181609">
        <dgm:presLayoutVars>
          <dgm:bulletEnabled val="1"/>
        </dgm:presLayoutVars>
      </dgm:prSet>
      <dgm:spPr/>
    </dgm:pt>
    <dgm:pt modelId="{DFB6D68A-2240-4B67-8E1F-005C48774860}" type="pres">
      <dgm:prSet presAssocID="{737B2C67-E9FF-42B9-A196-0DEA22D80437}" presName="sibTrans" presStyleLbl="sibTrans2D1" presStyleIdx="2" presStyleCnt="3"/>
      <dgm:spPr/>
    </dgm:pt>
    <dgm:pt modelId="{B8C128D7-499A-4D42-9AF8-916D0C10257E}" type="pres">
      <dgm:prSet presAssocID="{737B2C67-E9FF-42B9-A196-0DEA22D80437}" presName="connectorText" presStyleLbl="sibTrans2D1" presStyleIdx="2" presStyleCnt="3"/>
      <dgm:spPr/>
    </dgm:pt>
    <dgm:pt modelId="{6AA3B080-5896-4066-B132-9483E91E29D4}" type="pres">
      <dgm:prSet presAssocID="{43D316DD-E053-4C10-840A-CBA6DFF15699}" presName="node" presStyleLbl="node1" presStyleIdx="3" presStyleCnt="4" custScaleY="181609">
        <dgm:presLayoutVars>
          <dgm:bulletEnabled val="1"/>
        </dgm:presLayoutVars>
      </dgm:prSet>
      <dgm:spPr/>
    </dgm:pt>
  </dgm:ptLst>
  <dgm:cxnLst>
    <dgm:cxn modelId="{F68F2710-8F2E-4394-8923-D87A269BCCF5}" type="presOf" srcId="{C0A6DB43-39EE-4499-AF12-2F888BB33A91}" destId="{AECC635D-BEEA-40E8-987A-8B1CA1FCB5A9}" srcOrd="1" destOrd="0" presId="urn:microsoft.com/office/officeart/2005/8/layout/process1"/>
    <dgm:cxn modelId="{554CED25-C8AD-4957-B032-863E959DED45}" srcId="{8E99F96A-B983-4451-9976-775B06ECBCC1}" destId="{3BBB2F7D-95CC-454B-A301-347A2B65ABF3}" srcOrd="0" destOrd="0" parTransId="{6D16D29D-5748-4088-944C-D73E1D84E55F}" sibTransId="{C0A6DB43-39EE-4499-AF12-2F888BB33A91}"/>
    <dgm:cxn modelId="{85EF6727-E43B-4E98-AB60-0C0B03BF24ED}" type="presOf" srcId="{3BBB2F7D-95CC-454B-A301-347A2B65ABF3}" destId="{AEE9F946-656A-4268-8367-A514CE496F82}" srcOrd="0" destOrd="0" presId="urn:microsoft.com/office/officeart/2005/8/layout/process1"/>
    <dgm:cxn modelId="{788D192C-8FB5-4FEA-A47B-9594DF5F7C46}" srcId="{8E99F96A-B983-4451-9976-775B06ECBCC1}" destId="{8CB6387F-D14C-416F-AA06-A9F8B8D7C523}" srcOrd="2" destOrd="0" parTransId="{E2EE30A3-5EE1-4EED-8AD4-E1397904D987}" sibTransId="{737B2C67-E9FF-42B9-A196-0DEA22D80437}"/>
    <dgm:cxn modelId="{D4112547-9FCF-4C86-87B7-CE7F54FC3345}" type="presOf" srcId="{8CB6387F-D14C-416F-AA06-A9F8B8D7C523}" destId="{4C489A23-FF2A-4F03-BEEC-142303CE3A46}" srcOrd="0" destOrd="0" presId="urn:microsoft.com/office/officeart/2005/8/layout/process1"/>
    <dgm:cxn modelId="{C2F5A771-93A2-479A-9C3F-87DC2B56E395}" type="presOf" srcId="{BB99B61F-78A4-4ED0-9D8C-D3100FF90A60}" destId="{293718B5-C1FC-4B07-A881-7B50C1083D86}" srcOrd="0" destOrd="0" presId="urn:microsoft.com/office/officeart/2005/8/layout/process1"/>
    <dgm:cxn modelId="{9BDE1275-CBBA-4798-AC81-6C565453E753}" type="presOf" srcId="{BB99B61F-78A4-4ED0-9D8C-D3100FF90A60}" destId="{32CC771C-35A1-41E0-A6B2-7E32647C0E60}" srcOrd="1" destOrd="0" presId="urn:microsoft.com/office/officeart/2005/8/layout/process1"/>
    <dgm:cxn modelId="{F3BC39A5-537C-47A0-97A2-6B4A754DDFD0}" type="presOf" srcId="{8E99F96A-B983-4451-9976-775B06ECBCC1}" destId="{A440E722-EC6E-48AC-974A-F70781151758}" srcOrd="0" destOrd="0" presId="urn:microsoft.com/office/officeart/2005/8/layout/process1"/>
    <dgm:cxn modelId="{272855B2-7E27-404B-9D15-769EF294B12E}" type="presOf" srcId="{737B2C67-E9FF-42B9-A196-0DEA22D80437}" destId="{B8C128D7-499A-4D42-9AF8-916D0C10257E}" srcOrd="1" destOrd="0" presId="urn:microsoft.com/office/officeart/2005/8/layout/process1"/>
    <dgm:cxn modelId="{11B218B6-1B42-4C85-AADC-51B6AA5CD98F}" type="presOf" srcId="{706B49C2-CEF6-4802-A4CD-68468939F3BD}" destId="{4A5404D5-74B1-47B2-A6C1-5A05593F2738}" srcOrd="0" destOrd="0" presId="urn:microsoft.com/office/officeart/2005/8/layout/process1"/>
    <dgm:cxn modelId="{DFEF35B8-FEDD-44CA-95CF-4DB6D4648BEA}" type="presOf" srcId="{737B2C67-E9FF-42B9-A196-0DEA22D80437}" destId="{DFB6D68A-2240-4B67-8E1F-005C48774860}" srcOrd="0" destOrd="0" presId="urn:microsoft.com/office/officeart/2005/8/layout/process1"/>
    <dgm:cxn modelId="{AE2800C7-960B-4317-AD30-5C14BBE41212}" srcId="{8E99F96A-B983-4451-9976-775B06ECBCC1}" destId="{43D316DD-E053-4C10-840A-CBA6DFF15699}" srcOrd="3" destOrd="0" parTransId="{D6C3A747-F40D-4B40-8957-EB8FD81E09CA}" sibTransId="{B0704309-91D0-4830-AE6F-FDE9A8D34C1F}"/>
    <dgm:cxn modelId="{1D4514DC-7411-418B-964C-EFD4D61F0A6A}" type="presOf" srcId="{C0A6DB43-39EE-4499-AF12-2F888BB33A91}" destId="{A1C02E18-01AE-4EFA-A4DB-13A6689C10A2}" srcOrd="0" destOrd="0" presId="urn:microsoft.com/office/officeart/2005/8/layout/process1"/>
    <dgm:cxn modelId="{907858E0-D609-4654-A2E0-BDB1B8489683}" type="presOf" srcId="{43D316DD-E053-4C10-840A-CBA6DFF15699}" destId="{6AA3B080-5896-4066-B132-9483E91E29D4}" srcOrd="0" destOrd="0" presId="urn:microsoft.com/office/officeart/2005/8/layout/process1"/>
    <dgm:cxn modelId="{A425BDEE-C9BC-47DF-A124-D84056F684D4}" srcId="{8E99F96A-B983-4451-9976-775B06ECBCC1}" destId="{706B49C2-CEF6-4802-A4CD-68468939F3BD}" srcOrd="1" destOrd="0" parTransId="{E5AE471C-5C3E-42B8-B09E-8F63330DDA3D}" sibTransId="{BB99B61F-78A4-4ED0-9D8C-D3100FF90A60}"/>
    <dgm:cxn modelId="{B29829BA-91CD-4764-BAC1-638814A87FBE}" type="presParOf" srcId="{A440E722-EC6E-48AC-974A-F70781151758}" destId="{AEE9F946-656A-4268-8367-A514CE496F82}" srcOrd="0" destOrd="0" presId="urn:microsoft.com/office/officeart/2005/8/layout/process1"/>
    <dgm:cxn modelId="{9EE29CB3-87A7-43E7-954F-DF875E807AC4}" type="presParOf" srcId="{A440E722-EC6E-48AC-974A-F70781151758}" destId="{A1C02E18-01AE-4EFA-A4DB-13A6689C10A2}" srcOrd="1" destOrd="0" presId="urn:microsoft.com/office/officeart/2005/8/layout/process1"/>
    <dgm:cxn modelId="{0426E49F-0219-43BE-BFD0-926C81E5B2E2}" type="presParOf" srcId="{A1C02E18-01AE-4EFA-A4DB-13A6689C10A2}" destId="{AECC635D-BEEA-40E8-987A-8B1CA1FCB5A9}" srcOrd="0" destOrd="0" presId="urn:microsoft.com/office/officeart/2005/8/layout/process1"/>
    <dgm:cxn modelId="{D79CD971-6891-4665-8041-7DD391AF41C5}" type="presParOf" srcId="{A440E722-EC6E-48AC-974A-F70781151758}" destId="{4A5404D5-74B1-47B2-A6C1-5A05593F2738}" srcOrd="2" destOrd="0" presId="urn:microsoft.com/office/officeart/2005/8/layout/process1"/>
    <dgm:cxn modelId="{D6916869-5E1E-4C36-9D08-4EC97E845774}" type="presParOf" srcId="{A440E722-EC6E-48AC-974A-F70781151758}" destId="{293718B5-C1FC-4B07-A881-7B50C1083D86}" srcOrd="3" destOrd="0" presId="urn:microsoft.com/office/officeart/2005/8/layout/process1"/>
    <dgm:cxn modelId="{B22BCD78-136E-4701-B74A-150CB029A1B1}" type="presParOf" srcId="{293718B5-C1FC-4B07-A881-7B50C1083D86}" destId="{32CC771C-35A1-41E0-A6B2-7E32647C0E60}" srcOrd="0" destOrd="0" presId="urn:microsoft.com/office/officeart/2005/8/layout/process1"/>
    <dgm:cxn modelId="{E3F43766-7168-43B5-ABC7-A7A84F6AEDD8}" type="presParOf" srcId="{A440E722-EC6E-48AC-974A-F70781151758}" destId="{4C489A23-FF2A-4F03-BEEC-142303CE3A46}" srcOrd="4" destOrd="0" presId="urn:microsoft.com/office/officeart/2005/8/layout/process1"/>
    <dgm:cxn modelId="{DE0C390C-5848-4F56-839D-A8E9A3FA4C41}" type="presParOf" srcId="{A440E722-EC6E-48AC-974A-F70781151758}" destId="{DFB6D68A-2240-4B67-8E1F-005C48774860}" srcOrd="5" destOrd="0" presId="urn:microsoft.com/office/officeart/2005/8/layout/process1"/>
    <dgm:cxn modelId="{52FCFDC1-B338-4F46-A28A-994967900323}" type="presParOf" srcId="{DFB6D68A-2240-4B67-8E1F-005C48774860}" destId="{B8C128D7-499A-4D42-9AF8-916D0C10257E}" srcOrd="0" destOrd="0" presId="urn:microsoft.com/office/officeart/2005/8/layout/process1"/>
    <dgm:cxn modelId="{232D411A-6D40-41AD-9AB2-796C22A5D407}" type="presParOf" srcId="{A440E722-EC6E-48AC-974A-F70781151758}" destId="{6AA3B080-5896-4066-B132-9483E91E29D4}"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5EB1765-4152-44AB-8B0F-1A028AD1EFFF}" type="doc">
      <dgm:prSet loTypeId="urn:microsoft.com/office/officeart/2005/8/layout/process2" loCatId="process" qsTypeId="urn:microsoft.com/office/officeart/2005/8/quickstyle/simple1" qsCatId="simple" csTypeId="urn:microsoft.com/office/officeart/2005/8/colors/accent1_2" csCatId="accent1" phldr="1"/>
      <dgm:spPr/>
    </dgm:pt>
    <dgm:pt modelId="{3C1C8D15-C1A8-433F-8136-F8C8381C30C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PPN completed by Officer</a:t>
          </a:r>
        </a:p>
      </dgm:t>
    </dgm:pt>
    <dgm:pt modelId="{EFBDF8E8-F733-4F9A-B285-45A4CEC97C29}" type="parTrans" cxnId="{2D702257-66D3-4F33-B8BC-53A1E56C594D}">
      <dgm:prSet/>
      <dgm:spPr/>
      <dgm:t>
        <a:bodyPr/>
        <a:lstStyle/>
        <a:p>
          <a:endParaRPr lang="en-US"/>
        </a:p>
      </dgm:t>
    </dgm:pt>
    <dgm:pt modelId="{DF9C4278-C878-418F-AEB6-D78887F56258}" type="sibTrans" cxnId="{2D702257-66D3-4F33-B8BC-53A1E56C594D}">
      <dgm:prSet/>
      <dgm:spPr>
        <a:solidFill>
          <a:schemeClr val="accent2">
            <a:lumMod val="75000"/>
          </a:schemeClr>
        </a:solidFill>
        <a:ln>
          <a:solidFill>
            <a:schemeClr val="tx1"/>
          </a:solidFill>
        </a:ln>
      </dgm:spPr>
      <dgm:t>
        <a:bodyPr/>
        <a:lstStyle/>
        <a:p>
          <a:endParaRPr lang="en-US"/>
        </a:p>
      </dgm:t>
    </dgm:pt>
    <dgm:pt modelId="{EA1EDD70-499B-4955-BE7C-58EF5D8ADB6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Officers tasks DAU box according to RA made on PPN</a:t>
          </a:r>
        </a:p>
      </dgm:t>
    </dgm:pt>
    <dgm:pt modelId="{4C755D79-A429-4AD0-8C28-D9C821DA7964}" type="parTrans" cxnId="{D531C11A-6676-4796-AD3E-F1E981908C96}">
      <dgm:prSet/>
      <dgm:spPr/>
      <dgm:t>
        <a:bodyPr/>
        <a:lstStyle/>
        <a:p>
          <a:endParaRPr lang="en-US"/>
        </a:p>
      </dgm:t>
    </dgm:pt>
    <dgm:pt modelId="{2DEDC4BC-3562-4D99-90F5-4A9EF8745B7A}" type="sibTrans" cxnId="{D531C11A-6676-4796-AD3E-F1E981908C96}">
      <dgm:prSet/>
      <dgm:spPr>
        <a:solidFill>
          <a:schemeClr val="accent2">
            <a:lumMod val="75000"/>
          </a:schemeClr>
        </a:solidFill>
        <a:ln>
          <a:solidFill>
            <a:schemeClr val="tx1"/>
          </a:solidFill>
        </a:ln>
      </dgm:spPr>
      <dgm:t>
        <a:bodyPr/>
        <a:lstStyle/>
        <a:p>
          <a:endParaRPr lang="en-US"/>
        </a:p>
      </dgm:t>
    </dgm:pt>
    <dgm:pt modelId="{30532A52-836F-4598-9680-7B2A770FA11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PPU Risk Assessor</a:t>
          </a:r>
        </a:p>
      </dgm:t>
    </dgm:pt>
    <dgm:pt modelId="{2FEA30FA-AFD0-43FA-844A-4CE49BCDA50E}" type="parTrans" cxnId="{09422EA6-B980-46D2-AB8D-11FF243B7CB2}">
      <dgm:prSet/>
      <dgm:spPr/>
      <dgm:t>
        <a:bodyPr/>
        <a:lstStyle/>
        <a:p>
          <a:endParaRPr lang="en-US"/>
        </a:p>
      </dgm:t>
    </dgm:pt>
    <dgm:pt modelId="{DBBBB970-D0BE-4D17-ACED-D64DDB868FA8}" type="sibTrans" cxnId="{09422EA6-B980-46D2-AB8D-11FF243B7CB2}">
      <dgm:prSet/>
      <dgm:spPr/>
      <dgm:t>
        <a:bodyPr/>
        <a:lstStyle/>
        <a:p>
          <a:endParaRPr lang="en-US"/>
        </a:p>
      </dgm:t>
    </dgm:pt>
    <dgm:pt modelId="{3AC6672A-E138-4452-96C5-51E85E7A8189}" type="pres">
      <dgm:prSet presAssocID="{15EB1765-4152-44AB-8B0F-1A028AD1EFFF}" presName="linearFlow" presStyleCnt="0">
        <dgm:presLayoutVars>
          <dgm:resizeHandles val="exact"/>
        </dgm:presLayoutVars>
      </dgm:prSet>
      <dgm:spPr/>
    </dgm:pt>
    <dgm:pt modelId="{C870D607-C674-49CE-AFCC-29380EDF181F}" type="pres">
      <dgm:prSet presAssocID="{3C1C8D15-C1A8-433F-8136-F8C8381C30C5}" presName="node" presStyleLbl="node1" presStyleIdx="0" presStyleCnt="3" custScaleX="111941" custLinFactNeighborX="622" custLinFactNeighborY="-6681">
        <dgm:presLayoutVars>
          <dgm:bulletEnabled val="1"/>
        </dgm:presLayoutVars>
      </dgm:prSet>
      <dgm:spPr/>
    </dgm:pt>
    <dgm:pt modelId="{F1B7FF27-33AA-4E6F-9E36-C83C00CEB1FC}" type="pres">
      <dgm:prSet presAssocID="{DF9C4278-C878-418F-AEB6-D78887F56258}" presName="sibTrans" presStyleLbl="sibTrans2D1" presStyleIdx="0" presStyleCnt="2"/>
      <dgm:spPr/>
    </dgm:pt>
    <dgm:pt modelId="{7141312E-965D-4303-9944-66921F2FDC7E}" type="pres">
      <dgm:prSet presAssocID="{DF9C4278-C878-418F-AEB6-D78887F56258}" presName="connectorText" presStyleLbl="sibTrans2D1" presStyleIdx="0" presStyleCnt="2"/>
      <dgm:spPr/>
    </dgm:pt>
    <dgm:pt modelId="{E75BF005-DCC8-4A92-BB23-4D084A0C1F91}" type="pres">
      <dgm:prSet presAssocID="{EA1EDD70-499B-4955-BE7C-58EF5D8ADB6F}" presName="node" presStyleLbl="node1" presStyleIdx="1" presStyleCnt="3" custScaleX="115846">
        <dgm:presLayoutVars>
          <dgm:bulletEnabled val="1"/>
        </dgm:presLayoutVars>
      </dgm:prSet>
      <dgm:spPr/>
    </dgm:pt>
    <dgm:pt modelId="{E3D9024A-D0B8-4134-A508-0125B7D9788B}" type="pres">
      <dgm:prSet presAssocID="{2DEDC4BC-3562-4D99-90F5-4A9EF8745B7A}" presName="sibTrans" presStyleLbl="sibTrans2D1" presStyleIdx="1" presStyleCnt="2"/>
      <dgm:spPr/>
    </dgm:pt>
    <dgm:pt modelId="{840BE056-47D6-4F1A-B886-B2BB14FEF4EA}" type="pres">
      <dgm:prSet presAssocID="{2DEDC4BC-3562-4D99-90F5-4A9EF8745B7A}" presName="connectorText" presStyleLbl="sibTrans2D1" presStyleIdx="1" presStyleCnt="2"/>
      <dgm:spPr/>
    </dgm:pt>
    <dgm:pt modelId="{05F54417-84CF-4C61-829C-6F380911DF0F}" type="pres">
      <dgm:prSet presAssocID="{30532A52-836F-4598-9680-7B2A770FA113}" presName="node" presStyleLbl="node1" presStyleIdx="2" presStyleCnt="3" custScaleX="113893">
        <dgm:presLayoutVars>
          <dgm:bulletEnabled val="1"/>
        </dgm:presLayoutVars>
      </dgm:prSet>
      <dgm:spPr/>
    </dgm:pt>
  </dgm:ptLst>
  <dgm:cxnLst>
    <dgm:cxn modelId="{542A4301-A2A5-4A23-9ABA-A4CEE5DAB8D8}" type="presOf" srcId="{15EB1765-4152-44AB-8B0F-1A028AD1EFFF}" destId="{3AC6672A-E138-4452-96C5-51E85E7A8189}" srcOrd="0" destOrd="0" presId="urn:microsoft.com/office/officeart/2005/8/layout/process2"/>
    <dgm:cxn modelId="{D531C11A-6676-4796-AD3E-F1E981908C96}" srcId="{15EB1765-4152-44AB-8B0F-1A028AD1EFFF}" destId="{EA1EDD70-499B-4955-BE7C-58EF5D8ADB6F}" srcOrd="1" destOrd="0" parTransId="{4C755D79-A429-4AD0-8C28-D9C821DA7964}" sibTransId="{2DEDC4BC-3562-4D99-90F5-4A9EF8745B7A}"/>
    <dgm:cxn modelId="{7231E83A-76E8-4BD0-BD4A-29701454A274}" type="presOf" srcId="{DF9C4278-C878-418F-AEB6-D78887F56258}" destId="{F1B7FF27-33AA-4E6F-9E36-C83C00CEB1FC}" srcOrd="0" destOrd="0" presId="urn:microsoft.com/office/officeart/2005/8/layout/process2"/>
    <dgm:cxn modelId="{430D615C-BBA8-4B99-BCE3-63D4AD14DECE}" type="presOf" srcId="{EA1EDD70-499B-4955-BE7C-58EF5D8ADB6F}" destId="{E75BF005-DCC8-4A92-BB23-4D084A0C1F91}" srcOrd="0" destOrd="0" presId="urn:microsoft.com/office/officeart/2005/8/layout/process2"/>
    <dgm:cxn modelId="{64ADCE73-B040-4E75-BB0C-707491A7BDFA}" type="presOf" srcId="{DF9C4278-C878-418F-AEB6-D78887F56258}" destId="{7141312E-965D-4303-9944-66921F2FDC7E}" srcOrd="1" destOrd="0" presId="urn:microsoft.com/office/officeart/2005/8/layout/process2"/>
    <dgm:cxn modelId="{2D702257-66D3-4F33-B8BC-53A1E56C594D}" srcId="{15EB1765-4152-44AB-8B0F-1A028AD1EFFF}" destId="{3C1C8D15-C1A8-433F-8136-F8C8381C30C5}" srcOrd="0" destOrd="0" parTransId="{EFBDF8E8-F733-4F9A-B285-45A4CEC97C29}" sibTransId="{DF9C4278-C878-418F-AEB6-D78887F56258}"/>
    <dgm:cxn modelId="{BF5B348E-7DE6-4251-9DFA-E6ECDE0926AB}" type="presOf" srcId="{3C1C8D15-C1A8-433F-8136-F8C8381C30C5}" destId="{C870D607-C674-49CE-AFCC-29380EDF181F}" srcOrd="0" destOrd="0" presId="urn:microsoft.com/office/officeart/2005/8/layout/process2"/>
    <dgm:cxn modelId="{534D9297-3990-4A39-B680-DA2A9C80BDEE}" type="presOf" srcId="{30532A52-836F-4598-9680-7B2A770FA113}" destId="{05F54417-84CF-4C61-829C-6F380911DF0F}" srcOrd="0" destOrd="0" presId="urn:microsoft.com/office/officeart/2005/8/layout/process2"/>
    <dgm:cxn modelId="{09422EA6-B980-46D2-AB8D-11FF243B7CB2}" srcId="{15EB1765-4152-44AB-8B0F-1A028AD1EFFF}" destId="{30532A52-836F-4598-9680-7B2A770FA113}" srcOrd="2" destOrd="0" parTransId="{2FEA30FA-AFD0-43FA-844A-4CE49BCDA50E}" sibTransId="{DBBBB970-D0BE-4D17-ACED-D64DDB868FA8}"/>
    <dgm:cxn modelId="{1D212DBB-6AF2-4204-86E6-9C57B0C4A404}" type="presOf" srcId="{2DEDC4BC-3562-4D99-90F5-4A9EF8745B7A}" destId="{E3D9024A-D0B8-4134-A508-0125B7D9788B}" srcOrd="0" destOrd="0" presId="urn:microsoft.com/office/officeart/2005/8/layout/process2"/>
    <dgm:cxn modelId="{E5D092D4-3AAE-46E7-8025-03BE3B75DBBE}" type="presOf" srcId="{2DEDC4BC-3562-4D99-90F5-4A9EF8745B7A}" destId="{840BE056-47D6-4F1A-B886-B2BB14FEF4EA}" srcOrd="1" destOrd="0" presId="urn:microsoft.com/office/officeart/2005/8/layout/process2"/>
    <dgm:cxn modelId="{1EB9A652-D94B-454D-90FB-D2C7B33DA54A}" type="presParOf" srcId="{3AC6672A-E138-4452-96C5-51E85E7A8189}" destId="{C870D607-C674-49CE-AFCC-29380EDF181F}" srcOrd="0" destOrd="0" presId="urn:microsoft.com/office/officeart/2005/8/layout/process2"/>
    <dgm:cxn modelId="{1E55745A-E57A-4557-87DF-EB9AE785FF49}" type="presParOf" srcId="{3AC6672A-E138-4452-96C5-51E85E7A8189}" destId="{F1B7FF27-33AA-4E6F-9E36-C83C00CEB1FC}" srcOrd="1" destOrd="0" presId="urn:microsoft.com/office/officeart/2005/8/layout/process2"/>
    <dgm:cxn modelId="{9F6A3EAC-12FC-4BEE-BE1B-6E3336A7E281}" type="presParOf" srcId="{F1B7FF27-33AA-4E6F-9E36-C83C00CEB1FC}" destId="{7141312E-965D-4303-9944-66921F2FDC7E}" srcOrd="0" destOrd="0" presId="urn:microsoft.com/office/officeart/2005/8/layout/process2"/>
    <dgm:cxn modelId="{36F50697-76C9-4983-8737-5FEC63E61349}" type="presParOf" srcId="{3AC6672A-E138-4452-96C5-51E85E7A8189}" destId="{E75BF005-DCC8-4A92-BB23-4D084A0C1F91}" srcOrd="2" destOrd="0" presId="urn:microsoft.com/office/officeart/2005/8/layout/process2"/>
    <dgm:cxn modelId="{693101E8-DDF4-4F3B-AB61-A95C5A0B4490}" type="presParOf" srcId="{3AC6672A-E138-4452-96C5-51E85E7A8189}" destId="{E3D9024A-D0B8-4134-A508-0125B7D9788B}" srcOrd="3" destOrd="0" presId="urn:microsoft.com/office/officeart/2005/8/layout/process2"/>
    <dgm:cxn modelId="{A884719D-352C-46C3-8F3E-2E737BC91268}" type="presParOf" srcId="{E3D9024A-D0B8-4134-A508-0125B7D9788B}" destId="{840BE056-47D6-4F1A-B886-B2BB14FEF4EA}" srcOrd="0" destOrd="0" presId="urn:microsoft.com/office/officeart/2005/8/layout/process2"/>
    <dgm:cxn modelId="{9D4C6A02-0FD8-431A-B14F-9CD931F81210}" type="presParOf" srcId="{3AC6672A-E138-4452-96C5-51E85E7A8189}" destId="{05F54417-84CF-4C61-829C-6F380911DF0F}" srcOrd="4" destOrd="0" presId="urn:microsoft.com/office/officeart/2005/8/layout/process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EC1A80F-10AB-4C1C-B671-6581A414C4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2A9FAD7-EAF8-4035-BBC2-D4DC37C75DC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75A(1) A person (‘A’) commits an offence if-</a:t>
          </a:r>
        </a:p>
        <a:p>
          <a:r>
            <a:rPr lang="en-GB" sz="2400" dirty="0">
              <a:solidFill>
                <a:schemeClr val="tx1"/>
              </a:solidFill>
            </a:rPr>
            <a:t>(a) A intentionally strangles another person (‘B’), or</a:t>
          </a:r>
        </a:p>
        <a:p>
          <a:r>
            <a:rPr lang="en-GB" sz="2400" dirty="0">
              <a:solidFill>
                <a:schemeClr val="tx1"/>
              </a:solidFill>
            </a:rPr>
            <a:t>(b) A does any other act to B that –</a:t>
          </a:r>
        </a:p>
        <a:p>
          <a:r>
            <a:rPr lang="en-GB" sz="2400" dirty="0">
              <a:solidFill>
                <a:schemeClr val="tx1"/>
              </a:solidFill>
            </a:rPr>
            <a:t>(</a:t>
          </a:r>
          <a:r>
            <a:rPr lang="en-GB" sz="2400" dirty="0" err="1">
              <a:solidFill>
                <a:schemeClr val="tx1"/>
              </a:solidFill>
            </a:rPr>
            <a:t>i</a:t>
          </a:r>
          <a:r>
            <a:rPr lang="en-GB" sz="2400" dirty="0">
              <a:solidFill>
                <a:schemeClr val="tx1"/>
              </a:solidFill>
            </a:rPr>
            <a:t>) affects B’s ability to breathe, &amp;</a:t>
          </a:r>
        </a:p>
        <a:p>
          <a:r>
            <a:rPr lang="en-GB" sz="2400" dirty="0">
              <a:solidFill>
                <a:schemeClr val="tx1"/>
              </a:solidFill>
            </a:rPr>
            <a:t>(ii) constitutes battery of B </a:t>
          </a:r>
        </a:p>
      </dgm:t>
    </dgm:pt>
    <dgm:pt modelId="{284F126A-4C87-47D0-8F41-52221D0F0108}" type="parTrans" cxnId="{EBE9675B-2C1C-4147-AC3B-CFBCF4BB2DFC}">
      <dgm:prSet/>
      <dgm:spPr/>
      <dgm:t>
        <a:bodyPr/>
        <a:lstStyle/>
        <a:p>
          <a:endParaRPr lang="en-GB"/>
        </a:p>
      </dgm:t>
    </dgm:pt>
    <dgm:pt modelId="{B0B3653E-8C9E-4CAD-817B-4087F23A4B0C}" type="sibTrans" cxnId="{EBE9675B-2C1C-4147-AC3B-CFBCF4BB2DFC}">
      <dgm:prSet/>
      <dgm:spPr/>
      <dgm:t>
        <a:bodyPr/>
        <a:lstStyle/>
        <a:p>
          <a:endParaRPr lang="en-GB"/>
        </a:p>
      </dgm:t>
    </dgm:pt>
    <dgm:pt modelId="{B9B05FEB-37E4-4F83-8EA5-3CB1C41E634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75A (2) It is a defence to an offence under this section for A to show that B consented to the strangulation or other act</a:t>
          </a:r>
        </a:p>
      </dgm:t>
    </dgm:pt>
    <dgm:pt modelId="{4DB4FF5D-B00C-46FF-BE07-50BFC9D952DC}" type="parTrans" cxnId="{890BA7E6-F0F6-46B8-BD30-AD20A76F67BF}">
      <dgm:prSet/>
      <dgm:spPr/>
      <dgm:t>
        <a:bodyPr/>
        <a:lstStyle/>
        <a:p>
          <a:endParaRPr lang="en-GB"/>
        </a:p>
      </dgm:t>
    </dgm:pt>
    <dgm:pt modelId="{54107DC1-386C-4F78-A543-A564C8ABED1D}" type="sibTrans" cxnId="{890BA7E6-F0F6-46B8-BD30-AD20A76F67BF}">
      <dgm:prSet/>
      <dgm:spPr/>
      <dgm:t>
        <a:bodyPr/>
        <a:lstStyle/>
        <a:p>
          <a:endParaRPr lang="en-GB"/>
        </a:p>
      </dgm:t>
    </dgm:pt>
    <dgm:pt modelId="{A0DD87EB-B84F-4C1B-BF39-694C3BF4656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75A(3) But subsection (2 ) does not apply if-</a:t>
          </a:r>
        </a:p>
        <a:p>
          <a:r>
            <a:rPr lang="en-GB" sz="2400" dirty="0">
              <a:solidFill>
                <a:schemeClr val="tx1"/>
              </a:solidFill>
            </a:rPr>
            <a:t>(a) B suffers serious harm as a result of the strangulation or other act, &amp;</a:t>
          </a:r>
        </a:p>
        <a:p>
          <a:r>
            <a:rPr lang="en-GB" sz="2400" dirty="0">
              <a:solidFill>
                <a:schemeClr val="tx1"/>
              </a:solidFill>
            </a:rPr>
            <a:t>(b) A either – </a:t>
          </a:r>
        </a:p>
        <a:p>
          <a:r>
            <a:rPr lang="en-GB" sz="2400" dirty="0">
              <a:solidFill>
                <a:schemeClr val="tx1"/>
              </a:solidFill>
            </a:rPr>
            <a:t>(</a:t>
          </a:r>
          <a:r>
            <a:rPr lang="en-GB" sz="2400" dirty="0" err="1">
              <a:solidFill>
                <a:schemeClr val="tx1"/>
              </a:solidFill>
            </a:rPr>
            <a:t>i</a:t>
          </a:r>
          <a:r>
            <a:rPr lang="en-GB" sz="2400" dirty="0">
              <a:solidFill>
                <a:schemeClr val="tx1"/>
              </a:solidFill>
            </a:rPr>
            <a:t>) intended to cause </a:t>
          </a:r>
          <a:r>
            <a:rPr lang="en-GB" sz="2400">
              <a:solidFill>
                <a:schemeClr val="tx1"/>
              </a:solidFill>
            </a:rPr>
            <a:t>B serious </a:t>
          </a:r>
          <a:r>
            <a:rPr lang="en-GB" sz="2400" dirty="0">
              <a:solidFill>
                <a:schemeClr val="tx1"/>
              </a:solidFill>
            </a:rPr>
            <a:t>harm, or</a:t>
          </a:r>
        </a:p>
        <a:p>
          <a:r>
            <a:rPr lang="en-GB" sz="2400" dirty="0">
              <a:solidFill>
                <a:schemeClr val="tx1"/>
              </a:solidFill>
            </a:rPr>
            <a:t>(ii) was reckless as to whether B would suffer serious harm </a:t>
          </a:r>
        </a:p>
      </dgm:t>
    </dgm:pt>
    <dgm:pt modelId="{089BB95C-0347-45A3-9518-C427BF178820}" type="parTrans" cxnId="{8B037E09-8903-475F-BFED-EEE618425677}">
      <dgm:prSet/>
      <dgm:spPr/>
      <dgm:t>
        <a:bodyPr/>
        <a:lstStyle/>
        <a:p>
          <a:endParaRPr lang="en-GB"/>
        </a:p>
      </dgm:t>
    </dgm:pt>
    <dgm:pt modelId="{F44E61A8-729E-48A5-A910-DAB9D6FBE726}" type="sibTrans" cxnId="{8B037E09-8903-475F-BFED-EEE618425677}">
      <dgm:prSet/>
      <dgm:spPr/>
      <dgm:t>
        <a:bodyPr/>
        <a:lstStyle/>
        <a:p>
          <a:endParaRPr lang="en-GB"/>
        </a:p>
      </dgm:t>
    </dgm:pt>
    <dgm:pt modelId="{EF3D27CE-B30B-455C-8E1E-BA5369D15BF9}" type="pres">
      <dgm:prSet presAssocID="{BEC1A80F-10AB-4C1C-B671-6581A414C4D1}" presName="diagram" presStyleCnt="0">
        <dgm:presLayoutVars>
          <dgm:dir/>
          <dgm:resizeHandles val="exact"/>
        </dgm:presLayoutVars>
      </dgm:prSet>
      <dgm:spPr/>
    </dgm:pt>
    <dgm:pt modelId="{2F3C6CA3-14C5-4E77-B0EE-9541DCD977BB}" type="pres">
      <dgm:prSet presAssocID="{52A9FAD7-EAF8-4035-BBC2-D4DC37C75DC5}" presName="node" presStyleLbl="node1" presStyleIdx="0" presStyleCnt="3" custScaleY="241724">
        <dgm:presLayoutVars>
          <dgm:bulletEnabled val="1"/>
        </dgm:presLayoutVars>
      </dgm:prSet>
      <dgm:spPr/>
    </dgm:pt>
    <dgm:pt modelId="{92057096-21BB-4453-9A71-94D50FFA0F6A}" type="pres">
      <dgm:prSet presAssocID="{B0B3653E-8C9E-4CAD-817B-4087F23A4B0C}" presName="sibTrans" presStyleCnt="0"/>
      <dgm:spPr/>
    </dgm:pt>
    <dgm:pt modelId="{042C692B-C018-4C2F-8188-E1CE546AD41F}" type="pres">
      <dgm:prSet presAssocID="{B9B05FEB-37E4-4F83-8EA5-3CB1C41E6345}" presName="node" presStyleLbl="node1" presStyleIdx="1" presStyleCnt="3" custScaleY="159797">
        <dgm:presLayoutVars>
          <dgm:bulletEnabled val="1"/>
        </dgm:presLayoutVars>
      </dgm:prSet>
      <dgm:spPr/>
    </dgm:pt>
    <dgm:pt modelId="{77212139-2E52-4A6C-B2AE-4D8912A14582}" type="pres">
      <dgm:prSet presAssocID="{54107DC1-386C-4F78-A543-A564C8ABED1D}" presName="sibTrans" presStyleCnt="0"/>
      <dgm:spPr/>
    </dgm:pt>
    <dgm:pt modelId="{BFB0BDF1-FF97-4053-AAD9-1D011090D870}" type="pres">
      <dgm:prSet presAssocID="{A0DD87EB-B84F-4C1B-BF39-694C3BF4656E}" presName="node" presStyleLbl="node1" presStyleIdx="2" presStyleCnt="3" custScaleY="240101">
        <dgm:presLayoutVars>
          <dgm:bulletEnabled val="1"/>
        </dgm:presLayoutVars>
      </dgm:prSet>
      <dgm:spPr/>
    </dgm:pt>
  </dgm:ptLst>
  <dgm:cxnLst>
    <dgm:cxn modelId="{8B037E09-8903-475F-BFED-EEE618425677}" srcId="{BEC1A80F-10AB-4C1C-B671-6581A414C4D1}" destId="{A0DD87EB-B84F-4C1B-BF39-694C3BF4656E}" srcOrd="2" destOrd="0" parTransId="{089BB95C-0347-45A3-9518-C427BF178820}" sibTransId="{F44E61A8-729E-48A5-A910-DAB9D6FBE726}"/>
    <dgm:cxn modelId="{EBE9675B-2C1C-4147-AC3B-CFBCF4BB2DFC}" srcId="{BEC1A80F-10AB-4C1C-B671-6581A414C4D1}" destId="{52A9FAD7-EAF8-4035-BBC2-D4DC37C75DC5}" srcOrd="0" destOrd="0" parTransId="{284F126A-4C87-47D0-8F41-52221D0F0108}" sibTransId="{B0B3653E-8C9E-4CAD-817B-4087F23A4B0C}"/>
    <dgm:cxn modelId="{97BBEA6C-E74F-4ADE-B742-16717C4F1566}" type="presOf" srcId="{B9B05FEB-37E4-4F83-8EA5-3CB1C41E6345}" destId="{042C692B-C018-4C2F-8188-E1CE546AD41F}" srcOrd="0" destOrd="0" presId="urn:microsoft.com/office/officeart/2005/8/layout/default"/>
    <dgm:cxn modelId="{DF9C6E4D-67B3-46E6-A9ED-C8035802B365}" type="presOf" srcId="{52A9FAD7-EAF8-4035-BBC2-D4DC37C75DC5}" destId="{2F3C6CA3-14C5-4E77-B0EE-9541DCD977BB}" srcOrd="0" destOrd="0" presId="urn:microsoft.com/office/officeart/2005/8/layout/default"/>
    <dgm:cxn modelId="{2CCCD77A-CA4D-4EA3-8A15-657100142C12}" type="presOf" srcId="{A0DD87EB-B84F-4C1B-BF39-694C3BF4656E}" destId="{BFB0BDF1-FF97-4053-AAD9-1D011090D870}" srcOrd="0" destOrd="0" presId="urn:microsoft.com/office/officeart/2005/8/layout/default"/>
    <dgm:cxn modelId="{47D4ED93-B4C5-44C8-AECA-FA3639686892}" type="presOf" srcId="{BEC1A80F-10AB-4C1C-B671-6581A414C4D1}" destId="{EF3D27CE-B30B-455C-8E1E-BA5369D15BF9}" srcOrd="0" destOrd="0" presId="urn:microsoft.com/office/officeart/2005/8/layout/default"/>
    <dgm:cxn modelId="{890BA7E6-F0F6-46B8-BD30-AD20A76F67BF}" srcId="{BEC1A80F-10AB-4C1C-B671-6581A414C4D1}" destId="{B9B05FEB-37E4-4F83-8EA5-3CB1C41E6345}" srcOrd="1" destOrd="0" parTransId="{4DB4FF5D-B00C-46FF-BE07-50BFC9D952DC}" sibTransId="{54107DC1-386C-4F78-A543-A564C8ABED1D}"/>
    <dgm:cxn modelId="{D131DEC6-A82E-4445-925F-B66859155703}" type="presParOf" srcId="{EF3D27CE-B30B-455C-8E1E-BA5369D15BF9}" destId="{2F3C6CA3-14C5-4E77-B0EE-9541DCD977BB}" srcOrd="0" destOrd="0" presId="urn:microsoft.com/office/officeart/2005/8/layout/default"/>
    <dgm:cxn modelId="{C8BE8DE0-7192-4B2E-B9B5-D9FA41803C1E}" type="presParOf" srcId="{EF3D27CE-B30B-455C-8E1E-BA5369D15BF9}" destId="{92057096-21BB-4453-9A71-94D50FFA0F6A}" srcOrd="1" destOrd="0" presId="urn:microsoft.com/office/officeart/2005/8/layout/default"/>
    <dgm:cxn modelId="{67AC65D8-BB40-4ACB-8593-14B0B409AF87}" type="presParOf" srcId="{EF3D27CE-B30B-455C-8E1E-BA5369D15BF9}" destId="{042C692B-C018-4C2F-8188-E1CE546AD41F}" srcOrd="2" destOrd="0" presId="urn:microsoft.com/office/officeart/2005/8/layout/default"/>
    <dgm:cxn modelId="{D701C12D-2836-4EF3-A313-3DEED44B65EF}" type="presParOf" srcId="{EF3D27CE-B30B-455C-8E1E-BA5369D15BF9}" destId="{77212139-2E52-4A6C-B2AE-4D8912A14582}" srcOrd="3" destOrd="0" presId="urn:microsoft.com/office/officeart/2005/8/layout/default"/>
    <dgm:cxn modelId="{78BF8C4C-1220-48AD-B5BB-84A032463A34}" type="presParOf" srcId="{EF3D27CE-B30B-455C-8E1E-BA5369D15BF9}" destId="{BFB0BDF1-FF97-4053-AAD9-1D011090D87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AC1428C-6025-41C2-B8CD-FFAD555EE692}"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D7813408-09FC-492F-9DFA-033889B8CDD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Police &amp; Cocoon Watch</a:t>
          </a:r>
        </a:p>
      </dgm:t>
    </dgm:pt>
    <dgm:pt modelId="{BFE3FA2F-C6DC-4FF3-964C-BF8451AA1FCE}" type="parTrans" cxnId="{BADA0B4D-D993-4666-920E-0BC28E9D2849}">
      <dgm:prSet/>
      <dgm:spPr/>
      <dgm:t>
        <a:bodyPr/>
        <a:lstStyle/>
        <a:p>
          <a:endParaRPr lang="en-US"/>
        </a:p>
      </dgm:t>
    </dgm:pt>
    <dgm:pt modelId="{738FB93D-DB85-47E6-A085-E36A18A6D343}" type="sibTrans" cxnId="{BADA0B4D-D993-4666-920E-0BC28E9D2849}">
      <dgm:prSet/>
      <dgm:spPr>
        <a:solidFill>
          <a:schemeClr val="accent2">
            <a:lumMod val="75000"/>
          </a:schemeClr>
        </a:solidFill>
        <a:ln>
          <a:solidFill>
            <a:schemeClr val="tx1"/>
          </a:solidFill>
        </a:ln>
      </dgm:spPr>
      <dgm:t>
        <a:bodyPr/>
        <a:lstStyle/>
        <a:p>
          <a:endParaRPr lang="en-US"/>
        </a:p>
      </dgm:t>
    </dgm:pt>
    <dgm:pt modelId="{11EEF7AE-D9A7-4417-98A1-C9A19202CFF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MARAC</a:t>
          </a:r>
        </a:p>
      </dgm:t>
    </dgm:pt>
    <dgm:pt modelId="{2441BBF3-F235-4591-8DA9-E014EC2F02D8}" type="parTrans" cxnId="{4E72E17A-94D7-40FA-AC6D-5051B727E2BE}">
      <dgm:prSet/>
      <dgm:spPr/>
      <dgm:t>
        <a:bodyPr/>
        <a:lstStyle/>
        <a:p>
          <a:endParaRPr lang="en-US"/>
        </a:p>
      </dgm:t>
    </dgm:pt>
    <dgm:pt modelId="{E287493D-BEFF-4D1D-B6FF-93F1B38D43EC}" type="sibTrans" cxnId="{4E72E17A-94D7-40FA-AC6D-5051B727E2BE}">
      <dgm:prSet/>
      <dgm:spPr>
        <a:solidFill>
          <a:schemeClr val="accent2">
            <a:lumMod val="75000"/>
          </a:schemeClr>
        </a:solidFill>
        <a:ln>
          <a:solidFill>
            <a:schemeClr val="tx1"/>
          </a:solidFill>
        </a:ln>
      </dgm:spPr>
      <dgm:t>
        <a:bodyPr/>
        <a:lstStyle/>
        <a:p>
          <a:endParaRPr lang="en-US"/>
        </a:p>
      </dgm:t>
    </dgm:pt>
    <dgm:pt modelId="{54DD9BE8-CC27-4C0D-93CF-A368A79B69B9}">
      <dgm:prSet phldrT="[Text]" custT="1"/>
      <dgm:spPr>
        <a:solidFill>
          <a:schemeClr val="accent2">
            <a:lumMod val="40000"/>
            <a:lumOff val="60000"/>
          </a:schemeClr>
        </a:solidFill>
        <a:ln>
          <a:solidFill>
            <a:schemeClr val="tx1"/>
          </a:solidFill>
        </a:ln>
      </dgm:spPr>
      <dgm:t>
        <a:bodyPr/>
        <a:lstStyle/>
        <a:p>
          <a:r>
            <a:rPr lang="en-US" sz="2400" dirty="0" err="1">
              <a:solidFill>
                <a:schemeClr val="tx1"/>
              </a:solidFill>
            </a:rPr>
            <a:t>TecSOS</a:t>
          </a:r>
          <a:endParaRPr lang="en-US" sz="2400" dirty="0">
            <a:solidFill>
              <a:schemeClr val="tx1"/>
            </a:solidFill>
          </a:endParaRPr>
        </a:p>
      </dgm:t>
    </dgm:pt>
    <dgm:pt modelId="{7C8172D8-9661-47D6-B6ED-E87EFDFE2EF1}" type="parTrans" cxnId="{404760FA-5D13-40D9-B19B-77B4B065F7E3}">
      <dgm:prSet/>
      <dgm:spPr/>
      <dgm:t>
        <a:bodyPr/>
        <a:lstStyle/>
        <a:p>
          <a:endParaRPr lang="en-US"/>
        </a:p>
      </dgm:t>
    </dgm:pt>
    <dgm:pt modelId="{76047467-FAFE-4BA9-953B-B1A3CDD63D93}" type="sibTrans" cxnId="{404760FA-5D13-40D9-B19B-77B4B065F7E3}">
      <dgm:prSet/>
      <dgm:spPr>
        <a:solidFill>
          <a:schemeClr val="accent2">
            <a:lumMod val="75000"/>
          </a:schemeClr>
        </a:solidFill>
        <a:ln>
          <a:solidFill>
            <a:schemeClr val="tx1"/>
          </a:solidFill>
        </a:ln>
      </dgm:spPr>
      <dgm:t>
        <a:bodyPr/>
        <a:lstStyle/>
        <a:p>
          <a:endParaRPr lang="en-US"/>
        </a:p>
      </dgm:t>
    </dgm:pt>
    <dgm:pt modelId="{B8CA7488-A5B1-4D72-9E09-834496992B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Wisdom</a:t>
          </a:r>
        </a:p>
      </dgm:t>
    </dgm:pt>
    <dgm:pt modelId="{1E93D9E5-9AB4-49A9-BA7B-D8C7A1383FF2}" type="parTrans" cxnId="{FCA70F4E-AF7E-45F6-A046-D559C96EA660}">
      <dgm:prSet/>
      <dgm:spPr/>
      <dgm:t>
        <a:bodyPr/>
        <a:lstStyle/>
        <a:p>
          <a:endParaRPr lang="en-US"/>
        </a:p>
      </dgm:t>
    </dgm:pt>
    <dgm:pt modelId="{5C4F498B-9316-4678-8CB2-6BE94646D721}" type="sibTrans" cxnId="{FCA70F4E-AF7E-45F6-A046-D559C96EA660}">
      <dgm:prSet/>
      <dgm:spPr>
        <a:solidFill>
          <a:schemeClr val="accent2">
            <a:lumMod val="75000"/>
          </a:schemeClr>
        </a:solidFill>
        <a:ln>
          <a:solidFill>
            <a:schemeClr val="tx1"/>
          </a:solidFill>
        </a:ln>
      </dgm:spPr>
      <dgm:t>
        <a:bodyPr/>
        <a:lstStyle/>
        <a:p>
          <a:endParaRPr lang="en-US"/>
        </a:p>
      </dgm:t>
    </dgm:pt>
    <dgm:pt modelId="{AFCDE61A-EF79-4A6E-8B79-22DD089B644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Drive</a:t>
          </a:r>
        </a:p>
      </dgm:t>
    </dgm:pt>
    <dgm:pt modelId="{56789594-169F-4BB3-B2E0-C0C3286E4536}" type="parTrans" cxnId="{EC4612DA-7D6F-4495-BEB1-A8D3BA12F19A}">
      <dgm:prSet/>
      <dgm:spPr/>
      <dgm:t>
        <a:bodyPr/>
        <a:lstStyle/>
        <a:p>
          <a:endParaRPr lang="en-US"/>
        </a:p>
      </dgm:t>
    </dgm:pt>
    <dgm:pt modelId="{FF76D343-D531-40F8-98EA-3270300E01D3}" type="sibTrans" cxnId="{EC4612DA-7D6F-4495-BEB1-A8D3BA12F19A}">
      <dgm:prSet/>
      <dgm:spPr>
        <a:solidFill>
          <a:schemeClr val="accent2">
            <a:lumMod val="75000"/>
          </a:schemeClr>
        </a:solidFill>
        <a:ln>
          <a:solidFill>
            <a:schemeClr val="tx1"/>
          </a:solidFill>
        </a:ln>
      </dgm:spPr>
      <dgm:t>
        <a:bodyPr/>
        <a:lstStyle/>
        <a:p>
          <a:endParaRPr lang="en-US"/>
        </a:p>
      </dgm:t>
    </dgm:pt>
    <dgm:pt modelId="{F253411E-AF83-48CE-B399-475A28E1076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Clare’s Law</a:t>
          </a:r>
        </a:p>
      </dgm:t>
    </dgm:pt>
    <dgm:pt modelId="{E11CFE69-4816-4A80-A709-71812B9F549E}" type="parTrans" cxnId="{995B40D1-05C8-4550-BA8E-CFDF636699AA}">
      <dgm:prSet/>
      <dgm:spPr/>
      <dgm:t>
        <a:bodyPr/>
        <a:lstStyle/>
        <a:p>
          <a:endParaRPr lang="en-US"/>
        </a:p>
      </dgm:t>
    </dgm:pt>
    <dgm:pt modelId="{DC9D5CB2-010A-44E5-89EB-BB8BF2B90489}" type="sibTrans" cxnId="{995B40D1-05C8-4550-BA8E-CFDF636699AA}">
      <dgm:prSet/>
      <dgm:spPr>
        <a:solidFill>
          <a:schemeClr val="accent2">
            <a:lumMod val="75000"/>
          </a:schemeClr>
        </a:solidFill>
        <a:ln>
          <a:solidFill>
            <a:schemeClr val="tx1"/>
          </a:solidFill>
        </a:ln>
      </dgm:spPr>
      <dgm:t>
        <a:bodyPr/>
        <a:lstStyle/>
        <a:p>
          <a:endParaRPr lang="en-US"/>
        </a:p>
      </dgm:t>
    </dgm:pt>
    <dgm:pt modelId="{FAB4548D-DEA0-4C40-9279-C82EE0C888D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Live Fear Free (SWP)</a:t>
          </a:r>
        </a:p>
      </dgm:t>
    </dgm:pt>
    <dgm:pt modelId="{70C501CE-9867-48ED-84F7-198F34D17704}" type="parTrans" cxnId="{78F3B655-DD9D-4E9A-B96A-AA4934591AA4}">
      <dgm:prSet/>
      <dgm:spPr/>
      <dgm:t>
        <a:bodyPr/>
        <a:lstStyle/>
        <a:p>
          <a:endParaRPr lang="en-US"/>
        </a:p>
      </dgm:t>
    </dgm:pt>
    <dgm:pt modelId="{67E8FD67-57F5-4C9C-9EBD-061D6E3CDFD7}" type="sibTrans" cxnId="{78F3B655-DD9D-4E9A-B96A-AA4934591AA4}">
      <dgm:prSet/>
      <dgm:spPr>
        <a:solidFill>
          <a:schemeClr val="accent2">
            <a:lumMod val="75000"/>
          </a:schemeClr>
        </a:solidFill>
        <a:ln>
          <a:solidFill>
            <a:schemeClr val="tx1"/>
          </a:solidFill>
        </a:ln>
      </dgm:spPr>
      <dgm:t>
        <a:bodyPr/>
        <a:lstStyle/>
        <a:p>
          <a:endParaRPr lang="en-US"/>
        </a:p>
      </dgm:t>
    </dgm:pt>
    <dgm:pt modelId="{637EB1E2-0501-46DD-8412-583DBFF3971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Assertive Outreach Crisis (Gwent)</a:t>
          </a:r>
        </a:p>
      </dgm:t>
    </dgm:pt>
    <dgm:pt modelId="{35E07367-2070-4A7B-B818-765EC7D20E58}" type="parTrans" cxnId="{597CB134-34F2-4675-9EBB-AE3CEB4CD82C}">
      <dgm:prSet/>
      <dgm:spPr/>
      <dgm:t>
        <a:bodyPr/>
        <a:lstStyle/>
        <a:p>
          <a:endParaRPr lang="en-US"/>
        </a:p>
      </dgm:t>
    </dgm:pt>
    <dgm:pt modelId="{874F5C61-2257-4546-AFDD-BF30CE41828D}" type="sibTrans" cxnId="{597CB134-34F2-4675-9EBB-AE3CEB4CD82C}">
      <dgm:prSet/>
      <dgm:spPr>
        <a:solidFill>
          <a:schemeClr val="accent2">
            <a:lumMod val="75000"/>
          </a:schemeClr>
        </a:solidFill>
        <a:ln>
          <a:solidFill>
            <a:schemeClr val="tx1"/>
          </a:solidFill>
        </a:ln>
      </dgm:spPr>
      <dgm:t>
        <a:bodyPr/>
        <a:lstStyle/>
        <a:p>
          <a:endParaRPr lang="en-US"/>
        </a:p>
      </dgm:t>
    </dgm:pt>
    <dgm:pt modelId="{3FE7EACD-4FF4-4F23-848F-25ED913A264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DVPN/DVPO </a:t>
          </a:r>
        </a:p>
        <a:p>
          <a:r>
            <a:rPr lang="en-US" sz="2400" dirty="0">
              <a:solidFill>
                <a:schemeClr val="tx1"/>
              </a:solidFill>
            </a:rPr>
            <a:t>DAPN/DAPO</a:t>
          </a:r>
        </a:p>
      </dgm:t>
    </dgm:pt>
    <dgm:pt modelId="{EB1F4CB7-964B-4678-A957-DB833F9CEA5E}" type="parTrans" cxnId="{0BFFE1BF-E47B-48CD-A435-5B43424FF53F}">
      <dgm:prSet/>
      <dgm:spPr/>
      <dgm:t>
        <a:bodyPr/>
        <a:lstStyle/>
        <a:p>
          <a:endParaRPr lang="en-US"/>
        </a:p>
      </dgm:t>
    </dgm:pt>
    <dgm:pt modelId="{F406E07D-7BB4-401E-A7C1-563C8DFBA630}" type="sibTrans" cxnId="{0BFFE1BF-E47B-48CD-A435-5B43424FF53F}">
      <dgm:prSet/>
      <dgm:spPr/>
      <dgm:t>
        <a:bodyPr/>
        <a:lstStyle/>
        <a:p>
          <a:endParaRPr lang="en-US"/>
        </a:p>
      </dgm:t>
    </dgm:pt>
    <dgm:pt modelId="{AB060CA6-F7A5-4B80-A08A-F5E9DCEBA5FD}" type="pres">
      <dgm:prSet presAssocID="{7AC1428C-6025-41C2-B8CD-FFAD555EE692}" presName="Name0" presStyleCnt="0">
        <dgm:presLayoutVars>
          <dgm:dir/>
          <dgm:resizeHandles/>
        </dgm:presLayoutVars>
      </dgm:prSet>
      <dgm:spPr/>
    </dgm:pt>
    <dgm:pt modelId="{D80A8BB8-07E7-49E4-8876-6E2B20F97EE7}" type="pres">
      <dgm:prSet presAssocID="{D7813408-09FC-492F-9DFA-033889B8CDD5}" presName="compNode" presStyleCnt="0"/>
      <dgm:spPr/>
    </dgm:pt>
    <dgm:pt modelId="{8A229874-A75C-4E3E-A979-E24CFEA6289B}" type="pres">
      <dgm:prSet presAssocID="{D7813408-09FC-492F-9DFA-033889B8CDD5}" presName="dummyConnPt" presStyleCnt="0"/>
      <dgm:spPr/>
    </dgm:pt>
    <dgm:pt modelId="{33920A3C-5EEE-4F54-839E-DB7229E530E3}" type="pres">
      <dgm:prSet presAssocID="{D7813408-09FC-492F-9DFA-033889B8CDD5}" presName="node" presStyleLbl="node1" presStyleIdx="0" presStyleCnt="9">
        <dgm:presLayoutVars>
          <dgm:bulletEnabled val="1"/>
        </dgm:presLayoutVars>
      </dgm:prSet>
      <dgm:spPr/>
    </dgm:pt>
    <dgm:pt modelId="{3711EBF7-4FAF-4002-B0DE-83575432E6EB}" type="pres">
      <dgm:prSet presAssocID="{738FB93D-DB85-47E6-A085-E36A18A6D343}" presName="sibTrans" presStyleLbl="bgSibTrans2D1" presStyleIdx="0" presStyleCnt="8"/>
      <dgm:spPr/>
    </dgm:pt>
    <dgm:pt modelId="{84793098-EA9E-4FF1-B75E-A6CA80F45D1E}" type="pres">
      <dgm:prSet presAssocID="{11EEF7AE-D9A7-4417-98A1-C9A19202CFF3}" presName="compNode" presStyleCnt="0"/>
      <dgm:spPr/>
    </dgm:pt>
    <dgm:pt modelId="{161DA47C-8685-416C-BC6A-0CDC092DFE1A}" type="pres">
      <dgm:prSet presAssocID="{11EEF7AE-D9A7-4417-98A1-C9A19202CFF3}" presName="dummyConnPt" presStyleCnt="0"/>
      <dgm:spPr/>
    </dgm:pt>
    <dgm:pt modelId="{A5E6A0C3-FB76-43B0-AFCC-1C3D99EE940A}" type="pres">
      <dgm:prSet presAssocID="{11EEF7AE-D9A7-4417-98A1-C9A19202CFF3}" presName="node" presStyleLbl="node1" presStyleIdx="1" presStyleCnt="9">
        <dgm:presLayoutVars>
          <dgm:bulletEnabled val="1"/>
        </dgm:presLayoutVars>
      </dgm:prSet>
      <dgm:spPr/>
    </dgm:pt>
    <dgm:pt modelId="{61EF7CE4-F6ED-4C00-8A06-78547A6630D4}" type="pres">
      <dgm:prSet presAssocID="{E287493D-BEFF-4D1D-B6FF-93F1B38D43EC}" presName="sibTrans" presStyleLbl="bgSibTrans2D1" presStyleIdx="1" presStyleCnt="8" custLinFactNeighborY="1"/>
      <dgm:spPr/>
    </dgm:pt>
    <dgm:pt modelId="{38B41FDB-5AC5-4500-81AD-3F88948DB3AD}" type="pres">
      <dgm:prSet presAssocID="{54DD9BE8-CC27-4C0D-93CF-A368A79B69B9}" presName="compNode" presStyleCnt="0"/>
      <dgm:spPr/>
    </dgm:pt>
    <dgm:pt modelId="{7FFBFEA1-51B1-436C-B69D-7BCE8908A6BC}" type="pres">
      <dgm:prSet presAssocID="{54DD9BE8-CC27-4C0D-93CF-A368A79B69B9}" presName="dummyConnPt" presStyleCnt="0"/>
      <dgm:spPr/>
    </dgm:pt>
    <dgm:pt modelId="{CC9EA8F4-4D7A-4BBD-BBCC-E9B9772DDFC8}" type="pres">
      <dgm:prSet presAssocID="{54DD9BE8-CC27-4C0D-93CF-A368A79B69B9}" presName="node" presStyleLbl="node1" presStyleIdx="2" presStyleCnt="9">
        <dgm:presLayoutVars>
          <dgm:bulletEnabled val="1"/>
        </dgm:presLayoutVars>
      </dgm:prSet>
      <dgm:spPr/>
    </dgm:pt>
    <dgm:pt modelId="{0FF327B6-7A2B-4E23-AD5E-2AFDF96443BA}" type="pres">
      <dgm:prSet presAssocID="{76047467-FAFE-4BA9-953B-B1A3CDD63D93}" presName="sibTrans" presStyleLbl="bgSibTrans2D1" presStyleIdx="2" presStyleCnt="8"/>
      <dgm:spPr/>
    </dgm:pt>
    <dgm:pt modelId="{872ADADA-A4D2-4BFF-948D-886C6A299126}" type="pres">
      <dgm:prSet presAssocID="{B8CA7488-A5B1-4D72-9E09-834496992BD9}" presName="compNode" presStyleCnt="0"/>
      <dgm:spPr/>
    </dgm:pt>
    <dgm:pt modelId="{BA547989-9996-44FF-91E1-4ECC434DBBA9}" type="pres">
      <dgm:prSet presAssocID="{B8CA7488-A5B1-4D72-9E09-834496992BD9}" presName="dummyConnPt" presStyleCnt="0"/>
      <dgm:spPr/>
    </dgm:pt>
    <dgm:pt modelId="{52D35E29-D6ED-480E-8158-9AC5243A6A57}" type="pres">
      <dgm:prSet presAssocID="{B8CA7488-A5B1-4D72-9E09-834496992BD9}" presName="node" presStyleLbl="node1" presStyleIdx="3" presStyleCnt="9">
        <dgm:presLayoutVars>
          <dgm:bulletEnabled val="1"/>
        </dgm:presLayoutVars>
      </dgm:prSet>
      <dgm:spPr/>
    </dgm:pt>
    <dgm:pt modelId="{FF75769D-3B58-413A-8656-894E216FCD46}" type="pres">
      <dgm:prSet presAssocID="{5C4F498B-9316-4678-8CB2-6BE94646D721}" presName="sibTrans" presStyleLbl="bgSibTrans2D1" presStyleIdx="3" presStyleCnt="8"/>
      <dgm:spPr/>
    </dgm:pt>
    <dgm:pt modelId="{754581FF-CA6A-4B0C-A8B3-83C643929FA4}" type="pres">
      <dgm:prSet presAssocID="{AFCDE61A-EF79-4A6E-8B79-22DD089B644A}" presName="compNode" presStyleCnt="0"/>
      <dgm:spPr/>
    </dgm:pt>
    <dgm:pt modelId="{0892B30C-08FE-48E2-9A87-2C7F65E9F4DB}" type="pres">
      <dgm:prSet presAssocID="{AFCDE61A-EF79-4A6E-8B79-22DD089B644A}" presName="dummyConnPt" presStyleCnt="0"/>
      <dgm:spPr/>
    </dgm:pt>
    <dgm:pt modelId="{D348DF8A-3777-4A5D-BB56-249024EF8575}" type="pres">
      <dgm:prSet presAssocID="{AFCDE61A-EF79-4A6E-8B79-22DD089B644A}" presName="node" presStyleLbl="node1" presStyleIdx="4" presStyleCnt="9">
        <dgm:presLayoutVars>
          <dgm:bulletEnabled val="1"/>
        </dgm:presLayoutVars>
      </dgm:prSet>
      <dgm:spPr/>
    </dgm:pt>
    <dgm:pt modelId="{5BCB6293-9CAD-4D32-8FB8-9FC519FDCBC8}" type="pres">
      <dgm:prSet presAssocID="{FF76D343-D531-40F8-98EA-3270300E01D3}" presName="sibTrans" presStyleLbl="bgSibTrans2D1" presStyleIdx="4" presStyleCnt="8"/>
      <dgm:spPr/>
    </dgm:pt>
    <dgm:pt modelId="{F71A3D73-70E7-4C6E-9E9D-B8E5B13EB35E}" type="pres">
      <dgm:prSet presAssocID="{F253411E-AF83-48CE-B399-475A28E10763}" presName="compNode" presStyleCnt="0"/>
      <dgm:spPr/>
    </dgm:pt>
    <dgm:pt modelId="{E488F466-F2DA-45FE-85CF-F6AD373B718B}" type="pres">
      <dgm:prSet presAssocID="{F253411E-AF83-48CE-B399-475A28E10763}" presName="dummyConnPt" presStyleCnt="0"/>
      <dgm:spPr/>
    </dgm:pt>
    <dgm:pt modelId="{7D4B117B-F4E4-4D4E-8371-F86EB932BF5F}" type="pres">
      <dgm:prSet presAssocID="{F253411E-AF83-48CE-B399-475A28E10763}" presName="node" presStyleLbl="node1" presStyleIdx="5" presStyleCnt="9">
        <dgm:presLayoutVars>
          <dgm:bulletEnabled val="1"/>
        </dgm:presLayoutVars>
      </dgm:prSet>
      <dgm:spPr/>
    </dgm:pt>
    <dgm:pt modelId="{D879DA8B-5DC0-4BBC-997E-9D3D9FD4821A}" type="pres">
      <dgm:prSet presAssocID="{DC9D5CB2-010A-44E5-89EB-BB8BF2B90489}" presName="sibTrans" presStyleLbl="bgSibTrans2D1" presStyleIdx="5" presStyleCnt="8"/>
      <dgm:spPr/>
    </dgm:pt>
    <dgm:pt modelId="{7CB1CC42-510E-41D3-9705-E6176FA27B02}" type="pres">
      <dgm:prSet presAssocID="{FAB4548D-DEA0-4C40-9279-C82EE0C888DA}" presName="compNode" presStyleCnt="0"/>
      <dgm:spPr/>
    </dgm:pt>
    <dgm:pt modelId="{A2FF7585-9D5D-4452-823F-898AE1C243AE}" type="pres">
      <dgm:prSet presAssocID="{FAB4548D-DEA0-4C40-9279-C82EE0C888DA}" presName="dummyConnPt" presStyleCnt="0"/>
      <dgm:spPr/>
    </dgm:pt>
    <dgm:pt modelId="{4251B739-D353-411F-8AAB-FAE82AD398EC}" type="pres">
      <dgm:prSet presAssocID="{FAB4548D-DEA0-4C40-9279-C82EE0C888DA}" presName="node" presStyleLbl="node1" presStyleIdx="6" presStyleCnt="9">
        <dgm:presLayoutVars>
          <dgm:bulletEnabled val="1"/>
        </dgm:presLayoutVars>
      </dgm:prSet>
      <dgm:spPr/>
    </dgm:pt>
    <dgm:pt modelId="{C6FF07EA-98ED-40DC-B31A-B34785064FC4}" type="pres">
      <dgm:prSet presAssocID="{67E8FD67-57F5-4C9C-9EBD-061D6E3CDFD7}" presName="sibTrans" presStyleLbl="bgSibTrans2D1" presStyleIdx="6" presStyleCnt="8"/>
      <dgm:spPr/>
    </dgm:pt>
    <dgm:pt modelId="{03449F7E-36A4-4CF8-BA06-58F0533D6948}" type="pres">
      <dgm:prSet presAssocID="{637EB1E2-0501-46DD-8412-583DBFF3971B}" presName="compNode" presStyleCnt="0"/>
      <dgm:spPr/>
    </dgm:pt>
    <dgm:pt modelId="{3E7BFE47-183B-4997-96F3-CA6036F7269B}" type="pres">
      <dgm:prSet presAssocID="{637EB1E2-0501-46DD-8412-583DBFF3971B}" presName="dummyConnPt" presStyleCnt="0"/>
      <dgm:spPr/>
    </dgm:pt>
    <dgm:pt modelId="{4D8FF898-3A9B-4C00-BD98-7FF203D39BE8}" type="pres">
      <dgm:prSet presAssocID="{637EB1E2-0501-46DD-8412-583DBFF3971B}" presName="node" presStyleLbl="node1" presStyleIdx="7" presStyleCnt="9">
        <dgm:presLayoutVars>
          <dgm:bulletEnabled val="1"/>
        </dgm:presLayoutVars>
      </dgm:prSet>
      <dgm:spPr/>
    </dgm:pt>
    <dgm:pt modelId="{B557832B-7FFA-4358-A3B6-F367C4D08846}" type="pres">
      <dgm:prSet presAssocID="{874F5C61-2257-4546-AFDD-BF30CE41828D}" presName="sibTrans" presStyleLbl="bgSibTrans2D1" presStyleIdx="7" presStyleCnt="8"/>
      <dgm:spPr/>
    </dgm:pt>
    <dgm:pt modelId="{38D662F5-C45D-4664-8958-E645BAE8A56E}" type="pres">
      <dgm:prSet presAssocID="{3FE7EACD-4FF4-4F23-848F-25ED913A2647}" presName="compNode" presStyleCnt="0"/>
      <dgm:spPr/>
    </dgm:pt>
    <dgm:pt modelId="{48ED66D6-4314-4799-8C14-EE6A6FF1172D}" type="pres">
      <dgm:prSet presAssocID="{3FE7EACD-4FF4-4F23-848F-25ED913A2647}" presName="dummyConnPt" presStyleCnt="0"/>
      <dgm:spPr/>
    </dgm:pt>
    <dgm:pt modelId="{5F5C6A3B-016C-4699-A540-AEBA97E1D471}" type="pres">
      <dgm:prSet presAssocID="{3FE7EACD-4FF4-4F23-848F-25ED913A2647}" presName="node" presStyleLbl="node1" presStyleIdx="8" presStyleCnt="9">
        <dgm:presLayoutVars>
          <dgm:bulletEnabled val="1"/>
        </dgm:presLayoutVars>
      </dgm:prSet>
      <dgm:spPr/>
    </dgm:pt>
  </dgm:ptLst>
  <dgm:cxnLst>
    <dgm:cxn modelId="{A7BC840B-A6D2-411D-8BDA-B733998F359E}" type="presOf" srcId="{11EEF7AE-D9A7-4417-98A1-C9A19202CFF3}" destId="{A5E6A0C3-FB76-43B0-AFCC-1C3D99EE940A}" srcOrd="0" destOrd="0" presId="urn:microsoft.com/office/officeart/2005/8/layout/bProcess4"/>
    <dgm:cxn modelId="{43EDFC11-B40E-440D-BC1C-33389F13C310}" type="presOf" srcId="{DC9D5CB2-010A-44E5-89EB-BB8BF2B90489}" destId="{D879DA8B-5DC0-4BBC-997E-9D3D9FD4821A}" srcOrd="0" destOrd="0" presId="urn:microsoft.com/office/officeart/2005/8/layout/bProcess4"/>
    <dgm:cxn modelId="{D825482C-A74A-41A4-A8CD-77C1DF60AA02}" type="presOf" srcId="{5C4F498B-9316-4678-8CB2-6BE94646D721}" destId="{FF75769D-3B58-413A-8656-894E216FCD46}" srcOrd="0" destOrd="0" presId="urn:microsoft.com/office/officeart/2005/8/layout/bProcess4"/>
    <dgm:cxn modelId="{28DA5430-08F5-4F75-8BE3-C8AACFE74A55}" type="presOf" srcId="{AFCDE61A-EF79-4A6E-8B79-22DD089B644A}" destId="{D348DF8A-3777-4A5D-BB56-249024EF8575}" srcOrd="0" destOrd="0" presId="urn:microsoft.com/office/officeart/2005/8/layout/bProcess4"/>
    <dgm:cxn modelId="{1BA83632-D562-4B1C-ACA8-7A95E9759F56}" type="presOf" srcId="{874F5C61-2257-4546-AFDD-BF30CE41828D}" destId="{B557832B-7FFA-4358-A3B6-F367C4D08846}" srcOrd="0" destOrd="0" presId="urn:microsoft.com/office/officeart/2005/8/layout/bProcess4"/>
    <dgm:cxn modelId="{EDC02033-37AE-4333-934E-3F0FE808323E}" type="presOf" srcId="{67E8FD67-57F5-4C9C-9EBD-061D6E3CDFD7}" destId="{C6FF07EA-98ED-40DC-B31A-B34785064FC4}" srcOrd="0" destOrd="0" presId="urn:microsoft.com/office/officeart/2005/8/layout/bProcess4"/>
    <dgm:cxn modelId="{597CB134-34F2-4675-9EBB-AE3CEB4CD82C}" srcId="{7AC1428C-6025-41C2-B8CD-FFAD555EE692}" destId="{637EB1E2-0501-46DD-8412-583DBFF3971B}" srcOrd="7" destOrd="0" parTransId="{35E07367-2070-4A7B-B818-765EC7D20E58}" sibTransId="{874F5C61-2257-4546-AFDD-BF30CE41828D}"/>
    <dgm:cxn modelId="{AA3FFE37-3B27-42D9-8AB3-81C1AF960212}" type="presOf" srcId="{F253411E-AF83-48CE-B399-475A28E10763}" destId="{7D4B117B-F4E4-4D4E-8371-F86EB932BF5F}" srcOrd="0" destOrd="0" presId="urn:microsoft.com/office/officeart/2005/8/layout/bProcess4"/>
    <dgm:cxn modelId="{BADA0B4D-D993-4666-920E-0BC28E9D2849}" srcId="{7AC1428C-6025-41C2-B8CD-FFAD555EE692}" destId="{D7813408-09FC-492F-9DFA-033889B8CDD5}" srcOrd="0" destOrd="0" parTransId="{BFE3FA2F-C6DC-4FF3-964C-BF8451AA1FCE}" sibTransId="{738FB93D-DB85-47E6-A085-E36A18A6D343}"/>
    <dgm:cxn modelId="{FCA70F4E-AF7E-45F6-A046-D559C96EA660}" srcId="{7AC1428C-6025-41C2-B8CD-FFAD555EE692}" destId="{B8CA7488-A5B1-4D72-9E09-834496992BD9}" srcOrd="3" destOrd="0" parTransId="{1E93D9E5-9AB4-49A9-BA7B-D8C7A1383FF2}" sibTransId="{5C4F498B-9316-4678-8CB2-6BE94646D721}"/>
    <dgm:cxn modelId="{BB50FF4E-472A-4751-A8AD-E6980141F0E3}" type="presOf" srcId="{E287493D-BEFF-4D1D-B6FF-93F1B38D43EC}" destId="{61EF7CE4-F6ED-4C00-8A06-78547A6630D4}" srcOrd="0" destOrd="0" presId="urn:microsoft.com/office/officeart/2005/8/layout/bProcess4"/>
    <dgm:cxn modelId="{78F3B655-DD9D-4E9A-B96A-AA4934591AA4}" srcId="{7AC1428C-6025-41C2-B8CD-FFAD555EE692}" destId="{FAB4548D-DEA0-4C40-9279-C82EE0C888DA}" srcOrd="6" destOrd="0" parTransId="{70C501CE-9867-48ED-84F7-198F34D17704}" sibTransId="{67E8FD67-57F5-4C9C-9EBD-061D6E3CDFD7}"/>
    <dgm:cxn modelId="{E68A7D77-0195-466A-8791-584A293114E8}" type="presOf" srcId="{54DD9BE8-CC27-4C0D-93CF-A368A79B69B9}" destId="{CC9EA8F4-4D7A-4BBD-BBCC-E9B9772DDFC8}" srcOrd="0" destOrd="0" presId="urn:microsoft.com/office/officeart/2005/8/layout/bProcess4"/>
    <dgm:cxn modelId="{748BFB77-A748-4502-97B8-D574B23D3D97}" type="presOf" srcId="{FAB4548D-DEA0-4C40-9279-C82EE0C888DA}" destId="{4251B739-D353-411F-8AAB-FAE82AD398EC}" srcOrd="0" destOrd="0" presId="urn:microsoft.com/office/officeart/2005/8/layout/bProcess4"/>
    <dgm:cxn modelId="{C6600778-4040-477E-B530-28F2EFFA47BA}" type="presOf" srcId="{738FB93D-DB85-47E6-A085-E36A18A6D343}" destId="{3711EBF7-4FAF-4002-B0DE-83575432E6EB}" srcOrd="0" destOrd="0" presId="urn:microsoft.com/office/officeart/2005/8/layout/bProcess4"/>
    <dgm:cxn modelId="{4E72E17A-94D7-40FA-AC6D-5051B727E2BE}" srcId="{7AC1428C-6025-41C2-B8CD-FFAD555EE692}" destId="{11EEF7AE-D9A7-4417-98A1-C9A19202CFF3}" srcOrd="1" destOrd="0" parTransId="{2441BBF3-F235-4591-8DA9-E014EC2F02D8}" sibTransId="{E287493D-BEFF-4D1D-B6FF-93F1B38D43EC}"/>
    <dgm:cxn modelId="{3D4141B4-8F4A-4A28-B450-C89B04AE9607}" type="presOf" srcId="{76047467-FAFE-4BA9-953B-B1A3CDD63D93}" destId="{0FF327B6-7A2B-4E23-AD5E-2AFDF96443BA}" srcOrd="0" destOrd="0" presId="urn:microsoft.com/office/officeart/2005/8/layout/bProcess4"/>
    <dgm:cxn modelId="{796286B7-638F-4023-828A-9375672E7791}" type="presOf" srcId="{FF76D343-D531-40F8-98EA-3270300E01D3}" destId="{5BCB6293-9CAD-4D32-8FB8-9FC519FDCBC8}" srcOrd="0" destOrd="0" presId="urn:microsoft.com/office/officeart/2005/8/layout/bProcess4"/>
    <dgm:cxn modelId="{0BFFE1BF-E47B-48CD-A435-5B43424FF53F}" srcId="{7AC1428C-6025-41C2-B8CD-FFAD555EE692}" destId="{3FE7EACD-4FF4-4F23-848F-25ED913A2647}" srcOrd="8" destOrd="0" parTransId="{EB1F4CB7-964B-4678-A957-DB833F9CEA5E}" sibTransId="{F406E07D-7BB4-401E-A7C1-563C8DFBA630}"/>
    <dgm:cxn modelId="{334A2FCC-739D-4201-9C72-578853B2F2A1}" type="presOf" srcId="{7AC1428C-6025-41C2-B8CD-FFAD555EE692}" destId="{AB060CA6-F7A5-4B80-A08A-F5E9DCEBA5FD}" srcOrd="0" destOrd="0" presId="urn:microsoft.com/office/officeart/2005/8/layout/bProcess4"/>
    <dgm:cxn modelId="{5D00B4CC-E4D9-49D4-876A-9A9433D3618B}" type="presOf" srcId="{B8CA7488-A5B1-4D72-9E09-834496992BD9}" destId="{52D35E29-D6ED-480E-8158-9AC5243A6A57}" srcOrd="0" destOrd="0" presId="urn:microsoft.com/office/officeart/2005/8/layout/bProcess4"/>
    <dgm:cxn modelId="{8B807CCF-60B0-454C-92C1-A26E9D746DC0}" type="presOf" srcId="{D7813408-09FC-492F-9DFA-033889B8CDD5}" destId="{33920A3C-5EEE-4F54-839E-DB7229E530E3}" srcOrd="0" destOrd="0" presId="urn:microsoft.com/office/officeart/2005/8/layout/bProcess4"/>
    <dgm:cxn modelId="{995B40D1-05C8-4550-BA8E-CFDF636699AA}" srcId="{7AC1428C-6025-41C2-B8CD-FFAD555EE692}" destId="{F253411E-AF83-48CE-B399-475A28E10763}" srcOrd="5" destOrd="0" parTransId="{E11CFE69-4816-4A80-A709-71812B9F549E}" sibTransId="{DC9D5CB2-010A-44E5-89EB-BB8BF2B90489}"/>
    <dgm:cxn modelId="{EC4612DA-7D6F-4495-BEB1-A8D3BA12F19A}" srcId="{7AC1428C-6025-41C2-B8CD-FFAD555EE692}" destId="{AFCDE61A-EF79-4A6E-8B79-22DD089B644A}" srcOrd="4" destOrd="0" parTransId="{56789594-169F-4BB3-B2E0-C0C3286E4536}" sibTransId="{FF76D343-D531-40F8-98EA-3270300E01D3}"/>
    <dgm:cxn modelId="{4BCA56DB-4940-41AE-959A-24954F720D91}" type="presOf" srcId="{637EB1E2-0501-46DD-8412-583DBFF3971B}" destId="{4D8FF898-3A9B-4C00-BD98-7FF203D39BE8}" srcOrd="0" destOrd="0" presId="urn:microsoft.com/office/officeart/2005/8/layout/bProcess4"/>
    <dgm:cxn modelId="{67BC48EF-5CD6-4A88-B931-197DA0632774}" type="presOf" srcId="{3FE7EACD-4FF4-4F23-848F-25ED913A2647}" destId="{5F5C6A3B-016C-4699-A540-AEBA97E1D471}" srcOrd="0" destOrd="0" presId="urn:microsoft.com/office/officeart/2005/8/layout/bProcess4"/>
    <dgm:cxn modelId="{404760FA-5D13-40D9-B19B-77B4B065F7E3}" srcId="{7AC1428C-6025-41C2-B8CD-FFAD555EE692}" destId="{54DD9BE8-CC27-4C0D-93CF-A368A79B69B9}" srcOrd="2" destOrd="0" parTransId="{7C8172D8-9661-47D6-B6ED-E87EFDFE2EF1}" sibTransId="{76047467-FAFE-4BA9-953B-B1A3CDD63D93}"/>
    <dgm:cxn modelId="{E1261CA6-E0A2-46BE-B55D-9869B1C1189F}" type="presParOf" srcId="{AB060CA6-F7A5-4B80-A08A-F5E9DCEBA5FD}" destId="{D80A8BB8-07E7-49E4-8876-6E2B20F97EE7}" srcOrd="0" destOrd="0" presId="urn:microsoft.com/office/officeart/2005/8/layout/bProcess4"/>
    <dgm:cxn modelId="{CF46E4C9-8356-4BB2-8D8C-EA08CB4E9661}" type="presParOf" srcId="{D80A8BB8-07E7-49E4-8876-6E2B20F97EE7}" destId="{8A229874-A75C-4E3E-A979-E24CFEA6289B}" srcOrd="0" destOrd="0" presId="urn:microsoft.com/office/officeart/2005/8/layout/bProcess4"/>
    <dgm:cxn modelId="{CEA0AEF9-A546-4068-A1E4-84FFB3A94E16}" type="presParOf" srcId="{D80A8BB8-07E7-49E4-8876-6E2B20F97EE7}" destId="{33920A3C-5EEE-4F54-839E-DB7229E530E3}" srcOrd="1" destOrd="0" presId="urn:microsoft.com/office/officeart/2005/8/layout/bProcess4"/>
    <dgm:cxn modelId="{EAD0148F-62A6-4BCF-ABAD-46C19353CE36}" type="presParOf" srcId="{AB060CA6-F7A5-4B80-A08A-F5E9DCEBA5FD}" destId="{3711EBF7-4FAF-4002-B0DE-83575432E6EB}" srcOrd="1" destOrd="0" presId="urn:microsoft.com/office/officeart/2005/8/layout/bProcess4"/>
    <dgm:cxn modelId="{C4DAEDB0-BDF7-4DDA-BE70-550F3B9AB6C2}" type="presParOf" srcId="{AB060CA6-F7A5-4B80-A08A-F5E9DCEBA5FD}" destId="{84793098-EA9E-4FF1-B75E-A6CA80F45D1E}" srcOrd="2" destOrd="0" presId="urn:microsoft.com/office/officeart/2005/8/layout/bProcess4"/>
    <dgm:cxn modelId="{2E54E1D0-28FD-41F3-B081-65752E81027A}" type="presParOf" srcId="{84793098-EA9E-4FF1-B75E-A6CA80F45D1E}" destId="{161DA47C-8685-416C-BC6A-0CDC092DFE1A}" srcOrd="0" destOrd="0" presId="urn:microsoft.com/office/officeart/2005/8/layout/bProcess4"/>
    <dgm:cxn modelId="{CFE7873B-5D5A-4255-90B4-AFC9F9812186}" type="presParOf" srcId="{84793098-EA9E-4FF1-B75E-A6CA80F45D1E}" destId="{A5E6A0C3-FB76-43B0-AFCC-1C3D99EE940A}" srcOrd="1" destOrd="0" presId="urn:microsoft.com/office/officeart/2005/8/layout/bProcess4"/>
    <dgm:cxn modelId="{B3A58070-2F75-4C7F-AB1C-0C3F03867EDE}" type="presParOf" srcId="{AB060CA6-F7A5-4B80-A08A-F5E9DCEBA5FD}" destId="{61EF7CE4-F6ED-4C00-8A06-78547A6630D4}" srcOrd="3" destOrd="0" presId="urn:microsoft.com/office/officeart/2005/8/layout/bProcess4"/>
    <dgm:cxn modelId="{6AF4AE0A-CE94-41CF-8D0E-D5D346ED4C15}" type="presParOf" srcId="{AB060CA6-F7A5-4B80-A08A-F5E9DCEBA5FD}" destId="{38B41FDB-5AC5-4500-81AD-3F88948DB3AD}" srcOrd="4" destOrd="0" presId="urn:microsoft.com/office/officeart/2005/8/layout/bProcess4"/>
    <dgm:cxn modelId="{7EE7C4E0-3203-4C18-8182-875BFB161635}" type="presParOf" srcId="{38B41FDB-5AC5-4500-81AD-3F88948DB3AD}" destId="{7FFBFEA1-51B1-436C-B69D-7BCE8908A6BC}" srcOrd="0" destOrd="0" presId="urn:microsoft.com/office/officeart/2005/8/layout/bProcess4"/>
    <dgm:cxn modelId="{A6F3D5DD-3286-465C-9E4A-68F51EF2741E}" type="presParOf" srcId="{38B41FDB-5AC5-4500-81AD-3F88948DB3AD}" destId="{CC9EA8F4-4D7A-4BBD-BBCC-E9B9772DDFC8}" srcOrd="1" destOrd="0" presId="urn:microsoft.com/office/officeart/2005/8/layout/bProcess4"/>
    <dgm:cxn modelId="{CC53F76B-F6E2-44BC-B63C-4080DEC491DB}" type="presParOf" srcId="{AB060CA6-F7A5-4B80-A08A-F5E9DCEBA5FD}" destId="{0FF327B6-7A2B-4E23-AD5E-2AFDF96443BA}" srcOrd="5" destOrd="0" presId="urn:microsoft.com/office/officeart/2005/8/layout/bProcess4"/>
    <dgm:cxn modelId="{4591C33C-1FAC-4327-BBB9-FF3FBE1C309F}" type="presParOf" srcId="{AB060CA6-F7A5-4B80-A08A-F5E9DCEBA5FD}" destId="{872ADADA-A4D2-4BFF-948D-886C6A299126}" srcOrd="6" destOrd="0" presId="urn:microsoft.com/office/officeart/2005/8/layout/bProcess4"/>
    <dgm:cxn modelId="{E3063237-CBD9-474E-88BD-D2159BBCF1F6}" type="presParOf" srcId="{872ADADA-A4D2-4BFF-948D-886C6A299126}" destId="{BA547989-9996-44FF-91E1-4ECC434DBBA9}" srcOrd="0" destOrd="0" presId="urn:microsoft.com/office/officeart/2005/8/layout/bProcess4"/>
    <dgm:cxn modelId="{1181B146-34D5-419A-BC15-C3AC1519C62F}" type="presParOf" srcId="{872ADADA-A4D2-4BFF-948D-886C6A299126}" destId="{52D35E29-D6ED-480E-8158-9AC5243A6A57}" srcOrd="1" destOrd="0" presId="urn:microsoft.com/office/officeart/2005/8/layout/bProcess4"/>
    <dgm:cxn modelId="{30E28287-3AE2-43D1-8147-45012DD3CB87}" type="presParOf" srcId="{AB060CA6-F7A5-4B80-A08A-F5E9DCEBA5FD}" destId="{FF75769D-3B58-413A-8656-894E216FCD46}" srcOrd="7" destOrd="0" presId="urn:microsoft.com/office/officeart/2005/8/layout/bProcess4"/>
    <dgm:cxn modelId="{A32F6A3F-3517-4329-87AC-EE0EB0A0FCAA}" type="presParOf" srcId="{AB060CA6-F7A5-4B80-A08A-F5E9DCEBA5FD}" destId="{754581FF-CA6A-4B0C-A8B3-83C643929FA4}" srcOrd="8" destOrd="0" presId="urn:microsoft.com/office/officeart/2005/8/layout/bProcess4"/>
    <dgm:cxn modelId="{44F82CE4-5742-4A73-B270-EEBA9E529A5A}" type="presParOf" srcId="{754581FF-CA6A-4B0C-A8B3-83C643929FA4}" destId="{0892B30C-08FE-48E2-9A87-2C7F65E9F4DB}" srcOrd="0" destOrd="0" presId="urn:microsoft.com/office/officeart/2005/8/layout/bProcess4"/>
    <dgm:cxn modelId="{E19A8A4B-02AC-4F1E-A7DE-E5C9E4CFD956}" type="presParOf" srcId="{754581FF-CA6A-4B0C-A8B3-83C643929FA4}" destId="{D348DF8A-3777-4A5D-BB56-249024EF8575}" srcOrd="1" destOrd="0" presId="urn:microsoft.com/office/officeart/2005/8/layout/bProcess4"/>
    <dgm:cxn modelId="{C8D5E9BC-E59A-4D23-8504-59D92C379398}" type="presParOf" srcId="{AB060CA6-F7A5-4B80-A08A-F5E9DCEBA5FD}" destId="{5BCB6293-9CAD-4D32-8FB8-9FC519FDCBC8}" srcOrd="9" destOrd="0" presId="urn:microsoft.com/office/officeart/2005/8/layout/bProcess4"/>
    <dgm:cxn modelId="{CD2C8AC0-1558-4A17-AF40-9BC98E3B1DB4}" type="presParOf" srcId="{AB060CA6-F7A5-4B80-A08A-F5E9DCEBA5FD}" destId="{F71A3D73-70E7-4C6E-9E9D-B8E5B13EB35E}" srcOrd="10" destOrd="0" presId="urn:microsoft.com/office/officeart/2005/8/layout/bProcess4"/>
    <dgm:cxn modelId="{CEF6ACC2-BFD1-4814-AD51-8B56F15BA684}" type="presParOf" srcId="{F71A3D73-70E7-4C6E-9E9D-B8E5B13EB35E}" destId="{E488F466-F2DA-45FE-85CF-F6AD373B718B}" srcOrd="0" destOrd="0" presId="urn:microsoft.com/office/officeart/2005/8/layout/bProcess4"/>
    <dgm:cxn modelId="{60F19FA8-6AB8-4546-9AAA-8D4529BD1767}" type="presParOf" srcId="{F71A3D73-70E7-4C6E-9E9D-B8E5B13EB35E}" destId="{7D4B117B-F4E4-4D4E-8371-F86EB932BF5F}" srcOrd="1" destOrd="0" presId="urn:microsoft.com/office/officeart/2005/8/layout/bProcess4"/>
    <dgm:cxn modelId="{6F3475C7-087B-4877-99D1-6E4B1116CB33}" type="presParOf" srcId="{AB060CA6-F7A5-4B80-A08A-F5E9DCEBA5FD}" destId="{D879DA8B-5DC0-4BBC-997E-9D3D9FD4821A}" srcOrd="11" destOrd="0" presId="urn:microsoft.com/office/officeart/2005/8/layout/bProcess4"/>
    <dgm:cxn modelId="{4BF7A3CB-8CB0-47EC-B500-300E7CF2AAFE}" type="presParOf" srcId="{AB060CA6-F7A5-4B80-A08A-F5E9DCEBA5FD}" destId="{7CB1CC42-510E-41D3-9705-E6176FA27B02}" srcOrd="12" destOrd="0" presId="urn:microsoft.com/office/officeart/2005/8/layout/bProcess4"/>
    <dgm:cxn modelId="{28C0AB09-963D-45E4-96FE-CD2EE81DB8DB}" type="presParOf" srcId="{7CB1CC42-510E-41D3-9705-E6176FA27B02}" destId="{A2FF7585-9D5D-4452-823F-898AE1C243AE}" srcOrd="0" destOrd="0" presId="urn:microsoft.com/office/officeart/2005/8/layout/bProcess4"/>
    <dgm:cxn modelId="{6F3F55D1-BB87-4B7D-AB8D-B09D9B50E307}" type="presParOf" srcId="{7CB1CC42-510E-41D3-9705-E6176FA27B02}" destId="{4251B739-D353-411F-8AAB-FAE82AD398EC}" srcOrd="1" destOrd="0" presId="urn:microsoft.com/office/officeart/2005/8/layout/bProcess4"/>
    <dgm:cxn modelId="{22E4069C-BFC4-4966-AE65-0B93D5938E3E}" type="presParOf" srcId="{AB060CA6-F7A5-4B80-A08A-F5E9DCEBA5FD}" destId="{C6FF07EA-98ED-40DC-B31A-B34785064FC4}" srcOrd="13" destOrd="0" presId="urn:microsoft.com/office/officeart/2005/8/layout/bProcess4"/>
    <dgm:cxn modelId="{10D0088B-D7E6-47ED-9E9E-8D9E34892284}" type="presParOf" srcId="{AB060CA6-F7A5-4B80-A08A-F5E9DCEBA5FD}" destId="{03449F7E-36A4-4CF8-BA06-58F0533D6948}" srcOrd="14" destOrd="0" presId="urn:microsoft.com/office/officeart/2005/8/layout/bProcess4"/>
    <dgm:cxn modelId="{70F193F7-9FD4-4162-8E9C-B0E4F71248AC}" type="presParOf" srcId="{03449F7E-36A4-4CF8-BA06-58F0533D6948}" destId="{3E7BFE47-183B-4997-96F3-CA6036F7269B}" srcOrd="0" destOrd="0" presId="urn:microsoft.com/office/officeart/2005/8/layout/bProcess4"/>
    <dgm:cxn modelId="{78035D1B-7985-48AB-B6D4-8BAD4A417415}" type="presParOf" srcId="{03449F7E-36A4-4CF8-BA06-58F0533D6948}" destId="{4D8FF898-3A9B-4C00-BD98-7FF203D39BE8}" srcOrd="1" destOrd="0" presId="urn:microsoft.com/office/officeart/2005/8/layout/bProcess4"/>
    <dgm:cxn modelId="{8451F6A7-BE2B-4CFE-B7D7-F8BD33054EE3}" type="presParOf" srcId="{AB060CA6-F7A5-4B80-A08A-F5E9DCEBA5FD}" destId="{B557832B-7FFA-4358-A3B6-F367C4D08846}" srcOrd="15" destOrd="0" presId="urn:microsoft.com/office/officeart/2005/8/layout/bProcess4"/>
    <dgm:cxn modelId="{AF22E72E-BE22-438A-8D8B-AA58B890912C}" type="presParOf" srcId="{AB060CA6-F7A5-4B80-A08A-F5E9DCEBA5FD}" destId="{38D662F5-C45D-4664-8958-E645BAE8A56E}" srcOrd="16" destOrd="0" presId="urn:microsoft.com/office/officeart/2005/8/layout/bProcess4"/>
    <dgm:cxn modelId="{25B503C2-026A-47D8-B562-548D982FBD6A}" type="presParOf" srcId="{38D662F5-C45D-4664-8958-E645BAE8A56E}" destId="{48ED66D6-4314-4799-8C14-EE6A6FF1172D}" srcOrd="0" destOrd="0" presId="urn:microsoft.com/office/officeart/2005/8/layout/bProcess4"/>
    <dgm:cxn modelId="{2FB30CA8-81DC-4E74-8602-24357AF6685A}" type="presParOf" srcId="{38D662F5-C45D-4664-8958-E645BAE8A56E}" destId="{5F5C6A3B-016C-4699-A540-AEBA97E1D47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EB731F-BBD3-4823-BC31-150073292BB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MARAC is a gathering of agencies who aim to:</a:t>
          </a:r>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a:solidFill>
          <a:schemeClr val="accent2">
            <a:lumMod val="75000"/>
          </a:schemeClr>
        </a:solidFill>
        <a:ln>
          <a:solidFill>
            <a:schemeClr val="tx1"/>
          </a:solidFill>
        </a:ln>
      </dgm:spPr>
      <dgm:t>
        <a:bodyPr/>
        <a:lstStyle/>
        <a:p>
          <a:endParaRPr lang="en-US"/>
        </a:p>
      </dgm:t>
    </dgm:pt>
    <dgm:pt modelId="{E511C28B-5710-4426-A47E-1F0B29BB4DE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Safeguard adult victims</a:t>
          </a:r>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a:solidFill>
          <a:schemeClr val="accent2">
            <a:lumMod val="75000"/>
          </a:schemeClr>
        </a:solidFill>
        <a:ln>
          <a:solidFill>
            <a:schemeClr val="tx1"/>
          </a:solidFill>
        </a:ln>
      </dgm:spPr>
      <dgm:t>
        <a:bodyPr/>
        <a:lstStyle/>
        <a:p>
          <a:endParaRPr lang="en-US"/>
        </a:p>
      </dgm:t>
    </dgm:pt>
    <dgm:pt modelId="{B7DEB45C-77F6-477A-A931-41232A67B8D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Link with other PP Agencies in relation to children, perpetrators &amp; other VA’s</a:t>
          </a:r>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a:solidFill>
          <a:schemeClr val="accent2">
            <a:lumMod val="75000"/>
          </a:schemeClr>
        </a:solidFill>
        <a:ln>
          <a:solidFill>
            <a:schemeClr val="tx1"/>
          </a:solidFill>
        </a:ln>
      </dgm:spPr>
      <dgm:t>
        <a:bodyPr/>
        <a:lstStyle/>
        <a:p>
          <a:endParaRPr lang="en-US"/>
        </a:p>
      </dgm:t>
    </dgm:pt>
    <dgm:pt modelId="{56A116EC-5740-4473-9E6D-FA9D79C7C98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To safeguard agency staff</a:t>
          </a:r>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a:solidFill>
          <a:schemeClr val="accent2">
            <a:lumMod val="75000"/>
          </a:schemeClr>
        </a:solidFill>
        <a:ln>
          <a:solidFill>
            <a:schemeClr val="tx1"/>
          </a:solidFill>
        </a:ln>
      </dgm:spPr>
      <dgm:t>
        <a:bodyPr/>
        <a:lstStyle/>
        <a:p>
          <a:endParaRPr lang="en-US"/>
        </a:p>
      </dgm:t>
    </dgm:pt>
    <dgm:pt modelId="{1BAE79E4-3C51-4ECD-B81D-C28894A4D67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To address the </a:t>
          </a:r>
          <a:r>
            <a:rPr lang="en-US" sz="2400" dirty="0" err="1">
              <a:solidFill>
                <a:schemeClr val="tx1"/>
              </a:solidFill>
            </a:rPr>
            <a:t>behaviour</a:t>
          </a:r>
          <a:r>
            <a:rPr lang="en-US" sz="2400" dirty="0">
              <a:solidFill>
                <a:schemeClr val="tx1"/>
              </a:solidFill>
            </a:rPr>
            <a:t> of perpetrators</a:t>
          </a:r>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4040A51-5FF1-46C4-82A3-33BC40CB9B9E}"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53F9A38B-256F-44A9-9462-A5DECA60F24C}">
      <dgm:prSet phldrT="[Text]" custT="1"/>
      <dgm:spPr>
        <a:solidFill>
          <a:schemeClr val="accent2">
            <a:lumMod val="75000"/>
          </a:schemeClr>
        </a:solidFill>
        <a:ln>
          <a:solidFill>
            <a:schemeClr val="tx1"/>
          </a:solidFill>
        </a:ln>
      </dgm:spPr>
      <dgm:t>
        <a:bodyPr/>
        <a:lstStyle/>
        <a:p>
          <a:r>
            <a:rPr lang="en-US" sz="2800" dirty="0"/>
            <a:t>DVPNs &amp; DVPOs</a:t>
          </a:r>
        </a:p>
      </dgm:t>
    </dgm:pt>
    <dgm:pt modelId="{8BBFA6D6-ACDF-4877-B0E2-0E7D08BB196A}" type="parTrans" cxnId="{F87652CB-3F97-4529-9426-B86868958461}">
      <dgm:prSet/>
      <dgm:spPr/>
      <dgm:t>
        <a:bodyPr/>
        <a:lstStyle/>
        <a:p>
          <a:endParaRPr lang="en-US"/>
        </a:p>
      </dgm:t>
    </dgm:pt>
    <dgm:pt modelId="{1EABE6F8-A199-42CE-A82D-C8C49D67F554}" type="sibTrans" cxnId="{F87652CB-3F97-4529-9426-B86868958461}">
      <dgm:prSet/>
      <dgm:spPr/>
      <dgm:t>
        <a:bodyPr/>
        <a:lstStyle/>
        <a:p>
          <a:endParaRPr lang="en-US"/>
        </a:p>
      </dgm:t>
    </dgm:pt>
    <dgm:pt modelId="{46133400-7AEA-41DC-B906-7A7C2A5EC75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Introduced by the Crime &amp; Security Act 2010</a:t>
          </a:r>
        </a:p>
      </dgm:t>
    </dgm:pt>
    <dgm:pt modelId="{3136CFD9-9EB5-489D-B889-ABB4D6002254}" type="parTrans" cxnId="{8996FBB8-BE19-4EDE-9F13-AB7CDD146E6B}">
      <dgm:prSet/>
      <dgm:spPr/>
      <dgm:t>
        <a:bodyPr/>
        <a:lstStyle/>
        <a:p>
          <a:endParaRPr lang="en-US"/>
        </a:p>
      </dgm:t>
    </dgm:pt>
    <dgm:pt modelId="{A2569A8E-C80C-4727-A34B-8D684E77E92C}" type="sibTrans" cxnId="{8996FBB8-BE19-4EDE-9F13-AB7CDD146E6B}">
      <dgm:prSet/>
      <dgm:spPr/>
      <dgm:t>
        <a:bodyPr/>
        <a:lstStyle/>
        <a:p>
          <a:endParaRPr lang="en-US"/>
        </a:p>
      </dgm:t>
    </dgm:pt>
    <dgm:pt modelId="{7CBF8400-DF90-4FCC-961A-D60F8870948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Enable Police to put protection in place for the victim in the immediate aftermath of a DV incident</a:t>
          </a:r>
        </a:p>
      </dgm:t>
    </dgm:pt>
    <dgm:pt modelId="{B08E38F8-93F7-429F-B076-57EDC4F77C19}" type="parTrans" cxnId="{8B286AB0-41A3-4B96-9C5D-AE24BD846354}">
      <dgm:prSet/>
      <dgm:spPr/>
      <dgm:t>
        <a:bodyPr/>
        <a:lstStyle/>
        <a:p>
          <a:endParaRPr lang="en-US"/>
        </a:p>
      </dgm:t>
    </dgm:pt>
    <dgm:pt modelId="{5393F899-65D2-4D0D-BF16-B28133CF4133}" type="sibTrans" cxnId="{8B286AB0-41A3-4B96-9C5D-AE24BD846354}">
      <dgm:prSet/>
      <dgm:spPr/>
      <dgm:t>
        <a:bodyPr/>
        <a:lstStyle/>
        <a:p>
          <a:endParaRPr lang="en-US"/>
        </a:p>
      </dgm:t>
    </dgm:pt>
    <dgm:pt modelId="{5803BC57-C7F9-4C57-9C60-C73238731C1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DVPOs can prevent the perpetrator from returning to the residence &amp; from having contact with the victim for up to 28 days</a:t>
          </a:r>
        </a:p>
      </dgm:t>
    </dgm:pt>
    <dgm:pt modelId="{782CA11B-E60F-4ACC-915A-7B0F1230F056}" type="parTrans" cxnId="{2AF8B6CF-A55E-45C2-88FE-EDAAC53595AC}">
      <dgm:prSet/>
      <dgm:spPr/>
      <dgm:t>
        <a:bodyPr/>
        <a:lstStyle/>
        <a:p>
          <a:endParaRPr lang="en-US"/>
        </a:p>
      </dgm:t>
    </dgm:pt>
    <dgm:pt modelId="{4D395531-446B-4130-80B7-5F57B3D1C710}" type="sibTrans" cxnId="{2AF8B6CF-A55E-45C2-88FE-EDAAC53595AC}">
      <dgm:prSet/>
      <dgm:spPr/>
      <dgm:t>
        <a:bodyPr/>
        <a:lstStyle/>
        <a:p>
          <a:endParaRPr lang="en-US"/>
        </a:p>
      </dgm:t>
    </dgm:pt>
    <dgm:pt modelId="{E201995F-60FB-48D8-B3E9-9CF5456BC8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allows the victim a level of “breathing space” to consider options, with the help of support agencies</a:t>
          </a:r>
        </a:p>
      </dgm:t>
    </dgm:pt>
    <dgm:pt modelId="{135A8F60-203C-41F1-B2F7-4381CB999EAC}" type="parTrans" cxnId="{2C2A6501-F3E5-400D-8A2E-C95855A82D46}">
      <dgm:prSet/>
      <dgm:spPr/>
      <dgm:t>
        <a:bodyPr/>
        <a:lstStyle/>
        <a:p>
          <a:endParaRPr lang="en-US"/>
        </a:p>
      </dgm:t>
    </dgm:pt>
    <dgm:pt modelId="{DA775CA6-F7AA-4D7A-BBBC-FA254C4F23C0}" type="sibTrans" cxnId="{2C2A6501-F3E5-400D-8A2E-C95855A82D46}">
      <dgm:prSet/>
      <dgm:spPr/>
      <dgm:t>
        <a:bodyPr/>
        <a:lstStyle/>
        <a:p>
          <a:endParaRPr lang="en-US"/>
        </a:p>
      </dgm:t>
    </dgm:pt>
    <dgm:pt modelId="{44DB87DF-D56A-43FF-9A90-1E93177CBA9A}" type="pres">
      <dgm:prSet presAssocID="{44040A51-5FF1-46C4-82A3-33BC40CB9B9E}" presName="diagram" presStyleCnt="0">
        <dgm:presLayoutVars>
          <dgm:chMax val="1"/>
          <dgm:dir/>
          <dgm:animLvl val="ctr"/>
          <dgm:resizeHandles val="exact"/>
        </dgm:presLayoutVars>
      </dgm:prSet>
      <dgm:spPr/>
    </dgm:pt>
    <dgm:pt modelId="{20300DF9-93F5-40A6-98E7-FC4711333507}" type="pres">
      <dgm:prSet presAssocID="{44040A51-5FF1-46C4-82A3-33BC40CB9B9E}" presName="matrix" presStyleCnt="0"/>
      <dgm:spPr/>
    </dgm:pt>
    <dgm:pt modelId="{9F9188E3-F0AB-4B3C-A3E6-8F156A728EB5}" type="pres">
      <dgm:prSet presAssocID="{44040A51-5FF1-46C4-82A3-33BC40CB9B9E}" presName="tile1" presStyleLbl="node1" presStyleIdx="0" presStyleCnt="4"/>
      <dgm:spPr/>
    </dgm:pt>
    <dgm:pt modelId="{2C22260A-AE4B-401E-9394-5098E2628FC0}" type="pres">
      <dgm:prSet presAssocID="{44040A51-5FF1-46C4-82A3-33BC40CB9B9E}" presName="tile1text" presStyleLbl="node1" presStyleIdx="0" presStyleCnt="4">
        <dgm:presLayoutVars>
          <dgm:chMax val="0"/>
          <dgm:chPref val="0"/>
          <dgm:bulletEnabled val="1"/>
        </dgm:presLayoutVars>
      </dgm:prSet>
      <dgm:spPr/>
    </dgm:pt>
    <dgm:pt modelId="{D522B565-8489-41E8-A719-3633DA50B195}" type="pres">
      <dgm:prSet presAssocID="{44040A51-5FF1-46C4-82A3-33BC40CB9B9E}" presName="tile2" presStyleLbl="node1" presStyleIdx="1" presStyleCnt="4" custLinFactNeighborX="31388"/>
      <dgm:spPr/>
    </dgm:pt>
    <dgm:pt modelId="{B5DE7CAE-735A-402E-BD19-FDC44D1BE559}" type="pres">
      <dgm:prSet presAssocID="{44040A51-5FF1-46C4-82A3-33BC40CB9B9E}" presName="tile2text" presStyleLbl="node1" presStyleIdx="1" presStyleCnt="4">
        <dgm:presLayoutVars>
          <dgm:chMax val="0"/>
          <dgm:chPref val="0"/>
          <dgm:bulletEnabled val="1"/>
        </dgm:presLayoutVars>
      </dgm:prSet>
      <dgm:spPr/>
    </dgm:pt>
    <dgm:pt modelId="{894CE869-77B6-46AE-B7C6-D70A06FA9AF7}" type="pres">
      <dgm:prSet presAssocID="{44040A51-5FF1-46C4-82A3-33BC40CB9B9E}" presName="tile3" presStyleLbl="node1" presStyleIdx="2" presStyleCnt="4"/>
      <dgm:spPr/>
    </dgm:pt>
    <dgm:pt modelId="{4FAF82C3-DBAB-4C13-8DEE-EE55481A7E1B}" type="pres">
      <dgm:prSet presAssocID="{44040A51-5FF1-46C4-82A3-33BC40CB9B9E}" presName="tile3text" presStyleLbl="node1" presStyleIdx="2" presStyleCnt="4">
        <dgm:presLayoutVars>
          <dgm:chMax val="0"/>
          <dgm:chPref val="0"/>
          <dgm:bulletEnabled val="1"/>
        </dgm:presLayoutVars>
      </dgm:prSet>
      <dgm:spPr/>
    </dgm:pt>
    <dgm:pt modelId="{8CF591FD-E0E5-4B04-AA39-FCCACF8AA402}" type="pres">
      <dgm:prSet presAssocID="{44040A51-5FF1-46C4-82A3-33BC40CB9B9E}" presName="tile4" presStyleLbl="node1" presStyleIdx="3" presStyleCnt="4"/>
      <dgm:spPr/>
    </dgm:pt>
    <dgm:pt modelId="{B833F4A0-C8DD-4A54-988C-CDF120B70C5D}" type="pres">
      <dgm:prSet presAssocID="{44040A51-5FF1-46C4-82A3-33BC40CB9B9E}" presName="tile4text" presStyleLbl="node1" presStyleIdx="3" presStyleCnt="4">
        <dgm:presLayoutVars>
          <dgm:chMax val="0"/>
          <dgm:chPref val="0"/>
          <dgm:bulletEnabled val="1"/>
        </dgm:presLayoutVars>
      </dgm:prSet>
      <dgm:spPr/>
    </dgm:pt>
    <dgm:pt modelId="{D8F06F63-1C83-4DA4-834C-75D850750FFF}" type="pres">
      <dgm:prSet presAssocID="{44040A51-5FF1-46C4-82A3-33BC40CB9B9E}" presName="centerTile" presStyleLbl="fgShp" presStyleIdx="0" presStyleCnt="1">
        <dgm:presLayoutVars>
          <dgm:chMax val="0"/>
          <dgm:chPref val="0"/>
        </dgm:presLayoutVars>
      </dgm:prSet>
      <dgm:spPr/>
    </dgm:pt>
  </dgm:ptLst>
  <dgm:cxnLst>
    <dgm:cxn modelId="{2C2A6501-F3E5-400D-8A2E-C95855A82D46}" srcId="{53F9A38B-256F-44A9-9462-A5DECA60F24C}" destId="{E201995F-60FB-48D8-B3E9-9CF5456BC851}" srcOrd="3" destOrd="0" parTransId="{135A8F60-203C-41F1-B2F7-4381CB999EAC}" sibTransId="{DA775CA6-F7AA-4D7A-BBBC-FA254C4F23C0}"/>
    <dgm:cxn modelId="{93BC4B0D-89A8-4350-A79C-A6DB7AF5DEC7}" type="presOf" srcId="{44040A51-5FF1-46C4-82A3-33BC40CB9B9E}" destId="{44DB87DF-D56A-43FF-9A90-1E93177CBA9A}" srcOrd="0" destOrd="0" presId="urn:microsoft.com/office/officeart/2005/8/layout/matrix1"/>
    <dgm:cxn modelId="{0122A030-F9C3-4B0D-96C7-C98000166E9D}" type="presOf" srcId="{7CBF8400-DF90-4FCC-961A-D60F88709481}" destId="{D522B565-8489-41E8-A719-3633DA50B195}" srcOrd="0" destOrd="0" presId="urn:microsoft.com/office/officeart/2005/8/layout/matrix1"/>
    <dgm:cxn modelId="{9715603A-7021-41F2-B7F9-2BF5C6462AE9}" type="presOf" srcId="{5803BC57-C7F9-4C57-9C60-C73238731C1F}" destId="{894CE869-77B6-46AE-B7C6-D70A06FA9AF7}" srcOrd="0" destOrd="0" presId="urn:microsoft.com/office/officeart/2005/8/layout/matrix1"/>
    <dgm:cxn modelId="{24C35441-FFD2-4554-92B1-4AABFF799450}" type="presOf" srcId="{5803BC57-C7F9-4C57-9C60-C73238731C1F}" destId="{4FAF82C3-DBAB-4C13-8DEE-EE55481A7E1B}" srcOrd="1" destOrd="0" presId="urn:microsoft.com/office/officeart/2005/8/layout/matrix1"/>
    <dgm:cxn modelId="{F682BC62-97EA-49A0-8DEC-604D423F2310}" type="presOf" srcId="{53F9A38B-256F-44A9-9462-A5DECA60F24C}" destId="{D8F06F63-1C83-4DA4-834C-75D850750FFF}" srcOrd="0" destOrd="0" presId="urn:microsoft.com/office/officeart/2005/8/layout/matrix1"/>
    <dgm:cxn modelId="{2AEF6358-3E05-4289-8942-91BDEE027CC1}" type="presOf" srcId="{E201995F-60FB-48D8-B3E9-9CF5456BC851}" destId="{B833F4A0-C8DD-4A54-988C-CDF120B70C5D}" srcOrd="1" destOrd="0" presId="urn:microsoft.com/office/officeart/2005/8/layout/matrix1"/>
    <dgm:cxn modelId="{CA6D5B7E-D376-4ED1-AE3D-A8C01790180D}" type="presOf" srcId="{46133400-7AEA-41DC-B906-7A7C2A5EC758}" destId="{2C22260A-AE4B-401E-9394-5098E2628FC0}" srcOrd="1" destOrd="0" presId="urn:microsoft.com/office/officeart/2005/8/layout/matrix1"/>
    <dgm:cxn modelId="{8B286AB0-41A3-4B96-9C5D-AE24BD846354}" srcId="{53F9A38B-256F-44A9-9462-A5DECA60F24C}" destId="{7CBF8400-DF90-4FCC-961A-D60F88709481}" srcOrd="1" destOrd="0" parTransId="{B08E38F8-93F7-429F-B076-57EDC4F77C19}" sibTransId="{5393F899-65D2-4D0D-BF16-B28133CF4133}"/>
    <dgm:cxn modelId="{8996FBB8-BE19-4EDE-9F13-AB7CDD146E6B}" srcId="{53F9A38B-256F-44A9-9462-A5DECA60F24C}" destId="{46133400-7AEA-41DC-B906-7A7C2A5EC758}" srcOrd="0" destOrd="0" parTransId="{3136CFD9-9EB5-489D-B889-ABB4D6002254}" sibTransId="{A2569A8E-C80C-4727-A34B-8D684E77E92C}"/>
    <dgm:cxn modelId="{F87652CB-3F97-4529-9426-B86868958461}" srcId="{44040A51-5FF1-46C4-82A3-33BC40CB9B9E}" destId="{53F9A38B-256F-44A9-9462-A5DECA60F24C}" srcOrd="0" destOrd="0" parTransId="{8BBFA6D6-ACDF-4877-B0E2-0E7D08BB196A}" sibTransId="{1EABE6F8-A199-42CE-A82D-C8C49D67F554}"/>
    <dgm:cxn modelId="{2AF8B6CF-A55E-45C2-88FE-EDAAC53595AC}" srcId="{53F9A38B-256F-44A9-9462-A5DECA60F24C}" destId="{5803BC57-C7F9-4C57-9C60-C73238731C1F}" srcOrd="2" destOrd="0" parTransId="{782CA11B-E60F-4ACC-915A-7B0F1230F056}" sibTransId="{4D395531-446B-4130-80B7-5F57B3D1C710}"/>
    <dgm:cxn modelId="{D6D217DC-7591-424F-AE0D-ADE65A711422}" type="presOf" srcId="{E201995F-60FB-48D8-B3E9-9CF5456BC851}" destId="{8CF591FD-E0E5-4B04-AA39-FCCACF8AA402}" srcOrd="0" destOrd="0" presId="urn:microsoft.com/office/officeart/2005/8/layout/matrix1"/>
    <dgm:cxn modelId="{A00DEFE4-1861-44AD-B2E4-C4A7F07F1764}" type="presOf" srcId="{46133400-7AEA-41DC-B906-7A7C2A5EC758}" destId="{9F9188E3-F0AB-4B3C-A3E6-8F156A728EB5}" srcOrd="0" destOrd="0" presId="urn:microsoft.com/office/officeart/2005/8/layout/matrix1"/>
    <dgm:cxn modelId="{5057B7EB-09E2-4703-BA8E-5A0B8778CF91}" type="presOf" srcId="{7CBF8400-DF90-4FCC-961A-D60F88709481}" destId="{B5DE7CAE-735A-402E-BD19-FDC44D1BE559}" srcOrd="1" destOrd="0" presId="urn:microsoft.com/office/officeart/2005/8/layout/matrix1"/>
    <dgm:cxn modelId="{6594C2D1-A496-4986-AC18-E8545A27A28B}" type="presParOf" srcId="{44DB87DF-D56A-43FF-9A90-1E93177CBA9A}" destId="{20300DF9-93F5-40A6-98E7-FC4711333507}" srcOrd="0" destOrd="0" presId="urn:microsoft.com/office/officeart/2005/8/layout/matrix1"/>
    <dgm:cxn modelId="{52496CD0-9B18-4435-8DC7-89E882C3710C}" type="presParOf" srcId="{20300DF9-93F5-40A6-98E7-FC4711333507}" destId="{9F9188E3-F0AB-4B3C-A3E6-8F156A728EB5}" srcOrd="0" destOrd="0" presId="urn:microsoft.com/office/officeart/2005/8/layout/matrix1"/>
    <dgm:cxn modelId="{672F2CDF-CE04-4939-AF60-0246C4CE38B2}" type="presParOf" srcId="{20300DF9-93F5-40A6-98E7-FC4711333507}" destId="{2C22260A-AE4B-401E-9394-5098E2628FC0}" srcOrd="1" destOrd="0" presId="urn:microsoft.com/office/officeart/2005/8/layout/matrix1"/>
    <dgm:cxn modelId="{0C9CC4D4-A9FA-46CA-9231-3472A8736D7B}" type="presParOf" srcId="{20300DF9-93F5-40A6-98E7-FC4711333507}" destId="{D522B565-8489-41E8-A719-3633DA50B195}" srcOrd="2" destOrd="0" presId="urn:microsoft.com/office/officeart/2005/8/layout/matrix1"/>
    <dgm:cxn modelId="{594BE9AD-4898-43CC-9A45-02D0E2F46DAC}" type="presParOf" srcId="{20300DF9-93F5-40A6-98E7-FC4711333507}" destId="{B5DE7CAE-735A-402E-BD19-FDC44D1BE559}" srcOrd="3" destOrd="0" presId="urn:microsoft.com/office/officeart/2005/8/layout/matrix1"/>
    <dgm:cxn modelId="{0DD64D4D-BC69-48E6-BFBD-259C1059B9DB}" type="presParOf" srcId="{20300DF9-93F5-40A6-98E7-FC4711333507}" destId="{894CE869-77B6-46AE-B7C6-D70A06FA9AF7}" srcOrd="4" destOrd="0" presId="urn:microsoft.com/office/officeart/2005/8/layout/matrix1"/>
    <dgm:cxn modelId="{9CA2811B-2722-4D83-8FA5-93F92680B0FD}" type="presParOf" srcId="{20300DF9-93F5-40A6-98E7-FC4711333507}" destId="{4FAF82C3-DBAB-4C13-8DEE-EE55481A7E1B}" srcOrd="5" destOrd="0" presId="urn:microsoft.com/office/officeart/2005/8/layout/matrix1"/>
    <dgm:cxn modelId="{C4221E56-6B16-45E3-B03D-7666485FB5B7}" type="presParOf" srcId="{20300DF9-93F5-40A6-98E7-FC4711333507}" destId="{8CF591FD-E0E5-4B04-AA39-FCCACF8AA402}" srcOrd="6" destOrd="0" presId="urn:microsoft.com/office/officeart/2005/8/layout/matrix1"/>
    <dgm:cxn modelId="{761295F2-4D51-41E0-B79A-90E5C1EC4C9D}" type="presParOf" srcId="{20300DF9-93F5-40A6-98E7-FC4711333507}" destId="{B833F4A0-C8DD-4A54-988C-CDF120B70C5D}" srcOrd="7" destOrd="0" presId="urn:microsoft.com/office/officeart/2005/8/layout/matrix1"/>
    <dgm:cxn modelId="{7104D345-EAF2-4313-BA86-CCF89EEA9B33}" type="presParOf" srcId="{44DB87DF-D56A-43FF-9A90-1E93177CBA9A}" destId="{D8F06F63-1C83-4DA4-834C-75D850750FF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7756617-796E-459F-AA20-089FA252A5A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02FF751-75E4-4D83-AD35-F7BFD85B4F20}">
      <dgm:prSet phldrT="[Text]" custT="1"/>
      <dgm:spPr>
        <a:solidFill>
          <a:schemeClr val="accent2">
            <a:lumMod val="60000"/>
            <a:lumOff val="40000"/>
          </a:schemeClr>
        </a:solidFill>
        <a:ln>
          <a:solidFill>
            <a:schemeClr val="tx1"/>
          </a:solidFill>
        </a:ln>
      </dgm:spPr>
      <dgm:t>
        <a:bodyPr/>
        <a:lstStyle/>
        <a:p>
          <a:r>
            <a:rPr lang="en-US" sz="3600" dirty="0">
              <a:solidFill>
                <a:schemeClr val="tx1"/>
              </a:solidFill>
            </a:rPr>
            <a:t>DVPN</a:t>
          </a:r>
        </a:p>
      </dgm:t>
    </dgm:pt>
    <dgm:pt modelId="{84774C41-AD2E-461A-8655-66AB4F47A293}" type="parTrans" cxnId="{114BF7C3-A285-46A4-A4E2-B7F62E7617DF}">
      <dgm:prSet/>
      <dgm:spPr/>
      <dgm:t>
        <a:bodyPr/>
        <a:lstStyle/>
        <a:p>
          <a:endParaRPr lang="en-US"/>
        </a:p>
      </dgm:t>
    </dgm:pt>
    <dgm:pt modelId="{3ED5813F-47D1-4B7A-9083-0708B7557F3A}" type="sibTrans" cxnId="{114BF7C3-A285-46A4-A4E2-B7F62E7617DF}">
      <dgm:prSet/>
      <dgm:spPr/>
      <dgm:t>
        <a:bodyPr/>
        <a:lstStyle/>
        <a:p>
          <a:endParaRPr lang="en-US"/>
        </a:p>
      </dgm:t>
    </dgm:pt>
    <dgm:pt modelId="{11340E9D-DC4A-480D-9AF6-932BFB04C8D5}">
      <dgm:prSet phldrT="[Text]" custT="1"/>
      <dgm:spPr>
        <a:solidFill>
          <a:schemeClr val="accent2">
            <a:lumMod val="40000"/>
            <a:lumOff val="60000"/>
            <a:alpha val="90000"/>
          </a:schemeClr>
        </a:solidFill>
        <a:ln>
          <a:solidFill>
            <a:schemeClr val="tx1">
              <a:alpha val="90000"/>
            </a:schemeClr>
          </a:solidFill>
        </a:ln>
      </dgm:spPr>
      <dgm:t>
        <a:bodyPr/>
        <a:lstStyle/>
        <a:p>
          <a:r>
            <a:rPr lang="en-US" sz="2800" dirty="0"/>
            <a:t>Issued by the Police to provide emergency protection to the victim. Includes prohibitions &amp; must be heard by a Magistrates Court within 48 hours</a:t>
          </a:r>
        </a:p>
      </dgm:t>
    </dgm:pt>
    <dgm:pt modelId="{2D03085B-4D61-40B8-ADE6-76B137871A0B}" type="parTrans" cxnId="{C3FFC339-DC4C-4F19-BC7C-E42240A12EBE}">
      <dgm:prSet/>
      <dgm:spPr/>
      <dgm:t>
        <a:bodyPr/>
        <a:lstStyle/>
        <a:p>
          <a:endParaRPr lang="en-US"/>
        </a:p>
      </dgm:t>
    </dgm:pt>
    <dgm:pt modelId="{5B3139F8-4AEA-4624-B41B-A7452A79EE69}" type="sibTrans" cxnId="{C3FFC339-DC4C-4F19-BC7C-E42240A12EBE}">
      <dgm:prSet/>
      <dgm:spPr/>
      <dgm:t>
        <a:bodyPr/>
        <a:lstStyle/>
        <a:p>
          <a:endParaRPr lang="en-US"/>
        </a:p>
      </dgm:t>
    </dgm:pt>
    <dgm:pt modelId="{4A00E853-F8ED-4F75-B950-7272DAB67501}">
      <dgm:prSet phldrT="[Text]" custT="1"/>
      <dgm:spPr>
        <a:solidFill>
          <a:schemeClr val="accent2">
            <a:lumMod val="60000"/>
            <a:lumOff val="40000"/>
          </a:schemeClr>
        </a:solidFill>
        <a:ln>
          <a:solidFill>
            <a:schemeClr val="tx1"/>
          </a:solidFill>
        </a:ln>
      </dgm:spPr>
      <dgm:t>
        <a:bodyPr/>
        <a:lstStyle/>
        <a:p>
          <a:r>
            <a:rPr lang="en-US" sz="3600" dirty="0">
              <a:solidFill>
                <a:schemeClr val="tx1"/>
              </a:solidFill>
            </a:rPr>
            <a:t>DVPO</a:t>
          </a:r>
        </a:p>
      </dgm:t>
    </dgm:pt>
    <dgm:pt modelId="{B717EAED-B83A-4FB7-87BD-0485165B86E8}" type="parTrans" cxnId="{0207B39B-CCDA-4F1F-87A4-51400D2C67DD}">
      <dgm:prSet/>
      <dgm:spPr/>
      <dgm:t>
        <a:bodyPr/>
        <a:lstStyle/>
        <a:p>
          <a:endParaRPr lang="en-US"/>
        </a:p>
      </dgm:t>
    </dgm:pt>
    <dgm:pt modelId="{6B0379B2-9BE5-4953-A465-2CB3A66190CA}" type="sibTrans" cxnId="{0207B39B-CCDA-4F1F-87A4-51400D2C67DD}">
      <dgm:prSet/>
      <dgm:spPr/>
      <dgm:t>
        <a:bodyPr/>
        <a:lstStyle/>
        <a:p>
          <a:endParaRPr lang="en-US"/>
        </a:p>
      </dgm:t>
    </dgm:pt>
    <dgm:pt modelId="{6A5A5168-8D90-4DAE-80D4-307EE2CA04FA}">
      <dgm:prSet phldrT="[Text]" custT="1"/>
      <dgm:spPr>
        <a:solidFill>
          <a:schemeClr val="accent2">
            <a:lumMod val="40000"/>
            <a:lumOff val="60000"/>
            <a:alpha val="90000"/>
          </a:schemeClr>
        </a:solidFill>
        <a:ln>
          <a:solidFill>
            <a:schemeClr val="tx1">
              <a:alpha val="90000"/>
            </a:schemeClr>
          </a:solidFill>
        </a:ln>
      </dgm:spPr>
      <dgm:t>
        <a:bodyPr/>
        <a:lstStyle/>
        <a:p>
          <a:r>
            <a:rPr lang="en-US" sz="2800" dirty="0"/>
            <a:t>Police then apply at the Court for a DVPO. Prohibitions are extended for a period between 14 – 28 days</a:t>
          </a:r>
        </a:p>
      </dgm:t>
    </dgm:pt>
    <dgm:pt modelId="{98A71B39-D554-47DA-B3AD-3E18BC2C15DC}" type="parTrans" cxnId="{27C2B855-AFAB-4A2D-8CF5-210F0484F1F7}">
      <dgm:prSet/>
      <dgm:spPr/>
      <dgm:t>
        <a:bodyPr/>
        <a:lstStyle/>
        <a:p>
          <a:endParaRPr lang="en-US"/>
        </a:p>
      </dgm:t>
    </dgm:pt>
    <dgm:pt modelId="{F54AA36F-C0CE-4E3A-BE5E-9CFD8161AFF2}" type="sibTrans" cxnId="{27C2B855-AFAB-4A2D-8CF5-210F0484F1F7}">
      <dgm:prSet/>
      <dgm:spPr/>
      <dgm:t>
        <a:bodyPr/>
        <a:lstStyle/>
        <a:p>
          <a:endParaRPr lang="en-US"/>
        </a:p>
      </dgm:t>
    </dgm:pt>
    <dgm:pt modelId="{BEAADD2F-5B8B-4900-8BAE-57F8DCE0541E}" type="pres">
      <dgm:prSet presAssocID="{57756617-796E-459F-AA20-089FA252A5A6}" presName="Name0" presStyleCnt="0">
        <dgm:presLayoutVars>
          <dgm:dir/>
          <dgm:animLvl val="lvl"/>
          <dgm:resizeHandles val="exact"/>
        </dgm:presLayoutVars>
      </dgm:prSet>
      <dgm:spPr/>
    </dgm:pt>
    <dgm:pt modelId="{EFA32547-E3F9-4D40-8EA5-6D6B6606165E}" type="pres">
      <dgm:prSet presAssocID="{D02FF751-75E4-4D83-AD35-F7BFD85B4F20}" presName="composite" presStyleCnt="0"/>
      <dgm:spPr/>
    </dgm:pt>
    <dgm:pt modelId="{F894B797-3728-4E83-B021-DB14536242A4}" type="pres">
      <dgm:prSet presAssocID="{D02FF751-75E4-4D83-AD35-F7BFD85B4F20}" presName="parTx" presStyleLbl="alignNode1" presStyleIdx="0" presStyleCnt="2" custScaleY="100000">
        <dgm:presLayoutVars>
          <dgm:chMax val="0"/>
          <dgm:chPref val="0"/>
          <dgm:bulletEnabled val="1"/>
        </dgm:presLayoutVars>
      </dgm:prSet>
      <dgm:spPr/>
    </dgm:pt>
    <dgm:pt modelId="{570C883A-E749-4028-89FB-872BEC1297E0}" type="pres">
      <dgm:prSet presAssocID="{D02FF751-75E4-4D83-AD35-F7BFD85B4F20}" presName="desTx" presStyleLbl="alignAccFollowNode1" presStyleIdx="0" presStyleCnt="2">
        <dgm:presLayoutVars>
          <dgm:bulletEnabled val="1"/>
        </dgm:presLayoutVars>
      </dgm:prSet>
      <dgm:spPr/>
    </dgm:pt>
    <dgm:pt modelId="{C30EC85A-9FAA-42D2-A8F2-8CDBB4E1BFA6}" type="pres">
      <dgm:prSet presAssocID="{3ED5813F-47D1-4B7A-9083-0708B7557F3A}" presName="space" presStyleCnt="0"/>
      <dgm:spPr/>
    </dgm:pt>
    <dgm:pt modelId="{25D8AD39-9A30-4401-A80B-BE2CE2DBDDD8}" type="pres">
      <dgm:prSet presAssocID="{4A00E853-F8ED-4F75-B950-7272DAB67501}" presName="composite" presStyleCnt="0"/>
      <dgm:spPr/>
    </dgm:pt>
    <dgm:pt modelId="{5834330D-1923-474E-B78D-AC3782498AF8}" type="pres">
      <dgm:prSet presAssocID="{4A00E853-F8ED-4F75-B950-7272DAB67501}" presName="parTx" presStyleLbl="alignNode1" presStyleIdx="1" presStyleCnt="2" custScaleY="100000">
        <dgm:presLayoutVars>
          <dgm:chMax val="0"/>
          <dgm:chPref val="0"/>
          <dgm:bulletEnabled val="1"/>
        </dgm:presLayoutVars>
      </dgm:prSet>
      <dgm:spPr/>
    </dgm:pt>
    <dgm:pt modelId="{F02D4F3D-76C6-4F34-8F46-3AEFFE79E99D}" type="pres">
      <dgm:prSet presAssocID="{4A00E853-F8ED-4F75-B950-7272DAB67501}" presName="desTx" presStyleLbl="alignAccFollowNode1" presStyleIdx="1" presStyleCnt="2">
        <dgm:presLayoutVars>
          <dgm:bulletEnabled val="1"/>
        </dgm:presLayoutVars>
      </dgm:prSet>
      <dgm:spPr/>
    </dgm:pt>
  </dgm:ptLst>
  <dgm:cxnLst>
    <dgm:cxn modelId="{65F8C411-DA2E-458F-9E0C-9DDC5B166729}" type="presOf" srcId="{D02FF751-75E4-4D83-AD35-F7BFD85B4F20}" destId="{F894B797-3728-4E83-B021-DB14536242A4}" srcOrd="0" destOrd="0" presId="urn:microsoft.com/office/officeart/2005/8/layout/hList1"/>
    <dgm:cxn modelId="{C3FFC339-DC4C-4F19-BC7C-E42240A12EBE}" srcId="{D02FF751-75E4-4D83-AD35-F7BFD85B4F20}" destId="{11340E9D-DC4A-480D-9AF6-932BFB04C8D5}" srcOrd="0" destOrd="0" parTransId="{2D03085B-4D61-40B8-ADE6-76B137871A0B}" sibTransId="{5B3139F8-4AEA-4624-B41B-A7452A79EE69}"/>
    <dgm:cxn modelId="{DFA5926B-492D-4F71-90A6-51CAF0CCACD5}" type="presOf" srcId="{57756617-796E-459F-AA20-089FA252A5A6}" destId="{BEAADD2F-5B8B-4900-8BAE-57F8DCE0541E}" srcOrd="0" destOrd="0" presId="urn:microsoft.com/office/officeart/2005/8/layout/hList1"/>
    <dgm:cxn modelId="{27C2B855-AFAB-4A2D-8CF5-210F0484F1F7}" srcId="{4A00E853-F8ED-4F75-B950-7272DAB67501}" destId="{6A5A5168-8D90-4DAE-80D4-307EE2CA04FA}" srcOrd="0" destOrd="0" parTransId="{98A71B39-D554-47DA-B3AD-3E18BC2C15DC}" sibTransId="{F54AA36F-C0CE-4E3A-BE5E-9CFD8161AFF2}"/>
    <dgm:cxn modelId="{0A30037D-CB20-406D-AC94-3503A727E8C8}" type="presOf" srcId="{4A00E853-F8ED-4F75-B950-7272DAB67501}" destId="{5834330D-1923-474E-B78D-AC3782498AF8}" srcOrd="0" destOrd="0" presId="urn:microsoft.com/office/officeart/2005/8/layout/hList1"/>
    <dgm:cxn modelId="{A3623D91-4884-4B0F-B3C8-F0994EBA59B7}" type="presOf" srcId="{11340E9D-DC4A-480D-9AF6-932BFB04C8D5}" destId="{570C883A-E749-4028-89FB-872BEC1297E0}" srcOrd="0" destOrd="0" presId="urn:microsoft.com/office/officeart/2005/8/layout/hList1"/>
    <dgm:cxn modelId="{0207B39B-CCDA-4F1F-87A4-51400D2C67DD}" srcId="{57756617-796E-459F-AA20-089FA252A5A6}" destId="{4A00E853-F8ED-4F75-B950-7272DAB67501}" srcOrd="1" destOrd="0" parTransId="{B717EAED-B83A-4FB7-87BD-0485165B86E8}" sibTransId="{6B0379B2-9BE5-4953-A465-2CB3A66190CA}"/>
    <dgm:cxn modelId="{114BF7C3-A285-46A4-A4E2-B7F62E7617DF}" srcId="{57756617-796E-459F-AA20-089FA252A5A6}" destId="{D02FF751-75E4-4D83-AD35-F7BFD85B4F20}" srcOrd="0" destOrd="0" parTransId="{84774C41-AD2E-461A-8655-66AB4F47A293}" sibTransId="{3ED5813F-47D1-4B7A-9083-0708B7557F3A}"/>
    <dgm:cxn modelId="{89E35ED4-DBF0-4A47-B2D3-E00AFD5CD8F6}" type="presOf" srcId="{6A5A5168-8D90-4DAE-80D4-307EE2CA04FA}" destId="{F02D4F3D-76C6-4F34-8F46-3AEFFE79E99D}" srcOrd="0" destOrd="0" presId="urn:microsoft.com/office/officeart/2005/8/layout/hList1"/>
    <dgm:cxn modelId="{BA562488-0562-44C2-A99D-DC847B0EBDF7}" type="presParOf" srcId="{BEAADD2F-5B8B-4900-8BAE-57F8DCE0541E}" destId="{EFA32547-E3F9-4D40-8EA5-6D6B6606165E}" srcOrd="0" destOrd="0" presId="urn:microsoft.com/office/officeart/2005/8/layout/hList1"/>
    <dgm:cxn modelId="{3F1E6042-2661-47A2-A297-78F8618DE623}" type="presParOf" srcId="{EFA32547-E3F9-4D40-8EA5-6D6B6606165E}" destId="{F894B797-3728-4E83-B021-DB14536242A4}" srcOrd="0" destOrd="0" presId="urn:microsoft.com/office/officeart/2005/8/layout/hList1"/>
    <dgm:cxn modelId="{D41E975B-05E6-48F7-ADB5-31938DEFCAC4}" type="presParOf" srcId="{EFA32547-E3F9-4D40-8EA5-6D6B6606165E}" destId="{570C883A-E749-4028-89FB-872BEC1297E0}" srcOrd="1" destOrd="0" presId="urn:microsoft.com/office/officeart/2005/8/layout/hList1"/>
    <dgm:cxn modelId="{21C4A0E5-412F-469A-B6B7-DAA0DD2A6272}" type="presParOf" srcId="{BEAADD2F-5B8B-4900-8BAE-57F8DCE0541E}" destId="{C30EC85A-9FAA-42D2-A8F2-8CDBB4E1BFA6}" srcOrd="1" destOrd="0" presId="urn:microsoft.com/office/officeart/2005/8/layout/hList1"/>
    <dgm:cxn modelId="{ACD59924-A25D-4D76-82E5-3A0CD5030DC8}" type="presParOf" srcId="{BEAADD2F-5B8B-4900-8BAE-57F8DCE0541E}" destId="{25D8AD39-9A30-4401-A80B-BE2CE2DBDDD8}" srcOrd="2" destOrd="0" presId="urn:microsoft.com/office/officeart/2005/8/layout/hList1"/>
    <dgm:cxn modelId="{C04A3D01-FBAB-46CC-B935-B3F112AA143F}" type="presParOf" srcId="{25D8AD39-9A30-4401-A80B-BE2CE2DBDDD8}" destId="{5834330D-1923-474E-B78D-AC3782498AF8}" srcOrd="0" destOrd="0" presId="urn:microsoft.com/office/officeart/2005/8/layout/hList1"/>
    <dgm:cxn modelId="{1839C49D-C44F-412A-80C5-AA5EE81110BF}" type="presParOf" srcId="{25D8AD39-9A30-4401-A80B-BE2CE2DBDDD8}" destId="{F02D4F3D-76C6-4F34-8F46-3AEFFE79E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4035A99-D4A9-41CD-B0B3-2C8D88149D0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E3B1049-0EA7-4C85-AB04-7FE4E34439B2}">
      <dgm:prSet phldrT="[Text]" custT="1"/>
      <dgm:spPr>
        <a:solidFill>
          <a:schemeClr val="accent2">
            <a:lumMod val="40000"/>
            <a:lumOff val="60000"/>
          </a:schemeClr>
        </a:solidFill>
        <a:ln>
          <a:solidFill>
            <a:schemeClr val="tx1"/>
          </a:solidFill>
        </a:ln>
      </dgm:spPr>
      <dgm:t>
        <a:bodyPr/>
        <a:lstStyle/>
        <a:p>
          <a:r>
            <a:rPr lang="en-US" sz="2000" dirty="0" err="1">
              <a:solidFill>
                <a:schemeClr val="tx1"/>
              </a:solidFill>
            </a:rPr>
            <a:t>Authorising</a:t>
          </a:r>
          <a:r>
            <a:rPr lang="en-US" sz="2000" dirty="0">
              <a:solidFill>
                <a:schemeClr val="tx1"/>
              </a:solidFill>
            </a:rPr>
            <a:t> Officer of Supt or above may </a:t>
          </a:r>
          <a:r>
            <a:rPr lang="en-US" sz="2000" dirty="0" err="1">
              <a:solidFill>
                <a:schemeClr val="tx1"/>
              </a:solidFill>
            </a:rPr>
            <a:t>authorise</a:t>
          </a:r>
          <a:r>
            <a:rPr lang="en-US" sz="2000" dirty="0">
              <a:solidFill>
                <a:schemeClr val="tx1"/>
              </a:solidFill>
            </a:rPr>
            <a:t> a DVPN under S24 where</a:t>
          </a:r>
        </a:p>
      </dgm:t>
    </dgm:pt>
    <dgm:pt modelId="{72111AC6-B858-444E-BF87-4AC3DA0B22E8}" type="parTrans" cxnId="{5BC9784D-050D-4113-A13D-2F5BC536A9D5}">
      <dgm:prSet/>
      <dgm:spPr/>
      <dgm:t>
        <a:bodyPr/>
        <a:lstStyle/>
        <a:p>
          <a:endParaRPr lang="en-US"/>
        </a:p>
      </dgm:t>
    </dgm:pt>
    <dgm:pt modelId="{780CC86F-B975-459A-8F3F-BA03191F89F7}" type="sibTrans" cxnId="{5BC9784D-050D-4113-A13D-2F5BC536A9D5}">
      <dgm:prSet/>
      <dgm:spPr>
        <a:solidFill>
          <a:schemeClr val="accent2">
            <a:lumMod val="75000"/>
          </a:schemeClr>
        </a:solidFill>
        <a:ln>
          <a:solidFill>
            <a:schemeClr val="tx1"/>
          </a:solidFill>
        </a:ln>
      </dgm:spPr>
      <dgm:t>
        <a:bodyPr/>
        <a:lstStyle/>
        <a:p>
          <a:endParaRPr lang="en-US"/>
        </a:p>
      </dgm:t>
    </dgm:pt>
    <dgm:pt modelId="{A88F4C1B-1749-40E6-9F0F-676A2B2ABB6D}">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The perpetrator is 18 years or over</a:t>
          </a:r>
        </a:p>
      </dgm:t>
    </dgm:pt>
    <dgm:pt modelId="{CF4B2875-A596-4143-8E9F-ED3BA97E316D}" type="parTrans" cxnId="{EC05BB1F-DE39-4A5A-9F09-899AF78801A4}">
      <dgm:prSet/>
      <dgm:spPr/>
      <dgm:t>
        <a:bodyPr/>
        <a:lstStyle/>
        <a:p>
          <a:endParaRPr lang="en-US"/>
        </a:p>
      </dgm:t>
    </dgm:pt>
    <dgm:pt modelId="{14E4DCB7-B612-4E23-8A09-D3A114306980}" type="sibTrans" cxnId="{EC05BB1F-DE39-4A5A-9F09-899AF78801A4}">
      <dgm:prSet/>
      <dgm:spPr>
        <a:solidFill>
          <a:schemeClr val="accent2">
            <a:lumMod val="75000"/>
          </a:schemeClr>
        </a:solidFill>
        <a:ln>
          <a:solidFill>
            <a:schemeClr val="tx1"/>
          </a:solidFill>
        </a:ln>
      </dgm:spPr>
      <dgm:t>
        <a:bodyPr/>
        <a:lstStyle/>
        <a:p>
          <a:endParaRPr lang="en-US"/>
        </a:p>
      </dgm:t>
    </dgm:pt>
    <dgm:pt modelId="{84FDBE90-6CA8-4A4D-A19C-D6D96F1ED7F0}">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Reasonable grounds for believing that they have been violent or threatened violence towards the victim on this occasion </a:t>
          </a:r>
          <a:r>
            <a:rPr lang="en-US" sz="2000" b="1" i="1" u="sng" dirty="0">
              <a:solidFill>
                <a:schemeClr val="tx1"/>
              </a:solidFill>
            </a:rPr>
            <a:t>AND</a:t>
          </a:r>
        </a:p>
      </dgm:t>
    </dgm:pt>
    <dgm:pt modelId="{DFEFA790-37D6-4B8D-858C-7FC0D9ECE013}" type="parTrans" cxnId="{F917685A-330E-4637-BCCA-E0B666A4D31B}">
      <dgm:prSet/>
      <dgm:spPr/>
      <dgm:t>
        <a:bodyPr/>
        <a:lstStyle/>
        <a:p>
          <a:endParaRPr lang="en-US"/>
        </a:p>
      </dgm:t>
    </dgm:pt>
    <dgm:pt modelId="{0E17B998-D4D2-456A-8A29-18D7D85A90CF}" type="sibTrans" cxnId="{F917685A-330E-4637-BCCA-E0B666A4D31B}">
      <dgm:prSet/>
      <dgm:spPr>
        <a:solidFill>
          <a:schemeClr val="accent2">
            <a:lumMod val="75000"/>
          </a:schemeClr>
        </a:solidFill>
        <a:ln>
          <a:solidFill>
            <a:schemeClr val="tx1"/>
          </a:solidFill>
        </a:ln>
      </dgm:spPr>
      <dgm:t>
        <a:bodyPr/>
        <a:lstStyle/>
        <a:p>
          <a:endParaRPr lang="en-US"/>
        </a:p>
      </dgm:t>
    </dgm:pt>
    <dgm:pt modelId="{55D4EE9B-201C-48F6-A8A1-336B19BE4A0F}">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Issue of the DVPN is necessary to protect the victim from violence or a threat of violence from the perpetrator</a:t>
          </a:r>
        </a:p>
      </dgm:t>
    </dgm:pt>
    <dgm:pt modelId="{B4248862-9894-420D-8F13-3389CA7844E0}" type="parTrans" cxnId="{606F6913-3599-4260-9317-C631B80636EB}">
      <dgm:prSet/>
      <dgm:spPr/>
      <dgm:t>
        <a:bodyPr/>
        <a:lstStyle/>
        <a:p>
          <a:endParaRPr lang="en-US"/>
        </a:p>
      </dgm:t>
    </dgm:pt>
    <dgm:pt modelId="{782EE5DC-D070-436E-B0BC-44BE65FE7307}" type="sibTrans" cxnId="{606F6913-3599-4260-9317-C631B80636EB}">
      <dgm:prSet/>
      <dgm:spPr>
        <a:solidFill>
          <a:schemeClr val="accent2">
            <a:lumMod val="75000"/>
          </a:schemeClr>
        </a:solidFill>
        <a:ln>
          <a:solidFill>
            <a:schemeClr val="tx1"/>
          </a:solidFill>
        </a:ln>
      </dgm:spPr>
      <dgm:t>
        <a:bodyPr/>
        <a:lstStyle/>
        <a:p>
          <a:endParaRPr lang="en-US"/>
        </a:p>
      </dgm:t>
    </dgm:pt>
    <dgm:pt modelId="{3726498C-A9B1-4333-8FE8-B9CD67E74208}">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The victim and the perpetrator do not have to live together</a:t>
          </a:r>
        </a:p>
      </dgm:t>
    </dgm:pt>
    <dgm:pt modelId="{9C1AF12A-AAF1-43E0-B0B4-A064B2C6F83F}" type="parTrans" cxnId="{85239537-5780-459A-B397-4086EFFEC32A}">
      <dgm:prSet/>
      <dgm:spPr/>
      <dgm:t>
        <a:bodyPr/>
        <a:lstStyle/>
        <a:p>
          <a:endParaRPr lang="en-US"/>
        </a:p>
      </dgm:t>
    </dgm:pt>
    <dgm:pt modelId="{92E2E5EA-388E-4F01-B7D5-F44199CE6B20}" type="sibTrans" cxnId="{85239537-5780-459A-B397-4086EFFEC32A}">
      <dgm:prSet/>
      <dgm:spPr>
        <a:solidFill>
          <a:schemeClr val="accent2">
            <a:lumMod val="75000"/>
          </a:schemeClr>
        </a:solidFill>
        <a:ln>
          <a:solidFill>
            <a:schemeClr val="tx1"/>
          </a:solidFill>
        </a:ln>
      </dgm:spPr>
      <dgm:t>
        <a:bodyPr/>
        <a:lstStyle/>
        <a:p>
          <a:endParaRPr lang="en-US"/>
        </a:p>
      </dgm:t>
    </dgm:pt>
    <dgm:pt modelId="{1C665843-033D-44F1-A97E-2817E2071F6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This is </a:t>
          </a:r>
          <a:r>
            <a:rPr lang="en-US" sz="2000" b="1" i="1" u="sng" dirty="0">
              <a:solidFill>
                <a:schemeClr val="tx1"/>
              </a:solidFill>
            </a:rPr>
            <a:t>a victimless process</a:t>
          </a:r>
          <a:r>
            <a:rPr lang="en-US" sz="2000" dirty="0">
              <a:solidFill>
                <a:schemeClr val="tx1"/>
              </a:solidFill>
            </a:rPr>
            <a:t>, a DVPN does not require the consent of the victim</a:t>
          </a:r>
        </a:p>
      </dgm:t>
    </dgm:pt>
    <dgm:pt modelId="{0678B1DE-1D3B-47C3-9BF3-0877A63EBB84}" type="parTrans" cxnId="{4BC0B132-F818-4906-BEF9-DA0D8BA567C1}">
      <dgm:prSet/>
      <dgm:spPr/>
      <dgm:t>
        <a:bodyPr/>
        <a:lstStyle/>
        <a:p>
          <a:endParaRPr lang="en-US"/>
        </a:p>
      </dgm:t>
    </dgm:pt>
    <dgm:pt modelId="{F3FD03EA-0A43-4C49-BEAA-692DFD57E86B}" type="sibTrans" cxnId="{4BC0B132-F818-4906-BEF9-DA0D8BA567C1}">
      <dgm:prSet/>
      <dgm:spPr/>
      <dgm:t>
        <a:bodyPr/>
        <a:lstStyle/>
        <a:p>
          <a:endParaRPr lang="en-US"/>
        </a:p>
      </dgm:t>
    </dgm:pt>
    <dgm:pt modelId="{C11073EF-89D7-48B7-B88C-AB04B60A0DDB}" type="pres">
      <dgm:prSet presAssocID="{44035A99-D4A9-41CD-B0B3-2C8D88149D06}" presName="diagram" presStyleCnt="0">
        <dgm:presLayoutVars>
          <dgm:dir/>
          <dgm:resizeHandles val="exact"/>
        </dgm:presLayoutVars>
      </dgm:prSet>
      <dgm:spPr/>
    </dgm:pt>
    <dgm:pt modelId="{9622AFD7-B1CF-4291-9F1C-DA1113A6897C}" type="pres">
      <dgm:prSet presAssocID="{BE3B1049-0EA7-4C85-AB04-7FE4E34439B2}" presName="node" presStyleLbl="node1" presStyleIdx="0" presStyleCnt="6">
        <dgm:presLayoutVars>
          <dgm:bulletEnabled val="1"/>
        </dgm:presLayoutVars>
      </dgm:prSet>
      <dgm:spPr/>
    </dgm:pt>
    <dgm:pt modelId="{1273E5BC-960C-43BA-96DF-120C1AD27BCD}" type="pres">
      <dgm:prSet presAssocID="{780CC86F-B975-459A-8F3F-BA03191F89F7}" presName="sibTrans" presStyleLbl="sibTrans2D1" presStyleIdx="0" presStyleCnt="5"/>
      <dgm:spPr/>
    </dgm:pt>
    <dgm:pt modelId="{36560C05-2D3D-439B-B3EE-FB872164F905}" type="pres">
      <dgm:prSet presAssocID="{780CC86F-B975-459A-8F3F-BA03191F89F7}" presName="connectorText" presStyleLbl="sibTrans2D1" presStyleIdx="0" presStyleCnt="5"/>
      <dgm:spPr/>
    </dgm:pt>
    <dgm:pt modelId="{5303004C-1326-42D9-8193-4FB72A862862}" type="pres">
      <dgm:prSet presAssocID="{A88F4C1B-1749-40E6-9F0F-676A2B2ABB6D}" presName="node" presStyleLbl="node1" presStyleIdx="1" presStyleCnt="6">
        <dgm:presLayoutVars>
          <dgm:bulletEnabled val="1"/>
        </dgm:presLayoutVars>
      </dgm:prSet>
      <dgm:spPr/>
    </dgm:pt>
    <dgm:pt modelId="{576FD198-BB28-4106-9D70-FC05846F1F6F}" type="pres">
      <dgm:prSet presAssocID="{14E4DCB7-B612-4E23-8A09-D3A114306980}" presName="sibTrans" presStyleLbl="sibTrans2D1" presStyleIdx="1" presStyleCnt="5"/>
      <dgm:spPr/>
    </dgm:pt>
    <dgm:pt modelId="{8B4F6764-B138-491A-91AF-1CFB0D94D9D1}" type="pres">
      <dgm:prSet presAssocID="{14E4DCB7-B612-4E23-8A09-D3A114306980}" presName="connectorText" presStyleLbl="sibTrans2D1" presStyleIdx="1" presStyleCnt="5"/>
      <dgm:spPr/>
    </dgm:pt>
    <dgm:pt modelId="{77CF96CB-0B06-455B-83E0-D39FCFE707AA}" type="pres">
      <dgm:prSet presAssocID="{84FDBE90-6CA8-4A4D-A19C-D6D96F1ED7F0}" presName="node" presStyleLbl="node1" presStyleIdx="2" presStyleCnt="6">
        <dgm:presLayoutVars>
          <dgm:bulletEnabled val="1"/>
        </dgm:presLayoutVars>
      </dgm:prSet>
      <dgm:spPr/>
    </dgm:pt>
    <dgm:pt modelId="{C5DCCB53-046E-4BF9-85A7-CBBE674CB580}" type="pres">
      <dgm:prSet presAssocID="{0E17B998-D4D2-456A-8A29-18D7D85A90CF}" presName="sibTrans" presStyleLbl="sibTrans2D1" presStyleIdx="2" presStyleCnt="5" custLinFactNeighborX="-10864" custLinFactNeighborY="15075"/>
      <dgm:spPr/>
    </dgm:pt>
    <dgm:pt modelId="{D8A18E4D-1EE2-43BF-8D64-F2C4F09B6F65}" type="pres">
      <dgm:prSet presAssocID="{0E17B998-D4D2-456A-8A29-18D7D85A90CF}" presName="connectorText" presStyleLbl="sibTrans2D1" presStyleIdx="2" presStyleCnt="5"/>
      <dgm:spPr/>
    </dgm:pt>
    <dgm:pt modelId="{468936C5-CE6D-4C01-927D-8B2B90A0C23D}" type="pres">
      <dgm:prSet presAssocID="{55D4EE9B-201C-48F6-A8A1-336B19BE4A0F}" presName="node" presStyleLbl="node1" presStyleIdx="3" presStyleCnt="6" custLinFactNeighborY="-26129">
        <dgm:presLayoutVars>
          <dgm:bulletEnabled val="1"/>
        </dgm:presLayoutVars>
      </dgm:prSet>
      <dgm:spPr/>
    </dgm:pt>
    <dgm:pt modelId="{87C527BD-D977-4D12-943E-3880585C3B30}" type="pres">
      <dgm:prSet presAssocID="{782EE5DC-D070-436E-B0BC-44BE65FE7307}" presName="sibTrans" presStyleLbl="sibTrans2D1" presStyleIdx="3" presStyleCnt="5"/>
      <dgm:spPr/>
    </dgm:pt>
    <dgm:pt modelId="{D5583A77-DCE7-4C36-BE7A-ABB0E6BB22E2}" type="pres">
      <dgm:prSet presAssocID="{782EE5DC-D070-436E-B0BC-44BE65FE7307}" presName="connectorText" presStyleLbl="sibTrans2D1" presStyleIdx="3" presStyleCnt="5"/>
      <dgm:spPr/>
    </dgm:pt>
    <dgm:pt modelId="{B47D9376-81F7-4C45-8C26-DB683BE85F5C}" type="pres">
      <dgm:prSet presAssocID="{3726498C-A9B1-4333-8FE8-B9CD67E74208}" presName="node" presStyleLbl="node1" presStyleIdx="4" presStyleCnt="6" custLinFactNeighborX="918" custLinFactNeighborY="-29032">
        <dgm:presLayoutVars>
          <dgm:bulletEnabled val="1"/>
        </dgm:presLayoutVars>
      </dgm:prSet>
      <dgm:spPr/>
    </dgm:pt>
    <dgm:pt modelId="{5E8FD572-D98C-41E5-A4C1-0FE383EE60D3}" type="pres">
      <dgm:prSet presAssocID="{92E2E5EA-388E-4F01-B7D5-F44199CE6B20}" presName="sibTrans" presStyleLbl="sibTrans2D1" presStyleIdx="4" presStyleCnt="5"/>
      <dgm:spPr/>
    </dgm:pt>
    <dgm:pt modelId="{626A4E12-7E38-4CD1-BAC4-F00358F44C48}" type="pres">
      <dgm:prSet presAssocID="{92E2E5EA-388E-4F01-B7D5-F44199CE6B20}" presName="connectorText" presStyleLbl="sibTrans2D1" presStyleIdx="4" presStyleCnt="5"/>
      <dgm:spPr/>
    </dgm:pt>
    <dgm:pt modelId="{A7E64AAB-1D30-48A4-929B-41AC44B3CD6E}" type="pres">
      <dgm:prSet presAssocID="{1C665843-033D-44F1-A97E-2817E2071F6A}" presName="node" presStyleLbl="node1" presStyleIdx="5" presStyleCnt="6" custLinFactNeighborX="-335" custLinFactNeighborY="-27581">
        <dgm:presLayoutVars>
          <dgm:bulletEnabled val="1"/>
        </dgm:presLayoutVars>
      </dgm:prSet>
      <dgm:spPr/>
    </dgm:pt>
  </dgm:ptLst>
  <dgm:cxnLst>
    <dgm:cxn modelId="{606F6913-3599-4260-9317-C631B80636EB}" srcId="{44035A99-D4A9-41CD-B0B3-2C8D88149D06}" destId="{55D4EE9B-201C-48F6-A8A1-336B19BE4A0F}" srcOrd="3" destOrd="0" parTransId="{B4248862-9894-420D-8F13-3389CA7844E0}" sibTransId="{782EE5DC-D070-436E-B0BC-44BE65FE7307}"/>
    <dgm:cxn modelId="{5576741C-B9F2-4083-A3F9-8F5FCD731E63}" type="presOf" srcId="{BE3B1049-0EA7-4C85-AB04-7FE4E34439B2}" destId="{9622AFD7-B1CF-4291-9F1C-DA1113A6897C}" srcOrd="0" destOrd="0" presId="urn:microsoft.com/office/officeart/2005/8/layout/process5"/>
    <dgm:cxn modelId="{AE5DD31E-B7A1-471D-8AB3-579B1D47B2F2}" type="presOf" srcId="{55D4EE9B-201C-48F6-A8A1-336B19BE4A0F}" destId="{468936C5-CE6D-4C01-927D-8B2B90A0C23D}" srcOrd="0" destOrd="0" presId="urn:microsoft.com/office/officeart/2005/8/layout/process5"/>
    <dgm:cxn modelId="{EC05BB1F-DE39-4A5A-9F09-899AF78801A4}" srcId="{44035A99-D4A9-41CD-B0B3-2C8D88149D06}" destId="{A88F4C1B-1749-40E6-9F0F-676A2B2ABB6D}" srcOrd="1" destOrd="0" parTransId="{CF4B2875-A596-4143-8E9F-ED3BA97E316D}" sibTransId="{14E4DCB7-B612-4E23-8A09-D3A114306980}"/>
    <dgm:cxn modelId="{7CDAAD2C-76AF-4A91-A16F-04EE4EA1B908}" type="presOf" srcId="{0E17B998-D4D2-456A-8A29-18D7D85A90CF}" destId="{D8A18E4D-1EE2-43BF-8D64-F2C4F09B6F65}" srcOrd="1" destOrd="0" presId="urn:microsoft.com/office/officeart/2005/8/layout/process5"/>
    <dgm:cxn modelId="{4BC0B132-F818-4906-BEF9-DA0D8BA567C1}" srcId="{44035A99-D4A9-41CD-B0B3-2C8D88149D06}" destId="{1C665843-033D-44F1-A97E-2817E2071F6A}" srcOrd="5" destOrd="0" parTransId="{0678B1DE-1D3B-47C3-9BF3-0877A63EBB84}" sibTransId="{F3FD03EA-0A43-4C49-BEAA-692DFD57E86B}"/>
    <dgm:cxn modelId="{85239537-5780-459A-B397-4086EFFEC32A}" srcId="{44035A99-D4A9-41CD-B0B3-2C8D88149D06}" destId="{3726498C-A9B1-4333-8FE8-B9CD67E74208}" srcOrd="4" destOrd="0" parTransId="{9C1AF12A-AAF1-43E0-B0B4-A064B2C6F83F}" sibTransId="{92E2E5EA-388E-4F01-B7D5-F44199CE6B20}"/>
    <dgm:cxn modelId="{5E8E1260-35A3-4796-8397-36DFF46FD978}" type="presOf" srcId="{92E2E5EA-388E-4F01-B7D5-F44199CE6B20}" destId="{5E8FD572-D98C-41E5-A4C1-0FE383EE60D3}" srcOrd="0" destOrd="0" presId="urn:microsoft.com/office/officeart/2005/8/layout/process5"/>
    <dgm:cxn modelId="{9F077D46-DB7D-4802-9F56-BAB79FAADDFF}" type="presOf" srcId="{A88F4C1B-1749-40E6-9F0F-676A2B2ABB6D}" destId="{5303004C-1326-42D9-8193-4FB72A862862}" srcOrd="0" destOrd="0" presId="urn:microsoft.com/office/officeart/2005/8/layout/process5"/>
    <dgm:cxn modelId="{D1413347-8D28-41F9-9FB0-EFD8EC2CF62A}" type="presOf" srcId="{84FDBE90-6CA8-4A4D-A19C-D6D96F1ED7F0}" destId="{77CF96CB-0B06-455B-83E0-D39FCFE707AA}" srcOrd="0" destOrd="0" presId="urn:microsoft.com/office/officeart/2005/8/layout/process5"/>
    <dgm:cxn modelId="{E4373A6B-D80F-49A3-BCF8-33677EAA5645}" type="presOf" srcId="{0E17B998-D4D2-456A-8A29-18D7D85A90CF}" destId="{C5DCCB53-046E-4BF9-85A7-CBBE674CB580}" srcOrd="0" destOrd="0" presId="urn:microsoft.com/office/officeart/2005/8/layout/process5"/>
    <dgm:cxn modelId="{5BC9784D-050D-4113-A13D-2F5BC536A9D5}" srcId="{44035A99-D4A9-41CD-B0B3-2C8D88149D06}" destId="{BE3B1049-0EA7-4C85-AB04-7FE4E34439B2}" srcOrd="0" destOrd="0" parTransId="{72111AC6-B858-444E-BF87-4AC3DA0B22E8}" sibTransId="{780CC86F-B975-459A-8F3F-BA03191F89F7}"/>
    <dgm:cxn modelId="{AFB35954-B956-4016-A966-6BD0D778F1ED}" type="presOf" srcId="{782EE5DC-D070-436E-B0BC-44BE65FE7307}" destId="{D5583A77-DCE7-4C36-BE7A-ABB0E6BB22E2}" srcOrd="1" destOrd="0" presId="urn:microsoft.com/office/officeart/2005/8/layout/process5"/>
    <dgm:cxn modelId="{F917685A-330E-4637-BCCA-E0B666A4D31B}" srcId="{44035A99-D4A9-41CD-B0B3-2C8D88149D06}" destId="{84FDBE90-6CA8-4A4D-A19C-D6D96F1ED7F0}" srcOrd="2" destOrd="0" parTransId="{DFEFA790-37D6-4B8D-858C-7FC0D9ECE013}" sibTransId="{0E17B998-D4D2-456A-8A29-18D7D85A90CF}"/>
    <dgm:cxn modelId="{F83B3C84-F039-4616-9CEA-638D6BA512BD}" type="presOf" srcId="{14E4DCB7-B612-4E23-8A09-D3A114306980}" destId="{576FD198-BB28-4106-9D70-FC05846F1F6F}" srcOrd="0" destOrd="0" presId="urn:microsoft.com/office/officeart/2005/8/layout/process5"/>
    <dgm:cxn modelId="{F6F61FAF-5C2A-4D01-8DA8-30F9D888CACC}" type="presOf" srcId="{44035A99-D4A9-41CD-B0B3-2C8D88149D06}" destId="{C11073EF-89D7-48B7-B88C-AB04B60A0DDB}" srcOrd="0" destOrd="0" presId="urn:microsoft.com/office/officeart/2005/8/layout/process5"/>
    <dgm:cxn modelId="{A8B413B8-4EFC-4B3A-A385-088C19BA21CF}" type="presOf" srcId="{780CC86F-B975-459A-8F3F-BA03191F89F7}" destId="{1273E5BC-960C-43BA-96DF-120C1AD27BCD}" srcOrd="0" destOrd="0" presId="urn:microsoft.com/office/officeart/2005/8/layout/process5"/>
    <dgm:cxn modelId="{6A150BBA-CD41-4594-A526-BE8385AAA1D0}" type="presOf" srcId="{782EE5DC-D070-436E-B0BC-44BE65FE7307}" destId="{87C527BD-D977-4D12-943E-3880585C3B30}" srcOrd="0" destOrd="0" presId="urn:microsoft.com/office/officeart/2005/8/layout/process5"/>
    <dgm:cxn modelId="{870A48C4-880B-4DED-9083-4D6AB2523C0D}" type="presOf" srcId="{14E4DCB7-B612-4E23-8A09-D3A114306980}" destId="{8B4F6764-B138-491A-91AF-1CFB0D94D9D1}" srcOrd="1" destOrd="0" presId="urn:microsoft.com/office/officeart/2005/8/layout/process5"/>
    <dgm:cxn modelId="{17F7C3C8-16BD-423B-B0AE-4EA5BED007B8}" type="presOf" srcId="{3726498C-A9B1-4333-8FE8-B9CD67E74208}" destId="{B47D9376-81F7-4C45-8C26-DB683BE85F5C}" srcOrd="0" destOrd="0" presId="urn:microsoft.com/office/officeart/2005/8/layout/process5"/>
    <dgm:cxn modelId="{05588BC9-3592-4B69-8B91-F403A6187F44}" type="presOf" srcId="{780CC86F-B975-459A-8F3F-BA03191F89F7}" destId="{36560C05-2D3D-439B-B3EE-FB872164F905}" srcOrd="1" destOrd="0" presId="urn:microsoft.com/office/officeart/2005/8/layout/process5"/>
    <dgm:cxn modelId="{B84D9ADF-04F2-4CDD-B68B-16C51AD9A71A}" type="presOf" srcId="{92E2E5EA-388E-4F01-B7D5-F44199CE6B20}" destId="{626A4E12-7E38-4CD1-BAC4-F00358F44C48}" srcOrd="1" destOrd="0" presId="urn:microsoft.com/office/officeart/2005/8/layout/process5"/>
    <dgm:cxn modelId="{5F32A2F7-8D02-4BF4-A6BF-10A397DE7313}" type="presOf" srcId="{1C665843-033D-44F1-A97E-2817E2071F6A}" destId="{A7E64AAB-1D30-48A4-929B-41AC44B3CD6E}" srcOrd="0" destOrd="0" presId="urn:microsoft.com/office/officeart/2005/8/layout/process5"/>
    <dgm:cxn modelId="{F13A53D0-BBDC-42DD-B33C-DB1956FF56C0}" type="presParOf" srcId="{C11073EF-89D7-48B7-B88C-AB04B60A0DDB}" destId="{9622AFD7-B1CF-4291-9F1C-DA1113A6897C}" srcOrd="0" destOrd="0" presId="urn:microsoft.com/office/officeart/2005/8/layout/process5"/>
    <dgm:cxn modelId="{FC86E058-3A98-45D5-A190-A9E9A12E7E7B}" type="presParOf" srcId="{C11073EF-89D7-48B7-B88C-AB04B60A0DDB}" destId="{1273E5BC-960C-43BA-96DF-120C1AD27BCD}" srcOrd="1" destOrd="0" presId="urn:microsoft.com/office/officeart/2005/8/layout/process5"/>
    <dgm:cxn modelId="{A2EF6D18-2059-485C-94C4-99B21DAEFEE2}" type="presParOf" srcId="{1273E5BC-960C-43BA-96DF-120C1AD27BCD}" destId="{36560C05-2D3D-439B-B3EE-FB872164F905}" srcOrd="0" destOrd="0" presId="urn:microsoft.com/office/officeart/2005/8/layout/process5"/>
    <dgm:cxn modelId="{1AAD8EDA-E909-4414-AE0C-FD730FB831C0}" type="presParOf" srcId="{C11073EF-89D7-48B7-B88C-AB04B60A0DDB}" destId="{5303004C-1326-42D9-8193-4FB72A862862}" srcOrd="2" destOrd="0" presId="urn:microsoft.com/office/officeart/2005/8/layout/process5"/>
    <dgm:cxn modelId="{AA3BB9AB-F649-44DD-9B48-B48B67C05336}" type="presParOf" srcId="{C11073EF-89D7-48B7-B88C-AB04B60A0DDB}" destId="{576FD198-BB28-4106-9D70-FC05846F1F6F}" srcOrd="3" destOrd="0" presId="urn:microsoft.com/office/officeart/2005/8/layout/process5"/>
    <dgm:cxn modelId="{97135A0F-CE49-4141-A072-7ED158616A7B}" type="presParOf" srcId="{576FD198-BB28-4106-9D70-FC05846F1F6F}" destId="{8B4F6764-B138-491A-91AF-1CFB0D94D9D1}" srcOrd="0" destOrd="0" presId="urn:microsoft.com/office/officeart/2005/8/layout/process5"/>
    <dgm:cxn modelId="{75C27948-2C04-4133-96B5-D988F98187B3}" type="presParOf" srcId="{C11073EF-89D7-48B7-B88C-AB04B60A0DDB}" destId="{77CF96CB-0B06-455B-83E0-D39FCFE707AA}" srcOrd="4" destOrd="0" presId="urn:microsoft.com/office/officeart/2005/8/layout/process5"/>
    <dgm:cxn modelId="{716105C3-F0E6-46D5-A1C5-E77F12CE4734}" type="presParOf" srcId="{C11073EF-89D7-48B7-B88C-AB04B60A0DDB}" destId="{C5DCCB53-046E-4BF9-85A7-CBBE674CB580}" srcOrd="5" destOrd="0" presId="urn:microsoft.com/office/officeart/2005/8/layout/process5"/>
    <dgm:cxn modelId="{EBDD4D59-56B5-4048-899C-303FD93ED4A3}" type="presParOf" srcId="{C5DCCB53-046E-4BF9-85A7-CBBE674CB580}" destId="{D8A18E4D-1EE2-43BF-8D64-F2C4F09B6F65}" srcOrd="0" destOrd="0" presId="urn:microsoft.com/office/officeart/2005/8/layout/process5"/>
    <dgm:cxn modelId="{04C758DA-BF18-403A-89DA-02F612244DC0}" type="presParOf" srcId="{C11073EF-89D7-48B7-B88C-AB04B60A0DDB}" destId="{468936C5-CE6D-4C01-927D-8B2B90A0C23D}" srcOrd="6" destOrd="0" presId="urn:microsoft.com/office/officeart/2005/8/layout/process5"/>
    <dgm:cxn modelId="{E00067BF-EC2A-475B-ADF2-28446E356A3D}" type="presParOf" srcId="{C11073EF-89D7-48B7-B88C-AB04B60A0DDB}" destId="{87C527BD-D977-4D12-943E-3880585C3B30}" srcOrd="7" destOrd="0" presId="urn:microsoft.com/office/officeart/2005/8/layout/process5"/>
    <dgm:cxn modelId="{E13EEBCC-2C10-4064-95E4-33A162BB53FE}" type="presParOf" srcId="{87C527BD-D977-4D12-943E-3880585C3B30}" destId="{D5583A77-DCE7-4C36-BE7A-ABB0E6BB22E2}" srcOrd="0" destOrd="0" presId="urn:microsoft.com/office/officeart/2005/8/layout/process5"/>
    <dgm:cxn modelId="{161C7B1C-C522-40C7-A4C3-5A4DA4942706}" type="presParOf" srcId="{C11073EF-89D7-48B7-B88C-AB04B60A0DDB}" destId="{B47D9376-81F7-4C45-8C26-DB683BE85F5C}" srcOrd="8" destOrd="0" presId="urn:microsoft.com/office/officeart/2005/8/layout/process5"/>
    <dgm:cxn modelId="{82A36FD4-8043-48B6-ADF6-3AE6EEBF952E}" type="presParOf" srcId="{C11073EF-89D7-48B7-B88C-AB04B60A0DDB}" destId="{5E8FD572-D98C-41E5-A4C1-0FE383EE60D3}" srcOrd="9" destOrd="0" presId="urn:microsoft.com/office/officeart/2005/8/layout/process5"/>
    <dgm:cxn modelId="{90432E79-770A-474D-89A7-C71DA30B03EE}" type="presParOf" srcId="{5E8FD572-D98C-41E5-A4C1-0FE383EE60D3}" destId="{626A4E12-7E38-4CD1-BAC4-F00358F44C48}" srcOrd="0" destOrd="0" presId="urn:microsoft.com/office/officeart/2005/8/layout/process5"/>
    <dgm:cxn modelId="{D4B17145-71B7-48DB-A935-343B527E0CA0}" type="presParOf" srcId="{C11073EF-89D7-48B7-B88C-AB04B60A0DDB}" destId="{A7E64AAB-1D30-48A4-929B-41AC44B3CD6E}"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E86A189-8E1C-4268-8D40-5EF7F20F046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F13A528-AEA1-47A5-A8A3-18E213F1FBE6}">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Require the perpetrator to leave the address</a:t>
          </a:r>
        </a:p>
      </dgm:t>
    </dgm:pt>
    <dgm:pt modelId="{F3733920-DEDF-45C0-8CEB-7F70691BB858}" type="parTrans" cxnId="{4FCEB016-5DC2-4063-8442-5E5C7892429D}">
      <dgm:prSet/>
      <dgm:spPr/>
      <dgm:t>
        <a:bodyPr/>
        <a:lstStyle/>
        <a:p>
          <a:endParaRPr lang="en-US"/>
        </a:p>
      </dgm:t>
    </dgm:pt>
    <dgm:pt modelId="{ED8E6128-3F60-467B-B312-B95B31E38B1B}" type="sibTrans" cxnId="{4FCEB016-5DC2-4063-8442-5E5C7892429D}">
      <dgm:prSet/>
      <dgm:spPr/>
      <dgm:t>
        <a:bodyPr/>
        <a:lstStyle/>
        <a:p>
          <a:endParaRPr lang="en-US"/>
        </a:p>
      </dgm:t>
    </dgm:pt>
    <dgm:pt modelId="{BEC6933C-22D3-4551-A640-8CEF41FEDE83}">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Prohibit the perpetrator entering the address</a:t>
          </a:r>
        </a:p>
      </dgm:t>
    </dgm:pt>
    <dgm:pt modelId="{2439E8D8-2CBE-4CF2-9C5C-0E4505E518F4}" type="parTrans" cxnId="{B9E613B1-77BB-4246-9FB7-3362FAE26C6C}">
      <dgm:prSet/>
      <dgm:spPr/>
      <dgm:t>
        <a:bodyPr/>
        <a:lstStyle/>
        <a:p>
          <a:endParaRPr lang="en-US"/>
        </a:p>
      </dgm:t>
    </dgm:pt>
    <dgm:pt modelId="{95EAD46B-A908-4E56-B818-A4EF8251C2D8}" type="sibTrans" cxnId="{B9E613B1-77BB-4246-9FB7-3362FAE26C6C}">
      <dgm:prSet/>
      <dgm:spPr/>
      <dgm:t>
        <a:bodyPr/>
        <a:lstStyle/>
        <a:p>
          <a:endParaRPr lang="en-US"/>
        </a:p>
      </dgm:t>
    </dgm:pt>
    <dgm:pt modelId="{659F14BD-E1FB-483D-B0DD-D55A9A0977EE}">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Prohibit the perpetrator evicting or excluding the victim</a:t>
          </a:r>
        </a:p>
      </dgm:t>
    </dgm:pt>
    <dgm:pt modelId="{CB9DEA97-441C-4B75-9CBC-736E12A15AC3}" type="parTrans" cxnId="{02BCCFC2-352D-4082-9C65-00512612EA7D}">
      <dgm:prSet/>
      <dgm:spPr/>
      <dgm:t>
        <a:bodyPr/>
        <a:lstStyle/>
        <a:p>
          <a:endParaRPr lang="en-US"/>
        </a:p>
      </dgm:t>
    </dgm:pt>
    <dgm:pt modelId="{199177D6-59BC-4F76-AF9D-6D9C719D8F41}" type="sibTrans" cxnId="{02BCCFC2-352D-4082-9C65-00512612EA7D}">
      <dgm:prSet/>
      <dgm:spPr/>
      <dgm:t>
        <a:bodyPr/>
        <a:lstStyle/>
        <a:p>
          <a:endParaRPr lang="en-US"/>
        </a:p>
      </dgm:t>
    </dgm:pt>
    <dgm:pt modelId="{4FB31C82-C857-495B-8FC9-D87653326177}">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Prohibit the perpetrator from coming within a specified distance of the premises</a:t>
          </a:r>
        </a:p>
      </dgm:t>
    </dgm:pt>
    <dgm:pt modelId="{2EA87665-6D14-4F6C-8206-D39412D56820}" type="parTrans" cxnId="{CD26C6D5-E229-4D29-BBF2-9441BFA68427}">
      <dgm:prSet/>
      <dgm:spPr/>
      <dgm:t>
        <a:bodyPr/>
        <a:lstStyle/>
        <a:p>
          <a:endParaRPr lang="en-US"/>
        </a:p>
      </dgm:t>
    </dgm:pt>
    <dgm:pt modelId="{9E876FEF-7AC1-4EBB-A33B-304B15B4D1A3}" type="sibTrans" cxnId="{CD26C6D5-E229-4D29-BBF2-9441BFA68427}">
      <dgm:prSet/>
      <dgm:spPr/>
      <dgm:t>
        <a:bodyPr/>
        <a:lstStyle/>
        <a:p>
          <a:endParaRPr lang="en-US"/>
        </a:p>
      </dgm:t>
    </dgm:pt>
    <dgm:pt modelId="{855ADE73-B30D-4D28-8036-9CFD91FCF277}" type="pres">
      <dgm:prSet presAssocID="{9E86A189-8E1C-4268-8D40-5EF7F20F0462}" presName="diagram" presStyleCnt="0">
        <dgm:presLayoutVars>
          <dgm:dir/>
          <dgm:resizeHandles val="exact"/>
        </dgm:presLayoutVars>
      </dgm:prSet>
      <dgm:spPr/>
    </dgm:pt>
    <dgm:pt modelId="{9817F476-1B4A-4FA0-8A92-BA4F0340C88D}" type="pres">
      <dgm:prSet presAssocID="{AF13A528-AEA1-47A5-A8A3-18E213F1FBE6}" presName="node" presStyleLbl="node1" presStyleIdx="0" presStyleCnt="4">
        <dgm:presLayoutVars>
          <dgm:bulletEnabled val="1"/>
        </dgm:presLayoutVars>
      </dgm:prSet>
      <dgm:spPr/>
    </dgm:pt>
    <dgm:pt modelId="{64CC5E89-6492-4333-B1C0-E33C8B0F8043}" type="pres">
      <dgm:prSet presAssocID="{ED8E6128-3F60-467B-B312-B95B31E38B1B}" presName="sibTrans" presStyleCnt="0"/>
      <dgm:spPr/>
    </dgm:pt>
    <dgm:pt modelId="{C665C1A6-9639-4EFE-A8C5-2A714D0FCF79}" type="pres">
      <dgm:prSet presAssocID="{BEC6933C-22D3-4551-A640-8CEF41FEDE83}" presName="node" presStyleLbl="node1" presStyleIdx="1" presStyleCnt="4">
        <dgm:presLayoutVars>
          <dgm:bulletEnabled val="1"/>
        </dgm:presLayoutVars>
      </dgm:prSet>
      <dgm:spPr/>
    </dgm:pt>
    <dgm:pt modelId="{897C4C68-3C59-4DCA-8663-2C844E8125ED}" type="pres">
      <dgm:prSet presAssocID="{95EAD46B-A908-4E56-B818-A4EF8251C2D8}" presName="sibTrans" presStyleCnt="0"/>
      <dgm:spPr/>
    </dgm:pt>
    <dgm:pt modelId="{F6E1ECB8-0227-418D-AB82-A6BAD8365F68}" type="pres">
      <dgm:prSet presAssocID="{659F14BD-E1FB-483D-B0DD-D55A9A0977EE}" presName="node" presStyleLbl="node1" presStyleIdx="2" presStyleCnt="4">
        <dgm:presLayoutVars>
          <dgm:bulletEnabled val="1"/>
        </dgm:presLayoutVars>
      </dgm:prSet>
      <dgm:spPr/>
    </dgm:pt>
    <dgm:pt modelId="{BE992B3A-3BB8-42A8-BA92-EC492EA06F68}" type="pres">
      <dgm:prSet presAssocID="{199177D6-59BC-4F76-AF9D-6D9C719D8F41}" presName="sibTrans" presStyleCnt="0"/>
      <dgm:spPr/>
    </dgm:pt>
    <dgm:pt modelId="{3EB7E88C-2F71-4752-8AB5-472167E83F57}" type="pres">
      <dgm:prSet presAssocID="{4FB31C82-C857-495B-8FC9-D87653326177}" presName="node" presStyleLbl="node1" presStyleIdx="3" presStyleCnt="4">
        <dgm:presLayoutVars>
          <dgm:bulletEnabled val="1"/>
        </dgm:presLayoutVars>
      </dgm:prSet>
      <dgm:spPr/>
    </dgm:pt>
  </dgm:ptLst>
  <dgm:cxnLst>
    <dgm:cxn modelId="{4FCEB016-5DC2-4063-8442-5E5C7892429D}" srcId="{9E86A189-8E1C-4268-8D40-5EF7F20F0462}" destId="{AF13A528-AEA1-47A5-A8A3-18E213F1FBE6}" srcOrd="0" destOrd="0" parTransId="{F3733920-DEDF-45C0-8CEB-7F70691BB858}" sibTransId="{ED8E6128-3F60-467B-B312-B95B31E38B1B}"/>
    <dgm:cxn modelId="{37EFBB1B-D776-49E3-AED7-4B6E81DF1F86}" type="presOf" srcId="{4FB31C82-C857-495B-8FC9-D87653326177}" destId="{3EB7E88C-2F71-4752-8AB5-472167E83F57}" srcOrd="0" destOrd="0" presId="urn:microsoft.com/office/officeart/2005/8/layout/default"/>
    <dgm:cxn modelId="{EAD2305D-53DC-4C1C-8F0C-7818C749705E}" type="presOf" srcId="{659F14BD-E1FB-483D-B0DD-D55A9A0977EE}" destId="{F6E1ECB8-0227-418D-AB82-A6BAD8365F68}" srcOrd="0" destOrd="0" presId="urn:microsoft.com/office/officeart/2005/8/layout/default"/>
    <dgm:cxn modelId="{68BF715D-D586-4496-BDD4-ECFB21A18A47}" type="presOf" srcId="{AF13A528-AEA1-47A5-A8A3-18E213F1FBE6}" destId="{9817F476-1B4A-4FA0-8A92-BA4F0340C88D}" srcOrd="0" destOrd="0" presId="urn:microsoft.com/office/officeart/2005/8/layout/default"/>
    <dgm:cxn modelId="{EEDB0A50-638C-4ABC-8004-78D7112DE9E3}" type="presOf" srcId="{9E86A189-8E1C-4268-8D40-5EF7F20F0462}" destId="{855ADE73-B30D-4D28-8036-9CFD91FCF277}" srcOrd="0" destOrd="0" presId="urn:microsoft.com/office/officeart/2005/8/layout/default"/>
    <dgm:cxn modelId="{B9E613B1-77BB-4246-9FB7-3362FAE26C6C}" srcId="{9E86A189-8E1C-4268-8D40-5EF7F20F0462}" destId="{BEC6933C-22D3-4551-A640-8CEF41FEDE83}" srcOrd="1" destOrd="0" parTransId="{2439E8D8-2CBE-4CF2-9C5C-0E4505E518F4}" sibTransId="{95EAD46B-A908-4E56-B818-A4EF8251C2D8}"/>
    <dgm:cxn modelId="{02BCCFC2-352D-4082-9C65-00512612EA7D}" srcId="{9E86A189-8E1C-4268-8D40-5EF7F20F0462}" destId="{659F14BD-E1FB-483D-B0DD-D55A9A0977EE}" srcOrd="2" destOrd="0" parTransId="{CB9DEA97-441C-4B75-9CBC-736E12A15AC3}" sibTransId="{199177D6-59BC-4F76-AF9D-6D9C719D8F41}"/>
    <dgm:cxn modelId="{CD26C6D5-E229-4D29-BBF2-9441BFA68427}" srcId="{9E86A189-8E1C-4268-8D40-5EF7F20F0462}" destId="{4FB31C82-C857-495B-8FC9-D87653326177}" srcOrd="3" destOrd="0" parTransId="{2EA87665-6D14-4F6C-8206-D39412D56820}" sibTransId="{9E876FEF-7AC1-4EBB-A33B-304B15B4D1A3}"/>
    <dgm:cxn modelId="{4F86ACF6-787A-4F65-BF46-073C9EDBC1B6}" type="presOf" srcId="{BEC6933C-22D3-4551-A640-8CEF41FEDE83}" destId="{C665C1A6-9639-4EFE-A8C5-2A714D0FCF79}" srcOrd="0" destOrd="0" presId="urn:microsoft.com/office/officeart/2005/8/layout/default"/>
    <dgm:cxn modelId="{B011C34D-E0A7-4E4E-8CA8-3493CBA43935}" type="presParOf" srcId="{855ADE73-B30D-4D28-8036-9CFD91FCF277}" destId="{9817F476-1B4A-4FA0-8A92-BA4F0340C88D}" srcOrd="0" destOrd="0" presId="urn:microsoft.com/office/officeart/2005/8/layout/default"/>
    <dgm:cxn modelId="{B02E2C30-3687-48D7-BBE3-121B1385CC50}" type="presParOf" srcId="{855ADE73-B30D-4D28-8036-9CFD91FCF277}" destId="{64CC5E89-6492-4333-B1C0-E33C8B0F8043}" srcOrd="1" destOrd="0" presId="urn:microsoft.com/office/officeart/2005/8/layout/default"/>
    <dgm:cxn modelId="{F58DE391-8FDB-4D2C-8E56-C62CE4E66115}" type="presParOf" srcId="{855ADE73-B30D-4D28-8036-9CFD91FCF277}" destId="{C665C1A6-9639-4EFE-A8C5-2A714D0FCF79}" srcOrd="2" destOrd="0" presId="urn:microsoft.com/office/officeart/2005/8/layout/default"/>
    <dgm:cxn modelId="{700E3D18-701F-491B-8FF6-AE3A2B4A4547}" type="presParOf" srcId="{855ADE73-B30D-4D28-8036-9CFD91FCF277}" destId="{897C4C68-3C59-4DCA-8663-2C844E8125ED}" srcOrd="3" destOrd="0" presId="urn:microsoft.com/office/officeart/2005/8/layout/default"/>
    <dgm:cxn modelId="{CC19529F-5CEE-497B-BF3C-382AFE27BBE1}" type="presParOf" srcId="{855ADE73-B30D-4D28-8036-9CFD91FCF277}" destId="{F6E1ECB8-0227-418D-AB82-A6BAD8365F68}" srcOrd="4" destOrd="0" presId="urn:microsoft.com/office/officeart/2005/8/layout/default"/>
    <dgm:cxn modelId="{944A81D3-E679-47BE-9225-107CCDE53F05}" type="presParOf" srcId="{855ADE73-B30D-4D28-8036-9CFD91FCF277}" destId="{BE992B3A-3BB8-42A8-BA92-EC492EA06F68}" srcOrd="5" destOrd="0" presId="urn:microsoft.com/office/officeart/2005/8/layout/default"/>
    <dgm:cxn modelId="{51988E0E-AB3D-44C7-A590-49E54474570F}" type="presParOf" srcId="{855ADE73-B30D-4D28-8036-9CFD91FCF277}" destId="{3EB7E88C-2F71-4752-8AB5-472167E83F5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795BB05-5C76-401E-A613-20A7121304C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5BABD54-D97F-4BA4-9230-29E41AFD7016}">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Once the IO is satisfied that a DVPN is necessary they will: </a:t>
          </a:r>
        </a:p>
      </dgm:t>
    </dgm:pt>
    <dgm:pt modelId="{F86186E3-2564-477A-B53E-C36F5714C887}" type="parTrans" cxnId="{7EEA9AD2-548B-4A83-AA52-208AB02CED6B}">
      <dgm:prSet/>
      <dgm:spPr/>
      <dgm:t>
        <a:bodyPr/>
        <a:lstStyle/>
        <a:p>
          <a:endParaRPr lang="en-US"/>
        </a:p>
      </dgm:t>
    </dgm:pt>
    <dgm:pt modelId="{6041037E-5BBB-447F-8BEE-C8CCFC3769CC}" type="sibTrans" cxnId="{7EEA9AD2-548B-4A83-AA52-208AB02CED6B}">
      <dgm:prSet/>
      <dgm:spPr>
        <a:solidFill>
          <a:schemeClr val="accent2">
            <a:lumMod val="75000"/>
          </a:schemeClr>
        </a:solidFill>
        <a:ln>
          <a:solidFill>
            <a:schemeClr val="tx1"/>
          </a:solidFill>
        </a:ln>
      </dgm:spPr>
      <dgm:t>
        <a:bodyPr/>
        <a:lstStyle/>
        <a:p>
          <a:endParaRPr lang="en-US"/>
        </a:p>
      </dgm:t>
    </dgm:pt>
    <dgm:pt modelId="{3E2B4C61-94C5-4DC8-A9C5-3908E587161D}">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Complete the relevant form, AO </a:t>
          </a:r>
          <a:r>
            <a:rPr lang="en-US" sz="2000" dirty="0" err="1">
              <a:solidFill>
                <a:schemeClr val="tx1"/>
              </a:solidFill>
            </a:rPr>
            <a:t>authorisation</a:t>
          </a:r>
          <a:r>
            <a:rPr lang="en-US" sz="2000" dirty="0">
              <a:solidFill>
                <a:schemeClr val="tx1"/>
              </a:solidFill>
            </a:rPr>
            <a:t> form &amp; compile any other supporting documentation  </a:t>
          </a:r>
        </a:p>
      </dgm:t>
    </dgm:pt>
    <dgm:pt modelId="{94648806-8F64-4D7F-9F52-DAED64655234}" type="parTrans" cxnId="{9DEBCCD4-31F0-4B0D-BB87-B7957BBCCCDF}">
      <dgm:prSet/>
      <dgm:spPr/>
      <dgm:t>
        <a:bodyPr/>
        <a:lstStyle/>
        <a:p>
          <a:endParaRPr lang="en-US"/>
        </a:p>
      </dgm:t>
    </dgm:pt>
    <dgm:pt modelId="{4C0126F2-EC82-4347-AA52-1E814EE2F399}" type="sibTrans" cxnId="{9DEBCCD4-31F0-4B0D-BB87-B7957BBCCCDF}">
      <dgm:prSet/>
      <dgm:spPr>
        <a:solidFill>
          <a:schemeClr val="accent2">
            <a:lumMod val="75000"/>
          </a:schemeClr>
        </a:solidFill>
        <a:ln>
          <a:solidFill>
            <a:schemeClr val="tx1"/>
          </a:solidFill>
        </a:ln>
      </dgm:spPr>
      <dgm:t>
        <a:bodyPr/>
        <a:lstStyle/>
        <a:p>
          <a:endParaRPr lang="en-US"/>
        </a:p>
      </dgm:t>
    </dgm:pt>
    <dgm:pt modelId="{E78D9EA0-4E15-47B4-8622-E1AE6B3955A3}">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Take reasonable steps to obtain any representations made by the perpetrator</a:t>
          </a:r>
        </a:p>
      </dgm:t>
    </dgm:pt>
    <dgm:pt modelId="{07093AA1-F1BE-4075-B2C9-C027487764C2}" type="parTrans" cxnId="{0C5C22E6-D9DA-4E85-9DFA-5325EA07DBC8}">
      <dgm:prSet/>
      <dgm:spPr/>
      <dgm:t>
        <a:bodyPr/>
        <a:lstStyle/>
        <a:p>
          <a:endParaRPr lang="en-US"/>
        </a:p>
      </dgm:t>
    </dgm:pt>
    <dgm:pt modelId="{596EF7B0-26D2-4343-B7AC-71FF78F6D6E4}" type="sibTrans" cxnId="{0C5C22E6-D9DA-4E85-9DFA-5325EA07DBC8}">
      <dgm:prSet/>
      <dgm:spPr>
        <a:solidFill>
          <a:schemeClr val="accent2">
            <a:lumMod val="75000"/>
          </a:schemeClr>
        </a:solidFill>
        <a:ln>
          <a:solidFill>
            <a:schemeClr val="tx1"/>
          </a:solidFill>
        </a:ln>
      </dgm:spPr>
      <dgm:t>
        <a:bodyPr/>
        <a:lstStyle/>
        <a:p>
          <a:endParaRPr lang="en-US"/>
        </a:p>
      </dgm:t>
    </dgm:pt>
    <dgm:pt modelId="{051E603F-9864-458A-A0A9-9EDF60980295}">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Submit to their supervisor to quality assure</a:t>
          </a:r>
        </a:p>
      </dgm:t>
    </dgm:pt>
    <dgm:pt modelId="{1220176C-D940-4989-8BAB-26C51B91C8DA}" type="parTrans" cxnId="{BDC8B50C-19CF-4061-BCB0-9AF1DFC9A934}">
      <dgm:prSet/>
      <dgm:spPr/>
      <dgm:t>
        <a:bodyPr/>
        <a:lstStyle/>
        <a:p>
          <a:endParaRPr lang="en-US"/>
        </a:p>
      </dgm:t>
    </dgm:pt>
    <dgm:pt modelId="{AE86FE12-64CE-44C3-806E-5C57EAC41F04}" type="sibTrans" cxnId="{BDC8B50C-19CF-4061-BCB0-9AF1DFC9A934}">
      <dgm:prSet/>
      <dgm:spPr>
        <a:solidFill>
          <a:schemeClr val="accent2">
            <a:lumMod val="75000"/>
          </a:schemeClr>
        </a:solidFill>
        <a:ln>
          <a:solidFill>
            <a:schemeClr val="tx1"/>
          </a:solidFill>
        </a:ln>
      </dgm:spPr>
      <dgm:t>
        <a:bodyPr/>
        <a:lstStyle/>
        <a:p>
          <a:endParaRPr lang="en-US"/>
        </a:p>
      </dgm:t>
    </dgm:pt>
    <dgm:pt modelId="{3E726765-856B-42E7-AA37-A77AE529AB49}">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Submit to the AO for </a:t>
          </a:r>
          <a:r>
            <a:rPr lang="en-US" sz="2000" dirty="0" err="1">
              <a:solidFill>
                <a:schemeClr val="tx1"/>
              </a:solidFill>
            </a:rPr>
            <a:t>authorisation</a:t>
          </a:r>
          <a:endParaRPr lang="en-US" sz="2000" dirty="0">
            <a:solidFill>
              <a:schemeClr val="tx1"/>
            </a:solidFill>
          </a:endParaRPr>
        </a:p>
      </dgm:t>
    </dgm:pt>
    <dgm:pt modelId="{3D6A83D8-2E55-4147-9C5E-79D6415024BD}" type="parTrans" cxnId="{310CE5B4-98C1-4C29-AB2A-00DD6010B059}">
      <dgm:prSet/>
      <dgm:spPr/>
      <dgm:t>
        <a:bodyPr/>
        <a:lstStyle/>
        <a:p>
          <a:endParaRPr lang="en-US"/>
        </a:p>
      </dgm:t>
    </dgm:pt>
    <dgm:pt modelId="{71B7B29B-1DD0-47EC-9978-F192C32F8874}" type="sibTrans" cxnId="{310CE5B4-98C1-4C29-AB2A-00DD6010B059}">
      <dgm:prSet/>
      <dgm:spPr>
        <a:solidFill>
          <a:schemeClr val="accent2">
            <a:lumMod val="75000"/>
          </a:schemeClr>
        </a:solidFill>
        <a:ln>
          <a:solidFill>
            <a:schemeClr val="tx1"/>
          </a:solidFill>
        </a:ln>
      </dgm:spPr>
      <dgm:t>
        <a:bodyPr/>
        <a:lstStyle/>
        <a:p>
          <a:endParaRPr lang="en-US"/>
        </a:p>
      </dgm:t>
    </dgm:pt>
    <dgm:pt modelId="{8698EDAD-D069-41DB-9128-CB977F621CA5}">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Victim views are also required (on AO application form)</a:t>
          </a:r>
        </a:p>
      </dgm:t>
    </dgm:pt>
    <dgm:pt modelId="{526B4E2C-5240-48BD-A190-D12927D04706}" type="parTrans" cxnId="{B63EB236-AD1D-4426-844C-1969D03D4D77}">
      <dgm:prSet/>
      <dgm:spPr/>
      <dgm:t>
        <a:bodyPr/>
        <a:lstStyle/>
        <a:p>
          <a:endParaRPr lang="en-US"/>
        </a:p>
      </dgm:t>
    </dgm:pt>
    <dgm:pt modelId="{0B88D992-DF37-4990-8233-78DEAF87FA8D}" type="sibTrans" cxnId="{B63EB236-AD1D-4426-844C-1969D03D4D77}">
      <dgm:prSet/>
      <dgm:spPr/>
      <dgm:t>
        <a:bodyPr/>
        <a:lstStyle/>
        <a:p>
          <a:endParaRPr lang="en-US"/>
        </a:p>
      </dgm:t>
    </dgm:pt>
    <dgm:pt modelId="{4D8B40E0-CF18-42B2-8B31-7C7120FEF0F2}" type="pres">
      <dgm:prSet presAssocID="{C795BB05-5C76-401E-A613-20A7121304CD}" presName="diagram" presStyleCnt="0">
        <dgm:presLayoutVars>
          <dgm:dir/>
          <dgm:resizeHandles val="exact"/>
        </dgm:presLayoutVars>
      </dgm:prSet>
      <dgm:spPr/>
    </dgm:pt>
    <dgm:pt modelId="{4F14A7AA-33AB-435A-B7CC-344D96452C2C}" type="pres">
      <dgm:prSet presAssocID="{D5BABD54-D97F-4BA4-9230-29E41AFD7016}" presName="node" presStyleLbl="node1" presStyleIdx="0" presStyleCnt="6">
        <dgm:presLayoutVars>
          <dgm:bulletEnabled val="1"/>
        </dgm:presLayoutVars>
      </dgm:prSet>
      <dgm:spPr/>
    </dgm:pt>
    <dgm:pt modelId="{4C0BB9FA-6F5D-4827-86F3-1D7E7D336A79}" type="pres">
      <dgm:prSet presAssocID="{6041037E-5BBB-447F-8BEE-C8CCFC3769CC}" presName="sibTrans" presStyleLbl="sibTrans2D1" presStyleIdx="0" presStyleCnt="5"/>
      <dgm:spPr/>
    </dgm:pt>
    <dgm:pt modelId="{02C6572E-3A00-4A0E-B818-874263F46DC0}" type="pres">
      <dgm:prSet presAssocID="{6041037E-5BBB-447F-8BEE-C8CCFC3769CC}" presName="connectorText" presStyleLbl="sibTrans2D1" presStyleIdx="0" presStyleCnt="5"/>
      <dgm:spPr/>
    </dgm:pt>
    <dgm:pt modelId="{76B9B493-4CED-4041-AE85-4F798FB2BF02}" type="pres">
      <dgm:prSet presAssocID="{3E2B4C61-94C5-4DC8-A9C5-3908E587161D}" presName="node" presStyleLbl="node1" presStyleIdx="1" presStyleCnt="6">
        <dgm:presLayoutVars>
          <dgm:bulletEnabled val="1"/>
        </dgm:presLayoutVars>
      </dgm:prSet>
      <dgm:spPr/>
    </dgm:pt>
    <dgm:pt modelId="{7B41E878-053E-41EA-87A1-E0B988370216}" type="pres">
      <dgm:prSet presAssocID="{4C0126F2-EC82-4347-AA52-1E814EE2F399}" presName="sibTrans" presStyleLbl="sibTrans2D1" presStyleIdx="1" presStyleCnt="5"/>
      <dgm:spPr/>
    </dgm:pt>
    <dgm:pt modelId="{2DFAC783-358F-4588-8AF7-8797E33937E8}" type="pres">
      <dgm:prSet presAssocID="{4C0126F2-EC82-4347-AA52-1E814EE2F399}" presName="connectorText" presStyleLbl="sibTrans2D1" presStyleIdx="1" presStyleCnt="5"/>
      <dgm:spPr/>
    </dgm:pt>
    <dgm:pt modelId="{689F776F-1AAB-4F4B-A465-30ABF8FBF716}" type="pres">
      <dgm:prSet presAssocID="{E78D9EA0-4E15-47B4-8622-E1AE6B3955A3}" presName="node" presStyleLbl="node1" presStyleIdx="2" presStyleCnt="6">
        <dgm:presLayoutVars>
          <dgm:bulletEnabled val="1"/>
        </dgm:presLayoutVars>
      </dgm:prSet>
      <dgm:spPr/>
    </dgm:pt>
    <dgm:pt modelId="{01467B53-A9F4-47A5-91B3-51F59165D1D6}" type="pres">
      <dgm:prSet presAssocID="{596EF7B0-26D2-4343-B7AC-71FF78F6D6E4}" presName="sibTrans" presStyleLbl="sibTrans2D1" presStyleIdx="2" presStyleCnt="5" custLinFactNeighborX="5729" custLinFactNeighborY="-8902"/>
      <dgm:spPr/>
    </dgm:pt>
    <dgm:pt modelId="{A6850DAB-8458-4967-8688-104A8CA7A613}" type="pres">
      <dgm:prSet presAssocID="{596EF7B0-26D2-4343-B7AC-71FF78F6D6E4}" presName="connectorText" presStyleLbl="sibTrans2D1" presStyleIdx="2" presStyleCnt="5"/>
      <dgm:spPr/>
    </dgm:pt>
    <dgm:pt modelId="{AC56574B-7100-459A-A286-6441318C2307}" type="pres">
      <dgm:prSet presAssocID="{051E603F-9864-458A-A0A9-9EDF60980295}" presName="node" presStyleLbl="node1" presStyleIdx="3" presStyleCnt="6" custLinFactNeighborX="1946" custLinFactNeighborY="-31175">
        <dgm:presLayoutVars>
          <dgm:bulletEnabled val="1"/>
        </dgm:presLayoutVars>
      </dgm:prSet>
      <dgm:spPr/>
    </dgm:pt>
    <dgm:pt modelId="{271E2938-6189-49E9-8AE4-4713AF95A277}" type="pres">
      <dgm:prSet presAssocID="{AE86FE12-64CE-44C3-806E-5C57EAC41F04}" presName="sibTrans" presStyleLbl="sibTrans2D1" presStyleIdx="3" presStyleCnt="5"/>
      <dgm:spPr/>
    </dgm:pt>
    <dgm:pt modelId="{0C063934-2D51-4661-B1B6-4C8BF9422052}" type="pres">
      <dgm:prSet presAssocID="{AE86FE12-64CE-44C3-806E-5C57EAC41F04}" presName="connectorText" presStyleLbl="sibTrans2D1" presStyleIdx="3" presStyleCnt="5"/>
      <dgm:spPr/>
    </dgm:pt>
    <dgm:pt modelId="{F92C4656-A6FD-425E-BE35-A76143A54338}" type="pres">
      <dgm:prSet presAssocID="{3E726765-856B-42E7-AA37-A77AE529AB49}" presName="node" presStyleLbl="node1" presStyleIdx="4" presStyleCnt="6" custLinFactNeighborX="-80" custLinFactNeighborY="-31175">
        <dgm:presLayoutVars>
          <dgm:bulletEnabled val="1"/>
        </dgm:presLayoutVars>
      </dgm:prSet>
      <dgm:spPr/>
    </dgm:pt>
    <dgm:pt modelId="{1F0348C8-12EA-401C-B748-A5DE7F03CD94}" type="pres">
      <dgm:prSet presAssocID="{71B7B29B-1DD0-47EC-9978-F192C32F8874}" presName="sibTrans" presStyleLbl="sibTrans2D1" presStyleIdx="4" presStyleCnt="5"/>
      <dgm:spPr/>
    </dgm:pt>
    <dgm:pt modelId="{8EDD62A6-B9B5-4DDB-98B7-72D7F34E0900}" type="pres">
      <dgm:prSet presAssocID="{71B7B29B-1DD0-47EC-9978-F192C32F8874}" presName="connectorText" presStyleLbl="sibTrans2D1" presStyleIdx="4" presStyleCnt="5"/>
      <dgm:spPr/>
    </dgm:pt>
    <dgm:pt modelId="{8778C664-7962-4D80-AB87-05266D38F1E9}" type="pres">
      <dgm:prSet presAssocID="{8698EDAD-D069-41DB-9128-CB977F621CA5}" presName="node" presStyleLbl="node1" presStyleIdx="5" presStyleCnt="6" custLinFactNeighborX="-973" custLinFactNeighborY="-26140">
        <dgm:presLayoutVars>
          <dgm:bulletEnabled val="1"/>
        </dgm:presLayoutVars>
      </dgm:prSet>
      <dgm:spPr/>
    </dgm:pt>
  </dgm:ptLst>
  <dgm:cxnLst>
    <dgm:cxn modelId="{BDC8B50C-19CF-4061-BCB0-9AF1DFC9A934}" srcId="{C795BB05-5C76-401E-A613-20A7121304CD}" destId="{051E603F-9864-458A-A0A9-9EDF60980295}" srcOrd="3" destOrd="0" parTransId="{1220176C-D940-4989-8BAB-26C51B91C8DA}" sibTransId="{AE86FE12-64CE-44C3-806E-5C57EAC41F04}"/>
    <dgm:cxn modelId="{018D7015-41B9-4E0C-8ED8-DCCBEA9EA845}" type="presOf" srcId="{AE86FE12-64CE-44C3-806E-5C57EAC41F04}" destId="{0C063934-2D51-4661-B1B6-4C8BF9422052}" srcOrd="1" destOrd="0" presId="urn:microsoft.com/office/officeart/2005/8/layout/process5"/>
    <dgm:cxn modelId="{AB9B1C1B-B99F-439E-937D-BB4889C3FFC9}" type="presOf" srcId="{D5BABD54-D97F-4BA4-9230-29E41AFD7016}" destId="{4F14A7AA-33AB-435A-B7CC-344D96452C2C}" srcOrd="0" destOrd="0" presId="urn:microsoft.com/office/officeart/2005/8/layout/process5"/>
    <dgm:cxn modelId="{A3B27322-B864-4C88-859C-9D76B51FA43A}" type="presOf" srcId="{3E726765-856B-42E7-AA37-A77AE529AB49}" destId="{F92C4656-A6FD-425E-BE35-A76143A54338}" srcOrd="0" destOrd="0" presId="urn:microsoft.com/office/officeart/2005/8/layout/process5"/>
    <dgm:cxn modelId="{B5C2FE35-07D1-429E-8DC1-9E45D42CC893}" type="presOf" srcId="{AE86FE12-64CE-44C3-806E-5C57EAC41F04}" destId="{271E2938-6189-49E9-8AE4-4713AF95A277}" srcOrd="0" destOrd="0" presId="urn:microsoft.com/office/officeart/2005/8/layout/process5"/>
    <dgm:cxn modelId="{B63EB236-AD1D-4426-844C-1969D03D4D77}" srcId="{C795BB05-5C76-401E-A613-20A7121304CD}" destId="{8698EDAD-D069-41DB-9128-CB977F621CA5}" srcOrd="5" destOrd="0" parTransId="{526B4E2C-5240-48BD-A190-D12927D04706}" sibTransId="{0B88D992-DF37-4990-8233-78DEAF87FA8D}"/>
    <dgm:cxn modelId="{1DBFFC3C-407E-4577-B004-B8DFA2FFA44F}" type="presOf" srcId="{8698EDAD-D069-41DB-9128-CB977F621CA5}" destId="{8778C664-7962-4D80-AB87-05266D38F1E9}" srcOrd="0" destOrd="0" presId="urn:microsoft.com/office/officeart/2005/8/layout/process5"/>
    <dgm:cxn modelId="{A0FF4941-0114-4F68-AFB3-C4DE034F46FF}" type="presOf" srcId="{596EF7B0-26D2-4343-B7AC-71FF78F6D6E4}" destId="{01467B53-A9F4-47A5-91B3-51F59165D1D6}" srcOrd="0" destOrd="0" presId="urn:microsoft.com/office/officeart/2005/8/layout/process5"/>
    <dgm:cxn modelId="{23E9AF63-4306-40A1-A73E-5E4022B083B6}" type="presOf" srcId="{051E603F-9864-458A-A0A9-9EDF60980295}" destId="{AC56574B-7100-459A-A286-6441318C2307}" srcOrd="0" destOrd="0" presId="urn:microsoft.com/office/officeart/2005/8/layout/process5"/>
    <dgm:cxn modelId="{161CF76F-A0BF-435A-9091-2260BC008755}" type="presOf" srcId="{4C0126F2-EC82-4347-AA52-1E814EE2F399}" destId="{2DFAC783-358F-4588-8AF7-8797E33937E8}" srcOrd="1" destOrd="0" presId="urn:microsoft.com/office/officeart/2005/8/layout/process5"/>
    <dgm:cxn modelId="{5B2D1176-D2F4-4585-ABA7-58FFADE0471A}" type="presOf" srcId="{6041037E-5BBB-447F-8BEE-C8CCFC3769CC}" destId="{02C6572E-3A00-4A0E-B818-874263F46DC0}" srcOrd="1" destOrd="0" presId="urn:microsoft.com/office/officeart/2005/8/layout/process5"/>
    <dgm:cxn modelId="{AE05A55A-5627-4A2D-9D96-47290D9EC8A4}" type="presOf" srcId="{596EF7B0-26D2-4343-B7AC-71FF78F6D6E4}" destId="{A6850DAB-8458-4967-8688-104A8CA7A613}" srcOrd="1" destOrd="0" presId="urn:microsoft.com/office/officeart/2005/8/layout/process5"/>
    <dgm:cxn modelId="{15954A8B-7F79-40D4-A7B3-5A37BBB2C373}" type="presOf" srcId="{71B7B29B-1DD0-47EC-9978-F192C32F8874}" destId="{1F0348C8-12EA-401C-B748-A5DE7F03CD94}" srcOrd="0" destOrd="0" presId="urn:microsoft.com/office/officeart/2005/8/layout/process5"/>
    <dgm:cxn modelId="{F111C98D-E629-4B1E-BADC-4877E0D19F69}" type="presOf" srcId="{3E2B4C61-94C5-4DC8-A9C5-3908E587161D}" destId="{76B9B493-4CED-4041-AE85-4F798FB2BF02}" srcOrd="0" destOrd="0" presId="urn:microsoft.com/office/officeart/2005/8/layout/process5"/>
    <dgm:cxn modelId="{223CD8A4-1166-42DB-A546-ECF0D512D01B}" type="presOf" srcId="{71B7B29B-1DD0-47EC-9978-F192C32F8874}" destId="{8EDD62A6-B9B5-4DDB-98B7-72D7F34E0900}" srcOrd="1" destOrd="0" presId="urn:microsoft.com/office/officeart/2005/8/layout/process5"/>
    <dgm:cxn modelId="{849DD8A5-85FE-4E38-B6A4-EC58C4FAEEB1}" type="presOf" srcId="{6041037E-5BBB-447F-8BEE-C8CCFC3769CC}" destId="{4C0BB9FA-6F5D-4827-86F3-1D7E7D336A79}" srcOrd="0" destOrd="0" presId="urn:microsoft.com/office/officeart/2005/8/layout/process5"/>
    <dgm:cxn modelId="{263470B1-2FBA-414D-8952-7E5B87818349}" type="presOf" srcId="{C795BB05-5C76-401E-A613-20A7121304CD}" destId="{4D8B40E0-CF18-42B2-8B31-7C7120FEF0F2}" srcOrd="0" destOrd="0" presId="urn:microsoft.com/office/officeart/2005/8/layout/process5"/>
    <dgm:cxn modelId="{B2682CB4-B160-4E89-86BD-59D78BD1DAB5}" type="presOf" srcId="{4C0126F2-EC82-4347-AA52-1E814EE2F399}" destId="{7B41E878-053E-41EA-87A1-E0B988370216}" srcOrd="0" destOrd="0" presId="urn:microsoft.com/office/officeart/2005/8/layout/process5"/>
    <dgm:cxn modelId="{310CE5B4-98C1-4C29-AB2A-00DD6010B059}" srcId="{C795BB05-5C76-401E-A613-20A7121304CD}" destId="{3E726765-856B-42E7-AA37-A77AE529AB49}" srcOrd="4" destOrd="0" parTransId="{3D6A83D8-2E55-4147-9C5E-79D6415024BD}" sibTransId="{71B7B29B-1DD0-47EC-9978-F192C32F8874}"/>
    <dgm:cxn modelId="{7EEA9AD2-548B-4A83-AA52-208AB02CED6B}" srcId="{C795BB05-5C76-401E-A613-20A7121304CD}" destId="{D5BABD54-D97F-4BA4-9230-29E41AFD7016}" srcOrd="0" destOrd="0" parTransId="{F86186E3-2564-477A-B53E-C36F5714C887}" sibTransId="{6041037E-5BBB-447F-8BEE-C8CCFC3769CC}"/>
    <dgm:cxn modelId="{9DEBCCD4-31F0-4B0D-BB87-B7957BBCCCDF}" srcId="{C795BB05-5C76-401E-A613-20A7121304CD}" destId="{3E2B4C61-94C5-4DC8-A9C5-3908E587161D}" srcOrd="1" destOrd="0" parTransId="{94648806-8F64-4D7F-9F52-DAED64655234}" sibTransId="{4C0126F2-EC82-4347-AA52-1E814EE2F399}"/>
    <dgm:cxn modelId="{0C5C22E6-D9DA-4E85-9DFA-5325EA07DBC8}" srcId="{C795BB05-5C76-401E-A613-20A7121304CD}" destId="{E78D9EA0-4E15-47B4-8622-E1AE6B3955A3}" srcOrd="2" destOrd="0" parTransId="{07093AA1-F1BE-4075-B2C9-C027487764C2}" sibTransId="{596EF7B0-26D2-4343-B7AC-71FF78F6D6E4}"/>
    <dgm:cxn modelId="{6BE71EE8-475E-4025-B34E-F041B0C96599}" type="presOf" srcId="{E78D9EA0-4E15-47B4-8622-E1AE6B3955A3}" destId="{689F776F-1AAB-4F4B-A465-30ABF8FBF716}" srcOrd="0" destOrd="0" presId="urn:microsoft.com/office/officeart/2005/8/layout/process5"/>
    <dgm:cxn modelId="{3527D525-DF0B-4960-B486-30617F4B9AE7}" type="presParOf" srcId="{4D8B40E0-CF18-42B2-8B31-7C7120FEF0F2}" destId="{4F14A7AA-33AB-435A-B7CC-344D96452C2C}" srcOrd="0" destOrd="0" presId="urn:microsoft.com/office/officeart/2005/8/layout/process5"/>
    <dgm:cxn modelId="{00941FAC-345A-4413-935A-180363699933}" type="presParOf" srcId="{4D8B40E0-CF18-42B2-8B31-7C7120FEF0F2}" destId="{4C0BB9FA-6F5D-4827-86F3-1D7E7D336A79}" srcOrd="1" destOrd="0" presId="urn:microsoft.com/office/officeart/2005/8/layout/process5"/>
    <dgm:cxn modelId="{6C119FDE-2E0C-41BF-B41C-32988C77CB54}" type="presParOf" srcId="{4C0BB9FA-6F5D-4827-86F3-1D7E7D336A79}" destId="{02C6572E-3A00-4A0E-B818-874263F46DC0}" srcOrd="0" destOrd="0" presId="urn:microsoft.com/office/officeart/2005/8/layout/process5"/>
    <dgm:cxn modelId="{074E0B6A-4302-43E8-914F-B1F9DD3CC8B1}" type="presParOf" srcId="{4D8B40E0-CF18-42B2-8B31-7C7120FEF0F2}" destId="{76B9B493-4CED-4041-AE85-4F798FB2BF02}" srcOrd="2" destOrd="0" presId="urn:microsoft.com/office/officeart/2005/8/layout/process5"/>
    <dgm:cxn modelId="{2BA002A3-3979-4426-8109-FA07932485AF}" type="presParOf" srcId="{4D8B40E0-CF18-42B2-8B31-7C7120FEF0F2}" destId="{7B41E878-053E-41EA-87A1-E0B988370216}" srcOrd="3" destOrd="0" presId="urn:microsoft.com/office/officeart/2005/8/layout/process5"/>
    <dgm:cxn modelId="{F322CA46-9D7A-4F3E-9176-ED3E8B33343D}" type="presParOf" srcId="{7B41E878-053E-41EA-87A1-E0B988370216}" destId="{2DFAC783-358F-4588-8AF7-8797E33937E8}" srcOrd="0" destOrd="0" presId="urn:microsoft.com/office/officeart/2005/8/layout/process5"/>
    <dgm:cxn modelId="{CF849A30-418E-4EB7-B242-0C5314C37198}" type="presParOf" srcId="{4D8B40E0-CF18-42B2-8B31-7C7120FEF0F2}" destId="{689F776F-1AAB-4F4B-A465-30ABF8FBF716}" srcOrd="4" destOrd="0" presId="urn:microsoft.com/office/officeart/2005/8/layout/process5"/>
    <dgm:cxn modelId="{AEE661C7-522A-4DEA-9DDD-1F4ED4C4DC74}" type="presParOf" srcId="{4D8B40E0-CF18-42B2-8B31-7C7120FEF0F2}" destId="{01467B53-A9F4-47A5-91B3-51F59165D1D6}" srcOrd="5" destOrd="0" presId="urn:microsoft.com/office/officeart/2005/8/layout/process5"/>
    <dgm:cxn modelId="{8AFBE985-EA57-4610-8EC9-A5250B4333C9}" type="presParOf" srcId="{01467B53-A9F4-47A5-91B3-51F59165D1D6}" destId="{A6850DAB-8458-4967-8688-104A8CA7A613}" srcOrd="0" destOrd="0" presId="urn:microsoft.com/office/officeart/2005/8/layout/process5"/>
    <dgm:cxn modelId="{97A9E389-4E73-4A8C-BB29-8BBD5BB65D99}" type="presParOf" srcId="{4D8B40E0-CF18-42B2-8B31-7C7120FEF0F2}" destId="{AC56574B-7100-459A-A286-6441318C2307}" srcOrd="6" destOrd="0" presId="urn:microsoft.com/office/officeart/2005/8/layout/process5"/>
    <dgm:cxn modelId="{0B8BBD80-2D2D-4167-9835-7E841E978735}" type="presParOf" srcId="{4D8B40E0-CF18-42B2-8B31-7C7120FEF0F2}" destId="{271E2938-6189-49E9-8AE4-4713AF95A277}" srcOrd="7" destOrd="0" presId="urn:microsoft.com/office/officeart/2005/8/layout/process5"/>
    <dgm:cxn modelId="{A8E47A9A-AE97-4CE6-BAEA-66B10F9C4F2D}" type="presParOf" srcId="{271E2938-6189-49E9-8AE4-4713AF95A277}" destId="{0C063934-2D51-4661-B1B6-4C8BF9422052}" srcOrd="0" destOrd="0" presId="urn:microsoft.com/office/officeart/2005/8/layout/process5"/>
    <dgm:cxn modelId="{DEEBAE6F-A9CE-40D5-AE3A-0F067AEFBBE6}" type="presParOf" srcId="{4D8B40E0-CF18-42B2-8B31-7C7120FEF0F2}" destId="{F92C4656-A6FD-425E-BE35-A76143A54338}" srcOrd="8" destOrd="0" presId="urn:microsoft.com/office/officeart/2005/8/layout/process5"/>
    <dgm:cxn modelId="{E86A2B9C-C02E-4F46-BD6C-92BF63CABAEF}" type="presParOf" srcId="{4D8B40E0-CF18-42B2-8B31-7C7120FEF0F2}" destId="{1F0348C8-12EA-401C-B748-A5DE7F03CD94}" srcOrd="9" destOrd="0" presId="urn:microsoft.com/office/officeart/2005/8/layout/process5"/>
    <dgm:cxn modelId="{33F468EB-043C-4344-8477-32614FA3410A}" type="presParOf" srcId="{1F0348C8-12EA-401C-B748-A5DE7F03CD94}" destId="{8EDD62A6-B9B5-4DDB-98B7-72D7F34E0900}" srcOrd="0" destOrd="0" presId="urn:microsoft.com/office/officeart/2005/8/layout/process5"/>
    <dgm:cxn modelId="{12B7102B-D579-423F-AC03-62086F4106E5}" type="presParOf" srcId="{4D8B40E0-CF18-42B2-8B31-7C7120FEF0F2}" destId="{8778C664-7962-4D80-AB87-05266D38F1E9}"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C62F34B-0B55-4D6F-A39F-A5F5724DB47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C93D76F-B601-41D6-8FD3-CC03DAB7418C}">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At least Superintendent rank. The AO must have reasonable grounds to believe</a:t>
          </a:r>
        </a:p>
      </dgm:t>
    </dgm:pt>
    <dgm:pt modelId="{F7BBD111-C9C7-4B41-B960-E2FBFD026A06}" type="parTrans" cxnId="{E8D09154-456B-4B1B-A648-E3028CF839E2}">
      <dgm:prSet/>
      <dgm:spPr/>
      <dgm:t>
        <a:bodyPr/>
        <a:lstStyle/>
        <a:p>
          <a:endParaRPr lang="en-US"/>
        </a:p>
      </dgm:t>
    </dgm:pt>
    <dgm:pt modelId="{FEC8B661-5040-4BA9-8187-339937531F79}" type="sibTrans" cxnId="{E8D09154-456B-4B1B-A648-E3028CF839E2}">
      <dgm:prSet/>
      <dgm:spPr/>
      <dgm:t>
        <a:bodyPr/>
        <a:lstStyle/>
        <a:p>
          <a:endParaRPr lang="en-US"/>
        </a:p>
      </dgm:t>
    </dgm:pt>
    <dgm:pt modelId="{6DCE5AC0-901D-4A58-A87A-9A23BD87088D}">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That the perpetrator has been violent or threatened violence towards a victim</a:t>
          </a:r>
        </a:p>
      </dgm:t>
    </dgm:pt>
    <dgm:pt modelId="{2C391828-E94F-41F2-82DE-9177B9137C73}" type="parTrans" cxnId="{B5F122FE-E465-4ACD-A9A4-9196976FBD64}">
      <dgm:prSet/>
      <dgm:spPr/>
      <dgm:t>
        <a:bodyPr/>
        <a:lstStyle/>
        <a:p>
          <a:endParaRPr lang="en-US"/>
        </a:p>
      </dgm:t>
    </dgm:pt>
    <dgm:pt modelId="{8778BECC-82F5-4FB1-B41D-46D7231565E8}" type="sibTrans" cxnId="{B5F122FE-E465-4ACD-A9A4-9196976FBD64}">
      <dgm:prSet/>
      <dgm:spPr/>
      <dgm:t>
        <a:bodyPr/>
        <a:lstStyle/>
        <a:p>
          <a:endParaRPr lang="en-US"/>
        </a:p>
      </dgm:t>
    </dgm:pt>
    <dgm:pt modelId="{53E5BC74-3714-4AAB-AC2B-652EFA9591A7}">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The DVPN is necessary to protect the victim from further violence</a:t>
          </a:r>
        </a:p>
      </dgm:t>
    </dgm:pt>
    <dgm:pt modelId="{1B79122E-C246-47F4-B476-9A0C9CCF9A76}" type="parTrans" cxnId="{40DF9CF5-1764-416C-B638-DF59AA7A6E5F}">
      <dgm:prSet/>
      <dgm:spPr/>
      <dgm:t>
        <a:bodyPr/>
        <a:lstStyle/>
        <a:p>
          <a:endParaRPr lang="en-US"/>
        </a:p>
      </dgm:t>
    </dgm:pt>
    <dgm:pt modelId="{A9589B41-212C-4080-B7FC-5F76A24C267E}" type="sibTrans" cxnId="{40DF9CF5-1764-416C-B638-DF59AA7A6E5F}">
      <dgm:prSet/>
      <dgm:spPr/>
      <dgm:t>
        <a:bodyPr/>
        <a:lstStyle/>
        <a:p>
          <a:endParaRPr lang="en-US"/>
        </a:p>
      </dgm:t>
    </dgm:pt>
    <dgm:pt modelId="{EF340B1F-B576-47F9-89ED-A6042A852577}">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AO must consider the welfare of persons under 18 years</a:t>
          </a:r>
        </a:p>
      </dgm:t>
    </dgm:pt>
    <dgm:pt modelId="{297DAF10-838C-4745-88B8-0E57274EC354}" type="parTrans" cxnId="{E7E2AFE2-5C5F-4030-AD55-D7D23EB0C7B8}">
      <dgm:prSet/>
      <dgm:spPr/>
      <dgm:t>
        <a:bodyPr/>
        <a:lstStyle/>
        <a:p>
          <a:endParaRPr lang="en-US"/>
        </a:p>
      </dgm:t>
    </dgm:pt>
    <dgm:pt modelId="{5CC63705-EE31-4E56-A5B3-DE6E1C255167}" type="sibTrans" cxnId="{E7E2AFE2-5C5F-4030-AD55-D7D23EB0C7B8}">
      <dgm:prSet/>
      <dgm:spPr/>
      <dgm:t>
        <a:bodyPr/>
        <a:lstStyle/>
        <a:p>
          <a:endParaRPr lang="en-US"/>
        </a:p>
      </dgm:t>
    </dgm:pt>
    <dgm:pt modelId="{40927D92-E653-4C3D-A799-EEA821FEDDB2}">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The opinion of the victim</a:t>
          </a:r>
        </a:p>
      </dgm:t>
    </dgm:pt>
    <dgm:pt modelId="{1D7F4946-D744-483C-9758-A58EA53FBDA0}" type="parTrans" cxnId="{DEA45C5E-8671-4B58-91A9-D956BBF4DB9B}">
      <dgm:prSet/>
      <dgm:spPr/>
      <dgm:t>
        <a:bodyPr/>
        <a:lstStyle/>
        <a:p>
          <a:endParaRPr lang="en-US"/>
        </a:p>
      </dgm:t>
    </dgm:pt>
    <dgm:pt modelId="{BBE2B5ED-4F59-4F10-AA4D-7D8B899DBB21}" type="sibTrans" cxnId="{DEA45C5E-8671-4B58-91A9-D956BBF4DB9B}">
      <dgm:prSet/>
      <dgm:spPr/>
      <dgm:t>
        <a:bodyPr/>
        <a:lstStyle/>
        <a:p>
          <a:endParaRPr lang="en-US"/>
        </a:p>
      </dgm:t>
    </dgm:pt>
    <dgm:pt modelId="{A79207E2-853F-4164-B907-281B93C16218}">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The opinion of any other associated person(s) who  live at the premises</a:t>
          </a:r>
        </a:p>
      </dgm:t>
    </dgm:pt>
    <dgm:pt modelId="{08347C79-5098-4965-A877-EC7F6ADC53F7}" type="parTrans" cxnId="{055371DC-89FC-4CEB-AC61-F21FD60EE6AE}">
      <dgm:prSet/>
      <dgm:spPr/>
      <dgm:t>
        <a:bodyPr/>
        <a:lstStyle/>
        <a:p>
          <a:endParaRPr lang="en-US"/>
        </a:p>
      </dgm:t>
    </dgm:pt>
    <dgm:pt modelId="{B80FE523-7CF6-4210-ABD7-CBB37918B095}" type="sibTrans" cxnId="{055371DC-89FC-4CEB-AC61-F21FD60EE6AE}">
      <dgm:prSet/>
      <dgm:spPr/>
      <dgm:t>
        <a:bodyPr/>
        <a:lstStyle/>
        <a:p>
          <a:endParaRPr lang="en-US"/>
        </a:p>
      </dgm:t>
    </dgm:pt>
    <dgm:pt modelId="{6708381A-822C-461C-B936-C265BD7E8CBF}">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Any representations made by the perpetrator</a:t>
          </a:r>
        </a:p>
      </dgm:t>
    </dgm:pt>
    <dgm:pt modelId="{E10AC672-D74B-4BC3-B2E2-22EF0D51DDCA}" type="parTrans" cxnId="{E9483FE3-A1FF-4E93-9439-D95D8E17D78D}">
      <dgm:prSet/>
      <dgm:spPr/>
      <dgm:t>
        <a:bodyPr/>
        <a:lstStyle/>
        <a:p>
          <a:endParaRPr lang="en-US"/>
        </a:p>
      </dgm:t>
    </dgm:pt>
    <dgm:pt modelId="{AA6D9EB9-53A3-4573-B5CB-AA2089AC9434}" type="sibTrans" cxnId="{E9483FE3-A1FF-4E93-9439-D95D8E17D78D}">
      <dgm:prSet/>
      <dgm:spPr/>
      <dgm:t>
        <a:bodyPr/>
        <a:lstStyle/>
        <a:p>
          <a:endParaRPr lang="en-US"/>
        </a:p>
      </dgm:t>
    </dgm:pt>
    <dgm:pt modelId="{6F349CC7-6BE6-4D49-B07B-0FD434837B29}">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AO must take reasonable steps to establish these opinions but consent is </a:t>
          </a:r>
          <a:r>
            <a:rPr lang="en-US" sz="2000" b="1" i="1" u="sng" dirty="0">
              <a:solidFill>
                <a:schemeClr val="tx1"/>
              </a:solidFill>
            </a:rPr>
            <a:t>NOT</a:t>
          </a:r>
          <a:r>
            <a:rPr lang="en-US" sz="2000" dirty="0">
              <a:solidFill>
                <a:schemeClr val="tx1"/>
              </a:solidFill>
            </a:rPr>
            <a:t> required</a:t>
          </a:r>
        </a:p>
      </dgm:t>
    </dgm:pt>
    <dgm:pt modelId="{41C325C6-F118-44F4-B4EB-593A60266870}" type="parTrans" cxnId="{497F97E2-7674-49A5-B0CA-F49094754C2F}">
      <dgm:prSet/>
      <dgm:spPr/>
      <dgm:t>
        <a:bodyPr/>
        <a:lstStyle/>
        <a:p>
          <a:endParaRPr lang="en-US"/>
        </a:p>
      </dgm:t>
    </dgm:pt>
    <dgm:pt modelId="{87908BA5-3B67-4822-A9CA-CEA4FDCF00D3}" type="sibTrans" cxnId="{497F97E2-7674-49A5-B0CA-F49094754C2F}">
      <dgm:prSet/>
      <dgm:spPr/>
      <dgm:t>
        <a:bodyPr/>
        <a:lstStyle/>
        <a:p>
          <a:endParaRPr lang="en-US"/>
        </a:p>
      </dgm:t>
    </dgm:pt>
    <dgm:pt modelId="{BC0AF070-3019-41C7-B9B1-B020EEF60154}" type="pres">
      <dgm:prSet presAssocID="{0C62F34B-0B55-4D6F-A39F-A5F5724DB476}" presName="diagram" presStyleCnt="0">
        <dgm:presLayoutVars>
          <dgm:dir/>
          <dgm:resizeHandles val="exact"/>
        </dgm:presLayoutVars>
      </dgm:prSet>
      <dgm:spPr/>
    </dgm:pt>
    <dgm:pt modelId="{551C27A0-4F4C-49FB-B3C4-DEE78BD1DF09}" type="pres">
      <dgm:prSet presAssocID="{8C93D76F-B601-41D6-8FD3-CC03DAB7418C}" presName="node" presStyleLbl="node1" presStyleIdx="0" presStyleCnt="8">
        <dgm:presLayoutVars>
          <dgm:bulletEnabled val="1"/>
        </dgm:presLayoutVars>
      </dgm:prSet>
      <dgm:spPr/>
    </dgm:pt>
    <dgm:pt modelId="{9B98B409-DC54-475E-A2D9-6177A39286C6}" type="pres">
      <dgm:prSet presAssocID="{FEC8B661-5040-4BA9-8187-339937531F79}" presName="sibTrans" presStyleCnt="0"/>
      <dgm:spPr/>
    </dgm:pt>
    <dgm:pt modelId="{39285601-03D5-4BBF-A3E8-C54948D762EE}" type="pres">
      <dgm:prSet presAssocID="{6DCE5AC0-901D-4A58-A87A-9A23BD87088D}" presName="node" presStyleLbl="node1" presStyleIdx="1" presStyleCnt="8" custLinFactNeighborX="-1512" custLinFactNeighborY="765">
        <dgm:presLayoutVars>
          <dgm:bulletEnabled val="1"/>
        </dgm:presLayoutVars>
      </dgm:prSet>
      <dgm:spPr/>
    </dgm:pt>
    <dgm:pt modelId="{97897D0F-54E8-4544-A661-D76348943C8F}" type="pres">
      <dgm:prSet presAssocID="{8778BECC-82F5-4FB1-B41D-46D7231565E8}" presName="sibTrans" presStyleCnt="0"/>
      <dgm:spPr/>
    </dgm:pt>
    <dgm:pt modelId="{43C5740E-C63B-4FC7-A767-FAD208DCDE90}" type="pres">
      <dgm:prSet presAssocID="{53E5BC74-3714-4AAB-AC2B-652EFA9591A7}" presName="node" presStyleLbl="node1" presStyleIdx="2" presStyleCnt="8">
        <dgm:presLayoutVars>
          <dgm:bulletEnabled val="1"/>
        </dgm:presLayoutVars>
      </dgm:prSet>
      <dgm:spPr/>
    </dgm:pt>
    <dgm:pt modelId="{6A5C5DF5-2420-4FD0-AD2A-504634970BB9}" type="pres">
      <dgm:prSet presAssocID="{A9589B41-212C-4080-B7FC-5F76A24C267E}" presName="sibTrans" presStyleCnt="0"/>
      <dgm:spPr/>
    </dgm:pt>
    <dgm:pt modelId="{96E8D9BA-7000-465F-96C2-F64213E03898}" type="pres">
      <dgm:prSet presAssocID="{EF340B1F-B576-47F9-89ED-A6042A852577}" presName="node" presStyleLbl="node1" presStyleIdx="3" presStyleCnt="8">
        <dgm:presLayoutVars>
          <dgm:bulletEnabled val="1"/>
        </dgm:presLayoutVars>
      </dgm:prSet>
      <dgm:spPr/>
    </dgm:pt>
    <dgm:pt modelId="{54E33241-CC74-49BB-8B49-6DA95447592C}" type="pres">
      <dgm:prSet presAssocID="{5CC63705-EE31-4E56-A5B3-DE6E1C255167}" presName="sibTrans" presStyleCnt="0"/>
      <dgm:spPr/>
    </dgm:pt>
    <dgm:pt modelId="{45C1E6F5-F0D9-4020-8B4D-9252D7460B00}" type="pres">
      <dgm:prSet presAssocID="{40927D92-E653-4C3D-A799-EEA821FEDDB2}" presName="node" presStyleLbl="node1" presStyleIdx="4" presStyleCnt="8">
        <dgm:presLayoutVars>
          <dgm:bulletEnabled val="1"/>
        </dgm:presLayoutVars>
      </dgm:prSet>
      <dgm:spPr/>
    </dgm:pt>
    <dgm:pt modelId="{72B92FD2-D192-4050-96ED-FD683C093AB7}" type="pres">
      <dgm:prSet presAssocID="{BBE2B5ED-4F59-4F10-AA4D-7D8B899DBB21}" presName="sibTrans" presStyleCnt="0"/>
      <dgm:spPr/>
    </dgm:pt>
    <dgm:pt modelId="{1756A076-ACB0-49FC-8C98-0BF5C4813F35}" type="pres">
      <dgm:prSet presAssocID="{A79207E2-853F-4164-B907-281B93C16218}" presName="node" presStyleLbl="node1" presStyleIdx="5" presStyleCnt="8">
        <dgm:presLayoutVars>
          <dgm:bulletEnabled val="1"/>
        </dgm:presLayoutVars>
      </dgm:prSet>
      <dgm:spPr/>
    </dgm:pt>
    <dgm:pt modelId="{DB6A3716-72F6-48AB-A67A-68D24D3AC49E}" type="pres">
      <dgm:prSet presAssocID="{B80FE523-7CF6-4210-ABD7-CBB37918B095}" presName="sibTrans" presStyleCnt="0"/>
      <dgm:spPr/>
    </dgm:pt>
    <dgm:pt modelId="{64C187C5-8780-4D6B-89D2-5615E373752F}" type="pres">
      <dgm:prSet presAssocID="{6708381A-822C-461C-B936-C265BD7E8CBF}" presName="node" presStyleLbl="node1" presStyleIdx="6" presStyleCnt="8">
        <dgm:presLayoutVars>
          <dgm:bulletEnabled val="1"/>
        </dgm:presLayoutVars>
      </dgm:prSet>
      <dgm:spPr/>
    </dgm:pt>
    <dgm:pt modelId="{E29EF0DD-5F02-4796-AF8E-03AC991D8DBC}" type="pres">
      <dgm:prSet presAssocID="{AA6D9EB9-53A3-4573-B5CB-AA2089AC9434}" presName="sibTrans" presStyleCnt="0"/>
      <dgm:spPr/>
    </dgm:pt>
    <dgm:pt modelId="{642761DA-EB12-495C-8BDF-2B9845CE1EAA}" type="pres">
      <dgm:prSet presAssocID="{6F349CC7-6BE6-4D49-B07B-0FD434837B29}" presName="node" presStyleLbl="node1" presStyleIdx="7" presStyleCnt="8">
        <dgm:presLayoutVars>
          <dgm:bulletEnabled val="1"/>
        </dgm:presLayoutVars>
      </dgm:prSet>
      <dgm:spPr/>
    </dgm:pt>
  </dgm:ptLst>
  <dgm:cxnLst>
    <dgm:cxn modelId="{993DD70A-390B-48FB-B9CF-36A79D4D66E8}" type="presOf" srcId="{EF340B1F-B576-47F9-89ED-A6042A852577}" destId="{96E8D9BA-7000-465F-96C2-F64213E03898}" srcOrd="0" destOrd="0" presId="urn:microsoft.com/office/officeart/2005/8/layout/default"/>
    <dgm:cxn modelId="{6D88A85C-7808-4A78-BDC3-2A5FD0FD34B9}" type="presOf" srcId="{53E5BC74-3714-4AAB-AC2B-652EFA9591A7}" destId="{43C5740E-C63B-4FC7-A767-FAD208DCDE90}" srcOrd="0" destOrd="0" presId="urn:microsoft.com/office/officeart/2005/8/layout/default"/>
    <dgm:cxn modelId="{DEA45C5E-8671-4B58-91A9-D956BBF4DB9B}" srcId="{0C62F34B-0B55-4D6F-A39F-A5F5724DB476}" destId="{40927D92-E653-4C3D-A799-EEA821FEDDB2}" srcOrd="4" destOrd="0" parTransId="{1D7F4946-D744-483C-9758-A58EA53FBDA0}" sibTransId="{BBE2B5ED-4F59-4F10-AA4D-7D8B899DBB21}"/>
    <dgm:cxn modelId="{E225B365-E2FA-4397-95CC-C2268ABCBBBD}" type="presOf" srcId="{6DCE5AC0-901D-4A58-A87A-9A23BD87088D}" destId="{39285601-03D5-4BBF-A3E8-C54948D762EE}" srcOrd="0" destOrd="0" presId="urn:microsoft.com/office/officeart/2005/8/layout/default"/>
    <dgm:cxn modelId="{17EBCE4F-A0EC-4866-9283-1655346AE420}" type="presOf" srcId="{40927D92-E653-4C3D-A799-EEA821FEDDB2}" destId="{45C1E6F5-F0D9-4020-8B4D-9252D7460B00}" srcOrd="0" destOrd="0" presId="urn:microsoft.com/office/officeart/2005/8/layout/default"/>
    <dgm:cxn modelId="{E8D09154-456B-4B1B-A648-E3028CF839E2}" srcId="{0C62F34B-0B55-4D6F-A39F-A5F5724DB476}" destId="{8C93D76F-B601-41D6-8FD3-CC03DAB7418C}" srcOrd="0" destOrd="0" parTransId="{F7BBD111-C9C7-4B41-B960-E2FBFD026A06}" sibTransId="{FEC8B661-5040-4BA9-8187-339937531F79}"/>
    <dgm:cxn modelId="{F03AF283-0761-487F-A5CE-C211FDCE6F62}" type="presOf" srcId="{0C62F34B-0B55-4D6F-A39F-A5F5724DB476}" destId="{BC0AF070-3019-41C7-B9B1-B020EEF60154}" srcOrd="0" destOrd="0" presId="urn:microsoft.com/office/officeart/2005/8/layout/default"/>
    <dgm:cxn modelId="{8ECA3C9E-83D5-4258-A666-FD85276BF810}" type="presOf" srcId="{6708381A-822C-461C-B936-C265BD7E8CBF}" destId="{64C187C5-8780-4D6B-89D2-5615E373752F}" srcOrd="0" destOrd="0" presId="urn:microsoft.com/office/officeart/2005/8/layout/default"/>
    <dgm:cxn modelId="{51B885B7-04FA-47BD-A351-1BED9ECF7178}" type="presOf" srcId="{8C93D76F-B601-41D6-8FD3-CC03DAB7418C}" destId="{551C27A0-4F4C-49FB-B3C4-DEE78BD1DF09}" srcOrd="0" destOrd="0" presId="urn:microsoft.com/office/officeart/2005/8/layout/default"/>
    <dgm:cxn modelId="{AE5472BC-9538-46E9-8415-623321D57FD2}" type="presOf" srcId="{6F349CC7-6BE6-4D49-B07B-0FD434837B29}" destId="{642761DA-EB12-495C-8BDF-2B9845CE1EAA}" srcOrd="0" destOrd="0" presId="urn:microsoft.com/office/officeart/2005/8/layout/default"/>
    <dgm:cxn modelId="{055371DC-89FC-4CEB-AC61-F21FD60EE6AE}" srcId="{0C62F34B-0B55-4D6F-A39F-A5F5724DB476}" destId="{A79207E2-853F-4164-B907-281B93C16218}" srcOrd="5" destOrd="0" parTransId="{08347C79-5098-4965-A877-EC7F6ADC53F7}" sibTransId="{B80FE523-7CF6-4210-ABD7-CBB37918B095}"/>
    <dgm:cxn modelId="{497F97E2-7674-49A5-B0CA-F49094754C2F}" srcId="{0C62F34B-0B55-4D6F-A39F-A5F5724DB476}" destId="{6F349CC7-6BE6-4D49-B07B-0FD434837B29}" srcOrd="7" destOrd="0" parTransId="{41C325C6-F118-44F4-B4EB-593A60266870}" sibTransId="{87908BA5-3B67-4822-A9CA-CEA4FDCF00D3}"/>
    <dgm:cxn modelId="{E7E2AFE2-5C5F-4030-AD55-D7D23EB0C7B8}" srcId="{0C62F34B-0B55-4D6F-A39F-A5F5724DB476}" destId="{EF340B1F-B576-47F9-89ED-A6042A852577}" srcOrd="3" destOrd="0" parTransId="{297DAF10-838C-4745-88B8-0E57274EC354}" sibTransId="{5CC63705-EE31-4E56-A5B3-DE6E1C255167}"/>
    <dgm:cxn modelId="{E9483FE3-A1FF-4E93-9439-D95D8E17D78D}" srcId="{0C62F34B-0B55-4D6F-A39F-A5F5724DB476}" destId="{6708381A-822C-461C-B936-C265BD7E8CBF}" srcOrd="6" destOrd="0" parTransId="{E10AC672-D74B-4BC3-B2E2-22EF0D51DDCA}" sibTransId="{AA6D9EB9-53A3-4573-B5CB-AA2089AC9434}"/>
    <dgm:cxn modelId="{528475F5-C9FF-4F59-9FCF-E972028BB815}" type="presOf" srcId="{A79207E2-853F-4164-B907-281B93C16218}" destId="{1756A076-ACB0-49FC-8C98-0BF5C4813F35}" srcOrd="0" destOrd="0" presId="urn:microsoft.com/office/officeart/2005/8/layout/default"/>
    <dgm:cxn modelId="{40DF9CF5-1764-416C-B638-DF59AA7A6E5F}" srcId="{0C62F34B-0B55-4D6F-A39F-A5F5724DB476}" destId="{53E5BC74-3714-4AAB-AC2B-652EFA9591A7}" srcOrd="2" destOrd="0" parTransId="{1B79122E-C246-47F4-B476-9A0C9CCF9A76}" sibTransId="{A9589B41-212C-4080-B7FC-5F76A24C267E}"/>
    <dgm:cxn modelId="{B5F122FE-E465-4ACD-A9A4-9196976FBD64}" srcId="{0C62F34B-0B55-4D6F-A39F-A5F5724DB476}" destId="{6DCE5AC0-901D-4A58-A87A-9A23BD87088D}" srcOrd="1" destOrd="0" parTransId="{2C391828-E94F-41F2-82DE-9177B9137C73}" sibTransId="{8778BECC-82F5-4FB1-B41D-46D7231565E8}"/>
    <dgm:cxn modelId="{C6D0DA4E-A8E1-44D1-8850-DAB4C35EA318}" type="presParOf" srcId="{BC0AF070-3019-41C7-B9B1-B020EEF60154}" destId="{551C27A0-4F4C-49FB-B3C4-DEE78BD1DF09}" srcOrd="0" destOrd="0" presId="urn:microsoft.com/office/officeart/2005/8/layout/default"/>
    <dgm:cxn modelId="{F9696AE3-FFDF-46D1-8FC7-16BA03D90E47}" type="presParOf" srcId="{BC0AF070-3019-41C7-B9B1-B020EEF60154}" destId="{9B98B409-DC54-475E-A2D9-6177A39286C6}" srcOrd="1" destOrd="0" presId="urn:microsoft.com/office/officeart/2005/8/layout/default"/>
    <dgm:cxn modelId="{6268E907-6E74-4BCC-85E6-3739754AB68F}" type="presParOf" srcId="{BC0AF070-3019-41C7-B9B1-B020EEF60154}" destId="{39285601-03D5-4BBF-A3E8-C54948D762EE}" srcOrd="2" destOrd="0" presId="urn:microsoft.com/office/officeart/2005/8/layout/default"/>
    <dgm:cxn modelId="{44463B11-EA95-4672-B0C0-167956165607}" type="presParOf" srcId="{BC0AF070-3019-41C7-B9B1-B020EEF60154}" destId="{97897D0F-54E8-4544-A661-D76348943C8F}" srcOrd="3" destOrd="0" presId="urn:microsoft.com/office/officeart/2005/8/layout/default"/>
    <dgm:cxn modelId="{D52825DB-1314-497C-B5E7-7EB03A2EA72D}" type="presParOf" srcId="{BC0AF070-3019-41C7-B9B1-B020EEF60154}" destId="{43C5740E-C63B-4FC7-A767-FAD208DCDE90}" srcOrd="4" destOrd="0" presId="urn:microsoft.com/office/officeart/2005/8/layout/default"/>
    <dgm:cxn modelId="{80324387-61BD-41B9-AF5D-2AF5D69CBBB9}" type="presParOf" srcId="{BC0AF070-3019-41C7-B9B1-B020EEF60154}" destId="{6A5C5DF5-2420-4FD0-AD2A-504634970BB9}" srcOrd="5" destOrd="0" presId="urn:microsoft.com/office/officeart/2005/8/layout/default"/>
    <dgm:cxn modelId="{30F99411-895B-4017-A941-67A601E26FDC}" type="presParOf" srcId="{BC0AF070-3019-41C7-B9B1-B020EEF60154}" destId="{96E8D9BA-7000-465F-96C2-F64213E03898}" srcOrd="6" destOrd="0" presId="urn:microsoft.com/office/officeart/2005/8/layout/default"/>
    <dgm:cxn modelId="{EA952AB6-E0D8-4D64-A2CC-A123442900BA}" type="presParOf" srcId="{BC0AF070-3019-41C7-B9B1-B020EEF60154}" destId="{54E33241-CC74-49BB-8B49-6DA95447592C}" srcOrd="7" destOrd="0" presId="urn:microsoft.com/office/officeart/2005/8/layout/default"/>
    <dgm:cxn modelId="{5BE09661-7F7A-453A-833D-8BD0FD94D269}" type="presParOf" srcId="{BC0AF070-3019-41C7-B9B1-B020EEF60154}" destId="{45C1E6F5-F0D9-4020-8B4D-9252D7460B00}" srcOrd="8" destOrd="0" presId="urn:microsoft.com/office/officeart/2005/8/layout/default"/>
    <dgm:cxn modelId="{675B27CA-699C-421E-A66C-2FD8BFF90976}" type="presParOf" srcId="{BC0AF070-3019-41C7-B9B1-B020EEF60154}" destId="{72B92FD2-D192-4050-96ED-FD683C093AB7}" srcOrd="9" destOrd="0" presId="urn:microsoft.com/office/officeart/2005/8/layout/default"/>
    <dgm:cxn modelId="{C4ED8F80-0689-4A38-A22A-36BC9D1F209C}" type="presParOf" srcId="{BC0AF070-3019-41C7-B9B1-B020EEF60154}" destId="{1756A076-ACB0-49FC-8C98-0BF5C4813F35}" srcOrd="10" destOrd="0" presId="urn:microsoft.com/office/officeart/2005/8/layout/default"/>
    <dgm:cxn modelId="{88765D99-4900-4475-9DB3-DB52CE3A0148}" type="presParOf" srcId="{BC0AF070-3019-41C7-B9B1-B020EEF60154}" destId="{DB6A3716-72F6-48AB-A67A-68D24D3AC49E}" srcOrd="11" destOrd="0" presId="urn:microsoft.com/office/officeart/2005/8/layout/default"/>
    <dgm:cxn modelId="{A48BE0C4-861C-4C97-81CE-3D62293E997C}" type="presParOf" srcId="{BC0AF070-3019-41C7-B9B1-B020EEF60154}" destId="{64C187C5-8780-4D6B-89D2-5615E373752F}" srcOrd="12" destOrd="0" presId="urn:microsoft.com/office/officeart/2005/8/layout/default"/>
    <dgm:cxn modelId="{238C8A6C-BCC4-42D6-A3D8-2F2D8B9D3B70}" type="presParOf" srcId="{BC0AF070-3019-41C7-B9B1-B020EEF60154}" destId="{E29EF0DD-5F02-4796-AF8E-03AC991D8DBC}" srcOrd="13" destOrd="0" presId="urn:microsoft.com/office/officeart/2005/8/layout/default"/>
    <dgm:cxn modelId="{0437DCB0-32B9-4A78-A7F9-B09B922F1958}" type="presParOf" srcId="{BC0AF070-3019-41C7-B9B1-B020EEF60154}" destId="{642761DA-EB12-495C-8BDF-2B9845CE1EA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97DCB83-638A-4381-9C77-D92EB9060E5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0BE7AFD-4F58-4459-A39C-4DD74FBB1CED}">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Served on the perpetrator in person &amp; in writing</a:t>
          </a:r>
        </a:p>
      </dgm:t>
    </dgm:pt>
    <dgm:pt modelId="{86AC728E-0D58-4F2E-A3BF-513F0488F83C}" type="parTrans" cxnId="{A12D9FD1-C5F8-4E2F-BA69-75D568D61358}">
      <dgm:prSet/>
      <dgm:spPr/>
      <dgm:t>
        <a:bodyPr/>
        <a:lstStyle/>
        <a:p>
          <a:endParaRPr lang="en-US"/>
        </a:p>
      </dgm:t>
    </dgm:pt>
    <dgm:pt modelId="{BC9F434C-ACD6-4A86-B0E2-77AA94B69D39}" type="sibTrans" cxnId="{A12D9FD1-C5F8-4E2F-BA69-75D568D61358}">
      <dgm:prSet/>
      <dgm:spPr/>
      <dgm:t>
        <a:bodyPr/>
        <a:lstStyle/>
        <a:p>
          <a:endParaRPr lang="en-US"/>
        </a:p>
      </dgm:t>
    </dgm:pt>
    <dgm:pt modelId="{C835EB34-37F9-443F-9187-D130F4E267F3}">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Only a Constable can serve a DVPN</a:t>
          </a:r>
        </a:p>
      </dgm:t>
    </dgm:pt>
    <dgm:pt modelId="{5D48F52A-F645-46AC-A0F0-1154701D275B}" type="parTrans" cxnId="{74A2E8B6-5868-4320-B0BA-C4A015663710}">
      <dgm:prSet/>
      <dgm:spPr/>
      <dgm:t>
        <a:bodyPr/>
        <a:lstStyle/>
        <a:p>
          <a:endParaRPr lang="en-US"/>
        </a:p>
      </dgm:t>
    </dgm:pt>
    <dgm:pt modelId="{08765BF4-8461-4FFE-80A5-9A447A0723D5}" type="sibTrans" cxnId="{74A2E8B6-5868-4320-B0BA-C4A015663710}">
      <dgm:prSet/>
      <dgm:spPr/>
      <dgm:t>
        <a:bodyPr/>
        <a:lstStyle/>
        <a:p>
          <a:endParaRPr lang="en-US"/>
        </a:p>
      </dgm:t>
    </dgm:pt>
    <dgm:pt modelId="{73BFC158-898D-48D6-AAA0-3117200F4739}">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DVPN is treated as a summons for the perpetrator to attend court</a:t>
          </a:r>
        </a:p>
      </dgm:t>
    </dgm:pt>
    <dgm:pt modelId="{6755564E-4DBE-4F21-9AF5-429EB43C0D41}" type="parTrans" cxnId="{6B3995DA-FEA4-4430-B641-63CEEF47943F}">
      <dgm:prSet/>
      <dgm:spPr/>
      <dgm:t>
        <a:bodyPr/>
        <a:lstStyle/>
        <a:p>
          <a:endParaRPr lang="en-US"/>
        </a:p>
      </dgm:t>
    </dgm:pt>
    <dgm:pt modelId="{119A2B16-0B73-4F3C-AD27-5F6B3225DB22}" type="sibTrans" cxnId="{6B3995DA-FEA4-4430-B641-63CEEF47943F}">
      <dgm:prSet/>
      <dgm:spPr/>
      <dgm:t>
        <a:bodyPr/>
        <a:lstStyle/>
        <a:p>
          <a:endParaRPr lang="en-US"/>
        </a:p>
      </dgm:t>
    </dgm:pt>
    <dgm:pt modelId="{E8620F1C-B57C-4437-A3B3-F9BFF4D8C86F}">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The 48 hours starts from the moment of service on the perpetrator not from </a:t>
          </a:r>
          <a:r>
            <a:rPr lang="en-US" sz="2000" dirty="0" err="1">
              <a:solidFill>
                <a:schemeClr val="tx1"/>
              </a:solidFill>
            </a:rPr>
            <a:t>authorisation</a:t>
          </a:r>
          <a:endParaRPr lang="en-US" sz="2000" dirty="0">
            <a:solidFill>
              <a:schemeClr val="tx1"/>
            </a:solidFill>
          </a:endParaRPr>
        </a:p>
      </dgm:t>
    </dgm:pt>
    <dgm:pt modelId="{DB496C28-2FCD-42BE-A2E8-5203A6EF7669}" type="parTrans" cxnId="{3EF0C22B-3680-4D40-BEE9-2FBD1A1C133D}">
      <dgm:prSet/>
      <dgm:spPr/>
      <dgm:t>
        <a:bodyPr/>
        <a:lstStyle/>
        <a:p>
          <a:endParaRPr lang="en-US"/>
        </a:p>
      </dgm:t>
    </dgm:pt>
    <dgm:pt modelId="{20482803-8FA5-4E83-85DD-2F2728C82B20}" type="sibTrans" cxnId="{3EF0C22B-3680-4D40-BEE9-2FBD1A1C133D}">
      <dgm:prSet/>
      <dgm:spPr/>
      <dgm:t>
        <a:bodyPr/>
        <a:lstStyle/>
        <a:p>
          <a:endParaRPr lang="en-US"/>
        </a:p>
      </dgm:t>
    </dgm:pt>
    <dgm:pt modelId="{2AADA7A4-2FB6-46CB-9FC5-575B4B593922}">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Perpetrator to receive the DVPN perpetrator leaflet</a:t>
          </a:r>
        </a:p>
      </dgm:t>
    </dgm:pt>
    <dgm:pt modelId="{B537BBA6-4DF5-421E-B144-BD0BA1741BC2}" type="parTrans" cxnId="{8E0F86C3-7F24-4710-B251-EA891B9B4058}">
      <dgm:prSet/>
      <dgm:spPr/>
      <dgm:t>
        <a:bodyPr/>
        <a:lstStyle/>
        <a:p>
          <a:endParaRPr lang="en-US"/>
        </a:p>
      </dgm:t>
    </dgm:pt>
    <dgm:pt modelId="{E1ECF2CB-0DEE-4BEA-94A2-D40A78C7BDE9}" type="sibTrans" cxnId="{8E0F86C3-7F24-4710-B251-EA891B9B4058}">
      <dgm:prSet/>
      <dgm:spPr/>
      <dgm:t>
        <a:bodyPr/>
        <a:lstStyle/>
        <a:p>
          <a:endParaRPr lang="en-US"/>
        </a:p>
      </dgm:t>
    </dgm:pt>
    <dgm:pt modelId="{0FC8209D-B8B1-40F5-8673-31C3297A6604}">
      <dgm:prSet phldrT="[Text]" custT="1"/>
      <dgm:spPr>
        <a:solidFill>
          <a:schemeClr val="accent2">
            <a:lumMod val="40000"/>
            <a:lumOff val="60000"/>
          </a:schemeClr>
        </a:solidFill>
        <a:ln>
          <a:solidFill>
            <a:schemeClr val="tx1"/>
          </a:solidFill>
        </a:ln>
      </dgm:spPr>
      <dgm:t>
        <a:bodyPr/>
        <a:lstStyle/>
        <a:p>
          <a:r>
            <a:rPr lang="en-US" sz="2000" b="1" i="1" u="sng" dirty="0">
              <a:solidFill>
                <a:schemeClr val="tx1"/>
              </a:solidFill>
            </a:rPr>
            <a:t>DO NOT </a:t>
          </a:r>
          <a:r>
            <a:rPr lang="en-US" sz="2000" dirty="0">
              <a:solidFill>
                <a:schemeClr val="tx1"/>
              </a:solidFill>
            </a:rPr>
            <a:t>give the perpetrator a copy of the AO form</a:t>
          </a:r>
        </a:p>
      </dgm:t>
    </dgm:pt>
    <dgm:pt modelId="{6F65AB9C-6B49-4BEB-B8C5-A48A84176983}" type="parTrans" cxnId="{653918D3-D778-4601-91CF-9E032D12FF88}">
      <dgm:prSet/>
      <dgm:spPr/>
      <dgm:t>
        <a:bodyPr/>
        <a:lstStyle/>
        <a:p>
          <a:endParaRPr lang="en-US"/>
        </a:p>
      </dgm:t>
    </dgm:pt>
    <dgm:pt modelId="{682B499A-0AE4-49FB-A7FE-53B3ABEA55E9}" type="sibTrans" cxnId="{653918D3-D778-4601-91CF-9E032D12FF88}">
      <dgm:prSet/>
      <dgm:spPr/>
      <dgm:t>
        <a:bodyPr/>
        <a:lstStyle/>
        <a:p>
          <a:endParaRPr lang="en-US"/>
        </a:p>
      </dgm:t>
    </dgm:pt>
    <dgm:pt modelId="{B368111D-1471-446B-8350-92BBDA0FF3EB}">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Ensure PPN is submitted &amp; relevant unit updated via task &amp; phone call (office hours)</a:t>
          </a:r>
        </a:p>
      </dgm:t>
    </dgm:pt>
    <dgm:pt modelId="{9747FADB-9E71-4BFA-AED6-8AE81A6249B1}" type="parTrans" cxnId="{792580F1-6A28-4E19-B61E-2F095979BC55}">
      <dgm:prSet/>
      <dgm:spPr/>
      <dgm:t>
        <a:bodyPr/>
        <a:lstStyle/>
        <a:p>
          <a:endParaRPr lang="en-US"/>
        </a:p>
      </dgm:t>
    </dgm:pt>
    <dgm:pt modelId="{E27C1A90-FCDE-4BA2-A876-31A5B420CDDC}" type="sibTrans" cxnId="{792580F1-6A28-4E19-B61E-2F095979BC55}">
      <dgm:prSet/>
      <dgm:spPr/>
      <dgm:t>
        <a:bodyPr/>
        <a:lstStyle/>
        <a:p>
          <a:endParaRPr lang="en-US"/>
        </a:p>
      </dgm:t>
    </dgm:pt>
    <dgm:pt modelId="{093F2839-EA09-41D5-AC96-EFAA498E6616}">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Update NICHE &amp; PNC</a:t>
          </a:r>
        </a:p>
      </dgm:t>
    </dgm:pt>
    <dgm:pt modelId="{91C68C3C-2B0F-4FD0-A162-A5FBC8BD2FD1}" type="parTrans" cxnId="{E5299A20-E790-491C-9BA9-7F699A2FD5D5}">
      <dgm:prSet/>
      <dgm:spPr/>
      <dgm:t>
        <a:bodyPr/>
        <a:lstStyle/>
        <a:p>
          <a:endParaRPr lang="en-US"/>
        </a:p>
      </dgm:t>
    </dgm:pt>
    <dgm:pt modelId="{1C412014-30F1-4AB9-ABA9-4F52E8FA075A}" type="sibTrans" cxnId="{E5299A20-E790-491C-9BA9-7F699A2FD5D5}">
      <dgm:prSet/>
      <dgm:spPr/>
      <dgm:t>
        <a:bodyPr/>
        <a:lstStyle/>
        <a:p>
          <a:endParaRPr lang="en-US"/>
        </a:p>
      </dgm:t>
    </dgm:pt>
    <dgm:pt modelId="{B1C1FE72-5D44-4306-AF4F-AB13D64BDD49}">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There is a power of arrest if there are reasonable grounds for believing that the perpetrator is in breach of the DVPN but there is no attached power of entry</a:t>
          </a:r>
        </a:p>
      </dgm:t>
    </dgm:pt>
    <dgm:pt modelId="{013084CF-C370-414F-AB96-29648A967A17}" type="parTrans" cxnId="{21EC8DB3-DE99-42A4-9ACE-C6131FF84FEA}">
      <dgm:prSet/>
      <dgm:spPr/>
      <dgm:t>
        <a:bodyPr/>
        <a:lstStyle/>
        <a:p>
          <a:endParaRPr lang="en-US"/>
        </a:p>
      </dgm:t>
    </dgm:pt>
    <dgm:pt modelId="{8B4FC1AC-5E55-447A-B491-7108C03633C8}" type="sibTrans" cxnId="{21EC8DB3-DE99-42A4-9ACE-C6131FF84FEA}">
      <dgm:prSet/>
      <dgm:spPr/>
      <dgm:t>
        <a:bodyPr/>
        <a:lstStyle/>
        <a:p>
          <a:endParaRPr lang="en-US"/>
        </a:p>
      </dgm:t>
    </dgm:pt>
    <dgm:pt modelId="{86DA6735-F89C-4EFC-A030-812EFBD09DED}" type="pres">
      <dgm:prSet presAssocID="{297DCB83-638A-4381-9C77-D92EB9060E56}" presName="diagram" presStyleCnt="0">
        <dgm:presLayoutVars>
          <dgm:dir/>
          <dgm:resizeHandles val="exact"/>
        </dgm:presLayoutVars>
      </dgm:prSet>
      <dgm:spPr/>
    </dgm:pt>
    <dgm:pt modelId="{FDDACD1F-8D5D-4F68-A15E-7B9991FCDA9F}" type="pres">
      <dgm:prSet presAssocID="{40BE7AFD-4F58-4459-A39C-4DD74FBB1CED}" presName="node" presStyleLbl="node1" presStyleIdx="0" presStyleCnt="9">
        <dgm:presLayoutVars>
          <dgm:bulletEnabled val="1"/>
        </dgm:presLayoutVars>
      </dgm:prSet>
      <dgm:spPr/>
    </dgm:pt>
    <dgm:pt modelId="{32289102-6FE9-4E29-87D8-9B472E6F73DF}" type="pres">
      <dgm:prSet presAssocID="{BC9F434C-ACD6-4A86-B0E2-77AA94B69D39}" presName="sibTrans" presStyleCnt="0"/>
      <dgm:spPr/>
    </dgm:pt>
    <dgm:pt modelId="{C4B33F3C-1EAD-4E14-A479-734DD8941DF2}" type="pres">
      <dgm:prSet presAssocID="{C835EB34-37F9-443F-9187-D130F4E267F3}" presName="node" presStyleLbl="node1" presStyleIdx="1" presStyleCnt="9">
        <dgm:presLayoutVars>
          <dgm:bulletEnabled val="1"/>
        </dgm:presLayoutVars>
      </dgm:prSet>
      <dgm:spPr/>
    </dgm:pt>
    <dgm:pt modelId="{0E58546A-1FF1-4C3E-B88B-0CAACDD5506E}" type="pres">
      <dgm:prSet presAssocID="{08765BF4-8461-4FFE-80A5-9A447A0723D5}" presName="sibTrans" presStyleCnt="0"/>
      <dgm:spPr/>
    </dgm:pt>
    <dgm:pt modelId="{C95C5175-77E1-4926-9E94-0EAE5B48961C}" type="pres">
      <dgm:prSet presAssocID="{73BFC158-898D-48D6-AAA0-3117200F4739}" presName="node" presStyleLbl="node1" presStyleIdx="2" presStyleCnt="9">
        <dgm:presLayoutVars>
          <dgm:bulletEnabled val="1"/>
        </dgm:presLayoutVars>
      </dgm:prSet>
      <dgm:spPr/>
    </dgm:pt>
    <dgm:pt modelId="{1F0B4976-F3E4-47A4-88FB-47DD9FD1A7C1}" type="pres">
      <dgm:prSet presAssocID="{119A2B16-0B73-4F3C-AD27-5F6B3225DB22}" presName="sibTrans" presStyleCnt="0"/>
      <dgm:spPr/>
    </dgm:pt>
    <dgm:pt modelId="{60BE9483-D832-406E-A6F8-2A04B503494B}" type="pres">
      <dgm:prSet presAssocID="{E8620F1C-B57C-4437-A3B3-F9BFF4D8C86F}" presName="node" presStyleLbl="node1" presStyleIdx="3" presStyleCnt="9">
        <dgm:presLayoutVars>
          <dgm:bulletEnabled val="1"/>
        </dgm:presLayoutVars>
      </dgm:prSet>
      <dgm:spPr/>
    </dgm:pt>
    <dgm:pt modelId="{F710382C-EDA0-4BB5-8198-6AFAA5CED8BE}" type="pres">
      <dgm:prSet presAssocID="{20482803-8FA5-4E83-85DD-2F2728C82B20}" presName="sibTrans" presStyleCnt="0"/>
      <dgm:spPr/>
    </dgm:pt>
    <dgm:pt modelId="{1BC67AFD-C91E-4FC4-9C3A-E8A965945E6F}" type="pres">
      <dgm:prSet presAssocID="{2AADA7A4-2FB6-46CB-9FC5-575B4B593922}" presName="node" presStyleLbl="node1" presStyleIdx="4" presStyleCnt="9">
        <dgm:presLayoutVars>
          <dgm:bulletEnabled val="1"/>
        </dgm:presLayoutVars>
      </dgm:prSet>
      <dgm:spPr/>
    </dgm:pt>
    <dgm:pt modelId="{6E63BFE6-751E-427E-A731-7059AD6C0095}" type="pres">
      <dgm:prSet presAssocID="{E1ECF2CB-0DEE-4BEA-94A2-D40A78C7BDE9}" presName="sibTrans" presStyleCnt="0"/>
      <dgm:spPr/>
    </dgm:pt>
    <dgm:pt modelId="{7992243C-4B88-400D-897C-51F7E9F90218}" type="pres">
      <dgm:prSet presAssocID="{0FC8209D-B8B1-40F5-8673-31C3297A6604}" presName="node" presStyleLbl="node1" presStyleIdx="5" presStyleCnt="9">
        <dgm:presLayoutVars>
          <dgm:bulletEnabled val="1"/>
        </dgm:presLayoutVars>
      </dgm:prSet>
      <dgm:spPr/>
    </dgm:pt>
    <dgm:pt modelId="{ADD2F7CB-4161-4C12-85E6-DD05C2DACB41}" type="pres">
      <dgm:prSet presAssocID="{682B499A-0AE4-49FB-A7FE-53B3ABEA55E9}" presName="sibTrans" presStyleCnt="0"/>
      <dgm:spPr/>
    </dgm:pt>
    <dgm:pt modelId="{F5A0E932-B296-44AF-902C-FD07CDD881D3}" type="pres">
      <dgm:prSet presAssocID="{B368111D-1471-446B-8350-92BBDA0FF3EB}" presName="node" presStyleLbl="node1" presStyleIdx="6" presStyleCnt="9">
        <dgm:presLayoutVars>
          <dgm:bulletEnabled val="1"/>
        </dgm:presLayoutVars>
      </dgm:prSet>
      <dgm:spPr/>
    </dgm:pt>
    <dgm:pt modelId="{8C6A31BF-E10C-48F7-B690-1527DF32D72C}" type="pres">
      <dgm:prSet presAssocID="{E27C1A90-FCDE-4BA2-A876-31A5B420CDDC}" presName="sibTrans" presStyleCnt="0"/>
      <dgm:spPr/>
    </dgm:pt>
    <dgm:pt modelId="{D6054FDF-CD57-4C41-B8C0-1FF540E030B5}" type="pres">
      <dgm:prSet presAssocID="{093F2839-EA09-41D5-AC96-EFAA498E6616}" presName="node" presStyleLbl="node1" presStyleIdx="7" presStyleCnt="9">
        <dgm:presLayoutVars>
          <dgm:bulletEnabled val="1"/>
        </dgm:presLayoutVars>
      </dgm:prSet>
      <dgm:spPr/>
    </dgm:pt>
    <dgm:pt modelId="{7FEE8DAC-C870-48A5-825A-09B0957D69A3}" type="pres">
      <dgm:prSet presAssocID="{1C412014-30F1-4AB9-ABA9-4F52E8FA075A}" presName="sibTrans" presStyleCnt="0"/>
      <dgm:spPr/>
    </dgm:pt>
    <dgm:pt modelId="{AFA9757B-B59D-4195-967D-8C19E5017E78}" type="pres">
      <dgm:prSet presAssocID="{B1C1FE72-5D44-4306-AF4F-AB13D64BDD49}" presName="node" presStyleLbl="node1" presStyleIdx="8" presStyleCnt="9" custScaleX="247553">
        <dgm:presLayoutVars>
          <dgm:bulletEnabled val="1"/>
        </dgm:presLayoutVars>
      </dgm:prSet>
      <dgm:spPr/>
    </dgm:pt>
  </dgm:ptLst>
  <dgm:cxnLst>
    <dgm:cxn modelId="{5AD21200-CE1C-4DF9-8621-A5AB15057F19}" type="presOf" srcId="{2AADA7A4-2FB6-46CB-9FC5-575B4B593922}" destId="{1BC67AFD-C91E-4FC4-9C3A-E8A965945E6F}" srcOrd="0" destOrd="0" presId="urn:microsoft.com/office/officeart/2005/8/layout/default"/>
    <dgm:cxn modelId="{D5E06A18-1C57-483F-8674-6D0780757691}" type="presOf" srcId="{B368111D-1471-446B-8350-92BBDA0FF3EB}" destId="{F5A0E932-B296-44AF-902C-FD07CDD881D3}" srcOrd="0" destOrd="0" presId="urn:microsoft.com/office/officeart/2005/8/layout/default"/>
    <dgm:cxn modelId="{E5299A20-E790-491C-9BA9-7F699A2FD5D5}" srcId="{297DCB83-638A-4381-9C77-D92EB9060E56}" destId="{093F2839-EA09-41D5-AC96-EFAA498E6616}" srcOrd="7" destOrd="0" parTransId="{91C68C3C-2B0F-4FD0-A162-A5FBC8BD2FD1}" sibTransId="{1C412014-30F1-4AB9-ABA9-4F52E8FA075A}"/>
    <dgm:cxn modelId="{3EF0C22B-3680-4D40-BEE9-2FBD1A1C133D}" srcId="{297DCB83-638A-4381-9C77-D92EB9060E56}" destId="{E8620F1C-B57C-4437-A3B3-F9BFF4D8C86F}" srcOrd="3" destOrd="0" parTransId="{DB496C28-2FCD-42BE-A2E8-5203A6EF7669}" sibTransId="{20482803-8FA5-4E83-85DD-2F2728C82B20}"/>
    <dgm:cxn modelId="{8F6DFA5D-4446-44D3-B8A6-6B1845E8C739}" type="presOf" srcId="{E8620F1C-B57C-4437-A3B3-F9BFF4D8C86F}" destId="{60BE9483-D832-406E-A6F8-2A04B503494B}" srcOrd="0" destOrd="0" presId="urn:microsoft.com/office/officeart/2005/8/layout/default"/>
    <dgm:cxn modelId="{1A139945-F7B6-4E10-8F06-373C0649D91B}" type="presOf" srcId="{73BFC158-898D-48D6-AAA0-3117200F4739}" destId="{C95C5175-77E1-4926-9E94-0EAE5B48961C}" srcOrd="0" destOrd="0" presId="urn:microsoft.com/office/officeart/2005/8/layout/default"/>
    <dgm:cxn modelId="{5315227B-28CE-4735-AB10-82625E6B2D20}" type="presOf" srcId="{40BE7AFD-4F58-4459-A39C-4DD74FBB1CED}" destId="{FDDACD1F-8D5D-4F68-A15E-7B9991FCDA9F}" srcOrd="0" destOrd="0" presId="urn:microsoft.com/office/officeart/2005/8/layout/default"/>
    <dgm:cxn modelId="{ADDA4F90-804E-44AD-A894-3524215A041E}" type="presOf" srcId="{B1C1FE72-5D44-4306-AF4F-AB13D64BDD49}" destId="{AFA9757B-B59D-4195-967D-8C19E5017E78}" srcOrd="0" destOrd="0" presId="urn:microsoft.com/office/officeart/2005/8/layout/default"/>
    <dgm:cxn modelId="{21EC8DB3-DE99-42A4-9ACE-C6131FF84FEA}" srcId="{297DCB83-638A-4381-9C77-D92EB9060E56}" destId="{B1C1FE72-5D44-4306-AF4F-AB13D64BDD49}" srcOrd="8" destOrd="0" parTransId="{013084CF-C370-414F-AB96-29648A967A17}" sibTransId="{8B4FC1AC-5E55-447A-B491-7108C03633C8}"/>
    <dgm:cxn modelId="{A14F5FB5-EBF7-4AD9-B545-4D1D111198AA}" type="presOf" srcId="{C835EB34-37F9-443F-9187-D130F4E267F3}" destId="{C4B33F3C-1EAD-4E14-A479-734DD8941DF2}" srcOrd="0" destOrd="0" presId="urn:microsoft.com/office/officeart/2005/8/layout/default"/>
    <dgm:cxn modelId="{74A2E8B6-5868-4320-B0BA-C4A015663710}" srcId="{297DCB83-638A-4381-9C77-D92EB9060E56}" destId="{C835EB34-37F9-443F-9187-D130F4E267F3}" srcOrd="1" destOrd="0" parTransId="{5D48F52A-F645-46AC-A0F0-1154701D275B}" sibTransId="{08765BF4-8461-4FFE-80A5-9A447A0723D5}"/>
    <dgm:cxn modelId="{130BC4B7-A34B-4A03-9D46-D8600F3DA711}" type="presOf" srcId="{093F2839-EA09-41D5-AC96-EFAA498E6616}" destId="{D6054FDF-CD57-4C41-B8C0-1FF540E030B5}" srcOrd="0" destOrd="0" presId="urn:microsoft.com/office/officeart/2005/8/layout/default"/>
    <dgm:cxn modelId="{8E0F86C3-7F24-4710-B251-EA891B9B4058}" srcId="{297DCB83-638A-4381-9C77-D92EB9060E56}" destId="{2AADA7A4-2FB6-46CB-9FC5-575B4B593922}" srcOrd="4" destOrd="0" parTransId="{B537BBA6-4DF5-421E-B144-BD0BA1741BC2}" sibTransId="{E1ECF2CB-0DEE-4BEA-94A2-D40A78C7BDE9}"/>
    <dgm:cxn modelId="{A44DDBCE-C8BE-46C1-A2FD-ED77C0D0E8E2}" type="presOf" srcId="{297DCB83-638A-4381-9C77-D92EB9060E56}" destId="{86DA6735-F89C-4EFC-A030-812EFBD09DED}" srcOrd="0" destOrd="0" presId="urn:microsoft.com/office/officeart/2005/8/layout/default"/>
    <dgm:cxn modelId="{A12D9FD1-C5F8-4E2F-BA69-75D568D61358}" srcId="{297DCB83-638A-4381-9C77-D92EB9060E56}" destId="{40BE7AFD-4F58-4459-A39C-4DD74FBB1CED}" srcOrd="0" destOrd="0" parTransId="{86AC728E-0D58-4F2E-A3BF-513F0488F83C}" sibTransId="{BC9F434C-ACD6-4A86-B0E2-77AA94B69D39}"/>
    <dgm:cxn modelId="{653918D3-D778-4601-91CF-9E032D12FF88}" srcId="{297DCB83-638A-4381-9C77-D92EB9060E56}" destId="{0FC8209D-B8B1-40F5-8673-31C3297A6604}" srcOrd="5" destOrd="0" parTransId="{6F65AB9C-6B49-4BEB-B8C5-A48A84176983}" sibTransId="{682B499A-0AE4-49FB-A7FE-53B3ABEA55E9}"/>
    <dgm:cxn modelId="{6B3995DA-FEA4-4430-B641-63CEEF47943F}" srcId="{297DCB83-638A-4381-9C77-D92EB9060E56}" destId="{73BFC158-898D-48D6-AAA0-3117200F4739}" srcOrd="2" destOrd="0" parTransId="{6755564E-4DBE-4F21-9AF5-429EB43C0D41}" sibTransId="{119A2B16-0B73-4F3C-AD27-5F6B3225DB22}"/>
    <dgm:cxn modelId="{792580F1-6A28-4E19-B61E-2F095979BC55}" srcId="{297DCB83-638A-4381-9C77-D92EB9060E56}" destId="{B368111D-1471-446B-8350-92BBDA0FF3EB}" srcOrd="6" destOrd="0" parTransId="{9747FADB-9E71-4BFA-AED6-8AE81A6249B1}" sibTransId="{E27C1A90-FCDE-4BA2-A876-31A5B420CDDC}"/>
    <dgm:cxn modelId="{D5743BFE-6498-4894-A3C8-5A2B924A8300}" type="presOf" srcId="{0FC8209D-B8B1-40F5-8673-31C3297A6604}" destId="{7992243C-4B88-400D-897C-51F7E9F90218}" srcOrd="0" destOrd="0" presId="urn:microsoft.com/office/officeart/2005/8/layout/default"/>
    <dgm:cxn modelId="{F43F3E2B-9B98-4E02-8766-AA58C492B2AE}" type="presParOf" srcId="{86DA6735-F89C-4EFC-A030-812EFBD09DED}" destId="{FDDACD1F-8D5D-4F68-A15E-7B9991FCDA9F}" srcOrd="0" destOrd="0" presId="urn:microsoft.com/office/officeart/2005/8/layout/default"/>
    <dgm:cxn modelId="{3DBC14FF-B8B8-4ADF-9513-CCCCD1FEEA83}" type="presParOf" srcId="{86DA6735-F89C-4EFC-A030-812EFBD09DED}" destId="{32289102-6FE9-4E29-87D8-9B472E6F73DF}" srcOrd="1" destOrd="0" presId="urn:microsoft.com/office/officeart/2005/8/layout/default"/>
    <dgm:cxn modelId="{A0AD468A-8F3A-4B35-9FC0-189ADE06FAF7}" type="presParOf" srcId="{86DA6735-F89C-4EFC-A030-812EFBD09DED}" destId="{C4B33F3C-1EAD-4E14-A479-734DD8941DF2}" srcOrd="2" destOrd="0" presId="urn:microsoft.com/office/officeart/2005/8/layout/default"/>
    <dgm:cxn modelId="{A4B50498-3698-44BF-91BD-BD31AE4A2BA6}" type="presParOf" srcId="{86DA6735-F89C-4EFC-A030-812EFBD09DED}" destId="{0E58546A-1FF1-4C3E-B88B-0CAACDD5506E}" srcOrd="3" destOrd="0" presId="urn:microsoft.com/office/officeart/2005/8/layout/default"/>
    <dgm:cxn modelId="{C22FF6D4-803F-4BE8-9FD8-C8CB01E00B44}" type="presParOf" srcId="{86DA6735-F89C-4EFC-A030-812EFBD09DED}" destId="{C95C5175-77E1-4926-9E94-0EAE5B48961C}" srcOrd="4" destOrd="0" presId="urn:microsoft.com/office/officeart/2005/8/layout/default"/>
    <dgm:cxn modelId="{88A8C260-35CA-4037-931E-B0EB3E884EE2}" type="presParOf" srcId="{86DA6735-F89C-4EFC-A030-812EFBD09DED}" destId="{1F0B4976-F3E4-47A4-88FB-47DD9FD1A7C1}" srcOrd="5" destOrd="0" presId="urn:microsoft.com/office/officeart/2005/8/layout/default"/>
    <dgm:cxn modelId="{37A8F9FA-C27E-499B-B6AF-04878BE23FEB}" type="presParOf" srcId="{86DA6735-F89C-4EFC-A030-812EFBD09DED}" destId="{60BE9483-D832-406E-A6F8-2A04B503494B}" srcOrd="6" destOrd="0" presId="urn:microsoft.com/office/officeart/2005/8/layout/default"/>
    <dgm:cxn modelId="{61DC5FFD-A06B-40BD-A502-6DE2C3906646}" type="presParOf" srcId="{86DA6735-F89C-4EFC-A030-812EFBD09DED}" destId="{F710382C-EDA0-4BB5-8198-6AFAA5CED8BE}" srcOrd="7" destOrd="0" presId="urn:microsoft.com/office/officeart/2005/8/layout/default"/>
    <dgm:cxn modelId="{15D2FEE4-82BE-4E30-B347-79DCC81A22DE}" type="presParOf" srcId="{86DA6735-F89C-4EFC-A030-812EFBD09DED}" destId="{1BC67AFD-C91E-4FC4-9C3A-E8A965945E6F}" srcOrd="8" destOrd="0" presId="urn:microsoft.com/office/officeart/2005/8/layout/default"/>
    <dgm:cxn modelId="{B27AEB69-8D85-4317-B7FB-486BD49DC86A}" type="presParOf" srcId="{86DA6735-F89C-4EFC-A030-812EFBD09DED}" destId="{6E63BFE6-751E-427E-A731-7059AD6C0095}" srcOrd="9" destOrd="0" presId="urn:microsoft.com/office/officeart/2005/8/layout/default"/>
    <dgm:cxn modelId="{3B125E15-874A-4A9C-A61E-E28CB5AFE770}" type="presParOf" srcId="{86DA6735-F89C-4EFC-A030-812EFBD09DED}" destId="{7992243C-4B88-400D-897C-51F7E9F90218}" srcOrd="10" destOrd="0" presId="urn:microsoft.com/office/officeart/2005/8/layout/default"/>
    <dgm:cxn modelId="{8DE3186F-4A96-4EA7-9C68-B0CA1C180EA7}" type="presParOf" srcId="{86DA6735-F89C-4EFC-A030-812EFBD09DED}" destId="{ADD2F7CB-4161-4C12-85E6-DD05C2DACB41}" srcOrd="11" destOrd="0" presId="urn:microsoft.com/office/officeart/2005/8/layout/default"/>
    <dgm:cxn modelId="{0838FF98-0C2D-407C-8759-214E2333B96D}" type="presParOf" srcId="{86DA6735-F89C-4EFC-A030-812EFBD09DED}" destId="{F5A0E932-B296-44AF-902C-FD07CDD881D3}" srcOrd="12" destOrd="0" presId="urn:microsoft.com/office/officeart/2005/8/layout/default"/>
    <dgm:cxn modelId="{FC90CB89-843A-4F77-80E8-E5A377800871}" type="presParOf" srcId="{86DA6735-F89C-4EFC-A030-812EFBD09DED}" destId="{8C6A31BF-E10C-48F7-B690-1527DF32D72C}" srcOrd="13" destOrd="0" presId="urn:microsoft.com/office/officeart/2005/8/layout/default"/>
    <dgm:cxn modelId="{BEEE6D62-F984-489E-AF40-B88B7A1CD182}" type="presParOf" srcId="{86DA6735-F89C-4EFC-A030-812EFBD09DED}" destId="{D6054FDF-CD57-4C41-B8C0-1FF540E030B5}" srcOrd="14" destOrd="0" presId="urn:microsoft.com/office/officeart/2005/8/layout/default"/>
    <dgm:cxn modelId="{59DA764B-63FA-4DA7-9170-479B49E26070}" type="presParOf" srcId="{86DA6735-F89C-4EFC-A030-812EFBD09DED}" destId="{7FEE8DAC-C870-48A5-825A-09B0957D69A3}" srcOrd="15" destOrd="0" presId="urn:microsoft.com/office/officeart/2005/8/layout/default"/>
    <dgm:cxn modelId="{15C06B2D-FC2B-4DCF-98C3-E2DC76D31573}" type="presParOf" srcId="{86DA6735-F89C-4EFC-A030-812EFBD09DED}" destId="{AFA9757B-B59D-4195-967D-8C19E5017E78}"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9B0E1E3-787C-48EB-8350-029ACE220FF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7D03A59-D084-4BB3-BC7F-6652C2BE50CC}">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DVPO application must be heard in Magistrates Court no later that 48hours after the DVPN was served</a:t>
          </a:r>
        </a:p>
      </dgm:t>
    </dgm:pt>
    <dgm:pt modelId="{81DC1EB0-108E-4FD3-9BD5-56A480292BC2}" type="parTrans" cxnId="{E8E8F4A9-ACD1-41F0-BDB5-E4AB09881286}">
      <dgm:prSet/>
      <dgm:spPr/>
      <dgm:t>
        <a:bodyPr/>
        <a:lstStyle/>
        <a:p>
          <a:endParaRPr lang="en-US"/>
        </a:p>
      </dgm:t>
    </dgm:pt>
    <dgm:pt modelId="{C86E7A7E-7EB0-4863-8B5D-9AF06C7DC72E}" type="sibTrans" cxnId="{E8E8F4A9-ACD1-41F0-BDB5-E4AB09881286}">
      <dgm:prSet/>
      <dgm:spPr/>
      <dgm:t>
        <a:bodyPr/>
        <a:lstStyle/>
        <a:p>
          <a:endParaRPr lang="en-US"/>
        </a:p>
      </dgm:t>
    </dgm:pt>
    <dgm:pt modelId="{A41E4EA7-2B05-4072-98D1-2A3E1749E157}">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If Magistrates adjourn the hearing, then the DVPN will continue in effect until the hearing</a:t>
          </a:r>
        </a:p>
      </dgm:t>
    </dgm:pt>
    <dgm:pt modelId="{E196BD16-F2EB-4369-BCAC-D0926F28DC2C}" type="parTrans" cxnId="{E0B5D9D9-5C34-49F1-B3FF-79F9FB1DC130}">
      <dgm:prSet/>
      <dgm:spPr/>
      <dgm:t>
        <a:bodyPr/>
        <a:lstStyle/>
        <a:p>
          <a:endParaRPr lang="en-US"/>
        </a:p>
      </dgm:t>
    </dgm:pt>
    <dgm:pt modelId="{94D5EBB4-0877-4E1D-8401-75E309171228}" type="sibTrans" cxnId="{E0B5D9D9-5C34-49F1-B3FF-79F9FB1DC130}">
      <dgm:prSet/>
      <dgm:spPr/>
      <dgm:t>
        <a:bodyPr/>
        <a:lstStyle/>
        <a:p>
          <a:endParaRPr lang="en-US"/>
        </a:p>
      </dgm:t>
    </dgm:pt>
    <dgm:pt modelId="{84ADAF0C-2F66-4421-865E-598BC561E9CF}">
      <dgm:prSet phldrT="[Text]" custT="1"/>
      <dgm:spPr>
        <a:solidFill>
          <a:schemeClr val="accent2">
            <a:lumMod val="20000"/>
            <a:lumOff val="80000"/>
          </a:schemeClr>
        </a:solidFill>
        <a:ln>
          <a:solidFill>
            <a:schemeClr val="tx1"/>
          </a:solidFill>
        </a:ln>
      </dgm:spPr>
      <dgm:t>
        <a:bodyPr/>
        <a:lstStyle/>
        <a:p>
          <a:r>
            <a:rPr lang="en-US" sz="2000" dirty="0">
              <a:solidFill>
                <a:schemeClr val="tx1"/>
              </a:solidFill>
            </a:rPr>
            <a:t>Victimless process</a:t>
          </a:r>
        </a:p>
      </dgm:t>
    </dgm:pt>
    <dgm:pt modelId="{820FAEEE-CE0D-4B6F-B8F8-275D62B59B57}" type="parTrans" cxnId="{0BE61D2F-C5B2-4E16-B234-B53751351569}">
      <dgm:prSet/>
      <dgm:spPr/>
      <dgm:t>
        <a:bodyPr/>
        <a:lstStyle/>
        <a:p>
          <a:endParaRPr lang="en-US"/>
        </a:p>
      </dgm:t>
    </dgm:pt>
    <dgm:pt modelId="{B4297E88-3FE9-4C1B-92AE-6197600E02C9}" type="sibTrans" cxnId="{0BE61D2F-C5B2-4E16-B234-B53751351569}">
      <dgm:prSet/>
      <dgm:spPr/>
      <dgm:t>
        <a:bodyPr/>
        <a:lstStyle/>
        <a:p>
          <a:endParaRPr lang="en-US"/>
        </a:p>
      </dgm:t>
    </dgm:pt>
    <dgm:pt modelId="{19952D23-573C-4CCD-9BB9-20496C810084}">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Admissibility of hearsay</a:t>
          </a:r>
        </a:p>
      </dgm:t>
    </dgm:pt>
    <dgm:pt modelId="{6FC47C63-99D0-4A57-B961-33CA3B8054CD}" type="parTrans" cxnId="{4AE69147-87F4-4D09-B8DC-65CB16413001}">
      <dgm:prSet/>
      <dgm:spPr/>
      <dgm:t>
        <a:bodyPr/>
        <a:lstStyle/>
        <a:p>
          <a:endParaRPr lang="en-US"/>
        </a:p>
      </dgm:t>
    </dgm:pt>
    <dgm:pt modelId="{464FFA8E-5790-415E-8658-7CB511C055D4}" type="sibTrans" cxnId="{4AE69147-87F4-4D09-B8DC-65CB16413001}">
      <dgm:prSet/>
      <dgm:spPr/>
      <dgm:t>
        <a:bodyPr/>
        <a:lstStyle/>
        <a:p>
          <a:endParaRPr lang="en-US"/>
        </a:p>
      </dgm:t>
    </dgm:pt>
    <dgm:pt modelId="{3BE2A5CC-CE51-435B-AF1C-F60F432BB1DC}">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Satisfied on the balance of probabilities</a:t>
          </a:r>
        </a:p>
      </dgm:t>
    </dgm:pt>
    <dgm:pt modelId="{786A596A-B17B-4128-8316-2B7BB940DF68}" type="parTrans" cxnId="{B60C640F-260D-4B52-9796-245CB5097E66}">
      <dgm:prSet/>
      <dgm:spPr/>
      <dgm:t>
        <a:bodyPr/>
        <a:lstStyle/>
        <a:p>
          <a:endParaRPr lang="en-US"/>
        </a:p>
      </dgm:t>
    </dgm:pt>
    <dgm:pt modelId="{EEEE161B-9793-415F-9FC7-BC6C22935208}" type="sibTrans" cxnId="{B60C640F-260D-4B52-9796-245CB5097E66}">
      <dgm:prSet/>
      <dgm:spPr/>
      <dgm:t>
        <a:bodyPr/>
        <a:lstStyle/>
        <a:p>
          <a:endParaRPr lang="en-US"/>
        </a:p>
      </dgm:t>
    </dgm:pt>
    <dgm:pt modelId="{DD575EAF-6675-4E19-9F63-CFC719E35028}">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DVPO application must state the period of enforcement (14-28 days)</a:t>
          </a:r>
        </a:p>
      </dgm:t>
    </dgm:pt>
    <dgm:pt modelId="{C1ED366B-D25C-40F7-91C3-66E4449B9B51}" type="parTrans" cxnId="{73B948AD-426F-42B7-8E81-9F6756CF8EBE}">
      <dgm:prSet/>
      <dgm:spPr/>
      <dgm:t>
        <a:bodyPr/>
        <a:lstStyle/>
        <a:p>
          <a:endParaRPr lang="en-US"/>
        </a:p>
      </dgm:t>
    </dgm:pt>
    <dgm:pt modelId="{0DFD38A1-79E6-47C7-B92F-77DF75A863E6}" type="sibTrans" cxnId="{73B948AD-426F-42B7-8E81-9F6756CF8EBE}">
      <dgm:prSet/>
      <dgm:spPr/>
      <dgm:t>
        <a:bodyPr/>
        <a:lstStyle/>
        <a:p>
          <a:endParaRPr lang="en-US"/>
        </a:p>
      </dgm:t>
    </dgm:pt>
    <dgm:pt modelId="{0F595D57-416E-49C2-AB84-74CB015553B3}">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DVPO application must include prohibitions</a:t>
          </a:r>
        </a:p>
      </dgm:t>
    </dgm:pt>
    <dgm:pt modelId="{392CA779-8CD7-46AC-8FB8-34ADC4D073B5}" type="parTrans" cxnId="{220C1792-01B2-45F8-A468-C568C700E1CB}">
      <dgm:prSet/>
      <dgm:spPr/>
      <dgm:t>
        <a:bodyPr/>
        <a:lstStyle/>
        <a:p>
          <a:endParaRPr lang="en-US"/>
        </a:p>
      </dgm:t>
    </dgm:pt>
    <dgm:pt modelId="{CFFD8B7C-4223-4695-874E-6A63DACEB18A}" type="sibTrans" cxnId="{220C1792-01B2-45F8-A468-C568C700E1CB}">
      <dgm:prSet/>
      <dgm:spPr/>
      <dgm:t>
        <a:bodyPr/>
        <a:lstStyle/>
        <a:p>
          <a:endParaRPr lang="en-US"/>
        </a:p>
      </dgm:t>
    </dgm:pt>
    <dgm:pt modelId="{AFE8BFCB-B8BA-4B27-B6A9-37924DFBF8B3}" type="pres">
      <dgm:prSet presAssocID="{09B0E1E3-787C-48EB-8350-029ACE220FFC}" presName="diagram" presStyleCnt="0">
        <dgm:presLayoutVars>
          <dgm:dir/>
          <dgm:resizeHandles val="exact"/>
        </dgm:presLayoutVars>
      </dgm:prSet>
      <dgm:spPr/>
    </dgm:pt>
    <dgm:pt modelId="{9EE941EB-9B9E-45F3-AB8C-E9AF9FB39DB3}" type="pres">
      <dgm:prSet presAssocID="{17D03A59-D084-4BB3-BC7F-6652C2BE50CC}" presName="node" presStyleLbl="node1" presStyleIdx="0" presStyleCnt="7">
        <dgm:presLayoutVars>
          <dgm:bulletEnabled val="1"/>
        </dgm:presLayoutVars>
      </dgm:prSet>
      <dgm:spPr/>
    </dgm:pt>
    <dgm:pt modelId="{FABADA11-C88F-4F85-B635-97294A7E9094}" type="pres">
      <dgm:prSet presAssocID="{C86E7A7E-7EB0-4863-8B5D-9AF06C7DC72E}" presName="sibTrans" presStyleCnt="0"/>
      <dgm:spPr/>
    </dgm:pt>
    <dgm:pt modelId="{5DF1C328-94AB-4BF0-9EE8-C084ACC92905}" type="pres">
      <dgm:prSet presAssocID="{A41E4EA7-2B05-4072-98D1-2A3E1749E157}" presName="node" presStyleLbl="node1" presStyleIdx="1" presStyleCnt="7">
        <dgm:presLayoutVars>
          <dgm:bulletEnabled val="1"/>
        </dgm:presLayoutVars>
      </dgm:prSet>
      <dgm:spPr/>
    </dgm:pt>
    <dgm:pt modelId="{F4900FAE-CEB0-462D-B81E-6296AADEA9F7}" type="pres">
      <dgm:prSet presAssocID="{94D5EBB4-0877-4E1D-8401-75E309171228}" presName="sibTrans" presStyleCnt="0"/>
      <dgm:spPr/>
    </dgm:pt>
    <dgm:pt modelId="{A84269F8-66C4-49DD-8AAE-DCFCD56DD95B}" type="pres">
      <dgm:prSet presAssocID="{84ADAF0C-2F66-4421-865E-598BC561E9CF}" presName="node" presStyleLbl="node1" presStyleIdx="2" presStyleCnt="7">
        <dgm:presLayoutVars>
          <dgm:bulletEnabled val="1"/>
        </dgm:presLayoutVars>
      </dgm:prSet>
      <dgm:spPr/>
    </dgm:pt>
    <dgm:pt modelId="{CBF2C034-9CBA-4317-8A82-29EAB38A2432}" type="pres">
      <dgm:prSet presAssocID="{B4297E88-3FE9-4C1B-92AE-6197600E02C9}" presName="sibTrans" presStyleCnt="0"/>
      <dgm:spPr/>
    </dgm:pt>
    <dgm:pt modelId="{9D4B6780-04A0-4552-BFF4-D03086B4CC52}" type="pres">
      <dgm:prSet presAssocID="{19952D23-573C-4CCD-9BB9-20496C810084}" presName="node" presStyleLbl="node1" presStyleIdx="3" presStyleCnt="7">
        <dgm:presLayoutVars>
          <dgm:bulletEnabled val="1"/>
        </dgm:presLayoutVars>
      </dgm:prSet>
      <dgm:spPr/>
    </dgm:pt>
    <dgm:pt modelId="{CD70AA41-8FBE-4DC1-BED5-363A5413C18F}" type="pres">
      <dgm:prSet presAssocID="{464FFA8E-5790-415E-8658-7CB511C055D4}" presName="sibTrans" presStyleCnt="0"/>
      <dgm:spPr/>
    </dgm:pt>
    <dgm:pt modelId="{21543C3C-AE3A-4B2B-B45E-B04C76A225BC}" type="pres">
      <dgm:prSet presAssocID="{3BE2A5CC-CE51-435B-AF1C-F60F432BB1DC}" presName="node" presStyleLbl="node1" presStyleIdx="4" presStyleCnt="7">
        <dgm:presLayoutVars>
          <dgm:bulletEnabled val="1"/>
        </dgm:presLayoutVars>
      </dgm:prSet>
      <dgm:spPr/>
    </dgm:pt>
    <dgm:pt modelId="{0320ECDC-BE1D-4FA7-BC5E-37816774CE40}" type="pres">
      <dgm:prSet presAssocID="{EEEE161B-9793-415F-9FC7-BC6C22935208}" presName="sibTrans" presStyleCnt="0"/>
      <dgm:spPr/>
    </dgm:pt>
    <dgm:pt modelId="{911D6301-E2E5-41BC-9844-83789278FBEF}" type="pres">
      <dgm:prSet presAssocID="{DD575EAF-6675-4E19-9F63-CFC719E35028}" presName="node" presStyleLbl="node1" presStyleIdx="5" presStyleCnt="7">
        <dgm:presLayoutVars>
          <dgm:bulletEnabled val="1"/>
        </dgm:presLayoutVars>
      </dgm:prSet>
      <dgm:spPr/>
    </dgm:pt>
    <dgm:pt modelId="{D4CE84A8-29A2-4D09-8033-B14BE736367F}" type="pres">
      <dgm:prSet presAssocID="{0DFD38A1-79E6-47C7-B92F-77DF75A863E6}" presName="sibTrans" presStyleCnt="0"/>
      <dgm:spPr/>
    </dgm:pt>
    <dgm:pt modelId="{EEB5A753-42FB-4543-9C79-BE37A1354FD0}" type="pres">
      <dgm:prSet presAssocID="{0F595D57-416E-49C2-AB84-74CB015553B3}" presName="node" presStyleLbl="node1" presStyleIdx="6" presStyleCnt="7">
        <dgm:presLayoutVars>
          <dgm:bulletEnabled val="1"/>
        </dgm:presLayoutVars>
      </dgm:prSet>
      <dgm:spPr/>
    </dgm:pt>
  </dgm:ptLst>
  <dgm:cxnLst>
    <dgm:cxn modelId="{B60C640F-260D-4B52-9796-245CB5097E66}" srcId="{09B0E1E3-787C-48EB-8350-029ACE220FFC}" destId="{3BE2A5CC-CE51-435B-AF1C-F60F432BB1DC}" srcOrd="4" destOrd="0" parTransId="{786A596A-B17B-4128-8316-2B7BB940DF68}" sibTransId="{EEEE161B-9793-415F-9FC7-BC6C22935208}"/>
    <dgm:cxn modelId="{880EDA23-080D-42C6-940C-ADDBB69AB519}" type="presOf" srcId="{19952D23-573C-4CCD-9BB9-20496C810084}" destId="{9D4B6780-04A0-4552-BFF4-D03086B4CC52}" srcOrd="0" destOrd="0" presId="urn:microsoft.com/office/officeart/2005/8/layout/default"/>
    <dgm:cxn modelId="{AE0A6B28-DB4F-449A-B862-A5FBC1CD6D39}" type="presOf" srcId="{3BE2A5CC-CE51-435B-AF1C-F60F432BB1DC}" destId="{21543C3C-AE3A-4B2B-B45E-B04C76A225BC}" srcOrd="0" destOrd="0" presId="urn:microsoft.com/office/officeart/2005/8/layout/default"/>
    <dgm:cxn modelId="{0BE61D2F-C5B2-4E16-B234-B53751351569}" srcId="{09B0E1E3-787C-48EB-8350-029ACE220FFC}" destId="{84ADAF0C-2F66-4421-865E-598BC561E9CF}" srcOrd="2" destOrd="0" parTransId="{820FAEEE-CE0D-4B6F-B8F8-275D62B59B57}" sibTransId="{B4297E88-3FE9-4C1B-92AE-6197600E02C9}"/>
    <dgm:cxn modelId="{0E360734-7EF6-48DD-A21A-1739330719DD}" type="presOf" srcId="{0F595D57-416E-49C2-AB84-74CB015553B3}" destId="{EEB5A753-42FB-4543-9C79-BE37A1354FD0}" srcOrd="0" destOrd="0" presId="urn:microsoft.com/office/officeart/2005/8/layout/default"/>
    <dgm:cxn modelId="{DBEED045-B152-42E2-A4E3-144DD1407DAF}" type="presOf" srcId="{DD575EAF-6675-4E19-9F63-CFC719E35028}" destId="{911D6301-E2E5-41BC-9844-83789278FBEF}" srcOrd="0" destOrd="0" presId="urn:microsoft.com/office/officeart/2005/8/layout/default"/>
    <dgm:cxn modelId="{4AE69147-87F4-4D09-B8DC-65CB16413001}" srcId="{09B0E1E3-787C-48EB-8350-029ACE220FFC}" destId="{19952D23-573C-4CCD-9BB9-20496C810084}" srcOrd="3" destOrd="0" parTransId="{6FC47C63-99D0-4A57-B961-33CA3B8054CD}" sibTransId="{464FFA8E-5790-415E-8658-7CB511C055D4}"/>
    <dgm:cxn modelId="{636FF34C-643C-4B0A-B117-FF75C03DAAAB}" type="presOf" srcId="{17D03A59-D084-4BB3-BC7F-6652C2BE50CC}" destId="{9EE941EB-9B9E-45F3-AB8C-E9AF9FB39DB3}" srcOrd="0" destOrd="0" presId="urn:microsoft.com/office/officeart/2005/8/layout/default"/>
    <dgm:cxn modelId="{D5B77875-FB3D-4739-A329-6B07F4B68674}" type="presOf" srcId="{09B0E1E3-787C-48EB-8350-029ACE220FFC}" destId="{AFE8BFCB-B8BA-4B27-B6A9-37924DFBF8B3}" srcOrd="0" destOrd="0" presId="urn:microsoft.com/office/officeart/2005/8/layout/default"/>
    <dgm:cxn modelId="{BD30CE8C-7052-4FC2-9DEF-4BAE9DC6FA58}" type="presOf" srcId="{A41E4EA7-2B05-4072-98D1-2A3E1749E157}" destId="{5DF1C328-94AB-4BF0-9EE8-C084ACC92905}" srcOrd="0" destOrd="0" presId="urn:microsoft.com/office/officeart/2005/8/layout/default"/>
    <dgm:cxn modelId="{220C1792-01B2-45F8-A468-C568C700E1CB}" srcId="{09B0E1E3-787C-48EB-8350-029ACE220FFC}" destId="{0F595D57-416E-49C2-AB84-74CB015553B3}" srcOrd="6" destOrd="0" parTransId="{392CA779-8CD7-46AC-8FB8-34ADC4D073B5}" sibTransId="{CFFD8B7C-4223-4695-874E-6A63DACEB18A}"/>
    <dgm:cxn modelId="{E8E8F4A9-ACD1-41F0-BDB5-E4AB09881286}" srcId="{09B0E1E3-787C-48EB-8350-029ACE220FFC}" destId="{17D03A59-D084-4BB3-BC7F-6652C2BE50CC}" srcOrd="0" destOrd="0" parTransId="{81DC1EB0-108E-4FD3-9BD5-56A480292BC2}" sibTransId="{C86E7A7E-7EB0-4863-8B5D-9AF06C7DC72E}"/>
    <dgm:cxn modelId="{73B948AD-426F-42B7-8E81-9F6756CF8EBE}" srcId="{09B0E1E3-787C-48EB-8350-029ACE220FFC}" destId="{DD575EAF-6675-4E19-9F63-CFC719E35028}" srcOrd="5" destOrd="0" parTransId="{C1ED366B-D25C-40F7-91C3-66E4449B9B51}" sibTransId="{0DFD38A1-79E6-47C7-B92F-77DF75A863E6}"/>
    <dgm:cxn modelId="{D1DA2EB4-39C1-4655-A2D3-CB3357774FCC}" type="presOf" srcId="{84ADAF0C-2F66-4421-865E-598BC561E9CF}" destId="{A84269F8-66C4-49DD-8AAE-DCFCD56DD95B}" srcOrd="0" destOrd="0" presId="urn:microsoft.com/office/officeart/2005/8/layout/default"/>
    <dgm:cxn modelId="{E0B5D9D9-5C34-49F1-B3FF-79F9FB1DC130}" srcId="{09B0E1E3-787C-48EB-8350-029ACE220FFC}" destId="{A41E4EA7-2B05-4072-98D1-2A3E1749E157}" srcOrd="1" destOrd="0" parTransId="{E196BD16-F2EB-4369-BCAC-D0926F28DC2C}" sibTransId="{94D5EBB4-0877-4E1D-8401-75E309171228}"/>
    <dgm:cxn modelId="{D041E424-0F2B-4F43-B068-DD3B56A8DC81}" type="presParOf" srcId="{AFE8BFCB-B8BA-4B27-B6A9-37924DFBF8B3}" destId="{9EE941EB-9B9E-45F3-AB8C-E9AF9FB39DB3}" srcOrd="0" destOrd="0" presId="urn:microsoft.com/office/officeart/2005/8/layout/default"/>
    <dgm:cxn modelId="{481C9C3C-18AB-43AD-9A7C-52F4F36B9FCC}" type="presParOf" srcId="{AFE8BFCB-B8BA-4B27-B6A9-37924DFBF8B3}" destId="{FABADA11-C88F-4F85-B635-97294A7E9094}" srcOrd="1" destOrd="0" presId="urn:microsoft.com/office/officeart/2005/8/layout/default"/>
    <dgm:cxn modelId="{86B93021-4DB9-4A84-AB4A-45BA8078F487}" type="presParOf" srcId="{AFE8BFCB-B8BA-4B27-B6A9-37924DFBF8B3}" destId="{5DF1C328-94AB-4BF0-9EE8-C084ACC92905}" srcOrd="2" destOrd="0" presId="urn:microsoft.com/office/officeart/2005/8/layout/default"/>
    <dgm:cxn modelId="{405B0813-55E1-48F8-866C-E126DD8BE681}" type="presParOf" srcId="{AFE8BFCB-B8BA-4B27-B6A9-37924DFBF8B3}" destId="{F4900FAE-CEB0-462D-B81E-6296AADEA9F7}" srcOrd="3" destOrd="0" presId="urn:microsoft.com/office/officeart/2005/8/layout/default"/>
    <dgm:cxn modelId="{E8E0F631-0A35-4933-80D1-EA5F3F638775}" type="presParOf" srcId="{AFE8BFCB-B8BA-4B27-B6A9-37924DFBF8B3}" destId="{A84269F8-66C4-49DD-8AAE-DCFCD56DD95B}" srcOrd="4" destOrd="0" presId="urn:microsoft.com/office/officeart/2005/8/layout/default"/>
    <dgm:cxn modelId="{AE3D5261-C290-4049-ACDC-C4331710CE5B}" type="presParOf" srcId="{AFE8BFCB-B8BA-4B27-B6A9-37924DFBF8B3}" destId="{CBF2C034-9CBA-4317-8A82-29EAB38A2432}" srcOrd="5" destOrd="0" presId="urn:microsoft.com/office/officeart/2005/8/layout/default"/>
    <dgm:cxn modelId="{5A4943A2-E0AD-4E3E-9F98-4D0EAF420029}" type="presParOf" srcId="{AFE8BFCB-B8BA-4B27-B6A9-37924DFBF8B3}" destId="{9D4B6780-04A0-4552-BFF4-D03086B4CC52}" srcOrd="6" destOrd="0" presId="urn:microsoft.com/office/officeart/2005/8/layout/default"/>
    <dgm:cxn modelId="{2DC2302F-F77B-4A39-BCEF-1D3CFBD58581}" type="presParOf" srcId="{AFE8BFCB-B8BA-4B27-B6A9-37924DFBF8B3}" destId="{CD70AA41-8FBE-4DC1-BED5-363A5413C18F}" srcOrd="7" destOrd="0" presId="urn:microsoft.com/office/officeart/2005/8/layout/default"/>
    <dgm:cxn modelId="{2F711F0B-0405-456D-9B2A-C5E9F1AE2123}" type="presParOf" srcId="{AFE8BFCB-B8BA-4B27-B6A9-37924DFBF8B3}" destId="{21543C3C-AE3A-4B2B-B45E-B04C76A225BC}" srcOrd="8" destOrd="0" presId="urn:microsoft.com/office/officeart/2005/8/layout/default"/>
    <dgm:cxn modelId="{F6E6556D-AE61-4DF3-B9B6-B6107B336137}" type="presParOf" srcId="{AFE8BFCB-B8BA-4B27-B6A9-37924DFBF8B3}" destId="{0320ECDC-BE1D-4FA7-BC5E-37816774CE40}" srcOrd="9" destOrd="0" presId="urn:microsoft.com/office/officeart/2005/8/layout/default"/>
    <dgm:cxn modelId="{AEEB2BA7-E3D5-4BC5-999B-44DADD59896C}" type="presParOf" srcId="{AFE8BFCB-B8BA-4B27-B6A9-37924DFBF8B3}" destId="{911D6301-E2E5-41BC-9844-83789278FBEF}" srcOrd="10" destOrd="0" presId="urn:microsoft.com/office/officeart/2005/8/layout/default"/>
    <dgm:cxn modelId="{8FEF9304-6B4F-4FEE-B9D3-0AB8A172BBDB}" type="presParOf" srcId="{AFE8BFCB-B8BA-4B27-B6A9-37924DFBF8B3}" destId="{D4CE84A8-29A2-4D09-8033-B14BE736367F}" srcOrd="11" destOrd="0" presId="urn:microsoft.com/office/officeart/2005/8/layout/default"/>
    <dgm:cxn modelId="{C05D1272-8B4F-4CD7-88FD-4299E30056C7}" type="presParOf" srcId="{AFE8BFCB-B8BA-4B27-B6A9-37924DFBF8B3}" destId="{EEB5A753-42FB-4543-9C79-BE37A1354FD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37E3C563-F8EB-499E-AA03-95621F7F2AD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76ADFCBA-5AAD-4D18-8C58-434FFE1F4D7E}">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Constable may arrest without warrant if there are RGTB that the perpetrator has breached the DVPO</a:t>
          </a:r>
        </a:p>
      </dgm:t>
    </dgm:pt>
    <dgm:pt modelId="{4B6B8198-921B-4E01-80E6-03CF202F0711}" type="parTrans" cxnId="{57B99AC2-86B2-49EA-81D2-48EA359B8D0A}">
      <dgm:prSet/>
      <dgm:spPr/>
      <dgm:t>
        <a:bodyPr/>
        <a:lstStyle/>
        <a:p>
          <a:endParaRPr lang="en-US"/>
        </a:p>
      </dgm:t>
    </dgm:pt>
    <dgm:pt modelId="{C78C737A-E915-493F-937B-A3E90CDD5C1D}" type="sibTrans" cxnId="{57B99AC2-86B2-49EA-81D2-48EA359B8D0A}">
      <dgm:prSet/>
      <dgm:spPr>
        <a:solidFill>
          <a:schemeClr val="accent2">
            <a:lumMod val="75000"/>
          </a:schemeClr>
        </a:solidFill>
        <a:ln>
          <a:solidFill>
            <a:schemeClr val="tx1"/>
          </a:solidFill>
        </a:ln>
      </dgm:spPr>
      <dgm:t>
        <a:bodyPr/>
        <a:lstStyle/>
        <a:p>
          <a:endParaRPr lang="en-US"/>
        </a:p>
      </dgm:t>
    </dgm:pt>
    <dgm:pt modelId="{93062512-137D-443E-B73C-C5C6F210EC07}">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Perpetrator must be RIC &amp; brought before a Magistrates Court within 24 hours from the time of arrest for the breach</a:t>
          </a:r>
        </a:p>
      </dgm:t>
    </dgm:pt>
    <dgm:pt modelId="{2D885AAB-4FCF-45AE-8A35-70B9697A4095}" type="parTrans" cxnId="{D00C9D90-B822-4410-90A0-1F04A663183F}">
      <dgm:prSet/>
      <dgm:spPr/>
      <dgm:t>
        <a:bodyPr/>
        <a:lstStyle/>
        <a:p>
          <a:endParaRPr lang="en-US"/>
        </a:p>
      </dgm:t>
    </dgm:pt>
    <dgm:pt modelId="{A3262CBF-F9AD-41D5-BBC3-5B830990206D}" type="sibTrans" cxnId="{D00C9D90-B822-4410-90A0-1F04A663183F}">
      <dgm:prSet/>
      <dgm:spPr>
        <a:solidFill>
          <a:schemeClr val="accent2">
            <a:lumMod val="75000"/>
          </a:schemeClr>
        </a:solidFill>
        <a:ln>
          <a:solidFill>
            <a:schemeClr val="tx1"/>
          </a:solidFill>
        </a:ln>
      </dgm:spPr>
      <dgm:t>
        <a:bodyPr/>
        <a:lstStyle/>
        <a:p>
          <a:endParaRPr lang="en-US"/>
        </a:p>
      </dgm:t>
    </dgm:pt>
    <dgm:pt modelId="{7536A4AA-99A3-4A87-A732-8D583184AB8D}">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Courts may adjourn &amp; RIC</a:t>
          </a:r>
        </a:p>
      </dgm:t>
    </dgm:pt>
    <dgm:pt modelId="{2E1F320F-54BE-4F77-B0B8-ABAF58055939}" type="parTrans" cxnId="{D889D588-7B2D-4152-A294-5102D0291979}">
      <dgm:prSet/>
      <dgm:spPr/>
      <dgm:t>
        <a:bodyPr/>
        <a:lstStyle/>
        <a:p>
          <a:endParaRPr lang="en-US"/>
        </a:p>
      </dgm:t>
    </dgm:pt>
    <dgm:pt modelId="{2F95262B-248E-4984-AA13-E50CE04DE8E2}" type="sibTrans" cxnId="{D889D588-7B2D-4152-A294-5102D0291979}">
      <dgm:prSet/>
      <dgm:spPr>
        <a:solidFill>
          <a:schemeClr val="accent2">
            <a:lumMod val="75000"/>
          </a:schemeClr>
        </a:solidFill>
        <a:ln>
          <a:solidFill>
            <a:schemeClr val="tx1"/>
          </a:solidFill>
        </a:ln>
      </dgm:spPr>
      <dgm:t>
        <a:bodyPr/>
        <a:lstStyle/>
        <a:p>
          <a:endParaRPr lang="en-US"/>
        </a:p>
      </dgm:t>
    </dgm:pt>
    <dgm:pt modelId="{D46DE44E-7A75-49C4-94D2-CD16E30E4869}">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24 hours does not include Sundays or Bank Holidays</a:t>
          </a:r>
        </a:p>
      </dgm:t>
    </dgm:pt>
    <dgm:pt modelId="{1C1D2692-192C-4D30-A8F2-12966A0BE5A1}" type="parTrans" cxnId="{195C2ADB-F0C2-46CF-B9D8-6CE76E644A4C}">
      <dgm:prSet/>
      <dgm:spPr/>
      <dgm:t>
        <a:bodyPr/>
        <a:lstStyle/>
        <a:p>
          <a:endParaRPr lang="en-US"/>
        </a:p>
      </dgm:t>
    </dgm:pt>
    <dgm:pt modelId="{28DD9B72-B24E-4487-ACD4-AE659C952CAF}" type="sibTrans" cxnId="{195C2ADB-F0C2-46CF-B9D8-6CE76E644A4C}">
      <dgm:prSet/>
      <dgm:spPr>
        <a:solidFill>
          <a:schemeClr val="accent2">
            <a:lumMod val="75000"/>
          </a:schemeClr>
        </a:solidFill>
        <a:ln>
          <a:solidFill>
            <a:schemeClr val="tx1"/>
          </a:solidFill>
        </a:ln>
      </dgm:spPr>
      <dgm:t>
        <a:bodyPr/>
        <a:lstStyle/>
        <a:p>
          <a:endParaRPr lang="en-US"/>
        </a:p>
      </dgm:t>
    </dgm:pt>
    <dgm:pt modelId="{8F5FD348-4CBF-4FE4-AC9E-A5534054308B}">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Dealt with as Contempt of Court under S63 Magistrates Court Act</a:t>
          </a:r>
        </a:p>
      </dgm:t>
    </dgm:pt>
    <dgm:pt modelId="{FBE29805-3737-4B72-BA96-C7A825D909BF}" type="parTrans" cxnId="{8A5D8787-0ADC-4429-9B96-B8AAE380F17D}">
      <dgm:prSet/>
      <dgm:spPr/>
      <dgm:t>
        <a:bodyPr/>
        <a:lstStyle/>
        <a:p>
          <a:endParaRPr lang="en-US"/>
        </a:p>
      </dgm:t>
    </dgm:pt>
    <dgm:pt modelId="{A3A9C3BD-19CE-46F7-A4B4-CD1F9182E121}" type="sibTrans" cxnId="{8A5D8787-0ADC-4429-9B96-B8AAE380F17D}">
      <dgm:prSet/>
      <dgm:spPr>
        <a:solidFill>
          <a:schemeClr val="accent2">
            <a:lumMod val="75000"/>
          </a:schemeClr>
        </a:solidFill>
        <a:ln>
          <a:solidFill>
            <a:schemeClr val="tx1"/>
          </a:solidFill>
        </a:ln>
      </dgm:spPr>
      <dgm:t>
        <a:bodyPr/>
        <a:lstStyle/>
        <a:p>
          <a:endParaRPr lang="en-US"/>
        </a:p>
      </dgm:t>
    </dgm:pt>
    <dgm:pt modelId="{41BB1774-B9DD-4B8E-AC29-6A4C2C479523}">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Fine or imprisonment (£50 each day breached or two months)</a:t>
          </a:r>
        </a:p>
      </dgm:t>
    </dgm:pt>
    <dgm:pt modelId="{E1E23292-9844-46BD-A84B-D0450D8A5B51}" type="parTrans" cxnId="{1FF690A0-C622-419E-A9A4-BF50E48E837D}">
      <dgm:prSet/>
      <dgm:spPr/>
      <dgm:t>
        <a:bodyPr/>
        <a:lstStyle/>
        <a:p>
          <a:endParaRPr lang="en-US"/>
        </a:p>
      </dgm:t>
    </dgm:pt>
    <dgm:pt modelId="{1612C936-DB44-47BC-A795-65D63A224A49}" type="sibTrans" cxnId="{1FF690A0-C622-419E-A9A4-BF50E48E837D}">
      <dgm:prSet/>
      <dgm:spPr/>
      <dgm:t>
        <a:bodyPr/>
        <a:lstStyle/>
        <a:p>
          <a:endParaRPr lang="en-US"/>
        </a:p>
      </dgm:t>
    </dgm:pt>
    <dgm:pt modelId="{4747F16C-63DA-4CBF-ACCB-2225BF1C1F1F}" type="pres">
      <dgm:prSet presAssocID="{37E3C563-F8EB-499E-AA03-95621F7F2AD4}" presName="Name0" presStyleCnt="0">
        <dgm:presLayoutVars>
          <dgm:dir/>
          <dgm:resizeHandles/>
        </dgm:presLayoutVars>
      </dgm:prSet>
      <dgm:spPr/>
    </dgm:pt>
    <dgm:pt modelId="{6EE31A90-2B69-4748-AE58-6ECF4BC423F0}" type="pres">
      <dgm:prSet presAssocID="{76ADFCBA-5AAD-4D18-8C58-434FFE1F4D7E}" presName="compNode" presStyleCnt="0"/>
      <dgm:spPr/>
    </dgm:pt>
    <dgm:pt modelId="{758168A0-5061-4368-AF76-C9B1A600913B}" type="pres">
      <dgm:prSet presAssocID="{76ADFCBA-5AAD-4D18-8C58-434FFE1F4D7E}" presName="dummyConnPt" presStyleCnt="0"/>
      <dgm:spPr/>
    </dgm:pt>
    <dgm:pt modelId="{3D7B1580-0260-465F-B6C7-1E636A6FB74B}" type="pres">
      <dgm:prSet presAssocID="{76ADFCBA-5AAD-4D18-8C58-434FFE1F4D7E}" presName="node" presStyleLbl="node1" presStyleIdx="0" presStyleCnt="6" custScaleX="214495">
        <dgm:presLayoutVars>
          <dgm:bulletEnabled val="1"/>
        </dgm:presLayoutVars>
      </dgm:prSet>
      <dgm:spPr/>
    </dgm:pt>
    <dgm:pt modelId="{C3B4FFC1-51A8-4AAC-B2F9-FB18619AFAA4}" type="pres">
      <dgm:prSet presAssocID="{C78C737A-E915-493F-937B-A3E90CDD5C1D}" presName="sibTrans" presStyleLbl="bgSibTrans2D1" presStyleIdx="0" presStyleCnt="5"/>
      <dgm:spPr/>
    </dgm:pt>
    <dgm:pt modelId="{5DDA79E5-4C21-4266-B205-894D70035A37}" type="pres">
      <dgm:prSet presAssocID="{93062512-137D-443E-B73C-C5C6F210EC07}" presName="compNode" presStyleCnt="0"/>
      <dgm:spPr/>
    </dgm:pt>
    <dgm:pt modelId="{210E0B45-E857-466E-8EFC-A185909D9EE0}" type="pres">
      <dgm:prSet presAssocID="{93062512-137D-443E-B73C-C5C6F210EC07}" presName="dummyConnPt" presStyleCnt="0"/>
      <dgm:spPr/>
    </dgm:pt>
    <dgm:pt modelId="{A03E7C24-8F60-45DA-9C6D-E5313F2837CA}" type="pres">
      <dgm:prSet presAssocID="{93062512-137D-443E-B73C-C5C6F210EC07}" presName="node" presStyleLbl="node1" presStyleIdx="1" presStyleCnt="6" custScaleX="210890">
        <dgm:presLayoutVars>
          <dgm:bulletEnabled val="1"/>
        </dgm:presLayoutVars>
      </dgm:prSet>
      <dgm:spPr/>
    </dgm:pt>
    <dgm:pt modelId="{14B0824C-F087-42B5-BF89-58707B982D04}" type="pres">
      <dgm:prSet presAssocID="{A3262CBF-F9AD-41D5-BBC3-5B830990206D}" presName="sibTrans" presStyleLbl="bgSibTrans2D1" presStyleIdx="1" presStyleCnt="5"/>
      <dgm:spPr/>
    </dgm:pt>
    <dgm:pt modelId="{32CFBA34-364B-45F0-A286-72606D5E0924}" type="pres">
      <dgm:prSet presAssocID="{7536A4AA-99A3-4A87-A732-8D583184AB8D}" presName="compNode" presStyleCnt="0"/>
      <dgm:spPr/>
    </dgm:pt>
    <dgm:pt modelId="{E5E75F26-6BC6-4353-9EDF-CC877D2D9291}" type="pres">
      <dgm:prSet presAssocID="{7536A4AA-99A3-4A87-A732-8D583184AB8D}" presName="dummyConnPt" presStyleCnt="0"/>
      <dgm:spPr/>
    </dgm:pt>
    <dgm:pt modelId="{4924421D-EFDA-4E09-AD7B-033B11F58BC1}" type="pres">
      <dgm:prSet presAssocID="{7536A4AA-99A3-4A87-A732-8D583184AB8D}" presName="node" presStyleLbl="node1" presStyleIdx="2" presStyleCnt="6" custScaleX="208645">
        <dgm:presLayoutVars>
          <dgm:bulletEnabled val="1"/>
        </dgm:presLayoutVars>
      </dgm:prSet>
      <dgm:spPr/>
    </dgm:pt>
    <dgm:pt modelId="{CE489BB7-C6DA-4929-8C12-FD5D961B3A19}" type="pres">
      <dgm:prSet presAssocID="{2F95262B-248E-4984-AA13-E50CE04DE8E2}" presName="sibTrans" presStyleLbl="bgSibTrans2D1" presStyleIdx="2" presStyleCnt="5"/>
      <dgm:spPr/>
    </dgm:pt>
    <dgm:pt modelId="{C02952B8-AC36-4F32-B5E3-9437F63EAB22}" type="pres">
      <dgm:prSet presAssocID="{D46DE44E-7A75-49C4-94D2-CD16E30E4869}" presName="compNode" presStyleCnt="0"/>
      <dgm:spPr/>
    </dgm:pt>
    <dgm:pt modelId="{850232F9-23DE-4BED-8B45-18A4FD3056F7}" type="pres">
      <dgm:prSet presAssocID="{D46DE44E-7A75-49C4-94D2-CD16E30E4869}" presName="dummyConnPt" presStyleCnt="0"/>
      <dgm:spPr/>
    </dgm:pt>
    <dgm:pt modelId="{E638B861-5CD6-45ED-B0DC-EA6027725CA2}" type="pres">
      <dgm:prSet presAssocID="{D46DE44E-7A75-49C4-94D2-CD16E30E4869}" presName="node" presStyleLbl="node1" presStyleIdx="3" presStyleCnt="6" custScaleX="200819">
        <dgm:presLayoutVars>
          <dgm:bulletEnabled val="1"/>
        </dgm:presLayoutVars>
      </dgm:prSet>
      <dgm:spPr/>
    </dgm:pt>
    <dgm:pt modelId="{B5C15AC0-B506-4BF8-AED8-742D093ED5DF}" type="pres">
      <dgm:prSet presAssocID="{28DD9B72-B24E-4487-ACD4-AE659C952CAF}" presName="sibTrans" presStyleLbl="bgSibTrans2D1" presStyleIdx="3" presStyleCnt="5"/>
      <dgm:spPr/>
    </dgm:pt>
    <dgm:pt modelId="{FC99812F-A915-4509-A5C8-BD8A866959CD}" type="pres">
      <dgm:prSet presAssocID="{8F5FD348-4CBF-4FE4-AC9E-A5534054308B}" presName="compNode" presStyleCnt="0"/>
      <dgm:spPr/>
    </dgm:pt>
    <dgm:pt modelId="{E60CA3AA-CE7A-44E3-931D-EC877ADC3A4C}" type="pres">
      <dgm:prSet presAssocID="{8F5FD348-4CBF-4FE4-AC9E-A5534054308B}" presName="dummyConnPt" presStyleCnt="0"/>
      <dgm:spPr/>
    </dgm:pt>
    <dgm:pt modelId="{F9F3C6AC-0753-49E3-921B-501CF7965B45}" type="pres">
      <dgm:prSet presAssocID="{8F5FD348-4CBF-4FE4-AC9E-A5534054308B}" presName="node" presStyleLbl="node1" presStyleIdx="4" presStyleCnt="6" custScaleX="198573">
        <dgm:presLayoutVars>
          <dgm:bulletEnabled val="1"/>
        </dgm:presLayoutVars>
      </dgm:prSet>
      <dgm:spPr/>
    </dgm:pt>
    <dgm:pt modelId="{EB38DF12-5165-471E-9EBE-9830807E3F47}" type="pres">
      <dgm:prSet presAssocID="{A3A9C3BD-19CE-46F7-A4B4-CD1F9182E121}" presName="sibTrans" presStyleLbl="bgSibTrans2D1" presStyleIdx="4" presStyleCnt="5"/>
      <dgm:spPr/>
    </dgm:pt>
    <dgm:pt modelId="{7BA95EE8-88C7-47AD-8CF9-DD5E93330C77}" type="pres">
      <dgm:prSet presAssocID="{41BB1774-B9DD-4B8E-AC29-6A4C2C479523}" presName="compNode" presStyleCnt="0"/>
      <dgm:spPr/>
    </dgm:pt>
    <dgm:pt modelId="{88523697-9694-4C8E-9F65-30BB9B3462F7}" type="pres">
      <dgm:prSet presAssocID="{41BB1774-B9DD-4B8E-AC29-6A4C2C479523}" presName="dummyConnPt" presStyleCnt="0"/>
      <dgm:spPr/>
    </dgm:pt>
    <dgm:pt modelId="{E28FC9C9-270E-4AB0-87DA-D57B0CC840B9}" type="pres">
      <dgm:prSet presAssocID="{41BB1774-B9DD-4B8E-AC29-6A4C2C479523}" presName="node" presStyleLbl="node1" presStyleIdx="5" presStyleCnt="6" custScaleX="201092">
        <dgm:presLayoutVars>
          <dgm:bulletEnabled val="1"/>
        </dgm:presLayoutVars>
      </dgm:prSet>
      <dgm:spPr/>
    </dgm:pt>
  </dgm:ptLst>
  <dgm:cxnLst>
    <dgm:cxn modelId="{3F53FA18-0F5D-441F-B6BC-18E2321B7C6D}" type="presOf" srcId="{41BB1774-B9DD-4B8E-AC29-6A4C2C479523}" destId="{E28FC9C9-270E-4AB0-87DA-D57B0CC840B9}" srcOrd="0" destOrd="0" presId="urn:microsoft.com/office/officeart/2005/8/layout/bProcess4"/>
    <dgm:cxn modelId="{31A92E2C-264F-410E-9426-C1B13C8CF364}" type="presOf" srcId="{A3262CBF-F9AD-41D5-BBC3-5B830990206D}" destId="{14B0824C-F087-42B5-BF89-58707B982D04}" srcOrd="0" destOrd="0" presId="urn:microsoft.com/office/officeart/2005/8/layout/bProcess4"/>
    <dgm:cxn modelId="{53A40244-F2EF-4C0A-8AD6-39C75397DA82}" type="presOf" srcId="{7536A4AA-99A3-4A87-A732-8D583184AB8D}" destId="{4924421D-EFDA-4E09-AD7B-033B11F58BC1}" srcOrd="0" destOrd="0" presId="urn:microsoft.com/office/officeart/2005/8/layout/bProcess4"/>
    <dgm:cxn modelId="{DE6E8E65-1A22-4E2F-915D-5A13EDD30506}" type="presOf" srcId="{37E3C563-F8EB-499E-AA03-95621F7F2AD4}" destId="{4747F16C-63DA-4CBF-ACCB-2225BF1C1F1F}" srcOrd="0" destOrd="0" presId="urn:microsoft.com/office/officeart/2005/8/layout/bProcess4"/>
    <dgm:cxn modelId="{3B7E8159-25F1-4990-9DE3-72B07A8F673E}" type="presOf" srcId="{8F5FD348-4CBF-4FE4-AC9E-A5534054308B}" destId="{F9F3C6AC-0753-49E3-921B-501CF7965B45}" srcOrd="0" destOrd="0" presId="urn:microsoft.com/office/officeart/2005/8/layout/bProcess4"/>
    <dgm:cxn modelId="{8A5D8787-0ADC-4429-9B96-B8AAE380F17D}" srcId="{37E3C563-F8EB-499E-AA03-95621F7F2AD4}" destId="{8F5FD348-4CBF-4FE4-AC9E-A5534054308B}" srcOrd="4" destOrd="0" parTransId="{FBE29805-3737-4B72-BA96-C7A825D909BF}" sibTransId="{A3A9C3BD-19CE-46F7-A4B4-CD1F9182E121}"/>
    <dgm:cxn modelId="{D889D588-7B2D-4152-A294-5102D0291979}" srcId="{37E3C563-F8EB-499E-AA03-95621F7F2AD4}" destId="{7536A4AA-99A3-4A87-A732-8D583184AB8D}" srcOrd="2" destOrd="0" parTransId="{2E1F320F-54BE-4F77-B0B8-ABAF58055939}" sibTransId="{2F95262B-248E-4984-AA13-E50CE04DE8E2}"/>
    <dgm:cxn modelId="{AC552D8C-56C2-4F1F-B64C-FA3020E79E9E}" type="presOf" srcId="{D46DE44E-7A75-49C4-94D2-CD16E30E4869}" destId="{E638B861-5CD6-45ED-B0DC-EA6027725CA2}" srcOrd="0" destOrd="0" presId="urn:microsoft.com/office/officeart/2005/8/layout/bProcess4"/>
    <dgm:cxn modelId="{D00C9D90-B822-4410-90A0-1F04A663183F}" srcId="{37E3C563-F8EB-499E-AA03-95621F7F2AD4}" destId="{93062512-137D-443E-B73C-C5C6F210EC07}" srcOrd="1" destOrd="0" parTransId="{2D885AAB-4FCF-45AE-8A35-70B9697A4095}" sibTransId="{A3262CBF-F9AD-41D5-BBC3-5B830990206D}"/>
    <dgm:cxn modelId="{1FF690A0-C622-419E-A9A4-BF50E48E837D}" srcId="{37E3C563-F8EB-499E-AA03-95621F7F2AD4}" destId="{41BB1774-B9DD-4B8E-AC29-6A4C2C479523}" srcOrd="5" destOrd="0" parTransId="{E1E23292-9844-46BD-A84B-D0450D8A5B51}" sibTransId="{1612C936-DB44-47BC-A795-65D63A224A49}"/>
    <dgm:cxn modelId="{A7F9D2A2-5078-449D-AC79-F4231EA50FEE}" type="presOf" srcId="{76ADFCBA-5AAD-4D18-8C58-434FFE1F4D7E}" destId="{3D7B1580-0260-465F-B6C7-1E636A6FB74B}" srcOrd="0" destOrd="0" presId="urn:microsoft.com/office/officeart/2005/8/layout/bProcess4"/>
    <dgm:cxn modelId="{93F31CA5-66C5-442B-A767-1BCE02544A4F}" type="presOf" srcId="{A3A9C3BD-19CE-46F7-A4B4-CD1F9182E121}" destId="{EB38DF12-5165-471E-9EBE-9830807E3F47}" srcOrd="0" destOrd="0" presId="urn:microsoft.com/office/officeart/2005/8/layout/bProcess4"/>
    <dgm:cxn modelId="{D80E00A6-5C72-48DF-BE83-14041265B047}" type="presOf" srcId="{2F95262B-248E-4984-AA13-E50CE04DE8E2}" destId="{CE489BB7-C6DA-4929-8C12-FD5D961B3A19}" srcOrd="0" destOrd="0" presId="urn:microsoft.com/office/officeart/2005/8/layout/bProcess4"/>
    <dgm:cxn modelId="{60534AC0-E5AD-4FEB-8720-470F5217E371}" type="presOf" srcId="{28DD9B72-B24E-4487-ACD4-AE659C952CAF}" destId="{B5C15AC0-B506-4BF8-AED8-742D093ED5DF}" srcOrd="0" destOrd="0" presId="urn:microsoft.com/office/officeart/2005/8/layout/bProcess4"/>
    <dgm:cxn modelId="{57B99AC2-86B2-49EA-81D2-48EA359B8D0A}" srcId="{37E3C563-F8EB-499E-AA03-95621F7F2AD4}" destId="{76ADFCBA-5AAD-4D18-8C58-434FFE1F4D7E}" srcOrd="0" destOrd="0" parTransId="{4B6B8198-921B-4E01-80E6-03CF202F0711}" sibTransId="{C78C737A-E915-493F-937B-A3E90CDD5C1D}"/>
    <dgm:cxn modelId="{20AD60D7-1DFD-4494-8504-63E300CF327E}" type="presOf" srcId="{C78C737A-E915-493F-937B-A3E90CDD5C1D}" destId="{C3B4FFC1-51A8-4AAC-B2F9-FB18619AFAA4}" srcOrd="0" destOrd="0" presId="urn:microsoft.com/office/officeart/2005/8/layout/bProcess4"/>
    <dgm:cxn modelId="{195C2ADB-F0C2-46CF-B9D8-6CE76E644A4C}" srcId="{37E3C563-F8EB-499E-AA03-95621F7F2AD4}" destId="{D46DE44E-7A75-49C4-94D2-CD16E30E4869}" srcOrd="3" destOrd="0" parTransId="{1C1D2692-192C-4D30-A8F2-12966A0BE5A1}" sibTransId="{28DD9B72-B24E-4487-ACD4-AE659C952CAF}"/>
    <dgm:cxn modelId="{171D88F9-F016-4FDD-87B6-7ACF48B1A2A6}" type="presOf" srcId="{93062512-137D-443E-B73C-C5C6F210EC07}" destId="{A03E7C24-8F60-45DA-9C6D-E5313F2837CA}" srcOrd="0" destOrd="0" presId="urn:microsoft.com/office/officeart/2005/8/layout/bProcess4"/>
    <dgm:cxn modelId="{FF04C02A-AA8E-4593-86A7-E41288C40833}" type="presParOf" srcId="{4747F16C-63DA-4CBF-ACCB-2225BF1C1F1F}" destId="{6EE31A90-2B69-4748-AE58-6ECF4BC423F0}" srcOrd="0" destOrd="0" presId="urn:microsoft.com/office/officeart/2005/8/layout/bProcess4"/>
    <dgm:cxn modelId="{102E2FF6-BE03-4A0A-A92C-A8BE20A3DD0B}" type="presParOf" srcId="{6EE31A90-2B69-4748-AE58-6ECF4BC423F0}" destId="{758168A0-5061-4368-AF76-C9B1A600913B}" srcOrd="0" destOrd="0" presId="urn:microsoft.com/office/officeart/2005/8/layout/bProcess4"/>
    <dgm:cxn modelId="{B64F10F6-E8E8-441B-8CDE-6B3F9EDB0816}" type="presParOf" srcId="{6EE31A90-2B69-4748-AE58-6ECF4BC423F0}" destId="{3D7B1580-0260-465F-B6C7-1E636A6FB74B}" srcOrd="1" destOrd="0" presId="urn:microsoft.com/office/officeart/2005/8/layout/bProcess4"/>
    <dgm:cxn modelId="{3EDCED3A-3AB9-41A5-AA64-DAE9ED58E531}" type="presParOf" srcId="{4747F16C-63DA-4CBF-ACCB-2225BF1C1F1F}" destId="{C3B4FFC1-51A8-4AAC-B2F9-FB18619AFAA4}" srcOrd="1" destOrd="0" presId="urn:microsoft.com/office/officeart/2005/8/layout/bProcess4"/>
    <dgm:cxn modelId="{6F229B80-0BF8-41BC-B4FE-400673FAD50E}" type="presParOf" srcId="{4747F16C-63DA-4CBF-ACCB-2225BF1C1F1F}" destId="{5DDA79E5-4C21-4266-B205-894D70035A37}" srcOrd="2" destOrd="0" presId="urn:microsoft.com/office/officeart/2005/8/layout/bProcess4"/>
    <dgm:cxn modelId="{236F86EB-F194-4F65-85F1-1333E0C88AB1}" type="presParOf" srcId="{5DDA79E5-4C21-4266-B205-894D70035A37}" destId="{210E0B45-E857-466E-8EFC-A185909D9EE0}" srcOrd="0" destOrd="0" presId="urn:microsoft.com/office/officeart/2005/8/layout/bProcess4"/>
    <dgm:cxn modelId="{01A0A6DE-DA35-45FC-AFAE-18D0B2B4AB05}" type="presParOf" srcId="{5DDA79E5-4C21-4266-B205-894D70035A37}" destId="{A03E7C24-8F60-45DA-9C6D-E5313F2837CA}" srcOrd="1" destOrd="0" presId="urn:microsoft.com/office/officeart/2005/8/layout/bProcess4"/>
    <dgm:cxn modelId="{C489E44E-9D27-4536-ACB6-4E1BA9E1C863}" type="presParOf" srcId="{4747F16C-63DA-4CBF-ACCB-2225BF1C1F1F}" destId="{14B0824C-F087-42B5-BF89-58707B982D04}" srcOrd="3" destOrd="0" presId="urn:microsoft.com/office/officeart/2005/8/layout/bProcess4"/>
    <dgm:cxn modelId="{48FFDBD3-6B48-4C3F-B222-19860BB86C33}" type="presParOf" srcId="{4747F16C-63DA-4CBF-ACCB-2225BF1C1F1F}" destId="{32CFBA34-364B-45F0-A286-72606D5E0924}" srcOrd="4" destOrd="0" presId="urn:microsoft.com/office/officeart/2005/8/layout/bProcess4"/>
    <dgm:cxn modelId="{03657D65-B2F1-4493-9B53-559A230CBD8E}" type="presParOf" srcId="{32CFBA34-364B-45F0-A286-72606D5E0924}" destId="{E5E75F26-6BC6-4353-9EDF-CC877D2D9291}" srcOrd="0" destOrd="0" presId="urn:microsoft.com/office/officeart/2005/8/layout/bProcess4"/>
    <dgm:cxn modelId="{6A6F85A9-7FAA-473E-BD1C-173C63822946}" type="presParOf" srcId="{32CFBA34-364B-45F0-A286-72606D5E0924}" destId="{4924421D-EFDA-4E09-AD7B-033B11F58BC1}" srcOrd="1" destOrd="0" presId="urn:microsoft.com/office/officeart/2005/8/layout/bProcess4"/>
    <dgm:cxn modelId="{47B6124D-CBD1-4654-ADD5-4F89F09C486F}" type="presParOf" srcId="{4747F16C-63DA-4CBF-ACCB-2225BF1C1F1F}" destId="{CE489BB7-C6DA-4929-8C12-FD5D961B3A19}" srcOrd="5" destOrd="0" presId="urn:microsoft.com/office/officeart/2005/8/layout/bProcess4"/>
    <dgm:cxn modelId="{A9DCFA69-3656-4047-B368-4702A5C564EB}" type="presParOf" srcId="{4747F16C-63DA-4CBF-ACCB-2225BF1C1F1F}" destId="{C02952B8-AC36-4F32-B5E3-9437F63EAB22}" srcOrd="6" destOrd="0" presId="urn:microsoft.com/office/officeart/2005/8/layout/bProcess4"/>
    <dgm:cxn modelId="{C6947B1F-AADC-49B7-A20D-D53533A94867}" type="presParOf" srcId="{C02952B8-AC36-4F32-B5E3-9437F63EAB22}" destId="{850232F9-23DE-4BED-8B45-18A4FD3056F7}" srcOrd="0" destOrd="0" presId="urn:microsoft.com/office/officeart/2005/8/layout/bProcess4"/>
    <dgm:cxn modelId="{346B067B-F02C-41CE-916A-BD062D6BD80E}" type="presParOf" srcId="{C02952B8-AC36-4F32-B5E3-9437F63EAB22}" destId="{E638B861-5CD6-45ED-B0DC-EA6027725CA2}" srcOrd="1" destOrd="0" presId="urn:microsoft.com/office/officeart/2005/8/layout/bProcess4"/>
    <dgm:cxn modelId="{1CE7FEF3-99DB-4E5A-864E-F4DD479DDD39}" type="presParOf" srcId="{4747F16C-63DA-4CBF-ACCB-2225BF1C1F1F}" destId="{B5C15AC0-B506-4BF8-AED8-742D093ED5DF}" srcOrd="7" destOrd="0" presId="urn:microsoft.com/office/officeart/2005/8/layout/bProcess4"/>
    <dgm:cxn modelId="{D88347EE-C6AC-4AB1-96D0-F7228132CE38}" type="presParOf" srcId="{4747F16C-63DA-4CBF-ACCB-2225BF1C1F1F}" destId="{FC99812F-A915-4509-A5C8-BD8A866959CD}" srcOrd="8" destOrd="0" presId="urn:microsoft.com/office/officeart/2005/8/layout/bProcess4"/>
    <dgm:cxn modelId="{D7CCD303-B835-4F58-B0CF-3275A7816AB0}" type="presParOf" srcId="{FC99812F-A915-4509-A5C8-BD8A866959CD}" destId="{E60CA3AA-CE7A-44E3-931D-EC877ADC3A4C}" srcOrd="0" destOrd="0" presId="urn:microsoft.com/office/officeart/2005/8/layout/bProcess4"/>
    <dgm:cxn modelId="{1CFB4E1E-6027-40AA-83D5-C4354505A365}" type="presParOf" srcId="{FC99812F-A915-4509-A5C8-BD8A866959CD}" destId="{F9F3C6AC-0753-49E3-921B-501CF7965B45}" srcOrd="1" destOrd="0" presId="urn:microsoft.com/office/officeart/2005/8/layout/bProcess4"/>
    <dgm:cxn modelId="{BFD7DD1B-7569-4A16-88FE-6455CA878474}" type="presParOf" srcId="{4747F16C-63DA-4CBF-ACCB-2225BF1C1F1F}" destId="{EB38DF12-5165-471E-9EBE-9830807E3F47}" srcOrd="9" destOrd="0" presId="urn:microsoft.com/office/officeart/2005/8/layout/bProcess4"/>
    <dgm:cxn modelId="{29A5A37C-3167-44A6-857C-263FEE28C2AD}" type="presParOf" srcId="{4747F16C-63DA-4CBF-ACCB-2225BF1C1F1F}" destId="{7BA95EE8-88C7-47AD-8CF9-DD5E93330C77}" srcOrd="10" destOrd="0" presId="urn:microsoft.com/office/officeart/2005/8/layout/bProcess4"/>
    <dgm:cxn modelId="{6734FBD3-810D-4770-8875-283379E68116}" type="presParOf" srcId="{7BA95EE8-88C7-47AD-8CF9-DD5E93330C77}" destId="{88523697-9694-4C8E-9F65-30BB9B3462F7}" srcOrd="0" destOrd="0" presId="urn:microsoft.com/office/officeart/2005/8/layout/bProcess4"/>
    <dgm:cxn modelId="{4251E9D5-AB13-4C0B-9CEE-90A4D99A0BD0}" type="presParOf" srcId="{7BA95EE8-88C7-47AD-8CF9-DD5E93330C77}" destId="{E28FC9C9-270E-4AB0-87DA-D57B0CC840B9}"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A19EB20-2479-426D-9E06-B86578D11D9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5540FAC1-A261-4DE7-92F1-E5D396480A7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a:t>
          </a:r>
          <a:r>
            <a:rPr lang="en-US" sz="2400" b="1" i="1" u="sng" dirty="0">
              <a:solidFill>
                <a:schemeClr val="tx1"/>
              </a:solidFill>
            </a:rPr>
            <a:t>senior police officer </a:t>
          </a:r>
          <a:r>
            <a:rPr lang="en-US" sz="2400" dirty="0">
              <a:solidFill>
                <a:schemeClr val="tx1"/>
              </a:solidFill>
            </a:rPr>
            <a:t>may give a DAPN to a person (‘P’) if conditions </a:t>
          </a:r>
          <a:r>
            <a:rPr lang="en-US" sz="2400" b="1" i="1" u="sng" dirty="0">
              <a:solidFill>
                <a:schemeClr val="tx1"/>
              </a:solidFill>
            </a:rPr>
            <a:t>A and B </a:t>
          </a:r>
          <a:r>
            <a:rPr lang="en-US" sz="2400" dirty="0">
              <a:solidFill>
                <a:schemeClr val="tx1"/>
              </a:solidFill>
            </a:rPr>
            <a:t>are met </a:t>
          </a:r>
        </a:p>
      </dgm:t>
    </dgm:pt>
    <dgm:pt modelId="{1FD50AED-61AA-403E-9B87-1F6690189085}" type="parTrans" cxnId="{59F92175-C2E1-4F42-8D49-164F9BDFA30F}">
      <dgm:prSet/>
      <dgm:spPr/>
      <dgm:t>
        <a:bodyPr/>
        <a:lstStyle/>
        <a:p>
          <a:endParaRPr lang="en-US"/>
        </a:p>
      </dgm:t>
    </dgm:pt>
    <dgm:pt modelId="{FC7730F2-0FEE-48BD-B078-09F0B70C6668}" type="sibTrans" cxnId="{59F92175-C2E1-4F42-8D49-164F9BDFA30F}">
      <dgm:prSet/>
      <dgm:spPr>
        <a:solidFill>
          <a:schemeClr val="accent2">
            <a:lumMod val="75000"/>
          </a:schemeClr>
        </a:solidFill>
        <a:ln>
          <a:solidFill>
            <a:schemeClr val="tx1"/>
          </a:solidFill>
        </a:ln>
      </dgm:spPr>
      <dgm:t>
        <a:bodyPr/>
        <a:lstStyle/>
        <a:p>
          <a:endParaRPr lang="en-US"/>
        </a:p>
      </dgm:t>
    </dgm:pt>
    <dgm:pt modelId="{0ADA8788-7923-4952-8AF9-695128E923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DAPN is a notice prohibiting P from being abusive to a person aged 16 or over to whom P is personally connected</a:t>
          </a:r>
        </a:p>
      </dgm:t>
    </dgm:pt>
    <dgm:pt modelId="{00FBE2D8-775F-41E8-800A-64D03C9A9384}" type="parTrans" cxnId="{EEAE9221-4A73-4F18-B3B7-F7BE476B1EDC}">
      <dgm:prSet/>
      <dgm:spPr/>
      <dgm:t>
        <a:bodyPr/>
        <a:lstStyle/>
        <a:p>
          <a:endParaRPr lang="en-US"/>
        </a:p>
      </dgm:t>
    </dgm:pt>
    <dgm:pt modelId="{1C8075E1-E49A-4F22-B679-D4687DA2FEA0}" type="sibTrans" cxnId="{EEAE9221-4A73-4F18-B3B7-F7BE476B1EDC}">
      <dgm:prSet/>
      <dgm:spPr>
        <a:solidFill>
          <a:schemeClr val="accent2">
            <a:lumMod val="75000"/>
          </a:schemeClr>
        </a:solidFill>
        <a:ln>
          <a:solidFill>
            <a:schemeClr val="tx1"/>
          </a:solidFill>
        </a:ln>
      </dgm:spPr>
      <dgm:t>
        <a:bodyPr/>
        <a:lstStyle/>
        <a:p>
          <a:endParaRPr lang="en-US"/>
        </a:p>
      </dgm:t>
    </dgm:pt>
    <dgm:pt modelId="{C61BB555-3DF8-4914-AF90-C2572BAE8334}">
      <dgm:prSet phldrT="[Text]" custT="1"/>
      <dgm:spPr>
        <a:solidFill>
          <a:schemeClr val="accent2">
            <a:lumMod val="40000"/>
            <a:lumOff val="60000"/>
          </a:schemeClr>
        </a:solidFill>
        <a:ln>
          <a:solidFill>
            <a:schemeClr val="tx1"/>
          </a:solidFill>
        </a:ln>
      </dgm:spPr>
      <dgm:t>
        <a:bodyPr/>
        <a:lstStyle/>
        <a:p>
          <a:r>
            <a:rPr lang="en-US" sz="2400" b="1" i="1" u="sng" dirty="0">
              <a:solidFill>
                <a:schemeClr val="tx1"/>
              </a:solidFill>
            </a:rPr>
            <a:t>Condition A </a:t>
          </a:r>
          <a:r>
            <a:rPr lang="en-US" sz="2400" dirty="0">
              <a:solidFill>
                <a:schemeClr val="tx1"/>
              </a:solidFill>
            </a:rPr>
            <a:t>is that the senior police officer has RGTB that P has been abusive towards a person aged 16 or over to whom P is personally connected</a:t>
          </a:r>
        </a:p>
      </dgm:t>
    </dgm:pt>
    <dgm:pt modelId="{081B3DD6-40ED-4447-9587-ACAFDFBFCBB1}" type="parTrans" cxnId="{0F2FF44C-F477-4322-9E9E-27D16B9DD68D}">
      <dgm:prSet/>
      <dgm:spPr/>
      <dgm:t>
        <a:bodyPr/>
        <a:lstStyle/>
        <a:p>
          <a:endParaRPr lang="en-US"/>
        </a:p>
      </dgm:t>
    </dgm:pt>
    <dgm:pt modelId="{98DAD4E7-E837-4451-8EBB-EA8FD8424566}" type="sibTrans" cxnId="{0F2FF44C-F477-4322-9E9E-27D16B9DD68D}">
      <dgm:prSet/>
      <dgm:spPr>
        <a:solidFill>
          <a:schemeClr val="accent2">
            <a:lumMod val="75000"/>
          </a:schemeClr>
        </a:solidFill>
        <a:ln>
          <a:solidFill>
            <a:schemeClr val="tx1"/>
          </a:solidFill>
        </a:ln>
      </dgm:spPr>
      <dgm:t>
        <a:bodyPr/>
        <a:lstStyle/>
        <a:p>
          <a:endParaRPr lang="en-US"/>
        </a:p>
      </dgm:t>
    </dgm:pt>
    <dgm:pt modelId="{16A0A7B6-8BC2-4214-8335-F49DBA01AE49}">
      <dgm:prSet phldrT="[Text]" custT="1"/>
      <dgm:spPr>
        <a:solidFill>
          <a:schemeClr val="accent2">
            <a:lumMod val="40000"/>
            <a:lumOff val="60000"/>
          </a:schemeClr>
        </a:solidFill>
        <a:ln>
          <a:solidFill>
            <a:schemeClr val="tx1"/>
          </a:solidFill>
        </a:ln>
      </dgm:spPr>
      <dgm:t>
        <a:bodyPr/>
        <a:lstStyle/>
        <a:p>
          <a:r>
            <a:rPr lang="en-US" sz="2400" b="1" i="1" u="sng" dirty="0">
              <a:solidFill>
                <a:schemeClr val="tx1"/>
              </a:solidFill>
            </a:rPr>
            <a:t>Condition B </a:t>
          </a:r>
          <a:r>
            <a:rPr lang="en-US" sz="2400" b="0" i="0" dirty="0">
              <a:solidFill>
                <a:schemeClr val="tx1"/>
              </a:solidFill>
            </a:rPr>
            <a:t>is that the senior police officer has RGTB that it is necessary to give the notice to protect that person from DA, or the risk of DA, carried out by P</a:t>
          </a:r>
        </a:p>
      </dgm:t>
    </dgm:pt>
    <dgm:pt modelId="{4E05D3F8-8908-41F9-9EAA-218153AE2592}" type="parTrans" cxnId="{DD21F1B2-B139-4A97-8786-FEAD3FE6EE39}">
      <dgm:prSet/>
      <dgm:spPr/>
      <dgm:t>
        <a:bodyPr/>
        <a:lstStyle/>
        <a:p>
          <a:endParaRPr lang="en-US"/>
        </a:p>
      </dgm:t>
    </dgm:pt>
    <dgm:pt modelId="{F12C7AE5-4912-4E35-96E1-541BE3A704EC}" type="sibTrans" cxnId="{DD21F1B2-B139-4A97-8786-FEAD3FE6EE39}">
      <dgm:prSet/>
      <dgm:spPr/>
      <dgm:t>
        <a:bodyPr/>
        <a:lstStyle/>
        <a:p>
          <a:endParaRPr lang="en-US"/>
        </a:p>
      </dgm:t>
    </dgm:pt>
    <dgm:pt modelId="{84888867-F33C-4B98-87F1-7B96A844F5B1}" type="pres">
      <dgm:prSet presAssocID="{7A19EB20-2479-426D-9E06-B86578D11D98}" presName="diagram" presStyleCnt="0">
        <dgm:presLayoutVars>
          <dgm:dir/>
          <dgm:resizeHandles val="exact"/>
        </dgm:presLayoutVars>
      </dgm:prSet>
      <dgm:spPr/>
    </dgm:pt>
    <dgm:pt modelId="{FA0F7084-3B43-4033-BE6C-344F3DE52CBC}" type="pres">
      <dgm:prSet presAssocID="{5540FAC1-A261-4DE7-92F1-E5D396480A77}" presName="node" presStyleLbl="node1" presStyleIdx="0" presStyleCnt="4" custScaleX="142843" custScaleY="98340">
        <dgm:presLayoutVars>
          <dgm:bulletEnabled val="1"/>
        </dgm:presLayoutVars>
      </dgm:prSet>
      <dgm:spPr/>
    </dgm:pt>
    <dgm:pt modelId="{AE9C1E0F-BDA3-4396-B6A4-D1D0B1194B94}" type="pres">
      <dgm:prSet presAssocID="{FC7730F2-0FEE-48BD-B078-09F0B70C6668}" presName="sibTrans" presStyleLbl="sibTrans2D1" presStyleIdx="0" presStyleCnt="3"/>
      <dgm:spPr/>
    </dgm:pt>
    <dgm:pt modelId="{DC662B0A-FF40-4104-B412-C1EBAC82A1E2}" type="pres">
      <dgm:prSet presAssocID="{FC7730F2-0FEE-48BD-B078-09F0B70C6668}" presName="connectorText" presStyleLbl="sibTrans2D1" presStyleIdx="0" presStyleCnt="3"/>
      <dgm:spPr/>
    </dgm:pt>
    <dgm:pt modelId="{DBED27BE-D8A8-416B-9346-E95758559B94}" type="pres">
      <dgm:prSet presAssocID="{0ADA8788-7923-4952-8AF9-695128E923B7}" presName="node" presStyleLbl="node1" presStyleIdx="1" presStyleCnt="4" custScaleX="146651" custLinFactNeighborX="-884" custLinFactNeighborY="-73">
        <dgm:presLayoutVars>
          <dgm:bulletEnabled val="1"/>
        </dgm:presLayoutVars>
      </dgm:prSet>
      <dgm:spPr/>
    </dgm:pt>
    <dgm:pt modelId="{96A52D31-A5A4-426D-BC67-5EBED46C7B36}" type="pres">
      <dgm:prSet presAssocID="{1C8075E1-E49A-4F22-B679-D4687DA2FEA0}" presName="sibTrans" presStyleLbl="sibTrans2D1" presStyleIdx="1" presStyleCnt="3" custLinFactNeighborX="62483" custLinFactNeighborY="592"/>
      <dgm:spPr/>
    </dgm:pt>
    <dgm:pt modelId="{FA6FC40F-7719-4D15-8389-C45373148F71}" type="pres">
      <dgm:prSet presAssocID="{1C8075E1-E49A-4F22-B679-D4687DA2FEA0}" presName="connectorText" presStyleLbl="sibTrans2D1" presStyleIdx="1" presStyleCnt="3"/>
      <dgm:spPr/>
    </dgm:pt>
    <dgm:pt modelId="{C4138732-B23C-48D5-946F-B25BE69C02EB}" type="pres">
      <dgm:prSet presAssocID="{C61BB555-3DF8-4914-AF90-C2572BAE8334}" presName="node" presStyleLbl="node1" presStyleIdx="2" presStyleCnt="4" custScaleX="147030" custScaleY="123817" custLinFactNeighborY="-12804">
        <dgm:presLayoutVars>
          <dgm:bulletEnabled val="1"/>
        </dgm:presLayoutVars>
      </dgm:prSet>
      <dgm:spPr/>
    </dgm:pt>
    <dgm:pt modelId="{D79FD665-8D59-43AF-87D4-94E8804B0213}" type="pres">
      <dgm:prSet presAssocID="{98DAD4E7-E837-4451-8EBB-EA8FD8424566}" presName="sibTrans" presStyleLbl="sibTrans2D1" presStyleIdx="2" presStyleCnt="3"/>
      <dgm:spPr/>
    </dgm:pt>
    <dgm:pt modelId="{47FC4CC4-8C87-473E-B700-2125EEBA0972}" type="pres">
      <dgm:prSet presAssocID="{98DAD4E7-E837-4451-8EBB-EA8FD8424566}" presName="connectorText" presStyleLbl="sibTrans2D1" presStyleIdx="2" presStyleCnt="3"/>
      <dgm:spPr/>
    </dgm:pt>
    <dgm:pt modelId="{D2B24071-474C-4B18-937A-8DF7981B79B0}" type="pres">
      <dgm:prSet presAssocID="{16A0A7B6-8BC2-4214-8335-F49DBA01AE49}" presName="node" presStyleLbl="node1" presStyleIdx="3" presStyleCnt="4" custScaleX="144075" custScaleY="124454" custLinFactNeighborX="2561" custLinFactNeighborY="-17072">
        <dgm:presLayoutVars>
          <dgm:bulletEnabled val="1"/>
        </dgm:presLayoutVars>
      </dgm:prSet>
      <dgm:spPr/>
    </dgm:pt>
  </dgm:ptLst>
  <dgm:cxnLst>
    <dgm:cxn modelId="{33335703-9F2D-44B4-AB69-528544C65684}" type="presOf" srcId="{1C8075E1-E49A-4F22-B679-D4687DA2FEA0}" destId="{FA6FC40F-7719-4D15-8389-C45373148F71}" srcOrd="1" destOrd="0" presId="urn:microsoft.com/office/officeart/2005/8/layout/process5"/>
    <dgm:cxn modelId="{EEAE9221-4A73-4F18-B3B7-F7BE476B1EDC}" srcId="{7A19EB20-2479-426D-9E06-B86578D11D98}" destId="{0ADA8788-7923-4952-8AF9-695128E923B7}" srcOrd="1" destOrd="0" parTransId="{00FBE2D8-775F-41E8-800A-64D03C9A9384}" sibTransId="{1C8075E1-E49A-4F22-B679-D4687DA2FEA0}"/>
    <dgm:cxn modelId="{D5B99025-866B-4503-AA40-0318B322F356}" type="presOf" srcId="{7A19EB20-2479-426D-9E06-B86578D11D98}" destId="{84888867-F33C-4B98-87F1-7B96A844F5B1}" srcOrd="0" destOrd="0" presId="urn:microsoft.com/office/officeart/2005/8/layout/process5"/>
    <dgm:cxn modelId="{0F2FF44C-F477-4322-9E9E-27D16B9DD68D}" srcId="{7A19EB20-2479-426D-9E06-B86578D11D98}" destId="{C61BB555-3DF8-4914-AF90-C2572BAE8334}" srcOrd="2" destOrd="0" parTransId="{081B3DD6-40ED-4447-9587-ACAFDFBFCBB1}" sibTransId="{98DAD4E7-E837-4451-8EBB-EA8FD8424566}"/>
    <dgm:cxn modelId="{59F92175-C2E1-4F42-8D49-164F9BDFA30F}" srcId="{7A19EB20-2479-426D-9E06-B86578D11D98}" destId="{5540FAC1-A261-4DE7-92F1-E5D396480A77}" srcOrd="0" destOrd="0" parTransId="{1FD50AED-61AA-403E-9B87-1F6690189085}" sibTransId="{FC7730F2-0FEE-48BD-B078-09F0B70C6668}"/>
    <dgm:cxn modelId="{8114BA88-2001-4378-8415-F759ECE8F3D4}" type="presOf" srcId="{C61BB555-3DF8-4914-AF90-C2572BAE8334}" destId="{C4138732-B23C-48D5-946F-B25BE69C02EB}" srcOrd="0" destOrd="0" presId="urn:microsoft.com/office/officeart/2005/8/layout/process5"/>
    <dgm:cxn modelId="{B6D7099E-CFD5-4461-8C36-5F4BE49C441A}" type="presOf" srcId="{FC7730F2-0FEE-48BD-B078-09F0B70C6668}" destId="{DC662B0A-FF40-4104-B412-C1EBAC82A1E2}" srcOrd="1" destOrd="0" presId="urn:microsoft.com/office/officeart/2005/8/layout/process5"/>
    <dgm:cxn modelId="{DD21F1B2-B139-4A97-8786-FEAD3FE6EE39}" srcId="{7A19EB20-2479-426D-9E06-B86578D11D98}" destId="{16A0A7B6-8BC2-4214-8335-F49DBA01AE49}" srcOrd="3" destOrd="0" parTransId="{4E05D3F8-8908-41F9-9EAA-218153AE2592}" sibTransId="{F12C7AE5-4912-4E35-96E1-541BE3A704EC}"/>
    <dgm:cxn modelId="{A46B38B8-E544-4094-8167-DB5EF103CF59}" type="presOf" srcId="{FC7730F2-0FEE-48BD-B078-09F0B70C6668}" destId="{AE9C1E0F-BDA3-4396-B6A4-D1D0B1194B94}" srcOrd="0" destOrd="0" presId="urn:microsoft.com/office/officeart/2005/8/layout/process5"/>
    <dgm:cxn modelId="{183D5FBE-4DDC-4AF7-B655-BE26EED26524}" type="presOf" srcId="{1C8075E1-E49A-4F22-B679-D4687DA2FEA0}" destId="{96A52D31-A5A4-426D-BC67-5EBED46C7B36}" srcOrd="0" destOrd="0" presId="urn:microsoft.com/office/officeart/2005/8/layout/process5"/>
    <dgm:cxn modelId="{D7E432CE-4A7F-42DD-91F7-27ADE031DD89}" type="presOf" srcId="{98DAD4E7-E837-4451-8EBB-EA8FD8424566}" destId="{D79FD665-8D59-43AF-87D4-94E8804B0213}" srcOrd="0" destOrd="0" presId="urn:microsoft.com/office/officeart/2005/8/layout/process5"/>
    <dgm:cxn modelId="{ABE9BCCE-F43A-4B1E-ACCE-C9093C45A5E2}" type="presOf" srcId="{5540FAC1-A261-4DE7-92F1-E5D396480A77}" destId="{FA0F7084-3B43-4033-BE6C-344F3DE52CBC}" srcOrd="0" destOrd="0" presId="urn:microsoft.com/office/officeart/2005/8/layout/process5"/>
    <dgm:cxn modelId="{0188E2E4-5EF2-480D-A41D-82E61C850733}" type="presOf" srcId="{0ADA8788-7923-4952-8AF9-695128E923B7}" destId="{DBED27BE-D8A8-416B-9346-E95758559B94}" srcOrd="0" destOrd="0" presId="urn:microsoft.com/office/officeart/2005/8/layout/process5"/>
    <dgm:cxn modelId="{551F87F6-05FA-4A94-B838-0F85F754FC4D}" type="presOf" srcId="{16A0A7B6-8BC2-4214-8335-F49DBA01AE49}" destId="{D2B24071-474C-4B18-937A-8DF7981B79B0}" srcOrd="0" destOrd="0" presId="urn:microsoft.com/office/officeart/2005/8/layout/process5"/>
    <dgm:cxn modelId="{03695CFD-FB94-4FA0-B1D1-68F4302491B3}" type="presOf" srcId="{98DAD4E7-E837-4451-8EBB-EA8FD8424566}" destId="{47FC4CC4-8C87-473E-B700-2125EEBA0972}" srcOrd="1" destOrd="0" presId="urn:microsoft.com/office/officeart/2005/8/layout/process5"/>
    <dgm:cxn modelId="{138EF439-B595-46F6-882B-4A80E235A1FA}" type="presParOf" srcId="{84888867-F33C-4B98-87F1-7B96A844F5B1}" destId="{FA0F7084-3B43-4033-BE6C-344F3DE52CBC}" srcOrd="0" destOrd="0" presId="urn:microsoft.com/office/officeart/2005/8/layout/process5"/>
    <dgm:cxn modelId="{B3BDA68B-FD7F-4A8D-BADC-FAD1E3736D54}" type="presParOf" srcId="{84888867-F33C-4B98-87F1-7B96A844F5B1}" destId="{AE9C1E0F-BDA3-4396-B6A4-D1D0B1194B94}" srcOrd="1" destOrd="0" presId="urn:microsoft.com/office/officeart/2005/8/layout/process5"/>
    <dgm:cxn modelId="{E13651CF-BD5F-4DCF-B121-0CC2A5AAFBC1}" type="presParOf" srcId="{AE9C1E0F-BDA3-4396-B6A4-D1D0B1194B94}" destId="{DC662B0A-FF40-4104-B412-C1EBAC82A1E2}" srcOrd="0" destOrd="0" presId="urn:microsoft.com/office/officeart/2005/8/layout/process5"/>
    <dgm:cxn modelId="{9664A3A7-08FC-4856-8D9A-D0DB8DDBF0A8}" type="presParOf" srcId="{84888867-F33C-4B98-87F1-7B96A844F5B1}" destId="{DBED27BE-D8A8-416B-9346-E95758559B94}" srcOrd="2" destOrd="0" presId="urn:microsoft.com/office/officeart/2005/8/layout/process5"/>
    <dgm:cxn modelId="{863EB6C8-B546-481C-BA13-34DF0A15C5A2}" type="presParOf" srcId="{84888867-F33C-4B98-87F1-7B96A844F5B1}" destId="{96A52D31-A5A4-426D-BC67-5EBED46C7B36}" srcOrd="3" destOrd="0" presId="urn:microsoft.com/office/officeart/2005/8/layout/process5"/>
    <dgm:cxn modelId="{7DF0FF8B-E376-4C9D-AD96-E33456FA3BE7}" type="presParOf" srcId="{96A52D31-A5A4-426D-BC67-5EBED46C7B36}" destId="{FA6FC40F-7719-4D15-8389-C45373148F71}" srcOrd="0" destOrd="0" presId="urn:microsoft.com/office/officeart/2005/8/layout/process5"/>
    <dgm:cxn modelId="{AF4AD1CA-4D0D-4F49-9D41-EF4FE74FE738}" type="presParOf" srcId="{84888867-F33C-4B98-87F1-7B96A844F5B1}" destId="{C4138732-B23C-48D5-946F-B25BE69C02EB}" srcOrd="4" destOrd="0" presId="urn:microsoft.com/office/officeart/2005/8/layout/process5"/>
    <dgm:cxn modelId="{7CBF0DE1-F488-46CD-8780-57844DB9836D}" type="presParOf" srcId="{84888867-F33C-4B98-87F1-7B96A844F5B1}" destId="{D79FD665-8D59-43AF-87D4-94E8804B0213}" srcOrd="5" destOrd="0" presId="urn:microsoft.com/office/officeart/2005/8/layout/process5"/>
    <dgm:cxn modelId="{0EE15489-8F62-4112-B08C-0B6C6114879B}" type="presParOf" srcId="{D79FD665-8D59-43AF-87D4-94E8804B0213}" destId="{47FC4CC4-8C87-473E-B700-2125EEBA0972}" srcOrd="0" destOrd="0" presId="urn:microsoft.com/office/officeart/2005/8/layout/process5"/>
    <dgm:cxn modelId="{6814A348-D9FA-4892-9E4F-33A4CEDF9350}" type="presParOf" srcId="{84888867-F33C-4B98-87F1-7B96A844F5B1}" destId="{D2B24071-474C-4B18-937A-8DF7981B79B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F7D200BB-FE9B-484C-8CCF-A7F6375B50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593588B-E45A-4121-A5E3-86D9DA671E33}">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Provisions that may be made by notices same as DVPN</a:t>
          </a:r>
        </a:p>
      </dgm:t>
    </dgm:pt>
    <dgm:pt modelId="{8E377B23-F578-47B2-B2B8-A5A3CB4EBB48}" type="parTrans" cxnId="{2266E6C4-09F1-4ECD-9EC9-2861083DDA7D}">
      <dgm:prSet/>
      <dgm:spPr/>
      <dgm:t>
        <a:bodyPr/>
        <a:lstStyle/>
        <a:p>
          <a:endParaRPr lang="en-US"/>
        </a:p>
      </dgm:t>
    </dgm:pt>
    <dgm:pt modelId="{B10922E9-E16C-4224-953E-7B452F713495}" type="sibTrans" cxnId="{2266E6C4-09F1-4ECD-9EC9-2861083DDA7D}">
      <dgm:prSet/>
      <dgm:spPr/>
      <dgm:t>
        <a:bodyPr/>
        <a:lstStyle/>
        <a:p>
          <a:endParaRPr lang="en-US"/>
        </a:p>
      </dgm:t>
    </dgm:pt>
    <dgm:pt modelId="{ACE2670E-8F24-4749-BBF8-422FAC2B7756}">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No consent necessary from the person the DAPN is issued to protect for the giving of the notice</a:t>
          </a:r>
        </a:p>
      </dgm:t>
    </dgm:pt>
    <dgm:pt modelId="{C5ABE1E7-9692-499C-A449-745CEDEA5954}" type="parTrans" cxnId="{B17BCA0D-F1DA-4AA5-85C7-C090E8288F76}">
      <dgm:prSet/>
      <dgm:spPr/>
      <dgm:t>
        <a:bodyPr/>
        <a:lstStyle/>
        <a:p>
          <a:endParaRPr lang="en-US"/>
        </a:p>
      </dgm:t>
    </dgm:pt>
    <dgm:pt modelId="{0E240C60-667F-4631-8E0F-5400419EC9ED}" type="sibTrans" cxnId="{B17BCA0D-F1DA-4AA5-85C7-C090E8288F76}">
      <dgm:prSet/>
      <dgm:spPr/>
      <dgm:t>
        <a:bodyPr/>
        <a:lstStyle/>
        <a:p>
          <a:endParaRPr lang="en-US"/>
        </a:p>
      </dgm:t>
    </dgm:pt>
    <dgm:pt modelId="{7A3D42B7-30B8-4A8D-83B4-D5B29B8CAA77}">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DAPN must be given in writing, same process &amp; timescales for DVPN</a:t>
          </a:r>
        </a:p>
      </dgm:t>
    </dgm:pt>
    <dgm:pt modelId="{2C32B47C-54C0-4014-A648-BCB95156B521}" type="parTrans" cxnId="{F7AA8780-7A47-4292-A57F-BDD636EB633C}">
      <dgm:prSet/>
      <dgm:spPr/>
      <dgm:t>
        <a:bodyPr/>
        <a:lstStyle/>
        <a:p>
          <a:endParaRPr lang="en-US"/>
        </a:p>
      </dgm:t>
    </dgm:pt>
    <dgm:pt modelId="{50D7FF04-C49D-475D-88E1-DAB876947CCA}" type="sibTrans" cxnId="{F7AA8780-7A47-4292-A57F-BDD636EB633C}">
      <dgm:prSet/>
      <dgm:spPr/>
      <dgm:t>
        <a:bodyPr/>
        <a:lstStyle/>
        <a:p>
          <a:endParaRPr lang="en-US"/>
        </a:p>
      </dgm:t>
    </dgm:pt>
    <dgm:pt modelId="{A33D8FDA-207F-4DDB-A535-045ACDE92EDE}">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If Constable has RGTB that a person is in breach of DAPN can arrest without warrant</a:t>
          </a:r>
        </a:p>
      </dgm:t>
    </dgm:pt>
    <dgm:pt modelId="{DA4A2F8C-B027-43F5-9F50-0E86546FC671}" type="parTrans" cxnId="{266D759F-90AA-42B8-8402-C21A1D1EB73E}">
      <dgm:prSet/>
      <dgm:spPr/>
      <dgm:t>
        <a:bodyPr/>
        <a:lstStyle/>
        <a:p>
          <a:endParaRPr lang="en-US"/>
        </a:p>
      </dgm:t>
    </dgm:pt>
    <dgm:pt modelId="{0898AAB0-36D3-445F-BCB6-EB2143589BBF}" type="sibTrans" cxnId="{266D759F-90AA-42B8-8402-C21A1D1EB73E}">
      <dgm:prSet/>
      <dgm:spPr/>
      <dgm:t>
        <a:bodyPr/>
        <a:lstStyle/>
        <a:p>
          <a:endParaRPr lang="en-US"/>
        </a:p>
      </dgm:t>
    </dgm:pt>
    <dgm:pt modelId="{C719BA5B-470E-44A3-A17D-69AAF5CBEE95}">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DAPOs issued by the Court in the same way as DVPOs</a:t>
          </a:r>
        </a:p>
      </dgm:t>
    </dgm:pt>
    <dgm:pt modelId="{E188E171-F376-42E0-832D-7377A62D3D5D}" type="parTrans" cxnId="{6923883B-CFC9-4A56-AC8E-188707E8B9B4}">
      <dgm:prSet/>
      <dgm:spPr/>
      <dgm:t>
        <a:bodyPr/>
        <a:lstStyle/>
        <a:p>
          <a:endParaRPr lang="en-US"/>
        </a:p>
      </dgm:t>
    </dgm:pt>
    <dgm:pt modelId="{C522F572-4FDB-4FD1-A255-742FB00A9BD7}" type="sibTrans" cxnId="{6923883B-CFC9-4A56-AC8E-188707E8B9B4}">
      <dgm:prSet/>
      <dgm:spPr/>
      <dgm:t>
        <a:bodyPr/>
        <a:lstStyle/>
        <a:p>
          <a:endParaRPr lang="en-US"/>
        </a:p>
      </dgm:t>
    </dgm:pt>
    <dgm:pt modelId="{FE365133-DBF0-4C80-84DC-C958BBE0EDB1}">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DAPOs can also be issued when convicted of an offence, when acquitted of an offence &amp; applied for in certain circumstances in family proceedings </a:t>
          </a:r>
        </a:p>
      </dgm:t>
    </dgm:pt>
    <dgm:pt modelId="{47A55063-1F9F-4BFC-9E36-46E2E901B635}" type="parTrans" cxnId="{C13A4130-8D6A-4936-8DF0-45A9DF9420B4}">
      <dgm:prSet/>
      <dgm:spPr/>
      <dgm:t>
        <a:bodyPr/>
        <a:lstStyle/>
        <a:p>
          <a:endParaRPr lang="en-US"/>
        </a:p>
      </dgm:t>
    </dgm:pt>
    <dgm:pt modelId="{3FC7D4C1-AC70-49A3-ACB5-C75F026DEE94}" type="sibTrans" cxnId="{C13A4130-8D6A-4936-8DF0-45A9DF9420B4}">
      <dgm:prSet/>
      <dgm:spPr/>
      <dgm:t>
        <a:bodyPr/>
        <a:lstStyle/>
        <a:p>
          <a:endParaRPr lang="en-US"/>
        </a:p>
      </dgm:t>
    </dgm:pt>
    <dgm:pt modelId="{31A624F9-E9F4-498B-991D-6A61427210FD}">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Order is made on balance of probabilities</a:t>
          </a:r>
        </a:p>
      </dgm:t>
    </dgm:pt>
    <dgm:pt modelId="{426589A5-361C-4CB2-8B24-39A914286561}" type="parTrans" cxnId="{3F7B91EC-AB4C-4852-8BBE-7E790729528B}">
      <dgm:prSet/>
      <dgm:spPr/>
      <dgm:t>
        <a:bodyPr/>
        <a:lstStyle/>
        <a:p>
          <a:endParaRPr lang="en-US"/>
        </a:p>
      </dgm:t>
    </dgm:pt>
    <dgm:pt modelId="{2C45DE89-9D9F-4F48-A8B5-70426AA07E46}" type="sibTrans" cxnId="{3F7B91EC-AB4C-4852-8BBE-7E790729528B}">
      <dgm:prSet/>
      <dgm:spPr/>
      <dgm:t>
        <a:bodyPr/>
        <a:lstStyle/>
        <a:p>
          <a:endParaRPr lang="en-US"/>
        </a:p>
      </dgm:t>
    </dgm:pt>
    <dgm:pt modelId="{46305A8A-669E-4DEB-8209-FF7194F59BE2}" type="pres">
      <dgm:prSet presAssocID="{F7D200BB-FE9B-484C-8CCF-A7F6375B50E3}" presName="diagram" presStyleCnt="0">
        <dgm:presLayoutVars>
          <dgm:dir/>
          <dgm:resizeHandles val="exact"/>
        </dgm:presLayoutVars>
      </dgm:prSet>
      <dgm:spPr/>
    </dgm:pt>
    <dgm:pt modelId="{B9D12FE3-2608-4B91-B4F4-D295D1218C14}" type="pres">
      <dgm:prSet presAssocID="{9593588B-E45A-4121-A5E3-86D9DA671E33}" presName="node" presStyleLbl="node1" presStyleIdx="0" presStyleCnt="7">
        <dgm:presLayoutVars>
          <dgm:bulletEnabled val="1"/>
        </dgm:presLayoutVars>
      </dgm:prSet>
      <dgm:spPr/>
    </dgm:pt>
    <dgm:pt modelId="{E52345DF-7EC6-4D10-A14B-965D31E879F9}" type="pres">
      <dgm:prSet presAssocID="{B10922E9-E16C-4224-953E-7B452F713495}" presName="sibTrans" presStyleCnt="0"/>
      <dgm:spPr/>
    </dgm:pt>
    <dgm:pt modelId="{96D4E9CD-CCAF-45E6-984D-7507D425A9E6}" type="pres">
      <dgm:prSet presAssocID="{ACE2670E-8F24-4749-BBF8-422FAC2B7756}" presName="node" presStyleLbl="node1" presStyleIdx="1" presStyleCnt="7">
        <dgm:presLayoutVars>
          <dgm:bulletEnabled val="1"/>
        </dgm:presLayoutVars>
      </dgm:prSet>
      <dgm:spPr/>
    </dgm:pt>
    <dgm:pt modelId="{35B41BAB-8395-4068-BC14-211B6B69A056}" type="pres">
      <dgm:prSet presAssocID="{0E240C60-667F-4631-8E0F-5400419EC9ED}" presName="sibTrans" presStyleCnt="0"/>
      <dgm:spPr/>
    </dgm:pt>
    <dgm:pt modelId="{ED8D57A9-294D-46D9-9EEC-AEC1E2F2DDA1}" type="pres">
      <dgm:prSet presAssocID="{7A3D42B7-30B8-4A8D-83B4-D5B29B8CAA77}" presName="node" presStyleLbl="node1" presStyleIdx="2" presStyleCnt="7">
        <dgm:presLayoutVars>
          <dgm:bulletEnabled val="1"/>
        </dgm:presLayoutVars>
      </dgm:prSet>
      <dgm:spPr/>
    </dgm:pt>
    <dgm:pt modelId="{E7186C2C-19F1-4CBC-B808-FF2B99557CEE}" type="pres">
      <dgm:prSet presAssocID="{50D7FF04-C49D-475D-88E1-DAB876947CCA}" presName="sibTrans" presStyleCnt="0"/>
      <dgm:spPr/>
    </dgm:pt>
    <dgm:pt modelId="{12EE11D8-90EC-40A9-A795-135191652231}" type="pres">
      <dgm:prSet presAssocID="{A33D8FDA-207F-4DDB-A535-045ACDE92EDE}" presName="node" presStyleLbl="node1" presStyleIdx="3" presStyleCnt="7">
        <dgm:presLayoutVars>
          <dgm:bulletEnabled val="1"/>
        </dgm:presLayoutVars>
      </dgm:prSet>
      <dgm:spPr/>
    </dgm:pt>
    <dgm:pt modelId="{FB2DBF23-FC67-4493-B1CA-70A86078E5CD}" type="pres">
      <dgm:prSet presAssocID="{0898AAB0-36D3-445F-BCB6-EB2143589BBF}" presName="sibTrans" presStyleCnt="0"/>
      <dgm:spPr/>
    </dgm:pt>
    <dgm:pt modelId="{AB8CAEA7-99CC-4F23-8064-989AA01A94C4}" type="pres">
      <dgm:prSet presAssocID="{C719BA5B-470E-44A3-A17D-69AAF5CBEE95}" presName="node" presStyleLbl="node1" presStyleIdx="4" presStyleCnt="7" custLinFactNeighborX="-45298" custLinFactNeighborY="1335">
        <dgm:presLayoutVars>
          <dgm:bulletEnabled val="1"/>
        </dgm:presLayoutVars>
      </dgm:prSet>
      <dgm:spPr/>
    </dgm:pt>
    <dgm:pt modelId="{B400A894-F3A7-46A6-86E6-C7AE4CE14905}" type="pres">
      <dgm:prSet presAssocID="{C522F572-4FDB-4FD1-A255-742FB00A9BD7}" presName="sibTrans" presStyleCnt="0"/>
      <dgm:spPr/>
    </dgm:pt>
    <dgm:pt modelId="{00D0F056-5306-4F3F-A468-CF70C7F76F6A}" type="pres">
      <dgm:prSet presAssocID="{FE365133-DBF0-4C80-84DC-C958BBE0EDB1}" presName="node" presStyleLbl="node1" presStyleIdx="5" presStyleCnt="7" custScaleX="191737">
        <dgm:presLayoutVars>
          <dgm:bulletEnabled val="1"/>
        </dgm:presLayoutVars>
      </dgm:prSet>
      <dgm:spPr/>
    </dgm:pt>
    <dgm:pt modelId="{9F9F08AF-6451-414F-88D4-720A92A70228}" type="pres">
      <dgm:prSet presAssocID="{3FC7D4C1-AC70-49A3-ACB5-C75F026DEE94}" presName="sibTrans" presStyleCnt="0"/>
      <dgm:spPr/>
    </dgm:pt>
    <dgm:pt modelId="{7E2099F3-862C-41AB-B231-A749DBABD597}" type="pres">
      <dgm:prSet presAssocID="{31A624F9-E9F4-498B-991D-6A61427210FD}" presName="node" presStyleLbl="node1" presStyleIdx="6" presStyleCnt="7" custLinFactNeighborX="40778" custLinFactNeighborY="1335">
        <dgm:presLayoutVars>
          <dgm:bulletEnabled val="1"/>
        </dgm:presLayoutVars>
      </dgm:prSet>
      <dgm:spPr/>
    </dgm:pt>
  </dgm:ptLst>
  <dgm:cxnLst>
    <dgm:cxn modelId="{B0235002-32EC-4997-8B6E-1A98F2AB0BB1}" type="presOf" srcId="{7A3D42B7-30B8-4A8D-83B4-D5B29B8CAA77}" destId="{ED8D57A9-294D-46D9-9EEC-AEC1E2F2DDA1}" srcOrd="0" destOrd="0" presId="urn:microsoft.com/office/officeart/2005/8/layout/default"/>
    <dgm:cxn modelId="{9AC5640A-3705-4C79-BA0A-256B0FE08F52}" type="presOf" srcId="{ACE2670E-8F24-4749-BBF8-422FAC2B7756}" destId="{96D4E9CD-CCAF-45E6-984D-7507D425A9E6}" srcOrd="0" destOrd="0" presId="urn:microsoft.com/office/officeart/2005/8/layout/default"/>
    <dgm:cxn modelId="{B17BCA0D-F1DA-4AA5-85C7-C090E8288F76}" srcId="{F7D200BB-FE9B-484C-8CCF-A7F6375B50E3}" destId="{ACE2670E-8F24-4749-BBF8-422FAC2B7756}" srcOrd="1" destOrd="0" parTransId="{C5ABE1E7-9692-499C-A449-745CEDEA5954}" sibTransId="{0E240C60-667F-4631-8E0F-5400419EC9ED}"/>
    <dgm:cxn modelId="{685DBA1E-D650-4633-B13E-9C16262BD593}" type="presOf" srcId="{FE365133-DBF0-4C80-84DC-C958BBE0EDB1}" destId="{00D0F056-5306-4F3F-A468-CF70C7F76F6A}" srcOrd="0" destOrd="0" presId="urn:microsoft.com/office/officeart/2005/8/layout/default"/>
    <dgm:cxn modelId="{C13A4130-8D6A-4936-8DF0-45A9DF9420B4}" srcId="{F7D200BB-FE9B-484C-8CCF-A7F6375B50E3}" destId="{FE365133-DBF0-4C80-84DC-C958BBE0EDB1}" srcOrd="5" destOrd="0" parTransId="{47A55063-1F9F-4BFC-9E36-46E2E901B635}" sibTransId="{3FC7D4C1-AC70-49A3-ACB5-C75F026DEE94}"/>
    <dgm:cxn modelId="{6923883B-CFC9-4A56-AC8E-188707E8B9B4}" srcId="{F7D200BB-FE9B-484C-8CCF-A7F6375B50E3}" destId="{C719BA5B-470E-44A3-A17D-69AAF5CBEE95}" srcOrd="4" destOrd="0" parTransId="{E188E171-F376-42E0-832D-7377A62D3D5D}" sibTransId="{C522F572-4FDB-4FD1-A255-742FB00A9BD7}"/>
    <dgm:cxn modelId="{2F504472-4A9E-48D1-8BB1-3858F44B7248}" type="presOf" srcId="{31A624F9-E9F4-498B-991D-6A61427210FD}" destId="{7E2099F3-862C-41AB-B231-A749DBABD597}" srcOrd="0" destOrd="0" presId="urn:microsoft.com/office/officeart/2005/8/layout/default"/>
    <dgm:cxn modelId="{F7AA8780-7A47-4292-A57F-BDD636EB633C}" srcId="{F7D200BB-FE9B-484C-8CCF-A7F6375B50E3}" destId="{7A3D42B7-30B8-4A8D-83B4-D5B29B8CAA77}" srcOrd="2" destOrd="0" parTransId="{2C32B47C-54C0-4014-A648-BCB95156B521}" sibTransId="{50D7FF04-C49D-475D-88E1-DAB876947CCA}"/>
    <dgm:cxn modelId="{BB5EFE99-A5FB-4538-911C-77B0612ED58A}" type="presOf" srcId="{C719BA5B-470E-44A3-A17D-69AAF5CBEE95}" destId="{AB8CAEA7-99CC-4F23-8064-989AA01A94C4}" srcOrd="0" destOrd="0" presId="urn:microsoft.com/office/officeart/2005/8/layout/default"/>
    <dgm:cxn modelId="{7CB72F9B-F24D-4B69-ADCE-ADDB5FD36C23}" type="presOf" srcId="{9593588B-E45A-4121-A5E3-86D9DA671E33}" destId="{B9D12FE3-2608-4B91-B4F4-D295D1218C14}" srcOrd="0" destOrd="0" presId="urn:microsoft.com/office/officeart/2005/8/layout/default"/>
    <dgm:cxn modelId="{266D759F-90AA-42B8-8402-C21A1D1EB73E}" srcId="{F7D200BB-FE9B-484C-8CCF-A7F6375B50E3}" destId="{A33D8FDA-207F-4DDB-A535-045ACDE92EDE}" srcOrd="3" destOrd="0" parTransId="{DA4A2F8C-B027-43F5-9F50-0E86546FC671}" sibTransId="{0898AAB0-36D3-445F-BCB6-EB2143589BBF}"/>
    <dgm:cxn modelId="{2266E6C4-09F1-4ECD-9EC9-2861083DDA7D}" srcId="{F7D200BB-FE9B-484C-8CCF-A7F6375B50E3}" destId="{9593588B-E45A-4121-A5E3-86D9DA671E33}" srcOrd="0" destOrd="0" parTransId="{8E377B23-F578-47B2-B2B8-A5A3CB4EBB48}" sibTransId="{B10922E9-E16C-4224-953E-7B452F713495}"/>
    <dgm:cxn modelId="{833DC4DB-59C8-405C-8AB5-4B4DFD2E019C}" type="presOf" srcId="{A33D8FDA-207F-4DDB-A535-045ACDE92EDE}" destId="{12EE11D8-90EC-40A9-A795-135191652231}" srcOrd="0" destOrd="0" presId="urn:microsoft.com/office/officeart/2005/8/layout/default"/>
    <dgm:cxn modelId="{3F7B91EC-AB4C-4852-8BBE-7E790729528B}" srcId="{F7D200BB-FE9B-484C-8CCF-A7F6375B50E3}" destId="{31A624F9-E9F4-498B-991D-6A61427210FD}" srcOrd="6" destOrd="0" parTransId="{426589A5-361C-4CB2-8B24-39A914286561}" sibTransId="{2C45DE89-9D9F-4F48-A8B5-70426AA07E46}"/>
    <dgm:cxn modelId="{10B0CEFE-419E-46C1-9396-5DC9CBA74F2D}" type="presOf" srcId="{F7D200BB-FE9B-484C-8CCF-A7F6375B50E3}" destId="{46305A8A-669E-4DEB-8209-FF7194F59BE2}" srcOrd="0" destOrd="0" presId="urn:microsoft.com/office/officeart/2005/8/layout/default"/>
    <dgm:cxn modelId="{01A29B76-AAB8-4C2F-9C09-6DDEB94EA902}" type="presParOf" srcId="{46305A8A-669E-4DEB-8209-FF7194F59BE2}" destId="{B9D12FE3-2608-4B91-B4F4-D295D1218C14}" srcOrd="0" destOrd="0" presId="urn:microsoft.com/office/officeart/2005/8/layout/default"/>
    <dgm:cxn modelId="{A9D8BEC1-E20D-4EC3-9E14-898C9C0BA697}" type="presParOf" srcId="{46305A8A-669E-4DEB-8209-FF7194F59BE2}" destId="{E52345DF-7EC6-4D10-A14B-965D31E879F9}" srcOrd="1" destOrd="0" presId="urn:microsoft.com/office/officeart/2005/8/layout/default"/>
    <dgm:cxn modelId="{845C564B-91CE-4746-BE99-864A70B442BE}" type="presParOf" srcId="{46305A8A-669E-4DEB-8209-FF7194F59BE2}" destId="{96D4E9CD-CCAF-45E6-984D-7507D425A9E6}" srcOrd="2" destOrd="0" presId="urn:microsoft.com/office/officeart/2005/8/layout/default"/>
    <dgm:cxn modelId="{B8FA7E95-23BD-4AFB-8FDD-149DEDA9C96D}" type="presParOf" srcId="{46305A8A-669E-4DEB-8209-FF7194F59BE2}" destId="{35B41BAB-8395-4068-BC14-211B6B69A056}" srcOrd="3" destOrd="0" presId="urn:microsoft.com/office/officeart/2005/8/layout/default"/>
    <dgm:cxn modelId="{E1F3AE6A-D271-428E-8F2A-9355F6DEC96B}" type="presParOf" srcId="{46305A8A-669E-4DEB-8209-FF7194F59BE2}" destId="{ED8D57A9-294D-46D9-9EEC-AEC1E2F2DDA1}" srcOrd="4" destOrd="0" presId="urn:microsoft.com/office/officeart/2005/8/layout/default"/>
    <dgm:cxn modelId="{873353CC-F286-4886-9463-7BF6330AE733}" type="presParOf" srcId="{46305A8A-669E-4DEB-8209-FF7194F59BE2}" destId="{E7186C2C-19F1-4CBC-B808-FF2B99557CEE}" srcOrd="5" destOrd="0" presId="urn:microsoft.com/office/officeart/2005/8/layout/default"/>
    <dgm:cxn modelId="{DBD8AC15-D79D-4B3C-ABF1-F654A1232AF0}" type="presParOf" srcId="{46305A8A-669E-4DEB-8209-FF7194F59BE2}" destId="{12EE11D8-90EC-40A9-A795-135191652231}" srcOrd="6" destOrd="0" presId="urn:microsoft.com/office/officeart/2005/8/layout/default"/>
    <dgm:cxn modelId="{F95D3D18-BC74-42B4-B11F-41C107FC4443}" type="presParOf" srcId="{46305A8A-669E-4DEB-8209-FF7194F59BE2}" destId="{FB2DBF23-FC67-4493-B1CA-70A86078E5CD}" srcOrd="7" destOrd="0" presId="urn:microsoft.com/office/officeart/2005/8/layout/default"/>
    <dgm:cxn modelId="{190DDF53-1951-4E2A-95DA-DD443DDD3DA4}" type="presParOf" srcId="{46305A8A-669E-4DEB-8209-FF7194F59BE2}" destId="{AB8CAEA7-99CC-4F23-8064-989AA01A94C4}" srcOrd="8" destOrd="0" presId="urn:microsoft.com/office/officeart/2005/8/layout/default"/>
    <dgm:cxn modelId="{77C757A7-6810-4240-A204-FF81E1596618}" type="presParOf" srcId="{46305A8A-669E-4DEB-8209-FF7194F59BE2}" destId="{B400A894-F3A7-46A6-86E6-C7AE4CE14905}" srcOrd="9" destOrd="0" presId="urn:microsoft.com/office/officeart/2005/8/layout/default"/>
    <dgm:cxn modelId="{BD08C82D-26F4-41C2-B63A-21BAB61766BE}" type="presParOf" srcId="{46305A8A-669E-4DEB-8209-FF7194F59BE2}" destId="{00D0F056-5306-4F3F-A468-CF70C7F76F6A}" srcOrd="10" destOrd="0" presId="urn:microsoft.com/office/officeart/2005/8/layout/default"/>
    <dgm:cxn modelId="{9D0CCA08-66B7-4DBD-A615-8D62361FF613}" type="presParOf" srcId="{46305A8A-669E-4DEB-8209-FF7194F59BE2}" destId="{9F9F08AF-6451-414F-88D4-720A92A70228}" srcOrd="11" destOrd="0" presId="urn:microsoft.com/office/officeart/2005/8/layout/default"/>
    <dgm:cxn modelId="{1B747DB2-7EB4-4AF4-8ACC-C6B267767975}" type="presParOf" srcId="{46305A8A-669E-4DEB-8209-FF7194F59BE2}" destId="{7E2099F3-862C-41AB-B231-A749DBABD59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F5E7859B-8C4F-4EC1-9715-65A7BCAB5EE3}"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131693E5-C73E-401D-AB40-A4C0CF76237C}">
      <dgm:prSet phldrT="[Text]" phldr="1"/>
      <dgm:spPr>
        <a:solidFill>
          <a:schemeClr val="accent2">
            <a:lumMod val="20000"/>
            <a:lumOff val="80000"/>
          </a:schemeClr>
        </a:solidFill>
        <a:ln>
          <a:solidFill>
            <a:schemeClr val="tx1"/>
          </a:solidFill>
        </a:ln>
      </dgm:spPr>
      <dgm:t>
        <a:bodyPr/>
        <a:lstStyle/>
        <a:p>
          <a:endParaRPr lang="en-US"/>
        </a:p>
      </dgm:t>
    </dgm:pt>
    <dgm:pt modelId="{4B336594-02BA-4740-9C56-F4CF8CE47288}" type="parTrans" cxnId="{9E396895-828A-45AB-9D98-3934593FF0C7}">
      <dgm:prSet/>
      <dgm:spPr/>
      <dgm:t>
        <a:bodyPr/>
        <a:lstStyle/>
        <a:p>
          <a:endParaRPr lang="en-US"/>
        </a:p>
      </dgm:t>
    </dgm:pt>
    <dgm:pt modelId="{B11401EA-0CCC-4084-B2C6-8EE88DC13CB0}" type="sibTrans" cxnId="{9E396895-828A-45AB-9D98-3934593FF0C7}">
      <dgm:prSet/>
      <dgm:spPr/>
      <dgm:t>
        <a:bodyPr/>
        <a:lstStyle/>
        <a:p>
          <a:endParaRPr lang="en-US"/>
        </a:p>
      </dgm:t>
    </dgm:pt>
    <dgm:pt modelId="{08F0C60F-6E0B-4977-839D-86389B072837}">
      <dgm:prSet phldrT="[Text]" custT="1"/>
      <dgm:spPr/>
      <dgm:t>
        <a:bodyPr/>
        <a:lstStyle/>
        <a:p>
          <a:r>
            <a:rPr lang="en-US" sz="2800" dirty="0">
              <a:solidFill>
                <a:schemeClr val="tx1"/>
              </a:solidFill>
            </a:rPr>
            <a:t>An estimated 1.9 million adults 16-59 experienced DA in the year ending 2017</a:t>
          </a:r>
        </a:p>
      </dgm:t>
    </dgm:pt>
    <dgm:pt modelId="{B2365D8C-B1CF-4404-AE87-40C1E61F20FD}" type="parTrans" cxnId="{65F5678B-B1D3-4BCB-9A92-FA16529987A0}">
      <dgm:prSet/>
      <dgm:spPr/>
      <dgm:t>
        <a:bodyPr/>
        <a:lstStyle/>
        <a:p>
          <a:endParaRPr lang="en-US"/>
        </a:p>
      </dgm:t>
    </dgm:pt>
    <dgm:pt modelId="{8BD458B6-2DC5-408D-8A8D-BCA0196687D0}" type="sibTrans" cxnId="{65F5678B-B1D3-4BCB-9A92-FA16529987A0}">
      <dgm:prSet/>
      <dgm:spPr/>
      <dgm:t>
        <a:bodyPr/>
        <a:lstStyle/>
        <a:p>
          <a:endParaRPr lang="en-US"/>
        </a:p>
      </dgm:t>
    </dgm:pt>
    <dgm:pt modelId="{B3BEFF2C-25D9-4D73-9883-4C447101042E}">
      <dgm:prSet phldrT="[Text]" phldr="1"/>
      <dgm:spPr>
        <a:solidFill>
          <a:schemeClr val="accent2">
            <a:lumMod val="40000"/>
            <a:lumOff val="60000"/>
          </a:schemeClr>
        </a:solidFill>
        <a:ln>
          <a:solidFill>
            <a:schemeClr val="tx1"/>
          </a:solidFill>
        </a:ln>
      </dgm:spPr>
      <dgm:t>
        <a:bodyPr/>
        <a:lstStyle/>
        <a:p>
          <a:endParaRPr lang="en-US"/>
        </a:p>
      </dgm:t>
    </dgm:pt>
    <dgm:pt modelId="{A367F14A-6583-47C4-8FAF-A40E7B277EE6}" type="parTrans" cxnId="{F547E144-EFF6-44B1-953A-BEA8D11FCE0D}">
      <dgm:prSet/>
      <dgm:spPr/>
      <dgm:t>
        <a:bodyPr/>
        <a:lstStyle/>
        <a:p>
          <a:endParaRPr lang="en-US"/>
        </a:p>
      </dgm:t>
    </dgm:pt>
    <dgm:pt modelId="{AC9079DF-9BF4-4A74-9A2E-D9CFC04BAC4A}" type="sibTrans" cxnId="{F547E144-EFF6-44B1-953A-BEA8D11FCE0D}">
      <dgm:prSet/>
      <dgm:spPr/>
      <dgm:t>
        <a:bodyPr/>
        <a:lstStyle/>
        <a:p>
          <a:endParaRPr lang="en-US"/>
        </a:p>
      </dgm:t>
    </dgm:pt>
    <dgm:pt modelId="{0C7377F8-1EEF-4140-A79F-62E3EB03AF8B}">
      <dgm:prSet phldrT="[Text]" custT="1"/>
      <dgm:spPr>
        <a:ln>
          <a:solidFill>
            <a:schemeClr val="tx1"/>
          </a:solidFill>
        </a:ln>
      </dgm:spPr>
      <dgm:t>
        <a:bodyPr/>
        <a:lstStyle/>
        <a:p>
          <a:r>
            <a:rPr lang="en-US" sz="2800" dirty="0">
              <a:solidFill>
                <a:schemeClr val="tx1"/>
              </a:solidFill>
            </a:rPr>
            <a:t>DA related crime accounted for 11% of the total of recorded crime</a:t>
          </a:r>
        </a:p>
      </dgm:t>
    </dgm:pt>
    <dgm:pt modelId="{0B6BBCB5-2687-4E4F-9B00-7521B6CCB1C9}" type="parTrans" cxnId="{33057D8D-8800-46A9-A08E-81B509204BFE}">
      <dgm:prSet/>
      <dgm:spPr/>
      <dgm:t>
        <a:bodyPr/>
        <a:lstStyle/>
        <a:p>
          <a:endParaRPr lang="en-US"/>
        </a:p>
      </dgm:t>
    </dgm:pt>
    <dgm:pt modelId="{7D150BDD-8863-4F7C-B7A4-36775820D484}" type="sibTrans" cxnId="{33057D8D-8800-46A9-A08E-81B509204BFE}">
      <dgm:prSet/>
      <dgm:spPr/>
      <dgm:t>
        <a:bodyPr/>
        <a:lstStyle/>
        <a:p>
          <a:endParaRPr lang="en-US"/>
        </a:p>
      </dgm:t>
    </dgm:pt>
    <dgm:pt modelId="{A32BAE87-7F40-4B59-91C8-6D8DE0221DF0}">
      <dgm:prSet phldrT="[Text]" phldr="1"/>
      <dgm:spPr>
        <a:solidFill>
          <a:schemeClr val="accent2">
            <a:lumMod val="60000"/>
            <a:lumOff val="40000"/>
          </a:schemeClr>
        </a:solidFill>
        <a:ln>
          <a:solidFill>
            <a:schemeClr val="tx1"/>
          </a:solidFill>
        </a:ln>
      </dgm:spPr>
      <dgm:t>
        <a:bodyPr/>
        <a:lstStyle/>
        <a:p>
          <a:endParaRPr lang="en-US"/>
        </a:p>
      </dgm:t>
    </dgm:pt>
    <dgm:pt modelId="{F89402CC-12AC-49A4-913E-DF7059E135C1}" type="parTrans" cxnId="{B9B41241-D3D5-4F5B-BA83-B9B07B26947F}">
      <dgm:prSet/>
      <dgm:spPr/>
      <dgm:t>
        <a:bodyPr/>
        <a:lstStyle/>
        <a:p>
          <a:endParaRPr lang="en-US"/>
        </a:p>
      </dgm:t>
    </dgm:pt>
    <dgm:pt modelId="{D621C933-C08D-45D6-ABE0-7982ED48AF3E}" type="sibTrans" cxnId="{B9B41241-D3D5-4F5B-BA83-B9B07B26947F}">
      <dgm:prSet/>
      <dgm:spPr/>
      <dgm:t>
        <a:bodyPr/>
        <a:lstStyle/>
        <a:p>
          <a:endParaRPr lang="en-US"/>
        </a:p>
      </dgm:t>
    </dgm:pt>
    <dgm:pt modelId="{77C25764-2519-4C10-8133-1E3AE208A30F}">
      <dgm:prSet phldrT="[Text]" custT="1"/>
      <dgm:spPr>
        <a:solidFill>
          <a:schemeClr val="accent2">
            <a:lumMod val="60000"/>
            <a:lumOff val="40000"/>
          </a:schemeClr>
        </a:solidFill>
      </dgm:spPr>
      <dgm:t>
        <a:bodyPr/>
        <a:lstStyle/>
        <a:p>
          <a:r>
            <a:rPr lang="en-US" sz="2800" dirty="0">
              <a:solidFill>
                <a:schemeClr val="tx1"/>
              </a:solidFill>
            </a:rPr>
            <a:t>Peak times for DA:-</a:t>
          </a:r>
        </a:p>
        <a:p>
          <a:r>
            <a:rPr lang="en-US" sz="2800" dirty="0">
              <a:solidFill>
                <a:schemeClr val="tx1"/>
              </a:solidFill>
            </a:rPr>
            <a:t>Mon to Fri 4pm – 10pm</a:t>
          </a:r>
        </a:p>
        <a:p>
          <a:r>
            <a:rPr lang="en-US" sz="2800" dirty="0">
              <a:solidFill>
                <a:schemeClr val="tx1"/>
              </a:solidFill>
            </a:rPr>
            <a:t>Friday &amp; Saturday between 6pm &amp; 1am</a:t>
          </a:r>
        </a:p>
        <a:p>
          <a:r>
            <a:rPr lang="en-US" sz="2800" dirty="0">
              <a:solidFill>
                <a:schemeClr val="tx1"/>
              </a:solidFill>
            </a:rPr>
            <a:t>Monday between 5pm &amp; 11pm</a:t>
          </a:r>
        </a:p>
      </dgm:t>
    </dgm:pt>
    <dgm:pt modelId="{BBB88B7C-6F1B-457F-98C2-406C41DC689D}" type="parTrans" cxnId="{B5D9F5D5-2402-43E4-9364-3B814B484F46}">
      <dgm:prSet/>
      <dgm:spPr/>
      <dgm:t>
        <a:bodyPr/>
        <a:lstStyle/>
        <a:p>
          <a:endParaRPr lang="en-US"/>
        </a:p>
      </dgm:t>
    </dgm:pt>
    <dgm:pt modelId="{50AE2D85-DE11-406A-81CE-78BD1058530F}" type="sibTrans" cxnId="{B5D9F5D5-2402-43E4-9364-3B814B484F46}">
      <dgm:prSet/>
      <dgm:spPr/>
      <dgm:t>
        <a:bodyPr/>
        <a:lstStyle/>
        <a:p>
          <a:endParaRPr lang="en-US"/>
        </a:p>
      </dgm:t>
    </dgm:pt>
    <dgm:pt modelId="{1263744B-A5D2-4A43-8DE3-6F0CBD01A02F}" type="pres">
      <dgm:prSet presAssocID="{F5E7859B-8C4F-4EC1-9715-65A7BCAB5EE3}" presName="Name0" presStyleCnt="0">
        <dgm:presLayoutVars>
          <dgm:dir/>
          <dgm:animLvl val="lvl"/>
          <dgm:resizeHandles val="exact"/>
        </dgm:presLayoutVars>
      </dgm:prSet>
      <dgm:spPr/>
    </dgm:pt>
    <dgm:pt modelId="{B8E8856A-0BD3-4276-8E71-7A35095C0760}" type="pres">
      <dgm:prSet presAssocID="{131693E5-C73E-401D-AB40-A4C0CF76237C}" presName="compositeNode" presStyleCnt="0">
        <dgm:presLayoutVars>
          <dgm:bulletEnabled val="1"/>
        </dgm:presLayoutVars>
      </dgm:prSet>
      <dgm:spPr/>
    </dgm:pt>
    <dgm:pt modelId="{C44A2237-41F5-4ECE-8FA9-3EAB67B8B109}" type="pres">
      <dgm:prSet presAssocID="{131693E5-C73E-401D-AB40-A4C0CF76237C}" presName="bgRect" presStyleLbl="node1" presStyleIdx="0" presStyleCnt="3"/>
      <dgm:spPr/>
    </dgm:pt>
    <dgm:pt modelId="{394705C0-1860-4484-A5BC-6DFFA8DEC6DA}" type="pres">
      <dgm:prSet presAssocID="{131693E5-C73E-401D-AB40-A4C0CF76237C}" presName="parentNode" presStyleLbl="node1" presStyleIdx="0" presStyleCnt="3">
        <dgm:presLayoutVars>
          <dgm:chMax val="0"/>
          <dgm:bulletEnabled val="1"/>
        </dgm:presLayoutVars>
      </dgm:prSet>
      <dgm:spPr/>
    </dgm:pt>
    <dgm:pt modelId="{CCA1B956-73FE-4B41-8086-529D6F460A18}" type="pres">
      <dgm:prSet presAssocID="{131693E5-C73E-401D-AB40-A4C0CF76237C}" presName="childNode" presStyleLbl="node1" presStyleIdx="0" presStyleCnt="3">
        <dgm:presLayoutVars>
          <dgm:bulletEnabled val="1"/>
        </dgm:presLayoutVars>
      </dgm:prSet>
      <dgm:spPr/>
    </dgm:pt>
    <dgm:pt modelId="{DA4607BE-5BFB-4F6B-A6CA-D883B752C96B}" type="pres">
      <dgm:prSet presAssocID="{B11401EA-0CCC-4084-B2C6-8EE88DC13CB0}" presName="hSp" presStyleCnt="0"/>
      <dgm:spPr/>
    </dgm:pt>
    <dgm:pt modelId="{45440F88-DBE2-48CB-B25E-898E8297660B}" type="pres">
      <dgm:prSet presAssocID="{B11401EA-0CCC-4084-B2C6-8EE88DC13CB0}" presName="vProcSp" presStyleCnt="0"/>
      <dgm:spPr/>
    </dgm:pt>
    <dgm:pt modelId="{EAAE7E75-0E65-4B0E-B96F-B3F9DFE7498C}" type="pres">
      <dgm:prSet presAssocID="{B11401EA-0CCC-4084-B2C6-8EE88DC13CB0}" presName="vSp1" presStyleCnt="0"/>
      <dgm:spPr/>
    </dgm:pt>
    <dgm:pt modelId="{30C23976-5319-4A12-8BF9-83256A025D41}" type="pres">
      <dgm:prSet presAssocID="{B11401EA-0CCC-4084-B2C6-8EE88DC13CB0}" presName="simulatedConn" presStyleLbl="solidFgAcc1" presStyleIdx="0" presStyleCnt="2"/>
      <dgm:spPr>
        <a:solidFill>
          <a:schemeClr val="accent2">
            <a:lumMod val="75000"/>
          </a:schemeClr>
        </a:solidFill>
        <a:ln>
          <a:solidFill>
            <a:schemeClr val="tx1"/>
          </a:solidFill>
        </a:ln>
      </dgm:spPr>
    </dgm:pt>
    <dgm:pt modelId="{5E3939F6-03F3-4585-9336-39806FBDD76D}" type="pres">
      <dgm:prSet presAssocID="{B11401EA-0CCC-4084-B2C6-8EE88DC13CB0}" presName="vSp2" presStyleCnt="0"/>
      <dgm:spPr/>
    </dgm:pt>
    <dgm:pt modelId="{D5F71D67-8C38-4F03-A147-E98EB354C14C}" type="pres">
      <dgm:prSet presAssocID="{B11401EA-0CCC-4084-B2C6-8EE88DC13CB0}" presName="sibTrans" presStyleCnt="0"/>
      <dgm:spPr/>
    </dgm:pt>
    <dgm:pt modelId="{F22C1A11-0B42-4522-9155-ED783E457BCB}" type="pres">
      <dgm:prSet presAssocID="{B3BEFF2C-25D9-4D73-9883-4C447101042E}" presName="compositeNode" presStyleCnt="0">
        <dgm:presLayoutVars>
          <dgm:bulletEnabled val="1"/>
        </dgm:presLayoutVars>
      </dgm:prSet>
      <dgm:spPr/>
    </dgm:pt>
    <dgm:pt modelId="{C2D407F3-058E-4381-B168-507E079C20EB}" type="pres">
      <dgm:prSet presAssocID="{B3BEFF2C-25D9-4D73-9883-4C447101042E}" presName="bgRect" presStyleLbl="node1" presStyleIdx="1" presStyleCnt="3"/>
      <dgm:spPr/>
    </dgm:pt>
    <dgm:pt modelId="{9B5B7AB1-DE58-4B4B-8FA2-B38DD72C3324}" type="pres">
      <dgm:prSet presAssocID="{B3BEFF2C-25D9-4D73-9883-4C447101042E}" presName="parentNode" presStyleLbl="node1" presStyleIdx="1" presStyleCnt="3">
        <dgm:presLayoutVars>
          <dgm:chMax val="0"/>
          <dgm:bulletEnabled val="1"/>
        </dgm:presLayoutVars>
      </dgm:prSet>
      <dgm:spPr/>
    </dgm:pt>
    <dgm:pt modelId="{D2505CE5-A550-4425-A047-AADC6EB8A379}" type="pres">
      <dgm:prSet presAssocID="{B3BEFF2C-25D9-4D73-9883-4C447101042E}" presName="childNode" presStyleLbl="node1" presStyleIdx="1" presStyleCnt="3">
        <dgm:presLayoutVars>
          <dgm:bulletEnabled val="1"/>
        </dgm:presLayoutVars>
      </dgm:prSet>
      <dgm:spPr/>
    </dgm:pt>
    <dgm:pt modelId="{1E2F5A77-5CE8-4759-BB9A-877F1EE88BBE}" type="pres">
      <dgm:prSet presAssocID="{AC9079DF-9BF4-4A74-9A2E-D9CFC04BAC4A}" presName="hSp" presStyleCnt="0"/>
      <dgm:spPr/>
    </dgm:pt>
    <dgm:pt modelId="{C395D313-FD36-4BCB-AACC-A2D575376257}" type="pres">
      <dgm:prSet presAssocID="{AC9079DF-9BF4-4A74-9A2E-D9CFC04BAC4A}" presName="vProcSp" presStyleCnt="0"/>
      <dgm:spPr/>
    </dgm:pt>
    <dgm:pt modelId="{98E3BC45-865E-436A-A8A8-3C40F10369F3}" type="pres">
      <dgm:prSet presAssocID="{AC9079DF-9BF4-4A74-9A2E-D9CFC04BAC4A}" presName="vSp1" presStyleCnt="0"/>
      <dgm:spPr/>
    </dgm:pt>
    <dgm:pt modelId="{B00BD1FB-91A1-4BBB-B2A0-B2FB5CEFC2E5}" type="pres">
      <dgm:prSet presAssocID="{AC9079DF-9BF4-4A74-9A2E-D9CFC04BAC4A}" presName="simulatedConn" presStyleLbl="solidFgAcc1" presStyleIdx="1" presStyleCnt="2"/>
      <dgm:spPr>
        <a:solidFill>
          <a:schemeClr val="accent2">
            <a:lumMod val="75000"/>
          </a:schemeClr>
        </a:solidFill>
        <a:ln>
          <a:solidFill>
            <a:schemeClr val="tx1"/>
          </a:solidFill>
        </a:ln>
      </dgm:spPr>
    </dgm:pt>
    <dgm:pt modelId="{F592FF13-214B-4154-A0F1-2A968AF5B1B5}" type="pres">
      <dgm:prSet presAssocID="{AC9079DF-9BF4-4A74-9A2E-D9CFC04BAC4A}" presName="vSp2" presStyleCnt="0"/>
      <dgm:spPr/>
    </dgm:pt>
    <dgm:pt modelId="{09A174B4-B628-45BD-B6F2-07D0CFDCAE81}" type="pres">
      <dgm:prSet presAssocID="{AC9079DF-9BF4-4A74-9A2E-D9CFC04BAC4A}" presName="sibTrans" presStyleCnt="0"/>
      <dgm:spPr/>
    </dgm:pt>
    <dgm:pt modelId="{11F45E2E-E5B6-4EEB-825B-0DFBB78630BD}" type="pres">
      <dgm:prSet presAssocID="{A32BAE87-7F40-4B59-91C8-6D8DE0221DF0}" presName="compositeNode" presStyleCnt="0">
        <dgm:presLayoutVars>
          <dgm:bulletEnabled val="1"/>
        </dgm:presLayoutVars>
      </dgm:prSet>
      <dgm:spPr/>
    </dgm:pt>
    <dgm:pt modelId="{E1F808D8-801E-4013-AEB8-3889AABF891E}" type="pres">
      <dgm:prSet presAssocID="{A32BAE87-7F40-4B59-91C8-6D8DE0221DF0}" presName="bgRect" presStyleLbl="node1" presStyleIdx="2" presStyleCnt="3"/>
      <dgm:spPr/>
    </dgm:pt>
    <dgm:pt modelId="{7869CBC7-0DD2-4AD1-BC81-66679BCA7645}" type="pres">
      <dgm:prSet presAssocID="{A32BAE87-7F40-4B59-91C8-6D8DE0221DF0}" presName="parentNode" presStyleLbl="node1" presStyleIdx="2" presStyleCnt="3">
        <dgm:presLayoutVars>
          <dgm:chMax val="0"/>
          <dgm:bulletEnabled val="1"/>
        </dgm:presLayoutVars>
      </dgm:prSet>
      <dgm:spPr/>
    </dgm:pt>
    <dgm:pt modelId="{EAD38F3C-E945-4FC7-A240-7800463A1A34}" type="pres">
      <dgm:prSet presAssocID="{A32BAE87-7F40-4B59-91C8-6D8DE0221DF0}" presName="childNode" presStyleLbl="node1" presStyleIdx="2" presStyleCnt="3">
        <dgm:presLayoutVars>
          <dgm:bulletEnabled val="1"/>
        </dgm:presLayoutVars>
      </dgm:prSet>
      <dgm:spPr/>
    </dgm:pt>
  </dgm:ptLst>
  <dgm:cxnLst>
    <dgm:cxn modelId="{29D88538-39B1-419A-9153-238DCF225206}" type="presOf" srcId="{131693E5-C73E-401D-AB40-A4C0CF76237C}" destId="{C44A2237-41F5-4ECE-8FA9-3EAB67B8B109}" srcOrd="0" destOrd="0" presId="urn:microsoft.com/office/officeart/2005/8/layout/hProcess7"/>
    <dgm:cxn modelId="{94425E5B-E6F1-4D68-A763-5A224E0FF27C}" type="presOf" srcId="{F5E7859B-8C4F-4EC1-9715-65A7BCAB5EE3}" destId="{1263744B-A5D2-4A43-8DE3-6F0CBD01A02F}" srcOrd="0" destOrd="0" presId="urn:microsoft.com/office/officeart/2005/8/layout/hProcess7"/>
    <dgm:cxn modelId="{B9B41241-D3D5-4F5B-BA83-B9B07B26947F}" srcId="{F5E7859B-8C4F-4EC1-9715-65A7BCAB5EE3}" destId="{A32BAE87-7F40-4B59-91C8-6D8DE0221DF0}" srcOrd="2" destOrd="0" parTransId="{F89402CC-12AC-49A4-913E-DF7059E135C1}" sibTransId="{D621C933-C08D-45D6-ABE0-7982ED48AF3E}"/>
    <dgm:cxn modelId="{4B81DC63-6B3A-46EE-B74C-ABCB4C1F1AA2}" type="presOf" srcId="{B3BEFF2C-25D9-4D73-9883-4C447101042E}" destId="{9B5B7AB1-DE58-4B4B-8FA2-B38DD72C3324}" srcOrd="1" destOrd="0" presId="urn:microsoft.com/office/officeart/2005/8/layout/hProcess7"/>
    <dgm:cxn modelId="{F547E144-EFF6-44B1-953A-BEA8D11FCE0D}" srcId="{F5E7859B-8C4F-4EC1-9715-65A7BCAB5EE3}" destId="{B3BEFF2C-25D9-4D73-9883-4C447101042E}" srcOrd="1" destOrd="0" parTransId="{A367F14A-6583-47C4-8FAF-A40E7B277EE6}" sibTransId="{AC9079DF-9BF4-4A74-9A2E-D9CFC04BAC4A}"/>
    <dgm:cxn modelId="{65287F48-64B4-497E-A61F-0266062EDB72}" type="presOf" srcId="{B3BEFF2C-25D9-4D73-9883-4C447101042E}" destId="{C2D407F3-058E-4381-B168-507E079C20EB}" srcOrd="0" destOrd="0" presId="urn:microsoft.com/office/officeart/2005/8/layout/hProcess7"/>
    <dgm:cxn modelId="{9F59C555-A5B9-4867-9C4E-CE79BC14E2E1}" type="presOf" srcId="{77C25764-2519-4C10-8133-1E3AE208A30F}" destId="{EAD38F3C-E945-4FC7-A240-7800463A1A34}" srcOrd="0" destOrd="0" presId="urn:microsoft.com/office/officeart/2005/8/layout/hProcess7"/>
    <dgm:cxn modelId="{65F5678B-B1D3-4BCB-9A92-FA16529987A0}" srcId="{131693E5-C73E-401D-AB40-A4C0CF76237C}" destId="{08F0C60F-6E0B-4977-839D-86389B072837}" srcOrd="0" destOrd="0" parTransId="{B2365D8C-B1CF-4404-AE87-40C1E61F20FD}" sibTransId="{8BD458B6-2DC5-408D-8A8D-BCA0196687D0}"/>
    <dgm:cxn modelId="{52542D8D-3AF7-4AE4-B3DF-68B746CE43BD}" type="presOf" srcId="{08F0C60F-6E0B-4977-839D-86389B072837}" destId="{CCA1B956-73FE-4B41-8086-529D6F460A18}" srcOrd="0" destOrd="0" presId="urn:microsoft.com/office/officeart/2005/8/layout/hProcess7"/>
    <dgm:cxn modelId="{33057D8D-8800-46A9-A08E-81B509204BFE}" srcId="{B3BEFF2C-25D9-4D73-9883-4C447101042E}" destId="{0C7377F8-1EEF-4140-A79F-62E3EB03AF8B}" srcOrd="0" destOrd="0" parTransId="{0B6BBCB5-2687-4E4F-9B00-7521B6CCB1C9}" sibTransId="{7D150BDD-8863-4F7C-B7A4-36775820D484}"/>
    <dgm:cxn modelId="{9E396895-828A-45AB-9D98-3934593FF0C7}" srcId="{F5E7859B-8C4F-4EC1-9715-65A7BCAB5EE3}" destId="{131693E5-C73E-401D-AB40-A4C0CF76237C}" srcOrd="0" destOrd="0" parTransId="{4B336594-02BA-4740-9C56-F4CF8CE47288}" sibTransId="{B11401EA-0CCC-4084-B2C6-8EE88DC13CB0}"/>
    <dgm:cxn modelId="{509B5DBE-7C90-45C3-BAC8-5EBE00F26615}" type="presOf" srcId="{131693E5-C73E-401D-AB40-A4C0CF76237C}" destId="{394705C0-1860-4484-A5BC-6DFFA8DEC6DA}" srcOrd="1" destOrd="0" presId="urn:microsoft.com/office/officeart/2005/8/layout/hProcess7"/>
    <dgm:cxn modelId="{E19AFBC5-30E3-4DF6-AD46-0325A4C90CBC}" type="presOf" srcId="{A32BAE87-7F40-4B59-91C8-6D8DE0221DF0}" destId="{E1F808D8-801E-4013-AEB8-3889AABF891E}" srcOrd="0" destOrd="0" presId="urn:microsoft.com/office/officeart/2005/8/layout/hProcess7"/>
    <dgm:cxn modelId="{B4C5DACA-7504-4DF7-B44B-6F45EB0AFD3F}" type="presOf" srcId="{A32BAE87-7F40-4B59-91C8-6D8DE0221DF0}" destId="{7869CBC7-0DD2-4AD1-BC81-66679BCA7645}" srcOrd="1" destOrd="0" presId="urn:microsoft.com/office/officeart/2005/8/layout/hProcess7"/>
    <dgm:cxn modelId="{B5D9F5D5-2402-43E4-9364-3B814B484F46}" srcId="{A32BAE87-7F40-4B59-91C8-6D8DE0221DF0}" destId="{77C25764-2519-4C10-8133-1E3AE208A30F}" srcOrd="0" destOrd="0" parTransId="{BBB88B7C-6F1B-457F-98C2-406C41DC689D}" sibTransId="{50AE2D85-DE11-406A-81CE-78BD1058530F}"/>
    <dgm:cxn modelId="{BD5B3CEE-E5F6-4266-A969-FEEAA1FAF4DD}" type="presOf" srcId="{0C7377F8-1EEF-4140-A79F-62E3EB03AF8B}" destId="{D2505CE5-A550-4425-A047-AADC6EB8A379}" srcOrd="0" destOrd="0" presId="urn:microsoft.com/office/officeart/2005/8/layout/hProcess7"/>
    <dgm:cxn modelId="{825D15E8-AA87-45AF-B4B5-2E6258E75398}" type="presParOf" srcId="{1263744B-A5D2-4A43-8DE3-6F0CBD01A02F}" destId="{B8E8856A-0BD3-4276-8E71-7A35095C0760}" srcOrd="0" destOrd="0" presId="urn:microsoft.com/office/officeart/2005/8/layout/hProcess7"/>
    <dgm:cxn modelId="{AC2B3CCE-204C-4FFE-A592-F5C17973DC4D}" type="presParOf" srcId="{B8E8856A-0BD3-4276-8E71-7A35095C0760}" destId="{C44A2237-41F5-4ECE-8FA9-3EAB67B8B109}" srcOrd="0" destOrd="0" presId="urn:microsoft.com/office/officeart/2005/8/layout/hProcess7"/>
    <dgm:cxn modelId="{7C5B791B-9ECA-4F4E-94EB-D4924FA9458F}" type="presParOf" srcId="{B8E8856A-0BD3-4276-8E71-7A35095C0760}" destId="{394705C0-1860-4484-A5BC-6DFFA8DEC6DA}" srcOrd="1" destOrd="0" presId="urn:microsoft.com/office/officeart/2005/8/layout/hProcess7"/>
    <dgm:cxn modelId="{E63F123B-2AE0-4F0F-8BB2-3EBAFE5E4E59}" type="presParOf" srcId="{B8E8856A-0BD3-4276-8E71-7A35095C0760}" destId="{CCA1B956-73FE-4B41-8086-529D6F460A18}" srcOrd="2" destOrd="0" presId="urn:microsoft.com/office/officeart/2005/8/layout/hProcess7"/>
    <dgm:cxn modelId="{FCF67A50-3446-44AE-9C27-11B7282F77C7}" type="presParOf" srcId="{1263744B-A5D2-4A43-8DE3-6F0CBD01A02F}" destId="{DA4607BE-5BFB-4F6B-A6CA-D883B752C96B}" srcOrd="1" destOrd="0" presId="urn:microsoft.com/office/officeart/2005/8/layout/hProcess7"/>
    <dgm:cxn modelId="{92477D26-3B8A-4D04-A23A-12E00824B406}" type="presParOf" srcId="{1263744B-A5D2-4A43-8DE3-6F0CBD01A02F}" destId="{45440F88-DBE2-48CB-B25E-898E8297660B}" srcOrd="2" destOrd="0" presId="urn:microsoft.com/office/officeart/2005/8/layout/hProcess7"/>
    <dgm:cxn modelId="{6E2F0848-A57C-4EAC-BACA-FDAFB938E53E}" type="presParOf" srcId="{45440F88-DBE2-48CB-B25E-898E8297660B}" destId="{EAAE7E75-0E65-4B0E-B96F-B3F9DFE7498C}" srcOrd="0" destOrd="0" presId="urn:microsoft.com/office/officeart/2005/8/layout/hProcess7"/>
    <dgm:cxn modelId="{788CA8F5-D0FF-4965-B5EE-0AC659C1E88E}" type="presParOf" srcId="{45440F88-DBE2-48CB-B25E-898E8297660B}" destId="{30C23976-5319-4A12-8BF9-83256A025D41}" srcOrd="1" destOrd="0" presId="urn:microsoft.com/office/officeart/2005/8/layout/hProcess7"/>
    <dgm:cxn modelId="{B3D7BF71-7BA4-4432-9D49-A938341DEFCD}" type="presParOf" srcId="{45440F88-DBE2-48CB-B25E-898E8297660B}" destId="{5E3939F6-03F3-4585-9336-39806FBDD76D}" srcOrd="2" destOrd="0" presId="urn:microsoft.com/office/officeart/2005/8/layout/hProcess7"/>
    <dgm:cxn modelId="{FF1DD090-E681-436F-B01C-02D4BB417F5F}" type="presParOf" srcId="{1263744B-A5D2-4A43-8DE3-6F0CBD01A02F}" destId="{D5F71D67-8C38-4F03-A147-E98EB354C14C}" srcOrd="3" destOrd="0" presId="urn:microsoft.com/office/officeart/2005/8/layout/hProcess7"/>
    <dgm:cxn modelId="{8EEF6F0A-D097-4535-BC3B-1DB9A6820F1D}" type="presParOf" srcId="{1263744B-A5D2-4A43-8DE3-6F0CBD01A02F}" destId="{F22C1A11-0B42-4522-9155-ED783E457BCB}" srcOrd="4" destOrd="0" presId="urn:microsoft.com/office/officeart/2005/8/layout/hProcess7"/>
    <dgm:cxn modelId="{9218914E-88A5-4E11-A3C4-BE21D749EBE4}" type="presParOf" srcId="{F22C1A11-0B42-4522-9155-ED783E457BCB}" destId="{C2D407F3-058E-4381-B168-507E079C20EB}" srcOrd="0" destOrd="0" presId="urn:microsoft.com/office/officeart/2005/8/layout/hProcess7"/>
    <dgm:cxn modelId="{9CAEF998-726D-4489-854C-0C80EA96D740}" type="presParOf" srcId="{F22C1A11-0B42-4522-9155-ED783E457BCB}" destId="{9B5B7AB1-DE58-4B4B-8FA2-B38DD72C3324}" srcOrd="1" destOrd="0" presId="urn:microsoft.com/office/officeart/2005/8/layout/hProcess7"/>
    <dgm:cxn modelId="{6CA8A8C9-C826-4C39-A1B7-67A82870C5AB}" type="presParOf" srcId="{F22C1A11-0B42-4522-9155-ED783E457BCB}" destId="{D2505CE5-A550-4425-A047-AADC6EB8A379}" srcOrd="2" destOrd="0" presId="urn:microsoft.com/office/officeart/2005/8/layout/hProcess7"/>
    <dgm:cxn modelId="{2369EC49-97ED-4148-A4C5-C25108FB3663}" type="presParOf" srcId="{1263744B-A5D2-4A43-8DE3-6F0CBD01A02F}" destId="{1E2F5A77-5CE8-4759-BB9A-877F1EE88BBE}" srcOrd="5" destOrd="0" presId="urn:microsoft.com/office/officeart/2005/8/layout/hProcess7"/>
    <dgm:cxn modelId="{81350DCE-ABC8-4495-80A7-45FE61EAD5E9}" type="presParOf" srcId="{1263744B-A5D2-4A43-8DE3-6F0CBD01A02F}" destId="{C395D313-FD36-4BCB-AACC-A2D575376257}" srcOrd="6" destOrd="0" presId="urn:microsoft.com/office/officeart/2005/8/layout/hProcess7"/>
    <dgm:cxn modelId="{9021C981-AE52-4EBB-B497-F2156FBA727F}" type="presParOf" srcId="{C395D313-FD36-4BCB-AACC-A2D575376257}" destId="{98E3BC45-865E-436A-A8A8-3C40F10369F3}" srcOrd="0" destOrd="0" presId="urn:microsoft.com/office/officeart/2005/8/layout/hProcess7"/>
    <dgm:cxn modelId="{F07FD4AB-E10E-4186-9D3F-8915E30C0CD3}" type="presParOf" srcId="{C395D313-FD36-4BCB-AACC-A2D575376257}" destId="{B00BD1FB-91A1-4BBB-B2A0-B2FB5CEFC2E5}" srcOrd="1" destOrd="0" presId="urn:microsoft.com/office/officeart/2005/8/layout/hProcess7"/>
    <dgm:cxn modelId="{A89BE39E-0D33-4AB5-AF15-7E8001C66DEA}" type="presParOf" srcId="{C395D313-FD36-4BCB-AACC-A2D575376257}" destId="{F592FF13-214B-4154-A0F1-2A968AF5B1B5}" srcOrd="2" destOrd="0" presId="urn:microsoft.com/office/officeart/2005/8/layout/hProcess7"/>
    <dgm:cxn modelId="{CFADC75C-6957-4123-A43B-A4E4A1916DDA}" type="presParOf" srcId="{1263744B-A5D2-4A43-8DE3-6F0CBD01A02F}" destId="{09A174B4-B628-45BD-B6F2-07D0CFDCAE81}" srcOrd="7" destOrd="0" presId="urn:microsoft.com/office/officeart/2005/8/layout/hProcess7"/>
    <dgm:cxn modelId="{CC8A7BDA-2A9D-4EC3-AC38-30BC3D7DF76D}" type="presParOf" srcId="{1263744B-A5D2-4A43-8DE3-6F0CBD01A02F}" destId="{11F45E2E-E5B6-4EEB-825B-0DFBB78630BD}" srcOrd="8" destOrd="0" presId="urn:microsoft.com/office/officeart/2005/8/layout/hProcess7"/>
    <dgm:cxn modelId="{B540B13F-C7B3-4DFD-A6AA-6C5D9BFA99CC}" type="presParOf" srcId="{11F45E2E-E5B6-4EEB-825B-0DFBB78630BD}" destId="{E1F808D8-801E-4013-AEB8-3889AABF891E}" srcOrd="0" destOrd="0" presId="urn:microsoft.com/office/officeart/2005/8/layout/hProcess7"/>
    <dgm:cxn modelId="{CAC026A6-05A1-42BA-A95E-17598F9A1CFC}" type="presParOf" srcId="{11F45E2E-E5B6-4EEB-825B-0DFBB78630BD}" destId="{7869CBC7-0DD2-4AD1-BC81-66679BCA7645}" srcOrd="1" destOrd="0" presId="urn:microsoft.com/office/officeart/2005/8/layout/hProcess7"/>
    <dgm:cxn modelId="{96B4CEA4-BDAB-4CAF-8D64-F6CB6A516ACD}" type="presParOf" srcId="{11F45E2E-E5B6-4EEB-825B-0DFBB78630BD}" destId="{EAD38F3C-E945-4FC7-A240-7800463A1A34}"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2DC9-35FF-4DAC-891E-6881AF9120EC}">
      <dsp:nvSpPr>
        <dsp:cNvPr id="0" name=""/>
        <dsp:cNvSpPr/>
      </dsp:nvSpPr>
      <dsp:spPr>
        <a:xfrm>
          <a:off x="618243"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29</a:t>
          </a:r>
          <a:r>
            <a:rPr lang="en-US" sz="2000" kern="1200" baseline="30000" dirty="0">
              <a:solidFill>
                <a:schemeClr val="tx1"/>
              </a:solidFill>
            </a:rPr>
            <a:t>th</a:t>
          </a:r>
          <a:r>
            <a:rPr lang="en-US" sz="2000" kern="1200" dirty="0">
              <a:solidFill>
                <a:schemeClr val="tx1"/>
              </a:solidFill>
            </a:rPr>
            <a:t> April 2021, Domestic Abuse Act 2021 became law</a:t>
          </a:r>
        </a:p>
      </dsp:txBody>
      <dsp:txXfrm>
        <a:off x="618243" y="2134"/>
        <a:ext cx="3096658" cy="1857995"/>
      </dsp:txXfrm>
    </dsp:sp>
    <dsp:sp modelId="{9A1161F8-79B0-4C7E-9B89-574159259531}">
      <dsp:nvSpPr>
        <dsp:cNvPr id="0" name=""/>
        <dsp:cNvSpPr/>
      </dsp:nvSpPr>
      <dsp:spPr>
        <a:xfrm>
          <a:off x="4024567"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Aim is to ensure that DA is properly understood &amp; that it is unacceptable &amp; will be challenged</a:t>
          </a:r>
        </a:p>
      </dsp:txBody>
      <dsp:txXfrm>
        <a:off x="4024567" y="2134"/>
        <a:ext cx="3096658" cy="1857995"/>
      </dsp:txXfrm>
    </dsp:sp>
    <dsp:sp modelId="{15CA860F-F026-45BF-89C4-29C56A23405F}">
      <dsp:nvSpPr>
        <dsp:cNvPr id="0" name=""/>
        <dsp:cNvSpPr/>
      </dsp:nvSpPr>
      <dsp:spPr>
        <a:xfrm>
          <a:off x="7430892"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New legal definition of DA</a:t>
          </a:r>
        </a:p>
      </dsp:txBody>
      <dsp:txXfrm>
        <a:off x="7430892" y="2134"/>
        <a:ext cx="3096658" cy="1857995"/>
      </dsp:txXfrm>
    </dsp:sp>
    <dsp:sp modelId="{4B7CCB55-37F4-4B70-A1A9-9E3DCE9408E9}">
      <dsp:nvSpPr>
        <dsp:cNvPr id="0" name=""/>
        <dsp:cNvSpPr/>
      </dsp:nvSpPr>
      <dsp:spPr>
        <a:xfrm>
          <a:off x="618243" y="2169795"/>
          <a:ext cx="3096658" cy="1275476"/>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Children as victims of DA</a:t>
          </a:r>
        </a:p>
      </dsp:txBody>
      <dsp:txXfrm>
        <a:off x="618243" y="2169795"/>
        <a:ext cx="3096658" cy="1275476"/>
      </dsp:txXfrm>
    </dsp:sp>
    <dsp:sp modelId="{917A37B9-E5EB-468F-A1C6-42EF48111294}">
      <dsp:nvSpPr>
        <dsp:cNvPr id="0" name=""/>
        <dsp:cNvSpPr/>
      </dsp:nvSpPr>
      <dsp:spPr>
        <a:xfrm>
          <a:off x="4024567" y="2188616"/>
          <a:ext cx="3096658" cy="1237833"/>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Extension of coercive control offence</a:t>
          </a:r>
        </a:p>
      </dsp:txBody>
      <dsp:txXfrm>
        <a:off x="4024567" y="2188616"/>
        <a:ext cx="3096658" cy="1237833"/>
      </dsp:txXfrm>
    </dsp:sp>
    <dsp:sp modelId="{7FAF2CF0-EA1D-48E9-B4FE-0BDF53A62CA4}">
      <dsp:nvSpPr>
        <dsp:cNvPr id="0" name=""/>
        <dsp:cNvSpPr/>
      </dsp:nvSpPr>
      <dsp:spPr>
        <a:xfrm>
          <a:off x="7430892" y="2209909"/>
          <a:ext cx="3096658" cy="1195248"/>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Protection Orders (DAPOs)</a:t>
          </a:r>
        </a:p>
      </dsp:txBody>
      <dsp:txXfrm>
        <a:off x="7430892" y="2209909"/>
        <a:ext cx="3096658" cy="1195248"/>
      </dsp:txXfrm>
    </dsp:sp>
    <dsp:sp modelId="{84298D9B-6C18-49D3-A88C-4159B35CE88C}">
      <dsp:nvSpPr>
        <dsp:cNvPr id="0" name=""/>
        <dsp:cNvSpPr/>
      </dsp:nvSpPr>
      <dsp:spPr>
        <a:xfrm>
          <a:off x="1281888" y="3764311"/>
          <a:ext cx="4184081" cy="1439871"/>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Violence Disclosure Scheme (Clare’s Law) now on a statutory footing</a:t>
          </a:r>
        </a:p>
      </dsp:txBody>
      <dsp:txXfrm>
        <a:off x="1281888" y="3764311"/>
        <a:ext cx="4184081" cy="1439871"/>
      </dsp:txXfrm>
    </dsp:sp>
    <dsp:sp modelId="{5609D21B-DEB2-4C7A-9CDA-43964D4784FF}">
      <dsp:nvSpPr>
        <dsp:cNvPr id="0" name=""/>
        <dsp:cNvSpPr/>
      </dsp:nvSpPr>
      <dsp:spPr>
        <a:xfrm>
          <a:off x="5775635" y="3754937"/>
          <a:ext cx="4088270" cy="1458619"/>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Commissioner</a:t>
          </a:r>
        </a:p>
      </dsp:txBody>
      <dsp:txXfrm>
        <a:off x="5775635" y="3754937"/>
        <a:ext cx="4088270" cy="1458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4838"/>
          <a:ext cx="11023600" cy="85313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&amp; B are each aged </a:t>
          </a:r>
          <a:r>
            <a:rPr lang="en-US" sz="2400" b="1" i="1" u="sng" kern="1200" dirty="0">
              <a:solidFill>
                <a:schemeClr val="tx1"/>
              </a:solidFill>
            </a:rPr>
            <a:t>16 or over </a:t>
          </a:r>
          <a:r>
            <a:rPr lang="en-US" sz="2400" kern="1200" dirty="0">
              <a:solidFill>
                <a:schemeClr val="tx1"/>
              </a:solidFill>
            </a:rPr>
            <a:t>&amp; are </a:t>
          </a:r>
          <a:r>
            <a:rPr lang="en-US" sz="2400" b="1" i="1" u="sng" kern="1200" dirty="0">
              <a:solidFill>
                <a:schemeClr val="tx1"/>
              </a:solidFill>
            </a:rPr>
            <a:t>personally connected </a:t>
          </a:r>
          <a:r>
            <a:rPr lang="en-US" sz="2400" kern="1200" dirty="0">
              <a:solidFill>
                <a:schemeClr val="tx1"/>
              </a:solidFill>
            </a:rPr>
            <a:t>to each other, &amp; the behavior is </a:t>
          </a:r>
          <a:r>
            <a:rPr lang="en-US" sz="2400" b="1" i="1" u="sng" kern="1200" dirty="0">
              <a:solidFill>
                <a:schemeClr val="tx1"/>
              </a:solidFill>
            </a:rPr>
            <a:t>abusive</a:t>
          </a:r>
        </a:p>
      </dsp:txBody>
      <dsp:txXfrm>
        <a:off x="24987" y="29825"/>
        <a:ext cx="10973626" cy="803156"/>
      </dsp:txXfrm>
    </dsp:sp>
    <dsp:sp modelId="{A94A67F9-DAC3-4931-856B-51DD1076619F}">
      <dsp:nvSpPr>
        <dsp:cNvPr id="0" name=""/>
        <dsp:cNvSpPr/>
      </dsp:nvSpPr>
      <dsp:spPr>
        <a:xfrm rot="5400000">
          <a:off x="5289358" y="887627"/>
          <a:ext cx="444882" cy="5338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351643" y="932115"/>
        <a:ext cx="320314" cy="311417"/>
      </dsp:txXfrm>
    </dsp:sp>
    <dsp:sp modelId="{DEBB33D3-86DC-414D-A84F-B67AF57F3CEE}">
      <dsp:nvSpPr>
        <dsp:cNvPr id="0" name=""/>
        <dsp:cNvSpPr/>
      </dsp:nvSpPr>
      <dsp:spPr>
        <a:xfrm>
          <a:off x="0" y="1451144"/>
          <a:ext cx="11023600" cy="11863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Behaviour</a:t>
          </a:r>
          <a:r>
            <a:rPr lang="en-US" sz="2400" kern="1200" dirty="0">
              <a:solidFill>
                <a:schemeClr val="tx1"/>
              </a:solidFill>
            </a:rPr>
            <a:t> is ‘abusive’ if it consists of any of the following – physical or sexual abuse, violent or threatening behavior; controlling or coercive behavior; economic abuse, psychological, emotional or other abuse;</a:t>
          </a:r>
        </a:p>
      </dsp:txBody>
      <dsp:txXfrm>
        <a:off x="34747" y="1485891"/>
        <a:ext cx="10954106" cy="1116859"/>
      </dsp:txXfrm>
    </dsp:sp>
    <dsp:sp modelId="{ADD7E731-B06B-4D58-85C1-6D416181A83C}">
      <dsp:nvSpPr>
        <dsp:cNvPr id="0" name=""/>
        <dsp:cNvSpPr/>
      </dsp:nvSpPr>
      <dsp:spPr>
        <a:xfrm rot="5400000">
          <a:off x="5289358" y="2667156"/>
          <a:ext cx="444882" cy="5338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5351643" y="2711644"/>
        <a:ext cx="320314" cy="311417"/>
      </dsp:txXfrm>
    </dsp:sp>
    <dsp:sp modelId="{6529C852-527D-4C10-B5FA-75FC033DAC08}">
      <dsp:nvSpPr>
        <dsp:cNvPr id="0" name=""/>
        <dsp:cNvSpPr/>
      </dsp:nvSpPr>
      <dsp:spPr>
        <a:xfrm>
          <a:off x="0" y="3230674"/>
          <a:ext cx="11023600" cy="11863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And it </a:t>
          </a:r>
          <a:r>
            <a:rPr lang="en-US" sz="2400" b="1" i="1" u="sng" kern="1200" dirty="0">
              <a:solidFill>
                <a:schemeClr val="tx1"/>
              </a:solidFill>
            </a:rPr>
            <a:t>does not matter </a:t>
          </a:r>
          <a:r>
            <a:rPr lang="en-US" sz="2400" kern="1200" dirty="0">
              <a:solidFill>
                <a:schemeClr val="tx1"/>
              </a:solidFill>
            </a:rPr>
            <a:t>whether the behavior consists of a </a:t>
          </a:r>
          <a:r>
            <a:rPr lang="en-US" sz="2400" b="1" i="1" u="sng" kern="1200" dirty="0">
              <a:solidFill>
                <a:schemeClr val="tx1"/>
              </a:solidFill>
            </a:rPr>
            <a:t>single incident </a:t>
          </a:r>
          <a:r>
            <a:rPr lang="en-US" sz="2400" kern="1200" dirty="0">
              <a:solidFill>
                <a:schemeClr val="tx1"/>
              </a:solidFill>
            </a:rPr>
            <a:t>or a </a:t>
          </a:r>
          <a:r>
            <a:rPr lang="en-US" sz="2400" b="1" i="1" u="sng" kern="1200" dirty="0">
              <a:solidFill>
                <a:schemeClr val="tx1"/>
              </a:solidFill>
            </a:rPr>
            <a:t>course of conduct</a:t>
          </a:r>
        </a:p>
      </dsp:txBody>
      <dsp:txXfrm>
        <a:off x="34747" y="3265421"/>
        <a:ext cx="10954106" cy="1116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1AA74-EBE5-46D9-AEAF-3AA9AC5B83BF}">
      <dsp:nvSpPr>
        <dsp:cNvPr id="0" name=""/>
        <dsp:cNvSpPr/>
      </dsp:nvSpPr>
      <dsp:spPr>
        <a:xfrm>
          <a:off x="1101791" y="0"/>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a:t>
          </a:r>
        </a:p>
      </dsp:txBody>
      <dsp:txXfrm>
        <a:off x="1134530" y="32739"/>
        <a:ext cx="1797531" cy="1052327"/>
      </dsp:txXfrm>
    </dsp:sp>
    <dsp:sp modelId="{CCB128DE-5F10-41E9-99A9-B84CD2324CF8}">
      <dsp:nvSpPr>
        <dsp:cNvPr id="0" name=""/>
        <dsp:cNvSpPr/>
      </dsp:nvSpPr>
      <dsp:spPr>
        <a:xfrm>
          <a:off x="3139238" y="327889"/>
          <a:ext cx="420235" cy="46202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139238" y="420294"/>
        <a:ext cx="294165" cy="277216"/>
      </dsp:txXfrm>
    </dsp:sp>
    <dsp:sp modelId="{7EDD5486-6F77-4869-8676-E26B7D8CAC54}">
      <dsp:nvSpPr>
        <dsp:cNvPr id="0" name=""/>
        <dsp:cNvSpPr/>
      </dsp:nvSpPr>
      <dsp:spPr>
        <a:xfrm>
          <a:off x="3757697" y="0"/>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Safeguarding</a:t>
          </a:r>
        </a:p>
      </dsp:txBody>
      <dsp:txXfrm>
        <a:off x="3790436" y="32739"/>
        <a:ext cx="1797531" cy="1052327"/>
      </dsp:txXfrm>
    </dsp:sp>
    <dsp:sp modelId="{0B51922A-70ED-4C8E-AB5E-A9F7F079DB03}">
      <dsp:nvSpPr>
        <dsp:cNvPr id="0" name=""/>
        <dsp:cNvSpPr/>
      </dsp:nvSpPr>
      <dsp:spPr>
        <a:xfrm rot="1356">
          <a:off x="5781701" y="328397"/>
          <a:ext cx="387848" cy="46202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781701" y="420779"/>
        <a:ext cx="271494" cy="277216"/>
      </dsp:txXfrm>
    </dsp:sp>
    <dsp:sp modelId="{A8E18171-88A2-4BAE-B6EB-EBF33CC54EC2}">
      <dsp:nvSpPr>
        <dsp:cNvPr id="0" name=""/>
        <dsp:cNvSpPr/>
      </dsp:nvSpPr>
      <dsp:spPr>
        <a:xfrm>
          <a:off x="6352497" y="1023"/>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Officer Safety</a:t>
          </a:r>
        </a:p>
      </dsp:txBody>
      <dsp:txXfrm>
        <a:off x="6385236" y="33762"/>
        <a:ext cx="1797531" cy="1052327"/>
      </dsp:txXfrm>
    </dsp:sp>
    <dsp:sp modelId="{E4FC7DB3-E542-4D97-BC8A-FCB0377164B9}">
      <dsp:nvSpPr>
        <dsp:cNvPr id="0" name=""/>
        <dsp:cNvSpPr/>
      </dsp:nvSpPr>
      <dsp:spPr>
        <a:xfrm rot="5400000">
          <a:off x="7086523" y="1249239"/>
          <a:ext cx="394958" cy="46202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7145395" y="1282773"/>
        <a:ext cx="277216" cy="276471"/>
      </dsp:txXfrm>
    </dsp:sp>
    <dsp:sp modelId="{6E48B95F-9C11-4AA1-956A-DC01EA57A4ED}">
      <dsp:nvSpPr>
        <dsp:cNvPr id="0" name=""/>
        <dsp:cNvSpPr/>
      </dsp:nvSpPr>
      <dsp:spPr>
        <a:xfrm>
          <a:off x="6352497" y="1864033"/>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Medical Assistance</a:t>
          </a:r>
        </a:p>
      </dsp:txBody>
      <dsp:txXfrm>
        <a:off x="6385236" y="1896772"/>
        <a:ext cx="1797531" cy="1052327"/>
      </dsp:txXfrm>
    </dsp:sp>
    <dsp:sp modelId="{A98E444E-4D36-4B35-B746-399BD8632F6B}">
      <dsp:nvSpPr>
        <dsp:cNvPr id="0" name=""/>
        <dsp:cNvSpPr/>
      </dsp:nvSpPr>
      <dsp:spPr>
        <a:xfrm rot="10800000">
          <a:off x="5793594" y="2191922"/>
          <a:ext cx="394958" cy="46202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5912081" y="2284327"/>
        <a:ext cx="276471" cy="277216"/>
      </dsp:txXfrm>
    </dsp:sp>
    <dsp:sp modelId="{31657B01-586F-47F3-9145-7483CD6831D7}">
      <dsp:nvSpPr>
        <dsp:cNvPr id="0" name=""/>
        <dsp:cNvSpPr/>
      </dsp:nvSpPr>
      <dsp:spPr>
        <a:xfrm>
          <a:off x="3744284" y="1864033"/>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Protection</a:t>
          </a:r>
        </a:p>
      </dsp:txBody>
      <dsp:txXfrm>
        <a:off x="3777023" y="1896772"/>
        <a:ext cx="1797531" cy="1052327"/>
      </dsp:txXfrm>
    </dsp:sp>
    <dsp:sp modelId="{C56A3649-C006-4EA9-8598-D9FEBC7AB559}">
      <dsp:nvSpPr>
        <dsp:cNvPr id="0" name=""/>
        <dsp:cNvSpPr/>
      </dsp:nvSpPr>
      <dsp:spPr>
        <a:xfrm rot="10800000">
          <a:off x="3185381" y="2191922"/>
          <a:ext cx="394958" cy="46202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3303868" y="2284327"/>
        <a:ext cx="276471" cy="277216"/>
      </dsp:txXfrm>
    </dsp:sp>
    <dsp:sp modelId="{E376059F-CBC5-4100-9FE2-A258F389D468}">
      <dsp:nvSpPr>
        <dsp:cNvPr id="0" name=""/>
        <dsp:cNvSpPr/>
      </dsp:nvSpPr>
      <dsp:spPr>
        <a:xfrm>
          <a:off x="1136070" y="1864033"/>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Powers of entry</a:t>
          </a:r>
        </a:p>
      </dsp:txBody>
      <dsp:txXfrm>
        <a:off x="1168809" y="1896772"/>
        <a:ext cx="1797531" cy="1052327"/>
      </dsp:txXfrm>
    </dsp:sp>
    <dsp:sp modelId="{7E5F1646-5A59-4A89-9639-6B251F5A3187}">
      <dsp:nvSpPr>
        <dsp:cNvPr id="0" name=""/>
        <dsp:cNvSpPr/>
      </dsp:nvSpPr>
      <dsp:spPr>
        <a:xfrm rot="5370177">
          <a:off x="1877806" y="3112745"/>
          <a:ext cx="395515" cy="46202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1936441" y="3146002"/>
        <a:ext cx="277216" cy="276861"/>
      </dsp:txXfrm>
    </dsp:sp>
    <dsp:sp modelId="{1DDC6888-61AF-4647-A920-1F466000A145}">
      <dsp:nvSpPr>
        <dsp:cNvPr id="0" name=""/>
        <dsp:cNvSpPr/>
      </dsp:nvSpPr>
      <dsp:spPr>
        <a:xfrm>
          <a:off x="1152241" y="3728066"/>
          <a:ext cx="1863009" cy="11178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Decision Making</a:t>
          </a:r>
        </a:p>
      </dsp:txBody>
      <dsp:txXfrm>
        <a:off x="1184980" y="3760805"/>
        <a:ext cx="1797531" cy="10523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122B2-90E3-4B3A-B751-429D1D79185E}">
      <dsp:nvSpPr>
        <dsp:cNvPr id="0" name=""/>
        <dsp:cNvSpPr/>
      </dsp:nvSpPr>
      <dsp:spPr>
        <a:xfrm>
          <a:off x="979820" y="168"/>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Medical Assistance</a:t>
          </a:r>
        </a:p>
      </dsp:txBody>
      <dsp:txXfrm>
        <a:off x="1012344" y="32692"/>
        <a:ext cx="1785700" cy="1045401"/>
      </dsp:txXfrm>
    </dsp:sp>
    <dsp:sp modelId="{7870FCAB-88D7-45CC-9381-604E17301EDF}">
      <dsp:nvSpPr>
        <dsp:cNvPr id="0" name=""/>
        <dsp:cNvSpPr/>
      </dsp:nvSpPr>
      <dsp:spPr>
        <a:xfrm>
          <a:off x="2993435" y="325900"/>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993435" y="417697"/>
        <a:ext cx="274651" cy="275391"/>
      </dsp:txXfrm>
    </dsp:sp>
    <dsp:sp modelId="{7998BB28-8C09-4797-BC68-618AD9B143F8}">
      <dsp:nvSpPr>
        <dsp:cNvPr id="0" name=""/>
        <dsp:cNvSpPr/>
      </dsp:nvSpPr>
      <dsp:spPr>
        <a:xfrm>
          <a:off x="3570868" y="168"/>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 Assessed/ Managed</a:t>
          </a:r>
        </a:p>
      </dsp:txBody>
      <dsp:txXfrm>
        <a:off x="3603392" y="32692"/>
        <a:ext cx="1785700" cy="1045401"/>
      </dsp:txXfrm>
    </dsp:sp>
    <dsp:sp modelId="{484A4887-8993-4F35-982D-47DF1DD487F9}">
      <dsp:nvSpPr>
        <dsp:cNvPr id="0" name=""/>
        <dsp:cNvSpPr/>
      </dsp:nvSpPr>
      <dsp:spPr>
        <a:xfrm>
          <a:off x="5584483" y="325900"/>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584483" y="417697"/>
        <a:ext cx="274651" cy="275391"/>
      </dsp:txXfrm>
    </dsp:sp>
    <dsp:sp modelId="{5E9D41B0-F6AC-4D3C-A0C0-AECBFCBC0E71}">
      <dsp:nvSpPr>
        <dsp:cNvPr id="0" name=""/>
        <dsp:cNvSpPr/>
      </dsp:nvSpPr>
      <dsp:spPr>
        <a:xfrm>
          <a:off x="6161916" y="168"/>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Body Worn Video</a:t>
          </a:r>
        </a:p>
      </dsp:txBody>
      <dsp:txXfrm>
        <a:off x="6194440" y="32692"/>
        <a:ext cx="1785700" cy="1045401"/>
      </dsp:txXfrm>
    </dsp:sp>
    <dsp:sp modelId="{3AECABF1-5F62-44D4-9E59-9114F537F4B5}">
      <dsp:nvSpPr>
        <dsp:cNvPr id="0" name=""/>
        <dsp:cNvSpPr/>
      </dsp:nvSpPr>
      <dsp:spPr>
        <a:xfrm rot="5400000">
          <a:off x="6891111" y="1240169"/>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949595" y="1273483"/>
        <a:ext cx="275391" cy="274651"/>
      </dsp:txXfrm>
    </dsp:sp>
    <dsp:sp modelId="{1B6E6384-2674-4C35-B677-0B16806735A6}">
      <dsp:nvSpPr>
        <dsp:cNvPr id="0" name=""/>
        <dsp:cNvSpPr/>
      </dsp:nvSpPr>
      <dsp:spPr>
        <a:xfrm>
          <a:off x="6161916" y="1850916"/>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Physical Evidence</a:t>
          </a:r>
        </a:p>
      </dsp:txBody>
      <dsp:txXfrm>
        <a:off x="6194440" y="1883440"/>
        <a:ext cx="1785700" cy="1045401"/>
      </dsp:txXfrm>
    </dsp:sp>
    <dsp:sp modelId="{A77341E1-C4DE-4147-A87D-F2231151C62F}">
      <dsp:nvSpPr>
        <dsp:cNvPr id="0" name=""/>
        <dsp:cNvSpPr/>
      </dsp:nvSpPr>
      <dsp:spPr>
        <a:xfrm rot="10800000">
          <a:off x="5606692" y="2176648"/>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5724399" y="2268445"/>
        <a:ext cx="274651" cy="275391"/>
      </dsp:txXfrm>
    </dsp:sp>
    <dsp:sp modelId="{0C268C75-B823-4F70-96A3-98C96E8956E7}">
      <dsp:nvSpPr>
        <dsp:cNvPr id="0" name=""/>
        <dsp:cNvSpPr/>
      </dsp:nvSpPr>
      <dsp:spPr>
        <a:xfrm>
          <a:off x="3570868" y="1850916"/>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First Account</a:t>
          </a:r>
        </a:p>
      </dsp:txBody>
      <dsp:txXfrm>
        <a:off x="3603392" y="1883440"/>
        <a:ext cx="1785700" cy="1045401"/>
      </dsp:txXfrm>
    </dsp:sp>
    <dsp:sp modelId="{8A8CB5BD-0292-4CF4-8A74-874E01D52FD7}">
      <dsp:nvSpPr>
        <dsp:cNvPr id="0" name=""/>
        <dsp:cNvSpPr/>
      </dsp:nvSpPr>
      <dsp:spPr>
        <a:xfrm rot="10800000">
          <a:off x="3015644" y="2176648"/>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3133351" y="2268445"/>
        <a:ext cx="274651" cy="275391"/>
      </dsp:txXfrm>
    </dsp:sp>
    <dsp:sp modelId="{6EDA6471-9720-420D-B8DD-C50A91A9C6DC}">
      <dsp:nvSpPr>
        <dsp:cNvPr id="0" name=""/>
        <dsp:cNvSpPr/>
      </dsp:nvSpPr>
      <dsp:spPr>
        <a:xfrm>
          <a:off x="979820" y="1850916"/>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Safeguarding</a:t>
          </a:r>
        </a:p>
      </dsp:txBody>
      <dsp:txXfrm>
        <a:off x="1012344" y="1883440"/>
        <a:ext cx="1785700" cy="1045401"/>
      </dsp:txXfrm>
    </dsp:sp>
    <dsp:sp modelId="{3D926555-B1CC-4706-BECF-655B3A2AE2EF}">
      <dsp:nvSpPr>
        <dsp:cNvPr id="0" name=""/>
        <dsp:cNvSpPr/>
      </dsp:nvSpPr>
      <dsp:spPr>
        <a:xfrm rot="5400000">
          <a:off x="1709015" y="3090918"/>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1767499" y="3124232"/>
        <a:ext cx="275391" cy="274651"/>
      </dsp:txXfrm>
    </dsp:sp>
    <dsp:sp modelId="{133EDCDE-9FF9-4294-BE4C-CB78A6F2AE04}">
      <dsp:nvSpPr>
        <dsp:cNvPr id="0" name=""/>
        <dsp:cNvSpPr/>
      </dsp:nvSpPr>
      <dsp:spPr>
        <a:xfrm>
          <a:off x="979820" y="3701665"/>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Type of Witness</a:t>
          </a:r>
        </a:p>
      </dsp:txBody>
      <dsp:txXfrm>
        <a:off x="1012344" y="3734189"/>
        <a:ext cx="1785700" cy="1045401"/>
      </dsp:txXfrm>
    </dsp:sp>
    <dsp:sp modelId="{92541186-18D3-477A-A857-6A8CE2D0669A}">
      <dsp:nvSpPr>
        <dsp:cNvPr id="0" name=""/>
        <dsp:cNvSpPr/>
      </dsp:nvSpPr>
      <dsp:spPr>
        <a:xfrm>
          <a:off x="2993435" y="4027397"/>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993435" y="4119194"/>
        <a:ext cx="274651" cy="275391"/>
      </dsp:txXfrm>
    </dsp:sp>
    <dsp:sp modelId="{6AD8DDDB-EBB5-4970-B0AD-4703F1AC44EC}">
      <dsp:nvSpPr>
        <dsp:cNvPr id="0" name=""/>
        <dsp:cNvSpPr/>
      </dsp:nvSpPr>
      <dsp:spPr>
        <a:xfrm>
          <a:off x="3570868" y="3701665"/>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Injuries</a:t>
          </a:r>
        </a:p>
      </dsp:txBody>
      <dsp:txXfrm>
        <a:off x="3603392" y="3734189"/>
        <a:ext cx="1785700" cy="1045401"/>
      </dsp:txXfrm>
    </dsp:sp>
    <dsp:sp modelId="{7F9EA5DC-A524-4A13-BCAF-0964F00CB943}">
      <dsp:nvSpPr>
        <dsp:cNvPr id="0" name=""/>
        <dsp:cNvSpPr/>
      </dsp:nvSpPr>
      <dsp:spPr>
        <a:xfrm>
          <a:off x="5584483" y="4027397"/>
          <a:ext cx="392358" cy="45898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584483" y="4119194"/>
        <a:ext cx="274651" cy="275391"/>
      </dsp:txXfrm>
    </dsp:sp>
    <dsp:sp modelId="{A18B2BE0-5D2C-42C3-84C6-672890A8084E}">
      <dsp:nvSpPr>
        <dsp:cNvPr id="0" name=""/>
        <dsp:cNvSpPr/>
      </dsp:nvSpPr>
      <dsp:spPr>
        <a:xfrm>
          <a:off x="6161916" y="3701665"/>
          <a:ext cx="1850748" cy="1110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a:t>
          </a:r>
        </a:p>
      </dsp:txBody>
      <dsp:txXfrm>
        <a:off x="6194440" y="3734189"/>
        <a:ext cx="1785700" cy="10454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852F4-6942-47CF-934F-B0F47A8982A4}">
      <dsp:nvSpPr>
        <dsp:cNvPr id="0" name=""/>
        <dsp:cNvSpPr/>
      </dsp:nvSpPr>
      <dsp:spPr>
        <a:xfrm>
          <a:off x="7032" y="431295"/>
          <a:ext cx="2101825" cy="12610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First Disclosure</a:t>
          </a:r>
        </a:p>
      </dsp:txBody>
      <dsp:txXfrm>
        <a:off x="43968" y="468231"/>
        <a:ext cx="2027953" cy="1187223"/>
      </dsp:txXfrm>
    </dsp:sp>
    <dsp:sp modelId="{67F914B8-A250-4779-8B0D-EA99C8111AC8}">
      <dsp:nvSpPr>
        <dsp:cNvPr id="0" name=""/>
        <dsp:cNvSpPr/>
      </dsp:nvSpPr>
      <dsp:spPr>
        <a:xfrm>
          <a:off x="2293818" y="801216"/>
          <a:ext cx="445586" cy="5212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93818" y="905466"/>
        <a:ext cx="311910" cy="312752"/>
      </dsp:txXfrm>
    </dsp:sp>
    <dsp:sp modelId="{5A0A8A47-8EDA-48D3-ABB7-B86F5A0C2510}">
      <dsp:nvSpPr>
        <dsp:cNvPr id="0" name=""/>
        <dsp:cNvSpPr/>
      </dsp:nvSpPr>
      <dsp:spPr>
        <a:xfrm>
          <a:off x="2949587" y="431295"/>
          <a:ext cx="2101825" cy="12610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Media</a:t>
          </a:r>
        </a:p>
      </dsp:txBody>
      <dsp:txXfrm>
        <a:off x="2986523" y="468231"/>
        <a:ext cx="2027953" cy="1187223"/>
      </dsp:txXfrm>
    </dsp:sp>
    <dsp:sp modelId="{83184988-7252-424D-B110-5E05F8356807}">
      <dsp:nvSpPr>
        <dsp:cNvPr id="0" name=""/>
        <dsp:cNvSpPr/>
      </dsp:nvSpPr>
      <dsp:spPr>
        <a:xfrm>
          <a:off x="5236373" y="801216"/>
          <a:ext cx="445586" cy="5212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36373" y="905466"/>
        <a:ext cx="311910" cy="312752"/>
      </dsp:txXfrm>
    </dsp:sp>
    <dsp:sp modelId="{8EA968DE-7772-4E94-A149-E126841FA416}">
      <dsp:nvSpPr>
        <dsp:cNvPr id="0" name=""/>
        <dsp:cNvSpPr/>
      </dsp:nvSpPr>
      <dsp:spPr>
        <a:xfrm>
          <a:off x="5892143" y="431295"/>
          <a:ext cx="2101825" cy="12610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House to House</a:t>
          </a:r>
        </a:p>
      </dsp:txBody>
      <dsp:txXfrm>
        <a:off x="5929079" y="468231"/>
        <a:ext cx="2027953" cy="1187223"/>
      </dsp:txXfrm>
    </dsp:sp>
    <dsp:sp modelId="{BD072509-FEB2-4A6C-87C4-0CCC26F54F76}">
      <dsp:nvSpPr>
        <dsp:cNvPr id="0" name=""/>
        <dsp:cNvSpPr/>
      </dsp:nvSpPr>
      <dsp:spPr>
        <a:xfrm rot="5400000">
          <a:off x="6720262" y="1839518"/>
          <a:ext cx="445586" cy="5212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6786679" y="1877351"/>
        <a:ext cx="312752" cy="311910"/>
      </dsp:txXfrm>
    </dsp:sp>
    <dsp:sp modelId="{9115A554-401E-486B-88C1-1AB3A2EF3868}">
      <dsp:nvSpPr>
        <dsp:cNvPr id="0" name=""/>
        <dsp:cNvSpPr/>
      </dsp:nvSpPr>
      <dsp:spPr>
        <a:xfrm>
          <a:off x="5892143" y="2533121"/>
          <a:ext cx="2101825" cy="12610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Witnesses</a:t>
          </a:r>
        </a:p>
      </dsp:txBody>
      <dsp:txXfrm>
        <a:off x="5929079" y="2570057"/>
        <a:ext cx="2027953" cy="1187223"/>
      </dsp:txXfrm>
    </dsp:sp>
    <dsp:sp modelId="{CBE95E59-E1C6-4356-9BD5-7165DCB5B7F7}">
      <dsp:nvSpPr>
        <dsp:cNvPr id="0" name=""/>
        <dsp:cNvSpPr/>
      </dsp:nvSpPr>
      <dsp:spPr>
        <a:xfrm rot="10800000">
          <a:off x="5261595" y="2903042"/>
          <a:ext cx="445586" cy="5212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95271" y="3007292"/>
        <a:ext cx="311910" cy="312752"/>
      </dsp:txXfrm>
    </dsp:sp>
    <dsp:sp modelId="{FD202630-B435-4C97-BA3F-1AC156FBC90E}">
      <dsp:nvSpPr>
        <dsp:cNvPr id="0" name=""/>
        <dsp:cNvSpPr/>
      </dsp:nvSpPr>
      <dsp:spPr>
        <a:xfrm>
          <a:off x="2949587" y="2533121"/>
          <a:ext cx="2101825" cy="12610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Types of Witness</a:t>
          </a:r>
        </a:p>
      </dsp:txBody>
      <dsp:txXfrm>
        <a:off x="2986523" y="2570057"/>
        <a:ext cx="2027953" cy="11872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6D45F-A662-4959-91FE-E695CA4D9A5B}">
      <dsp:nvSpPr>
        <dsp:cNvPr id="0" name=""/>
        <dsp:cNvSpPr/>
      </dsp:nvSpPr>
      <dsp:spPr>
        <a:xfrm>
          <a:off x="141048" y="19163"/>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Scenes</a:t>
          </a:r>
        </a:p>
      </dsp:txBody>
      <dsp:txXfrm>
        <a:off x="176103" y="54218"/>
        <a:ext cx="1924670" cy="1126758"/>
      </dsp:txXfrm>
    </dsp:sp>
    <dsp:sp modelId="{7622BC19-C125-4964-A497-DC698BBD8D6A}">
      <dsp:nvSpPr>
        <dsp:cNvPr id="0" name=""/>
        <dsp:cNvSpPr/>
      </dsp:nvSpPr>
      <dsp:spPr>
        <a:xfrm>
          <a:off x="2311369" y="370244"/>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311369" y="469185"/>
        <a:ext cx="296025" cy="296823"/>
      </dsp:txXfrm>
    </dsp:sp>
    <dsp:sp modelId="{EDB9ACF6-B586-4E4F-9952-31A05F0CEED8}">
      <dsp:nvSpPr>
        <dsp:cNvPr id="0" name=""/>
        <dsp:cNvSpPr/>
      </dsp:nvSpPr>
      <dsp:spPr>
        <a:xfrm>
          <a:off x="2933741" y="19163"/>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Identification</a:t>
          </a:r>
        </a:p>
      </dsp:txBody>
      <dsp:txXfrm>
        <a:off x="2968796" y="54218"/>
        <a:ext cx="1924670" cy="1126758"/>
      </dsp:txXfrm>
    </dsp:sp>
    <dsp:sp modelId="{74E1DCD4-6CD8-458D-BBFB-924BB70A906B}">
      <dsp:nvSpPr>
        <dsp:cNvPr id="0" name=""/>
        <dsp:cNvSpPr/>
      </dsp:nvSpPr>
      <dsp:spPr>
        <a:xfrm>
          <a:off x="5104062" y="370244"/>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04062" y="469185"/>
        <a:ext cx="296025" cy="296823"/>
      </dsp:txXfrm>
    </dsp:sp>
    <dsp:sp modelId="{BA48418C-5921-4F9C-A1AC-5ACD69899CC3}">
      <dsp:nvSpPr>
        <dsp:cNvPr id="0" name=""/>
        <dsp:cNvSpPr/>
      </dsp:nvSpPr>
      <dsp:spPr>
        <a:xfrm>
          <a:off x="5726433" y="19163"/>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Preservation</a:t>
          </a:r>
        </a:p>
      </dsp:txBody>
      <dsp:txXfrm>
        <a:off x="5761488" y="54218"/>
        <a:ext cx="1924670" cy="1126758"/>
      </dsp:txXfrm>
    </dsp:sp>
    <dsp:sp modelId="{9F74D6BC-3468-41BB-B878-FB27C9B68D5A}">
      <dsp:nvSpPr>
        <dsp:cNvPr id="0" name=""/>
        <dsp:cNvSpPr/>
      </dsp:nvSpPr>
      <dsp:spPr>
        <a:xfrm>
          <a:off x="7896755" y="370244"/>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896755" y="469185"/>
        <a:ext cx="296025" cy="296823"/>
      </dsp:txXfrm>
    </dsp:sp>
    <dsp:sp modelId="{DD5FEE83-2E79-40C9-B20F-9ED62C3F0E73}">
      <dsp:nvSpPr>
        <dsp:cNvPr id="0" name=""/>
        <dsp:cNvSpPr/>
      </dsp:nvSpPr>
      <dsp:spPr>
        <a:xfrm>
          <a:off x="8519126" y="19163"/>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Common Approach Path</a:t>
          </a:r>
        </a:p>
      </dsp:txBody>
      <dsp:txXfrm>
        <a:off x="8554181" y="54218"/>
        <a:ext cx="1924670" cy="1126758"/>
      </dsp:txXfrm>
    </dsp:sp>
    <dsp:sp modelId="{61B3F46A-9D39-41B3-B591-7AD9F57C87B7}">
      <dsp:nvSpPr>
        <dsp:cNvPr id="0" name=""/>
        <dsp:cNvSpPr/>
      </dsp:nvSpPr>
      <dsp:spPr>
        <a:xfrm rot="5400000">
          <a:off x="9305070" y="1355666"/>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368105" y="1391572"/>
        <a:ext cx="296823" cy="296025"/>
      </dsp:txXfrm>
    </dsp:sp>
    <dsp:sp modelId="{4480F5B5-10E1-4AE2-96A4-170DF134071D}">
      <dsp:nvSpPr>
        <dsp:cNvPr id="0" name=""/>
        <dsp:cNvSpPr/>
      </dsp:nvSpPr>
      <dsp:spPr>
        <a:xfrm>
          <a:off x="8519126" y="2013944"/>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Log Books/ Cordons </a:t>
          </a:r>
        </a:p>
      </dsp:txBody>
      <dsp:txXfrm>
        <a:off x="8554181" y="2048999"/>
        <a:ext cx="1924670" cy="1126758"/>
      </dsp:txXfrm>
    </dsp:sp>
    <dsp:sp modelId="{29DB3004-946E-4547-B906-85FE130F55C0}">
      <dsp:nvSpPr>
        <dsp:cNvPr id="0" name=""/>
        <dsp:cNvSpPr/>
      </dsp:nvSpPr>
      <dsp:spPr>
        <a:xfrm rot="10800000">
          <a:off x="7920692" y="2365025"/>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047560" y="2463966"/>
        <a:ext cx="296025" cy="296823"/>
      </dsp:txXfrm>
    </dsp:sp>
    <dsp:sp modelId="{F547617C-8FEA-4FCC-B559-F6393FD2C389}">
      <dsp:nvSpPr>
        <dsp:cNvPr id="0" name=""/>
        <dsp:cNvSpPr/>
      </dsp:nvSpPr>
      <dsp:spPr>
        <a:xfrm>
          <a:off x="5587078" y="2013944"/>
          <a:ext cx="2134135"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Cross Contamination</a:t>
          </a:r>
        </a:p>
      </dsp:txBody>
      <dsp:txXfrm>
        <a:off x="5622133" y="2048999"/>
        <a:ext cx="2064025" cy="1126758"/>
      </dsp:txXfrm>
    </dsp:sp>
    <dsp:sp modelId="{71D0250F-6B8A-410B-BB75-37E16811B76B}">
      <dsp:nvSpPr>
        <dsp:cNvPr id="0" name=""/>
        <dsp:cNvSpPr/>
      </dsp:nvSpPr>
      <dsp:spPr>
        <a:xfrm rot="10800000">
          <a:off x="4988644" y="2365025"/>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5115512" y="2463966"/>
        <a:ext cx="296025" cy="296823"/>
      </dsp:txXfrm>
    </dsp:sp>
    <dsp:sp modelId="{428C1CD4-B687-48E6-8998-555BB64B1035}">
      <dsp:nvSpPr>
        <dsp:cNvPr id="0" name=""/>
        <dsp:cNvSpPr/>
      </dsp:nvSpPr>
      <dsp:spPr>
        <a:xfrm>
          <a:off x="2794385" y="2013944"/>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Staff</a:t>
          </a:r>
        </a:p>
      </dsp:txBody>
      <dsp:txXfrm>
        <a:off x="2829440" y="2048999"/>
        <a:ext cx="1924670" cy="1126758"/>
      </dsp:txXfrm>
    </dsp:sp>
    <dsp:sp modelId="{5E84FB79-C182-43A2-963F-855FCE1CD4B9}">
      <dsp:nvSpPr>
        <dsp:cNvPr id="0" name=""/>
        <dsp:cNvSpPr/>
      </dsp:nvSpPr>
      <dsp:spPr>
        <a:xfrm rot="10800000">
          <a:off x="2195951" y="2365025"/>
          <a:ext cx="422893" cy="4947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322819" y="2463966"/>
        <a:ext cx="296025" cy="296823"/>
      </dsp:txXfrm>
    </dsp:sp>
    <dsp:sp modelId="{5670D078-CDAB-4E68-A974-DC9489B28AD8}">
      <dsp:nvSpPr>
        <dsp:cNvPr id="0" name=""/>
        <dsp:cNvSpPr/>
      </dsp:nvSpPr>
      <dsp:spPr>
        <a:xfrm>
          <a:off x="1692" y="2013944"/>
          <a:ext cx="1994780" cy="119686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Recording</a:t>
          </a:r>
        </a:p>
      </dsp:txBody>
      <dsp:txXfrm>
        <a:off x="36747" y="2048999"/>
        <a:ext cx="1924670" cy="11267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C2457-1E7A-446B-843C-4DBAD2D7F51A}">
      <dsp:nvSpPr>
        <dsp:cNvPr id="0" name=""/>
        <dsp:cNvSpPr/>
      </dsp:nvSpPr>
      <dsp:spPr>
        <a:xfrm>
          <a:off x="0" y="539266"/>
          <a:ext cx="3338565" cy="20031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Are there any suspects identified at this early stage?</a:t>
          </a:r>
        </a:p>
      </dsp:txBody>
      <dsp:txXfrm>
        <a:off x="0" y="539266"/>
        <a:ext cx="3338565" cy="2003139"/>
      </dsp:txXfrm>
    </dsp:sp>
    <dsp:sp modelId="{046B5E8E-EEBC-4C2B-ABF4-FFCB5B2B60C7}">
      <dsp:nvSpPr>
        <dsp:cNvPr id="0" name=""/>
        <dsp:cNvSpPr/>
      </dsp:nvSpPr>
      <dsp:spPr>
        <a:xfrm>
          <a:off x="3672421" y="539266"/>
          <a:ext cx="3338565" cy="20031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do I need to do to preserve material relating to them? (</a:t>
          </a:r>
          <a:r>
            <a:rPr lang="en-US" sz="2400" kern="1200" dirty="0" err="1">
              <a:solidFill>
                <a:schemeClr val="tx1"/>
              </a:solidFill>
            </a:rPr>
            <a:t>e.g</a:t>
          </a:r>
          <a:r>
            <a:rPr lang="en-US" sz="2400" kern="1200" dirty="0">
              <a:solidFill>
                <a:schemeClr val="tx1"/>
              </a:solidFill>
            </a:rPr>
            <a:t> medical exam)</a:t>
          </a:r>
        </a:p>
      </dsp:txBody>
      <dsp:txXfrm>
        <a:off x="3672421" y="539266"/>
        <a:ext cx="3338565" cy="2003139"/>
      </dsp:txXfrm>
    </dsp:sp>
    <dsp:sp modelId="{B58A84B1-9366-4696-80AC-8CE5700C509A}">
      <dsp:nvSpPr>
        <dsp:cNvPr id="0" name=""/>
        <dsp:cNvSpPr/>
      </dsp:nvSpPr>
      <dsp:spPr>
        <a:xfrm>
          <a:off x="7344843" y="539266"/>
          <a:ext cx="3338565" cy="20031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are they now?</a:t>
          </a:r>
        </a:p>
      </dsp:txBody>
      <dsp:txXfrm>
        <a:off x="7344843" y="539266"/>
        <a:ext cx="3338565" cy="2003139"/>
      </dsp:txXfrm>
    </dsp:sp>
    <dsp:sp modelId="{407A3E36-8782-43F0-B4BA-7C91C965EB15}">
      <dsp:nvSpPr>
        <dsp:cNvPr id="0" name=""/>
        <dsp:cNvSpPr/>
      </dsp:nvSpPr>
      <dsp:spPr>
        <a:xfrm>
          <a:off x="0" y="2876261"/>
          <a:ext cx="3338565" cy="20031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Searches</a:t>
          </a:r>
        </a:p>
      </dsp:txBody>
      <dsp:txXfrm>
        <a:off x="0" y="2876261"/>
        <a:ext cx="3338565" cy="2003139"/>
      </dsp:txXfrm>
    </dsp:sp>
    <dsp:sp modelId="{B6535224-8C0D-43E1-9008-F8A252EA8EB3}">
      <dsp:nvSpPr>
        <dsp:cNvPr id="0" name=""/>
        <dsp:cNvSpPr/>
      </dsp:nvSpPr>
      <dsp:spPr>
        <a:xfrm>
          <a:off x="3672421" y="2876261"/>
          <a:ext cx="3338565" cy="20031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Intelligence checks – are there premises or vehicles I need to search?</a:t>
          </a:r>
        </a:p>
      </dsp:txBody>
      <dsp:txXfrm>
        <a:off x="3672421" y="2876261"/>
        <a:ext cx="3338565" cy="2003139"/>
      </dsp:txXfrm>
    </dsp:sp>
    <dsp:sp modelId="{599542B0-9306-49EC-B999-96FEA9D4E6A5}">
      <dsp:nvSpPr>
        <dsp:cNvPr id="0" name=""/>
        <dsp:cNvSpPr/>
      </dsp:nvSpPr>
      <dsp:spPr>
        <a:xfrm>
          <a:off x="7344843" y="2876261"/>
          <a:ext cx="3338565" cy="20031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 I have enough grounds for arrest and is it necessary for me to do so now?</a:t>
          </a:r>
        </a:p>
      </dsp:txBody>
      <dsp:txXfrm>
        <a:off x="7344843" y="2876261"/>
        <a:ext cx="3338565" cy="20031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155920"/>
          <a:ext cx="3533666" cy="5300882"/>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Situational Couple Violence</a:t>
          </a:r>
        </a:p>
      </dsp:txBody>
      <dsp:txXfrm rot="16200000">
        <a:off x="-1819173" y="1975915"/>
        <a:ext cx="4346723" cy="706733"/>
      </dsp:txXfrm>
    </dsp:sp>
    <dsp:sp modelId="{A4225A3F-A489-4DB6-96BD-123137E9083E}">
      <dsp:nvSpPr>
        <dsp:cNvPr id="0" name=""/>
        <dsp:cNvSpPr/>
      </dsp:nvSpPr>
      <dsp:spPr>
        <a:xfrm>
          <a:off x="707554" y="155920"/>
          <a:ext cx="2632581" cy="5300882"/>
        </a:xfrm>
        <a:prstGeom prst="rect">
          <a:avLst/>
        </a:prstGeom>
        <a:solidFill>
          <a:schemeClr val="accent2">
            <a:lumMod val="20000"/>
            <a:lumOff val="8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Situation based</a:t>
          </a:r>
        </a:p>
        <a:p>
          <a:pPr marL="0" lvl="0" indent="0" algn="l" defTabSz="933450">
            <a:lnSpc>
              <a:spcPct val="90000"/>
            </a:lnSpc>
            <a:spcBef>
              <a:spcPct val="0"/>
            </a:spcBef>
            <a:spcAft>
              <a:spcPct val="35000"/>
            </a:spcAft>
            <a:buNone/>
          </a:pPr>
          <a:r>
            <a:rPr lang="en-GB" sz="2100" kern="1200" dirty="0">
              <a:solidFill>
                <a:schemeClr val="tx1"/>
              </a:solidFill>
            </a:rPr>
            <a:t>No underlying dynamic of control &amp; domination</a:t>
          </a:r>
        </a:p>
        <a:p>
          <a:pPr marL="0" lvl="0" indent="0" algn="l" defTabSz="933450">
            <a:lnSpc>
              <a:spcPct val="90000"/>
            </a:lnSpc>
            <a:spcBef>
              <a:spcPct val="0"/>
            </a:spcBef>
            <a:spcAft>
              <a:spcPct val="35000"/>
            </a:spcAft>
            <a:buNone/>
          </a:pPr>
          <a:r>
            <a:rPr lang="en-GB" sz="2100" kern="1200" dirty="0">
              <a:solidFill>
                <a:schemeClr val="tx1"/>
              </a:solidFill>
            </a:rPr>
            <a:t>Perp by both men &amp; women but men’s violence often more frequent &amp; severe</a:t>
          </a:r>
        </a:p>
        <a:p>
          <a:pPr marL="0" lvl="0" indent="0" algn="l" defTabSz="933450">
            <a:lnSpc>
              <a:spcPct val="90000"/>
            </a:lnSpc>
            <a:spcBef>
              <a:spcPct val="0"/>
            </a:spcBef>
            <a:spcAft>
              <a:spcPct val="35000"/>
            </a:spcAft>
            <a:buNone/>
          </a:pPr>
          <a:r>
            <a:rPr lang="en-GB" sz="2100" kern="1200" dirty="0">
              <a:solidFill>
                <a:schemeClr val="tx1"/>
              </a:solidFill>
            </a:rPr>
            <a:t>Many see the violence they receive not requiring police involvement</a:t>
          </a:r>
        </a:p>
        <a:p>
          <a:pPr marL="0" lvl="0" indent="0" algn="l" defTabSz="933450">
            <a:lnSpc>
              <a:spcPct val="90000"/>
            </a:lnSpc>
            <a:spcBef>
              <a:spcPct val="0"/>
            </a:spcBef>
            <a:spcAft>
              <a:spcPct val="35000"/>
            </a:spcAft>
            <a:buNone/>
          </a:pPr>
          <a:r>
            <a:rPr lang="en-GB" sz="2100" kern="1200" dirty="0">
              <a:solidFill>
                <a:schemeClr val="tx1"/>
              </a:solidFill>
            </a:rPr>
            <a:t>Can be frequent or infrequent</a:t>
          </a:r>
        </a:p>
        <a:p>
          <a:pPr marL="0" lvl="0" indent="0" algn="l" defTabSz="933450">
            <a:lnSpc>
              <a:spcPct val="90000"/>
            </a:lnSpc>
            <a:spcBef>
              <a:spcPct val="0"/>
            </a:spcBef>
            <a:spcAft>
              <a:spcPct val="35000"/>
            </a:spcAft>
            <a:buNone/>
          </a:pPr>
          <a:r>
            <a:rPr lang="en-GB" sz="2100" kern="1200" dirty="0">
              <a:solidFill>
                <a:schemeClr val="tx1"/>
              </a:solidFill>
            </a:rPr>
            <a:t>Partners </a:t>
          </a:r>
          <a:r>
            <a:rPr lang="en-GB" sz="2100" b="1" kern="1200" dirty="0">
              <a:solidFill>
                <a:schemeClr val="tx1"/>
              </a:solidFill>
            </a:rPr>
            <a:t>do not live in fear </a:t>
          </a:r>
          <a:r>
            <a:rPr lang="en-GB" sz="2100" kern="1200" dirty="0">
              <a:solidFill>
                <a:schemeClr val="tx1"/>
              </a:solidFill>
            </a:rPr>
            <a:t>of each other</a:t>
          </a:r>
        </a:p>
      </dsp:txBody>
      <dsp:txXfrm>
        <a:off x="707554" y="155920"/>
        <a:ext cx="2632581" cy="5300882"/>
      </dsp:txXfrm>
    </dsp:sp>
    <dsp:sp modelId="{54E07D91-4D4E-4203-9DC0-1E942F18F9B9}">
      <dsp:nvSpPr>
        <dsp:cNvPr id="0" name=""/>
        <dsp:cNvSpPr/>
      </dsp:nvSpPr>
      <dsp:spPr>
        <a:xfrm>
          <a:off x="3658166" y="155920"/>
          <a:ext cx="3533666" cy="5297913"/>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CBB/Intimate Terrorism</a:t>
          </a:r>
        </a:p>
      </dsp:txBody>
      <dsp:txXfrm rot="16200000">
        <a:off x="1839388" y="1974698"/>
        <a:ext cx="4344289" cy="706733"/>
      </dsp:txXfrm>
    </dsp:sp>
    <dsp:sp modelId="{ECC30BC4-4470-4DCB-8A16-62A38B74156E}">
      <dsp:nvSpPr>
        <dsp:cNvPr id="0" name=""/>
        <dsp:cNvSpPr/>
      </dsp:nvSpPr>
      <dsp:spPr>
        <a:xfrm rot="5400000">
          <a:off x="3364089"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155920"/>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dirty="0">
              <a:solidFill>
                <a:schemeClr val="tx1"/>
              </a:solidFill>
            </a:rPr>
            <a:t>A pattern of coercive control</a:t>
          </a:r>
        </a:p>
        <a:p>
          <a:pPr marL="0" lvl="0" indent="0" algn="l" defTabSz="933450">
            <a:lnSpc>
              <a:spcPct val="90000"/>
            </a:lnSpc>
            <a:spcBef>
              <a:spcPct val="0"/>
            </a:spcBef>
            <a:spcAft>
              <a:spcPct val="35000"/>
            </a:spcAft>
            <a:buNone/>
          </a:pPr>
          <a:r>
            <a:rPr lang="en-GB" sz="2100" b="1" kern="1200" dirty="0">
              <a:solidFill>
                <a:schemeClr val="tx1"/>
              </a:solidFill>
            </a:rPr>
            <a:t>Induces fear</a:t>
          </a:r>
        </a:p>
        <a:p>
          <a:pPr marL="0" lvl="0" indent="0" algn="l" defTabSz="933450">
            <a:lnSpc>
              <a:spcPct val="90000"/>
            </a:lnSpc>
            <a:spcBef>
              <a:spcPct val="0"/>
            </a:spcBef>
            <a:spcAft>
              <a:spcPct val="35000"/>
            </a:spcAft>
            <a:buNone/>
          </a:pPr>
          <a:r>
            <a:rPr lang="en-GB" sz="2100" b="0" kern="1200" dirty="0">
              <a:solidFill>
                <a:schemeClr val="tx1"/>
              </a:solidFill>
            </a:rPr>
            <a:t>Continues after separation</a:t>
          </a:r>
        </a:p>
        <a:p>
          <a:pPr marL="0" lvl="0" indent="0" algn="l" defTabSz="933450">
            <a:lnSpc>
              <a:spcPct val="90000"/>
            </a:lnSpc>
            <a:spcBef>
              <a:spcPct val="0"/>
            </a:spcBef>
            <a:spcAft>
              <a:spcPct val="35000"/>
            </a:spcAft>
            <a:buNone/>
          </a:pPr>
          <a:r>
            <a:rPr lang="en-GB" sz="2100" b="0" kern="1200" dirty="0">
              <a:solidFill>
                <a:schemeClr val="tx1"/>
              </a:solidFill>
            </a:rPr>
            <a:t>Typically perpetrated by men</a:t>
          </a:r>
        </a:p>
        <a:p>
          <a:pPr marL="0" lvl="0" indent="0" algn="l" defTabSz="933450">
            <a:lnSpc>
              <a:spcPct val="90000"/>
            </a:lnSpc>
            <a:spcBef>
              <a:spcPct val="0"/>
            </a:spcBef>
            <a:spcAft>
              <a:spcPct val="35000"/>
            </a:spcAft>
            <a:buNone/>
          </a:pPr>
          <a:r>
            <a:rPr lang="en-GB" sz="2100" b="0" kern="1200" dirty="0">
              <a:solidFill>
                <a:schemeClr val="tx1"/>
              </a:solidFill>
            </a:rPr>
            <a:t>Linked to homicides</a:t>
          </a:r>
        </a:p>
        <a:p>
          <a:pPr marL="0" lvl="0" indent="0" algn="l" defTabSz="933450">
            <a:lnSpc>
              <a:spcPct val="90000"/>
            </a:lnSpc>
            <a:spcBef>
              <a:spcPct val="0"/>
            </a:spcBef>
            <a:spcAft>
              <a:spcPct val="35000"/>
            </a:spcAft>
            <a:buNone/>
          </a:pPr>
          <a:r>
            <a:rPr lang="en-GB" sz="2100" b="0" kern="1200" dirty="0">
              <a:solidFill>
                <a:schemeClr val="tx1"/>
              </a:solidFill>
            </a:rPr>
            <a:t>Escalates over time</a:t>
          </a:r>
        </a:p>
        <a:p>
          <a:pPr marL="0" lvl="0" indent="0" algn="l" defTabSz="933450">
            <a:lnSpc>
              <a:spcPct val="90000"/>
            </a:lnSpc>
            <a:spcBef>
              <a:spcPct val="0"/>
            </a:spcBef>
            <a:spcAft>
              <a:spcPct val="35000"/>
            </a:spcAft>
            <a:buNone/>
          </a:pPr>
          <a:r>
            <a:rPr lang="en-GB" sz="2100" b="0" kern="1200" dirty="0">
              <a:solidFill>
                <a:schemeClr val="tx1"/>
              </a:solidFill>
            </a:rPr>
            <a:t>Produces a negative impact on victims ability to act independently &amp; in own interest</a:t>
          </a:r>
        </a:p>
      </dsp:txBody>
      <dsp:txXfrm>
        <a:off x="4364899" y="155920"/>
        <a:ext cx="2632581" cy="5297913"/>
      </dsp:txXfrm>
    </dsp:sp>
    <dsp:sp modelId="{E5F163EC-66ED-45CA-A10A-B3186676EDC0}">
      <dsp:nvSpPr>
        <dsp:cNvPr id="0" name=""/>
        <dsp:cNvSpPr/>
      </dsp:nvSpPr>
      <dsp:spPr>
        <a:xfrm>
          <a:off x="7315511" y="155920"/>
          <a:ext cx="3533666" cy="530397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Violent Resistance</a:t>
          </a:r>
        </a:p>
      </dsp:txBody>
      <dsp:txXfrm rot="16200000">
        <a:off x="5494247" y="1977184"/>
        <a:ext cx="4349261" cy="706733"/>
      </dsp:txXfrm>
    </dsp:sp>
    <dsp:sp modelId="{019594F0-F5F0-43E0-ADD6-1F27008069BB}">
      <dsp:nvSpPr>
        <dsp:cNvPr id="0" name=""/>
        <dsp:cNvSpPr/>
      </dsp:nvSpPr>
      <dsp:spPr>
        <a:xfrm rot="5400000">
          <a:off x="7021435"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155920"/>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Victim might fight in self –defence (physically or verbally)</a:t>
          </a:r>
        </a:p>
        <a:p>
          <a:pPr marL="0" lvl="0" indent="0" algn="l" defTabSz="933450">
            <a:lnSpc>
              <a:spcPct val="90000"/>
            </a:lnSpc>
            <a:spcBef>
              <a:spcPct val="0"/>
            </a:spcBef>
            <a:spcAft>
              <a:spcPct val="35000"/>
            </a:spcAft>
            <a:buNone/>
          </a:pPr>
          <a:r>
            <a:rPr lang="en-GB" sz="2100" kern="1200" dirty="0">
              <a:solidFill>
                <a:schemeClr val="tx1"/>
              </a:solidFill>
            </a:rPr>
            <a:t>Might act in revenge/retaliation</a:t>
          </a:r>
        </a:p>
        <a:p>
          <a:pPr marL="0" lvl="0" indent="0" algn="l" defTabSz="933450">
            <a:lnSpc>
              <a:spcPct val="90000"/>
            </a:lnSpc>
            <a:spcBef>
              <a:spcPct val="0"/>
            </a:spcBef>
            <a:spcAft>
              <a:spcPct val="35000"/>
            </a:spcAft>
            <a:buNone/>
          </a:pPr>
          <a:r>
            <a:rPr lang="en-GB" sz="2100" kern="1200" dirty="0">
              <a:solidFill>
                <a:schemeClr val="tx1"/>
              </a:solidFill>
            </a:rPr>
            <a:t>Might fight in self preservation (</a:t>
          </a:r>
          <a:r>
            <a:rPr lang="en-GB" sz="2100" kern="1200" dirty="0" err="1">
              <a:solidFill>
                <a:schemeClr val="tx1"/>
              </a:solidFill>
            </a:rPr>
            <a:t>i.e</a:t>
          </a:r>
          <a:r>
            <a:rPr lang="en-GB" sz="2100" kern="1200" dirty="0">
              <a:solidFill>
                <a:schemeClr val="tx1"/>
              </a:solidFill>
            </a:rPr>
            <a:t> when victim kills their abuser)</a:t>
          </a:r>
        </a:p>
        <a:p>
          <a:pPr marL="0" lvl="0" indent="0" algn="l" defTabSz="933450">
            <a:lnSpc>
              <a:spcPct val="90000"/>
            </a:lnSpc>
            <a:spcBef>
              <a:spcPct val="0"/>
            </a:spcBef>
            <a:spcAft>
              <a:spcPct val="35000"/>
            </a:spcAft>
            <a:buNone/>
          </a:pPr>
          <a:r>
            <a:rPr lang="en-GB" sz="2100" kern="1200" dirty="0">
              <a:solidFill>
                <a:schemeClr val="tx1"/>
              </a:solidFill>
            </a:rPr>
            <a:t>Victim does not seek power &amp; control</a:t>
          </a:r>
        </a:p>
        <a:p>
          <a:pPr marL="0" lvl="0" indent="0" algn="l" defTabSz="933450">
            <a:lnSpc>
              <a:spcPct val="90000"/>
            </a:lnSpc>
            <a:spcBef>
              <a:spcPct val="0"/>
            </a:spcBef>
            <a:spcAft>
              <a:spcPct val="35000"/>
            </a:spcAft>
            <a:buNone/>
          </a:pPr>
          <a:r>
            <a:rPr lang="en-GB" sz="2100" kern="1200" dirty="0">
              <a:solidFill>
                <a:schemeClr val="tx1"/>
              </a:solidFill>
            </a:rPr>
            <a:t>Typically perpetrated by women responding to CCB</a:t>
          </a:r>
        </a:p>
      </dsp:txBody>
      <dsp:txXfrm>
        <a:off x="8022245" y="155920"/>
        <a:ext cx="2632581" cy="53039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4678-EE0D-47DF-9995-9CF5B9BBDB25}">
      <dsp:nvSpPr>
        <dsp:cNvPr id="0" name=""/>
        <dsp:cNvSpPr/>
      </dsp:nvSpPr>
      <dsp:spPr>
        <a:xfrm>
          <a:off x="165798" y="1923"/>
          <a:ext cx="2210064" cy="1326038"/>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One off</a:t>
          </a:r>
        </a:p>
      </dsp:txBody>
      <dsp:txXfrm>
        <a:off x="165798" y="1923"/>
        <a:ext cx="2210064" cy="1326038"/>
      </dsp:txXfrm>
    </dsp:sp>
    <dsp:sp modelId="{D0E8B24C-FF14-4810-9CF5-3BC064085CBE}">
      <dsp:nvSpPr>
        <dsp:cNvPr id="0" name=""/>
        <dsp:cNvSpPr/>
      </dsp:nvSpPr>
      <dsp:spPr>
        <a:xfrm>
          <a:off x="2596869" y="1923"/>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humiliation</a:t>
          </a:r>
        </a:p>
      </dsp:txBody>
      <dsp:txXfrm>
        <a:off x="2596869" y="1923"/>
        <a:ext cx="2210064" cy="1326038"/>
      </dsp:txXfrm>
    </dsp:sp>
    <dsp:sp modelId="{71483493-FD91-4D9C-B2D9-BFC85CF9CFC8}">
      <dsp:nvSpPr>
        <dsp:cNvPr id="0" name=""/>
        <dsp:cNvSpPr/>
      </dsp:nvSpPr>
      <dsp:spPr>
        <a:xfrm>
          <a:off x="5027941" y="1923"/>
          <a:ext cx="2077682"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believed</a:t>
          </a:r>
        </a:p>
      </dsp:txBody>
      <dsp:txXfrm>
        <a:off x="5027941" y="1923"/>
        <a:ext cx="2077682" cy="1326038"/>
      </dsp:txXfrm>
    </dsp:sp>
    <dsp:sp modelId="{814FD6E9-19E0-4654-928A-ACAE3D91CD7C}">
      <dsp:nvSpPr>
        <dsp:cNvPr id="0" name=""/>
        <dsp:cNvSpPr/>
      </dsp:nvSpPr>
      <dsp:spPr>
        <a:xfrm>
          <a:off x="7326629" y="1923"/>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Loss of children</a:t>
          </a:r>
        </a:p>
      </dsp:txBody>
      <dsp:txXfrm>
        <a:off x="7326629" y="1923"/>
        <a:ext cx="2210064" cy="1326038"/>
      </dsp:txXfrm>
    </dsp:sp>
    <dsp:sp modelId="{1A9DCA4B-D155-4C46-BE1C-92D4616F972C}">
      <dsp:nvSpPr>
        <dsp:cNvPr id="0" name=""/>
        <dsp:cNvSpPr/>
      </dsp:nvSpPr>
      <dsp:spPr>
        <a:xfrm>
          <a:off x="99606"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Wrong outcome</a:t>
          </a:r>
        </a:p>
      </dsp:txBody>
      <dsp:txXfrm>
        <a:off x="99606" y="1548968"/>
        <a:ext cx="2210064" cy="1326038"/>
      </dsp:txXfrm>
    </dsp:sp>
    <dsp:sp modelId="{0E096F87-0781-40F5-B5F0-02355DE02ED8}">
      <dsp:nvSpPr>
        <dsp:cNvPr id="0" name=""/>
        <dsp:cNvSpPr/>
      </dsp:nvSpPr>
      <dsp:spPr>
        <a:xfrm>
          <a:off x="2530678"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happens when the Police leave?</a:t>
          </a:r>
        </a:p>
      </dsp:txBody>
      <dsp:txXfrm>
        <a:off x="2530678" y="1548968"/>
        <a:ext cx="2210064" cy="1326038"/>
      </dsp:txXfrm>
    </dsp:sp>
    <dsp:sp modelId="{BC026F00-DA96-4485-833E-C07286DCCED0}">
      <dsp:nvSpPr>
        <dsp:cNvPr id="0" name=""/>
        <dsp:cNvSpPr/>
      </dsp:nvSpPr>
      <dsp:spPr>
        <a:xfrm>
          <a:off x="4961749"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Can’t accept it’s Domestic Violence</a:t>
          </a:r>
        </a:p>
      </dsp:txBody>
      <dsp:txXfrm>
        <a:off x="4961749" y="1548968"/>
        <a:ext cx="2210064" cy="1326038"/>
      </dsp:txXfrm>
    </dsp:sp>
    <dsp:sp modelId="{D4FCB8A9-7458-4F76-877E-5634D213F845}">
      <dsp:nvSpPr>
        <dsp:cNvPr id="0" name=""/>
        <dsp:cNvSpPr/>
      </dsp:nvSpPr>
      <dsp:spPr>
        <a:xfrm>
          <a:off x="7392821"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victim’s own fault</a:t>
          </a:r>
        </a:p>
      </dsp:txBody>
      <dsp:txXfrm>
        <a:off x="7392821" y="1548968"/>
        <a:ext cx="2210064" cy="1326038"/>
      </dsp:txXfrm>
    </dsp:sp>
    <dsp:sp modelId="{2E7F1649-AC08-498C-BC45-DCE84685DFA0}">
      <dsp:nvSpPr>
        <dsp:cNvPr id="0" name=""/>
        <dsp:cNvSpPr/>
      </dsp:nvSpPr>
      <dsp:spPr>
        <a:xfrm>
          <a:off x="2616252" y="3098221"/>
          <a:ext cx="2171300" cy="1321623"/>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Fear, criticism, </a:t>
          </a:r>
          <a:r>
            <a:rPr lang="en-US" sz="2400" kern="1200" dirty="0" err="1">
              <a:solidFill>
                <a:schemeClr val="tx1"/>
              </a:solidFill>
            </a:rPr>
            <a:t>ostracised</a:t>
          </a:r>
          <a:r>
            <a:rPr lang="en-US" sz="2400" kern="1200" dirty="0">
              <a:solidFill>
                <a:schemeClr val="tx1"/>
              </a:solidFill>
            </a:rPr>
            <a:t>, blamed by family</a:t>
          </a:r>
        </a:p>
      </dsp:txBody>
      <dsp:txXfrm>
        <a:off x="2616252" y="3098221"/>
        <a:ext cx="2171300" cy="1321623"/>
      </dsp:txXfrm>
    </dsp:sp>
    <dsp:sp modelId="{DB83C3DA-707B-41AD-A7A3-DA31ACF3E4A6}">
      <dsp:nvSpPr>
        <dsp:cNvPr id="0" name=""/>
        <dsp:cNvSpPr/>
      </dsp:nvSpPr>
      <dsp:spPr>
        <a:xfrm>
          <a:off x="5008558" y="3096013"/>
          <a:ext cx="2077682"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a police matter</a:t>
          </a:r>
        </a:p>
      </dsp:txBody>
      <dsp:txXfrm>
        <a:off x="5008558" y="3096013"/>
        <a:ext cx="2077682" cy="13260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86A3E-E722-4818-9B05-23CF2A0DB160}">
      <dsp:nvSpPr>
        <dsp:cNvPr id="0" name=""/>
        <dsp:cNvSpPr/>
      </dsp:nvSpPr>
      <dsp:spPr>
        <a:xfrm>
          <a:off x="610" y="318997"/>
          <a:ext cx="2629030" cy="315483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029969" y="1349578"/>
        <a:ext cx="2586966" cy="525806"/>
      </dsp:txXfrm>
    </dsp:sp>
    <dsp:sp modelId="{95196998-9376-44C3-838B-B9FA301B1D91}">
      <dsp:nvSpPr>
        <dsp:cNvPr id="0" name=""/>
        <dsp:cNvSpPr/>
      </dsp:nvSpPr>
      <dsp:spPr>
        <a:xfrm>
          <a:off x="526417" y="318997"/>
          <a:ext cx="1958628" cy="3154837"/>
        </a:xfrm>
        <a:prstGeom prst="rect">
          <a:avLst/>
        </a:prstGeom>
        <a:solidFill>
          <a:schemeClr val="accent2">
            <a:lumMod val="20000"/>
            <a:lumOff val="8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Positive feelings towards the </a:t>
          </a:r>
          <a:r>
            <a:rPr lang="en-US" sz="2800" kern="1200" dirty="0" err="1">
              <a:solidFill>
                <a:schemeClr val="tx1"/>
              </a:solidFill>
            </a:rPr>
            <a:t>victimiser</a:t>
          </a:r>
          <a:endParaRPr lang="en-US" sz="2800" kern="1200" dirty="0">
            <a:solidFill>
              <a:schemeClr val="tx1"/>
            </a:solidFill>
          </a:endParaRPr>
        </a:p>
      </dsp:txBody>
      <dsp:txXfrm>
        <a:off x="526417" y="318997"/>
        <a:ext cx="1958628" cy="3154837"/>
      </dsp:txXfrm>
    </dsp:sp>
    <dsp:sp modelId="{DDBF267A-8252-4716-BA60-8E76F14E4F8B}">
      <dsp:nvSpPr>
        <dsp:cNvPr id="0" name=""/>
        <dsp:cNvSpPr/>
      </dsp:nvSpPr>
      <dsp:spPr>
        <a:xfrm>
          <a:off x="2721658" y="318997"/>
          <a:ext cx="2629030" cy="315483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a:p>
      </dsp:txBody>
      <dsp:txXfrm rot="16200000">
        <a:off x="1691077" y="1349578"/>
        <a:ext cx="2586966" cy="525806"/>
      </dsp:txXfrm>
    </dsp:sp>
    <dsp:sp modelId="{9C1C0E90-BC24-4429-965E-352BFA519F20}">
      <dsp:nvSpPr>
        <dsp:cNvPr id="0" name=""/>
        <dsp:cNvSpPr/>
      </dsp:nvSpPr>
      <dsp:spPr>
        <a:xfrm rot="5400000">
          <a:off x="2502859" y="2827829"/>
          <a:ext cx="463887" cy="39435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9606EA7-0DAB-410E-A59B-7093CFD51ADB}">
      <dsp:nvSpPr>
        <dsp:cNvPr id="0" name=""/>
        <dsp:cNvSpPr/>
      </dsp:nvSpPr>
      <dsp:spPr>
        <a:xfrm>
          <a:off x="3247464" y="318997"/>
          <a:ext cx="1958628" cy="315483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Negative feelings towards potential rescuer</a:t>
          </a:r>
        </a:p>
      </dsp:txBody>
      <dsp:txXfrm>
        <a:off x="3247464" y="318997"/>
        <a:ext cx="1958628" cy="3154837"/>
      </dsp:txXfrm>
    </dsp:sp>
    <dsp:sp modelId="{FCD17527-698A-40C3-804D-267E9004C39F}">
      <dsp:nvSpPr>
        <dsp:cNvPr id="0" name=""/>
        <dsp:cNvSpPr/>
      </dsp:nvSpPr>
      <dsp:spPr>
        <a:xfrm>
          <a:off x="5442705" y="318997"/>
          <a:ext cx="2629030" cy="315483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a:p>
      </dsp:txBody>
      <dsp:txXfrm rot="16200000">
        <a:off x="4412124" y="1349578"/>
        <a:ext cx="2586966" cy="525806"/>
      </dsp:txXfrm>
    </dsp:sp>
    <dsp:sp modelId="{BE4777BC-1A76-4BF7-9013-B46E8C39BBC4}">
      <dsp:nvSpPr>
        <dsp:cNvPr id="0" name=""/>
        <dsp:cNvSpPr/>
      </dsp:nvSpPr>
      <dsp:spPr>
        <a:xfrm rot="5400000">
          <a:off x="5223906" y="2827829"/>
          <a:ext cx="463887" cy="39435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FAA15BE-91D5-4827-90B1-149E4B5F4057}">
      <dsp:nvSpPr>
        <dsp:cNvPr id="0" name=""/>
        <dsp:cNvSpPr/>
      </dsp:nvSpPr>
      <dsp:spPr>
        <a:xfrm>
          <a:off x="5968511" y="318997"/>
          <a:ext cx="1958628" cy="315483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Develops after 4 days of captivity</a:t>
          </a:r>
        </a:p>
      </dsp:txBody>
      <dsp:txXfrm>
        <a:off x="5968511" y="318997"/>
        <a:ext cx="1958628" cy="31548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362E0-F2FF-400D-A4E5-EFAD261B52CC}">
      <dsp:nvSpPr>
        <dsp:cNvPr id="0" name=""/>
        <dsp:cNvSpPr/>
      </dsp:nvSpPr>
      <dsp:spPr>
        <a:xfrm rot="16200000">
          <a:off x="1387420" y="781934"/>
          <a:ext cx="3366231" cy="3672666"/>
        </a:xfrm>
        <a:prstGeom prst="round2SameRect">
          <a:avLst>
            <a:gd name="adj1" fmla="val 1667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Domestic Abuse, Stalking, Harassment (including </a:t>
          </a:r>
          <a:r>
            <a:rPr lang="en-US" sz="3200" kern="1200" dirty="0" err="1"/>
            <a:t>Honour</a:t>
          </a:r>
          <a:r>
            <a:rPr lang="en-US" sz="3200" kern="1200" dirty="0"/>
            <a:t>-Based Abuse)</a:t>
          </a:r>
        </a:p>
      </dsp:txBody>
      <dsp:txXfrm rot="5400000">
        <a:off x="1398558" y="1099506"/>
        <a:ext cx="3508311" cy="3037521"/>
      </dsp:txXfrm>
    </dsp:sp>
    <dsp:sp modelId="{BF446CB4-241A-4ABF-858B-8CF83F0F3A21}">
      <dsp:nvSpPr>
        <dsp:cNvPr id="0" name=""/>
        <dsp:cNvSpPr/>
      </dsp:nvSpPr>
      <dsp:spPr>
        <a:xfrm rot="5400000">
          <a:off x="5248885" y="707075"/>
          <a:ext cx="3366231" cy="3822383"/>
        </a:xfrm>
        <a:prstGeom prst="round2SameRect">
          <a:avLst>
            <a:gd name="adj1" fmla="val 1667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Risk identification, Assessment and Management</a:t>
          </a:r>
        </a:p>
      </dsp:txBody>
      <dsp:txXfrm rot="-5400000">
        <a:off x="5020810" y="1099506"/>
        <a:ext cx="3658028" cy="3037521"/>
      </dsp:txXfrm>
    </dsp:sp>
    <dsp:sp modelId="{FEE6B75C-92BE-444D-9D3D-E8114B6C1774}">
      <dsp:nvSpPr>
        <dsp:cNvPr id="0" name=""/>
        <dsp:cNvSpPr/>
      </dsp:nvSpPr>
      <dsp:spPr>
        <a:xfrm>
          <a:off x="4201294" y="-49416"/>
          <a:ext cx="2569071" cy="2150429"/>
        </a:xfrm>
        <a:prstGeom prst="circularArrow">
          <a:avLst>
            <a:gd name="adj1" fmla="val 12500"/>
            <a:gd name="adj2" fmla="val 1142322"/>
            <a:gd name="adj3" fmla="val 20457678"/>
            <a:gd name="adj4" fmla="val 10800000"/>
            <a:gd name="adj5" fmla="val 125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6EAC94-B316-4405-8D00-EC6FFABE447C}">
      <dsp:nvSpPr>
        <dsp:cNvPr id="0" name=""/>
        <dsp:cNvSpPr/>
      </dsp:nvSpPr>
      <dsp:spPr>
        <a:xfrm rot="10800000">
          <a:off x="4175445" y="3085581"/>
          <a:ext cx="2620770" cy="2150429"/>
        </a:xfrm>
        <a:prstGeom prst="circularArrow">
          <a:avLst>
            <a:gd name="adj1" fmla="val 12500"/>
            <a:gd name="adj2" fmla="val 1142322"/>
            <a:gd name="adj3" fmla="val 20457678"/>
            <a:gd name="adj4" fmla="val 10800000"/>
            <a:gd name="adj5" fmla="val 125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55F62-4767-40C8-8E8E-822B173240E6}">
      <dsp:nvSpPr>
        <dsp:cNvPr id="0" name=""/>
        <dsp:cNvSpPr/>
      </dsp:nvSpPr>
      <dsp:spPr>
        <a:xfrm>
          <a:off x="0" y="316649"/>
          <a:ext cx="3347050" cy="20082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Help front line practitioners &amp; specialist staff identify high risk DA, stalking &amp; harassment &amp; HBA</a:t>
          </a:r>
        </a:p>
      </dsp:txBody>
      <dsp:txXfrm>
        <a:off x="0" y="316649"/>
        <a:ext cx="3347050" cy="2008230"/>
      </dsp:txXfrm>
    </dsp:sp>
    <dsp:sp modelId="{A4FE2FEA-3FF2-4562-A5EB-B2195AD6BCE6}">
      <dsp:nvSpPr>
        <dsp:cNvPr id="0" name=""/>
        <dsp:cNvSpPr/>
      </dsp:nvSpPr>
      <dsp:spPr>
        <a:xfrm>
          <a:off x="3681755" y="316649"/>
          <a:ext cx="3347050" cy="20082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Help staff to identify dangerous &amp; serial perpetrators </a:t>
          </a:r>
        </a:p>
      </dsp:txBody>
      <dsp:txXfrm>
        <a:off x="3681755" y="316649"/>
        <a:ext cx="3347050" cy="2008230"/>
      </dsp:txXfrm>
    </dsp:sp>
    <dsp:sp modelId="{E19FA2E6-0C98-4EC7-B18F-869F77AD6EFD}">
      <dsp:nvSpPr>
        <dsp:cNvPr id="0" name=""/>
        <dsp:cNvSpPr/>
      </dsp:nvSpPr>
      <dsp:spPr>
        <a:xfrm>
          <a:off x="7363511" y="316649"/>
          <a:ext cx="3347050" cy="20082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Decide which cases should be referred to MARAC, &amp; what other support might be required. A completed form becomes an active record</a:t>
          </a:r>
        </a:p>
      </dsp:txBody>
      <dsp:txXfrm>
        <a:off x="7363511" y="316649"/>
        <a:ext cx="3347050" cy="2008230"/>
      </dsp:txXfrm>
    </dsp:sp>
    <dsp:sp modelId="{A65035FC-A9FC-4988-9F21-D772B8923BC8}">
      <dsp:nvSpPr>
        <dsp:cNvPr id="0" name=""/>
        <dsp:cNvSpPr/>
      </dsp:nvSpPr>
      <dsp:spPr>
        <a:xfrm>
          <a:off x="1840877" y="2659584"/>
          <a:ext cx="3347050" cy="20082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 common tool for agencies that are part of MARAC process &amp; provides a shared understanding of risk in relation to DASH &amp; HBA</a:t>
          </a:r>
        </a:p>
      </dsp:txBody>
      <dsp:txXfrm>
        <a:off x="1840877" y="2659584"/>
        <a:ext cx="3347050" cy="2008230"/>
      </dsp:txXfrm>
    </dsp:sp>
    <dsp:sp modelId="{0D7F5ED3-6F06-42D3-B455-0E5051335182}">
      <dsp:nvSpPr>
        <dsp:cNvPr id="0" name=""/>
        <dsp:cNvSpPr/>
      </dsp:nvSpPr>
      <dsp:spPr>
        <a:xfrm>
          <a:off x="5522633" y="2659584"/>
          <a:ext cx="3347050" cy="20082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Enable agencies to make defensible decisions based on the evidence from extensive research of cases, including domestic homicides &amp; ‘near misses’ which underpins most models of RA</a:t>
          </a:r>
        </a:p>
      </dsp:txBody>
      <dsp:txXfrm>
        <a:off x="5522633" y="2659584"/>
        <a:ext cx="3347050" cy="200823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3F8F9-AC9C-4EE4-80EB-FD770EF474AD}">
      <dsp:nvSpPr>
        <dsp:cNvPr id="0" name=""/>
        <dsp:cNvSpPr/>
      </dsp:nvSpPr>
      <dsp:spPr>
        <a:xfrm>
          <a:off x="29315" y="131559"/>
          <a:ext cx="10108919" cy="1472243"/>
        </a:xfrm>
        <a:prstGeom prst="rightArrow">
          <a:avLst>
            <a:gd name="adj1" fmla="val 50000"/>
            <a:gd name="adj2" fmla="val 5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3719"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rPr>
            <a:t>STANDARD</a:t>
          </a:r>
        </a:p>
      </dsp:txBody>
      <dsp:txXfrm>
        <a:off x="29315" y="499620"/>
        <a:ext cx="9740858" cy="736121"/>
      </dsp:txXfrm>
    </dsp:sp>
    <dsp:sp modelId="{139751AC-0AED-4424-821A-F381E18123BF}">
      <dsp:nvSpPr>
        <dsp:cNvPr id="0" name=""/>
        <dsp:cNvSpPr/>
      </dsp:nvSpPr>
      <dsp:spPr>
        <a:xfrm>
          <a:off x="29315" y="1266871"/>
          <a:ext cx="3113547" cy="283608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Current evidence does not indicate likelihood of causing </a:t>
          </a:r>
          <a:r>
            <a:rPr lang="en-US" sz="2400" b="1" kern="1200" dirty="0"/>
            <a:t>serious harm</a:t>
          </a:r>
        </a:p>
      </dsp:txBody>
      <dsp:txXfrm>
        <a:off x="29315" y="1266871"/>
        <a:ext cx="3113547" cy="2836083"/>
      </dsp:txXfrm>
    </dsp:sp>
    <dsp:sp modelId="{8D10A967-5243-4171-9D85-44B80B37AC32}">
      <dsp:nvSpPr>
        <dsp:cNvPr id="0" name=""/>
        <dsp:cNvSpPr/>
      </dsp:nvSpPr>
      <dsp:spPr>
        <a:xfrm>
          <a:off x="3142863" y="622307"/>
          <a:ext cx="6995372" cy="1472243"/>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3719"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rPr>
            <a:t>MEDIUM</a:t>
          </a:r>
        </a:p>
      </dsp:txBody>
      <dsp:txXfrm>
        <a:off x="3142863" y="990368"/>
        <a:ext cx="6627311" cy="736121"/>
      </dsp:txXfrm>
    </dsp:sp>
    <dsp:sp modelId="{556B7B87-8588-4E0E-B135-A2DB3B449533}">
      <dsp:nvSpPr>
        <dsp:cNvPr id="0" name=""/>
        <dsp:cNvSpPr/>
      </dsp:nvSpPr>
      <dsp:spPr>
        <a:xfrm>
          <a:off x="3142863" y="1757619"/>
          <a:ext cx="3113547" cy="283608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Offender has potential to cause serious harm but unlikely unless there is a change of circumstances</a:t>
          </a:r>
        </a:p>
      </dsp:txBody>
      <dsp:txXfrm>
        <a:off x="3142863" y="1757619"/>
        <a:ext cx="3113547" cy="2836083"/>
      </dsp:txXfrm>
    </dsp:sp>
    <dsp:sp modelId="{81EBAE8B-39CF-4F82-84F7-995BDD54DE96}">
      <dsp:nvSpPr>
        <dsp:cNvPr id="0" name=""/>
        <dsp:cNvSpPr/>
      </dsp:nvSpPr>
      <dsp:spPr>
        <a:xfrm>
          <a:off x="6256410" y="1113055"/>
          <a:ext cx="3881824" cy="1472243"/>
        </a:xfrm>
        <a:prstGeom prst="rightArrow">
          <a:avLst>
            <a:gd name="adj1" fmla="val 50000"/>
            <a:gd name="adj2" fmla="val 500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3719"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rPr>
            <a:t>HIGH</a:t>
          </a:r>
        </a:p>
      </dsp:txBody>
      <dsp:txXfrm>
        <a:off x="6256410" y="1481116"/>
        <a:ext cx="3513763" cy="736121"/>
      </dsp:txXfrm>
    </dsp:sp>
    <dsp:sp modelId="{5F2C1207-45A4-4D06-83AF-DE274E6C639D}">
      <dsp:nvSpPr>
        <dsp:cNvPr id="0" name=""/>
        <dsp:cNvSpPr/>
      </dsp:nvSpPr>
      <dsp:spPr>
        <a:xfrm>
          <a:off x="6256410" y="2248367"/>
          <a:ext cx="3113547" cy="279457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which could happen at anytime.</a:t>
          </a:r>
        </a:p>
      </dsp:txBody>
      <dsp:txXfrm>
        <a:off x="6256410" y="2248367"/>
        <a:ext cx="3113547" cy="279457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9F946-656A-4268-8367-A514CE496F82}">
      <dsp:nvSpPr>
        <dsp:cNvPr id="0" name=""/>
        <dsp:cNvSpPr/>
      </dsp:nvSpPr>
      <dsp:spPr>
        <a:xfrm>
          <a:off x="8722" y="0"/>
          <a:ext cx="1805504" cy="37243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PPN lists 29 questions which are used to identify, assess &amp; manage risk in relation to DA</a:t>
          </a:r>
        </a:p>
      </dsp:txBody>
      <dsp:txXfrm>
        <a:off x="61603" y="52881"/>
        <a:ext cx="1699742" cy="3618556"/>
      </dsp:txXfrm>
    </dsp:sp>
    <dsp:sp modelId="{A1C02E18-01AE-4EFA-A4DB-13A6689C10A2}">
      <dsp:nvSpPr>
        <dsp:cNvPr id="0" name=""/>
        <dsp:cNvSpPr/>
      </dsp:nvSpPr>
      <dsp:spPr>
        <a:xfrm>
          <a:off x="1994777" y="1638276"/>
          <a:ext cx="382766" cy="44776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94777" y="1727829"/>
        <a:ext cx="267936" cy="268659"/>
      </dsp:txXfrm>
    </dsp:sp>
    <dsp:sp modelId="{4A5404D5-74B1-47B2-A6C1-5A05593F2738}">
      <dsp:nvSpPr>
        <dsp:cNvPr id="0" name=""/>
        <dsp:cNvSpPr/>
      </dsp:nvSpPr>
      <dsp:spPr>
        <a:xfrm>
          <a:off x="2536428" y="-41874"/>
          <a:ext cx="1805504" cy="38080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All 29 questions must be asked for every DASH incident</a:t>
          </a:r>
        </a:p>
      </dsp:txBody>
      <dsp:txXfrm>
        <a:off x="2589309" y="11007"/>
        <a:ext cx="1699742" cy="3702304"/>
      </dsp:txXfrm>
    </dsp:sp>
    <dsp:sp modelId="{293718B5-C1FC-4B07-A881-7B50C1083D86}">
      <dsp:nvSpPr>
        <dsp:cNvPr id="0" name=""/>
        <dsp:cNvSpPr/>
      </dsp:nvSpPr>
      <dsp:spPr>
        <a:xfrm>
          <a:off x="4522483" y="1638276"/>
          <a:ext cx="382766" cy="44776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4522483" y="1727829"/>
        <a:ext cx="267936" cy="268659"/>
      </dsp:txXfrm>
    </dsp:sp>
    <dsp:sp modelId="{4C489A23-FF2A-4F03-BEEC-142303CE3A46}">
      <dsp:nvSpPr>
        <dsp:cNvPr id="0" name=""/>
        <dsp:cNvSpPr/>
      </dsp:nvSpPr>
      <dsp:spPr>
        <a:xfrm>
          <a:off x="5064134" y="-41874"/>
          <a:ext cx="1805504" cy="38080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All decisions &amp; actions must be reviewed, recorded &amp; updated</a:t>
          </a:r>
        </a:p>
      </dsp:txBody>
      <dsp:txXfrm>
        <a:off x="5117015" y="11007"/>
        <a:ext cx="1699742" cy="3702304"/>
      </dsp:txXfrm>
    </dsp:sp>
    <dsp:sp modelId="{DFB6D68A-2240-4B67-8E1F-005C48774860}">
      <dsp:nvSpPr>
        <dsp:cNvPr id="0" name=""/>
        <dsp:cNvSpPr/>
      </dsp:nvSpPr>
      <dsp:spPr>
        <a:xfrm>
          <a:off x="7050189" y="1638276"/>
          <a:ext cx="382766" cy="44776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050189" y="1727829"/>
        <a:ext cx="267936" cy="268659"/>
      </dsp:txXfrm>
    </dsp:sp>
    <dsp:sp modelId="{6AA3B080-5896-4066-B132-9483E91E29D4}">
      <dsp:nvSpPr>
        <dsp:cNvPr id="0" name=""/>
        <dsp:cNvSpPr/>
      </dsp:nvSpPr>
      <dsp:spPr>
        <a:xfrm>
          <a:off x="7591840" y="-41874"/>
          <a:ext cx="1805504" cy="38080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risk identification process remains dynamic &amp; must be kept under review</a:t>
          </a:r>
        </a:p>
      </dsp:txBody>
      <dsp:txXfrm>
        <a:off x="7644721" y="11007"/>
        <a:ext cx="1699742" cy="37023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D607-C674-49CE-AFCC-29380EDF181F}">
      <dsp:nvSpPr>
        <dsp:cNvPr id="0" name=""/>
        <dsp:cNvSpPr/>
      </dsp:nvSpPr>
      <dsp:spPr>
        <a:xfrm>
          <a:off x="1354700" y="0"/>
          <a:ext cx="4473827" cy="114700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PPN completed by Officer</a:t>
          </a:r>
        </a:p>
      </dsp:txBody>
      <dsp:txXfrm>
        <a:off x="1388295" y="33595"/>
        <a:ext cx="4406637" cy="1079814"/>
      </dsp:txXfrm>
    </dsp:sp>
    <dsp:sp modelId="{F1B7FF27-33AA-4E6F-9E36-C83C00CEB1FC}">
      <dsp:nvSpPr>
        <dsp:cNvPr id="0" name=""/>
        <dsp:cNvSpPr/>
      </dsp:nvSpPr>
      <dsp:spPr>
        <a:xfrm rot="5449667">
          <a:off x="3364099" y="1175679"/>
          <a:ext cx="430171" cy="5161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425271" y="1218676"/>
        <a:ext cx="309692" cy="301120"/>
      </dsp:txXfrm>
    </dsp:sp>
    <dsp:sp modelId="{E75BF005-DCC8-4A92-BB23-4D084A0C1F91}">
      <dsp:nvSpPr>
        <dsp:cNvPr id="0" name=""/>
        <dsp:cNvSpPr/>
      </dsp:nvSpPr>
      <dsp:spPr>
        <a:xfrm>
          <a:off x="1251808" y="1720506"/>
          <a:ext cx="4629894" cy="114700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Officers tasks DAU box according to RA made on PPN</a:t>
          </a:r>
        </a:p>
      </dsp:txBody>
      <dsp:txXfrm>
        <a:off x="1285403" y="1754101"/>
        <a:ext cx="4562704" cy="1079814"/>
      </dsp:txXfrm>
    </dsp:sp>
    <dsp:sp modelId="{E3D9024A-D0B8-4134-A508-0125B7D9788B}">
      <dsp:nvSpPr>
        <dsp:cNvPr id="0" name=""/>
        <dsp:cNvSpPr/>
      </dsp:nvSpPr>
      <dsp:spPr>
        <a:xfrm rot="5400000">
          <a:off x="3351692" y="2896186"/>
          <a:ext cx="430126" cy="5161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411909" y="2939199"/>
        <a:ext cx="309692" cy="301088"/>
      </dsp:txXfrm>
    </dsp:sp>
    <dsp:sp modelId="{05F54417-84CF-4C61-829C-6F380911DF0F}">
      <dsp:nvSpPr>
        <dsp:cNvPr id="0" name=""/>
        <dsp:cNvSpPr/>
      </dsp:nvSpPr>
      <dsp:spPr>
        <a:xfrm>
          <a:off x="1290835" y="3441013"/>
          <a:ext cx="4551840" cy="114700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PPU Risk Assessor</a:t>
          </a:r>
        </a:p>
      </dsp:txBody>
      <dsp:txXfrm>
        <a:off x="1324430" y="3474608"/>
        <a:ext cx="4484650" cy="107981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C6CA3-14C5-4E77-B0EE-9541DCD977BB}">
      <dsp:nvSpPr>
        <dsp:cNvPr id="0" name=""/>
        <dsp:cNvSpPr/>
      </dsp:nvSpPr>
      <dsp:spPr>
        <a:xfrm>
          <a:off x="0" y="118529"/>
          <a:ext cx="3479270" cy="504613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75A(1) A person (‘A’) commits an offence if-</a:t>
          </a:r>
        </a:p>
        <a:p>
          <a:pPr marL="0" lvl="0" indent="0" algn="ctr" defTabSz="1066800">
            <a:lnSpc>
              <a:spcPct val="90000"/>
            </a:lnSpc>
            <a:spcBef>
              <a:spcPct val="0"/>
            </a:spcBef>
            <a:spcAft>
              <a:spcPct val="35000"/>
            </a:spcAft>
            <a:buNone/>
          </a:pPr>
          <a:r>
            <a:rPr lang="en-GB" sz="2400" kern="1200" dirty="0">
              <a:solidFill>
                <a:schemeClr val="tx1"/>
              </a:solidFill>
            </a:rPr>
            <a:t>(a) A intentionally strangles another person (‘B’), or</a:t>
          </a:r>
        </a:p>
        <a:p>
          <a:pPr marL="0" lvl="0" indent="0" algn="ctr" defTabSz="1066800">
            <a:lnSpc>
              <a:spcPct val="90000"/>
            </a:lnSpc>
            <a:spcBef>
              <a:spcPct val="0"/>
            </a:spcBef>
            <a:spcAft>
              <a:spcPct val="35000"/>
            </a:spcAft>
            <a:buNone/>
          </a:pPr>
          <a:r>
            <a:rPr lang="en-GB" sz="2400" kern="1200" dirty="0">
              <a:solidFill>
                <a:schemeClr val="tx1"/>
              </a:solidFill>
            </a:rPr>
            <a:t>(b) A does any other act to B that –</a:t>
          </a:r>
        </a:p>
        <a:p>
          <a:pPr marL="0" lvl="0" indent="0" algn="ctr" defTabSz="1066800">
            <a:lnSpc>
              <a:spcPct val="90000"/>
            </a:lnSpc>
            <a:spcBef>
              <a:spcPct val="0"/>
            </a:spcBef>
            <a:spcAft>
              <a:spcPct val="35000"/>
            </a:spcAft>
            <a:buNone/>
          </a:pPr>
          <a:r>
            <a:rPr lang="en-GB" sz="2400" kern="1200" dirty="0">
              <a:solidFill>
                <a:schemeClr val="tx1"/>
              </a:solidFill>
            </a:rPr>
            <a:t>(</a:t>
          </a:r>
          <a:r>
            <a:rPr lang="en-GB" sz="2400" kern="1200" dirty="0" err="1">
              <a:solidFill>
                <a:schemeClr val="tx1"/>
              </a:solidFill>
            </a:rPr>
            <a:t>i</a:t>
          </a:r>
          <a:r>
            <a:rPr lang="en-GB" sz="2400" kern="1200" dirty="0">
              <a:solidFill>
                <a:schemeClr val="tx1"/>
              </a:solidFill>
            </a:rPr>
            <a:t>) affects B’s ability to breathe, &amp;</a:t>
          </a:r>
        </a:p>
        <a:p>
          <a:pPr marL="0" lvl="0" indent="0" algn="ctr" defTabSz="1066800">
            <a:lnSpc>
              <a:spcPct val="90000"/>
            </a:lnSpc>
            <a:spcBef>
              <a:spcPct val="0"/>
            </a:spcBef>
            <a:spcAft>
              <a:spcPct val="35000"/>
            </a:spcAft>
            <a:buNone/>
          </a:pPr>
          <a:r>
            <a:rPr lang="en-GB" sz="2400" kern="1200" dirty="0">
              <a:solidFill>
                <a:schemeClr val="tx1"/>
              </a:solidFill>
            </a:rPr>
            <a:t>(ii) constitutes battery of B </a:t>
          </a:r>
        </a:p>
      </dsp:txBody>
      <dsp:txXfrm>
        <a:off x="0" y="118529"/>
        <a:ext cx="3479270" cy="5046139"/>
      </dsp:txXfrm>
    </dsp:sp>
    <dsp:sp modelId="{042C692B-C018-4C2F-8188-E1CE546AD41F}">
      <dsp:nvSpPr>
        <dsp:cNvPr id="0" name=""/>
        <dsp:cNvSpPr/>
      </dsp:nvSpPr>
      <dsp:spPr>
        <a:xfrm>
          <a:off x="3827197" y="973668"/>
          <a:ext cx="3479270" cy="333586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75A (2) It is a defence to an offence under this section for A to show that B consented to the strangulation or other act</a:t>
          </a:r>
        </a:p>
      </dsp:txBody>
      <dsp:txXfrm>
        <a:off x="3827197" y="973668"/>
        <a:ext cx="3479270" cy="3335862"/>
      </dsp:txXfrm>
    </dsp:sp>
    <dsp:sp modelId="{BFB0BDF1-FF97-4053-AAD9-1D011090D870}">
      <dsp:nvSpPr>
        <dsp:cNvPr id="0" name=""/>
        <dsp:cNvSpPr/>
      </dsp:nvSpPr>
      <dsp:spPr>
        <a:xfrm>
          <a:off x="7654395" y="135470"/>
          <a:ext cx="3479270" cy="501225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75A(3) But subsection (2 ) does not apply if-</a:t>
          </a:r>
        </a:p>
        <a:p>
          <a:pPr marL="0" lvl="0" indent="0" algn="ctr" defTabSz="1066800">
            <a:lnSpc>
              <a:spcPct val="90000"/>
            </a:lnSpc>
            <a:spcBef>
              <a:spcPct val="0"/>
            </a:spcBef>
            <a:spcAft>
              <a:spcPct val="35000"/>
            </a:spcAft>
            <a:buNone/>
          </a:pPr>
          <a:r>
            <a:rPr lang="en-GB" sz="2400" kern="1200" dirty="0">
              <a:solidFill>
                <a:schemeClr val="tx1"/>
              </a:solidFill>
            </a:rPr>
            <a:t>(a) B suffers serious harm as a result of the strangulation or other act, &amp;</a:t>
          </a:r>
        </a:p>
        <a:p>
          <a:pPr marL="0" lvl="0" indent="0" algn="ctr" defTabSz="1066800">
            <a:lnSpc>
              <a:spcPct val="90000"/>
            </a:lnSpc>
            <a:spcBef>
              <a:spcPct val="0"/>
            </a:spcBef>
            <a:spcAft>
              <a:spcPct val="35000"/>
            </a:spcAft>
            <a:buNone/>
          </a:pPr>
          <a:r>
            <a:rPr lang="en-GB" sz="2400" kern="1200" dirty="0">
              <a:solidFill>
                <a:schemeClr val="tx1"/>
              </a:solidFill>
            </a:rPr>
            <a:t>(b) A either – </a:t>
          </a:r>
        </a:p>
        <a:p>
          <a:pPr marL="0" lvl="0" indent="0" algn="ctr" defTabSz="1066800">
            <a:lnSpc>
              <a:spcPct val="90000"/>
            </a:lnSpc>
            <a:spcBef>
              <a:spcPct val="0"/>
            </a:spcBef>
            <a:spcAft>
              <a:spcPct val="35000"/>
            </a:spcAft>
            <a:buNone/>
          </a:pPr>
          <a:r>
            <a:rPr lang="en-GB" sz="2400" kern="1200" dirty="0">
              <a:solidFill>
                <a:schemeClr val="tx1"/>
              </a:solidFill>
            </a:rPr>
            <a:t>(</a:t>
          </a:r>
          <a:r>
            <a:rPr lang="en-GB" sz="2400" kern="1200" dirty="0" err="1">
              <a:solidFill>
                <a:schemeClr val="tx1"/>
              </a:solidFill>
            </a:rPr>
            <a:t>i</a:t>
          </a:r>
          <a:r>
            <a:rPr lang="en-GB" sz="2400" kern="1200" dirty="0">
              <a:solidFill>
                <a:schemeClr val="tx1"/>
              </a:solidFill>
            </a:rPr>
            <a:t>) intended to cause </a:t>
          </a:r>
          <a:r>
            <a:rPr lang="en-GB" sz="2400" kern="1200">
              <a:solidFill>
                <a:schemeClr val="tx1"/>
              </a:solidFill>
            </a:rPr>
            <a:t>B serious </a:t>
          </a:r>
          <a:r>
            <a:rPr lang="en-GB" sz="2400" kern="1200" dirty="0">
              <a:solidFill>
                <a:schemeClr val="tx1"/>
              </a:solidFill>
            </a:rPr>
            <a:t>harm, or</a:t>
          </a:r>
        </a:p>
        <a:p>
          <a:pPr marL="0" lvl="0" indent="0" algn="ctr" defTabSz="1066800">
            <a:lnSpc>
              <a:spcPct val="90000"/>
            </a:lnSpc>
            <a:spcBef>
              <a:spcPct val="0"/>
            </a:spcBef>
            <a:spcAft>
              <a:spcPct val="35000"/>
            </a:spcAft>
            <a:buNone/>
          </a:pPr>
          <a:r>
            <a:rPr lang="en-GB" sz="2400" kern="1200" dirty="0">
              <a:solidFill>
                <a:schemeClr val="tx1"/>
              </a:solidFill>
            </a:rPr>
            <a:t>(ii) was reckless as to whether B would suffer serious harm </a:t>
          </a:r>
        </a:p>
      </dsp:txBody>
      <dsp:txXfrm>
        <a:off x="7654395" y="135470"/>
        <a:ext cx="3479270" cy="501225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1EBF7-4FAF-4002-B0DE-83575432E6EB}">
      <dsp:nvSpPr>
        <dsp:cNvPr id="0" name=""/>
        <dsp:cNvSpPr/>
      </dsp:nvSpPr>
      <dsp:spPr>
        <a:xfrm rot="5400000">
          <a:off x="-374328"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3920A3C-5EEE-4F54-839E-DB7229E530E3}">
      <dsp:nvSpPr>
        <dsp:cNvPr id="0" name=""/>
        <dsp:cNvSpPr/>
      </dsp:nvSpPr>
      <dsp:spPr>
        <a:xfrm>
          <a:off x="4087" y="379875"/>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&amp; Cocoon Watch</a:t>
          </a:r>
        </a:p>
      </dsp:txBody>
      <dsp:txXfrm>
        <a:off x="43074" y="418862"/>
        <a:ext cx="2140557" cy="1253144"/>
      </dsp:txXfrm>
    </dsp:sp>
    <dsp:sp modelId="{61EF7CE4-F6ED-4C00-8A06-78547A6630D4}">
      <dsp:nvSpPr>
        <dsp:cNvPr id="0" name=""/>
        <dsp:cNvSpPr/>
      </dsp:nvSpPr>
      <dsp:spPr>
        <a:xfrm rot="5400000">
          <a:off x="-374328" y="31024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5E6A0C3-FB76-43B0-AFCC-1C3D99EE940A}">
      <dsp:nvSpPr>
        <dsp:cNvPr id="0" name=""/>
        <dsp:cNvSpPr/>
      </dsp:nvSpPr>
      <dsp:spPr>
        <a:xfrm>
          <a:off x="4087"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MARAC</a:t>
          </a:r>
        </a:p>
      </dsp:txBody>
      <dsp:txXfrm>
        <a:off x="43074" y="2082761"/>
        <a:ext cx="2140557" cy="1253144"/>
      </dsp:txXfrm>
    </dsp:sp>
    <dsp:sp modelId="{0FF327B6-7A2B-4E23-AD5E-2AFDF96443BA}">
      <dsp:nvSpPr>
        <dsp:cNvPr id="0" name=""/>
        <dsp:cNvSpPr/>
      </dsp:nvSpPr>
      <dsp:spPr>
        <a:xfrm>
          <a:off x="457620" y="3934438"/>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C9EA8F4-4D7A-4BBD-BBCC-E9B9772DDFC8}">
      <dsp:nvSpPr>
        <dsp:cNvPr id="0" name=""/>
        <dsp:cNvSpPr/>
      </dsp:nvSpPr>
      <dsp:spPr>
        <a:xfrm>
          <a:off x="4087" y="3707672"/>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TecSOS</a:t>
          </a:r>
          <a:endParaRPr lang="en-US" sz="2400" kern="1200" dirty="0">
            <a:solidFill>
              <a:schemeClr val="tx1"/>
            </a:solidFill>
          </a:endParaRPr>
        </a:p>
      </dsp:txBody>
      <dsp:txXfrm>
        <a:off x="43074" y="3746659"/>
        <a:ext cx="2140557" cy="1253144"/>
      </dsp:txXfrm>
    </dsp:sp>
    <dsp:sp modelId="{FF75769D-3B58-413A-8656-894E216FCD46}">
      <dsp:nvSpPr>
        <dsp:cNvPr id="0" name=""/>
        <dsp:cNvSpPr/>
      </dsp:nvSpPr>
      <dsp:spPr>
        <a:xfrm rot="16200000">
          <a:off x="2576317"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2D35E29-D6ED-480E-8158-9AC5243A6A57}">
      <dsp:nvSpPr>
        <dsp:cNvPr id="0" name=""/>
        <dsp:cNvSpPr/>
      </dsp:nvSpPr>
      <dsp:spPr>
        <a:xfrm>
          <a:off x="2954734" y="3707672"/>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Wisdom</a:t>
          </a:r>
        </a:p>
      </dsp:txBody>
      <dsp:txXfrm>
        <a:off x="2993721" y="3746659"/>
        <a:ext cx="2140557" cy="1253144"/>
      </dsp:txXfrm>
    </dsp:sp>
    <dsp:sp modelId="{5BCB6293-9CAD-4D32-8FB8-9FC519FDCBC8}">
      <dsp:nvSpPr>
        <dsp:cNvPr id="0" name=""/>
        <dsp:cNvSpPr/>
      </dsp:nvSpPr>
      <dsp:spPr>
        <a:xfrm rot="16200000">
          <a:off x="2576317"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348DF8A-3777-4A5D-BB56-249024EF8575}">
      <dsp:nvSpPr>
        <dsp:cNvPr id="0" name=""/>
        <dsp:cNvSpPr/>
      </dsp:nvSpPr>
      <dsp:spPr>
        <a:xfrm>
          <a:off x="2954734"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Drive</a:t>
          </a:r>
        </a:p>
      </dsp:txBody>
      <dsp:txXfrm>
        <a:off x="2993721" y="2082761"/>
        <a:ext cx="2140557" cy="1253144"/>
      </dsp:txXfrm>
    </dsp:sp>
    <dsp:sp modelId="{D879DA8B-5DC0-4BBC-997E-9D3D9FD4821A}">
      <dsp:nvSpPr>
        <dsp:cNvPr id="0" name=""/>
        <dsp:cNvSpPr/>
      </dsp:nvSpPr>
      <dsp:spPr>
        <a:xfrm>
          <a:off x="3408266" y="606641"/>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D4B117B-F4E4-4D4E-8371-F86EB932BF5F}">
      <dsp:nvSpPr>
        <dsp:cNvPr id="0" name=""/>
        <dsp:cNvSpPr/>
      </dsp:nvSpPr>
      <dsp:spPr>
        <a:xfrm>
          <a:off x="2954734" y="379875"/>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Clare’s Law</a:t>
          </a:r>
        </a:p>
      </dsp:txBody>
      <dsp:txXfrm>
        <a:off x="2993721" y="418862"/>
        <a:ext cx="2140557" cy="1253144"/>
      </dsp:txXfrm>
    </dsp:sp>
    <dsp:sp modelId="{C6FF07EA-98ED-40DC-B31A-B34785064FC4}">
      <dsp:nvSpPr>
        <dsp:cNvPr id="0" name=""/>
        <dsp:cNvSpPr/>
      </dsp:nvSpPr>
      <dsp:spPr>
        <a:xfrm rot="5400000">
          <a:off x="5526964"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251B739-D353-411F-8AAB-FAE82AD398EC}">
      <dsp:nvSpPr>
        <dsp:cNvPr id="0" name=""/>
        <dsp:cNvSpPr/>
      </dsp:nvSpPr>
      <dsp:spPr>
        <a:xfrm>
          <a:off x="5905380" y="379875"/>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Live Fear Free (SWP)</a:t>
          </a:r>
        </a:p>
      </dsp:txBody>
      <dsp:txXfrm>
        <a:off x="5944367" y="418862"/>
        <a:ext cx="2140557" cy="1253144"/>
      </dsp:txXfrm>
    </dsp:sp>
    <dsp:sp modelId="{B557832B-7FFA-4358-A3B6-F367C4D08846}">
      <dsp:nvSpPr>
        <dsp:cNvPr id="0" name=""/>
        <dsp:cNvSpPr/>
      </dsp:nvSpPr>
      <dsp:spPr>
        <a:xfrm rot="5400000">
          <a:off x="5526964"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D8FF898-3A9B-4C00-BD98-7FF203D39BE8}">
      <dsp:nvSpPr>
        <dsp:cNvPr id="0" name=""/>
        <dsp:cNvSpPr/>
      </dsp:nvSpPr>
      <dsp:spPr>
        <a:xfrm>
          <a:off x="5905380"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Assertive Outreach Crisis (Gwent)</a:t>
          </a:r>
        </a:p>
      </dsp:txBody>
      <dsp:txXfrm>
        <a:off x="5944367" y="2082761"/>
        <a:ext cx="2140557" cy="1253144"/>
      </dsp:txXfrm>
    </dsp:sp>
    <dsp:sp modelId="{5F5C6A3B-016C-4699-A540-AEBA97E1D471}">
      <dsp:nvSpPr>
        <dsp:cNvPr id="0" name=""/>
        <dsp:cNvSpPr/>
      </dsp:nvSpPr>
      <dsp:spPr>
        <a:xfrm>
          <a:off x="5905380" y="3707672"/>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DVPN/DVPO </a:t>
          </a:r>
        </a:p>
        <a:p>
          <a:pPr marL="0" lvl="0" indent="0" algn="ctr" defTabSz="1066800">
            <a:lnSpc>
              <a:spcPct val="90000"/>
            </a:lnSpc>
            <a:spcBef>
              <a:spcPct val="0"/>
            </a:spcBef>
            <a:spcAft>
              <a:spcPct val="35000"/>
            </a:spcAft>
            <a:buNone/>
          </a:pPr>
          <a:r>
            <a:rPr lang="en-US" sz="2400" kern="1200" dirty="0">
              <a:solidFill>
                <a:schemeClr val="tx1"/>
              </a:solidFill>
            </a:rPr>
            <a:t>DAPN/DAPO</a:t>
          </a:r>
        </a:p>
      </dsp:txBody>
      <dsp:txXfrm>
        <a:off x="5944367" y="3746659"/>
        <a:ext cx="2140557" cy="12531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MARAC is a gathering of agencies who aim to:</a:t>
          </a:r>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 adult victims</a:t>
          </a:r>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Link with other PP Agencies in relation to children, perpetrators &amp; other VA’s</a:t>
          </a:r>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To safeguard agency staff</a:t>
          </a:r>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To address the </a:t>
          </a:r>
          <a:r>
            <a:rPr lang="en-US" sz="2400" kern="1200" dirty="0" err="1">
              <a:solidFill>
                <a:schemeClr val="tx1"/>
              </a:solidFill>
            </a:rPr>
            <a:t>behaviour</a:t>
          </a:r>
          <a:r>
            <a:rPr lang="en-US" sz="2400" kern="1200" dirty="0">
              <a:solidFill>
                <a:schemeClr val="tx1"/>
              </a:solidFill>
            </a:rPr>
            <a:t> of perpetrators</a:t>
          </a:r>
        </a:p>
      </dsp:txBody>
      <dsp:txXfrm>
        <a:off x="4031230" y="3235274"/>
        <a:ext cx="2737344" cy="160252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88E3-F0AB-4B3C-A3E6-8F156A728EB5}">
      <dsp:nvSpPr>
        <dsp:cNvPr id="0" name=""/>
        <dsp:cNvSpPr/>
      </dsp:nvSpPr>
      <dsp:spPr>
        <a:xfrm rot="16200000">
          <a:off x="1499000" y="-1499000"/>
          <a:ext cx="2167123" cy="516512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Introduced by the Crime &amp; Security Act 2010</a:t>
          </a:r>
        </a:p>
      </dsp:txBody>
      <dsp:txXfrm rot="5400000">
        <a:off x="0" y="0"/>
        <a:ext cx="5165124" cy="1625342"/>
      </dsp:txXfrm>
    </dsp:sp>
    <dsp:sp modelId="{D522B565-8489-41E8-A719-3633DA50B195}">
      <dsp:nvSpPr>
        <dsp:cNvPr id="0" name=""/>
        <dsp:cNvSpPr/>
      </dsp:nvSpPr>
      <dsp:spPr>
        <a:xfrm>
          <a:off x="5165124" y="0"/>
          <a:ext cx="5165124" cy="2167123"/>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Enable Police to put protection in place for the victim in the immediate aftermath of a DV incident</a:t>
          </a:r>
        </a:p>
      </dsp:txBody>
      <dsp:txXfrm>
        <a:off x="5165124" y="0"/>
        <a:ext cx="5165124" cy="1625342"/>
      </dsp:txXfrm>
    </dsp:sp>
    <dsp:sp modelId="{894CE869-77B6-46AE-B7C6-D70A06FA9AF7}">
      <dsp:nvSpPr>
        <dsp:cNvPr id="0" name=""/>
        <dsp:cNvSpPr/>
      </dsp:nvSpPr>
      <dsp:spPr>
        <a:xfrm rot="10800000">
          <a:off x="0" y="2167123"/>
          <a:ext cx="5165124" cy="2167123"/>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DVPOs can prevent the perpetrator from returning to the residence &amp; from having contact with the victim for up to 28 days</a:t>
          </a:r>
        </a:p>
      </dsp:txBody>
      <dsp:txXfrm rot="10800000">
        <a:off x="0" y="2708903"/>
        <a:ext cx="5165124" cy="1625342"/>
      </dsp:txXfrm>
    </dsp:sp>
    <dsp:sp modelId="{8CF591FD-E0E5-4B04-AA39-FCCACF8AA402}">
      <dsp:nvSpPr>
        <dsp:cNvPr id="0" name=""/>
        <dsp:cNvSpPr/>
      </dsp:nvSpPr>
      <dsp:spPr>
        <a:xfrm rot="5400000">
          <a:off x="6664125" y="668122"/>
          <a:ext cx="2167123" cy="516512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allows the victim a level of “breathing space” to consider options, with the help of support agencies</a:t>
          </a:r>
        </a:p>
      </dsp:txBody>
      <dsp:txXfrm rot="-5400000">
        <a:off x="5165124" y="2708903"/>
        <a:ext cx="5165124" cy="1625342"/>
      </dsp:txXfrm>
    </dsp:sp>
    <dsp:sp modelId="{D8F06F63-1C83-4DA4-834C-75D850750FFF}">
      <dsp:nvSpPr>
        <dsp:cNvPr id="0" name=""/>
        <dsp:cNvSpPr/>
      </dsp:nvSpPr>
      <dsp:spPr>
        <a:xfrm>
          <a:off x="3615587" y="1625342"/>
          <a:ext cx="3099074" cy="1083561"/>
        </a:xfrm>
        <a:prstGeom prst="roundRe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DVPNs &amp; DVPOs</a:t>
          </a:r>
        </a:p>
      </dsp:txBody>
      <dsp:txXfrm>
        <a:off x="3668482" y="1678237"/>
        <a:ext cx="2993284" cy="97777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4B797-3728-4E83-B021-DB14536242A4}">
      <dsp:nvSpPr>
        <dsp:cNvPr id="0" name=""/>
        <dsp:cNvSpPr/>
      </dsp:nvSpPr>
      <dsp:spPr>
        <a:xfrm>
          <a:off x="43" y="296236"/>
          <a:ext cx="4143258" cy="165730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DVPN</a:t>
          </a:r>
        </a:p>
      </dsp:txBody>
      <dsp:txXfrm>
        <a:off x="43" y="296236"/>
        <a:ext cx="4143258" cy="1657303"/>
      </dsp:txXfrm>
    </dsp:sp>
    <dsp:sp modelId="{570C883A-E749-4028-89FB-872BEC1297E0}">
      <dsp:nvSpPr>
        <dsp:cNvPr id="0" name=""/>
        <dsp:cNvSpPr/>
      </dsp:nvSpPr>
      <dsp:spPr>
        <a:xfrm>
          <a:off x="43" y="1953539"/>
          <a:ext cx="4143258" cy="3122437"/>
        </a:xfrm>
        <a:prstGeom prst="rect">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Issued by the Police to provide emergency protection to the victim. Includes prohibitions &amp; must be heard by a Magistrates Court within 48 hours</a:t>
          </a:r>
        </a:p>
      </dsp:txBody>
      <dsp:txXfrm>
        <a:off x="43" y="1953539"/>
        <a:ext cx="4143258" cy="3122437"/>
      </dsp:txXfrm>
    </dsp:sp>
    <dsp:sp modelId="{5834330D-1923-474E-B78D-AC3782498AF8}">
      <dsp:nvSpPr>
        <dsp:cNvPr id="0" name=""/>
        <dsp:cNvSpPr/>
      </dsp:nvSpPr>
      <dsp:spPr>
        <a:xfrm>
          <a:off x="4723357" y="296236"/>
          <a:ext cx="4143258" cy="165730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DVPO</a:t>
          </a:r>
        </a:p>
      </dsp:txBody>
      <dsp:txXfrm>
        <a:off x="4723357" y="296236"/>
        <a:ext cx="4143258" cy="1657303"/>
      </dsp:txXfrm>
    </dsp:sp>
    <dsp:sp modelId="{F02D4F3D-76C6-4F34-8F46-3AEFFE79E99D}">
      <dsp:nvSpPr>
        <dsp:cNvPr id="0" name=""/>
        <dsp:cNvSpPr/>
      </dsp:nvSpPr>
      <dsp:spPr>
        <a:xfrm>
          <a:off x="4723357" y="1953539"/>
          <a:ext cx="4143258" cy="3122437"/>
        </a:xfrm>
        <a:prstGeom prst="rect">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Police then apply at the Court for a DVPO. Prohibitions are extended for a period between 14 – 28 days</a:t>
          </a:r>
        </a:p>
      </dsp:txBody>
      <dsp:txXfrm>
        <a:off x="4723357" y="1953539"/>
        <a:ext cx="4143258" cy="312243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2AFD7-B1CF-4291-9F1C-DA1113A6897C}">
      <dsp:nvSpPr>
        <dsp:cNvPr id="0" name=""/>
        <dsp:cNvSpPr/>
      </dsp:nvSpPr>
      <dsp:spPr>
        <a:xfrm>
          <a:off x="10035" y="285076"/>
          <a:ext cx="2999618" cy="17997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solidFill>
                <a:schemeClr val="tx1"/>
              </a:solidFill>
            </a:rPr>
            <a:t>Authorising</a:t>
          </a:r>
          <a:r>
            <a:rPr lang="en-US" sz="2000" kern="1200" dirty="0">
              <a:solidFill>
                <a:schemeClr val="tx1"/>
              </a:solidFill>
            </a:rPr>
            <a:t> Officer of Supt or above may </a:t>
          </a:r>
          <a:r>
            <a:rPr lang="en-US" sz="2000" kern="1200" dirty="0" err="1">
              <a:solidFill>
                <a:schemeClr val="tx1"/>
              </a:solidFill>
            </a:rPr>
            <a:t>authorise</a:t>
          </a:r>
          <a:r>
            <a:rPr lang="en-US" sz="2000" kern="1200" dirty="0">
              <a:solidFill>
                <a:schemeClr val="tx1"/>
              </a:solidFill>
            </a:rPr>
            <a:t> a DVPN under S24 where</a:t>
          </a:r>
        </a:p>
      </dsp:txBody>
      <dsp:txXfrm>
        <a:off x="62748" y="337789"/>
        <a:ext cx="2894192" cy="1694345"/>
      </dsp:txXfrm>
    </dsp:sp>
    <dsp:sp modelId="{1273E5BC-960C-43BA-96DF-120C1AD27BCD}">
      <dsp:nvSpPr>
        <dsp:cNvPr id="0" name=""/>
        <dsp:cNvSpPr/>
      </dsp:nvSpPr>
      <dsp:spPr>
        <a:xfrm>
          <a:off x="3273621" y="813009"/>
          <a:ext cx="635919" cy="7439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273621" y="961790"/>
        <a:ext cx="445143" cy="446343"/>
      </dsp:txXfrm>
    </dsp:sp>
    <dsp:sp modelId="{5303004C-1326-42D9-8193-4FB72A862862}">
      <dsp:nvSpPr>
        <dsp:cNvPr id="0" name=""/>
        <dsp:cNvSpPr/>
      </dsp:nvSpPr>
      <dsp:spPr>
        <a:xfrm>
          <a:off x="4209502" y="285076"/>
          <a:ext cx="2999618" cy="17997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perpetrator is 18 years or over</a:t>
          </a:r>
        </a:p>
      </dsp:txBody>
      <dsp:txXfrm>
        <a:off x="4262215" y="337789"/>
        <a:ext cx="2894192" cy="1694345"/>
      </dsp:txXfrm>
    </dsp:sp>
    <dsp:sp modelId="{576FD198-BB28-4106-9D70-FC05846F1F6F}">
      <dsp:nvSpPr>
        <dsp:cNvPr id="0" name=""/>
        <dsp:cNvSpPr/>
      </dsp:nvSpPr>
      <dsp:spPr>
        <a:xfrm>
          <a:off x="7473087" y="813009"/>
          <a:ext cx="635919" cy="7439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473087" y="961790"/>
        <a:ext cx="445143" cy="446343"/>
      </dsp:txXfrm>
    </dsp:sp>
    <dsp:sp modelId="{77CF96CB-0B06-455B-83E0-D39FCFE707AA}">
      <dsp:nvSpPr>
        <dsp:cNvPr id="0" name=""/>
        <dsp:cNvSpPr/>
      </dsp:nvSpPr>
      <dsp:spPr>
        <a:xfrm>
          <a:off x="8408968" y="285076"/>
          <a:ext cx="2999618" cy="17997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Reasonable grounds for believing that they have been violent or threatened violence towards the victim on this occasion </a:t>
          </a:r>
          <a:r>
            <a:rPr lang="en-US" sz="2000" b="1" i="1" u="sng" kern="1200" dirty="0">
              <a:solidFill>
                <a:schemeClr val="tx1"/>
              </a:solidFill>
            </a:rPr>
            <a:t>AND</a:t>
          </a:r>
        </a:p>
      </dsp:txBody>
      <dsp:txXfrm>
        <a:off x="8461681" y="337789"/>
        <a:ext cx="2894192" cy="1694345"/>
      </dsp:txXfrm>
    </dsp:sp>
    <dsp:sp modelId="{C5DCCB53-046E-4BF9-85A7-CBBE674CB580}">
      <dsp:nvSpPr>
        <dsp:cNvPr id="0" name=""/>
        <dsp:cNvSpPr/>
      </dsp:nvSpPr>
      <dsp:spPr>
        <a:xfrm rot="5400000">
          <a:off x="9673428" y="2178887"/>
          <a:ext cx="386680" cy="7439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9643597" y="2357499"/>
        <a:ext cx="446343" cy="270676"/>
      </dsp:txXfrm>
    </dsp:sp>
    <dsp:sp modelId="{468936C5-CE6D-4C01-927D-8B2B90A0C23D}">
      <dsp:nvSpPr>
        <dsp:cNvPr id="0" name=""/>
        <dsp:cNvSpPr/>
      </dsp:nvSpPr>
      <dsp:spPr>
        <a:xfrm>
          <a:off x="8408968" y="2814433"/>
          <a:ext cx="2999618" cy="17997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Issue of the DVPN is necessary to protect the victim from violence or a threat of violence from the perpetrator</a:t>
          </a:r>
        </a:p>
      </dsp:txBody>
      <dsp:txXfrm>
        <a:off x="8461681" y="2867146"/>
        <a:ext cx="2894192" cy="1694345"/>
      </dsp:txXfrm>
    </dsp:sp>
    <dsp:sp modelId="{87C527BD-D977-4D12-943E-3880585C3B30}">
      <dsp:nvSpPr>
        <dsp:cNvPr id="0" name=""/>
        <dsp:cNvSpPr/>
      </dsp:nvSpPr>
      <dsp:spPr>
        <a:xfrm rot="10843051">
          <a:off x="7529710" y="3316462"/>
          <a:ext cx="621373" cy="7439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7716115" y="3466410"/>
        <a:ext cx="434961" cy="446343"/>
      </dsp:txXfrm>
    </dsp:sp>
    <dsp:sp modelId="{B47D9376-81F7-4C45-8C26-DB683BE85F5C}">
      <dsp:nvSpPr>
        <dsp:cNvPr id="0" name=""/>
        <dsp:cNvSpPr/>
      </dsp:nvSpPr>
      <dsp:spPr>
        <a:xfrm>
          <a:off x="4237038" y="2762185"/>
          <a:ext cx="2999618" cy="17997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victim and the perpetrator do not have to live together</a:t>
          </a:r>
        </a:p>
      </dsp:txBody>
      <dsp:txXfrm>
        <a:off x="4289751" y="2814898"/>
        <a:ext cx="2894192" cy="1694345"/>
      </dsp:txXfrm>
    </dsp:sp>
    <dsp:sp modelId="{5E8FD572-D98C-41E5-A4C1-0FE383EE60D3}">
      <dsp:nvSpPr>
        <dsp:cNvPr id="0" name=""/>
        <dsp:cNvSpPr/>
      </dsp:nvSpPr>
      <dsp:spPr>
        <a:xfrm rot="10778812">
          <a:off x="3308967" y="3303061"/>
          <a:ext cx="655845" cy="7439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3505718" y="3451236"/>
        <a:ext cx="459092" cy="446343"/>
      </dsp:txXfrm>
    </dsp:sp>
    <dsp:sp modelId="{A7E64AAB-1D30-48A4-929B-41AC44B3CD6E}">
      <dsp:nvSpPr>
        <dsp:cNvPr id="0" name=""/>
        <dsp:cNvSpPr/>
      </dsp:nvSpPr>
      <dsp:spPr>
        <a:xfrm>
          <a:off x="0" y="2788300"/>
          <a:ext cx="2999618" cy="17997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This is </a:t>
          </a:r>
          <a:r>
            <a:rPr lang="en-US" sz="2000" b="1" i="1" u="sng" kern="1200" dirty="0">
              <a:solidFill>
                <a:schemeClr val="tx1"/>
              </a:solidFill>
            </a:rPr>
            <a:t>a victimless process</a:t>
          </a:r>
          <a:r>
            <a:rPr lang="en-US" sz="2000" kern="1200" dirty="0">
              <a:solidFill>
                <a:schemeClr val="tx1"/>
              </a:solidFill>
            </a:rPr>
            <a:t>, a DVPN does not require the consent of the victim</a:t>
          </a:r>
        </a:p>
      </dsp:txBody>
      <dsp:txXfrm>
        <a:off x="52713" y="2841013"/>
        <a:ext cx="2894192" cy="169434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7F476-1B4A-4FA0-8A92-BA4F0340C88D}">
      <dsp:nvSpPr>
        <dsp:cNvPr id="0" name=""/>
        <dsp:cNvSpPr/>
      </dsp:nvSpPr>
      <dsp:spPr>
        <a:xfrm>
          <a:off x="3051" y="788027"/>
          <a:ext cx="2420537" cy="145232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Require the perpetrator to leave the address</a:t>
          </a:r>
        </a:p>
      </dsp:txBody>
      <dsp:txXfrm>
        <a:off x="3051" y="788027"/>
        <a:ext cx="2420537" cy="1452322"/>
      </dsp:txXfrm>
    </dsp:sp>
    <dsp:sp modelId="{C665C1A6-9639-4EFE-A8C5-2A714D0FCF79}">
      <dsp:nvSpPr>
        <dsp:cNvPr id="0" name=""/>
        <dsp:cNvSpPr/>
      </dsp:nvSpPr>
      <dsp:spPr>
        <a:xfrm>
          <a:off x="2665642" y="788027"/>
          <a:ext cx="2420537" cy="145232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Prohibit the perpetrator entering the address</a:t>
          </a:r>
        </a:p>
      </dsp:txBody>
      <dsp:txXfrm>
        <a:off x="2665642" y="788027"/>
        <a:ext cx="2420537" cy="1452322"/>
      </dsp:txXfrm>
    </dsp:sp>
    <dsp:sp modelId="{F6E1ECB8-0227-418D-AB82-A6BAD8365F68}">
      <dsp:nvSpPr>
        <dsp:cNvPr id="0" name=""/>
        <dsp:cNvSpPr/>
      </dsp:nvSpPr>
      <dsp:spPr>
        <a:xfrm>
          <a:off x="5328233" y="788027"/>
          <a:ext cx="2420537" cy="145232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Prohibit the perpetrator evicting or excluding the victim</a:t>
          </a:r>
        </a:p>
      </dsp:txBody>
      <dsp:txXfrm>
        <a:off x="5328233" y="788027"/>
        <a:ext cx="2420537" cy="1452322"/>
      </dsp:txXfrm>
    </dsp:sp>
    <dsp:sp modelId="{3EB7E88C-2F71-4752-8AB5-472167E83F57}">
      <dsp:nvSpPr>
        <dsp:cNvPr id="0" name=""/>
        <dsp:cNvSpPr/>
      </dsp:nvSpPr>
      <dsp:spPr>
        <a:xfrm>
          <a:off x="7990824" y="788027"/>
          <a:ext cx="2420537" cy="145232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Prohibit the perpetrator from coming within a specified distance of the premises</a:t>
          </a:r>
        </a:p>
      </dsp:txBody>
      <dsp:txXfrm>
        <a:off x="7990824" y="788027"/>
        <a:ext cx="2420537" cy="145232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4A7AA-33AB-435A-B7CC-344D96452C2C}">
      <dsp:nvSpPr>
        <dsp:cNvPr id="0" name=""/>
        <dsp:cNvSpPr/>
      </dsp:nvSpPr>
      <dsp:spPr>
        <a:xfrm>
          <a:off x="538319" y="578"/>
          <a:ext cx="2684711" cy="1610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Once the IO is satisfied that a DVPN is necessary they will: </a:t>
          </a:r>
        </a:p>
      </dsp:txBody>
      <dsp:txXfrm>
        <a:off x="585499" y="47758"/>
        <a:ext cx="2590351" cy="1516467"/>
      </dsp:txXfrm>
    </dsp:sp>
    <dsp:sp modelId="{4C0BB9FA-6F5D-4827-86F3-1D7E7D336A79}">
      <dsp:nvSpPr>
        <dsp:cNvPr id="0" name=""/>
        <dsp:cNvSpPr/>
      </dsp:nvSpPr>
      <dsp:spPr>
        <a:xfrm>
          <a:off x="3459285" y="473087"/>
          <a:ext cx="569158" cy="6658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59285" y="606249"/>
        <a:ext cx="398411" cy="399484"/>
      </dsp:txXfrm>
    </dsp:sp>
    <dsp:sp modelId="{76B9B493-4CED-4041-AE85-4F798FB2BF02}">
      <dsp:nvSpPr>
        <dsp:cNvPr id="0" name=""/>
        <dsp:cNvSpPr/>
      </dsp:nvSpPr>
      <dsp:spPr>
        <a:xfrm>
          <a:off x="4296915" y="578"/>
          <a:ext cx="2684711" cy="1610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Complete the relevant form, AO </a:t>
          </a:r>
          <a:r>
            <a:rPr lang="en-US" sz="2000" kern="1200" dirty="0" err="1">
              <a:solidFill>
                <a:schemeClr val="tx1"/>
              </a:solidFill>
            </a:rPr>
            <a:t>authorisation</a:t>
          </a:r>
          <a:r>
            <a:rPr lang="en-US" sz="2000" kern="1200" dirty="0">
              <a:solidFill>
                <a:schemeClr val="tx1"/>
              </a:solidFill>
            </a:rPr>
            <a:t> form &amp; compile any other supporting documentation  </a:t>
          </a:r>
        </a:p>
      </dsp:txBody>
      <dsp:txXfrm>
        <a:off x="4344095" y="47758"/>
        <a:ext cx="2590351" cy="1516467"/>
      </dsp:txXfrm>
    </dsp:sp>
    <dsp:sp modelId="{7B41E878-053E-41EA-87A1-E0B988370216}">
      <dsp:nvSpPr>
        <dsp:cNvPr id="0" name=""/>
        <dsp:cNvSpPr/>
      </dsp:nvSpPr>
      <dsp:spPr>
        <a:xfrm>
          <a:off x="7217882" y="473087"/>
          <a:ext cx="569158" cy="6658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217882" y="606249"/>
        <a:ext cx="398411" cy="399484"/>
      </dsp:txXfrm>
    </dsp:sp>
    <dsp:sp modelId="{689F776F-1AAB-4F4B-A465-30ABF8FBF716}">
      <dsp:nvSpPr>
        <dsp:cNvPr id="0" name=""/>
        <dsp:cNvSpPr/>
      </dsp:nvSpPr>
      <dsp:spPr>
        <a:xfrm>
          <a:off x="8055512" y="578"/>
          <a:ext cx="2684711" cy="1610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Take reasonable steps to obtain any representations made by the perpetrator</a:t>
          </a:r>
        </a:p>
      </dsp:txBody>
      <dsp:txXfrm>
        <a:off x="8102692" y="47758"/>
        <a:ext cx="2590351" cy="1516467"/>
      </dsp:txXfrm>
    </dsp:sp>
    <dsp:sp modelId="{01467B53-A9F4-47A5-91B3-51F59165D1D6}">
      <dsp:nvSpPr>
        <dsp:cNvPr id="0" name=""/>
        <dsp:cNvSpPr/>
      </dsp:nvSpPr>
      <dsp:spPr>
        <a:xfrm rot="5317725">
          <a:off x="9289602" y="1496509"/>
          <a:ext cx="303092" cy="6658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9240318" y="1677880"/>
        <a:ext cx="399484" cy="212164"/>
      </dsp:txXfrm>
    </dsp:sp>
    <dsp:sp modelId="{AC56574B-7100-459A-A286-6441318C2307}">
      <dsp:nvSpPr>
        <dsp:cNvPr id="0" name=""/>
        <dsp:cNvSpPr/>
      </dsp:nvSpPr>
      <dsp:spPr>
        <a:xfrm>
          <a:off x="8107756" y="2183114"/>
          <a:ext cx="2684711" cy="1610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Submit to their supervisor to quality assure</a:t>
          </a:r>
        </a:p>
      </dsp:txBody>
      <dsp:txXfrm>
        <a:off x="8154936" y="2230294"/>
        <a:ext cx="2590351" cy="1516467"/>
      </dsp:txXfrm>
    </dsp:sp>
    <dsp:sp modelId="{271E2938-6189-49E9-8AE4-4713AF95A277}">
      <dsp:nvSpPr>
        <dsp:cNvPr id="0" name=""/>
        <dsp:cNvSpPr/>
      </dsp:nvSpPr>
      <dsp:spPr>
        <a:xfrm rot="10800000">
          <a:off x="7261548" y="2655623"/>
          <a:ext cx="597986" cy="6658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7440944" y="2788785"/>
        <a:ext cx="418590" cy="399484"/>
      </dsp:txXfrm>
    </dsp:sp>
    <dsp:sp modelId="{F92C4656-A6FD-425E-BE35-A76143A54338}">
      <dsp:nvSpPr>
        <dsp:cNvPr id="0" name=""/>
        <dsp:cNvSpPr/>
      </dsp:nvSpPr>
      <dsp:spPr>
        <a:xfrm>
          <a:off x="4294767" y="2183114"/>
          <a:ext cx="2684711" cy="1610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Submit to the AO for </a:t>
          </a:r>
          <a:r>
            <a:rPr lang="en-US" sz="2000" kern="1200" dirty="0" err="1">
              <a:solidFill>
                <a:schemeClr val="tx1"/>
              </a:solidFill>
            </a:rPr>
            <a:t>authorisation</a:t>
          </a:r>
          <a:endParaRPr lang="en-US" sz="2000" kern="1200" dirty="0">
            <a:solidFill>
              <a:schemeClr val="tx1"/>
            </a:solidFill>
          </a:endParaRPr>
        </a:p>
      </dsp:txBody>
      <dsp:txXfrm>
        <a:off x="4341947" y="2230294"/>
        <a:ext cx="2590351" cy="1516467"/>
      </dsp:txXfrm>
    </dsp:sp>
    <dsp:sp modelId="{1F0348C8-12EA-401C-B748-A5DE7F03CD94}">
      <dsp:nvSpPr>
        <dsp:cNvPr id="0" name=""/>
        <dsp:cNvSpPr/>
      </dsp:nvSpPr>
      <dsp:spPr>
        <a:xfrm rot="10726300">
          <a:off x="3471306" y="2695823"/>
          <a:ext cx="581999" cy="66580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3645886" y="2827114"/>
        <a:ext cx="407399" cy="399484"/>
      </dsp:txXfrm>
    </dsp:sp>
    <dsp:sp modelId="{8778C664-7962-4D80-AB87-05266D38F1E9}">
      <dsp:nvSpPr>
        <dsp:cNvPr id="0" name=""/>
        <dsp:cNvSpPr/>
      </dsp:nvSpPr>
      <dsp:spPr>
        <a:xfrm>
          <a:off x="512196" y="2264219"/>
          <a:ext cx="2684711" cy="161082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Victim views are also required (on AO application form)</a:t>
          </a:r>
        </a:p>
      </dsp:txBody>
      <dsp:txXfrm>
        <a:off x="559376" y="2311399"/>
        <a:ext cx="2590351" cy="151646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C27A0-4F4C-49FB-B3C4-DEE78BD1DF09}">
      <dsp:nvSpPr>
        <dsp:cNvPr id="0" name=""/>
        <dsp:cNvSpPr/>
      </dsp:nvSpPr>
      <dsp:spPr>
        <a:xfrm>
          <a:off x="3301" y="785786"/>
          <a:ext cx="2619246" cy="15715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At least Superintendent rank. The AO must have reasonable grounds to believe</a:t>
          </a:r>
        </a:p>
      </dsp:txBody>
      <dsp:txXfrm>
        <a:off x="3301" y="785786"/>
        <a:ext cx="2619246" cy="1571547"/>
      </dsp:txXfrm>
    </dsp:sp>
    <dsp:sp modelId="{39285601-03D5-4BBF-A3E8-C54948D762EE}">
      <dsp:nvSpPr>
        <dsp:cNvPr id="0" name=""/>
        <dsp:cNvSpPr/>
      </dsp:nvSpPr>
      <dsp:spPr>
        <a:xfrm>
          <a:off x="2844869" y="797809"/>
          <a:ext cx="2619246" cy="15715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That the perpetrator has been violent or threatened violence towards a victim</a:t>
          </a:r>
        </a:p>
      </dsp:txBody>
      <dsp:txXfrm>
        <a:off x="2844869" y="797809"/>
        <a:ext cx="2619246" cy="1571547"/>
      </dsp:txXfrm>
    </dsp:sp>
    <dsp:sp modelId="{43C5740E-C63B-4FC7-A767-FAD208DCDE90}">
      <dsp:nvSpPr>
        <dsp:cNvPr id="0" name=""/>
        <dsp:cNvSpPr/>
      </dsp:nvSpPr>
      <dsp:spPr>
        <a:xfrm>
          <a:off x="5765643" y="785786"/>
          <a:ext cx="2619246" cy="15715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DVPN is necessary to protect the victim from further violence</a:t>
          </a:r>
        </a:p>
      </dsp:txBody>
      <dsp:txXfrm>
        <a:off x="5765643" y="785786"/>
        <a:ext cx="2619246" cy="1571547"/>
      </dsp:txXfrm>
    </dsp:sp>
    <dsp:sp modelId="{96E8D9BA-7000-465F-96C2-F64213E03898}">
      <dsp:nvSpPr>
        <dsp:cNvPr id="0" name=""/>
        <dsp:cNvSpPr/>
      </dsp:nvSpPr>
      <dsp:spPr>
        <a:xfrm>
          <a:off x="8646814" y="785786"/>
          <a:ext cx="2619246" cy="15715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AO must consider the welfare of persons under 18 years</a:t>
          </a:r>
        </a:p>
      </dsp:txBody>
      <dsp:txXfrm>
        <a:off x="8646814" y="785786"/>
        <a:ext cx="2619246" cy="1571547"/>
      </dsp:txXfrm>
    </dsp:sp>
    <dsp:sp modelId="{45C1E6F5-F0D9-4020-8B4D-9252D7460B00}">
      <dsp:nvSpPr>
        <dsp:cNvPr id="0" name=""/>
        <dsp:cNvSpPr/>
      </dsp:nvSpPr>
      <dsp:spPr>
        <a:xfrm>
          <a:off x="3301" y="2619259"/>
          <a:ext cx="2619246" cy="15715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opinion of the victim</a:t>
          </a:r>
        </a:p>
      </dsp:txBody>
      <dsp:txXfrm>
        <a:off x="3301" y="2619259"/>
        <a:ext cx="2619246" cy="1571547"/>
      </dsp:txXfrm>
    </dsp:sp>
    <dsp:sp modelId="{1756A076-ACB0-49FC-8C98-0BF5C4813F35}">
      <dsp:nvSpPr>
        <dsp:cNvPr id="0" name=""/>
        <dsp:cNvSpPr/>
      </dsp:nvSpPr>
      <dsp:spPr>
        <a:xfrm>
          <a:off x="2884472" y="2619259"/>
          <a:ext cx="2619246" cy="15715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opinion of any other associated person(s) who  live at the premises</a:t>
          </a:r>
        </a:p>
      </dsp:txBody>
      <dsp:txXfrm>
        <a:off x="2884472" y="2619259"/>
        <a:ext cx="2619246" cy="1571547"/>
      </dsp:txXfrm>
    </dsp:sp>
    <dsp:sp modelId="{64C187C5-8780-4D6B-89D2-5615E373752F}">
      <dsp:nvSpPr>
        <dsp:cNvPr id="0" name=""/>
        <dsp:cNvSpPr/>
      </dsp:nvSpPr>
      <dsp:spPr>
        <a:xfrm>
          <a:off x="5765643" y="2619259"/>
          <a:ext cx="2619246" cy="15715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Any representations made by the perpetrator</a:t>
          </a:r>
        </a:p>
      </dsp:txBody>
      <dsp:txXfrm>
        <a:off x="5765643" y="2619259"/>
        <a:ext cx="2619246" cy="1571547"/>
      </dsp:txXfrm>
    </dsp:sp>
    <dsp:sp modelId="{642761DA-EB12-495C-8BDF-2B9845CE1EAA}">
      <dsp:nvSpPr>
        <dsp:cNvPr id="0" name=""/>
        <dsp:cNvSpPr/>
      </dsp:nvSpPr>
      <dsp:spPr>
        <a:xfrm>
          <a:off x="8646814" y="2619259"/>
          <a:ext cx="2619246" cy="157154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AO must take reasonable steps to establish these opinions but consent is </a:t>
          </a:r>
          <a:r>
            <a:rPr lang="en-US" sz="2000" b="1" i="1" u="sng" kern="1200" dirty="0">
              <a:solidFill>
                <a:schemeClr val="tx1"/>
              </a:solidFill>
            </a:rPr>
            <a:t>NOT</a:t>
          </a:r>
          <a:r>
            <a:rPr lang="en-US" sz="2000" kern="1200" dirty="0">
              <a:solidFill>
                <a:schemeClr val="tx1"/>
              </a:solidFill>
            </a:rPr>
            <a:t> required</a:t>
          </a:r>
        </a:p>
      </dsp:txBody>
      <dsp:txXfrm>
        <a:off x="8646814" y="2619259"/>
        <a:ext cx="2619246" cy="157154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ACD1F-8D5D-4F68-A15E-7B9991FCDA9F}">
      <dsp:nvSpPr>
        <dsp:cNvPr id="0" name=""/>
        <dsp:cNvSpPr/>
      </dsp:nvSpPr>
      <dsp:spPr>
        <a:xfrm>
          <a:off x="354880" y="2511"/>
          <a:ext cx="2474879" cy="148492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Served on the perpetrator in person &amp; in writing</a:t>
          </a:r>
        </a:p>
      </dsp:txBody>
      <dsp:txXfrm>
        <a:off x="354880" y="2511"/>
        <a:ext cx="2474879" cy="1484927"/>
      </dsp:txXfrm>
    </dsp:sp>
    <dsp:sp modelId="{C4B33F3C-1EAD-4E14-A479-734DD8941DF2}">
      <dsp:nvSpPr>
        <dsp:cNvPr id="0" name=""/>
        <dsp:cNvSpPr/>
      </dsp:nvSpPr>
      <dsp:spPr>
        <a:xfrm>
          <a:off x="3077247" y="2511"/>
          <a:ext cx="2474879" cy="148492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Only a Constable can serve a DVPN</a:t>
          </a:r>
        </a:p>
      </dsp:txBody>
      <dsp:txXfrm>
        <a:off x="3077247" y="2511"/>
        <a:ext cx="2474879" cy="1484927"/>
      </dsp:txXfrm>
    </dsp:sp>
    <dsp:sp modelId="{C95C5175-77E1-4926-9E94-0EAE5B48961C}">
      <dsp:nvSpPr>
        <dsp:cNvPr id="0" name=""/>
        <dsp:cNvSpPr/>
      </dsp:nvSpPr>
      <dsp:spPr>
        <a:xfrm>
          <a:off x="5799614" y="2511"/>
          <a:ext cx="2474879" cy="148492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DVPN is treated as a summons for the perpetrator to attend court</a:t>
          </a:r>
        </a:p>
      </dsp:txBody>
      <dsp:txXfrm>
        <a:off x="5799614" y="2511"/>
        <a:ext cx="2474879" cy="1484927"/>
      </dsp:txXfrm>
    </dsp:sp>
    <dsp:sp modelId="{60BE9483-D832-406E-A6F8-2A04B503494B}">
      <dsp:nvSpPr>
        <dsp:cNvPr id="0" name=""/>
        <dsp:cNvSpPr/>
      </dsp:nvSpPr>
      <dsp:spPr>
        <a:xfrm>
          <a:off x="8521981" y="2511"/>
          <a:ext cx="2474879" cy="148492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48 hours starts from the moment of service on the perpetrator not from </a:t>
          </a:r>
          <a:r>
            <a:rPr lang="en-US" sz="2000" kern="1200" dirty="0" err="1">
              <a:solidFill>
                <a:schemeClr val="tx1"/>
              </a:solidFill>
            </a:rPr>
            <a:t>authorisation</a:t>
          </a:r>
          <a:endParaRPr lang="en-US" sz="2000" kern="1200" dirty="0">
            <a:solidFill>
              <a:schemeClr val="tx1"/>
            </a:solidFill>
          </a:endParaRPr>
        </a:p>
      </dsp:txBody>
      <dsp:txXfrm>
        <a:off x="8521981" y="2511"/>
        <a:ext cx="2474879" cy="1484927"/>
      </dsp:txXfrm>
    </dsp:sp>
    <dsp:sp modelId="{1BC67AFD-C91E-4FC4-9C3A-E8A965945E6F}">
      <dsp:nvSpPr>
        <dsp:cNvPr id="0" name=""/>
        <dsp:cNvSpPr/>
      </dsp:nvSpPr>
      <dsp:spPr>
        <a:xfrm>
          <a:off x="354880" y="1734926"/>
          <a:ext cx="2474879" cy="14849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Perpetrator to receive the DVPN perpetrator leaflet</a:t>
          </a:r>
        </a:p>
      </dsp:txBody>
      <dsp:txXfrm>
        <a:off x="354880" y="1734926"/>
        <a:ext cx="2474879" cy="1484927"/>
      </dsp:txXfrm>
    </dsp:sp>
    <dsp:sp modelId="{7992243C-4B88-400D-897C-51F7E9F90218}">
      <dsp:nvSpPr>
        <dsp:cNvPr id="0" name=""/>
        <dsp:cNvSpPr/>
      </dsp:nvSpPr>
      <dsp:spPr>
        <a:xfrm>
          <a:off x="3077247" y="1734926"/>
          <a:ext cx="2474879" cy="14849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1" u="sng" kern="1200" dirty="0">
              <a:solidFill>
                <a:schemeClr val="tx1"/>
              </a:solidFill>
            </a:rPr>
            <a:t>DO NOT </a:t>
          </a:r>
          <a:r>
            <a:rPr lang="en-US" sz="2000" kern="1200" dirty="0">
              <a:solidFill>
                <a:schemeClr val="tx1"/>
              </a:solidFill>
            </a:rPr>
            <a:t>give the perpetrator a copy of the AO form</a:t>
          </a:r>
        </a:p>
      </dsp:txBody>
      <dsp:txXfrm>
        <a:off x="3077247" y="1734926"/>
        <a:ext cx="2474879" cy="1484927"/>
      </dsp:txXfrm>
    </dsp:sp>
    <dsp:sp modelId="{F5A0E932-B296-44AF-902C-FD07CDD881D3}">
      <dsp:nvSpPr>
        <dsp:cNvPr id="0" name=""/>
        <dsp:cNvSpPr/>
      </dsp:nvSpPr>
      <dsp:spPr>
        <a:xfrm>
          <a:off x="5799614" y="1734926"/>
          <a:ext cx="2474879" cy="14849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Ensure PPN is submitted &amp; relevant unit updated via task &amp; phone call (office hours)</a:t>
          </a:r>
        </a:p>
      </dsp:txBody>
      <dsp:txXfrm>
        <a:off x="5799614" y="1734926"/>
        <a:ext cx="2474879" cy="1484927"/>
      </dsp:txXfrm>
    </dsp:sp>
    <dsp:sp modelId="{D6054FDF-CD57-4C41-B8C0-1FF540E030B5}">
      <dsp:nvSpPr>
        <dsp:cNvPr id="0" name=""/>
        <dsp:cNvSpPr/>
      </dsp:nvSpPr>
      <dsp:spPr>
        <a:xfrm>
          <a:off x="8521981" y="1734926"/>
          <a:ext cx="2474879" cy="14849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Update NICHE &amp; PNC</a:t>
          </a:r>
        </a:p>
      </dsp:txBody>
      <dsp:txXfrm>
        <a:off x="8521981" y="1734926"/>
        <a:ext cx="2474879" cy="1484927"/>
      </dsp:txXfrm>
    </dsp:sp>
    <dsp:sp modelId="{AFA9757B-B59D-4195-967D-8C19E5017E78}">
      <dsp:nvSpPr>
        <dsp:cNvPr id="0" name=""/>
        <dsp:cNvSpPr/>
      </dsp:nvSpPr>
      <dsp:spPr>
        <a:xfrm>
          <a:off x="2612551" y="3467342"/>
          <a:ext cx="6126637" cy="148492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There is a power of arrest if there are reasonable grounds for believing that the perpetrator is in breach of the DVPN but there is no attached power of entry</a:t>
          </a:r>
        </a:p>
      </dsp:txBody>
      <dsp:txXfrm>
        <a:off x="2612551" y="3467342"/>
        <a:ext cx="6126637" cy="148492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941EB-9B9E-45F3-AB8C-E9AF9FB39DB3}">
      <dsp:nvSpPr>
        <dsp:cNvPr id="0" name=""/>
        <dsp:cNvSpPr/>
      </dsp:nvSpPr>
      <dsp:spPr>
        <a:xfrm>
          <a:off x="1345650" y="2692"/>
          <a:ext cx="2783617" cy="167017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DVPO application must be heard in Magistrates Court no later that 48hours after the DVPN was served</a:t>
          </a:r>
        </a:p>
      </dsp:txBody>
      <dsp:txXfrm>
        <a:off x="1345650" y="2692"/>
        <a:ext cx="2783617" cy="1670170"/>
      </dsp:txXfrm>
    </dsp:sp>
    <dsp:sp modelId="{5DF1C328-94AB-4BF0-9EE8-C084ACC92905}">
      <dsp:nvSpPr>
        <dsp:cNvPr id="0" name=""/>
        <dsp:cNvSpPr/>
      </dsp:nvSpPr>
      <dsp:spPr>
        <a:xfrm>
          <a:off x="4407629" y="2692"/>
          <a:ext cx="2783617" cy="167017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If Magistrates adjourn the hearing, then the DVPN will continue in effect until the hearing</a:t>
          </a:r>
        </a:p>
      </dsp:txBody>
      <dsp:txXfrm>
        <a:off x="4407629" y="2692"/>
        <a:ext cx="2783617" cy="1670170"/>
      </dsp:txXfrm>
    </dsp:sp>
    <dsp:sp modelId="{A84269F8-66C4-49DD-8AAE-DCFCD56DD95B}">
      <dsp:nvSpPr>
        <dsp:cNvPr id="0" name=""/>
        <dsp:cNvSpPr/>
      </dsp:nvSpPr>
      <dsp:spPr>
        <a:xfrm>
          <a:off x="7469608" y="2692"/>
          <a:ext cx="2783617" cy="167017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Victimless process</a:t>
          </a:r>
        </a:p>
      </dsp:txBody>
      <dsp:txXfrm>
        <a:off x="7469608" y="2692"/>
        <a:ext cx="2783617" cy="1670170"/>
      </dsp:txXfrm>
    </dsp:sp>
    <dsp:sp modelId="{9D4B6780-04A0-4552-BFF4-D03086B4CC52}">
      <dsp:nvSpPr>
        <dsp:cNvPr id="0" name=""/>
        <dsp:cNvSpPr/>
      </dsp:nvSpPr>
      <dsp:spPr>
        <a:xfrm>
          <a:off x="1345650" y="1951224"/>
          <a:ext cx="2783617" cy="16701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Admissibility of hearsay</a:t>
          </a:r>
        </a:p>
      </dsp:txBody>
      <dsp:txXfrm>
        <a:off x="1345650" y="1951224"/>
        <a:ext cx="2783617" cy="1670170"/>
      </dsp:txXfrm>
    </dsp:sp>
    <dsp:sp modelId="{21543C3C-AE3A-4B2B-B45E-B04C76A225BC}">
      <dsp:nvSpPr>
        <dsp:cNvPr id="0" name=""/>
        <dsp:cNvSpPr/>
      </dsp:nvSpPr>
      <dsp:spPr>
        <a:xfrm>
          <a:off x="4407629" y="1951224"/>
          <a:ext cx="2783617" cy="16701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Satisfied on the balance of probabilities</a:t>
          </a:r>
        </a:p>
      </dsp:txBody>
      <dsp:txXfrm>
        <a:off x="4407629" y="1951224"/>
        <a:ext cx="2783617" cy="1670170"/>
      </dsp:txXfrm>
    </dsp:sp>
    <dsp:sp modelId="{911D6301-E2E5-41BC-9844-83789278FBEF}">
      <dsp:nvSpPr>
        <dsp:cNvPr id="0" name=""/>
        <dsp:cNvSpPr/>
      </dsp:nvSpPr>
      <dsp:spPr>
        <a:xfrm>
          <a:off x="7469608" y="1951224"/>
          <a:ext cx="2783617" cy="16701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DVPO application must state the period of enforcement (14-28 days)</a:t>
          </a:r>
        </a:p>
      </dsp:txBody>
      <dsp:txXfrm>
        <a:off x="7469608" y="1951224"/>
        <a:ext cx="2783617" cy="1670170"/>
      </dsp:txXfrm>
    </dsp:sp>
    <dsp:sp modelId="{EEB5A753-42FB-4543-9C79-BE37A1354FD0}">
      <dsp:nvSpPr>
        <dsp:cNvPr id="0" name=""/>
        <dsp:cNvSpPr/>
      </dsp:nvSpPr>
      <dsp:spPr>
        <a:xfrm>
          <a:off x="4407629" y="3899756"/>
          <a:ext cx="2783617" cy="16701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DVPO application must include prohibitions</a:t>
          </a:r>
        </a:p>
      </dsp:txBody>
      <dsp:txXfrm>
        <a:off x="4407629" y="3899756"/>
        <a:ext cx="2783617" cy="167017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4FFC1-51A8-4AAC-B2F9-FB18619AFAA4}">
      <dsp:nvSpPr>
        <dsp:cNvPr id="0" name=""/>
        <dsp:cNvSpPr/>
      </dsp:nvSpPr>
      <dsp:spPr>
        <a:xfrm rot="5400000">
          <a:off x="1640422" y="1044473"/>
          <a:ext cx="1633216" cy="196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D7B1580-0260-465F-B6C7-1E636A6FB74B}">
      <dsp:nvSpPr>
        <dsp:cNvPr id="0" name=""/>
        <dsp:cNvSpPr/>
      </dsp:nvSpPr>
      <dsp:spPr>
        <a:xfrm>
          <a:off x="764249" y="2233"/>
          <a:ext cx="4690748" cy="131212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Constable may arrest without warrant if there are RGTB that the perpetrator has breached the DVPO</a:t>
          </a:r>
        </a:p>
      </dsp:txBody>
      <dsp:txXfrm>
        <a:off x="802680" y="40664"/>
        <a:ext cx="4613886" cy="1235266"/>
      </dsp:txXfrm>
    </dsp:sp>
    <dsp:sp modelId="{14B0824C-F087-42B5-BF89-58707B982D04}">
      <dsp:nvSpPr>
        <dsp:cNvPr id="0" name=""/>
        <dsp:cNvSpPr/>
      </dsp:nvSpPr>
      <dsp:spPr>
        <a:xfrm rot="5400000">
          <a:off x="1640422" y="2684633"/>
          <a:ext cx="1633216" cy="196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03E7C24-8F60-45DA-9C6D-E5313F2837CA}">
      <dsp:nvSpPr>
        <dsp:cNvPr id="0" name=""/>
        <dsp:cNvSpPr/>
      </dsp:nvSpPr>
      <dsp:spPr>
        <a:xfrm>
          <a:off x="803667" y="1642393"/>
          <a:ext cx="4611911" cy="131212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Perpetrator must be RIC &amp; brought before a Magistrates Court within 24 hours from the time of arrest for the breach</a:t>
          </a:r>
        </a:p>
      </dsp:txBody>
      <dsp:txXfrm>
        <a:off x="842098" y="1680824"/>
        <a:ext cx="4535049" cy="1235266"/>
      </dsp:txXfrm>
    </dsp:sp>
    <dsp:sp modelId="{CE489BB7-C6DA-4929-8C12-FD5D961B3A19}">
      <dsp:nvSpPr>
        <dsp:cNvPr id="0" name=""/>
        <dsp:cNvSpPr/>
      </dsp:nvSpPr>
      <dsp:spPr>
        <a:xfrm>
          <a:off x="2464274" y="3504713"/>
          <a:ext cx="5251650" cy="196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924421D-EFDA-4E09-AD7B-033B11F58BC1}">
      <dsp:nvSpPr>
        <dsp:cNvPr id="0" name=""/>
        <dsp:cNvSpPr/>
      </dsp:nvSpPr>
      <dsp:spPr>
        <a:xfrm>
          <a:off x="828215" y="3282554"/>
          <a:ext cx="4562816" cy="131212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Courts may adjourn &amp; RIC</a:t>
          </a:r>
        </a:p>
      </dsp:txBody>
      <dsp:txXfrm>
        <a:off x="866646" y="3320985"/>
        <a:ext cx="4485954" cy="1235266"/>
      </dsp:txXfrm>
    </dsp:sp>
    <dsp:sp modelId="{B5C15AC0-B506-4BF8-AED8-742D093ED5DF}">
      <dsp:nvSpPr>
        <dsp:cNvPr id="0" name=""/>
        <dsp:cNvSpPr/>
      </dsp:nvSpPr>
      <dsp:spPr>
        <a:xfrm rot="16200000">
          <a:off x="6906288" y="2684633"/>
          <a:ext cx="1633216" cy="196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638B861-5CD6-45ED-B0DC-EA6027725CA2}">
      <dsp:nvSpPr>
        <dsp:cNvPr id="0" name=""/>
        <dsp:cNvSpPr/>
      </dsp:nvSpPr>
      <dsp:spPr>
        <a:xfrm>
          <a:off x="6179653" y="3282554"/>
          <a:ext cx="4391671" cy="131212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24 hours does not include Sundays or Bank Holidays</a:t>
          </a:r>
        </a:p>
      </dsp:txBody>
      <dsp:txXfrm>
        <a:off x="6218084" y="3320985"/>
        <a:ext cx="4314809" cy="1235266"/>
      </dsp:txXfrm>
    </dsp:sp>
    <dsp:sp modelId="{EB38DF12-5165-471E-9EBE-9830807E3F47}">
      <dsp:nvSpPr>
        <dsp:cNvPr id="0" name=""/>
        <dsp:cNvSpPr/>
      </dsp:nvSpPr>
      <dsp:spPr>
        <a:xfrm rot="16200000">
          <a:off x="6906288" y="1044473"/>
          <a:ext cx="1633216" cy="196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9F3C6AC-0753-49E3-921B-501CF7965B45}">
      <dsp:nvSpPr>
        <dsp:cNvPr id="0" name=""/>
        <dsp:cNvSpPr/>
      </dsp:nvSpPr>
      <dsp:spPr>
        <a:xfrm>
          <a:off x="6204212" y="1642393"/>
          <a:ext cx="4342553" cy="131212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Dealt with as Contempt of Court under S63 Magistrates Court Act</a:t>
          </a:r>
        </a:p>
      </dsp:txBody>
      <dsp:txXfrm>
        <a:off x="6242643" y="1680824"/>
        <a:ext cx="4265691" cy="1235266"/>
      </dsp:txXfrm>
    </dsp:sp>
    <dsp:sp modelId="{E28FC9C9-270E-4AB0-87DA-D57B0CC840B9}">
      <dsp:nvSpPr>
        <dsp:cNvPr id="0" name=""/>
        <dsp:cNvSpPr/>
      </dsp:nvSpPr>
      <dsp:spPr>
        <a:xfrm>
          <a:off x="6176668" y="2233"/>
          <a:ext cx="4397641" cy="131212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Fine or imprisonment (£50 each day breached or two months)</a:t>
          </a:r>
        </a:p>
      </dsp:txBody>
      <dsp:txXfrm>
        <a:off x="6215099" y="40664"/>
        <a:ext cx="4320779" cy="123526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F7084-3B43-4033-BE6C-344F3DE52CBC}">
      <dsp:nvSpPr>
        <dsp:cNvPr id="0" name=""/>
        <dsp:cNvSpPr/>
      </dsp:nvSpPr>
      <dsp:spPr>
        <a:xfrm>
          <a:off x="667418" y="16137"/>
          <a:ext cx="3980894" cy="16443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a:t>
          </a:r>
          <a:r>
            <a:rPr lang="en-US" sz="2400" b="1" i="1" u="sng" kern="1200" dirty="0">
              <a:solidFill>
                <a:schemeClr val="tx1"/>
              </a:solidFill>
            </a:rPr>
            <a:t>senior police officer </a:t>
          </a:r>
          <a:r>
            <a:rPr lang="en-US" sz="2400" kern="1200" dirty="0">
              <a:solidFill>
                <a:schemeClr val="tx1"/>
              </a:solidFill>
            </a:rPr>
            <a:t>may give a DAPN to a person (‘P’) if conditions </a:t>
          </a:r>
          <a:r>
            <a:rPr lang="en-US" sz="2400" b="1" i="1" u="sng" kern="1200" dirty="0">
              <a:solidFill>
                <a:schemeClr val="tx1"/>
              </a:solidFill>
            </a:rPr>
            <a:t>A and B </a:t>
          </a:r>
          <a:r>
            <a:rPr lang="en-US" sz="2400" kern="1200" dirty="0">
              <a:solidFill>
                <a:schemeClr val="tx1"/>
              </a:solidFill>
            </a:rPr>
            <a:t>are met </a:t>
          </a:r>
        </a:p>
      </dsp:txBody>
      <dsp:txXfrm>
        <a:off x="715580" y="64299"/>
        <a:ext cx="3884570" cy="1548059"/>
      </dsp:txXfrm>
    </dsp:sp>
    <dsp:sp modelId="{AE9C1E0F-BDA3-4396-B6A4-D1D0B1194B94}">
      <dsp:nvSpPr>
        <dsp:cNvPr id="0" name=""/>
        <dsp:cNvSpPr/>
      </dsp:nvSpPr>
      <dsp:spPr>
        <a:xfrm rot="21599181">
          <a:off x="4888140" y="492153"/>
          <a:ext cx="577766" cy="6911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888140" y="630404"/>
        <a:ext cx="404436" cy="414691"/>
      </dsp:txXfrm>
    </dsp:sp>
    <dsp:sp modelId="{DBED27BE-D8A8-416B-9346-E95758559B94}">
      <dsp:nvSpPr>
        <dsp:cNvPr id="0" name=""/>
        <dsp:cNvSpPr/>
      </dsp:nvSpPr>
      <dsp:spPr>
        <a:xfrm>
          <a:off x="5738437" y="1038"/>
          <a:ext cx="4087019" cy="167214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DAPN is a notice prohibiting P from being abusive to a person aged 16 or over to whom P is personally connected</a:t>
          </a:r>
        </a:p>
      </dsp:txBody>
      <dsp:txXfrm>
        <a:off x="5787412" y="50013"/>
        <a:ext cx="3989069" cy="1574191"/>
      </dsp:txXfrm>
    </dsp:sp>
    <dsp:sp modelId="{96A52D31-A5A4-426D-BC67-5EBED46C7B36}">
      <dsp:nvSpPr>
        <dsp:cNvPr id="0" name=""/>
        <dsp:cNvSpPr/>
      </dsp:nvSpPr>
      <dsp:spPr>
        <a:xfrm rot="5376053">
          <a:off x="7850858" y="1771690"/>
          <a:ext cx="480830" cy="6911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7883425" y="1876852"/>
        <a:ext cx="414691" cy="336581"/>
      </dsp:txXfrm>
    </dsp:sp>
    <dsp:sp modelId="{C4138732-B23C-48D5-946F-B25BE69C02EB}">
      <dsp:nvSpPr>
        <dsp:cNvPr id="0" name=""/>
        <dsp:cNvSpPr/>
      </dsp:nvSpPr>
      <dsp:spPr>
        <a:xfrm>
          <a:off x="5752511" y="2580385"/>
          <a:ext cx="4097581" cy="20703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Condition A </a:t>
          </a:r>
          <a:r>
            <a:rPr lang="en-US" sz="2400" kern="1200" dirty="0">
              <a:solidFill>
                <a:schemeClr val="tx1"/>
              </a:solidFill>
            </a:rPr>
            <a:t>is that the senior police officer has RGTB that P has been abusive towards a person aged 16 or over to whom P is personally connected</a:t>
          </a:r>
        </a:p>
      </dsp:txBody>
      <dsp:txXfrm>
        <a:off x="5813151" y="2641025"/>
        <a:ext cx="3976301" cy="1949115"/>
      </dsp:txXfrm>
    </dsp:sp>
    <dsp:sp modelId="{D79FD665-8D59-43AF-87D4-94E8804B0213}">
      <dsp:nvSpPr>
        <dsp:cNvPr id="0" name=""/>
        <dsp:cNvSpPr/>
      </dsp:nvSpPr>
      <dsp:spPr>
        <a:xfrm rot="10848105">
          <a:off x="4969943" y="3234254"/>
          <a:ext cx="553049" cy="6911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5135850" y="3373645"/>
        <a:ext cx="387134" cy="414691"/>
      </dsp:txXfrm>
    </dsp:sp>
    <dsp:sp modelId="{D2B24071-474C-4B18-937A-8DF7981B79B0}">
      <dsp:nvSpPr>
        <dsp:cNvPr id="0" name=""/>
        <dsp:cNvSpPr/>
      </dsp:nvSpPr>
      <dsp:spPr>
        <a:xfrm>
          <a:off x="693894" y="2503692"/>
          <a:ext cx="4015228" cy="20810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Condition B </a:t>
          </a:r>
          <a:r>
            <a:rPr lang="en-US" sz="2400" b="0" i="0" kern="1200" dirty="0">
              <a:solidFill>
                <a:schemeClr val="tx1"/>
              </a:solidFill>
            </a:rPr>
            <a:t>is that the senior police officer has RGTB that it is necessary to give the notice to protect that person from DA, or the risk of DA, carried out by P</a:t>
          </a:r>
        </a:p>
      </dsp:txBody>
      <dsp:txXfrm>
        <a:off x="754846" y="2564644"/>
        <a:ext cx="3893324" cy="195914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12FE3-2608-4B91-B4F4-D295D1218C14}">
      <dsp:nvSpPr>
        <dsp:cNvPr id="0" name=""/>
        <dsp:cNvSpPr/>
      </dsp:nvSpPr>
      <dsp:spPr>
        <a:xfrm>
          <a:off x="3324" y="910446"/>
          <a:ext cx="2637820" cy="158269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Provisions that may be made by notices same as DVPN</a:t>
          </a:r>
        </a:p>
      </dsp:txBody>
      <dsp:txXfrm>
        <a:off x="3324" y="910446"/>
        <a:ext cx="2637820" cy="1582692"/>
      </dsp:txXfrm>
    </dsp:sp>
    <dsp:sp modelId="{96D4E9CD-CCAF-45E6-984D-7507D425A9E6}">
      <dsp:nvSpPr>
        <dsp:cNvPr id="0" name=""/>
        <dsp:cNvSpPr/>
      </dsp:nvSpPr>
      <dsp:spPr>
        <a:xfrm>
          <a:off x="2904927" y="910446"/>
          <a:ext cx="2637820" cy="158269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No consent necessary from the person the DAPN is issued to protect for the giving of the notice</a:t>
          </a:r>
        </a:p>
      </dsp:txBody>
      <dsp:txXfrm>
        <a:off x="2904927" y="910446"/>
        <a:ext cx="2637820" cy="1582692"/>
      </dsp:txXfrm>
    </dsp:sp>
    <dsp:sp modelId="{ED8D57A9-294D-46D9-9EEC-AEC1E2F2DDA1}">
      <dsp:nvSpPr>
        <dsp:cNvPr id="0" name=""/>
        <dsp:cNvSpPr/>
      </dsp:nvSpPr>
      <dsp:spPr>
        <a:xfrm>
          <a:off x="5806529" y="910446"/>
          <a:ext cx="2637820" cy="158269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DAPN must be given in writing, same process &amp; timescales for DVPN</a:t>
          </a:r>
        </a:p>
      </dsp:txBody>
      <dsp:txXfrm>
        <a:off x="5806529" y="910446"/>
        <a:ext cx="2637820" cy="1582692"/>
      </dsp:txXfrm>
    </dsp:sp>
    <dsp:sp modelId="{12EE11D8-90EC-40A9-A795-135191652231}">
      <dsp:nvSpPr>
        <dsp:cNvPr id="0" name=""/>
        <dsp:cNvSpPr/>
      </dsp:nvSpPr>
      <dsp:spPr>
        <a:xfrm>
          <a:off x="8708131" y="910446"/>
          <a:ext cx="2637820" cy="158269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If Constable has RGTB that a person is in breach of DAPN can arrest without warrant</a:t>
          </a:r>
        </a:p>
      </dsp:txBody>
      <dsp:txXfrm>
        <a:off x="8708131" y="910446"/>
        <a:ext cx="2637820" cy="1582692"/>
      </dsp:txXfrm>
    </dsp:sp>
    <dsp:sp modelId="{AB8CAEA7-99CC-4F23-8064-989AA01A94C4}">
      <dsp:nvSpPr>
        <dsp:cNvPr id="0" name=""/>
        <dsp:cNvSpPr/>
      </dsp:nvSpPr>
      <dsp:spPr>
        <a:xfrm>
          <a:off x="0" y="2778049"/>
          <a:ext cx="2637820" cy="15826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DAPOs issued by the Court in the same way as DVPOs</a:t>
          </a:r>
        </a:p>
      </dsp:txBody>
      <dsp:txXfrm>
        <a:off x="0" y="2778049"/>
        <a:ext cx="2637820" cy="1582692"/>
      </dsp:txXfrm>
    </dsp:sp>
    <dsp:sp modelId="{00D0F056-5306-4F3F-A468-CF70C7F76F6A}">
      <dsp:nvSpPr>
        <dsp:cNvPr id="0" name=""/>
        <dsp:cNvSpPr/>
      </dsp:nvSpPr>
      <dsp:spPr>
        <a:xfrm>
          <a:off x="3145799" y="2756920"/>
          <a:ext cx="5057677" cy="15826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DAPOs can also be issued when convicted of an offence, when acquitted of an offence &amp; applied for in certain circumstances in family proceedings </a:t>
          </a:r>
        </a:p>
      </dsp:txBody>
      <dsp:txXfrm>
        <a:off x="3145799" y="2756920"/>
        <a:ext cx="5057677" cy="1582692"/>
      </dsp:txXfrm>
    </dsp:sp>
    <dsp:sp modelId="{7E2099F3-862C-41AB-B231-A749DBABD597}">
      <dsp:nvSpPr>
        <dsp:cNvPr id="0" name=""/>
        <dsp:cNvSpPr/>
      </dsp:nvSpPr>
      <dsp:spPr>
        <a:xfrm>
          <a:off x="8711456" y="2778049"/>
          <a:ext cx="2637820" cy="15826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Order is made on balance of probabilities</a:t>
          </a:r>
        </a:p>
      </dsp:txBody>
      <dsp:txXfrm>
        <a:off x="8711456" y="2778049"/>
        <a:ext cx="2637820" cy="158269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A2237-41F5-4ECE-8FA9-3EAB67B8B109}">
      <dsp:nvSpPr>
        <dsp:cNvPr id="0" name=""/>
        <dsp:cNvSpPr/>
      </dsp:nvSpPr>
      <dsp:spPr>
        <a:xfrm>
          <a:off x="813" y="640166"/>
          <a:ext cx="3501892" cy="4202271"/>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US" sz="4000" kern="1200"/>
        </a:p>
      </dsp:txBody>
      <dsp:txXfrm rot="16200000">
        <a:off x="-1371928" y="2012908"/>
        <a:ext cx="3445862" cy="700378"/>
      </dsp:txXfrm>
    </dsp:sp>
    <dsp:sp modelId="{CCA1B956-73FE-4B41-8086-529D6F460A18}">
      <dsp:nvSpPr>
        <dsp:cNvPr id="0" name=""/>
        <dsp:cNvSpPr/>
      </dsp:nvSpPr>
      <dsp:spPr>
        <a:xfrm>
          <a:off x="701192" y="640166"/>
          <a:ext cx="2608910" cy="420227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An estimated 1.9 million adults 16-59 experienced DA in the year ending 2017</a:t>
          </a:r>
        </a:p>
      </dsp:txBody>
      <dsp:txXfrm>
        <a:off x="701192" y="640166"/>
        <a:ext cx="2608910" cy="4202271"/>
      </dsp:txXfrm>
    </dsp:sp>
    <dsp:sp modelId="{C2D407F3-058E-4381-B168-507E079C20EB}">
      <dsp:nvSpPr>
        <dsp:cNvPr id="0" name=""/>
        <dsp:cNvSpPr/>
      </dsp:nvSpPr>
      <dsp:spPr>
        <a:xfrm>
          <a:off x="3625272" y="640166"/>
          <a:ext cx="3501892" cy="420227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US" sz="4000" kern="1200"/>
        </a:p>
      </dsp:txBody>
      <dsp:txXfrm rot="16200000">
        <a:off x="2252530" y="2012908"/>
        <a:ext cx="3445862" cy="700378"/>
      </dsp:txXfrm>
    </dsp:sp>
    <dsp:sp modelId="{30C23976-5319-4A12-8BF9-83256A025D41}">
      <dsp:nvSpPr>
        <dsp:cNvPr id="0" name=""/>
        <dsp:cNvSpPr/>
      </dsp:nvSpPr>
      <dsp:spPr>
        <a:xfrm rot="5400000">
          <a:off x="3333977" y="3980243"/>
          <a:ext cx="617608" cy="525283"/>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2505CE5-A550-4425-A047-AADC6EB8A379}">
      <dsp:nvSpPr>
        <dsp:cNvPr id="0" name=""/>
        <dsp:cNvSpPr/>
      </dsp:nvSpPr>
      <dsp:spPr>
        <a:xfrm>
          <a:off x="4325651" y="640166"/>
          <a:ext cx="2608910" cy="420227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DA related crime accounted for 11% of the total of recorded crime</a:t>
          </a:r>
        </a:p>
      </dsp:txBody>
      <dsp:txXfrm>
        <a:off x="4325651" y="640166"/>
        <a:ext cx="2608910" cy="4202271"/>
      </dsp:txXfrm>
    </dsp:sp>
    <dsp:sp modelId="{E1F808D8-801E-4013-AEB8-3889AABF891E}">
      <dsp:nvSpPr>
        <dsp:cNvPr id="0" name=""/>
        <dsp:cNvSpPr/>
      </dsp:nvSpPr>
      <dsp:spPr>
        <a:xfrm>
          <a:off x="7249731" y="640166"/>
          <a:ext cx="3501892" cy="4202271"/>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US" sz="4000" kern="1200"/>
        </a:p>
      </dsp:txBody>
      <dsp:txXfrm rot="16200000">
        <a:off x="5876989" y="2012908"/>
        <a:ext cx="3445862" cy="700378"/>
      </dsp:txXfrm>
    </dsp:sp>
    <dsp:sp modelId="{B00BD1FB-91A1-4BBB-B2A0-B2FB5CEFC2E5}">
      <dsp:nvSpPr>
        <dsp:cNvPr id="0" name=""/>
        <dsp:cNvSpPr/>
      </dsp:nvSpPr>
      <dsp:spPr>
        <a:xfrm rot="5400000">
          <a:off x="6958436" y="3980243"/>
          <a:ext cx="617608" cy="525283"/>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AD38F3C-E945-4FC7-A240-7800463A1A34}">
      <dsp:nvSpPr>
        <dsp:cNvPr id="0" name=""/>
        <dsp:cNvSpPr/>
      </dsp:nvSpPr>
      <dsp:spPr>
        <a:xfrm>
          <a:off x="7950110" y="640166"/>
          <a:ext cx="2608910" cy="4202271"/>
        </a:xfrm>
        <a:prstGeom prst="rect">
          <a:avLst/>
        </a:prstGeom>
        <a:solidFill>
          <a:schemeClr val="accent2">
            <a:lumMod val="60000"/>
            <a:lumOff val="4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Peak times for DA:-</a:t>
          </a:r>
        </a:p>
        <a:p>
          <a:pPr marL="0" lvl="0" indent="0" algn="l" defTabSz="1244600">
            <a:lnSpc>
              <a:spcPct val="90000"/>
            </a:lnSpc>
            <a:spcBef>
              <a:spcPct val="0"/>
            </a:spcBef>
            <a:spcAft>
              <a:spcPct val="35000"/>
            </a:spcAft>
            <a:buNone/>
          </a:pPr>
          <a:r>
            <a:rPr lang="en-US" sz="2800" kern="1200" dirty="0">
              <a:solidFill>
                <a:schemeClr val="tx1"/>
              </a:solidFill>
            </a:rPr>
            <a:t>Mon to Fri 4pm – 10pm</a:t>
          </a:r>
        </a:p>
        <a:p>
          <a:pPr marL="0" lvl="0" indent="0" algn="l" defTabSz="1244600">
            <a:lnSpc>
              <a:spcPct val="90000"/>
            </a:lnSpc>
            <a:spcBef>
              <a:spcPct val="0"/>
            </a:spcBef>
            <a:spcAft>
              <a:spcPct val="35000"/>
            </a:spcAft>
            <a:buNone/>
          </a:pPr>
          <a:r>
            <a:rPr lang="en-US" sz="2800" kern="1200" dirty="0">
              <a:solidFill>
                <a:schemeClr val="tx1"/>
              </a:solidFill>
            </a:rPr>
            <a:t>Friday &amp; Saturday between 6pm &amp; 1am</a:t>
          </a:r>
        </a:p>
        <a:p>
          <a:pPr marL="0" lvl="0" indent="0" algn="l" defTabSz="1244600">
            <a:lnSpc>
              <a:spcPct val="90000"/>
            </a:lnSpc>
            <a:spcBef>
              <a:spcPct val="0"/>
            </a:spcBef>
            <a:spcAft>
              <a:spcPct val="35000"/>
            </a:spcAft>
            <a:buNone/>
          </a:pPr>
          <a:r>
            <a:rPr lang="en-US" sz="2800" kern="1200" dirty="0">
              <a:solidFill>
                <a:schemeClr val="tx1"/>
              </a:solidFill>
            </a:rPr>
            <a:t>Monday between 5pm &amp; 11pm</a:t>
          </a:r>
        </a:p>
      </dsp:txBody>
      <dsp:txXfrm>
        <a:off x="7950110" y="640166"/>
        <a:ext cx="2608910" cy="42022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45C905C-7296-4683-9992-6C2E57FDB190}" type="datetimeFigureOut">
              <a:rPr lang="en-GB" smtClean="0"/>
              <a:t>17/04/2023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5C039A1-AB77-46A4-9AD7-4C575DE709E2}" type="slidenum">
              <a:rPr lang="en-GB" smtClean="0"/>
              <a:t>‹#›</a:t>
            </a:fld>
            <a:endParaRPr lang="en-GB"/>
          </a:p>
        </p:txBody>
      </p:sp>
    </p:spTree>
    <p:extLst>
      <p:ext uri="{BB962C8B-B14F-4D97-AF65-F5344CB8AC3E}">
        <p14:creationId xmlns:p14="http://schemas.microsoft.com/office/powerpoint/2010/main" val="273671345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C10DF6-D7D6-4989-8C88-1A3D069C53E2}" type="datetimeFigureOut">
              <a:rPr lang="en-GB" smtClean="0"/>
              <a:t>17/04/2023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624A2F-DD43-4DAE-A951-B73727F214F4}" type="slidenum">
              <a:rPr lang="en-GB" smtClean="0"/>
              <a:t>‹#›</a:t>
            </a:fld>
            <a:endParaRPr lang="en-GB"/>
          </a:p>
        </p:txBody>
      </p:sp>
    </p:spTree>
    <p:extLst>
      <p:ext uri="{BB962C8B-B14F-4D97-AF65-F5344CB8AC3E}">
        <p14:creationId xmlns:p14="http://schemas.microsoft.com/office/powerpoint/2010/main" val="38247088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thenational.wales/news/20033871.liz-saville-roberts-criticises-stance-domestic-abuse-register/"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s://www.ncbi.nlm.nih.gov/pmc/articles/PMC2573025/" TargetMode="External"/><Relationship Id="rId4" Type="http://schemas.openxmlformats.org/officeDocument/2006/relationships/hyperlink" Target="https://www.rhyljournal.co.uk/news/20092974.hsbc-offer-safe-place-domestic-abuse-victims-denbigh-rhyl-branches/"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driveproject.org.uk/"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gov.uk/government/publications/domestic-violence-protection-order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ons.gov.uk/releases/crimeinenglandandwalesyearendingjune2017"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Please signpost students to the PVP pages on BOB/The Beat which has a wealth of information in relation to Domestic Abuse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Trainer to ensure that they have e mailed the mobile PPN document to the students as they will need to refer to this later 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Domestic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Police Officers first response actions in relation to Golden Hour enquiries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Domestic Abuse on victims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behaviours displayed by victims of domestic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measures used by police to safeguard victim of Domestic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Domestic Violence Protection Notices (DVPNs), Domestic Violence Protection Orders(DVPOs), Domestic Abuse Protection Notices (DAPNs) and Domestic Abuse Protection Orders (DAPOs)</a:t>
            </a:r>
            <a:endPar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Potential offences committed in relation to Domestic Abuse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en-US" sz="1200" b="0" i="0" u="none" strike="noStrike" kern="0" cap="none" spc="0" normalizeH="0" baseline="0" noProof="0" dirty="0">
                <a:ln>
                  <a:noFill/>
                </a:ln>
                <a:solidFill>
                  <a:srgbClr val="4472C4">
                    <a:lumMod val="50000"/>
                  </a:srgbClr>
                </a:solidFill>
                <a:effectLst/>
                <a:uLnTx/>
                <a:uFillTx/>
                <a:latin typeface="Arial" panose="020B0604020202020204" pitchFamily="34" charset="0"/>
                <a:ea typeface="+mn-ea"/>
                <a:cs typeface="Arial" panose="020B0604020202020204" pitchFamily="34" charset="0"/>
              </a:rPr>
              <a:t>Common Assault/Battery (S39 CJA 1988), Assault Occasioning Actual Bodily Harm (s47 ABH OAPA 1861), Unlawful Wounding (s20 OAPA 1861), Wounding with Intent/ Inflicting GBH  (S18 OAPA 1861), Murder, Criminal Damage – Threats to cause damage, Conspiracy Offences, The Protection from Harassment Act 1997 is intended to prevent harassment ('stalking') and other similar unsocial conduct, S2 Harassment, S2A Stalking, S4 – Harassment in fear of Violence, S4A – Stalking in fear of Violence, Rape, Sexual Assault, Violence to secure entry, Threats to kill, Witness intimidation, Malicious Communications, Theft, Revenge Porn, Controlling or Coercive Behaviour in intimate or familial relationships.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0" cap="none" spc="0" normalizeH="0" baseline="0" noProof="0" dirty="0">
              <a:ln>
                <a:noFill/>
              </a:ln>
              <a:solidFill>
                <a:srgbClr val="4472C4">
                  <a:lumMod val="50000"/>
                </a:srgbClr>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sng"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0624A2F-DD43-4DAE-A951-B73727F214F4}" type="slidenum">
              <a:rPr lang="en-GB" smtClean="0"/>
              <a:t>1</a:t>
            </a:fld>
            <a:endParaRPr lang="en-GB"/>
          </a:p>
        </p:txBody>
      </p:sp>
    </p:spTree>
    <p:extLst>
      <p:ext uri="{BB962C8B-B14F-4D97-AF65-F5344CB8AC3E}">
        <p14:creationId xmlns:p14="http://schemas.microsoft.com/office/powerpoint/2010/main" val="2980166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Act supports the view that DA</a:t>
            </a:r>
            <a:r>
              <a:rPr lang="en-GB" baseline="0" dirty="0"/>
              <a:t> can take many forms. The legal definition now incorporates a range of abuses beyond physical violence including emotional, coercive and controlling behaviour and economic abuse. The abuse can be behaviour consisting of a single incident or course of conduct. Victim and perpetrator must be personally connected. The definition ensures that different types of relationships are captured including ex-partners and family members. The definition is gender neutral to ensure that all victims and all types of DA are sufficiently captured. The definition does not extend to paid and unpaid carers, unless they are personally connected.</a:t>
            </a:r>
          </a:p>
          <a:p>
            <a:r>
              <a:rPr lang="en-GB" baseline="0" dirty="0"/>
              <a:t>It will also provide further protection to the millions of people who experience DA, as well as strengthen measures to tackle perpetrators</a:t>
            </a:r>
          </a:p>
          <a:p>
            <a:r>
              <a:rPr lang="en-GB" baseline="0" dirty="0"/>
              <a:t>DA is for over 16years, if abusive behaviour were directed to under 16 years old, it would be dealt with as child abuse rather than DA. However, for the first time a child who sees or hears, or experiences the effects of DA and is related to the person being abused or the perp, is also to be regarded as a victim of DA in their own right. This will help ensure that services address the needs of children affected by DA. (this will be one of the functions of the DA Commissioner to encourage good practice and the provision of protection in relation to the ID of children affected by DA)</a:t>
            </a:r>
          </a:p>
          <a:p>
            <a:r>
              <a:rPr lang="en-GB" baseline="0" dirty="0"/>
              <a:t>Extends the coercive control offence no longer making it a requirement for abusers and victims to either still be in a relationship or to still live together. There is significant research which shows that those that leave abusive ex-partners can often face sustained or increased controlling or coercive behaviour (This will have particular significance in the context of economic abuse with 1 in 4 women reporting this post separation)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DAPOs are intended to consolidate the existing array of protection orders such as DVPOs and non-molestation orders. DAPOs will bring together the strongest elements of these schemes, which will allow the courts to implement both prohibitions and positive requirements on perps as well as a monitoring requirement to ensure that perps are complying with the terms of their order.</a:t>
            </a:r>
            <a:r>
              <a:rPr lang="en-GB" altLang="en-US" sz="1200" kern="0" dirty="0">
                <a:latin typeface="Calibri" panose="020F0502020204030204" pitchFamily="34" charset="0"/>
                <a:cs typeface="Calibri" panose="020F0502020204030204" pitchFamily="34" charset="0"/>
              </a:rPr>
              <a:t> Breaching a DAPO is a criminal offence with a maximum 5 years imprisonment.</a:t>
            </a:r>
          </a:p>
          <a:p>
            <a:r>
              <a:rPr lang="en-GB" dirty="0"/>
              <a:t>Act creates the role of the DA Commissioner</a:t>
            </a:r>
            <a:r>
              <a:rPr lang="en-GB" baseline="0" dirty="0"/>
              <a:t> and gives the role specific powers that will help improve the response to DA and hold both government and agencies to account. All statutory agencies and government departments will have a legal duty to co-operate with the commissioner and respond publicly to any recommendations within 56 days.</a:t>
            </a:r>
          </a:p>
          <a:p>
            <a:endParaRPr lang="en-GB" baseline="0" dirty="0"/>
          </a:p>
          <a:p>
            <a:r>
              <a:rPr lang="en-GB" b="1" baseline="0" dirty="0"/>
              <a:t>**** As of 4</a:t>
            </a:r>
            <a:r>
              <a:rPr lang="en-GB" b="1" baseline="30000" dirty="0"/>
              <a:t>th</a:t>
            </a:r>
            <a:r>
              <a:rPr lang="en-GB" b="1" baseline="0" dirty="0"/>
              <a:t> January 2022 new measures targeted directly at keeping women and girls safer have been added to the Police, Crime, Sentencing &amp; Courts Bill ****</a:t>
            </a:r>
          </a:p>
          <a:p>
            <a:pPr algn="l"/>
            <a:r>
              <a:rPr lang="en-GB" b="0" i="0" dirty="0">
                <a:solidFill>
                  <a:srgbClr val="0B0C0C"/>
                </a:solidFill>
                <a:effectLst/>
                <a:latin typeface="GDS Transport"/>
              </a:rPr>
              <a:t>Under the changes, victims of domestic abuse will be allowed more time to report incidents of common assault or battery against them. Currently, prosecutions must commence within six months of the offence.</a:t>
            </a:r>
          </a:p>
          <a:p>
            <a:pPr algn="l"/>
            <a:r>
              <a:rPr lang="en-GB" b="0" i="0" dirty="0">
                <a:solidFill>
                  <a:srgbClr val="0B0C0C"/>
                </a:solidFill>
                <a:effectLst/>
                <a:latin typeface="GDS Transport"/>
              </a:rPr>
              <a:t>Instead, this requirement will be moved to six months from the date the incident is formally reported to the police – with an overall time limit of two years from the offence to bring a prosecution. Domestic abuse is often reported late relative to other crimes; so this will ensure victims have enough time to seek justice and that perpetrators answer for their actions.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“personally connected”</a:t>
            </a:r>
          </a:p>
          <a:p>
            <a:r>
              <a:rPr lang="en-GB" sz="1200" b="0" i="0" kern="1200" dirty="0">
                <a:solidFill>
                  <a:schemeClr val="tx1"/>
                </a:solidFill>
                <a:effectLst/>
                <a:latin typeface="+mn-lt"/>
                <a:ea typeface="+mn-ea"/>
                <a:cs typeface="+mn-cs"/>
              </a:rPr>
              <a:t>(1)For the purposes of this Act, two people are “personally connected” to each other if any of the following applies—</a:t>
            </a:r>
          </a:p>
          <a:p>
            <a:r>
              <a:rPr lang="en-GB" sz="1200" b="0" i="0" kern="1200" dirty="0">
                <a:solidFill>
                  <a:schemeClr val="tx1"/>
                </a:solidFill>
                <a:effectLst/>
                <a:latin typeface="+mn-lt"/>
                <a:ea typeface="+mn-ea"/>
                <a:cs typeface="+mn-cs"/>
              </a:rPr>
              <a:t>(a)they are, or have been, married to each other;</a:t>
            </a:r>
          </a:p>
          <a:p>
            <a:r>
              <a:rPr lang="en-GB" sz="1200" b="0" i="0" kern="1200" dirty="0">
                <a:solidFill>
                  <a:schemeClr val="tx1"/>
                </a:solidFill>
                <a:effectLst/>
                <a:latin typeface="+mn-lt"/>
                <a:ea typeface="+mn-ea"/>
                <a:cs typeface="+mn-cs"/>
              </a:rPr>
              <a:t>(b)they are, or have been, civil partners of each other;</a:t>
            </a:r>
          </a:p>
          <a:p>
            <a:r>
              <a:rPr lang="en-GB" sz="1200" b="0" i="0" kern="1200" dirty="0">
                <a:solidFill>
                  <a:schemeClr val="tx1"/>
                </a:solidFill>
                <a:effectLst/>
                <a:latin typeface="+mn-lt"/>
                <a:ea typeface="+mn-ea"/>
                <a:cs typeface="+mn-cs"/>
              </a:rPr>
              <a:t>(c)they have agreed to marry one another (whether or not the agreement has been terminated);</a:t>
            </a:r>
          </a:p>
          <a:p>
            <a:r>
              <a:rPr lang="en-GB" sz="1200" b="0" i="0" kern="1200" dirty="0">
                <a:solidFill>
                  <a:schemeClr val="tx1"/>
                </a:solidFill>
                <a:effectLst/>
                <a:latin typeface="+mn-lt"/>
                <a:ea typeface="+mn-ea"/>
                <a:cs typeface="+mn-cs"/>
              </a:rPr>
              <a:t>(d)they have entered into a civil partnership agreement (whether or not the agreement has been terminated);</a:t>
            </a:r>
          </a:p>
          <a:p>
            <a:r>
              <a:rPr lang="en-GB" sz="1200" b="0" i="0" kern="1200" dirty="0">
                <a:solidFill>
                  <a:schemeClr val="tx1"/>
                </a:solidFill>
                <a:effectLst/>
                <a:latin typeface="+mn-lt"/>
                <a:ea typeface="+mn-ea"/>
                <a:cs typeface="+mn-cs"/>
              </a:rPr>
              <a:t>(e)they are, or have been, in an intimate personal relationship with each other;</a:t>
            </a:r>
          </a:p>
          <a:p>
            <a:r>
              <a:rPr lang="en-GB" sz="1200" b="0" i="0" kern="1200" dirty="0">
                <a:solidFill>
                  <a:schemeClr val="tx1"/>
                </a:solidFill>
                <a:effectLst/>
                <a:latin typeface="+mn-lt"/>
                <a:ea typeface="+mn-ea"/>
                <a:cs typeface="+mn-cs"/>
              </a:rPr>
              <a:t>(f)they each have, or there has been a time when they each have had, a parental relationship in relation to the same child (see subsection (2));</a:t>
            </a:r>
          </a:p>
          <a:p>
            <a:r>
              <a:rPr lang="en-GB" sz="1200" b="0" i="0" kern="1200" dirty="0">
                <a:solidFill>
                  <a:schemeClr val="tx1"/>
                </a:solidFill>
                <a:effectLst/>
                <a:latin typeface="+mn-lt"/>
                <a:ea typeface="+mn-ea"/>
                <a:cs typeface="+mn-cs"/>
              </a:rPr>
              <a:t>(g)they are relatives.</a:t>
            </a:r>
          </a:p>
          <a:p>
            <a:r>
              <a:rPr lang="en-GB" sz="1200" b="0" i="0" kern="1200" dirty="0">
                <a:solidFill>
                  <a:schemeClr val="tx1"/>
                </a:solidFill>
                <a:effectLst/>
                <a:latin typeface="+mn-lt"/>
                <a:ea typeface="+mn-ea"/>
                <a:cs typeface="+mn-cs"/>
              </a:rPr>
              <a:t>(2)For the purposes of subsection (1)(f) a person has a parental relationship in relation to a child if—</a:t>
            </a:r>
          </a:p>
          <a:p>
            <a:r>
              <a:rPr lang="en-GB" sz="1200" b="0" i="0" kern="1200" dirty="0">
                <a:solidFill>
                  <a:schemeClr val="tx1"/>
                </a:solidFill>
                <a:effectLst/>
                <a:latin typeface="+mn-lt"/>
                <a:ea typeface="+mn-ea"/>
                <a:cs typeface="+mn-cs"/>
              </a:rPr>
              <a:t>(a)the person is a parent of the child, or</a:t>
            </a:r>
          </a:p>
          <a:p>
            <a:r>
              <a:rPr lang="en-GB" sz="1200" b="0" i="0" kern="1200" dirty="0">
                <a:solidFill>
                  <a:schemeClr val="tx1"/>
                </a:solidFill>
                <a:effectLst/>
                <a:latin typeface="+mn-lt"/>
                <a:ea typeface="+mn-ea"/>
                <a:cs typeface="+mn-cs"/>
              </a:rPr>
              <a:t>(b)the person has parental responsibility for the child.</a:t>
            </a:r>
          </a:p>
          <a:p>
            <a:r>
              <a:rPr lang="en-GB" sz="1200" b="0" i="0" kern="1200" dirty="0">
                <a:solidFill>
                  <a:schemeClr val="tx1"/>
                </a:solidFill>
                <a:effectLst/>
                <a:latin typeface="+mn-lt"/>
                <a:ea typeface="+mn-ea"/>
                <a:cs typeface="+mn-cs"/>
              </a:rPr>
              <a:t>(3)In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“civil partnership agreement” has the meaning given by section 73 of the Civil Partnership Act 2004;</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pPr marL="0" indent="0">
              <a:buNone/>
            </a:pPr>
            <a:r>
              <a:rPr lang="en-GB" sz="1200" b="0" i="0" kern="1200" dirty="0">
                <a:solidFill>
                  <a:schemeClr val="tx1"/>
                </a:solidFill>
                <a:effectLst/>
                <a:latin typeface="+mn-lt"/>
                <a:ea typeface="+mn-ea"/>
                <a:cs typeface="+mn-cs"/>
              </a:rPr>
              <a:t>“relative” has the meaning given by section 63(1) of the Family Law Act 1996.</a:t>
            </a:r>
            <a:r>
              <a:rPr lang="en-GB" dirty="0"/>
              <a:t> (4)Economic abuse” means any behaviour that has a substantial adverse effect on B’s ability to—</a:t>
            </a:r>
          </a:p>
          <a:p>
            <a:pPr marL="0" indent="0">
              <a:buNone/>
            </a:pPr>
            <a:r>
              <a:rPr lang="en-GB" dirty="0"/>
              <a:t>(a)acquire, use or maintain money or other property, or</a:t>
            </a:r>
          </a:p>
          <a:p>
            <a:pPr marL="0" indent="0">
              <a:buNone/>
            </a:pPr>
            <a:r>
              <a:rPr lang="en-GB" dirty="0"/>
              <a:t>(b)obtain goods or services.</a:t>
            </a:r>
          </a:p>
          <a:p>
            <a:pPr marL="0" indent="0">
              <a:buNone/>
            </a:pPr>
            <a:r>
              <a:rPr lang="en-GB" dirty="0"/>
              <a:t>(5)For the purposes of this Act A’s behaviour may be behaviour “towards” B despite the fact that it consists of conduct directed at another person (for example, B’s child).</a:t>
            </a:r>
          </a:p>
          <a:p>
            <a:pPr marL="0" indent="0">
              <a:buNone/>
            </a:pPr>
            <a:endParaRPr lang="en-GB" dirty="0"/>
          </a:p>
          <a:p>
            <a:r>
              <a:rPr lang="en-GB" sz="1200" b="1" i="0" kern="1200" dirty="0">
                <a:solidFill>
                  <a:schemeClr val="tx1"/>
                </a:solidFill>
                <a:effectLst/>
                <a:latin typeface="+mn-lt"/>
                <a:ea typeface="+mn-ea"/>
                <a:cs typeface="+mn-cs"/>
              </a:rPr>
              <a:t>3Children as victims of domestic abuse</a:t>
            </a:r>
          </a:p>
          <a:p>
            <a:r>
              <a:rPr lang="en-GB" sz="1200" b="0" i="0" kern="1200" dirty="0">
                <a:solidFill>
                  <a:schemeClr val="tx1"/>
                </a:solidFill>
                <a:effectLst/>
                <a:latin typeface="+mn-lt"/>
                <a:ea typeface="+mn-ea"/>
                <a:cs typeface="+mn-cs"/>
              </a:rPr>
              <a:t>(1)This section applies where behaviour of a person (“A”) towards another person (“B”) is domestic abuse.</a:t>
            </a:r>
          </a:p>
          <a:p>
            <a:r>
              <a:rPr lang="en-GB" sz="1200" b="0" i="0" kern="1200" dirty="0">
                <a:solidFill>
                  <a:schemeClr val="tx1"/>
                </a:solidFill>
                <a:effectLst/>
                <a:latin typeface="+mn-lt"/>
                <a:ea typeface="+mn-ea"/>
                <a:cs typeface="+mn-cs"/>
              </a:rPr>
              <a:t>(2)Any reference in this Act to a victim of domestic abuse includes a reference to a child who—</a:t>
            </a:r>
          </a:p>
          <a:p>
            <a:r>
              <a:rPr lang="en-GB" sz="1200" b="0" i="0" kern="1200" dirty="0">
                <a:solidFill>
                  <a:schemeClr val="tx1"/>
                </a:solidFill>
                <a:effectLst/>
                <a:latin typeface="+mn-lt"/>
                <a:ea typeface="+mn-ea"/>
                <a:cs typeface="+mn-cs"/>
              </a:rPr>
              <a:t>(a)sees or hears, or experiences the effects of, the abuse, and</a:t>
            </a:r>
          </a:p>
          <a:p>
            <a:r>
              <a:rPr lang="en-GB" sz="1200" b="0" i="0" kern="1200" dirty="0">
                <a:solidFill>
                  <a:schemeClr val="tx1"/>
                </a:solidFill>
                <a:effectLst/>
                <a:latin typeface="+mn-lt"/>
                <a:ea typeface="+mn-ea"/>
                <a:cs typeface="+mn-cs"/>
              </a:rPr>
              <a:t>(b)is related to A or B.</a:t>
            </a:r>
          </a:p>
          <a:p>
            <a:r>
              <a:rPr lang="en-GB" sz="1200" b="0" i="0" kern="1200" dirty="0">
                <a:solidFill>
                  <a:schemeClr val="tx1"/>
                </a:solidFill>
                <a:effectLst/>
                <a:latin typeface="+mn-lt"/>
                <a:ea typeface="+mn-ea"/>
                <a:cs typeface="+mn-cs"/>
              </a:rPr>
              <a:t>(3)A child is related to a person for the purposes of subsection (2) if—</a:t>
            </a:r>
          </a:p>
          <a:p>
            <a:r>
              <a:rPr lang="en-GB" sz="1200" b="0" i="0" kern="1200" dirty="0">
                <a:solidFill>
                  <a:schemeClr val="tx1"/>
                </a:solidFill>
                <a:effectLst/>
                <a:latin typeface="+mn-lt"/>
                <a:ea typeface="+mn-ea"/>
                <a:cs typeface="+mn-cs"/>
              </a:rPr>
              <a:t>(a)the person is a parent of, or has parental responsibility for, the child, or</a:t>
            </a:r>
          </a:p>
          <a:p>
            <a:r>
              <a:rPr lang="en-GB" sz="1200" b="0" i="0" kern="1200" dirty="0">
                <a:solidFill>
                  <a:schemeClr val="tx1"/>
                </a:solidFill>
                <a:effectLst/>
                <a:latin typeface="+mn-lt"/>
                <a:ea typeface="+mn-ea"/>
                <a:cs typeface="+mn-cs"/>
              </a:rPr>
              <a:t>(b)the child and the person are relatives.</a:t>
            </a:r>
          </a:p>
          <a:p>
            <a:r>
              <a:rPr lang="en-GB" sz="1200" b="0" i="0" kern="1200" dirty="0">
                <a:solidFill>
                  <a:schemeClr val="tx1"/>
                </a:solidFill>
                <a:effectLst/>
                <a:latin typeface="+mn-lt"/>
                <a:ea typeface="+mn-ea"/>
                <a:cs typeface="+mn-cs"/>
              </a:rPr>
              <a:t>(4)In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r>
              <a:rPr lang="en-GB" sz="1200" b="0" i="0" kern="1200" dirty="0">
                <a:solidFill>
                  <a:schemeClr val="tx1"/>
                </a:solidFill>
                <a:effectLst/>
                <a:latin typeface="+mn-lt"/>
                <a:ea typeface="+mn-ea"/>
                <a:cs typeface="+mn-cs"/>
              </a:rPr>
              <a:t>“relative” has the meaning given by section 63(1) of the Family Law Act 1996.</a:t>
            </a:r>
          </a:p>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 members are defined as mother, father, son, daughter, brother, sister and grandparents, whether directly related, in-laws or step family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 Risk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identifiable indicators of risk of serious harm.  The potential event could happen at any time and the impact would be serious.  Serious Risk of Harm "A risk which is life threatening and or traumatic and from which recovery, whether physical or psychological can be expected to be difficult or impossible".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Medium Risk Victim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There are identifiable indicators of risk of serious harm.  The offender has the potential to cause serious harm but is unlikely to do so unless there is a change in circumstances, for example, failure to take medication, loss of accommodation, relationship breakdown, drugs or alcohol abuse.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Standard Risk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Current evidence does not indicate likelihood of causing serious harm.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A repeat victim is someone who has reported two or more domestic abuse incidents to the police within a rolling 12-month period, accepting that this could an incident and/or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Repeat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Serial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A serial perpetrator is someone who has been reported to the police as having committed or threatened domestic abuse against two or more victims.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 you need to know: Location of caller? Location of incident? Injuries? Weapons? Children? Offender? Previous incidents? Warning signals?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3320548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369677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***Trainer to highlight to students, please not that if a victim of Domestic Abuse discloses a rape half way through taking a statement, you should not continue with the statement but seek advice. If the MG11 is taken and signed it removes the S28 option (Video recorded cross examination) for the victim in relation to special measures. This highlights the importance of explaining the special measure options available </a:t>
            </a:r>
            <a:r>
              <a:rPr kumimoji="0" lang="en-GB" sz="1200" b="0" i="0" u="none" strike="noStrike" kern="1200" cap="none" spc="0" normalizeH="0" baseline="0" noProof="0">
                <a:ln>
                  <a:noFill/>
                </a:ln>
                <a:solidFill>
                  <a:prstClr val="black"/>
                </a:solidFill>
                <a:effectLst/>
                <a:uLnTx/>
                <a:uFillTx/>
                <a:latin typeface="+mn-lt"/>
                <a:ea typeface="+mn-ea"/>
                <a:cs typeface="+mn-cs"/>
              </a:rPr>
              <a:t>to victims***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6</a:t>
            </a:fld>
            <a:endParaRPr lang="en-GB"/>
          </a:p>
        </p:txBody>
      </p:sp>
    </p:spTree>
    <p:extLst>
      <p:ext uri="{BB962C8B-B14F-4D97-AF65-F5344CB8AC3E}">
        <p14:creationId xmlns:p14="http://schemas.microsoft.com/office/powerpoint/2010/main" val="2926426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7</a:t>
            </a:fld>
            <a:endParaRPr lang="en-GB"/>
          </a:p>
        </p:txBody>
      </p:sp>
    </p:spTree>
    <p:extLst>
      <p:ext uri="{BB962C8B-B14F-4D97-AF65-F5344CB8AC3E}">
        <p14:creationId xmlns:p14="http://schemas.microsoft.com/office/powerpoint/2010/main" val="561651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8</a:t>
            </a:fld>
            <a:endParaRPr lang="en-GB"/>
          </a:p>
        </p:txBody>
      </p:sp>
    </p:spTree>
    <p:extLst>
      <p:ext uri="{BB962C8B-B14F-4D97-AF65-F5344CB8AC3E}">
        <p14:creationId xmlns:p14="http://schemas.microsoft.com/office/powerpoint/2010/main" val="455040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9</a:t>
            </a:fld>
            <a:endParaRPr lang="en-GB"/>
          </a:p>
        </p:txBody>
      </p:sp>
    </p:spTree>
    <p:extLst>
      <p:ext uri="{BB962C8B-B14F-4D97-AF65-F5344CB8AC3E}">
        <p14:creationId xmlns:p14="http://schemas.microsoft.com/office/powerpoint/2010/main" val="804802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Separate/Positive Action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repeat victim is someone who has reported two or more domestic abuse incidents to the police within a rolling 12-month period, accepting that this could an incident and/or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Repeat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Serial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serial perpetrator is someone who has been reported to the police as having committed or threatened domestic abuse against two or more victims.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10</a:t>
            </a:fld>
            <a:endParaRPr lang="en-GB"/>
          </a:p>
        </p:txBody>
      </p:sp>
    </p:spTree>
    <p:extLst>
      <p:ext uri="{BB962C8B-B14F-4D97-AF65-F5344CB8AC3E}">
        <p14:creationId xmlns:p14="http://schemas.microsoft.com/office/powerpoint/2010/main" val="41671377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Separate/Positive Action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repeat victim is someone who has reported two or more domestic abuse incidents to the police within a rolling 12-month period, accepting that this could an incident and/or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Repeat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Serial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serial perpetrator is someone who has been reported to the police as having committed or threatened domestic abuse against two or more victims.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11</a:t>
            </a:fld>
            <a:endParaRPr lang="en-GB"/>
          </a:p>
        </p:txBody>
      </p:sp>
    </p:spTree>
    <p:extLst>
      <p:ext uri="{BB962C8B-B14F-4D97-AF65-F5344CB8AC3E}">
        <p14:creationId xmlns:p14="http://schemas.microsoft.com/office/powerpoint/2010/main" val="40972393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Table above to help distinguish between the 3 main types of relationship violence</a:t>
            </a:r>
          </a:p>
          <a:p>
            <a:endParaRPr lang="en-GB" dirty="0"/>
          </a:p>
          <a:p>
            <a:pPr>
              <a:lnSpc>
                <a:spcPct val="150000"/>
              </a:lnSpc>
              <a:spcBef>
                <a:spcPts val="700"/>
              </a:spcBef>
              <a:spcAft>
                <a:spcPts val="600"/>
              </a:spcAft>
            </a:pPr>
            <a:r>
              <a:rPr lang="en-GB"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1. Situational couple violence (sourced from Michael P Johnson’s work)</a:t>
            </a: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This category of perpetrators is characterised by one person, responding to a specific situation with violence or abuse. This person is more likely to have issues managing their anger and more likely to display anger in public and as well as at home.  </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They are not likely to be as ‘in control’ of their behaviour but generally more reactive and unable to control their responses. They may feel genuine remorse.</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The motivation here is not about control it is more likely to be instinctive and sometimes linked to the lowering of inhibitions by substances or circumstances. An example might be someone who is violent when their partner tries to stop them using drugs or a one off such as someone hitting their partner when they find out they have had an affair. </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It must be noted that this type of perpetration can escalate into patterns of violence or abuse and can be fatal.</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 Situational couple violence is committed by both men and women.  However men’s violence is often more frequent and severe and more likely to cause injury. It should be noted that some male survivors report being treated initially as a perpetrator by police. Officers will need to identify the primary perpetrator and ensure that cases of CCB are not misinterpreted as situational violence.</a:t>
            </a:r>
          </a:p>
          <a:p>
            <a:pPr>
              <a:lnSpc>
                <a:spcPct val="150000"/>
              </a:lnSpc>
              <a:spcBef>
                <a:spcPts val="700"/>
              </a:spcBef>
              <a:spcAft>
                <a:spcPts val="600"/>
              </a:spcAft>
            </a:pPr>
            <a:r>
              <a:rPr lang="en-GB"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2. Coercive controlling behaviour/Intimate Terrorism </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Perpetrators in this category often have very rigid belief systems and expectations in a relationship. They therefore can be very aware of the behaviour they are using, largely because they feel justified. We will explore CCB in more depth in a separate session.</a:t>
            </a:r>
          </a:p>
          <a:p>
            <a:pPr>
              <a:lnSpc>
                <a:spcPct val="150000"/>
              </a:lnSpc>
              <a:spcBef>
                <a:spcPts val="700"/>
              </a:spcBef>
              <a:spcAft>
                <a:spcPts val="600"/>
              </a:spcAft>
            </a:pPr>
            <a:r>
              <a:rPr lang="en-GB"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3. Violent resistance  </a:t>
            </a: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This is a category of primary victims who resist intimate terrorism and CCB. They may respond to a perpetrators violent or abusive behaviour in a retaliatory way.  However, resistance violence from victims has very different motivations than violence from perpetrators. These can be</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        Safety planning (getting to the safest time just after violence)</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        Survival (trying to stay alive) </a:t>
            </a:r>
          </a:p>
          <a:p>
            <a:pPr>
              <a:lnSpc>
                <a:spcPct val="150000"/>
              </a:lnSpc>
              <a:spcBef>
                <a:spcPts val="700"/>
              </a:spcBef>
              <a:spcAft>
                <a:spcPts val="600"/>
              </a:spcAft>
            </a:pPr>
            <a:r>
              <a:rPr lang="en-GB" sz="1800" dirty="0">
                <a:solidFill>
                  <a:srgbClr val="00B050"/>
                </a:solidFill>
                <a:effectLst/>
                <a:latin typeface="Arial" panose="020B0604020202020204" pitchFamily="34" charset="0"/>
                <a:ea typeface="MS Mincho" panose="02020609040205080304" pitchFamily="49" charset="-128"/>
                <a:cs typeface="Times New Roman" panose="02020603050405020304" pitchFamily="18" charset="0"/>
              </a:rPr>
              <a:t>·        </a:t>
            </a: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Dignity and in retaliation (I won’t be treated like this).  </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The above can result in injury to the primary perpetrator but also an increased level of abuse and violence towards the victim. </a:t>
            </a:r>
            <a:r>
              <a:rPr lang="en-US"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It is believed that violence as resistance is often gendered as it more likely to be linked to intimate terrorism/coercive and controlling </a:t>
            </a:r>
            <a:r>
              <a:rPr lang="en-US" sz="1800" dirty="0" err="1">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behaviour</a:t>
            </a:r>
            <a:r>
              <a:rPr lang="en-US"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 whereby women are the main perpetrators.</a:t>
            </a: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Once the trainer has given an overview of the different types of abusive relationships, the trainer should then ask the following:</a:t>
            </a:r>
          </a:p>
          <a:p>
            <a:pPr>
              <a:lnSpc>
                <a:spcPct val="150000"/>
              </a:lnSpc>
              <a:spcBef>
                <a:spcPts val="700"/>
              </a:spcBef>
              <a:spcAft>
                <a:spcPts val="600"/>
              </a:spcAft>
            </a:pPr>
            <a:endParaRPr lang="en-GB"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QTS - </a:t>
            </a: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 </a:t>
            </a:r>
            <a:r>
              <a:rPr lang="en-GB"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How can you use this information when you are policing DA incidents?</a:t>
            </a: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Expected Responses:</a:t>
            </a:r>
          </a:p>
          <a:p>
            <a:pPr marL="342900" lvl="0" indent="-342900">
              <a:lnSpc>
                <a:spcPct val="150000"/>
              </a:lnSpc>
              <a:spcBef>
                <a:spcPts val="700"/>
              </a:spcBef>
              <a:spcAft>
                <a:spcPts val="600"/>
              </a:spcAft>
              <a:buFont typeface="Symbol" panose="05050102010706020507" pitchFamily="18" charset="2"/>
              <a:buChar char=""/>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Ensure I look out for fear in one party and if I see it I should delve a bit deeper into any previous evidence of patterns of coercive control</a:t>
            </a:r>
          </a:p>
          <a:p>
            <a:pPr marL="342900" lvl="0" indent="-342900">
              <a:lnSpc>
                <a:spcPct val="150000"/>
              </a:lnSpc>
              <a:spcBef>
                <a:spcPts val="700"/>
              </a:spcBef>
              <a:spcAft>
                <a:spcPts val="600"/>
              </a:spcAft>
              <a:buFont typeface="Symbol" panose="05050102010706020507" pitchFamily="18" charset="2"/>
              <a:buChar char=""/>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Ensure that if I see fear I should examine closely any evidence of violent resistance by the victims that is being presented as abuse by the perpetrator</a:t>
            </a:r>
          </a:p>
          <a:p>
            <a:pPr marL="342900" lvl="0" indent="-342900">
              <a:lnSpc>
                <a:spcPct val="150000"/>
              </a:lnSpc>
              <a:spcBef>
                <a:spcPts val="700"/>
              </a:spcBef>
              <a:spcAft>
                <a:spcPts val="600"/>
              </a:spcAft>
              <a:buFont typeface="Symbol" panose="05050102010706020507" pitchFamily="18" charset="2"/>
              <a:buChar char=""/>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Ensure that if a victim or a perpetrator says that it is just a ‘one off’ that I look for a trigger and also look for any likelihood of repeat and pattern forming violent episodes.</a:t>
            </a:r>
          </a:p>
          <a:p>
            <a:pPr>
              <a:lnSpc>
                <a:spcPct val="150000"/>
              </a:lnSpc>
              <a:spcBef>
                <a:spcPts val="700"/>
              </a:spcBef>
              <a:spcAft>
                <a:spcPts val="600"/>
              </a:spcAft>
            </a:pPr>
            <a:r>
              <a:rPr lang="en-US"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Important to note:</a:t>
            </a: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US"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The main overall persistent difference between situational couple violence and intimate partner violence, in terms of impact of the victim, is</a:t>
            </a:r>
            <a:r>
              <a:rPr lang="en-US" sz="1800" b="1"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 evidence of fear </a:t>
            </a:r>
            <a:r>
              <a:rPr lang="en-US"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and the fact that there is a punishment attached to not conforming to ‘the rules’ that have been set by the perpetrator.  </a:t>
            </a: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pPr>
              <a:lnSpc>
                <a:spcPct val="150000"/>
              </a:lnSpc>
              <a:spcBef>
                <a:spcPts val="700"/>
              </a:spcBef>
              <a:spcAft>
                <a:spcPts val="6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It should be emphasised that people are very unlikely to have called the police because of a ‘verbal argument’, and unlikely to call because of a genuinely ‘one-off’ minor assault.</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12</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Barriers present for all victims especially for the following:</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Substance Misuse, disabled, male (1-4female)/1-6 Male), mental health, learning disability, young, old, professional, sex workers, Gay (LGBT), black and ethnic minorities.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13</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cs typeface="Arial" panose="020B0604020202020204" pitchFamily="34" charset="0"/>
              </a:rPr>
              <a:t>That’s why the young of species are so cute –they need help to survive, they need to bond quickly to survive.</a:t>
            </a:r>
          </a:p>
          <a:p>
            <a:pPr eaLnBrk="1" hangingPunct="1"/>
            <a:r>
              <a:rPr lang="en-GB" altLang="en-US" sz="1100" dirty="0">
                <a:latin typeface="Arial" panose="020B0604020202020204" pitchFamily="34" charset="0"/>
                <a:cs typeface="Arial" panose="020B0604020202020204" pitchFamily="34" charset="0"/>
              </a:rPr>
              <a:t>Survival overrides logical thought in the brain.</a:t>
            </a:r>
          </a:p>
          <a:p>
            <a:pPr eaLnBrk="1" hangingPunct="1"/>
            <a:r>
              <a:rPr lang="en-GB" altLang="en-US" sz="1100" dirty="0">
                <a:latin typeface="Arial" panose="020B0604020202020204" pitchFamily="34" charset="0"/>
                <a:cs typeface="Arial" panose="020B0604020202020204" pitchFamily="34" charset="0"/>
              </a:rPr>
              <a:t>Could this be a reason that Domestic abuse victims do not report incidents and go back to the perpetrators of the abuse?</a:t>
            </a:r>
          </a:p>
          <a:p>
            <a:pPr eaLnBrk="1" hangingPunct="1"/>
            <a:r>
              <a:rPr lang="en-GB" altLang="en-US" sz="1100" dirty="0">
                <a:latin typeface="Arial" panose="020B0604020202020204" pitchFamily="34" charset="0"/>
                <a:cs typeface="Arial" panose="020B0604020202020204" pitchFamily="34" charset="0"/>
              </a:rPr>
              <a:t>The next slide looks at Stockholm's syndrome as one  possible explanation for this</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 (Zoe </a:t>
            </a:r>
            <a:r>
              <a:rPr lang="en-GB" altLang="en-US" sz="1100" dirty="0" err="1">
                <a:latin typeface="Arial" panose="020B0604020202020204" pitchFamily="34" charset="0"/>
                <a:cs typeface="Arial" panose="020B0604020202020204" pitchFamily="34" charset="0"/>
              </a:rPr>
              <a:t>Lodrick</a:t>
            </a:r>
            <a:r>
              <a:rPr lang="en-GB" altLang="en-US" sz="1100" dirty="0">
                <a:latin typeface="Arial" panose="020B0604020202020204" pitchFamily="34" charset="0"/>
                <a:cs typeface="Arial" panose="020B0604020202020204" pitchFamily="34" charset="0"/>
              </a:rPr>
              <a:t> ,Psychotherapist, taken from her website www.zoelodrick.co.uk )</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14</a:t>
            </a:fld>
            <a:endParaRPr lang="en-GB"/>
          </a:p>
        </p:txBody>
      </p:sp>
    </p:spTree>
    <p:extLst>
      <p:ext uri="{BB962C8B-B14F-4D97-AF65-F5344CB8AC3E}">
        <p14:creationId xmlns:p14="http://schemas.microsoft.com/office/powerpoint/2010/main" val="4147418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cs typeface="Arial" panose="020B0604020202020204" pitchFamily="34" charset="0"/>
              </a:rPr>
              <a:t>Stockholm Syndrome adopted after a 1973 Bank siege in Sweden resulting in the hostages protecting the criminals who had  taken them captive, resisting rescue and ultimately refusing to give evidence against the hostage takers. </a:t>
            </a:r>
          </a:p>
          <a:p>
            <a:pPr eaLnBrk="1" hangingPunct="1"/>
            <a:r>
              <a:rPr lang="en-GB" altLang="en-US" sz="1100" dirty="0">
                <a:latin typeface="Arial" panose="020B0604020202020204" pitchFamily="34" charset="0"/>
                <a:cs typeface="Arial" panose="020B0604020202020204" pitchFamily="34" charset="0"/>
              </a:rPr>
              <a:t>Stockholm syndrome trauma bonds result in the victim experiencing positive feelings towards the victimiser, negative towards potential rescuers and an inability to engage in behaviour assisting detachment or release. (Carnes 1997)</a:t>
            </a:r>
          </a:p>
          <a:p>
            <a:pPr eaLnBrk="1" hangingPunct="1"/>
            <a:r>
              <a:rPr lang="en-GB" altLang="en-US" sz="1100" dirty="0">
                <a:latin typeface="Arial" panose="020B0604020202020204" pitchFamily="34" charset="0"/>
                <a:cs typeface="Arial" panose="020B0604020202020204" pitchFamily="34" charset="0"/>
              </a:rPr>
              <a:t>It develops after just 4 days of captivity within which the victim fears for their life, is isolated from other people and is subject to cruelty interspersed by small kindnesses.</a:t>
            </a:r>
          </a:p>
          <a:p>
            <a:pPr eaLnBrk="1" hangingPunct="1"/>
            <a:r>
              <a:rPr lang="en-GB" altLang="en-US" sz="1100" dirty="0">
                <a:latin typeface="Arial" panose="020B0604020202020204" pitchFamily="34" charset="0"/>
                <a:cs typeface="Arial" panose="020B0604020202020204" pitchFamily="34" charset="0"/>
              </a:rPr>
              <a:t>Hostage situations are relatively rare yet the described conditions are frighteningly common in domestic situations (HERMAN 1992)(taken from www.zoelodrick.co.uk)</a:t>
            </a:r>
          </a:p>
          <a:p>
            <a:pPr eaLnBrk="1" hangingPunct="1"/>
            <a:r>
              <a:rPr lang="en-GB" altLang="en-US" sz="1100" dirty="0">
                <a:latin typeface="Arial" panose="020B0604020202020204" pitchFamily="34" charset="0"/>
                <a:cs typeface="Arial" panose="020B0604020202020204" pitchFamily="34" charset="0"/>
              </a:rPr>
              <a:t>Traumatised victims may present as the perpetrator when you attend a call as they may be shouting, screaming and appear to be the aggressor it is important not to forget that traumatised people act in aggressive ways and may be aggressive towards you because of that whilst the perpetrator of the DV may be calm and reasonable.</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15</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16</a:t>
            </a:fld>
            <a:endParaRPr lang="en-GB"/>
          </a:p>
        </p:txBody>
      </p:sp>
    </p:spTree>
    <p:extLst>
      <p:ext uri="{BB962C8B-B14F-4D97-AF65-F5344CB8AC3E}">
        <p14:creationId xmlns:p14="http://schemas.microsoft.com/office/powerpoint/2010/main" val="23418327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17</a:t>
            </a:fld>
            <a:endParaRPr lang="en-GB"/>
          </a:p>
        </p:txBody>
      </p:sp>
    </p:spTree>
    <p:extLst>
      <p:ext uri="{BB962C8B-B14F-4D97-AF65-F5344CB8AC3E}">
        <p14:creationId xmlns:p14="http://schemas.microsoft.com/office/powerpoint/2010/main" val="1377910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aseline="0" dirty="0">
                <a:latin typeface="Arial" panose="020B0604020202020204" pitchFamily="34" charset="0"/>
                <a:cs typeface="Arial" panose="020B0604020202020204" pitchFamily="34" charset="0"/>
              </a:rPr>
              <a:t>Students to open e mail copy of  mobile PPN that trainer has sent prior to session </a:t>
            </a:r>
            <a:r>
              <a:rPr lang="en-GB" sz="1100" b="1" baseline="0" dirty="0">
                <a:latin typeface="Arial" panose="020B0604020202020204" pitchFamily="34" charset="0"/>
                <a:cs typeface="Arial" panose="020B0604020202020204" pitchFamily="34" charset="0"/>
              </a:rPr>
              <a:t>OR there is a  NICHE paper copy of the PPN on a word document (but the print is small) </a:t>
            </a:r>
            <a:r>
              <a:rPr lang="en-GB" sz="1100" baseline="0" dirty="0">
                <a:latin typeface="Arial" panose="020B0604020202020204" pitchFamily="34" charset="0"/>
                <a:cs typeface="Arial" panose="020B0604020202020204" pitchFamily="34" charset="0"/>
              </a:rPr>
              <a:t>Trainer to go through the completion of the PPN explaining that we will go into the questions later. Re-inforce to officers that </a:t>
            </a:r>
            <a:r>
              <a:rPr lang="en-GB" sz="1100" b="1" baseline="0" dirty="0">
                <a:latin typeface="Arial" panose="020B0604020202020204" pitchFamily="34" charset="0"/>
                <a:cs typeface="Arial" panose="020B0604020202020204" pitchFamily="34" charset="0"/>
              </a:rPr>
              <a:t>ALL</a:t>
            </a:r>
            <a:r>
              <a:rPr lang="en-GB" sz="1100" baseline="0" dirty="0">
                <a:latin typeface="Arial" panose="020B0604020202020204" pitchFamily="34" charset="0"/>
                <a:cs typeface="Arial" panose="020B0604020202020204" pitchFamily="34" charset="0"/>
              </a:rPr>
              <a:t> the boxes on the PPN </a:t>
            </a:r>
            <a:r>
              <a:rPr lang="en-GB" sz="1100" b="1" baseline="0" dirty="0">
                <a:latin typeface="Arial" panose="020B0604020202020204" pitchFamily="34" charset="0"/>
                <a:cs typeface="Arial" panose="020B0604020202020204" pitchFamily="34" charset="0"/>
              </a:rPr>
              <a:t>MUST</a:t>
            </a:r>
            <a:r>
              <a:rPr lang="en-GB" sz="1100" baseline="0" dirty="0">
                <a:latin typeface="Arial" panose="020B0604020202020204" pitchFamily="34" charset="0"/>
                <a:cs typeface="Arial" panose="020B0604020202020204" pitchFamily="34" charset="0"/>
              </a:rPr>
              <a:t> be completed. This is to assist partners when the PPN is shared. </a:t>
            </a:r>
            <a:r>
              <a:rPr lang="en-GB" sz="1100" baseline="0" dirty="0" err="1">
                <a:latin typeface="Arial" panose="020B0604020202020204" pitchFamily="34" charset="0"/>
                <a:cs typeface="Arial" panose="020B0604020202020204" pitchFamily="34" charset="0"/>
              </a:rPr>
              <a:t>E.g</a:t>
            </a:r>
            <a:r>
              <a:rPr lang="en-GB" sz="1100" baseline="0" dirty="0">
                <a:latin typeface="Arial" panose="020B0604020202020204" pitchFamily="34" charset="0"/>
                <a:cs typeface="Arial" panose="020B0604020202020204" pitchFamily="34" charset="0"/>
              </a:rPr>
              <a:t> Education, Social Services, Health, Midwifery.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US" altLang="en-US" sz="1100" dirty="0">
                <a:latin typeface="Arial" panose="020B0604020202020204" pitchFamily="34" charset="0"/>
                <a:cs typeface="Arial" panose="020B0604020202020204" pitchFamily="34" charset="0"/>
              </a:rPr>
              <a:t>The PPN has drop down boxes so you need to ensure that you </a:t>
            </a:r>
            <a:r>
              <a:rPr lang="en-US" altLang="en-US" sz="1100" b="1" dirty="0">
                <a:latin typeface="Arial" panose="020B0604020202020204" pitchFamily="34" charset="0"/>
                <a:cs typeface="Arial" panose="020B0604020202020204" pitchFamily="34" charset="0"/>
              </a:rPr>
              <a:t>identify the correct type of incident at the top of the form</a:t>
            </a:r>
            <a:r>
              <a:rPr lang="en-US" altLang="en-US" sz="1100" dirty="0">
                <a:latin typeface="Arial" panose="020B0604020202020204" pitchFamily="34" charset="0"/>
                <a:cs typeface="Arial" panose="020B0604020202020204" pitchFamily="34" charset="0"/>
              </a:rPr>
              <a:t> so the relevant type of incident will be populated to be completed.</a:t>
            </a: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eaLnBrk="1" hangingPunct="1">
              <a:lnSpc>
                <a:spcPct val="100000"/>
              </a:lnSpc>
            </a:pPr>
            <a:r>
              <a:rPr lang="en-US" altLang="en-US" sz="1100" dirty="0">
                <a:latin typeface="Arial" panose="020B0604020202020204" pitchFamily="34" charset="0"/>
                <a:cs typeface="Arial" panose="020B0604020202020204" pitchFamily="34" charset="0"/>
              </a:rPr>
              <a:t>***Please highlight to student that the PPN form is to be completed for DA, Stalking and Harassment, Adults</a:t>
            </a:r>
            <a:r>
              <a:rPr lang="en-US" altLang="en-US" sz="1100" baseline="0" dirty="0">
                <a:latin typeface="Arial" panose="020B0604020202020204" pitchFamily="34" charset="0"/>
                <a:cs typeface="Arial" panose="020B0604020202020204" pitchFamily="34" charset="0"/>
              </a:rPr>
              <a:t> at Risk</a:t>
            </a:r>
            <a:r>
              <a:rPr lang="en-US" altLang="en-US" sz="1100" dirty="0">
                <a:latin typeface="Arial" panose="020B0604020202020204" pitchFamily="34" charset="0"/>
                <a:cs typeface="Arial" panose="020B0604020202020204" pitchFamily="34" charset="0"/>
              </a:rPr>
              <a:t>, Child Protection, HBA &amp; FGM.***</a:t>
            </a:r>
          </a:p>
          <a:p>
            <a:pPr eaLnBrk="1" hangingPunct="1">
              <a:lnSpc>
                <a:spcPct val="100000"/>
              </a:lnSpc>
            </a:pPr>
            <a:r>
              <a:rPr lang="en-US" altLang="en-US" sz="1100" dirty="0">
                <a:latin typeface="Arial" panose="020B0604020202020204" pitchFamily="34" charset="0"/>
                <a:cs typeface="Arial" panose="020B0604020202020204" pitchFamily="34" charset="0"/>
              </a:rPr>
              <a:t>  One PPN could include more than one area of concern </a:t>
            </a:r>
            <a:r>
              <a:rPr lang="en-US" altLang="en-US" sz="1100" dirty="0" err="1">
                <a:latin typeface="Arial" panose="020B0604020202020204" pitchFamily="34" charset="0"/>
                <a:cs typeface="Arial" panose="020B0604020202020204" pitchFamily="34" charset="0"/>
              </a:rPr>
              <a:t>ie</a:t>
            </a:r>
            <a:r>
              <a:rPr lang="en-US" altLang="en-US" sz="1100" dirty="0">
                <a:latin typeface="Arial" panose="020B0604020202020204" pitchFamily="34" charset="0"/>
                <a:cs typeface="Arial" panose="020B0604020202020204" pitchFamily="34" charset="0"/>
              </a:rPr>
              <a:t>, domestic abuse and child protection.</a:t>
            </a: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eaLnBrk="1" hangingPunct="1">
              <a:lnSpc>
                <a:spcPct val="100000"/>
              </a:lnSpc>
            </a:pPr>
            <a:r>
              <a:rPr lang="en-US" altLang="en-US" sz="1100" dirty="0">
                <a:latin typeface="Arial" panose="020B0604020202020204" pitchFamily="34" charset="0"/>
                <a:cs typeface="Arial" panose="020B0604020202020204" pitchFamily="34" charset="0"/>
              </a:rPr>
              <a:t>** Trainers to highlight**</a:t>
            </a: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eaLnBrk="1" hangingPunct="1">
              <a:lnSpc>
                <a:spcPct val="100000"/>
              </a:lnSpc>
            </a:pPr>
            <a:r>
              <a:rPr lang="en-US" altLang="en-US" sz="1100" dirty="0">
                <a:solidFill>
                  <a:srgbClr val="FF0000"/>
                </a:solidFill>
                <a:latin typeface="Arial" panose="020B0604020202020204" pitchFamily="34" charset="0"/>
                <a:cs typeface="Arial" panose="020B0604020202020204" pitchFamily="34" charset="0"/>
              </a:rPr>
              <a:t>No police jargon to be used in the summary,</a:t>
            </a:r>
            <a:r>
              <a:rPr lang="en-US" altLang="en-US" sz="1100" baseline="0" dirty="0">
                <a:solidFill>
                  <a:srgbClr val="FF0000"/>
                </a:solidFill>
                <a:latin typeface="Arial" panose="020B0604020202020204" pitchFamily="34" charset="0"/>
                <a:cs typeface="Arial" panose="020B0604020202020204" pitchFamily="34" charset="0"/>
              </a:rPr>
              <a:t> as this form is shared with partner agencies.  Officers not to enter on the summary </a:t>
            </a:r>
            <a:r>
              <a:rPr lang="en-US" altLang="en-US" sz="1100" b="1" baseline="0" dirty="0">
                <a:solidFill>
                  <a:srgbClr val="FF0000"/>
                </a:solidFill>
                <a:latin typeface="Arial" panose="020B0604020202020204" pitchFamily="34" charset="0"/>
                <a:cs typeface="Arial" panose="020B0604020202020204" pitchFamily="34" charset="0"/>
              </a:rPr>
              <a:t>‘see </a:t>
            </a:r>
            <a:r>
              <a:rPr lang="en-US" altLang="en-US" sz="1100" b="1" baseline="0" dirty="0" err="1">
                <a:solidFill>
                  <a:srgbClr val="FF0000"/>
                </a:solidFill>
                <a:latin typeface="Arial" panose="020B0604020202020204" pitchFamily="34" charset="0"/>
                <a:cs typeface="Arial" panose="020B0604020202020204" pitchFamily="34" charset="0"/>
              </a:rPr>
              <a:t>oel</a:t>
            </a:r>
            <a:r>
              <a:rPr lang="en-US" altLang="en-US" sz="1100" b="1" baseline="0" dirty="0">
                <a:solidFill>
                  <a:srgbClr val="FF0000"/>
                </a:solidFill>
                <a:latin typeface="Arial" panose="020B0604020202020204" pitchFamily="34" charset="0"/>
                <a:cs typeface="Arial" panose="020B0604020202020204" pitchFamily="34" charset="0"/>
              </a:rPr>
              <a:t> for update’</a:t>
            </a:r>
          </a:p>
          <a:p>
            <a:pPr eaLnBrk="1" hangingPunct="1">
              <a:lnSpc>
                <a:spcPct val="100000"/>
              </a:lnSpc>
            </a:pPr>
            <a:endParaRPr lang="en-US" altLang="en-US" sz="1100" b="1" baseline="0" dirty="0">
              <a:solidFill>
                <a:srgbClr val="FF0000"/>
              </a:solidFill>
              <a:latin typeface="Arial" panose="020B0604020202020204" pitchFamily="34" charset="0"/>
              <a:cs typeface="Arial" panose="020B0604020202020204" pitchFamily="34" charset="0"/>
            </a:endParaRPr>
          </a:p>
          <a:p>
            <a:r>
              <a:rPr lang="en-GB" sz="1800" dirty="0">
                <a:effectLst/>
                <a:latin typeface="Calibri" panose="020F0502020204030204" pitchFamily="34" charset="0"/>
                <a:ea typeface="Calibri" panose="020F0502020204030204" pitchFamily="34" charset="0"/>
              </a:rPr>
              <a:t>1. </a:t>
            </a:r>
            <a:r>
              <a:rPr lang="en-GB" sz="1800" u="sng" dirty="0">
                <a:effectLst/>
                <a:latin typeface="Calibri" panose="020F0502020204030204" pitchFamily="34" charset="0"/>
                <a:ea typeface="Calibri" panose="020F0502020204030204" pitchFamily="34" charset="0"/>
              </a:rPr>
              <a:t>Honour based</a:t>
            </a:r>
            <a:r>
              <a:rPr lang="en-GB" sz="1800" dirty="0">
                <a:effectLst/>
                <a:latin typeface="Calibri" panose="020F0502020204030204" pitchFamily="34" charset="0"/>
                <a:ea typeface="Calibri" panose="020F0502020204030204" pitchFamily="34" charset="0"/>
              </a:rPr>
              <a:t> – do not speak to the young person in the presence of the parents/guardian. While this goes against the norm, if you record what you did and why it is ok. If this is not possible, use your judgement and assess the situation. The presence of a cop will have increased the TRH level. This chance may be the only chance we get to communicate with the person.</a:t>
            </a:r>
          </a:p>
          <a:p>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2. </a:t>
            </a:r>
            <a:r>
              <a:rPr lang="en-GB" sz="1800" u="sng" dirty="0">
                <a:effectLst/>
                <a:latin typeface="Calibri" panose="020F0502020204030204" pitchFamily="34" charset="0"/>
                <a:ea typeface="Calibri" panose="020F0502020204030204" pitchFamily="34" charset="0"/>
              </a:rPr>
              <a:t>Domestic Abuse</a:t>
            </a:r>
            <a:r>
              <a:rPr lang="en-GB" sz="1800" dirty="0">
                <a:effectLst/>
                <a:latin typeface="Calibri" panose="020F0502020204030204" pitchFamily="34" charset="0"/>
                <a:ea typeface="Calibri" panose="020F0502020204030204" pitchFamily="34" charset="0"/>
              </a:rPr>
              <a:t> – All children living at address, full time or part time should be linked to the PPN. In addition, any children of the adults – even if they do not have any contact with the ‘step family’ they should be added – but specify on the form that they do not live or visit the premises. Even if parent A has no contact with children from a previous relationship they are still added to the PPN. The only exception is if the child has been adopted out of the family. </a:t>
            </a:r>
          </a:p>
          <a:p>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3. </a:t>
            </a:r>
            <a:r>
              <a:rPr lang="en-GB" sz="1800" u="sng" dirty="0">
                <a:effectLst/>
                <a:latin typeface="Calibri" panose="020F0502020204030204" pitchFamily="34" charset="0"/>
                <a:ea typeface="Calibri" panose="020F0502020204030204" pitchFamily="34" charset="0"/>
              </a:rPr>
              <a:t>Notifiable Occupation</a:t>
            </a:r>
            <a:r>
              <a:rPr lang="en-GB" sz="1800" dirty="0">
                <a:effectLst/>
                <a:latin typeface="Calibri" panose="020F0502020204030204" pitchFamily="34" charset="0"/>
                <a:ea typeface="Calibri" panose="020F0502020204030204" pitchFamily="34" charset="0"/>
              </a:rPr>
              <a:t> – there is a process in the background with the PPU department that will trigger if the occupation is notifiable. So, then creating a person please complete this field. Alternatively, update the occupation if necessary of a person already on Niche.</a:t>
            </a:r>
          </a:p>
          <a:p>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4. </a:t>
            </a:r>
            <a:r>
              <a:rPr lang="en-GB" sz="1800" u="sng" dirty="0">
                <a:effectLst/>
                <a:latin typeface="Calibri" panose="020F0502020204030204" pitchFamily="34" charset="0"/>
                <a:ea typeface="Calibri" panose="020F0502020204030204" pitchFamily="34" charset="0"/>
              </a:rPr>
              <a:t>Officers </a:t>
            </a:r>
            <a:r>
              <a:rPr lang="en-GB" sz="1800" u="sng" dirty="0" err="1">
                <a:effectLst/>
                <a:latin typeface="Calibri" panose="020F0502020204030204" pitchFamily="34" charset="0"/>
                <a:ea typeface="Calibri" panose="020F0502020204030204" pitchFamily="34" charset="0"/>
              </a:rPr>
              <a:t>Obs</a:t>
            </a:r>
            <a:r>
              <a:rPr lang="en-GB" sz="1800" dirty="0">
                <a:effectLst/>
                <a:latin typeface="Calibri" panose="020F0502020204030204" pitchFamily="34" charset="0"/>
                <a:ea typeface="Calibri" panose="020F0502020204030204" pitchFamily="34" charset="0"/>
              </a:rPr>
              <a:t> – Outside agencies cannot make contact unless they have a safe time to call. Do not include witness or personal details – as this field is shared with outside agencies and this would therefore break data protection. Do not use victim blaming language such as ‘She said he….”. Describe the visual scene. State the environment that you witnessed. No do say ‘…as seen on BWV’. The outside agencies do not see the BWV. But write war and peace. Keep it factual. Don’t say ‘see OEL for update’ as the outside agencies do not have access to the OEL. Include any cross references to any other PPN’s.</a:t>
            </a:r>
          </a:p>
          <a:p>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5 </a:t>
            </a:r>
            <a:r>
              <a:rPr lang="en-GB" sz="1800" u="sng" dirty="0">
                <a:effectLst/>
                <a:latin typeface="Calibri" panose="020F0502020204030204" pitchFamily="34" charset="0"/>
                <a:ea typeface="Calibri" panose="020F0502020204030204" pitchFamily="34" charset="0"/>
              </a:rPr>
              <a:t>Consent given</a:t>
            </a:r>
            <a:r>
              <a:rPr lang="en-GB" sz="1800" dirty="0">
                <a:effectLst/>
                <a:latin typeface="Calibri" panose="020F0502020204030204" pitchFamily="34" charset="0"/>
                <a:ea typeface="Calibri" panose="020F0502020204030204" pitchFamily="34" charset="0"/>
              </a:rPr>
              <a:t> – This question refers to </a:t>
            </a:r>
            <a:r>
              <a:rPr lang="en-GB" sz="1800">
                <a:effectLst/>
                <a:latin typeface="Calibri" panose="020F0502020204030204" pitchFamily="34" charset="0"/>
                <a:ea typeface="Calibri" panose="020F0502020204030204" pitchFamily="34" charset="0"/>
              </a:rPr>
              <a:t>whether the Police </a:t>
            </a:r>
            <a:r>
              <a:rPr lang="en-GB" sz="1800" dirty="0">
                <a:effectLst/>
                <a:latin typeface="Calibri" panose="020F0502020204030204" pitchFamily="34" charset="0"/>
                <a:ea typeface="Calibri" panose="020F0502020204030204" pitchFamily="34" charset="0"/>
              </a:rPr>
              <a:t>can share the answers to the questions with other agencies. If no – still fill in the question. If the person will not answer the questions state that you have completed the questions to the best of your knowledge and in the Officers Obs. This will save the PPN being returned to the officer. If any of the questions are left blank for any reason – explain why in the Officers </a:t>
            </a:r>
            <a:r>
              <a:rPr lang="en-GB" sz="1800" dirty="0" err="1">
                <a:effectLst/>
                <a:latin typeface="Calibri" panose="020F0502020204030204" pitchFamily="34" charset="0"/>
                <a:ea typeface="Calibri" panose="020F0502020204030204" pitchFamily="34" charset="0"/>
              </a:rPr>
              <a:t>Obs</a:t>
            </a:r>
            <a:r>
              <a:rPr lang="en-GB" sz="1800" dirty="0">
                <a:effectLst/>
                <a:latin typeface="Calibri" panose="020F0502020204030204" pitchFamily="34" charset="0"/>
                <a:ea typeface="Calibri" panose="020F0502020204030204" pitchFamily="34" charset="0"/>
              </a:rPr>
              <a:t> box. </a:t>
            </a:r>
          </a:p>
          <a:p>
            <a:pPr eaLnBrk="1" hangingPunct="1">
              <a:lnSpc>
                <a:spcPct val="100000"/>
              </a:lnSpc>
            </a:pPr>
            <a:endParaRPr lang="en-US" altLang="en-US" sz="1100" b="1" baseline="0" dirty="0">
              <a:solidFill>
                <a:srgbClr val="FF0000"/>
              </a:solidFill>
              <a:latin typeface="Arial" panose="020B0604020202020204" pitchFamily="34" charset="0"/>
              <a:cs typeface="Arial" panose="020B0604020202020204" pitchFamily="34" charset="0"/>
            </a:endParaRPr>
          </a:p>
          <a:p>
            <a:pPr eaLnBrk="1" hangingPunct="1">
              <a:lnSpc>
                <a:spcPct val="100000"/>
              </a:lnSpc>
            </a:pPr>
            <a:endParaRPr lang="en-US" altLang="en-US" sz="1100" b="1" baseline="0" dirty="0">
              <a:solidFill>
                <a:srgbClr val="FF0000"/>
              </a:solidFill>
              <a:latin typeface="Arial" panose="020B0604020202020204" pitchFamily="34" charset="0"/>
              <a:cs typeface="Arial" panose="020B0604020202020204" pitchFamily="34" charset="0"/>
            </a:endParaRPr>
          </a:p>
          <a:p>
            <a:pPr eaLnBrk="1" hangingPunct="1">
              <a:lnSpc>
                <a:spcPct val="100000"/>
              </a:lnSpc>
            </a:pPr>
            <a:endParaRPr lang="en-US" altLang="en-US" sz="1100" b="1" dirty="0">
              <a:solidFill>
                <a:srgbClr val="FF0000"/>
              </a:solidFill>
              <a:latin typeface="Arial" panose="020B0604020202020204" pitchFamily="34" charset="0"/>
              <a:cs typeface="Arial" panose="020B0604020202020204" pitchFamily="34" charset="0"/>
            </a:endParaRP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eaLnBrk="1" hangingPunct="1">
              <a:lnSpc>
                <a:spcPct val="100000"/>
              </a:lnSpc>
            </a:pPr>
            <a:r>
              <a:rPr lang="en-US" altLang="en-US" sz="1100" dirty="0">
                <a:latin typeface="Arial" panose="020B0604020202020204" pitchFamily="34" charset="0"/>
                <a:cs typeface="Arial" panose="020B0604020202020204" pitchFamily="34" charset="0"/>
              </a:rPr>
              <a:t>The PPN is</a:t>
            </a:r>
            <a:r>
              <a:rPr lang="en-US" altLang="en-US" sz="1100" baseline="0" dirty="0">
                <a:latin typeface="Arial" panose="020B0604020202020204" pitchFamily="34" charset="0"/>
                <a:cs typeface="Arial" panose="020B0604020202020204" pitchFamily="34" charset="0"/>
              </a:rPr>
              <a:t> on</a:t>
            </a:r>
            <a:r>
              <a:rPr lang="en-US" altLang="en-US" sz="1100" dirty="0">
                <a:latin typeface="Arial" panose="020B0604020202020204" pitchFamily="34" charset="0"/>
                <a:cs typeface="Arial" panose="020B0604020202020204" pitchFamily="34" charset="0"/>
              </a:rPr>
              <a:t> Samsung devices and will allow you to complete the PPN at the scene.  However the 29 questions are available on the Samsung device for to view and ask the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MUST NOT SCAN DASH OR PPN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RESPONSIBLE FOR PRIMARY RISK ASSESSMENT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PPU – SECONDARY RISK ASSESSMENT (withdrawal S9, visits, MARAC referrals)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Gwent Students only – Trainer to hand out/ distribute/email the Gwent PPN guidelines for completion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211341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Arial" panose="020B0604020202020204" pitchFamily="34" charset="0"/>
                <a:ea typeface="+mn-ea"/>
                <a:cs typeface="Arial" panose="020B0604020202020204" pitchFamily="34" charset="0"/>
              </a:rPr>
              <a:t>Standard</a:t>
            </a:r>
            <a:r>
              <a:rPr lang="en-GB" sz="1100" kern="1200" dirty="0">
                <a:solidFill>
                  <a:schemeClr val="tx1"/>
                </a:solidFill>
                <a:effectLst/>
                <a:latin typeface="Arial" panose="020B0604020202020204" pitchFamily="34" charset="0"/>
                <a:ea typeface="+mn-ea"/>
                <a:cs typeface="Arial" panose="020B0604020202020204" pitchFamily="34" charset="0"/>
              </a:rPr>
              <a:t> (approx. 60-70% of Incidents) - Current evidence does not indicate a likelihood of Serious Harm.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b="1" kern="1200" dirty="0">
                <a:solidFill>
                  <a:schemeClr val="tx1"/>
                </a:solidFill>
                <a:effectLst/>
                <a:latin typeface="Arial" panose="020B0604020202020204" pitchFamily="34" charset="0"/>
                <a:ea typeface="+mn-ea"/>
                <a:cs typeface="Arial" panose="020B0604020202020204" pitchFamily="34" charset="0"/>
              </a:rPr>
              <a:t>Medium</a:t>
            </a:r>
            <a:r>
              <a:rPr lang="en-GB" sz="1100" kern="1200" dirty="0">
                <a:solidFill>
                  <a:schemeClr val="tx1"/>
                </a:solidFill>
                <a:effectLst/>
                <a:latin typeface="Arial" panose="020B0604020202020204" pitchFamily="34" charset="0"/>
                <a:ea typeface="+mn-ea"/>
                <a:cs typeface="Arial" panose="020B0604020202020204" pitchFamily="34" charset="0"/>
              </a:rPr>
              <a:t> - There are identifiable indicators of risk of Serious Harm. The Perp has the potential to cause Serious Harm but is unlikely to do so unless there is a change in circumstances.</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b="1" kern="1200" dirty="0">
                <a:solidFill>
                  <a:schemeClr val="tx1"/>
                </a:solidFill>
                <a:effectLst/>
                <a:latin typeface="Arial" panose="020B0604020202020204" pitchFamily="34" charset="0"/>
                <a:ea typeface="+mn-ea"/>
                <a:cs typeface="Arial" panose="020B0604020202020204" pitchFamily="34" charset="0"/>
              </a:rPr>
              <a:t>High</a:t>
            </a: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kern="1200" dirty="0" err="1">
                <a:solidFill>
                  <a:schemeClr val="tx1"/>
                </a:solidFill>
                <a:effectLst/>
                <a:latin typeface="Arial" panose="020B0604020202020204" pitchFamily="34" charset="0"/>
                <a:ea typeface="+mn-ea"/>
                <a:cs typeface="Arial" panose="020B0604020202020204" pitchFamily="34" charset="0"/>
              </a:rPr>
              <a:t>approx</a:t>
            </a:r>
            <a:r>
              <a:rPr lang="en-GB" sz="1100" kern="1200" dirty="0">
                <a:solidFill>
                  <a:schemeClr val="tx1"/>
                </a:solidFill>
                <a:effectLst/>
                <a:latin typeface="Arial" panose="020B0604020202020204" pitchFamily="34" charset="0"/>
                <a:ea typeface="+mn-ea"/>
                <a:cs typeface="Arial" panose="020B0604020202020204" pitchFamily="34" charset="0"/>
              </a:rPr>
              <a:t> 10-15% of Incidents) - There are identifiable indicators of risk of Serious Harm. The potential event could happen at any time and the impact would be serious (all High Risks go to MARAC - Multi-Agency Risk Assessment Conference).</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Trainer to facilitate</a:t>
            </a:r>
            <a:r>
              <a:rPr lang="en-GB" sz="1100" b="1" i="1"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why</a:t>
            </a:r>
            <a:r>
              <a:rPr lang="en-GB" sz="1100" b="1" i="1"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there is</a:t>
            </a:r>
            <a:r>
              <a:rPr lang="en-GB" sz="1100" b="1" i="1" kern="1200" dirty="0">
                <a:solidFill>
                  <a:schemeClr val="tx1"/>
                </a:solidFill>
                <a:effectLst/>
                <a:latin typeface="Arial" panose="020B0604020202020204" pitchFamily="34" charset="0"/>
                <a:ea typeface="+mn-ea"/>
                <a:cs typeface="Arial" panose="020B0604020202020204" pitchFamily="34" charset="0"/>
              </a:rPr>
              <a:t> NO </a:t>
            </a:r>
            <a:r>
              <a:rPr lang="en-GB" sz="1100" kern="1200" dirty="0">
                <a:solidFill>
                  <a:schemeClr val="tx1"/>
                </a:solidFill>
                <a:effectLst/>
                <a:latin typeface="Arial" panose="020B0604020202020204" pitchFamily="34" charset="0"/>
                <a:ea typeface="+mn-ea"/>
                <a:cs typeface="Arial" panose="020B0604020202020204" pitchFamily="34" charset="0"/>
              </a:rPr>
              <a:t>Low Risk Category.</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Officers must always consider: </a:t>
            </a:r>
            <a:r>
              <a:rPr lang="en-GB" sz="1100" i="1" kern="1200" dirty="0">
                <a:solidFill>
                  <a:schemeClr val="tx1"/>
                </a:solidFill>
                <a:effectLst/>
                <a:latin typeface="Arial" panose="020B0604020202020204" pitchFamily="34" charset="0"/>
                <a:ea typeface="+mn-ea"/>
                <a:cs typeface="Arial" panose="020B0604020202020204" pitchFamily="34" charset="0"/>
              </a:rPr>
              <a:t>Who is at risk?</a:t>
            </a:r>
            <a:r>
              <a:rPr lang="en-GB" sz="1100" kern="1200" dirty="0">
                <a:solidFill>
                  <a:schemeClr val="tx1"/>
                </a:solidFill>
                <a:effectLst/>
                <a:latin typeface="Arial" panose="020B0604020202020204" pitchFamily="34" charset="0"/>
                <a:ea typeface="+mn-ea"/>
                <a:cs typeface="Arial" panose="020B0604020202020204" pitchFamily="34" charset="0"/>
              </a:rPr>
              <a:t> Look at the context of the behaviour, how the Risk Factors interact and the Victim’s perception of Risk - </a:t>
            </a:r>
            <a:r>
              <a:rPr lang="en-GB" sz="1100" i="1" kern="1200" dirty="0">
                <a:solidFill>
                  <a:schemeClr val="tx1"/>
                </a:solidFill>
                <a:effectLst/>
                <a:latin typeface="Arial" panose="020B0604020202020204" pitchFamily="34" charset="0"/>
                <a:ea typeface="+mn-ea"/>
                <a:cs typeface="Arial" panose="020B0604020202020204" pitchFamily="34" charset="0"/>
              </a:rPr>
              <a:t>Don’t forget that others may also be at Risk (children, relatives, friends, work colleagues etc.).</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Risk of harm cannot be completely removed. Decisions on Risk Identification, Assessment and Management do not always prevent harm and will never be infallible, but they should always be justifiable, defensible and documented.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Decisions are considered to be </a:t>
            </a:r>
            <a:r>
              <a:rPr lang="en-GB" sz="1100" b="1" kern="1200" dirty="0">
                <a:solidFill>
                  <a:schemeClr val="tx1"/>
                </a:solidFill>
                <a:effectLst/>
                <a:latin typeface="Arial" panose="020B0604020202020204" pitchFamily="34" charset="0"/>
                <a:ea typeface="+mn-ea"/>
                <a:cs typeface="Arial" panose="020B0604020202020204" pitchFamily="34" charset="0"/>
              </a:rPr>
              <a:t>defensible</a:t>
            </a:r>
            <a:r>
              <a:rPr lang="en-GB" sz="1100" kern="1200" dirty="0">
                <a:solidFill>
                  <a:schemeClr val="tx1"/>
                </a:solidFill>
                <a:effectLst/>
                <a:latin typeface="Arial" panose="020B0604020202020204" pitchFamily="34" charset="0"/>
                <a:ea typeface="+mn-ea"/>
                <a:cs typeface="Arial" panose="020B0604020202020204" pitchFamily="34" charset="0"/>
              </a:rPr>
              <a:t> if a reasonable person acting in the same professional capacity, at the same time and with the same available information would have</a:t>
            </a:r>
          </a:p>
          <a:p>
            <a:r>
              <a:rPr lang="en-GB" sz="1100" kern="1200" dirty="0">
                <a:solidFill>
                  <a:schemeClr val="tx1"/>
                </a:solidFill>
                <a:effectLst/>
                <a:latin typeface="Arial" panose="020B0604020202020204" pitchFamily="34" charset="0"/>
                <a:ea typeface="+mn-ea"/>
                <a:cs typeface="Arial" panose="020B0604020202020204" pitchFamily="34" charset="0"/>
              </a:rPr>
              <a:t>made the same decision.</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19</a:t>
            </a:fld>
            <a:endParaRPr lang="en-GB"/>
          </a:p>
        </p:txBody>
      </p:sp>
    </p:spTree>
    <p:extLst>
      <p:ext uri="{BB962C8B-B14F-4D97-AF65-F5344CB8AC3E}">
        <p14:creationId xmlns:p14="http://schemas.microsoft.com/office/powerpoint/2010/main" val="18002391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**SWP only – From 1</a:t>
            </a:r>
            <a:r>
              <a:rPr lang="en-GB" baseline="30000" dirty="0"/>
              <a:t>st</a:t>
            </a:r>
            <a:r>
              <a:rPr lang="en-GB" dirty="0"/>
              <a:t> June 2022 a PPN must be submitted for all children who are in custody or who attend the station as a Voluntary Attendance.**</a:t>
            </a:r>
          </a:p>
        </p:txBody>
      </p:sp>
      <p:sp>
        <p:nvSpPr>
          <p:cNvPr id="4" name="Slide Number Placeholder 3"/>
          <p:cNvSpPr>
            <a:spLocks noGrp="1"/>
          </p:cNvSpPr>
          <p:nvPr>
            <p:ph type="sldNum" sz="quarter" idx="10"/>
          </p:nvPr>
        </p:nvSpPr>
        <p:spPr/>
        <p:txBody>
          <a:bodyPr/>
          <a:lstStyle/>
          <a:p>
            <a:fld id="{90624A2F-DD43-4DAE-A951-B73727F214F4}" type="slidenum">
              <a:rPr lang="en-GB" smtClean="0"/>
              <a:t>20</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21</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direct students to the ‘Joint 7 Minute Briefing MAPF’ document on Moodle for cross border considerations </a:t>
            </a:r>
            <a:r>
              <a:rPr lang="en-GB"/>
              <a:t>when submitting a PPN</a:t>
            </a:r>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22</a:t>
            </a:fld>
            <a:endParaRPr lang="en-GB"/>
          </a:p>
        </p:txBody>
      </p:sp>
    </p:spTree>
    <p:extLst>
      <p:ext uri="{BB962C8B-B14F-4D97-AF65-F5344CB8AC3E}">
        <p14:creationId xmlns:p14="http://schemas.microsoft.com/office/powerpoint/2010/main" val="9513601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In addition,</a:t>
            </a:r>
            <a:r>
              <a:rPr lang="en-GB" sz="1100" baseline="0" dirty="0">
                <a:latin typeface="Arial" panose="020B0604020202020204" pitchFamily="34" charset="0"/>
                <a:cs typeface="Arial" panose="020B0604020202020204" pitchFamily="34" charset="0"/>
              </a:rPr>
              <a:t> highlight to officers the need to use professional judgement  - a person who engages in an activity with competence and skill and being able to make an informed decision based on a balanced viewpoint.</a:t>
            </a:r>
          </a:p>
          <a:p>
            <a:endParaRPr lang="en-GB" sz="1100" baseline="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may be occasions where the victim may be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higher risk than the risk tool suggests.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Such situations may include: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There are extreme levels of fear.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Cultural barriers to disclosure such as in cases of ‘honour based violence’ and female genital mutilation.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Extreme levels of control and/or isolation.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Obsessive stalking behaviour.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Where the perpetrator is abusing more than one partner.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Fear of loss of financial support, or losing children, house etc.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23</a:t>
            </a:fld>
            <a:endParaRPr lang="en-GB"/>
          </a:p>
        </p:txBody>
      </p:sp>
    </p:spTree>
    <p:extLst>
      <p:ext uri="{BB962C8B-B14F-4D97-AF65-F5344CB8AC3E}">
        <p14:creationId xmlns:p14="http://schemas.microsoft.com/office/powerpoint/2010/main" val="4122694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3"/>
              </a:rPr>
              <a:t>abusers</a:t>
            </a:r>
            <a:r>
              <a:rPr lang="en-GB" i="0" dirty="0">
                <a:solidFill>
                  <a:srgbClr val="333333"/>
                </a:solidFill>
                <a:effectLst/>
                <a:latin typeface="Red Hat Display"/>
              </a:rPr>
              <a:t> will now face up to five years behind bars.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4"/>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3"/>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pPr algn="l"/>
            <a:endParaRPr lang="en-GB" b="0" i="0" dirty="0">
              <a:solidFill>
                <a:srgbClr val="333333"/>
              </a:solidFill>
              <a:effectLst/>
              <a:latin typeface="Red Hat Display"/>
            </a:endParaRPr>
          </a:p>
          <a:p>
            <a:pPr algn="l"/>
            <a:r>
              <a:rPr lang="en-GB" b="0" i="0" dirty="0">
                <a:solidFill>
                  <a:srgbClr val="333333"/>
                </a:solidFill>
                <a:effectLst/>
                <a:latin typeface="var(--body-font)"/>
              </a:rPr>
              <a:t>It came into force on Tuesday (June 7) in England and Wales and will also apply to British nationals who are overseas.</a:t>
            </a:r>
          </a:p>
          <a:p>
            <a:pPr algn="l"/>
            <a:endParaRPr lang="en-GB" b="0" i="0" dirty="0">
              <a:solidFill>
                <a:srgbClr val="333333"/>
              </a:solidFill>
              <a:effectLst/>
              <a:latin typeface="var(--body-font)"/>
            </a:endParaRPr>
          </a:p>
          <a:p>
            <a:pPr algn="l"/>
            <a:r>
              <a:rPr lang="en-GB" b="0" i="0" dirty="0">
                <a:solidFill>
                  <a:srgbClr val="333333"/>
                </a:solidFill>
                <a:effectLst/>
                <a:latin typeface="Red Hat Display"/>
              </a:rPr>
              <a:t>The move follows concerns that </a:t>
            </a:r>
            <a:r>
              <a:rPr lang="en-GB" i="0" u="none" strike="noStrike" dirty="0">
                <a:solidFill>
                  <a:srgbClr val="000000"/>
                </a:solidFill>
                <a:effectLst/>
                <a:latin typeface="Red Hat Display"/>
                <a:hlinkClick r:id="rId3"/>
              </a:rPr>
              <a:t>abusers</a:t>
            </a:r>
            <a:r>
              <a:rPr lang="en-GB" b="0" i="0" dirty="0">
                <a:solidFill>
                  <a:srgbClr val="333333"/>
                </a:solidFill>
                <a:effectLst/>
                <a:latin typeface="Red Hat Display"/>
              </a:rPr>
              <a:t> were avoiding punishment as non-fatal strangulation does not always leave visible signs of injury.</a:t>
            </a:r>
          </a:p>
          <a:p>
            <a:pPr algn="l"/>
            <a:endParaRPr lang="en-GB" b="0" i="0" dirty="0">
              <a:solidFill>
                <a:srgbClr val="333333"/>
              </a:solidFill>
              <a:effectLst/>
              <a:latin typeface="Red Hat Display"/>
            </a:endParaRPr>
          </a:p>
          <a:p>
            <a:pPr algn="l"/>
            <a:r>
              <a:rPr lang="en-GB" b="0" i="0" dirty="0">
                <a:solidFill>
                  <a:srgbClr val="333333"/>
                </a:solidFill>
                <a:effectLst/>
                <a:latin typeface="Red Hat Display"/>
              </a:rPr>
              <a:t>Signs to look out for include bloodshot eyes, or bleeding in the ear or jaw pain or a swollen tongue instead of marks around the neck.</a:t>
            </a:r>
          </a:p>
          <a:p>
            <a:pPr algn="l"/>
            <a:endParaRPr lang="en-GB" b="0" i="0" dirty="0">
              <a:solidFill>
                <a:srgbClr val="333333"/>
              </a:solidFill>
              <a:effectLst/>
              <a:latin typeface="Red Hat Display"/>
            </a:endParaRPr>
          </a:p>
          <a:p>
            <a:pPr algn="l"/>
            <a:r>
              <a:rPr lang="en-GB" b="0" i="0" dirty="0">
                <a:solidFill>
                  <a:srgbClr val="1D70B8"/>
                </a:solidFill>
                <a:effectLst/>
                <a:latin typeface="GDS Transport"/>
                <a:hlinkClick r:id="rId5"/>
              </a:rPr>
              <a:t>Studies</a:t>
            </a:r>
            <a:r>
              <a:rPr lang="en-GB" b="0" i="0" dirty="0">
                <a:solidFill>
                  <a:srgbClr val="0B0C0C"/>
                </a:solidFill>
                <a:effectLst/>
                <a:latin typeface="GDS Transport"/>
              </a:rPr>
              <a:t> have shown that victims are seven times more likely to be murdered by their partner if there had been non-fatal strangulation beforehand.</a:t>
            </a:r>
          </a:p>
          <a:p>
            <a:pPr algn="l"/>
            <a:endParaRPr lang="en-GB" b="0" i="0" dirty="0">
              <a:solidFill>
                <a:srgbClr val="0B0C0C"/>
              </a:solidFill>
              <a:effectLst/>
              <a:latin typeface="GDS Transport"/>
            </a:endParaRPr>
          </a:p>
          <a:p>
            <a:pPr algn="l"/>
            <a:r>
              <a:rPr lang="en-GB" b="0" i="0" dirty="0">
                <a:solidFill>
                  <a:srgbClr val="333333"/>
                </a:solidFill>
                <a:effectLst/>
                <a:latin typeface="var(--body-font)"/>
              </a:rPr>
              <a:t>75A(5) A person guilty of an offence under this section is liable -</a:t>
            </a:r>
          </a:p>
          <a:p>
            <a:pPr algn="l"/>
            <a:endParaRPr lang="en-GB" b="0" i="0" dirty="0">
              <a:solidFill>
                <a:srgbClr val="333333"/>
              </a:solidFill>
              <a:effectLst/>
              <a:latin typeface="var(--body-font)"/>
            </a:endParaRPr>
          </a:p>
          <a:p>
            <a:pPr algn="l"/>
            <a:r>
              <a:rPr lang="en-GB" b="0" i="0" dirty="0">
                <a:solidFill>
                  <a:srgbClr val="333333"/>
                </a:solidFill>
                <a:effectLst/>
                <a:latin typeface="var(--body-font)"/>
              </a:rPr>
              <a:t>(a) on summary conviction -</a:t>
            </a:r>
          </a:p>
          <a:p>
            <a:pPr algn="l"/>
            <a:endParaRPr lang="en-GB" b="0" i="0" dirty="0">
              <a:solidFill>
                <a:srgbClr val="333333"/>
              </a:solidFill>
              <a:effectLst/>
              <a:latin typeface="var(--body-font)"/>
            </a:endParaRPr>
          </a:p>
          <a:p>
            <a:pPr algn="l"/>
            <a:r>
              <a:rPr lang="en-GB" b="0" i="0" dirty="0">
                <a:solidFill>
                  <a:srgbClr val="333333"/>
                </a:solidFill>
                <a:effectLst/>
                <a:latin typeface="var(--body-font)"/>
              </a:rPr>
              <a:t>(</a:t>
            </a:r>
            <a:r>
              <a:rPr lang="en-GB" b="0" i="0" dirty="0" err="1">
                <a:solidFill>
                  <a:srgbClr val="333333"/>
                </a:solidFill>
                <a:effectLst/>
                <a:latin typeface="var(--body-font)"/>
              </a:rPr>
              <a:t>i</a:t>
            </a:r>
            <a:r>
              <a:rPr lang="en-GB" b="0" i="0" dirty="0">
                <a:solidFill>
                  <a:srgbClr val="333333"/>
                </a:solidFill>
                <a:effectLst/>
                <a:latin typeface="var(--body-font)"/>
              </a:rPr>
              <a:t>) to imprisonment for a term not exceeding 12 months (or 6 months, if the offence was committed before the 2 May 2022, or</a:t>
            </a:r>
          </a:p>
          <a:p>
            <a:pPr algn="l"/>
            <a:r>
              <a:rPr lang="en-GB" b="0" i="0" dirty="0">
                <a:solidFill>
                  <a:srgbClr val="333333"/>
                </a:solidFill>
                <a:effectLst/>
                <a:latin typeface="var(--body-font)"/>
              </a:rPr>
              <a:t>(ii) to a fine, or both;</a:t>
            </a:r>
          </a:p>
          <a:p>
            <a:pPr algn="l"/>
            <a:endParaRPr lang="en-GB" b="0" i="0" dirty="0">
              <a:solidFill>
                <a:srgbClr val="333333"/>
              </a:solidFill>
              <a:effectLst/>
              <a:latin typeface="var(--body-font)"/>
            </a:endParaRPr>
          </a:p>
          <a:p>
            <a:pPr algn="l"/>
            <a:r>
              <a:rPr lang="en-GB" b="0" i="0" dirty="0">
                <a:solidFill>
                  <a:srgbClr val="333333"/>
                </a:solidFill>
                <a:effectLst/>
                <a:latin typeface="var(--body-font)"/>
              </a:rPr>
              <a:t>(b) on conviction on indictment, to imprisonment for a term not exceeding 5 years or to a fine, or both.</a:t>
            </a:r>
          </a:p>
          <a:p>
            <a:pPr algn="l"/>
            <a:endParaRPr lang="en-GB" b="0" i="0" dirty="0">
              <a:solidFill>
                <a:srgbClr val="333333"/>
              </a:solidFill>
              <a:effectLst/>
              <a:latin typeface="var(--body-font)"/>
            </a:endParaRPr>
          </a:p>
          <a:p>
            <a:pPr algn="l"/>
            <a:r>
              <a:rPr lang="en-GB" b="0" i="0" dirty="0">
                <a:solidFill>
                  <a:srgbClr val="333333"/>
                </a:solidFill>
                <a:effectLst/>
                <a:latin typeface="var(--body-font)"/>
              </a:rPr>
              <a:t>75A(6) In this section serious harm means -</a:t>
            </a:r>
          </a:p>
          <a:p>
            <a:pPr algn="l"/>
            <a:endParaRPr lang="en-GB" b="0" i="0" dirty="0">
              <a:solidFill>
                <a:srgbClr val="333333"/>
              </a:solidFill>
              <a:effectLst/>
              <a:latin typeface="var(--body-font)"/>
            </a:endParaRPr>
          </a:p>
          <a:p>
            <a:pPr algn="l"/>
            <a:r>
              <a:rPr lang="en-GB" b="0" i="0" dirty="0">
                <a:solidFill>
                  <a:srgbClr val="333333"/>
                </a:solidFill>
                <a:effectLst/>
                <a:latin typeface="var(--body-font)"/>
              </a:rPr>
              <a:t>(a) grievous bodily harm, within the meaning of section 18 of the Offences Against the Person Act 1861,</a:t>
            </a:r>
          </a:p>
          <a:p>
            <a:pPr algn="l"/>
            <a:r>
              <a:rPr lang="en-GB" b="0" i="0" dirty="0">
                <a:solidFill>
                  <a:srgbClr val="333333"/>
                </a:solidFill>
                <a:effectLst/>
                <a:latin typeface="var(--body-font)"/>
              </a:rPr>
              <a:t>(b) wounding, within the meaning of that section, or</a:t>
            </a:r>
          </a:p>
          <a:p>
            <a:pPr algn="l"/>
            <a:r>
              <a:rPr lang="en-GB" b="0" i="0" dirty="0">
                <a:solidFill>
                  <a:srgbClr val="333333"/>
                </a:solidFill>
                <a:effectLst/>
                <a:latin typeface="var(--body-font)"/>
              </a:rPr>
              <a:t>(c) actual bodily harm, within the meaning of section 47 of that Act.</a:t>
            </a:r>
          </a:p>
          <a:p>
            <a:pPr algn="l"/>
            <a:endParaRPr lang="en-GB" b="0" i="0" dirty="0">
              <a:solidFill>
                <a:srgbClr val="333333"/>
              </a:solidFill>
              <a:effectLst/>
              <a:latin typeface="var(--body-font)"/>
            </a:endParaRPr>
          </a:p>
          <a:p>
            <a:pPr algn="l"/>
            <a:r>
              <a:rPr lang="en-GB" b="0" i="0" dirty="0">
                <a:solidFill>
                  <a:srgbClr val="333333"/>
                </a:solidFill>
                <a:effectLst/>
                <a:latin typeface="var(--body-font)"/>
              </a:rPr>
              <a:t> S75B of this Act which outlines the circumstances when an offence under this section that is committed outside the UK, may be prosecuted in England and Wales.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24</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endParaRPr lang="en-GB" sz="1100" b="1" dirty="0">
              <a:solidFill>
                <a:srgbClr val="FF0000"/>
              </a:solidFill>
              <a:latin typeface="Arial" panose="020B0604020202020204" pitchFamily="34" charset="0"/>
              <a:cs typeface="Arial" panose="020B0604020202020204" pitchFamily="34" charset="0"/>
            </a:endParaRPr>
          </a:p>
          <a:p>
            <a:pPr algn="l">
              <a:lnSpc>
                <a:spcPct val="100000"/>
              </a:lnSpc>
            </a:pPr>
            <a:r>
              <a:rPr lang="en-GB" sz="1100" dirty="0">
                <a:latin typeface="Arial" panose="020B0604020202020204" pitchFamily="34" charset="0"/>
                <a:cs typeface="Arial" panose="020B0604020202020204" pitchFamily="34" charset="0"/>
              </a:rPr>
              <a:t>Click onto hyperlink ,play Panorama </a:t>
            </a:r>
            <a:r>
              <a:rPr lang="en-GB" sz="1100" dirty="0" err="1">
                <a:latin typeface="Arial" panose="020B0604020202020204" pitchFamily="34" charset="0"/>
                <a:cs typeface="Arial" panose="020B0604020202020204" pitchFamily="34" charset="0"/>
              </a:rPr>
              <a:t>upto</a:t>
            </a:r>
            <a:r>
              <a:rPr lang="en-GB" sz="1100" baseline="0" dirty="0">
                <a:latin typeface="Arial" panose="020B0604020202020204" pitchFamily="34" charset="0"/>
                <a:cs typeface="Arial" panose="020B0604020202020204" pitchFamily="34" charset="0"/>
              </a:rPr>
              <a:t> 17mins 45 secs</a:t>
            </a:r>
          </a:p>
          <a:p>
            <a:pPr algn="l">
              <a:lnSpc>
                <a:spcPct val="100000"/>
              </a:lnSpc>
            </a:pPr>
            <a:endParaRPr lang="en-GB" sz="1100" baseline="0" dirty="0">
              <a:latin typeface="Arial" panose="020B0604020202020204" pitchFamily="34" charset="0"/>
              <a:cs typeface="Arial" panose="020B0604020202020204" pitchFamily="34" charset="0"/>
            </a:endParaRPr>
          </a:p>
          <a:p>
            <a:pPr algn="l">
              <a:lnSpc>
                <a:spcPct val="100000"/>
              </a:lnSpc>
            </a:pPr>
            <a:r>
              <a:rPr lang="en-GB" sz="1100" baseline="0" dirty="0">
                <a:latin typeface="Arial" panose="020B0604020202020204" pitchFamily="34" charset="0"/>
                <a:cs typeface="Arial" panose="020B0604020202020204" pitchFamily="34" charset="0"/>
              </a:rPr>
              <a:t>Group activity 4 – see handout</a:t>
            </a:r>
          </a:p>
          <a:p>
            <a:pPr algn="l">
              <a:lnSpc>
                <a:spcPct val="100000"/>
              </a:lnSpc>
            </a:pPr>
            <a:endParaRPr lang="en-GB" sz="1100" baseline="0" dirty="0">
              <a:latin typeface="Arial" panose="020B0604020202020204" pitchFamily="34" charset="0"/>
              <a:cs typeface="Arial" panose="020B0604020202020204" pitchFamily="34" charset="0"/>
            </a:endParaRPr>
          </a:p>
          <a:p>
            <a:pPr algn="l">
              <a:lnSpc>
                <a:spcPct val="100000"/>
              </a:lnSpc>
            </a:pPr>
            <a:r>
              <a:rPr lang="en-GB" sz="1100" baseline="0"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a:p>
            <a:pPr algn="l"/>
            <a:endParaRPr lang="en-GB" baseline="0" dirty="0"/>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25</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none" kern="1200" dirty="0">
                <a:solidFill>
                  <a:schemeClr val="tx1"/>
                </a:solidFill>
                <a:effectLst/>
                <a:latin typeface="Arial" panose="020B0604020202020204" pitchFamily="34" charset="0"/>
                <a:ea typeface="+mn-ea"/>
                <a:cs typeface="Arial" panose="020B0604020202020204" pitchFamily="34" charset="0"/>
              </a:rPr>
              <a:t>***Please refer the students to the additional documents on Moodle of  ‘Tackling Violence against Women &amp; Girls strategy’ (Home Office July 2021) and the Violence against women </a:t>
            </a:r>
            <a:r>
              <a:rPr lang="en-GB" sz="1100" b="1" u="none" kern="1200">
                <a:solidFill>
                  <a:schemeClr val="tx1"/>
                </a:solidFill>
                <a:effectLst/>
                <a:latin typeface="Arial" panose="020B0604020202020204" pitchFamily="34" charset="0"/>
                <a:ea typeface="+mn-ea"/>
                <a:cs typeface="Arial" panose="020B0604020202020204" pitchFamily="34" charset="0"/>
              </a:rPr>
              <a:t>and girls </a:t>
            </a:r>
            <a:r>
              <a:rPr lang="en-GB" sz="1100" b="1" u="none" kern="1200" dirty="0">
                <a:solidFill>
                  <a:schemeClr val="tx1"/>
                </a:solidFill>
                <a:effectLst/>
                <a:latin typeface="Arial" panose="020B0604020202020204" pitchFamily="34" charset="0"/>
                <a:ea typeface="+mn-ea"/>
                <a:cs typeface="Arial" panose="020B0604020202020204" pitchFamily="34" charset="0"/>
              </a:rPr>
              <a:t>College of Policing Toolkit***</a:t>
            </a:r>
          </a:p>
          <a:p>
            <a:endParaRPr lang="en-GB" sz="1100" b="1" u="sng" kern="1200" dirty="0">
              <a:solidFill>
                <a:schemeClr val="tx1"/>
              </a:solidFill>
              <a:effectLst/>
              <a:latin typeface="Arial" panose="020B0604020202020204" pitchFamily="34" charset="0"/>
              <a:ea typeface="+mn-ea"/>
              <a:cs typeface="Arial" panose="020B0604020202020204" pitchFamily="34" charset="0"/>
            </a:endParaRPr>
          </a:p>
          <a:p>
            <a:r>
              <a:rPr lang="en-GB" sz="1100" b="1" u="sng" kern="1200" dirty="0">
                <a:solidFill>
                  <a:schemeClr val="tx1"/>
                </a:solidFill>
                <a:effectLst/>
                <a:latin typeface="Arial" panose="020B0604020202020204" pitchFamily="34" charset="0"/>
                <a:ea typeface="+mn-ea"/>
                <a:cs typeface="Arial" panose="020B0604020202020204" pitchFamily="34" charset="0"/>
              </a:rPr>
              <a:t>POLICE WATCH</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Police Watch provides a visible police presence to both victim and the perpetrator and involves police patrols within the vicinity of the victim’s home or the location of the incident. The patrols are carried out on a regular basis, initially for a period of six weeks immediately following reported incidents. This period can be extended at the discretion of the Sector/Divisional Inspector.</a:t>
            </a:r>
          </a:p>
          <a:p>
            <a:r>
              <a:rPr lang="en-GB" sz="1100" kern="1200" dirty="0">
                <a:solidFill>
                  <a:schemeClr val="tx1"/>
                </a:solidFill>
                <a:effectLst/>
                <a:latin typeface="Arial" panose="020B0604020202020204" pitchFamily="34" charset="0"/>
                <a:ea typeface="+mn-ea"/>
                <a:cs typeface="Arial" panose="020B0604020202020204" pitchFamily="34" charset="0"/>
              </a:rPr>
              <a:t>Police Watch has been shown to be an effective measure in reducing repeat victimisation in domestic abuse cases.</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When dealing with incidents of domestic abuse, attending officers will deal with the incident in line with force policy and take a robust stance.</a:t>
            </a:r>
          </a:p>
          <a:p>
            <a:r>
              <a:rPr lang="en-GB" sz="1100" kern="1200" dirty="0">
                <a:solidFill>
                  <a:schemeClr val="tx1"/>
                </a:solidFill>
                <a:effectLst/>
                <a:latin typeface="Arial" panose="020B0604020202020204" pitchFamily="34" charset="0"/>
                <a:ea typeface="+mn-ea"/>
                <a:cs typeface="Arial" panose="020B0604020202020204" pitchFamily="34" charset="0"/>
              </a:rPr>
              <a:t>The options available through police watch will either be regular visits to the victim or patrols of the area. This must be reviewed on a fortnightly basis. </a:t>
            </a:r>
            <a:r>
              <a:rPr lang="en-GB" sz="1100" b="1" u="sng" kern="1200" dirty="0">
                <a:solidFill>
                  <a:schemeClr val="tx1"/>
                </a:solidFill>
                <a:effectLst/>
                <a:latin typeface="Arial" panose="020B0604020202020204" pitchFamily="34" charset="0"/>
                <a:ea typeface="+mn-ea"/>
                <a:cs typeface="Arial" panose="020B0604020202020204" pitchFamily="34" charset="0"/>
              </a:rPr>
              <a:t>COCOON WATCH (See also Police Watch)</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US" sz="1100" kern="1200" dirty="0">
                <a:solidFill>
                  <a:schemeClr val="tx1"/>
                </a:solidFill>
                <a:effectLst/>
                <a:latin typeface="Arial" panose="020B0604020202020204" pitchFamily="34" charset="0"/>
                <a:ea typeface="+mn-ea"/>
                <a:cs typeface="Arial" panose="020B0604020202020204" pitchFamily="34" charset="0"/>
              </a:rPr>
              <a:t>Cocoon watch scheme request the help and support of </a:t>
            </a:r>
            <a:r>
              <a:rPr lang="en-US" sz="1100" kern="1200" dirty="0" err="1">
                <a:solidFill>
                  <a:schemeClr val="tx1"/>
                </a:solidFill>
                <a:effectLst/>
                <a:latin typeface="Arial" panose="020B0604020202020204" pitchFamily="34" charset="0"/>
                <a:ea typeface="+mn-ea"/>
                <a:cs typeface="Arial" panose="020B0604020202020204" pitchFamily="34" charset="0"/>
              </a:rPr>
              <a:t>neighbours</a:t>
            </a:r>
            <a:r>
              <a:rPr lang="en-US" sz="1100" kern="1200" dirty="0">
                <a:solidFill>
                  <a:schemeClr val="tx1"/>
                </a:solidFill>
                <a:effectLst/>
                <a:latin typeface="Arial" panose="020B0604020202020204" pitchFamily="34" charset="0"/>
                <a:ea typeface="+mn-ea"/>
                <a:cs typeface="Arial" panose="020B0604020202020204" pitchFamily="34" charset="0"/>
              </a:rPr>
              <a:t>, family and relevant agencies in protecting the victim by contacting the police immediately if further incidents occur.</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Where a further incident occurs during the period of ‘Police Watch’ then Cocoon Watch is implemented with the informed consent of the victim.</a:t>
            </a:r>
            <a:r>
              <a:rPr lang="en-US" sz="1100" kern="1200" dirty="0">
                <a:solidFill>
                  <a:schemeClr val="tx1"/>
                </a:solidFill>
                <a:effectLst/>
                <a:latin typeface="Arial" panose="020B0604020202020204" pitchFamily="34" charset="0"/>
                <a:ea typeface="+mn-ea"/>
                <a:cs typeface="Arial" panose="020B0604020202020204" pitchFamily="34" charset="0"/>
              </a:rPr>
              <a:t> Cocoon watch should not be used where there is any reason to suspect that </a:t>
            </a:r>
            <a:r>
              <a:rPr lang="en-US" sz="1100" kern="1200" dirty="0" err="1">
                <a:solidFill>
                  <a:schemeClr val="tx1"/>
                </a:solidFill>
                <a:effectLst/>
                <a:latin typeface="Arial" panose="020B0604020202020204" pitchFamily="34" charset="0"/>
                <a:ea typeface="+mn-ea"/>
                <a:cs typeface="Arial" panose="020B0604020202020204" pitchFamily="34" charset="0"/>
              </a:rPr>
              <a:t>neighbours</a:t>
            </a:r>
            <a:r>
              <a:rPr lang="en-US" sz="1100" kern="1200" dirty="0">
                <a:solidFill>
                  <a:schemeClr val="tx1"/>
                </a:solidFill>
                <a:effectLst/>
                <a:latin typeface="Arial" panose="020B0604020202020204" pitchFamily="34" charset="0"/>
                <a:ea typeface="+mn-ea"/>
                <a:cs typeface="Arial" panose="020B0604020202020204" pitchFamily="34" charset="0"/>
              </a:rPr>
              <a:t> and/or family may be involved, or if the victim may feel more at risk by </a:t>
            </a:r>
            <a:r>
              <a:rPr lang="en-US" sz="1100" kern="1200" dirty="0" err="1">
                <a:solidFill>
                  <a:schemeClr val="tx1"/>
                </a:solidFill>
                <a:effectLst/>
                <a:latin typeface="Arial" panose="020B0604020202020204" pitchFamily="34" charset="0"/>
                <a:ea typeface="+mn-ea"/>
                <a:cs typeface="Arial" panose="020B0604020202020204" pitchFamily="34" charset="0"/>
              </a:rPr>
              <a:t>neighbours</a:t>
            </a:r>
            <a:r>
              <a:rPr lang="en-US" sz="1100" kern="1200" dirty="0">
                <a:solidFill>
                  <a:schemeClr val="tx1"/>
                </a:solidFill>
                <a:effectLst/>
                <a:latin typeface="Arial" panose="020B0604020202020204" pitchFamily="34" charset="0"/>
                <a:ea typeface="+mn-ea"/>
                <a:cs typeface="Arial" panose="020B0604020202020204" pitchFamily="34" charset="0"/>
              </a:rPr>
              <a:t> being informed, </a:t>
            </a:r>
            <a:r>
              <a:rPr lang="en-US" sz="1100" kern="1200" dirty="0" err="1">
                <a:solidFill>
                  <a:schemeClr val="tx1"/>
                </a:solidFill>
                <a:effectLst/>
                <a:latin typeface="Arial" panose="020B0604020202020204" pitchFamily="34" charset="0"/>
                <a:ea typeface="+mn-ea"/>
                <a:cs typeface="Arial" panose="020B0604020202020204" pitchFamily="34" charset="0"/>
              </a:rPr>
              <a:t>Eg</a:t>
            </a:r>
            <a:r>
              <a:rPr lang="en-US" sz="1100" kern="1200" dirty="0">
                <a:solidFill>
                  <a:schemeClr val="tx1"/>
                </a:solidFill>
                <a:effectLst/>
                <a:latin typeface="Arial" panose="020B0604020202020204" pitchFamily="34" charset="0"/>
                <a:ea typeface="+mn-ea"/>
                <a:cs typeface="Arial" panose="020B0604020202020204" pitchFamily="34" charset="0"/>
              </a:rPr>
              <a:t>, revealing the sexual orientation of a victim could place them at risk of homophobic abuse.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mn-lt"/>
                <a:ea typeface="+mn-ea"/>
                <a:cs typeface="+mn-cs"/>
              </a:rPr>
              <a:t> </a:t>
            </a:r>
          </a:p>
          <a:p>
            <a:r>
              <a:rPr lang="en-GB" sz="1200" b="1" u="sng" kern="1200" dirty="0" err="1">
                <a:solidFill>
                  <a:schemeClr val="tx1"/>
                </a:solidFill>
                <a:effectLst/>
                <a:latin typeface="+mn-lt"/>
                <a:ea typeface="+mn-ea"/>
                <a:cs typeface="+mn-cs"/>
              </a:rPr>
              <a:t>TecSOS</a:t>
            </a:r>
            <a:r>
              <a:rPr lang="en-GB" sz="1200" b="1" u="sng"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are personal attack alarms are available to high risk domestic abuse victims, which can be used in or away from the home.  There are handbooks available on BOB (for the allocation of the devices).  They are disguised as broken mobile phones. Usually, these are allocated to the highest risk victims by the DAU officers in the DAUs on BCU.  If one is deemed suitable for allocation out of hours, the attached will provide information on how to allocate).  There are vulnerable person briefing aids available in multiple languages on PVP page (BOB).  </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project introduced a mobile device that provides high-risk vulnerable people with enhanced access to the police in an emergency, formed of a collaboration between the Vodafone Foundation and the Thames Valley Partnership.  The ‘</a:t>
            </a:r>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title is a shortened version of the term - ‘Technical SOS’ and provides an enhanced access to police enabled through the provision of a Vodafone Smart Mini 7 (SM7) mobile phone.  The device has a speed dial facility, which connects the user to the British Telecom (B.T) emergency services 999 operator, who can identify that the call is from a </a:t>
            </a:r>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device and recognises this as a ‘vulnerable caller’.  On identification of the call, the BT operator will route to the control room within the police force area in which the vulnerable person is located.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pPr lvl="0"/>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provides a mobile device that provides high-risk vulnerable people with enhanced access to the police in an emergency, and allows the force to utilise the device as a Domestic Abuse tactic for vulnerable victims at risk of harm</a:t>
            </a:r>
          </a:p>
          <a:p>
            <a:pPr lvl="0"/>
            <a:r>
              <a:rPr lang="en-GB" sz="1200" kern="1200" dirty="0">
                <a:solidFill>
                  <a:schemeClr val="tx1"/>
                </a:solidFill>
                <a:effectLst/>
                <a:latin typeface="+mn-lt"/>
                <a:ea typeface="+mn-ea"/>
                <a:cs typeface="+mn-cs"/>
              </a:rPr>
              <a:t>Training is free of charge and the force is already in a position where there are ‘super users’ in place</a:t>
            </a:r>
          </a:p>
          <a:p>
            <a:pPr lvl="0"/>
            <a:r>
              <a:rPr lang="en-GB" sz="1200" kern="1200" dirty="0">
                <a:solidFill>
                  <a:schemeClr val="tx1"/>
                </a:solidFill>
                <a:effectLst/>
                <a:latin typeface="+mn-lt"/>
                <a:ea typeface="+mn-ea"/>
                <a:cs typeface="+mn-cs"/>
              </a:rPr>
              <a:t>Training has already taken place and the staff within the Public Service Centre (PSC) are trained and aware of the process</a:t>
            </a:r>
          </a:p>
          <a:p>
            <a:pPr lvl="0"/>
            <a:r>
              <a:rPr lang="en-GB" sz="1200" kern="1200" dirty="0">
                <a:solidFill>
                  <a:schemeClr val="tx1"/>
                </a:solidFill>
                <a:effectLst/>
                <a:latin typeface="+mn-lt"/>
                <a:ea typeface="+mn-ea"/>
                <a:cs typeface="+mn-cs"/>
              </a:rPr>
              <a:t>BT are fully aware of the </a:t>
            </a:r>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project and are effective in their routing of vulnerable callers to Police</a:t>
            </a:r>
          </a:p>
          <a:p>
            <a:pPr lvl="0"/>
            <a:r>
              <a:rPr lang="en-GB" sz="1200" kern="1200" dirty="0">
                <a:solidFill>
                  <a:schemeClr val="tx1"/>
                </a:solidFill>
                <a:effectLst/>
                <a:latin typeface="+mn-lt"/>
                <a:ea typeface="+mn-ea"/>
                <a:cs typeface="+mn-cs"/>
              </a:rPr>
              <a:t>The Thames Valley Partnership provides the force with a single point of contact (</a:t>
            </a:r>
            <a:r>
              <a:rPr lang="en-GB" sz="1200" kern="1200" dirty="0" err="1">
                <a:solidFill>
                  <a:schemeClr val="tx1"/>
                </a:solidFill>
                <a:effectLst/>
                <a:latin typeface="+mn-lt"/>
                <a:ea typeface="+mn-ea"/>
                <a:cs typeface="+mn-cs"/>
              </a:rPr>
              <a:t>SPoC</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PPU officers are fully trained and able to identify suitable candidates for the devices</a:t>
            </a:r>
          </a:p>
          <a:p>
            <a:pPr lvl="0"/>
            <a:r>
              <a:rPr lang="en-GB" sz="1200" kern="1200" dirty="0">
                <a:solidFill>
                  <a:schemeClr val="tx1"/>
                </a:solidFill>
                <a:effectLst/>
                <a:latin typeface="+mn-lt"/>
                <a:ea typeface="+mn-ea"/>
                <a:cs typeface="+mn-cs"/>
              </a:rPr>
              <a:t>All telephone contact with the PSC recorded, providing evidential opportunities</a:t>
            </a:r>
          </a:p>
          <a:p>
            <a:pPr lvl="0"/>
            <a:r>
              <a:rPr lang="en-GB" sz="1200" kern="1200" dirty="0">
                <a:solidFill>
                  <a:schemeClr val="tx1"/>
                </a:solidFill>
                <a:effectLst/>
                <a:latin typeface="+mn-lt"/>
                <a:ea typeface="+mn-ea"/>
                <a:cs typeface="+mn-cs"/>
              </a:rPr>
              <a:t>Location Capabilities (</a:t>
            </a:r>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phones come equipped with tracking capabilities)</a:t>
            </a:r>
          </a:p>
          <a:p>
            <a:pPr lvl="0"/>
            <a:r>
              <a:rPr lang="en-GB" sz="1200" kern="1200" dirty="0">
                <a:solidFill>
                  <a:schemeClr val="tx1"/>
                </a:solidFill>
                <a:effectLst/>
                <a:latin typeface="+mn-lt"/>
                <a:ea typeface="+mn-ea"/>
                <a:cs typeface="+mn-cs"/>
              </a:rPr>
              <a:t>Tracking Capabilities (</a:t>
            </a:r>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phone is fitted with an additional application that provides location information which can be accessed live time by the PSC)</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Weaknesses</a:t>
            </a:r>
            <a:endParaRPr lang="en-GB" sz="1200" kern="1200" dirty="0">
              <a:solidFill>
                <a:schemeClr val="tx1"/>
              </a:solidFill>
              <a:effectLst/>
              <a:latin typeface="+mn-lt"/>
              <a:ea typeface="+mn-ea"/>
              <a:cs typeface="+mn-cs"/>
            </a:endParaRPr>
          </a:p>
          <a:p>
            <a:pPr lvl="0"/>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does not provide an opportunity to safeguard and investigate simultaneously, where the device cannot therefore be used as an alternative mobile phone should the one belonging to the vulnerable person’ seized for the purposes of an investigation, as it is a disabled mobile phone device</a:t>
            </a:r>
          </a:p>
          <a:p>
            <a:pPr lvl="0"/>
            <a:r>
              <a:rPr lang="en-GB" sz="1200" kern="1200" dirty="0" err="1">
                <a:solidFill>
                  <a:schemeClr val="tx1"/>
                </a:solidFill>
                <a:effectLst/>
                <a:latin typeface="+mn-lt"/>
                <a:ea typeface="+mn-ea"/>
                <a:cs typeface="+mn-cs"/>
              </a:rPr>
              <a:t>TecSOS</a:t>
            </a:r>
            <a:r>
              <a:rPr lang="en-GB" sz="1200" kern="1200" dirty="0">
                <a:solidFill>
                  <a:schemeClr val="tx1"/>
                </a:solidFill>
                <a:effectLst/>
                <a:latin typeface="+mn-lt"/>
                <a:ea typeface="+mn-ea"/>
                <a:cs typeface="+mn-cs"/>
              </a:rPr>
              <a:t> devices look like ‘broken phones’ and some vulnerable users of the devices lead chaotic lifestyles, increasing the risk of loss/damage</a:t>
            </a:r>
          </a:p>
          <a:p>
            <a:pPr lvl="0"/>
            <a:r>
              <a:rPr lang="en-GB" sz="1200" kern="1200" dirty="0">
                <a:solidFill>
                  <a:schemeClr val="tx1"/>
                </a:solidFill>
                <a:effectLst/>
                <a:latin typeface="+mn-lt"/>
                <a:ea typeface="+mn-ea"/>
                <a:cs typeface="+mn-cs"/>
              </a:rPr>
              <a:t>Resource implications of false activations (although there is a briefing element to this for the vulnerable user to minimise this)</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Wisdom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Wales Integrated Serious and Dangerous Offender Management (WISDOM) programme is a multi-agency case management system which has been implemented in SWP focusing on an offender cohort which include those who post a high or very high risk of serious harm and are at high risk of serious re-offending. This includes violent, sexual and serial domestic abuse offenders and its aim is to reduce re-offending and the risk of serious harm via a multi-agency team comprising police, probation, forensic psychological services and other local partners working together.</a:t>
            </a:r>
          </a:p>
          <a:p>
            <a:r>
              <a:rPr lang="en-GB" sz="1200" kern="1200" dirty="0">
                <a:solidFill>
                  <a:schemeClr val="tx1"/>
                </a:solidFill>
                <a:effectLst/>
                <a:latin typeface="+mn-lt"/>
                <a:ea typeface="+mn-ea"/>
                <a:cs typeface="+mn-cs"/>
              </a:rPr>
              <a:t>WISDOM works with offenders subject to community supervision, licence supervision and those who are not on statutory supervision to reduce risk.  The lead agencies for WISDOM are the Police and National Probation Services ( NPS) working with the Forensic Psychological Services and is a collaborative arrangement between Police and NPS with each bringing their own specialist skills to the programme.   Through the combined work of all partners, the team will work with a select cohort of individuals who have committed an offence and / or their behaviour gives reasonable grounds for believing that there is a likelihood of significant risk of re-offending and of causing serious harm. The WISDOM programme has been designed and is intended to compliment Multi Agency Public Protection Arrangements ( MAPPA) and acts as a support to MAPPA in the day to day Management of offenders.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Drive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Drive works with high-harm perpetrators to reduce abuse and increase victim/survivor safety. It has been developed as part of a partnership between Respect, </a:t>
            </a:r>
            <a:r>
              <a:rPr lang="en-GB" sz="1200" kern="1200" dirty="0" err="1">
                <a:solidFill>
                  <a:schemeClr val="tx1"/>
                </a:solidFill>
                <a:effectLst/>
                <a:latin typeface="+mn-lt"/>
                <a:ea typeface="+mn-ea"/>
                <a:cs typeface="+mn-cs"/>
              </a:rPr>
              <a:t>SafeLives</a:t>
            </a:r>
            <a:r>
              <a:rPr lang="en-GB" sz="1200" kern="1200" dirty="0">
                <a:solidFill>
                  <a:schemeClr val="tx1"/>
                </a:solidFill>
                <a:effectLst/>
                <a:latin typeface="+mn-lt"/>
                <a:ea typeface="+mn-ea"/>
                <a:cs typeface="+mn-cs"/>
              </a:rPr>
              <a:t>, and Social Finance in collaboration with MOPAC, Police &amp; Crime Commissioners, local authorities, and service providers in South Wales Croydon, Essex, Sussex, West Mercia and the West Midlands. Drive challenges the central narrative surrounding domestic abuse, asking "why doesn't he stop" instead of "why doesn't she leave".  There are dedicated DRIVE case managers in BCUs who work with perpetrators on the cohort and continuously risk assess them, and their role is similar to that of an offender manager, but working on changing the behaviours.  Perpetrators subject to Drive will be highlighted by a ‘Subject to Drive’ flag.  More information can be found at </a:t>
            </a:r>
            <a:r>
              <a:rPr lang="en-GB" sz="1200" u="sng" kern="1200" dirty="0">
                <a:solidFill>
                  <a:schemeClr val="tx1"/>
                </a:solidFill>
                <a:effectLst/>
                <a:latin typeface="+mn-lt"/>
                <a:ea typeface="+mn-ea"/>
                <a:cs typeface="+mn-cs"/>
                <a:hlinkClick r:id="rId3"/>
              </a:rPr>
              <a:t>http://driveproject.org.uk/</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(SWP only Currently as 4 BCUs DRIVE operates in Northern, and Eastern </a:t>
            </a:r>
          </a:p>
          <a:p>
            <a:r>
              <a:rPr lang="en-GB" sz="1200" kern="1200" dirty="0">
                <a:solidFill>
                  <a:schemeClr val="tx1"/>
                </a:solidFill>
                <a:effectLst/>
                <a:latin typeface="+mn-lt"/>
                <a:ea typeface="+mn-ea"/>
                <a:cs typeface="+mn-cs"/>
              </a:rPr>
              <a:t>When we are 3 BCUs they will all have full DRIVE coverage (New Central July, New Eastern &amp; Vale July and Western’s will begin in September)</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*****Trainer to signpost the students to the Handouts on Moodle that detail the support Gwent can offer to victims of DA and the Live Fear Free initiative launched by SWP on 1</a:t>
            </a:r>
            <a:r>
              <a:rPr lang="en-GB" sz="1200" b="1" kern="1200" baseline="30000" dirty="0">
                <a:solidFill>
                  <a:schemeClr val="tx1"/>
                </a:solidFill>
                <a:effectLst/>
                <a:latin typeface="+mn-lt"/>
                <a:ea typeface="+mn-ea"/>
                <a:cs typeface="+mn-cs"/>
              </a:rPr>
              <a:t>st</a:t>
            </a:r>
            <a:r>
              <a:rPr lang="en-GB" sz="1200" b="1" kern="1200" dirty="0">
                <a:solidFill>
                  <a:schemeClr val="tx1"/>
                </a:solidFill>
                <a:effectLst/>
                <a:latin typeface="+mn-lt"/>
                <a:ea typeface="+mn-ea"/>
                <a:cs typeface="+mn-cs"/>
              </a:rPr>
              <a:t> November 2020*****</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26</a:t>
            </a:fld>
            <a:endParaRPr lang="en-GB"/>
          </a:p>
        </p:txBody>
      </p:sp>
    </p:spTree>
    <p:extLst>
      <p:ext uri="{BB962C8B-B14F-4D97-AF65-F5344CB8AC3E}">
        <p14:creationId xmlns:p14="http://schemas.microsoft.com/office/powerpoint/2010/main" val="2983828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achieved by an information sharing and action planning process at MARAC.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make this work case management and specialist support is needed, before, during and after the meeting.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is involved?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statutory Agencies involved are: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Police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Probation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Social Services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Housing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Health</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Education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IDVA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Voluntary Agencies include</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Womens</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Services	    Kaleidoscope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Victim Support     	    BAWSO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Llamau</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Services	    Social Landlords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27</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***Trainer to signpost students to the Clare’s Law booklet on Moodle which contains further information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Named after Clare Wood who was murdered in 2009 by her partner, who had three previous convictions under the Protection from Harassment Act 1997. Clare was unaware of his horrific history of violence against women, which included the kidnapping at knifepoint of one of his ex-girlfriends.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Clare’s father campaigned for information to be disclosed to potential victims about the history of a partner, so they can make an informed decision about the relationship.</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Domestic Violence Disclosure Scheme was piloted by four forces for 14 months including GMP, Wiltshire, Nottinghamshire and Gwent during 2012 – 2013.</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Criteria: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reside in the Police area in which they are applying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be in a current relationship with the subject (potential abuser) – states ‘Intimate Relationship’ – Relationship between two people which may be reasonably characterised as being physically and emotionally intimate.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sng"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Right to Ask: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are made via a number of methods including ringing 101, attending at a police station, speaking to an officer/member of police staff in the street or via email asking about specific information on ‘their partner’s’ previous violent offending.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can be made from a partner or by a third party </a:t>
            </a:r>
            <a:r>
              <a:rPr kumimoji="0" lang="en-GB" sz="11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i.e</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 neighbour/relative or friend</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Risk Assessment:</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If it is identified there is an immediate/imminent risk of harm to the applicant (or other person) action must be taken immediately by the Police to safeguard those at risk. A record needs to be kept of action taken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t>
            </a:r>
            <a:r>
              <a:rPr kumimoji="0" lang="en-GB" sz="1100" b="1" i="0" u="sng"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Right to Know</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1" i="0" u="sng"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Indirect information is received by Police which may impact the safety of the victim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Indirect information may come from an investigation.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Information can also be received from partner agencies, intelligence sources and either the victim or offender coming into police contact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Minimum Checks are made on both parties – Intelligence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Referral to a local decision making forum (MARAC)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Disclosure Decision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28</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algn="l" eaLnBrk="1" hangingPunct="1">
              <a:lnSpc>
                <a:spcPct val="100000"/>
              </a:lnSpc>
              <a:spcBef>
                <a:spcPct val="0"/>
              </a:spcBef>
            </a:pPr>
            <a:r>
              <a:rPr lang="en-GB" sz="1100" dirty="0">
                <a:latin typeface="Arial" panose="020B0604020202020204" pitchFamily="34" charset="0"/>
                <a:cs typeface="Arial" panose="020B0604020202020204" pitchFamily="34" charset="0"/>
              </a:rPr>
              <a:t>DVPNs &amp; DVPOs are not intended to be an alternative sanction to the Criminal Justice process - They are not an “either or.”</a:t>
            </a:r>
          </a:p>
          <a:p>
            <a:pPr algn="ctr"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algn="l" eaLnBrk="1" hangingPunct="1">
              <a:lnSpc>
                <a:spcPct val="100000"/>
              </a:lnSpc>
              <a:spcBef>
                <a:spcPct val="0"/>
              </a:spcBef>
            </a:pPr>
            <a:r>
              <a:rPr lang="en-GB" sz="1100" dirty="0">
                <a:latin typeface="Arial" panose="020B0604020202020204" pitchFamily="34" charset="0"/>
                <a:cs typeface="Arial" panose="020B0604020202020204" pitchFamily="34" charset="0"/>
              </a:rPr>
              <a:t>Neither are they a panacea for all the ills of DA and are not always appropriate.</a:t>
            </a:r>
          </a:p>
          <a:p>
            <a:pPr algn="ctr"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algn="l" eaLnBrk="1" hangingPunct="1">
              <a:lnSpc>
                <a:spcPct val="100000"/>
              </a:lnSpc>
              <a:spcBef>
                <a:spcPct val="0"/>
              </a:spcBef>
            </a:pPr>
            <a:r>
              <a:rPr lang="en-GB" sz="1100" dirty="0">
                <a:latin typeface="Arial" panose="020B0604020202020204" pitchFamily="34" charset="0"/>
                <a:cs typeface="Arial" panose="020B0604020202020204" pitchFamily="34" charset="0"/>
              </a:rPr>
              <a:t>They can also be used in relation to familial DV - As per the DA definition…</a:t>
            </a:r>
          </a:p>
          <a:p>
            <a:pPr algn="l"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sz="1200" kern="1200" dirty="0">
                <a:solidFill>
                  <a:schemeClr val="tx1"/>
                </a:solidFill>
                <a:effectLst/>
                <a:latin typeface="+mn-lt"/>
                <a:ea typeface="+mn-ea"/>
                <a:cs typeface="+mn-cs"/>
              </a:rPr>
              <a:t>Where there is not sufficient evidence to charge perpetrator with a criminal offence”  </a:t>
            </a:r>
            <a:r>
              <a:rPr lang="en-GB" sz="1200" u="sng" kern="1200" dirty="0">
                <a:solidFill>
                  <a:schemeClr val="tx1"/>
                </a:solidFill>
                <a:effectLst/>
                <a:latin typeface="+mn-lt"/>
                <a:ea typeface="+mn-ea"/>
                <a:cs typeface="+mn-cs"/>
                <a:hlinkClick r:id="rId3"/>
              </a:rPr>
              <a:t>www.gov.uk/government/publications/domestic-violence-protection-orders</a:t>
            </a:r>
            <a:r>
              <a:rPr lang="en-GB" sz="1200" kern="1200" dirty="0">
                <a:solidFill>
                  <a:schemeClr val="tx1"/>
                </a:solidFill>
                <a:effectLst/>
                <a:latin typeface="+mn-lt"/>
                <a:ea typeface="+mn-ea"/>
                <a:cs typeface="+mn-cs"/>
              </a:rPr>
              <a:t>.</a:t>
            </a:r>
          </a:p>
          <a:p>
            <a:pPr algn="l"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29</a:t>
            </a:fld>
            <a:endParaRPr lang="en-GB"/>
          </a:p>
        </p:txBody>
      </p:sp>
    </p:spTree>
    <p:extLst>
      <p:ext uri="{BB962C8B-B14F-4D97-AF65-F5344CB8AC3E}">
        <p14:creationId xmlns:p14="http://schemas.microsoft.com/office/powerpoint/2010/main" val="34691796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algn="l">
              <a:spcBef>
                <a:spcPct val="0"/>
              </a:spcBef>
            </a:pPr>
            <a:r>
              <a:rPr lang="en-GB" sz="1100" dirty="0">
                <a:latin typeface="Arial" panose="020B0604020202020204" pitchFamily="34" charset="0"/>
                <a:cs typeface="Arial" panose="020B0604020202020204" pitchFamily="34" charset="0"/>
              </a:rPr>
              <a:t>DVPOs were initially implemented as a one year pilot in the West Mercia, Wiltshire and Greater Manchester Police areas.</a:t>
            </a:r>
          </a:p>
          <a:p>
            <a:pPr algn="l">
              <a:spcBef>
                <a:spcPct val="0"/>
              </a:spcBef>
            </a:pPr>
            <a:endParaRPr lang="en-GB" sz="1100" dirty="0">
              <a:latin typeface="Arial" panose="020B0604020202020204" pitchFamily="34" charset="0"/>
              <a:cs typeface="Arial" panose="020B0604020202020204" pitchFamily="34" charset="0"/>
            </a:endParaRPr>
          </a:p>
          <a:p>
            <a:pPr algn="l">
              <a:spcBef>
                <a:spcPct val="0"/>
              </a:spcBef>
            </a:pPr>
            <a:r>
              <a:rPr lang="en-GB" sz="1100" dirty="0">
                <a:latin typeface="Arial" panose="020B0604020202020204" pitchFamily="34" charset="0"/>
                <a:cs typeface="Arial" panose="020B0604020202020204" pitchFamily="34" charset="0"/>
              </a:rPr>
              <a:t>DVPOs fill a gap in providing protection to victims by enabling the Police and Magistrates to put in place protection in the immediate aftermath of a DV incident.</a:t>
            </a:r>
          </a:p>
          <a:p>
            <a:pPr algn="l">
              <a:spcBef>
                <a:spcPct val="0"/>
              </a:spcBef>
            </a:pPr>
            <a:r>
              <a:rPr lang="en-GB" sz="1100" dirty="0">
                <a:latin typeface="Arial" panose="020B0604020202020204" pitchFamily="34" charset="0"/>
                <a:cs typeface="Arial" panose="020B0604020202020204" pitchFamily="34" charset="0"/>
              </a:rPr>
              <a:t> </a:t>
            </a:r>
          </a:p>
          <a:p>
            <a:pPr algn="l">
              <a:spcBef>
                <a:spcPct val="0"/>
              </a:spcBef>
            </a:pPr>
            <a:r>
              <a:rPr lang="en-GB" sz="1100" dirty="0">
                <a:latin typeface="Arial" panose="020B0604020202020204" pitchFamily="34" charset="0"/>
                <a:cs typeface="Arial" panose="020B0604020202020204" pitchFamily="34" charset="0"/>
              </a:rPr>
              <a:t>With DVPOs, a perp can be banned with immediate effect from returning to a residence and from having contact with the victim for up to 28 days, allowing the victim time to consider their options and get the support they need.</a:t>
            </a:r>
          </a:p>
          <a:p>
            <a:pPr algn="l">
              <a:spcBef>
                <a:spcPct val="0"/>
              </a:spcBef>
            </a:pPr>
            <a:endParaRPr lang="en-GB" sz="1100" dirty="0">
              <a:latin typeface="Arial" panose="020B0604020202020204" pitchFamily="34" charset="0"/>
              <a:cs typeface="Arial" panose="020B0604020202020204" pitchFamily="34" charset="0"/>
            </a:endParaRPr>
          </a:p>
          <a:p>
            <a:pPr algn="l">
              <a:spcBef>
                <a:spcPct val="0"/>
              </a:spcBef>
            </a:pPr>
            <a:r>
              <a:rPr lang="en-GB" sz="1100" dirty="0">
                <a:latin typeface="Arial" panose="020B0604020202020204" pitchFamily="34" charset="0"/>
                <a:cs typeface="Arial" panose="020B0604020202020204" pitchFamily="34" charset="0"/>
              </a:rPr>
              <a:t>Before the scheme, there was a gap in protection, because Police couldn’t charge the perp for lack of evidence and so provide protection to a victim through bail conditions, and because the process of granting Injunctions took time. </a:t>
            </a:r>
          </a:p>
          <a:p>
            <a:pPr algn="l">
              <a:spcBef>
                <a:spcPct val="0"/>
              </a:spcBef>
            </a:pPr>
            <a:endParaRPr lang="en-GB" sz="1100" dirty="0">
              <a:latin typeface="Arial" panose="020B0604020202020204" pitchFamily="34" charset="0"/>
              <a:cs typeface="Arial" panose="020B0604020202020204" pitchFamily="34" charset="0"/>
            </a:endParaRPr>
          </a:p>
          <a:p>
            <a:pPr algn="l">
              <a:spcBef>
                <a:spcPct val="0"/>
              </a:spcBef>
            </a:pPr>
            <a:r>
              <a:rPr lang="en-GB" sz="1100" dirty="0">
                <a:latin typeface="Arial" panose="020B0604020202020204" pitchFamily="34" charset="0"/>
                <a:cs typeface="Arial" panose="020B0604020202020204" pitchFamily="34" charset="0"/>
              </a:rPr>
              <a:t>We will look at each in turn</a:t>
            </a: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30</a:t>
            </a:fld>
            <a:endParaRPr lang="en-GB"/>
          </a:p>
        </p:txBody>
      </p:sp>
    </p:spTree>
    <p:extLst>
      <p:ext uri="{BB962C8B-B14F-4D97-AF65-F5344CB8AC3E}">
        <p14:creationId xmlns:p14="http://schemas.microsoft.com/office/powerpoint/2010/main" val="36482543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sz="1100" b="1" dirty="0">
                <a:solidFill>
                  <a:srgbClr val="FF0000"/>
                </a:solidFill>
                <a:latin typeface="Arial" panose="020B0604020202020204" pitchFamily="34" charset="0"/>
                <a:cs typeface="Arial" panose="020B0604020202020204" pitchFamily="34" charset="0"/>
              </a:rPr>
              <a:t>DVPNs are not an alternative to charge</a:t>
            </a:r>
            <a:r>
              <a:rPr lang="en-GB" sz="1100" dirty="0">
                <a:latin typeface="Arial" panose="020B0604020202020204" pitchFamily="34" charset="0"/>
                <a:cs typeface="Arial" panose="020B0604020202020204" pitchFamily="34" charset="0"/>
              </a:rPr>
              <a:t> - We must always seek a substantive charge and conviction where possible!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DVPNs can be considered where a perp is arrested and  </a:t>
            </a:r>
            <a:r>
              <a:rPr lang="en-GB" sz="1100" dirty="0" err="1">
                <a:latin typeface="Arial" panose="020B0604020202020204" pitchFamily="34" charset="0"/>
                <a:cs typeface="Arial" panose="020B0604020202020204" pitchFamily="34" charset="0"/>
              </a:rPr>
              <a:t>NFAd</a:t>
            </a: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cautioned</a:t>
            </a:r>
            <a:r>
              <a:rPr lang="en-GB" sz="1100" dirty="0">
                <a:latin typeface="Arial" panose="020B0604020202020204" pitchFamily="34" charset="0"/>
                <a:cs typeface="Arial" panose="020B0604020202020204" pitchFamily="34" charset="0"/>
              </a:rPr>
              <a:t> or bailed without conditions, </a:t>
            </a:r>
            <a:r>
              <a:rPr lang="en-GB" sz="1100" b="1" dirty="0">
                <a:solidFill>
                  <a:srgbClr val="FF0000"/>
                </a:solidFill>
                <a:latin typeface="Arial" panose="020B0604020202020204" pitchFamily="34" charset="0"/>
                <a:cs typeface="Arial" panose="020B0604020202020204" pitchFamily="34" charset="0"/>
              </a:rPr>
              <a:t>on a case-by-case basis</a:t>
            </a:r>
            <a:r>
              <a:rPr lang="en-GB" sz="1100" dirty="0">
                <a:latin typeface="Arial" panose="020B0604020202020204" pitchFamily="34" charset="0"/>
                <a:cs typeface="Arial" panose="020B0604020202020204" pitchFamily="34" charset="0"/>
              </a:rPr>
              <a:t>.</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This is not just for High Risk victims - During the pilot  87% of DVPNs were issued in Standard Risk cases.</a:t>
            </a:r>
          </a:p>
          <a:p>
            <a:pPr algn="ctr">
              <a:spcBef>
                <a:spcPct val="0"/>
              </a:spcBef>
            </a:pPr>
            <a:endParaRPr lang="en-GB" sz="1100" dirty="0">
              <a:latin typeface="Arial" panose="020B0604020202020204" pitchFamily="34" charset="0"/>
              <a:cs typeface="Arial" panose="020B0604020202020204" pitchFamily="34" charset="0"/>
            </a:endParaRPr>
          </a:p>
          <a:p>
            <a:pPr algn="l">
              <a:spcBef>
                <a:spcPct val="0"/>
              </a:spcBef>
            </a:pPr>
            <a:r>
              <a:rPr lang="en-GB" sz="1100" dirty="0">
                <a:latin typeface="Arial" panose="020B0604020202020204" pitchFamily="34" charset="0"/>
                <a:cs typeface="Arial" panose="020B0604020202020204" pitchFamily="34" charset="0"/>
              </a:rPr>
              <a:t>A DVPN must be considered </a:t>
            </a:r>
            <a:r>
              <a:rPr lang="en-GB" sz="1100" b="1" dirty="0">
                <a:latin typeface="Arial" panose="020B0604020202020204" pitchFamily="34" charset="0"/>
                <a:cs typeface="Arial" panose="020B0604020202020204" pitchFamily="34" charset="0"/>
              </a:rPr>
              <a:t>at the earliest stage</a:t>
            </a:r>
            <a:r>
              <a:rPr lang="en-GB" sz="1100" dirty="0">
                <a:latin typeface="Arial" panose="020B0604020202020204" pitchFamily="34" charset="0"/>
                <a:cs typeface="Arial" panose="020B0604020202020204" pitchFamily="34" charset="0"/>
              </a:rPr>
              <a:t> of the proceeding by the OIC, Custody Sergeant, and PPU staff </a:t>
            </a:r>
          </a:p>
          <a:p>
            <a:pPr algn="ctr">
              <a:spcBef>
                <a:spcPct val="0"/>
              </a:spcBef>
            </a:pPr>
            <a:endParaRPr lang="en-GB" sz="1100" dirty="0">
              <a:latin typeface="Arial" panose="020B0604020202020204" pitchFamily="34" charset="0"/>
              <a:cs typeface="Arial" panose="020B0604020202020204" pitchFamily="34" charset="0"/>
            </a:endParaRPr>
          </a:p>
          <a:p>
            <a:pPr algn="ctr">
              <a:spcBef>
                <a:spcPct val="0"/>
              </a:spcBef>
            </a:pPr>
            <a:r>
              <a:rPr lang="en-GB" sz="1100" dirty="0">
                <a:latin typeface="Arial" panose="020B0604020202020204" pitchFamily="34" charset="0"/>
                <a:cs typeface="Arial" panose="020B0604020202020204" pitchFamily="34" charset="0"/>
              </a:rPr>
              <a:t>An arrest is not a pre-requisite to a DVPN. Circumstances can occur where a referral is made by a third party e.g. MARAC, IDVA, Housing, social services (To PPU - DAU).</a:t>
            </a:r>
          </a:p>
          <a:p>
            <a:pPr algn="l">
              <a:spcBef>
                <a:spcPct val="0"/>
              </a:spcBef>
            </a:pPr>
            <a:r>
              <a:rPr lang="en-GB" sz="1100" b="1" dirty="0">
                <a:solidFill>
                  <a:srgbClr val="0000FF"/>
                </a:solidFill>
                <a:latin typeface="Arial" panose="020B0604020202020204" pitchFamily="34" charset="0"/>
                <a:cs typeface="Arial" panose="020B0604020202020204" pitchFamily="34" charset="0"/>
              </a:rPr>
              <a:t>DVPNs can also be used for inter-familial DA and ex-intimate partners.</a:t>
            </a:r>
          </a:p>
          <a:p>
            <a:pPr algn="ctr">
              <a:spcBef>
                <a:spcPct val="0"/>
              </a:spcBef>
            </a:pPr>
            <a:endParaRPr lang="en-GB" sz="1100" b="1" dirty="0">
              <a:solidFill>
                <a:srgbClr val="0000FF"/>
              </a:solidFill>
              <a:latin typeface="Arial" panose="020B0604020202020204" pitchFamily="34" charset="0"/>
              <a:cs typeface="Arial" panose="020B0604020202020204" pitchFamily="34" charset="0"/>
            </a:endParaRPr>
          </a:p>
          <a:p>
            <a:pPr algn="l">
              <a:spcBef>
                <a:spcPct val="0"/>
              </a:spcBef>
            </a:pPr>
            <a:r>
              <a:rPr lang="en-GB" sz="1100" b="1" dirty="0">
                <a:solidFill>
                  <a:srgbClr val="0000FF"/>
                </a:solidFill>
                <a:latin typeface="Arial" panose="020B0604020202020204" pitchFamily="34" charset="0"/>
                <a:cs typeface="Arial" panose="020B0604020202020204" pitchFamily="34" charset="0"/>
              </a:rPr>
              <a:t>The first DVPN applied as part of the Hampshire pilot was for an 18yr boy causing problems for his mother.</a:t>
            </a:r>
          </a:p>
          <a:p>
            <a:pPr algn="ctr">
              <a:spcBef>
                <a:spcPct val="0"/>
              </a:spcBef>
            </a:pPr>
            <a:endParaRPr lang="en-GB" sz="1200" b="1" dirty="0"/>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31</a:t>
            </a:fld>
            <a:endParaRPr lang="en-GB"/>
          </a:p>
        </p:txBody>
      </p:sp>
    </p:spTree>
    <p:extLst>
      <p:ext uri="{BB962C8B-B14F-4D97-AF65-F5344CB8AC3E}">
        <p14:creationId xmlns:p14="http://schemas.microsoft.com/office/powerpoint/2010/main" val="41964276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Molestation – this is not defined in the legislation.  The lack of definition is quite deliberate, to define the word may allow loopholes to be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Dictionary definition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action of pestering or harassing someone in an aggressive or persistent manner.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Molestation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can be either specific acts, general or both.</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and ‘umbrella’ term. EG, an exclusion zone preventing the perpetrator from coming within X metres of an address, a provision not to contact the victim either in person, through text, letter or phone or any other means (including all social and digital media), not to intimidate, harass or pester (and must not instruct, encourage or in any way suggest that any other person should do so).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It is perfectly acceptable to frame the provisions in a preventative way in order to protect the victim.</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32</a:t>
            </a:fld>
            <a:endParaRPr lang="en-GB"/>
          </a:p>
        </p:txBody>
      </p:sp>
    </p:spTree>
    <p:extLst>
      <p:ext uri="{BB962C8B-B14F-4D97-AF65-F5344CB8AC3E}">
        <p14:creationId xmlns:p14="http://schemas.microsoft.com/office/powerpoint/2010/main" val="29259136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ct val="0"/>
              </a:spcBef>
            </a:pPr>
            <a:endParaRPr lang="en-GB" sz="1200" b="1" dirty="0"/>
          </a:p>
          <a:p>
            <a:pPr lvl="0"/>
            <a:r>
              <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rPr>
              <a:t> </a:t>
            </a:r>
            <a:r>
              <a:rPr lang="en-GB" sz="1200" kern="1200" dirty="0">
                <a:solidFill>
                  <a:schemeClr val="tx1"/>
                </a:solidFill>
                <a:effectLst/>
                <a:latin typeface="+mn-lt"/>
                <a:ea typeface="+mn-ea"/>
                <a:cs typeface="+mn-cs"/>
              </a:rPr>
              <a:t>Victims views are also required/supportive/forming prohibitions. (required on AO application form)</a:t>
            </a:r>
          </a:p>
          <a:p>
            <a:r>
              <a:rPr lang="en-GB" sz="1200" kern="1200" dirty="0">
                <a:solidFill>
                  <a:schemeClr val="tx1"/>
                </a:solidFill>
                <a:effectLst/>
                <a:latin typeface="+mn-lt"/>
                <a:ea typeface="+mn-ea"/>
                <a:cs typeface="+mn-cs"/>
              </a:rPr>
              <a:t>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33</a:t>
            </a:fld>
            <a:endParaRPr lang="en-GB"/>
          </a:p>
        </p:txBody>
      </p:sp>
    </p:spTree>
    <p:extLst>
      <p:ext uri="{BB962C8B-B14F-4D97-AF65-F5344CB8AC3E}">
        <p14:creationId xmlns:p14="http://schemas.microsoft.com/office/powerpoint/2010/main" val="34744276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pPr>
            <a:r>
              <a:rPr lang="en-US" sz="1100" b="1" dirty="0">
                <a:solidFill>
                  <a:srgbClr val="0000FF"/>
                </a:solidFill>
                <a:latin typeface="Arial" panose="020B0604020202020204" pitchFamily="34" charset="0"/>
                <a:cs typeface="Arial" panose="020B0604020202020204" pitchFamily="34" charset="0"/>
              </a:rPr>
              <a:t>The AO can be an ACTING Supt.</a:t>
            </a:r>
          </a:p>
          <a:p>
            <a:pPr>
              <a:lnSpc>
                <a:spcPct val="100000"/>
              </a:lnSpc>
              <a:spcBef>
                <a:spcPct val="0"/>
              </a:spcBef>
            </a:pPr>
            <a:endParaRPr lang="en-US" sz="1100" b="1" dirty="0">
              <a:solidFill>
                <a:srgbClr val="0000FF"/>
              </a:solidFill>
              <a:latin typeface="Arial" panose="020B0604020202020204" pitchFamily="34" charset="0"/>
              <a:cs typeface="Arial" panose="020B0604020202020204" pitchFamily="34" charset="0"/>
            </a:endParaRPr>
          </a:p>
          <a:p>
            <a:pPr>
              <a:lnSpc>
                <a:spcPct val="100000"/>
              </a:lnSpc>
              <a:spcBef>
                <a:spcPct val="0"/>
              </a:spcBef>
            </a:pPr>
            <a:r>
              <a:rPr lang="en-US" sz="1100" b="1" dirty="0">
                <a:solidFill>
                  <a:srgbClr val="0000FF"/>
                </a:solidFill>
                <a:latin typeface="Arial" panose="020B0604020202020204" pitchFamily="34" charset="0"/>
                <a:cs typeface="Arial" panose="020B0604020202020204" pitchFamily="34" charset="0"/>
              </a:rPr>
              <a:t>VIOLENT: </a:t>
            </a:r>
            <a:r>
              <a:rPr lang="en-US" sz="1100" dirty="0">
                <a:solidFill>
                  <a:srgbClr val="0000FF"/>
                </a:solidFill>
                <a:latin typeface="Arial" panose="020B0604020202020204" pitchFamily="34" charset="0"/>
                <a:cs typeface="Arial" panose="020B0604020202020204" pitchFamily="34" charset="0"/>
              </a:rPr>
              <a:t>Does this therefore mean that DVPNs are only applicable to DV, not DA?</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1100" b="1" dirty="0">
                <a:latin typeface="Arial" panose="020B0604020202020204" pitchFamily="34" charset="0"/>
                <a:cs typeface="Arial" panose="020B0604020202020204" pitchFamily="34" charset="0"/>
              </a:rPr>
              <a:t>The Oxford English definition of Violence is: </a:t>
            </a:r>
            <a:r>
              <a:rPr lang="en-GB" sz="1100" i="1" dirty="0">
                <a:latin typeface="Arial" panose="020B0604020202020204" pitchFamily="34" charset="0"/>
                <a:cs typeface="Arial" panose="020B0604020202020204" pitchFamily="34" charset="0"/>
              </a:rPr>
              <a:t>Behaviour involving physical force intended to hurt, damage, or kill someone or something.</a:t>
            </a: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1100" i="1" dirty="0">
              <a:latin typeface="Arial" panose="020B0604020202020204" pitchFamily="34" charset="0"/>
              <a:cs typeface="Arial" panose="020B0604020202020204" pitchFamily="34" charset="0"/>
            </a:endParaRPr>
          </a:p>
          <a:p>
            <a:pPr>
              <a:lnSpc>
                <a:spcPct val="100000"/>
              </a:lnSpc>
              <a:spcBef>
                <a:spcPct val="0"/>
              </a:spcBef>
            </a:pPr>
            <a:r>
              <a:rPr lang="en-GB" sz="1100" b="1" dirty="0">
                <a:latin typeface="Arial" panose="020B0604020202020204" pitchFamily="34" charset="0"/>
                <a:cs typeface="Arial" panose="020B0604020202020204" pitchFamily="34" charset="0"/>
              </a:rPr>
              <a:t>Definition of AP under S.62 Family Law Act 1996:</a:t>
            </a:r>
            <a:r>
              <a:rPr lang="en-GB" sz="1100" dirty="0">
                <a:latin typeface="Arial" panose="020B0604020202020204" pitchFamily="34" charset="0"/>
                <a:cs typeface="Arial" panose="020B0604020202020204" pitchFamily="34" charset="0"/>
              </a:rPr>
              <a:t> Married or were married, cohabitants or former cohabitants, live/lived in the same house (not as tenant, lodger, employee, </a:t>
            </a:r>
            <a:r>
              <a:rPr lang="en-GB" sz="1100" dirty="0" err="1">
                <a:latin typeface="Arial" panose="020B0604020202020204" pitchFamily="34" charset="0"/>
                <a:cs typeface="Arial" panose="020B0604020202020204" pitchFamily="34" charset="0"/>
              </a:rPr>
              <a:t>etc</a:t>
            </a:r>
            <a:r>
              <a:rPr lang="en-GB" sz="1100" dirty="0">
                <a:latin typeface="Arial" panose="020B0604020202020204" pitchFamily="34" charset="0"/>
                <a:cs typeface="Arial" panose="020B0604020202020204" pitchFamily="34" charset="0"/>
              </a:rPr>
              <a:t>), relatives, agreed to marry, have a child (parent or parental responsibility) who lives in the premises to which the DVPN would relate. </a:t>
            </a:r>
          </a:p>
          <a:p>
            <a:pPr>
              <a:lnSpc>
                <a:spcPct val="100000"/>
              </a:lnSpc>
              <a:spcBef>
                <a:spcPct val="0"/>
              </a:spcBef>
            </a:pPr>
            <a:endParaRPr lang="en-GB" sz="1100" dirty="0">
              <a:latin typeface="Arial" panose="020B0604020202020204" pitchFamily="34" charset="0"/>
              <a:cs typeface="Arial" panose="020B0604020202020204" pitchFamily="34" charset="0"/>
            </a:endParaRPr>
          </a:p>
          <a:p>
            <a:pPr>
              <a:lnSpc>
                <a:spcPct val="100000"/>
              </a:lnSpc>
              <a:spcBef>
                <a:spcPct val="0"/>
              </a:spcBef>
            </a:pPr>
            <a:r>
              <a:rPr lang="en-GB" sz="1100" dirty="0">
                <a:latin typeface="Arial" panose="020B0604020202020204" pitchFamily="34" charset="0"/>
                <a:cs typeface="Arial" panose="020B0604020202020204" pitchFamily="34" charset="0"/>
              </a:rPr>
              <a:t>This will also include civil partners, people who have entered into a civil partnership agreement and people who have had an intimate personal relationship with each other which is or was of a significant duration</a:t>
            </a:r>
            <a:r>
              <a:rPr lang="en-US" sz="1100" dirty="0">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1100" i="1"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decision needs to be justifiable under the ECHR : Proportionate, legal and necessary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a:lnSpc>
                <a:spcPct val="100000"/>
              </a:lnSpc>
              <a:spcBef>
                <a:spcPct val="0"/>
              </a:spcBef>
            </a:pPr>
            <a:r>
              <a:rPr lang="en-GB" sz="1100" b="1" dirty="0">
                <a:latin typeface="Arial" panose="020B0604020202020204" pitchFamily="34" charset="0"/>
                <a:cs typeface="Arial" panose="020B0604020202020204" pitchFamily="34" charset="0"/>
              </a:rPr>
              <a:t>Proportionality</a:t>
            </a:r>
            <a:r>
              <a:rPr lang="en-GB" sz="1100" dirty="0">
                <a:latin typeface="Arial" panose="020B0604020202020204" pitchFamily="34" charset="0"/>
                <a:cs typeface="Arial" panose="020B0604020202020204" pitchFamily="34" charset="0"/>
              </a:rPr>
              <a:t>…..is a DVPN an appropriate response given the events involving the victim and perpetrator.  </a:t>
            </a:r>
          </a:p>
          <a:p>
            <a:pPr>
              <a:lnSpc>
                <a:spcPct val="100000"/>
              </a:lnSpc>
              <a:spcBef>
                <a:spcPct val="0"/>
              </a:spcBef>
            </a:pPr>
            <a:endParaRPr lang="en-GB" sz="1100" dirty="0">
              <a:latin typeface="Arial" panose="020B0604020202020204" pitchFamily="34" charset="0"/>
              <a:cs typeface="Arial" panose="020B0604020202020204" pitchFamily="34" charset="0"/>
            </a:endParaRPr>
          </a:p>
          <a:p>
            <a:pPr>
              <a:lnSpc>
                <a:spcPct val="100000"/>
              </a:lnSpc>
              <a:spcBef>
                <a:spcPct val="0"/>
              </a:spcBef>
            </a:pPr>
            <a:r>
              <a:rPr lang="en-GB" sz="1100" dirty="0">
                <a:latin typeface="Arial" panose="020B0604020202020204" pitchFamily="34" charset="0"/>
                <a:cs typeface="Arial" panose="020B0604020202020204" pitchFamily="34" charset="0"/>
              </a:rPr>
              <a:t>Is a DVPN </a:t>
            </a:r>
            <a:r>
              <a:rPr lang="en-GB" sz="1100" b="1" dirty="0">
                <a:latin typeface="Arial" panose="020B0604020202020204" pitchFamily="34" charset="0"/>
                <a:cs typeface="Arial" panose="020B0604020202020204" pitchFamily="34" charset="0"/>
              </a:rPr>
              <a:t>necessary</a:t>
            </a:r>
            <a:r>
              <a:rPr lang="en-GB" sz="1100" dirty="0">
                <a:latin typeface="Arial" panose="020B0604020202020204" pitchFamily="34" charset="0"/>
                <a:cs typeface="Arial" panose="020B0604020202020204" pitchFamily="34" charset="0"/>
              </a:rPr>
              <a:t> to protect the victim. From experience some victims actually moved away from the area, or to a refuge, so were relatively safe in another community and there was little evidence that the perp had the means or ability to locate them. As such necessity test not met. Perp could have been remanded on other charges such as breach of licence, so again if committed to custody not necessary.</a:t>
            </a:r>
          </a:p>
          <a:p>
            <a:pPr>
              <a:lnSpc>
                <a:spcPct val="100000"/>
              </a:lnSpc>
              <a:spcBef>
                <a:spcPct val="0"/>
              </a:spcBef>
            </a:pPr>
            <a:endParaRPr lang="en-GB" sz="1100" dirty="0">
              <a:latin typeface="Arial" panose="020B0604020202020204" pitchFamily="34" charset="0"/>
              <a:cs typeface="Arial" panose="020B0604020202020204" pitchFamily="34" charset="0"/>
            </a:endParaRPr>
          </a:p>
          <a:p>
            <a:pPr>
              <a:lnSpc>
                <a:spcPct val="100000"/>
              </a:lnSpc>
              <a:spcBef>
                <a:spcPct val="0"/>
              </a:spcBef>
            </a:pPr>
            <a:r>
              <a:rPr lang="en-GB" sz="1100" dirty="0">
                <a:latin typeface="Arial" panose="020B0604020202020204" pitchFamily="34" charset="0"/>
                <a:cs typeface="Arial" panose="020B0604020202020204" pitchFamily="34" charset="0"/>
              </a:rPr>
              <a:t>Need here to consider previous antecedents / intelligence / history of the perp. Use DASH Risk Assessment from the victim and also assess their vulnerability and ability to protect themselves and any children.</a:t>
            </a:r>
          </a:p>
          <a:p>
            <a:pPr>
              <a:lnSpc>
                <a:spcPct val="100000"/>
              </a:lnSpc>
              <a:spcBef>
                <a:spcPct val="0"/>
              </a:spcBef>
            </a:pPr>
            <a:endParaRPr lang="en-GB" sz="1100" dirty="0">
              <a:latin typeface="Arial" panose="020B0604020202020204" pitchFamily="34" charset="0"/>
              <a:cs typeface="Arial" panose="020B0604020202020204" pitchFamily="34" charset="0"/>
            </a:endParaRPr>
          </a:p>
          <a:p>
            <a:pPr>
              <a:lnSpc>
                <a:spcPct val="100000"/>
              </a:lnSpc>
              <a:spcBef>
                <a:spcPct val="0"/>
              </a:spcBef>
            </a:pPr>
            <a:r>
              <a:rPr lang="en-GB" sz="1100" dirty="0">
                <a:latin typeface="Arial" panose="020B0604020202020204" pitchFamily="34" charset="0"/>
                <a:cs typeface="Arial" panose="020B0604020202020204" pitchFamily="34" charset="0"/>
              </a:rPr>
              <a:t>By authorising the DVPN the AO must be satisfied that the notice and the terms of the notice are both </a:t>
            </a:r>
            <a:r>
              <a:rPr lang="en-GB" sz="1100" b="1" dirty="0">
                <a:latin typeface="Arial" panose="020B0604020202020204" pitchFamily="34" charset="0"/>
                <a:cs typeface="Arial" panose="020B0604020202020204" pitchFamily="34" charset="0"/>
              </a:rPr>
              <a:t>Necessary</a:t>
            </a:r>
            <a:r>
              <a:rPr lang="en-GB" sz="1100" dirty="0">
                <a:latin typeface="Arial" panose="020B0604020202020204" pitchFamily="34" charset="0"/>
                <a:cs typeface="Arial" panose="020B0604020202020204" pitchFamily="34" charset="0"/>
              </a:rPr>
              <a:t> and </a:t>
            </a:r>
            <a:r>
              <a:rPr lang="en-GB" sz="1100" b="1" dirty="0">
                <a:latin typeface="Arial" panose="020B0604020202020204" pitchFamily="34" charset="0"/>
                <a:cs typeface="Arial" panose="020B0604020202020204" pitchFamily="34" charset="0"/>
              </a:rPr>
              <a:t>Proportionate</a:t>
            </a:r>
            <a:r>
              <a:rPr lang="en-GB" sz="1100" dirty="0">
                <a:latin typeface="Arial" panose="020B0604020202020204" pitchFamily="34" charset="0"/>
                <a:cs typeface="Arial" panose="020B0604020202020204" pitchFamily="34" charset="0"/>
              </a:rPr>
              <a:t>. Such as where it is not possible to safeguard the victim by alternatives which would constitute a lesser interference with the perps rights.</a:t>
            </a:r>
          </a:p>
          <a:p>
            <a:pPr>
              <a:lnSpc>
                <a:spcPct val="100000"/>
              </a:lnSpc>
              <a:spcBef>
                <a:spcPct val="0"/>
              </a:spcBef>
            </a:pPr>
            <a:endParaRPr lang="en-GB" sz="1100" dirty="0">
              <a:latin typeface="Arial" panose="020B0604020202020204" pitchFamily="34" charset="0"/>
              <a:cs typeface="Arial" panose="020B0604020202020204" pitchFamily="34" charset="0"/>
            </a:endParaRPr>
          </a:p>
          <a:p>
            <a:pPr>
              <a:lnSpc>
                <a:spcPct val="100000"/>
              </a:lnSpc>
              <a:spcBef>
                <a:spcPct val="0"/>
              </a:spcBef>
            </a:pPr>
            <a:r>
              <a:rPr lang="en-GB" sz="1100" dirty="0">
                <a:latin typeface="Arial" panose="020B0604020202020204" pitchFamily="34" charset="0"/>
                <a:cs typeface="Arial" panose="020B0604020202020204" pitchFamily="34" charset="0"/>
              </a:rPr>
              <a:t>Third consideration - is it </a:t>
            </a:r>
            <a:r>
              <a:rPr lang="en-GB" sz="1100" b="1" dirty="0">
                <a:latin typeface="Arial" panose="020B0604020202020204" pitchFamily="34" charset="0"/>
                <a:cs typeface="Arial" panose="020B0604020202020204" pitchFamily="34" charset="0"/>
              </a:rPr>
              <a:t>Legal</a:t>
            </a:r>
            <a:r>
              <a:rPr lang="en-GB" sz="1100" dirty="0">
                <a:latin typeface="Arial" panose="020B0604020202020204" pitchFamily="34" charset="0"/>
                <a:cs typeface="Arial" panose="020B0604020202020204" pitchFamily="34" charset="0"/>
              </a:rPr>
              <a:t>?</a:t>
            </a:r>
          </a:p>
          <a:p>
            <a:pPr>
              <a:lnSpc>
                <a:spcPct val="100000"/>
              </a:lnSpc>
              <a:spcBef>
                <a:spcPct val="0"/>
              </a:spcBef>
            </a:pPr>
            <a:r>
              <a:rPr lang="en-GB" sz="1100" dirty="0">
                <a:latin typeface="Arial" panose="020B0604020202020204" pitchFamily="34" charset="0"/>
                <a:cs typeface="Arial" panose="020B0604020202020204" pitchFamily="34" charset="0"/>
              </a:rPr>
              <a:t>Whilst the DVPN is enshrined in the Crime and Security Act and so gives you the legal basis for the notice, it is important that consideration is given to the Human Rights of the perpetrator. Authorising a DVPN engages Article 8 of the European Convention on Human Rights. A person would usually have the right to a “free and uninterrupted family life”.</a:t>
            </a:r>
          </a:p>
          <a:p>
            <a:pPr>
              <a:lnSpc>
                <a:spcPct val="100000"/>
              </a:lnSpc>
              <a:spcBef>
                <a:spcPct val="0"/>
              </a:spcBef>
            </a:pPr>
            <a:endParaRPr lang="en-GB" sz="1100" dirty="0">
              <a:latin typeface="Arial" panose="020B0604020202020204" pitchFamily="34" charset="0"/>
              <a:cs typeface="Arial" panose="020B0604020202020204" pitchFamily="34" charset="0"/>
            </a:endParaRPr>
          </a:p>
          <a:p>
            <a:pPr>
              <a:lnSpc>
                <a:spcPct val="100000"/>
              </a:lnSpc>
              <a:spcBef>
                <a:spcPct val="0"/>
              </a:spcBef>
            </a:pPr>
            <a:r>
              <a:rPr lang="en-GB" sz="1100" dirty="0">
                <a:latin typeface="Arial" panose="020B0604020202020204" pitchFamily="34" charset="0"/>
                <a:cs typeface="Arial" panose="020B0604020202020204" pitchFamily="34" charset="0"/>
              </a:rPr>
              <a:t>It may also engage Article 3, the right to be </a:t>
            </a:r>
            <a:r>
              <a:rPr lang="en-GB" sz="1100" i="1" dirty="0">
                <a:latin typeface="Arial" panose="020B0604020202020204" pitchFamily="34" charset="0"/>
                <a:cs typeface="Arial" panose="020B0604020202020204" pitchFamily="34" charset="0"/>
              </a:rPr>
              <a:t>“free from inhuman or degrading treatment.”</a:t>
            </a:r>
            <a:r>
              <a:rPr lang="en-GB" sz="1100" dirty="0">
                <a:latin typeface="Arial" panose="020B0604020202020204" pitchFamily="34" charset="0"/>
                <a:cs typeface="Arial" panose="020B0604020202020204" pitchFamily="34" charset="0"/>
              </a:rPr>
              <a:t> The Home Office guidance gives the example of a perpetrator having nowhere to live, not having shelter from the elements or basic hygiene facilities etc. This situation maybe heightened if the perpetrator has a medical condition requiring treatment.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34</a:t>
            </a:fld>
            <a:endParaRPr lang="en-GB"/>
          </a:p>
        </p:txBody>
      </p:sp>
    </p:spTree>
    <p:extLst>
      <p:ext uri="{BB962C8B-B14F-4D97-AF65-F5344CB8AC3E}">
        <p14:creationId xmlns:p14="http://schemas.microsoft.com/office/powerpoint/2010/main" val="5643350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Dependant on force SWP</a:t>
            </a:r>
            <a:r>
              <a:rPr lang="en-GB" sz="1100" baseline="0" dirty="0">
                <a:latin typeface="Arial" panose="020B0604020202020204" pitchFamily="34" charset="0"/>
                <a:cs typeface="Arial" panose="020B0604020202020204" pitchFamily="34" charset="0"/>
              </a:rPr>
              <a:t> will commence or update and existing Domestic Abuse Record, contact the victim, safeguard and refer to local support agencies (</a:t>
            </a:r>
            <a:r>
              <a:rPr lang="en-GB" sz="1100" baseline="0" dirty="0" err="1">
                <a:latin typeface="Arial" panose="020B0604020202020204" pitchFamily="34" charset="0"/>
                <a:cs typeface="Arial" panose="020B0604020202020204" pitchFamily="34" charset="0"/>
              </a:rPr>
              <a:t>Eg</a:t>
            </a:r>
            <a:r>
              <a:rPr lang="en-GB" sz="1100" baseline="0" dirty="0">
                <a:latin typeface="Arial" panose="020B0604020202020204" pitchFamily="34" charset="0"/>
                <a:cs typeface="Arial" panose="020B0604020202020204" pitchFamily="34" charset="0"/>
              </a:rPr>
              <a:t>, Women’s Aid, IDVA), issue the victim with a victim leaflet, refer to MARAC if appropriate, document the safety plan on the DAR if DVPO is issued. Review case prior to DVPO expiry, make a home visit etc.</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SWP referral to VSS for all cases where consent is given and on professional judgement, complete referral to voluntary perpetrator scheme (where available).</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Gwent procedures?</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Breach of DVPN – a constable may arrest without warrant if reasonable grounds for believing that the perpetrator has breached the DVPN. The perp must be RIC and brought before a Magistrates court which will hear the application for a DVPO within 24hours from the time of arrest for Breach. Update NICHE occurrence created when the DVPN was issued. The court may adjourn and RIC. 24hours does not include Sundays or Bank Holidays.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35</a:t>
            </a:fld>
            <a:endParaRPr lang="en-GB"/>
          </a:p>
        </p:txBody>
      </p:sp>
    </p:spTree>
    <p:extLst>
      <p:ext uri="{BB962C8B-B14F-4D97-AF65-F5344CB8AC3E}">
        <p14:creationId xmlns:p14="http://schemas.microsoft.com/office/powerpoint/2010/main" val="22667826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sz="1100" dirty="0">
                <a:latin typeface="Arial" panose="020B0604020202020204" pitchFamily="34" charset="0"/>
                <a:cs typeface="Arial" panose="020B0604020202020204" pitchFamily="34" charset="0"/>
              </a:rPr>
              <a:t>If the perp doesn’t attend the DVPO Hearing, it will be carried out in their absence.</a:t>
            </a:r>
          </a:p>
          <a:p>
            <a:pPr algn="ctr">
              <a:lnSpc>
                <a:spcPct val="100000"/>
              </a:lnSpc>
            </a:pPr>
            <a:endParaRPr lang="en-GB" sz="1100" dirty="0">
              <a:latin typeface="Arial" panose="020B0604020202020204" pitchFamily="34" charset="0"/>
              <a:cs typeface="Arial" panose="020B0604020202020204" pitchFamily="34" charset="0"/>
            </a:endParaRPr>
          </a:p>
          <a:p>
            <a:pPr algn="l">
              <a:lnSpc>
                <a:spcPct val="100000"/>
              </a:lnSpc>
            </a:pPr>
            <a:r>
              <a:rPr lang="en-GB" sz="1100" dirty="0">
                <a:latin typeface="Arial" panose="020B0604020202020204" pitchFamily="34" charset="0"/>
                <a:cs typeface="Arial" panose="020B0604020202020204" pitchFamily="34" charset="0"/>
              </a:rPr>
              <a:t>Victims need to be kept updated.</a:t>
            </a:r>
          </a:p>
          <a:p>
            <a:pPr algn="l">
              <a:lnSpc>
                <a:spcPct val="100000"/>
              </a:lnSpc>
            </a:pPr>
            <a:r>
              <a:rPr lang="en-GB" sz="1100" dirty="0">
                <a:latin typeface="Arial" panose="020B0604020202020204" pitchFamily="34" charset="0"/>
                <a:cs typeface="Arial" panose="020B0604020202020204" pitchFamily="34" charset="0"/>
              </a:rPr>
              <a:t>If the DVPO is contested it will be adjourned for a Full Hearing which should occur later that day or the next day (allowing for Legal Services to attend to “prosecute”) - </a:t>
            </a:r>
            <a:r>
              <a:rPr lang="en-GB" sz="1100" b="1" dirty="0">
                <a:solidFill>
                  <a:srgbClr val="0000FF"/>
                </a:solidFill>
                <a:latin typeface="Arial" panose="020B0604020202020204" pitchFamily="34" charset="0"/>
                <a:cs typeface="Arial" panose="020B0604020202020204" pitchFamily="34" charset="0"/>
              </a:rPr>
              <a:t>The DVPN stays in force until the Full Hearing takes place.</a:t>
            </a:r>
          </a:p>
          <a:p>
            <a:pPr algn="l">
              <a:lnSpc>
                <a:spcPct val="100000"/>
              </a:lnSpc>
            </a:pPr>
            <a:endParaRPr lang="en-GB" sz="1100" b="1" dirty="0">
              <a:solidFill>
                <a:srgbClr val="0000FF"/>
              </a:solidFill>
              <a:latin typeface="Arial" panose="020B0604020202020204" pitchFamily="34" charset="0"/>
              <a:cs typeface="Arial" panose="020B0604020202020204" pitchFamily="34" charset="0"/>
            </a:endParaRPr>
          </a:p>
          <a:p>
            <a:pPr algn="l">
              <a:lnSpc>
                <a:spcPct val="100000"/>
              </a:lnSpc>
            </a:pPr>
            <a:r>
              <a:rPr lang="en-GB" sz="1100" b="1" dirty="0">
                <a:solidFill>
                  <a:srgbClr val="0000FF"/>
                </a:solidFill>
                <a:latin typeface="Arial" panose="020B0604020202020204" pitchFamily="34" charset="0"/>
                <a:cs typeface="Arial" panose="020B0604020202020204" pitchFamily="34" charset="0"/>
              </a:rPr>
              <a:t>DVPO case file –</a:t>
            </a:r>
            <a:r>
              <a:rPr lang="en-GB" sz="1100" b="0" dirty="0">
                <a:solidFill>
                  <a:srgbClr val="0000FF"/>
                </a:solidFill>
                <a:latin typeface="Arial" panose="020B0604020202020204" pitchFamily="34" charset="0"/>
                <a:cs typeface="Arial" panose="020B0604020202020204" pitchFamily="34" charset="0"/>
              </a:rPr>
              <a:t>front sheet, case summary, witness statements, previous convictions</a:t>
            </a:r>
            <a:r>
              <a:rPr lang="en-GB" sz="1100" b="0" baseline="0" dirty="0">
                <a:solidFill>
                  <a:srgbClr val="0000FF"/>
                </a:solidFill>
                <a:latin typeface="Arial" panose="020B0604020202020204" pitchFamily="34" charset="0"/>
                <a:cs typeface="Arial" panose="020B0604020202020204" pitchFamily="34" charset="0"/>
              </a:rPr>
              <a:t> of the perpetrator, copy of the AO for the DVPN</a:t>
            </a:r>
          </a:p>
          <a:p>
            <a:pPr algn="l">
              <a:lnSpc>
                <a:spcPct val="100000"/>
              </a:lnSpc>
            </a:pPr>
            <a:endParaRPr lang="en-GB" sz="1100" b="0" baseline="0" dirty="0">
              <a:solidFill>
                <a:srgbClr val="0000FF"/>
              </a:solidFill>
              <a:latin typeface="Arial" panose="020B0604020202020204" pitchFamily="34" charset="0"/>
              <a:cs typeface="Arial" panose="020B0604020202020204" pitchFamily="34" charset="0"/>
            </a:endParaRPr>
          </a:p>
          <a:p>
            <a:pPr algn="l">
              <a:lnSpc>
                <a:spcPct val="100000"/>
              </a:lnSpc>
              <a:spcBef>
                <a:spcPct val="0"/>
              </a:spcBef>
            </a:pPr>
            <a:r>
              <a:rPr lang="en-GB" sz="1100" dirty="0">
                <a:latin typeface="Arial" panose="020B0604020202020204" pitchFamily="34" charset="0"/>
                <a:cs typeface="Arial" panose="020B0604020202020204" pitchFamily="34" charset="0"/>
              </a:rPr>
              <a:t>The OIC MUST task the Occurrence to PNC so they can place a marker when the DVPN is issued. </a:t>
            </a:r>
            <a:endParaRPr lang="en-GB" sz="1100" b="1" dirty="0">
              <a:solidFill>
                <a:srgbClr val="0000FF"/>
              </a:solidFill>
              <a:latin typeface="Arial" panose="020B0604020202020204" pitchFamily="34" charset="0"/>
              <a:cs typeface="Arial" panose="020B0604020202020204" pitchFamily="34" charset="0"/>
            </a:endParaRPr>
          </a:p>
          <a:p>
            <a:pPr algn="l">
              <a:lnSpc>
                <a:spcPct val="100000"/>
              </a:lnSpc>
              <a:spcBef>
                <a:spcPct val="0"/>
              </a:spcBef>
            </a:pPr>
            <a:endParaRPr lang="en-GB" sz="1100" b="1" dirty="0">
              <a:solidFill>
                <a:srgbClr val="0000FF"/>
              </a:solidFill>
              <a:latin typeface="Arial" panose="020B0604020202020204" pitchFamily="34" charset="0"/>
              <a:cs typeface="Arial" panose="020B0604020202020204" pitchFamily="34" charset="0"/>
            </a:endParaRPr>
          </a:p>
          <a:p>
            <a:pPr algn="l">
              <a:lnSpc>
                <a:spcPct val="100000"/>
              </a:lnSpc>
              <a:spcBef>
                <a:spcPct val="0"/>
              </a:spcBef>
            </a:pPr>
            <a:r>
              <a:rPr lang="en-GB" sz="1100" b="1" dirty="0">
                <a:solidFill>
                  <a:srgbClr val="0000FF"/>
                </a:solidFill>
                <a:latin typeface="Arial" panose="020B0604020202020204" pitchFamily="34" charset="0"/>
                <a:cs typeface="Arial" panose="020B0604020202020204" pitchFamily="34" charset="0"/>
              </a:rPr>
              <a:t>PNC MUST be tasked when  the DVPO is issued so the marker can be continued.  </a:t>
            </a:r>
          </a:p>
          <a:p>
            <a:pPr algn="l">
              <a:lnSpc>
                <a:spcPct val="100000"/>
              </a:lnSpc>
              <a:spcBef>
                <a:spcPct val="0"/>
              </a:spcBef>
            </a:pPr>
            <a:endParaRPr lang="en-GB" sz="1100" b="1" dirty="0">
              <a:solidFill>
                <a:srgbClr val="FF0000"/>
              </a:solidFill>
              <a:latin typeface="Arial" panose="020B0604020202020204" pitchFamily="34" charset="0"/>
              <a:cs typeface="Arial" panose="020B0604020202020204" pitchFamily="34" charset="0"/>
            </a:endParaRPr>
          </a:p>
          <a:p>
            <a:pPr algn="l">
              <a:lnSpc>
                <a:spcPct val="100000"/>
              </a:lnSpc>
              <a:spcBef>
                <a:spcPct val="0"/>
              </a:spcBef>
            </a:pPr>
            <a:endParaRPr lang="en-GB" sz="1100" b="1" dirty="0">
              <a:solidFill>
                <a:srgbClr val="FF0000"/>
              </a:solidFill>
              <a:latin typeface="Arial" panose="020B0604020202020204" pitchFamily="34" charset="0"/>
              <a:cs typeface="Arial" panose="020B0604020202020204" pitchFamily="34" charset="0"/>
            </a:endParaRPr>
          </a:p>
          <a:p>
            <a:pPr algn="l">
              <a:lnSpc>
                <a:spcPct val="100000"/>
              </a:lnSpc>
              <a:spcBef>
                <a:spcPct val="0"/>
              </a:spcBef>
            </a:pPr>
            <a:r>
              <a:rPr lang="en-GB" sz="1100" b="1" dirty="0">
                <a:solidFill>
                  <a:srgbClr val="FF0000"/>
                </a:solidFill>
                <a:latin typeface="Arial" panose="020B0604020202020204" pitchFamily="34" charset="0"/>
                <a:cs typeface="Arial" panose="020B0604020202020204" pitchFamily="34" charset="0"/>
              </a:rPr>
              <a:t>If there is a </a:t>
            </a:r>
            <a:r>
              <a:rPr lang="en-GB" sz="1100" b="1" i="1" dirty="0">
                <a:solidFill>
                  <a:srgbClr val="FF0000"/>
                </a:solidFill>
                <a:latin typeface="Arial" panose="020B0604020202020204" pitchFamily="34" charset="0"/>
                <a:cs typeface="Arial" panose="020B0604020202020204" pitchFamily="34" charset="0"/>
              </a:rPr>
              <a:t>“no contact/approach”</a:t>
            </a:r>
            <a:r>
              <a:rPr lang="en-GB" sz="1100" b="1" dirty="0">
                <a:solidFill>
                  <a:srgbClr val="FF0000"/>
                </a:solidFill>
                <a:latin typeface="Arial" panose="020B0604020202020204" pitchFamily="34" charset="0"/>
                <a:cs typeface="Arial" panose="020B0604020202020204" pitchFamily="34" charset="0"/>
              </a:rPr>
              <a:t> condition in the DVPN and the victim attends the Hearing with the perp - Arrest the perp for Breach of the DVPN!</a:t>
            </a:r>
          </a:p>
          <a:p>
            <a:pPr algn="l">
              <a:lnSpc>
                <a:spcPct val="90000"/>
              </a:lnSpc>
            </a:pPr>
            <a:endParaRPr lang="en-GB" b="1" dirty="0">
              <a:solidFill>
                <a:srgbClr val="FF0000"/>
              </a:solidFill>
            </a:endParaRPr>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36</a:t>
            </a:fld>
            <a:endParaRPr lang="en-GB"/>
          </a:p>
        </p:txBody>
      </p:sp>
    </p:spTree>
    <p:extLst>
      <p:ext uri="{BB962C8B-B14F-4D97-AF65-F5344CB8AC3E}">
        <p14:creationId xmlns:p14="http://schemas.microsoft.com/office/powerpoint/2010/main" val="24767890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sz="1100" dirty="0">
                <a:latin typeface="Arial" panose="020B0604020202020204" pitchFamily="34" charset="0"/>
                <a:cs typeface="Arial" panose="020B0604020202020204" pitchFamily="34" charset="0"/>
              </a:rPr>
              <a:t>If the perp doesn’t attend the DVPO Hearing, it will be carried out in their absence.</a:t>
            </a:r>
          </a:p>
          <a:p>
            <a:pPr algn="ctr">
              <a:lnSpc>
                <a:spcPct val="100000"/>
              </a:lnSpc>
            </a:pPr>
            <a:endParaRPr lang="en-GB" sz="1100" dirty="0">
              <a:latin typeface="Arial" panose="020B0604020202020204" pitchFamily="34" charset="0"/>
              <a:cs typeface="Arial" panose="020B0604020202020204" pitchFamily="34" charset="0"/>
            </a:endParaRPr>
          </a:p>
          <a:p>
            <a:pPr algn="l">
              <a:lnSpc>
                <a:spcPct val="100000"/>
              </a:lnSpc>
            </a:pPr>
            <a:r>
              <a:rPr lang="en-GB" sz="1100" dirty="0">
                <a:latin typeface="Arial" panose="020B0604020202020204" pitchFamily="34" charset="0"/>
                <a:cs typeface="Arial" panose="020B0604020202020204" pitchFamily="34" charset="0"/>
              </a:rPr>
              <a:t>Victims need to be kept updated.</a:t>
            </a:r>
          </a:p>
          <a:p>
            <a:pPr algn="l">
              <a:lnSpc>
                <a:spcPct val="100000"/>
              </a:lnSpc>
            </a:pPr>
            <a:r>
              <a:rPr lang="en-GB" sz="1100" dirty="0">
                <a:latin typeface="Arial" panose="020B0604020202020204" pitchFamily="34" charset="0"/>
                <a:cs typeface="Arial" panose="020B0604020202020204" pitchFamily="34" charset="0"/>
              </a:rPr>
              <a:t>If the DVPO is contested it will be adjourned for a Full Hearing which should occur later that day or the next day (allowing for Legal Services to attend to “prosecute”) - </a:t>
            </a:r>
            <a:r>
              <a:rPr lang="en-GB" sz="1100" b="1" dirty="0">
                <a:solidFill>
                  <a:srgbClr val="0000FF"/>
                </a:solidFill>
                <a:latin typeface="Arial" panose="020B0604020202020204" pitchFamily="34" charset="0"/>
                <a:cs typeface="Arial" panose="020B0604020202020204" pitchFamily="34" charset="0"/>
              </a:rPr>
              <a:t>The DVPN stays in force until the Full Hearing takes place.</a:t>
            </a:r>
          </a:p>
          <a:p>
            <a:pPr algn="l">
              <a:lnSpc>
                <a:spcPct val="100000"/>
              </a:lnSpc>
            </a:pPr>
            <a:endParaRPr lang="en-GB" sz="1100" b="1" dirty="0">
              <a:solidFill>
                <a:srgbClr val="0000FF"/>
              </a:solidFill>
              <a:latin typeface="Arial" panose="020B0604020202020204" pitchFamily="34" charset="0"/>
              <a:cs typeface="Arial" panose="020B0604020202020204" pitchFamily="34" charset="0"/>
            </a:endParaRPr>
          </a:p>
          <a:p>
            <a:pPr algn="l">
              <a:lnSpc>
                <a:spcPct val="100000"/>
              </a:lnSpc>
            </a:pPr>
            <a:r>
              <a:rPr lang="en-GB" sz="1100" b="1" dirty="0">
                <a:solidFill>
                  <a:srgbClr val="0000FF"/>
                </a:solidFill>
                <a:latin typeface="Arial" panose="020B0604020202020204" pitchFamily="34" charset="0"/>
                <a:cs typeface="Arial" panose="020B0604020202020204" pitchFamily="34" charset="0"/>
              </a:rPr>
              <a:t>DVPO case file –</a:t>
            </a:r>
            <a:r>
              <a:rPr lang="en-GB" sz="1100" b="0" dirty="0">
                <a:solidFill>
                  <a:srgbClr val="0000FF"/>
                </a:solidFill>
                <a:latin typeface="Arial" panose="020B0604020202020204" pitchFamily="34" charset="0"/>
                <a:cs typeface="Arial" panose="020B0604020202020204" pitchFamily="34" charset="0"/>
              </a:rPr>
              <a:t>front sheet, case summary, witness statements, previous convictions</a:t>
            </a:r>
            <a:r>
              <a:rPr lang="en-GB" sz="1100" b="0" baseline="0" dirty="0">
                <a:solidFill>
                  <a:srgbClr val="0000FF"/>
                </a:solidFill>
                <a:latin typeface="Arial" panose="020B0604020202020204" pitchFamily="34" charset="0"/>
                <a:cs typeface="Arial" panose="020B0604020202020204" pitchFamily="34" charset="0"/>
              </a:rPr>
              <a:t> of the perpetrator, copy of the AO for the DVPN</a:t>
            </a:r>
          </a:p>
          <a:p>
            <a:pPr algn="l">
              <a:lnSpc>
                <a:spcPct val="100000"/>
              </a:lnSpc>
            </a:pPr>
            <a:endParaRPr lang="en-GB" sz="1100" b="0" baseline="0" dirty="0">
              <a:solidFill>
                <a:srgbClr val="0000FF"/>
              </a:solidFill>
              <a:latin typeface="Arial" panose="020B0604020202020204" pitchFamily="34" charset="0"/>
              <a:cs typeface="Arial" panose="020B0604020202020204" pitchFamily="34" charset="0"/>
            </a:endParaRPr>
          </a:p>
          <a:p>
            <a:pPr algn="l">
              <a:lnSpc>
                <a:spcPct val="100000"/>
              </a:lnSpc>
              <a:spcBef>
                <a:spcPct val="0"/>
              </a:spcBef>
            </a:pPr>
            <a:r>
              <a:rPr lang="en-GB" sz="1100" dirty="0">
                <a:latin typeface="Arial" panose="020B0604020202020204" pitchFamily="34" charset="0"/>
                <a:cs typeface="Arial" panose="020B0604020202020204" pitchFamily="34" charset="0"/>
              </a:rPr>
              <a:t>The OIC MUST task the Occurrence to PNC so they can place a marker when the DVPN is issued. </a:t>
            </a:r>
            <a:endParaRPr lang="en-GB" sz="1100" b="1" dirty="0">
              <a:solidFill>
                <a:srgbClr val="0000FF"/>
              </a:solidFill>
              <a:latin typeface="Arial" panose="020B0604020202020204" pitchFamily="34" charset="0"/>
              <a:cs typeface="Arial" panose="020B0604020202020204" pitchFamily="34" charset="0"/>
            </a:endParaRPr>
          </a:p>
          <a:p>
            <a:pPr algn="l">
              <a:lnSpc>
                <a:spcPct val="100000"/>
              </a:lnSpc>
              <a:spcBef>
                <a:spcPct val="0"/>
              </a:spcBef>
            </a:pPr>
            <a:endParaRPr lang="en-GB" sz="1100" b="1" dirty="0">
              <a:solidFill>
                <a:srgbClr val="0000FF"/>
              </a:solidFill>
              <a:latin typeface="Arial" panose="020B0604020202020204" pitchFamily="34" charset="0"/>
              <a:cs typeface="Arial" panose="020B0604020202020204" pitchFamily="34" charset="0"/>
            </a:endParaRPr>
          </a:p>
          <a:p>
            <a:pPr algn="l">
              <a:lnSpc>
                <a:spcPct val="100000"/>
              </a:lnSpc>
              <a:spcBef>
                <a:spcPct val="0"/>
              </a:spcBef>
            </a:pPr>
            <a:r>
              <a:rPr lang="en-GB" sz="1100" b="1" dirty="0">
                <a:solidFill>
                  <a:srgbClr val="0000FF"/>
                </a:solidFill>
                <a:latin typeface="Arial" panose="020B0604020202020204" pitchFamily="34" charset="0"/>
                <a:cs typeface="Arial" panose="020B0604020202020204" pitchFamily="34" charset="0"/>
              </a:rPr>
              <a:t>PNC MUST be tasked when  the DVPO is issued so the marker can be continued.  </a:t>
            </a:r>
          </a:p>
          <a:p>
            <a:pPr algn="l">
              <a:lnSpc>
                <a:spcPct val="100000"/>
              </a:lnSpc>
              <a:spcBef>
                <a:spcPct val="0"/>
              </a:spcBef>
            </a:pPr>
            <a:endParaRPr lang="en-GB" sz="1100" b="1" dirty="0">
              <a:solidFill>
                <a:srgbClr val="FF0000"/>
              </a:solidFill>
              <a:latin typeface="Arial" panose="020B0604020202020204" pitchFamily="34" charset="0"/>
              <a:cs typeface="Arial" panose="020B0604020202020204" pitchFamily="34" charset="0"/>
            </a:endParaRPr>
          </a:p>
          <a:p>
            <a:pPr algn="l">
              <a:lnSpc>
                <a:spcPct val="100000"/>
              </a:lnSpc>
              <a:spcBef>
                <a:spcPct val="0"/>
              </a:spcBef>
            </a:pPr>
            <a:endParaRPr lang="en-GB" sz="1100" b="1" dirty="0">
              <a:solidFill>
                <a:srgbClr val="FF0000"/>
              </a:solidFill>
              <a:latin typeface="Arial" panose="020B0604020202020204" pitchFamily="34" charset="0"/>
              <a:cs typeface="Arial" panose="020B0604020202020204" pitchFamily="34" charset="0"/>
            </a:endParaRPr>
          </a:p>
          <a:p>
            <a:pPr algn="l">
              <a:lnSpc>
                <a:spcPct val="100000"/>
              </a:lnSpc>
              <a:spcBef>
                <a:spcPct val="0"/>
              </a:spcBef>
            </a:pPr>
            <a:r>
              <a:rPr lang="en-GB" sz="1100" b="1" dirty="0">
                <a:solidFill>
                  <a:srgbClr val="FF0000"/>
                </a:solidFill>
                <a:latin typeface="Arial" panose="020B0604020202020204" pitchFamily="34" charset="0"/>
                <a:cs typeface="Arial" panose="020B0604020202020204" pitchFamily="34" charset="0"/>
              </a:rPr>
              <a:t>If there is a </a:t>
            </a:r>
            <a:r>
              <a:rPr lang="en-GB" sz="1100" b="1" i="1" dirty="0">
                <a:solidFill>
                  <a:srgbClr val="FF0000"/>
                </a:solidFill>
                <a:latin typeface="Arial" panose="020B0604020202020204" pitchFamily="34" charset="0"/>
                <a:cs typeface="Arial" panose="020B0604020202020204" pitchFamily="34" charset="0"/>
              </a:rPr>
              <a:t>“no contact/approach”</a:t>
            </a:r>
            <a:r>
              <a:rPr lang="en-GB" sz="1100" b="1" dirty="0">
                <a:solidFill>
                  <a:srgbClr val="FF0000"/>
                </a:solidFill>
                <a:latin typeface="Arial" panose="020B0604020202020204" pitchFamily="34" charset="0"/>
                <a:cs typeface="Arial" panose="020B0604020202020204" pitchFamily="34" charset="0"/>
              </a:rPr>
              <a:t> condition in the DVPN and the victim attends the Hearing with the perp - Arrest the perp for Breach of the DVPN!</a:t>
            </a:r>
          </a:p>
          <a:p>
            <a:pPr algn="l">
              <a:lnSpc>
                <a:spcPct val="90000"/>
              </a:lnSpc>
            </a:pPr>
            <a:endParaRPr lang="en-GB" b="1" dirty="0">
              <a:solidFill>
                <a:srgbClr val="FF0000"/>
              </a:solidFill>
            </a:endParaRPr>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37</a:t>
            </a:fld>
            <a:endParaRPr lang="en-GB"/>
          </a:p>
        </p:txBody>
      </p:sp>
    </p:spTree>
    <p:extLst>
      <p:ext uri="{BB962C8B-B14F-4D97-AF65-F5344CB8AC3E}">
        <p14:creationId xmlns:p14="http://schemas.microsoft.com/office/powerpoint/2010/main" val="2279634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Introduced by the New Domestic Abuse Act 2021</a:t>
            </a:r>
          </a:p>
          <a:p>
            <a:r>
              <a:rPr lang="en-GB" baseline="0" dirty="0"/>
              <a:t>The same process to DVPNs and DVPOs in relation to application and hearings at court and that the DAPN stays in force until the DAPO is issued.</a:t>
            </a:r>
          </a:p>
          <a:p>
            <a:endParaRPr lang="en-GB" baseline="0" dirty="0"/>
          </a:p>
          <a:p>
            <a:r>
              <a:rPr lang="en-GB" sz="1200" dirty="0"/>
              <a:t>It does not matter whether the abusive behaviour  took place in England and Wales or elsewhere.</a:t>
            </a:r>
          </a:p>
          <a:p>
            <a:r>
              <a:rPr lang="en-GB" sz="1200" dirty="0"/>
              <a:t>A domestic abuse protection notice may not be given to a person who is under the age of 18.</a:t>
            </a:r>
          </a:p>
          <a:p>
            <a:r>
              <a:rPr lang="en-GB" sz="1200" dirty="0"/>
              <a:t>A domestic abuse protection notice has effect in all parts of the United Kingdom.</a:t>
            </a:r>
          </a:p>
          <a:p>
            <a:endParaRPr lang="en-GB" sz="1200" dirty="0"/>
          </a:p>
          <a:p>
            <a:r>
              <a:rPr lang="en-GB" sz="1200" dirty="0"/>
              <a:t>senior police officer” means a member of a relevant police force who is a constable of at least the rank of inspector;</a:t>
            </a:r>
          </a:p>
          <a:p>
            <a:r>
              <a:rPr lang="en-GB" sz="1200" dirty="0"/>
              <a:t>“relevant police force” means—</a:t>
            </a:r>
          </a:p>
          <a:p>
            <a:r>
              <a:rPr lang="en-GB" sz="1200" dirty="0"/>
              <a:t>(a)a force maintained by a local policing body;</a:t>
            </a:r>
          </a:p>
          <a:p>
            <a:r>
              <a:rPr lang="en-GB" sz="1200" dirty="0"/>
              <a:t>(b)the British Transport Police Force;</a:t>
            </a:r>
          </a:p>
          <a:p>
            <a:r>
              <a:rPr lang="en-GB" sz="1200" dirty="0"/>
              <a:t>(c)the Ministry of Defence Police.</a:t>
            </a:r>
          </a:p>
          <a:p>
            <a:endParaRPr lang="en-GB" sz="1200" dirty="0"/>
          </a:p>
          <a:p>
            <a:r>
              <a:rPr lang="en-GB" sz="1200" dirty="0"/>
              <a:t>Matters to be considered before giving a notice</a:t>
            </a:r>
          </a:p>
          <a:p>
            <a:r>
              <a:rPr lang="en-GB" sz="1200" dirty="0"/>
              <a:t>(1)Before giving a domestic abuse protection notice to a person (“P”), a senior police officer must, among other things, consider the following—</a:t>
            </a:r>
          </a:p>
          <a:p>
            <a:r>
              <a:rPr lang="en-GB" sz="1200" dirty="0"/>
              <a:t>(a)the welfare of any person under the age of 18 whose interests the officer considers relevant to the giving of the notice (whether or not that person and P are personally connected);</a:t>
            </a:r>
          </a:p>
          <a:p>
            <a:r>
              <a:rPr lang="en-GB" sz="1200" dirty="0"/>
              <a:t>(b)the opinion of the person for whose protection the notice would be given as to the giving of the notice;</a:t>
            </a:r>
          </a:p>
          <a:p>
            <a:r>
              <a:rPr lang="en-GB" sz="1200" dirty="0"/>
              <a:t>(c)any representations made by P about the giving of the notice;</a:t>
            </a:r>
          </a:p>
          <a:p>
            <a:r>
              <a:rPr lang="en-GB" sz="1200" dirty="0"/>
              <a:t>(d)in a case where the notice includes provision relating to premises lived in by the person for whose protection the notice would be given, the opinion of any relevant occupant as to the giving of the notice.</a:t>
            </a:r>
          </a:p>
          <a:p>
            <a:r>
              <a:rPr lang="en-GB" sz="1200" dirty="0"/>
              <a:t>(2)In subsection (1)(d) “relevant occupant” means a person other than P or the person for whose protection the notice would be given—</a:t>
            </a:r>
          </a:p>
          <a:p>
            <a:r>
              <a:rPr lang="en-GB" sz="1200" dirty="0"/>
              <a:t>(a)who lives in the premises, and</a:t>
            </a:r>
          </a:p>
          <a:p>
            <a:r>
              <a:rPr lang="en-GB" sz="1200" dirty="0"/>
              <a:t>(b)who is personally connected to—</a:t>
            </a:r>
          </a:p>
          <a:p>
            <a:r>
              <a:rPr lang="en-GB" sz="1200" dirty="0"/>
              <a:t>(</a:t>
            </a:r>
            <a:r>
              <a:rPr lang="en-GB" sz="1200" dirty="0" err="1"/>
              <a:t>i</a:t>
            </a:r>
            <a:r>
              <a:rPr lang="en-GB" sz="1200" dirty="0"/>
              <a:t>)the person for whose protection the notice would be given, or</a:t>
            </a:r>
          </a:p>
          <a:p>
            <a:r>
              <a:rPr lang="en-GB" sz="1200" dirty="0"/>
              <a:t>(ii)if P also lives in the premises, P.</a:t>
            </a:r>
          </a:p>
          <a:p>
            <a:r>
              <a:rPr lang="en-GB" sz="1200" dirty="0"/>
              <a:t>(3)The officer must take reasonable steps to discover the opinions mentioned in subsection (1).</a:t>
            </a:r>
          </a:p>
          <a:p>
            <a:r>
              <a:rPr lang="en-GB" sz="1200" dirty="0"/>
              <a:t>(4)It is not necessary for the person for whose protection a domestic abuse protection notice is given to consent to the giving of the notice.</a:t>
            </a:r>
          </a:p>
          <a:p>
            <a:endParaRPr lang="en-GB" sz="1200" dirty="0"/>
          </a:p>
          <a:p>
            <a:r>
              <a:rPr lang="en-GB" sz="1200" dirty="0"/>
              <a:t>Provision that may be made by notices</a:t>
            </a:r>
          </a:p>
          <a:p>
            <a:r>
              <a:rPr lang="en-GB" sz="1200" dirty="0"/>
              <a:t>(1)A domestic abuse protection notice may provide that the person to whom the notice is given (“P”)—</a:t>
            </a:r>
          </a:p>
          <a:p>
            <a:r>
              <a:rPr lang="en-GB" sz="1200" dirty="0"/>
              <a:t>(a)may not contact the person for whose protection the notice is given;</a:t>
            </a:r>
          </a:p>
          <a:p>
            <a:r>
              <a:rPr lang="en-GB" sz="1200" dirty="0"/>
              <a:t>(b)may not come within a specified distance of any premises in England or Wales in which that person </a:t>
            </a:r>
            <a:r>
              <a:rPr lang="en-GB" sz="1200" dirty="0" err="1"/>
              <a:t>lives.“Specified</a:t>
            </a:r>
            <a:r>
              <a:rPr lang="en-GB" sz="1200" dirty="0"/>
              <a:t>” means specified in the notice.</a:t>
            </a:r>
          </a:p>
          <a:p>
            <a:r>
              <a:rPr lang="en-GB" sz="1200" dirty="0"/>
              <a:t>(2)If P lives in premises in England or Wales in which the person for whose protection the notice is given also lives, the notice may also contain provision—</a:t>
            </a:r>
          </a:p>
          <a:p>
            <a:r>
              <a:rPr lang="en-GB" sz="1200" dirty="0"/>
              <a:t>(a)prohibiting P from evicting or excluding that person from the premises;</a:t>
            </a:r>
          </a:p>
          <a:p>
            <a:r>
              <a:rPr lang="en-GB" sz="1200" dirty="0"/>
              <a:t>(b)prohibiting P from entering the premises;</a:t>
            </a:r>
          </a:p>
          <a:p>
            <a:r>
              <a:rPr lang="en-GB" sz="1200" dirty="0"/>
              <a:t>(c)requiring P to leave the premises.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38</a:t>
            </a:fld>
            <a:endParaRPr lang="en-GB"/>
          </a:p>
        </p:txBody>
      </p:sp>
    </p:spTree>
    <p:extLst>
      <p:ext uri="{BB962C8B-B14F-4D97-AF65-F5344CB8AC3E}">
        <p14:creationId xmlns:p14="http://schemas.microsoft.com/office/powerpoint/2010/main" val="239222526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Provision that may be made by notices</a:t>
            </a:r>
          </a:p>
          <a:p>
            <a:r>
              <a:rPr lang="en-GB" sz="1200" dirty="0"/>
              <a:t>(1)A domestic abuse protection notice may provide that the person to whom the notice is given (“P”)—</a:t>
            </a:r>
          </a:p>
          <a:p>
            <a:r>
              <a:rPr lang="en-GB" sz="1200" dirty="0"/>
              <a:t>(a)may not contact the person for whose protection the notice is given;</a:t>
            </a:r>
          </a:p>
          <a:p>
            <a:r>
              <a:rPr lang="en-GB" sz="1200" dirty="0"/>
              <a:t>(b)may not come within a specified distance of any premises in England or Wales in which that person </a:t>
            </a:r>
            <a:r>
              <a:rPr lang="en-GB" sz="1200" dirty="0" err="1"/>
              <a:t>lives.“Specified</a:t>
            </a:r>
            <a:r>
              <a:rPr lang="en-GB" sz="1200" dirty="0"/>
              <a:t>” means specified in the notice.</a:t>
            </a:r>
          </a:p>
          <a:p>
            <a:r>
              <a:rPr lang="en-GB" sz="1200" dirty="0"/>
              <a:t>(2)If P lives in premises in England or Wales in which the person for whose protection the notice is given also lives, the notice may also contain provision—</a:t>
            </a:r>
          </a:p>
          <a:p>
            <a:r>
              <a:rPr lang="en-GB" sz="1200" dirty="0"/>
              <a:t>(a)prohibiting P from evicting or excluding that person from the premises;</a:t>
            </a:r>
          </a:p>
          <a:p>
            <a:r>
              <a:rPr lang="en-GB" sz="1200" dirty="0"/>
              <a:t>(b)prohibiting P from entering the premises;</a:t>
            </a:r>
          </a:p>
          <a:p>
            <a:r>
              <a:rPr lang="en-GB" sz="1200" dirty="0"/>
              <a:t>(c)requiring P to leave the premises.</a:t>
            </a:r>
          </a:p>
          <a:p>
            <a:endParaRPr lang="en-GB" sz="1200" dirty="0"/>
          </a:p>
          <a:p>
            <a:r>
              <a:rPr lang="en-GB" sz="1200" dirty="0"/>
              <a:t>Further requirements in relation to notices</a:t>
            </a:r>
          </a:p>
          <a:p>
            <a:r>
              <a:rPr lang="en-GB" sz="1200" dirty="0"/>
              <a:t>(1)A domestic abuse protection notice must be in writing.</a:t>
            </a:r>
          </a:p>
          <a:p>
            <a:r>
              <a:rPr lang="en-GB" sz="1200" dirty="0"/>
              <a:t>(2)A domestic abuse protection notice given to a person (“P”) must state—</a:t>
            </a:r>
          </a:p>
          <a:p>
            <a:r>
              <a:rPr lang="en-GB" sz="1200" dirty="0"/>
              <a:t>(a)the grounds on which it has been given,</a:t>
            </a:r>
          </a:p>
          <a:p>
            <a:r>
              <a:rPr lang="en-GB" sz="1200" dirty="0"/>
              <a:t>(b)that a constable may arrest P without warrant if the constable has reasonable grounds for believing that P is in breach of the notice,</a:t>
            </a:r>
          </a:p>
          <a:p>
            <a:r>
              <a:rPr lang="en-GB" sz="1200" dirty="0"/>
              <a:t>(c)that an application for a domestic abuse protection order under section 28 will be heard by a magistrates’ court within 48 hours of the time of giving the notice (disregarding any days mentioned in section 29(3)) and a notice of the hearing will be given to P,</a:t>
            </a:r>
          </a:p>
          <a:p>
            <a:r>
              <a:rPr lang="en-GB" sz="1200" dirty="0"/>
              <a:t>(d)that the notice continues in effect until that application has been determined or withdrawn, and</a:t>
            </a:r>
          </a:p>
          <a:p>
            <a:r>
              <a:rPr lang="en-GB" sz="1200" dirty="0"/>
              <a:t>(e)the provision that a magistrates’ court may include in a domestic abuse protection order.</a:t>
            </a:r>
          </a:p>
          <a:p>
            <a:r>
              <a:rPr lang="en-GB" sz="1200" dirty="0"/>
              <a:t>(3)The notice must be served on P personally by a constable.</a:t>
            </a:r>
          </a:p>
          <a:p>
            <a:r>
              <a:rPr lang="en-GB" sz="1200" dirty="0"/>
              <a:t>(4)On serving the notice on P, the constable must ask P for an address at which P may be given the notice of the hearing of the application for the domestic abuse protection order.</a:t>
            </a:r>
          </a:p>
          <a:p>
            <a:endParaRPr lang="en-GB" sz="1200" dirty="0"/>
          </a:p>
          <a:p>
            <a:r>
              <a:rPr lang="en-GB" sz="1200" dirty="0"/>
              <a:t>Breach of notice</a:t>
            </a:r>
          </a:p>
          <a:p>
            <a:r>
              <a:rPr lang="en-GB" sz="1200" dirty="0"/>
              <a:t>(1)If a constable has reasonable grounds for believing that a person is in breach of a domestic abuse protection notice, the constable may arrest the person without warrant. </a:t>
            </a:r>
          </a:p>
          <a:p>
            <a:endParaRPr lang="en-GB" sz="1200" dirty="0"/>
          </a:p>
          <a:p>
            <a:r>
              <a:rPr lang="en-GB" sz="1200" dirty="0"/>
              <a:t>Where a person is convicted of an offence under this section in respect of any behaviour, that behaviour is not punishable as a contempt of court.</a:t>
            </a:r>
          </a:p>
          <a:p>
            <a:r>
              <a:rPr lang="en-GB" sz="1200" dirty="0"/>
              <a:t>(4)A person may not be convicted of an offence under this section in respect of any behaviour which has been punished as a contempt of court.</a:t>
            </a:r>
          </a:p>
          <a:p>
            <a:r>
              <a:rPr lang="en-GB" sz="1200" dirty="0"/>
              <a:t>(5)A person guilty of an offence under this section is liable—</a:t>
            </a:r>
          </a:p>
          <a:p>
            <a:r>
              <a:rPr lang="en-GB" sz="1200" dirty="0"/>
              <a:t>(a)on summary conviction—</a:t>
            </a:r>
          </a:p>
          <a:p>
            <a:r>
              <a:rPr lang="en-GB" sz="1200" dirty="0"/>
              <a:t>(</a:t>
            </a:r>
            <a:r>
              <a:rPr lang="en-GB" sz="1200" dirty="0" err="1"/>
              <a:t>i</a:t>
            </a:r>
            <a:r>
              <a:rPr lang="en-GB" sz="1200" dirty="0"/>
              <a:t>)to imprisonment for a term not exceeding 12 months (or 6 months, if the offence was committed before the coming into force of paragraph 24(2) of Schedule 22 to the Sentencing Act 2020), or</a:t>
            </a:r>
          </a:p>
          <a:p>
            <a:r>
              <a:rPr lang="en-GB" sz="1200" dirty="0"/>
              <a:t>(ii)to a </a:t>
            </a:r>
            <a:r>
              <a:rPr lang="en-GB" sz="1200" dirty="0" err="1"/>
              <a:t>fine,or</a:t>
            </a:r>
            <a:r>
              <a:rPr lang="en-GB" sz="1200" dirty="0"/>
              <a:t> both;</a:t>
            </a:r>
          </a:p>
          <a:p>
            <a:r>
              <a:rPr lang="en-GB" sz="1200" dirty="0"/>
              <a:t>(b)on conviction on indictment, to imprisonment for a term not exceeding 5 years or to a fine, or both.</a:t>
            </a:r>
          </a:p>
          <a:p>
            <a:endParaRPr lang="en-GB" sz="1200" dirty="0"/>
          </a:p>
          <a:p>
            <a:endParaRPr lang="en-GB" sz="1200" dirty="0"/>
          </a:p>
          <a:p>
            <a:r>
              <a:rPr lang="en-GB" dirty="0"/>
              <a:t>Domestic abuse protection orders otherwise than on application</a:t>
            </a:r>
          </a:p>
          <a:p>
            <a:r>
              <a:rPr lang="en-GB" dirty="0"/>
              <a:t>(1)A court may make a domestic abuse protection order under this section in any of the cases set out below.</a:t>
            </a:r>
          </a:p>
          <a:p>
            <a:r>
              <a:rPr lang="en-GB" dirty="0"/>
              <a:t>Family proceedings</a:t>
            </a:r>
          </a:p>
          <a:p>
            <a:r>
              <a:rPr lang="en-GB" dirty="0"/>
              <a:t>(2)The High Court or the family court may make a domestic abuse protection order against a person (“P”) in any family proceedings to which both P and the person for whose protection the order would be made are parties.</a:t>
            </a:r>
          </a:p>
          <a:p>
            <a:r>
              <a:rPr lang="en-GB" dirty="0"/>
              <a:t>Criminal proceedings</a:t>
            </a:r>
          </a:p>
          <a:p>
            <a:r>
              <a:rPr lang="en-GB" dirty="0"/>
              <a:t>(3)Where a person (“P”) has been convicted of an offence, the court dealing with P for that offence may (as well as sentencing P or dealing with P in any other way) make a domestic abuse protection order against P.</a:t>
            </a:r>
          </a:p>
          <a:p>
            <a:r>
              <a:rPr lang="en-GB" dirty="0"/>
              <a:t>(4)But subsection (3) does not apply where the Court of Appeal is dealing with a person for an offence.</a:t>
            </a:r>
          </a:p>
          <a:p>
            <a:r>
              <a:rPr lang="en-GB" dirty="0"/>
              <a:t>(5)A court by or before which a person is acquitted of an offence may make a domestic abuse protection order against the person.</a:t>
            </a:r>
          </a:p>
          <a:p>
            <a:r>
              <a:rPr lang="en-GB" dirty="0"/>
              <a:t>(6)Where the Crown Court allows a person’s appeal against a conviction for an offence, the Crown Court may make a domestic abuse protection order against the person.</a:t>
            </a:r>
          </a:p>
          <a:p>
            <a:endParaRPr lang="en-GB" dirty="0"/>
          </a:p>
          <a:p>
            <a:r>
              <a:rPr lang="en-GB" dirty="0"/>
              <a:t>Conditions for making an order</a:t>
            </a:r>
          </a:p>
          <a:p>
            <a:r>
              <a:rPr lang="en-GB" dirty="0"/>
              <a:t>(1)The court may make a domestic abuse protection order under section 28 or 31 against a person (“P”) if conditions A and B are met.</a:t>
            </a:r>
          </a:p>
          <a:p>
            <a:r>
              <a:rPr lang="en-GB" dirty="0"/>
              <a:t>(2)Condition A is that the court is satisfied on the balance of probabilities that P has been abusive towards a person aged 16 or over to whom P is personally connected.</a:t>
            </a:r>
          </a:p>
          <a:p>
            <a:r>
              <a:rPr lang="en-GB" dirty="0"/>
              <a:t>(3)Condition B is that the order is necessary and proportionate to protect that person from domestic abuse, or the risk of domestic abuse, carried out by P.</a:t>
            </a:r>
          </a:p>
        </p:txBody>
      </p:sp>
      <p:sp>
        <p:nvSpPr>
          <p:cNvPr id="4" name="Slide Number Placeholder 3"/>
          <p:cNvSpPr>
            <a:spLocks noGrp="1"/>
          </p:cNvSpPr>
          <p:nvPr>
            <p:ph type="sldNum" sz="quarter" idx="10"/>
          </p:nvPr>
        </p:nvSpPr>
        <p:spPr/>
        <p:txBody>
          <a:bodyPr/>
          <a:lstStyle/>
          <a:p>
            <a:fld id="{90624A2F-DD43-4DAE-A951-B73727F214F4}" type="slidenum">
              <a:rPr lang="en-GB" smtClean="0"/>
              <a:t>39</a:t>
            </a:fld>
            <a:endParaRPr lang="en-GB"/>
          </a:p>
        </p:txBody>
      </p:sp>
    </p:spTree>
    <p:extLst>
      <p:ext uri="{BB962C8B-B14F-4D97-AF65-F5344CB8AC3E}">
        <p14:creationId xmlns:p14="http://schemas.microsoft.com/office/powerpoint/2010/main" val="11975504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baseline="0" dirty="0">
                <a:solidFill>
                  <a:schemeClr val="tx1"/>
                </a:solidFill>
                <a:latin typeface="+mn-lt"/>
                <a:ea typeface="+mn-ea"/>
                <a:cs typeface="+mn-cs"/>
              </a:rPr>
              <a:t>QTS- why is our response to DA so important?</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DA is first and foremost about murder prevention. </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However, Trainer to talk through the demand on police resources  - and the impact that will have on frontline policing as a response officer.</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The scale of domestic abuse in England and Wales</a:t>
            </a:r>
          </a:p>
          <a:p>
            <a:pPr rtl="0"/>
            <a:r>
              <a:rPr lang="en-GB" sz="1200" b="0" i="0" u="none" strike="noStrike" kern="1200" baseline="0" dirty="0">
                <a:solidFill>
                  <a:schemeClr val="tx1"/>
                </a:solidFill>
                <a:latin typeface="+mn-lt"/>
                <a:ea typeface="+mn-ea"/>
                <a:cs typeface="+mn-cs"/>
              </a:rPr>
              <a:t>An estimated 1.9 million adults aged 16 to 59 years experienced domestic abuse in the year ending March 2017, according to the </a:t>
            </a:r>
            <a:r>
              <a:rPr lang="en-GB" sz="1200" b="0" i="0" u="sng" strike="noStrike" kern="1200" baseline="0" dirty="0">
                <a:solidFill>
                  <a:schemeClr val="tx1"/>
                </a:solidFill>
                <a:latin typeface="+mn-lt"/>
                <a:ea typeface="+mn-ea"/>
                <a:cs typeface="+mn-cs"/>
                <a:hlinkClick r:id="rId3"/>
              </a:rPr>
              <a:t>Crime Survey for England and Wales</a:t>
            </a:r>
            <a:r>
              <a:rPr lang="en-GB" sz="1200" b="0" i="0" u="none" strike="noStrike" kern="1200" baseline="0" dirty="0">
                <a:solidFill>
                  <a:schemeClr val="tx1"/>
                </a:solidFill>
                <a:latin typeface="+mn-lt"/>
                <a:ea typeface="+mn-ea"/>
                <a:cs typeface="+mn-cs"/>
                <a:hlinkClick r:id="rId3"/>
              </a:rPr>
              <a:t>. The survey revealed that women were more likely to say they had experienced domestic abuse than men, with an estimated 1.2 million female victims, compared with 713,000 male victims.</a:t>
            </a:r>
          </a:p>
          <a:p>
            <a:pPr rtl="0"/>
            <a:r>
              <a:rPr lang="en-GB" sz="1200" b="0" i="0" u="none" strike="noStrike" kern="1200" baseline="0" dirty="0">
                <a:solidFill>
                  <a:schemeClr val="tx1"/>
                </a:solidFill>
                <a:latin typeface="+mn-lt"/>
                <a:ea typeface="+mn-ea"/>
                <a:cs typeface="+mn-cs"/>
              </a:rPr>
              <a:t>Published crime data shows that in the 12 months to 30 June 2017, there were over</a:t>
            </a:r>
          </a:p>
          <a:p>
            <a:pPr rtl="0"/>
            <a:r>
              <a:rPr lang="en-GB" sz="1200" b="0" i="0" u="none" strike="noStrike" kern="1200" baseline="0" dirty="0">
                <a:solidFill>
                  <a:schemeClr val="tx1"/>
                </a:solidFill>
                <a:latin typeface="+mn-lt"/>
                <a:ea typeface="+mn-ea"/>
                <a:cs typeface="+mn-cs"/>
              </a:rPr>
              <a:t>4.4 million crimes recorded by police in England and Wales, compared with 3.9 million crimes recorded in the previous year. In both 12-month periods domestic abuse-related crime accounted for 11 percent of the total recorded crime. This is comparable with crimes such as vehicle crime, which accounted for 10 percent of all crime, and shoplifting, which accounted for 8 percent.</a:t>
            </a:r>
          </a:p>
          <a:p>
            <a:pPr rtl="0"/>
            <a:endParaRPr lang="en-GB" sz="1200" b="0"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Recorded levels of domestic abuse – sustained increases</a:t>
            </a:r>
          </a:p>
          <a:p>
            <a:pPr rtl="0"/>
            <a:r>
              <a:rPr lang="en-GB" sz="1200" b="0" i="0" u="none" strike="noStrike" kern="1200" baseline="0" dirty="0">
                <a:solidFill>
                  <a:schemeClr val="tx1"/>
                </a:solidFill>
                <a:latin typeface="+mn-lt"/>
                <a:ea typeface="+mn-ea"/>
                <a:cs typeface="+mn-cs"/>
              </a:rPr>
              <a:t> In one year alone (in the 12 months to 30 June 2017, compared to the same period in 2016), the police recorded a 17 percent increase (430,095 to 506,890) in domestic abuse-related crimes. This is a dramatic rise, and some of the reasons for it are undoubtedly positive. We share the view of many forces that victims are increasingly confident about reporting these crimes to the police.</a:t>
            </a:r>
          </a:p>
          <a:p>
            <a:pPr rtl="0"/>
            <a:r>
              <a:rPr lang="en-GB" sz="1200" b="0" i="0" u="none" strike="noStrike" kern="1200" baseline="0" dirty="0">
                <a:solidFill>
                  <a:schemeClr val="tx1"/>
                </a:solidFill>
                <a:latin typeface="+mn-lt"/>
                <a:ea typeface="+mn-ea"/>
                <a:cs typeface="+mn-cs"/>
              </a:rPr>
              <a:t>However, some forces still don’t fully understand the reasons behind the increase. There could be other factors; forces now prioritise dealing with this type of crime and may be recording crimes more accurately. To make plans and put the necessary prevention measures in place to protect victims, forces need to make sure they understand why reporting has risen so much.</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The Home Office has collected detailed national data on crime demand for many years. But there has been less of a focus on other aspects of policing demand, such as anti-social behaviour, domestic incidents, missing persons and traffic collisions. All forces record data on these incidents as part of their command and control systems. But few projects have aimed to combine data from different forces and analyse it to support local improvement.</a:t>
            </a:r>
          </a:p>
          <a:p>
            <a:pPr rtl="0"/>
            <a:r>
              <a:rPr lang="en-GB" sz="1200" b="0" i="0" u="none" strike="noStrike" kern="1200" baseline="0" dirty="0">
                <a:solidFill>
                  <a:schemeClr val="tx1"/>
                </a:solidFill>
                <a:latin typeface="+mn-lt"/>
                <a:ea typeface="+mn-ea"/>
                <a:cs typeface="+mn-cs"/>
              </a:rPr>
              <a:t>Since 2016, we have been working with a pilot group of 24 police forces to compile a database of all incidents reported to police control rooms. This includes information on how forces respond to these incidents. We analyse and report this data through interactive dashboards. This helps us answer a wide range of questions, such as how demand varies, how different forces respond, and what the effects of these responses are. We ask forces to highlight any incidents that had been flagged on their recording systems as relating to domestic abuse, and 23 of the 24 have done so (accounting for 938,000 out of 13 million total incidents).</a:t>
            </a:r>
          </a:p>
          <a:p>
            <a:pPr rtl="0"/>
            <a:r>
              <a:rPr lang="en-GB" sz="1200" b="0" i="0" u="none" strike="noStrike" kern="1200" baseline="0" dirty="0">
                <a:solidFill>
                  <a:schemeClr val="tx1"/>
                </a:solidFill>
                <a:latin typeface="+mn-lt"/>
                <a:ea typeface="+mn-ea"/>
                <a:cs typeface="+mn-cs"/>
              </a:rPr>
              <a:t>The data showed that on average the police flag 24 percent of violent crime incidents as domestic abuse. The rate is over 30 percent in nine forces. Fifty-five percent of the domestic abuse-related calls to police were made via 999, and 37 percent of calls through 101 services.</a:t>
            </a:r>
          </a:p>
          <a:p>
            <a:pPr rtl="0"/>
            <a:r>
              <a:rPr lang="en-GB" sz="1200" b="0" i="0" u="none" strike="noStrike" kern="1200" baseline="0" dirty="0">
                <a:solidFill>
                  <a:schemeClr val="tx1"/>
                </a:solidFill>
                <a:latin typeface="+mn-lt"/>
                <a:ea typeface="+mn-ea"/>
                <a:cs typeface="+mn-cs"/>
              </a:rPr>
              <a:t>The peak times for calls relating to domestic abuse are:</a:t>
            </a:r>
          </a:p>
          <a:p>
            <a:pPr rtl="0"/>
            <a:endParaRPr lang="en-GB" sz="1200" b="0" i="0" u="none" strike="noStrike" kern="1200" baseline="0" dirty="0">
              <a:solidFill>
                <a:schemeClr val="tx1"/>
              </a:solidFill>
              <a:latin typeface="+mn-lt"/>
              <a:ea typeface="+mn-ea"/>
              <a:cs typeface="+mn-cs"/>
            </a:endParaRPr>
          </a:p>
          <a:p>
            <a:pPr lvl="1" rtl="0"/>
            <a:r>
              <a:rPr lang="en-GB" sz="1200" b="0" i="0" u="none" strike="noStrike" kern="1200" baseline="0" dirty="0">
                <a:solidFill>
                  <a:schemeClr val="tx1"/>
                </a:solidFill>
                <a:latin typeface="+mn-lt"/>
                <a:ea typeface="+mn-ea"/>
                <a:cs typeface="+mn-cs"/>
              </a:rPr>
              <a:t>Monday to Friday between 4.00pm and 10.00pm;</a:t>
            </a:r>
          </a:p>
          <a:p>
            <a:pPr lvl="1" rtl="0"/>
            <a:r>
              <a:rPr lang="en-GB" sz="1200" b="0" i="0" u="none" strike="noStrike" kern="1200" baseline="0" dirty="0">
                <a:solidFill>
                  <a:schemeClr val="tx1"/>
                </a:solidFill>
                <a:latin typeface="+mn-lt"/>
                <a:ea typeface="+mn-ea"/>
                <a:cs typeface="+mn-cs"/>
              </a:rPr>
              <a:t>Friday and Saturday between 6.00pm and 1.00am; and</a:t>
            </a:r>
          </a:p>
          <a:p>
            <a:pPr lvl="1" rtl="0"/>
            <a:r>
              <a:rPr lang="en-GB" sz="1200" b="0" i="0" u="none" strike="noStrike" kern="1200" baseline="0" dirty="0">
                <a:solidFill>
                  <a:schemeClr val="tx1"/>
                </a:solidFill>
                <a:latin typeface="+mn-lt"/>
                <a:ea typeface="+mn-ea"/>
                <a:cs typeface="+mn-cs"/>
              </a:rPr>
              <a:t>Sunday between 5.00pm and 11.00pm.</a:t>
            </a:r>
          </a:p>
          <a:p>
            <a:pPr rtl="0"/>
            <a:r>
              <a:rPr lang="en-GB" sz="1200" b="0" i="0" u="none" strike="noStrike" kern="1200" baseline="0" dirty="0">
                <a:solidFill>
                  <a:schemeClr val="tx1"/>
                </a:solidFill>
                <a:latin typeface="+mn-lt"/>
                <a:ea typeface="+mn-ea"/>
                <a:cs typeface="+mn-cs"/>
              </a:rPr>
              <a:t>This is when demand for the police more generally is at its highest, and when support services may have closed for the day.</a:t>
            </a:r>
          </a:p>
          <a:p>
            <a:pPr rtl="0"/>
            <a:endParaRPr lang="en-GB" sz="1200" b="1" i="0" u="sng"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40</a:t>
            </a:fld>
            <a:endParaRPr lang="en-GB"/>
          </a:p>
        </p:txBody>
      </p:sp>
    </p:spTree>
    <p:extLst>
      <p:ext uri="{BB962C8B-B14F-4D97-AF65-F5344CB8AC3E}">
        <p14:creationId xmlns:p14="http://schemas.microsoft.com/office/powerpoint/2010/main" val="40845781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41</a:t>
            </a:fld>
            <a:endParaRPr lang="en-GB"/>
          </a:p>
        </p:txBody>
      </p:sp>
    </p:spTree>
    <p:extLst>
      <p:ext uri="{BB962C8B-B14F-4D97-AF65-F5344CB8AC3E}">
        <p14:creationId xmlns:p14="http://schemas.microsoft.com/office/powerpoint/2010/main" val="1691800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83259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9847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3450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76135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91357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6172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6394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5471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3510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03901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1813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6044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94528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02140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541871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70626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2813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083658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384133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509382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21706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4533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5243983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39741965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Zu4rP9wureY"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369F0D1-C79C-4CEB-8C16-6E88A183C564}"/>
              </a:ext>
            </a:extLst>
          </p:cNvPr>
          <p:cNvSpPr txBox="1"/>
          <p:nvPr/>
        </p:nvSpPr>
        <p:spPr>
          <a:xfrm>
            <a:off x="504610" y="-116000"/>
            <a:ext cx="4149686"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600" b="1" dirty="0">
                <a:solidFill>
                  <a:srgbClr val="002060"/>
                </a:solidFill>
                <a:latin typeface="Arial Nova Cond" panose="020B0506020202020204" pitchFamily="34" charset="0"/>
                <a:ea typeface="+mj-ea"/>
                <a:cs typeface="+mj-cs"/>
              </a:rPr>
              <a:t>Domestic Abuse</a:t>
            </a:r>
            <a:endParaRPr lang="en-US" sz="5600" b="1" kern="1200" dirty="0">
              <a:solidFill>
                <a:srgbClr val="002060"/>
              </a:solidFill>
              <a:latin typeface="Arial Nova Cond" panose="020B0506020202020204" pitchFamily="34" charset="0"/>
              <a:ea typeface="+mj-ea"/>
              <a:cs typeface="+mj-cs"/>
            </a:endParaRPr>
          </a:p>
          <a:p>
            <a:pPr>
              <a:lnSpc>
                <a:spcPct val="90000"/>
              </a:lnSpc>
              <a:spcBef>
                <a:spcPct val="0"/>
              </a:spcBef>
              <a:spcAft>
                <a:spcPts val="600"/>
              </a:spcAft>
            </a:pPr>
            <a:endParaRPr lang="en-US" sz="5600" kern="1200" dirty="0">
              <a:solidFill>
                <a:srgbClr val="002060"/>
              </a:solidFill>
              <a:latin typeface="Arial Nova Cond" panose="020B0506020202020204" pitchFamily="34" charset="0"/>
              <a:ea typeface="+mj-ea"/>
              <a:cs typeface="+mj-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7319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22679" y="134892"/>
            <a:ext cx="9840287" cy="584775"/>
          </a:xfrm>
          <a:prstGeom prst="rect">
            <a:avLst/>
          </a:prstGeom>
          <a:solidFill>
            <a:srgbClr val="002060"/>
          </a:solidFill>
        </p:spPr>
        <p:txBody>
          <a:bodyPr wrap="square" rtlCol="0">
            <a:spAutoFit/>
          </a:bodyPr>
          <a:lstStyle/>
          <a:p>
            <a:pPr algn="ctr"/>
            <a:r>
              <a:rPr lang="en-GB" sz="3200" b="1" dirty="0">
                <a:solidFill>
                  <a:schemeClr val="bg1"/>
                </a:solidFill>
              </a:rPr>
              <a:t>Overview of Domestic Abuse Act 2021</a:t>
            </a:r>
          </a:p>
        </p:txBody>
      </p:sp>
      <p:graphicFrame>
        <p:nvGraphicFramePr>
          <p:cNvPr id="3" name="Diagram 2"/>
          <p:cNvGraphicFramePr/>
          <p:nvPr>
            <p:extLst>
              <p:ext uri="{D42A27DB-BD31-4B8C-83A1-F6EECF244321}">
                <p14:modId xmlns:p14="http://schemas.microsoft.com/office/powerpoint/2010/main" val="268601053"/>
              </p:ext>
            </p:extLst>
          </p:nvPr>
        </p:nvGraphicFramePr>
        <p:xfrm>
          <a:off x="523103" y="821154"/>
          <a:ext cx="11145794" cy="5215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D312DC9-35FF-4DAC-891E-6881AF9120EC}"/>
                                            </p:graphicEl>
                                          </p:spTgt>
                                        </p:tgtEl>
                                        <p:attrNameLst>
                                          <p:attrName>style.visibility</p:attrName>
                                        </p:attrNameLst>
                                      </p:cBhvr>
                                      <p:to>
                                        <p:strVal val="visible"/>
                                      </p:to>
                                    </p:set>
                                    <p:animEffect transition="in" filter="fade">
                                      <p:cBhvr>
                                        <p:cTn id="7" dur="500"/>
                                        <p:tgtEl>
                                          <p:spTgt spid="3">
                                            <p:graphicEl>
                                              <a:dgm id="{AD312DC9-35FF-4DAC-891E-6881AF9120E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A1161F8-79B0-4C7E-9B89-574159259531}"/>
                                            </p:graphicEl>
                                          </p:spTgt>
                                        </p:tgtEl>
                                        <p:attrNameLst>
                                          <p:attrName>style.visibility</p:attrName>
                                        </p:attrNameLst>
                                      </p:cBhvr>
                                      <p:to>
                                        <p:strVal val="visible"/>
                                      </p:to>
                                    </p:set>
                                    <p:animEffect transition="in" filter="fade">
                                      <p:cBhvr>
                                        <p:cTn id="12" dur="500"/>
                                        <p:tgtEl>
                                          <p:spTgt spid="3">
                                            <p:graphicEl>
                                              <a:dgm id="{9A1161F8-79B0-4C7E-9B89-5741592595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5CA860F-F026-45BF-89C4-29C56A23405F}"/>
                                            </p:graphicEl>
                                          </p:spTgt>
                                        </p:tgtEl>
                                        <p:attrNameLst>
                                          <p:attrName>style.visibility</p:attrName>
                                        </p:attrNameLst>
                                      </p:cBhvr>
                                      <p:to>
                                        <p:strVal val="visible"/>
                                      </p:to>
                                    </p:set>
                                    <p:animEffect transition="in" filter="fade">
                                      <p:cBhvr>
                                        <p:cTn id="17" dur="500"/>
                                        <p:tgtEl>
                                          <p:spTgt spid="3">
                                            <p:graphicEl>
                                              <a:dgm id="{15CA860F-F026-45BF-89C4-29C56A2340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4B7CCB55-37F4-4B70-A1A9-9E3DCE9408E9}"/>
                                            </p:graphicEl>
                                          </p:spTgt>
                                        </p:tgtEl>
                                        <p:attrNameLst>
                                          <p:attrName>style.visibility</p:attrName>
                                        </p:attrNameLst>
                                      </p:cBhvr>
                                      <p:to>
                                        <p:strVal val="visible"/>
                                      </p:to>
                                    </p:set>
                                    <p:animEffect transition="in" filter="fade">
                                      <p:cBhvr>
                                        <p:cTn id="22" dur="500"/>
                                        <p:tgtEl>
                                          <p:spTgt spid="3">
                                            <p:graphicEl>
                                              <a:dgm id="{4B7CCB55-37F4-4B70-A1A9-9E3DCE9408E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917A37B9-E5EB-468F-A1C6-42EF48111294}"/>
                                            </p:graphicEl>
                                          </p:spTgt>
                                        </p:tgtEl>
                                        <p:attrNameLst>
                                          <p:attrName>style.visibility</p:attrName>
                                        </p:attrNameLst>
                                      </p:cBhvr>
                                      <p:to>
                                        <p:strVal val="visible"/>
                                      </p:to>
                                    </p:set>
                                    <p:animEffect transition="in" filter="fade">
                                      <p:cBhvr>
                                        <p:cTn id="27" dur="500"/>
                                        <p:tgtEl>
                                          <p:spTgt spid="3">
                                            <p:graphicEl>
                                              <a:dgm id="{917A37B9-E5EB-468F-A1C6-42EF4811129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7FAF2CF0-EA1D-48E9-B4FE-0BDF53A62CA4}"/>
                                            </p:graphicEl>
                                          </p:spTgt>
                                        </p:tgtEl>
                                        <p:attrNameLst>
                                          <p:attrName>style.visibility</p:attrName>
                                        </p:attrNameLst>
                                      </p:cBhvr>
                                      <p:to>
                                        <p:strVal val="visible"/>
                                      </p:to>
                                    </p:set>
                                    <p:animEffect transition="in" filter="fade">
                                      <p:cBhvr>
                                        <p:cTn id="32" dur="500"/>
                                        <p:tgtEl>
                                          <p:spTgt spid="3">
                                            <p:graphicEl>
                                              <a:dgm id="{7FAF2CF0-EA1D-48E9-B4FE-0BDF53A62CA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84298D9B-6C18-49D3-A88C-4159B35CE88C}"/>
                                            </p:graphicEl>
                                          </p:spTgt>
                                        </p:tgtEl>
                                        <p:attrNameLst>
                                          <p:attrName>style.visibility</p:attrName>
                                        </p:attrNameLst>
                                      </p:cBhvr>
                                      <p:to>
                                        <p:strVal val="visible"/>
                                      </p:to>
                                    </p:set>
                                    <p:animEffect transition="in" filter="fade">
                                      <p:cBhvr>
                                        <p:cTn id="37" dur="500"/>
                                        <p:tgtEl>
                                          <p:spTgt spid="3">
                                            <p:graphicEl>
                                              <a:dgm id="{84298D9B-6C18-49D3-A88C-4159B35CE88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5609D21B-DEB2-4C7A-9CDA-43964D4784FF}"/>
                                            </p:graphicEl>
                                          </p:spTgt>
                                        </p:tgtEl>
                                        <p:attrNameLst>
                                          <p:attrName>style.visibility</p:attrName>
                                        </p:attrNameLst>
                                      </p:cBhvr>
                                      <p:to>
                                        <p:strVal val="visible"/>
                                      </p:to>
                                    </p:set>
                                    <p:animEffect transition="in" filter="fade">
                                      <p:cBhvr>
                                        <p:cTn id="42" dur="500"/>
                                        <p:tgtEl>
                                          <p:spTgt spid="3">
                                            <p:graphicEl>
                                              <a:dgm id="{5609D21B-DEB2-4C7A-9CDA-43964D4784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40" y="208682"/>
            <a:ext cx="8280920" cy="584775"/>
          </a:xfrm>
          <a:prstGeom prst="rect">
            <a:avLst/>
          </a:prstGeom>
          <a:solidFill>
            <a:srgbClr val="002060"/>
          </a:solidFill>
        </p:spPr>
        <p:txBody>
          <a:bodyPr wrap="square" rtlCol="0">
            <a:spAutoFit/>
          </a:bodyPr>
          <a:lstStyle/>
          <a:p>
            <a:pPr algn="ctr"/>
            <a:r>
              <a:rPr lang="en-GB" sz="3200" b="1" dirty="0">
                <a:solidFill>
                  <a:schemeClr val="bg1"/>
                </a:solidFill>
              </a:rPr>
              <a:t>Definition of Domestic Abuse </a:t>
            </a:r>
          </a:p>
        </p:txBody>
      </p:sp>
      <p:sp>
        <p:nvSpPr>
          <p:cNvPr id="3" name="TextBox 2"/>
          <p:cNvSpPr txBox="1"/>
          <p:nvPr/>
        </p:nvSpPr>
        <p:spPr>
          <a:xfrm>
            <a:off x="1336969" y="922642"/>
            <a:ext cx="9242854" cy="461665"/>
          </a:xfrm>
          <a:prstGeom prst="rect">
            <a:avLst/>
          </a:prstGeom>
          <a:solidFill>
            <a:schemeClr val="accent2">
              <a:lumMod val="40000"/>
              <a:lumOff val="6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extLst>
              <p:ext uri="{D42A27DB-BD31-4B8C-83A1-F6EECF244321}">
                <p14:modId xmlns:p14="http://schemas.microsoft.com/office/powerpoint/2010/main" val="780952127"/>
              </p:ext>
            </p:extLst>
          </p:nvPr>
        </p:nvGraphicFramePr>
        <p:xfrm>
          <a:off x="592667" y="1513492"/>
          <a:ext cx="11023600" cy="4421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First Response</a:t>
            </a:r>
          </a:p>
        </p:txBody>
      </p:sp>
      <p:sp>
        <p:nvSpPr>
          <p:cNvPr id="2" name="Flowchart: Punched Tape 1"/>
          <p:cNvSpPr/>
          <p:nvPr/>
        </p:nvSpPr>
        <p:spPr>
          <a:xfrm>
            <a:off x="1507524" y="1680519"/>
            <a:ext cx="8971006" cy="3781167"/>
          </a:xfrm>
          <a:prstGeom prst="flowChartPunchedTape">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2136130" y="2767914"/>
            <a:ext cx="7962726" cy="1077218"/>
          </a:xfrm>
          <a:prstGeom prst="rect">
            <a:avLst/>
          </a:prstGeom>
          <a:noFill/>
        </p:spPr>
        <p:txBody>
          <a:bodyPr wrap="square" rtlCol="0">
            <a:spAutoFit/>
          </a:bodyPr>
          <a:lstStyle/>
          <a:p>
            <a:pPr algn="ctr"/>
            <a:r>
              <a:rPr lang="en-GB" sz="3200" dirty="0"/>
              <a:t>What do you need to know prior to attending an incident of Domestic Abuse?</a:t>
            </a:r>
          </a:p>
        </p:txBody>
      </p:sp>
    </p:spTree>
    <p:extLst>
      <p:ext uri="{BB962C8B-B14F-4D97-AF65-F5344CB8AC3E}">
        <p14:creationId xmlns:p14="http://schemas.microsoft.com/office/powerpoint/2010/main" val="1370615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928048" y="341194"/>
            <a:ext cx="10399593" cy="506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838200" y="365125"/>
            <a:ext cx="10515600" cy="523149"/>
          </a:xfrm>
          <a:solidFill>
            <a:srgbClr val="002060"/>
          </a:solidFill>
        </p:spPr>
        <p:txBody>
          <a:bodyPr>
            <a:normAutofit fontScale="90000"/>
          </a:bodyPr>
          <a:lstStyle/>
          <a:p>
            <a:pPr algn="ctr"/>
            <a:r>
              <a:rPr lang="en-GB" sz="3600" b="1" dirty="0">
                <a:solidFill>
                  <a:schemeClr val="bg1"/>
                </a:solidFill>
                <a:latin typeface="+mn-lt"/>
              </a:rPr>
              <a:t>Preserve Life</a:t>
            </a:r>
          </a:p>
        </p:txBody>
      </p:sp>
      <p:graphicFrame>
        <p:nvGraphicFramePr>
          <p:cNvPr id="6" name="Diagram 5"/>
          <p:cNvGraphicFramePr/>
          <p:nvPr>
            <p:extLst>
              <p:ext uri="{D42A27DB-BD31-4B8C-83A1-F6EECF244321}">
                <p14:modId xmlns:p14="http://schemas.microsoft.com/office/powerpoint/2010/main" val="2624974731"/>
              </p:ext>
            </p:extLst>
          </p:nvPr>
        </p:nvGraphicFramePr>
        <p:xfrm>
          <a:off x="928048" y="912205"/>
          <a:ext cx="9351578" cy="4845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9789105" y="3429000"/>
            <a:ext cx="1952966" cy="2329077"/>
          </a:xfrm>
          <a:prstGeom prst="rect">
            <a:avLst/>
          </a:prstGeom>
        </p:spPr>
      </p:pic>
    </p:spTree>
    <p:extLst>
      <p:ext uri="{BB962C8B-B14F-4D97-AF65-F5344CB8AC3E}">
        <p14:creationId xmlns:p14="http://schemas.microsoft.com/office/powerpoint/2010/main" val="940561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251AA74-EBE5-46D9-AEAF-3AA9AC5B83BF}"/>
                                            </p:graphicEl>
                                          </p:spTgt>
                                        </p:tgtEl>
                                        <p:attrNameLst>
                                          <p:attrName>style.visibility</p:attrName>
                                        </p:attrNameLst>
                                      </p:cBhvr>
                                      <p:to>
                                        <p:strVal val="visible"/>
                                      </p:to>
                                    </p:set>
                                    <p:animEffect transition="in" filter="fade">
                                      <p:cBhvr>
                                        <p:cTn id="7" dur="500"/>
                                        <p:tgtEl>
                                          <p:spTgt spid="6">
                                            <p:graphicEl>
                                              <a:dgm id="{2251AA74-EBE5-46D9-AEAF-3AA9AC5B83B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CB128DE-5F10-41E9-99A9-B84CD2324CF8}"/>
                                            </p:graphicEl>
                                          </p:spTgt>
                                        </p:tgtEl>
                                        <p:attrNameLst>
                                          <p:attrName>style.visibility</p:attrName>
                                        </p:attrNameLst>
                                      </p:cBhvr>
                                      <p:to>
                                        <p:strVal val="visible"/>
                                      </p:to>
                                    </p:set>
                                    <p:animEffect transition="in" filter="fade">
                                      <p:cBhvr>
                                        <p:cTn id="12" dur="500"/>
                                        <p:tgtEl>
                                          <p:spTgt spid="6">
                                            <p:graphicEl>
                                              <a:dgm id="{CCB128DE-5F10-41E9-99A9-B84CD2324C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7EDD5486-6F77-4869-8676-E26B7D8CAC54}"/>
                                            </p:graphicEl>
                                          </p:spTgt>
                                        </p:tgtEl>
                                        <p:attrNameLst>
                                          <p:attrName>style.visibility</p:attrName>
                                        </p:attrNameLst>
                                      </p:cBhvr>
                                      <p:to>
                                        <p:strVal val="visible"/>
                                      </p:to>
                                    </p:set>
                                    <p:animEffect transition="in" filter="fade">
                                      <p:cBhvr>
                                        <p:cTn id="15" dur="500"/>
                                        <p:tgtEl>
                                          <p:spTgt spid="6">
                                            <p:graphicEl>
                                              <a:dgm id="{7EDD5486-6F77-4869-8676-E26B7D8CAC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B51922A-70ED-4C8E-AB5E-A9F7F079DB03}"/>
                                            </p:graphicEl>
                                          </p:spTgt>
                                        </p:tgtEl>
                                        <p:attrNameLst>
                                          <p:attrName>style.visibility</p:attrName>
                                        </p:attrNameLst>
                                      </p:cBhvr>
                                      <p:to>
                                        <p:strVal val="visible"/>
                                      </p:to>
                                    </p:set>
                                    <p:animEffect transition="in" filter="fade">
                                      <p:cBhvr>
                                        <p:cTn id="20" dur="500"/>
                                        <p:tgtEl>
                                          <p:spTgt spid="6">
                                            <p:graphicEl>
                                              <a:dgm id="{0B51922A-70ED-4C8E-AB5E-A9F7F079DB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8E18171-88A2-4BAE-B6EB-EBF33CC54EC2}"/>
                                            </p:graphicEl>
                                          </p:spTgt>
                                        </p:tgtEl>
                                        <p:attrNameLst>
                                          <p:attrName>style.visibility</p:attrName>
                                        </p:attrNameLst>
                                      </p:cBhvr>
                                      <p:to>
                                        <p:strVal val="visible"/>
                                      </p:to>
                                    </p:set>
                                    <p:animEffect transition="in" filter="fade">
                                      <p:cBhvr>
                                        <p:cTn id="23" dur="500"/>
                                        <p:tgtEl>
                                          <p:spTgt spid="6">
                                            <p:graphicEl>
                                              <a:dgm id="{A8E18171-88A2-4BAE-B6EB-EBF33CC54EC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E4FC7DB3-E542-4D97-BC8A-FCB0377164B9}"/>
                                            </p:graphicEl>
                                          </p:spTgt>
                                        </p:tgtEl>
                                        <p:attrNameLst>
                                          <p:attrName>style.visibility</p:attrName>
                                        </p:attrNameLst>
                                      </p:cBhvr>
                                      <p:to>
                                        <p:strVal val="visible"/>
                                      </p:to>
                                    </p:set>
                                    <p:animEffect transition="in" filter="fade">
                                      <p:cBhvr>
                                        <p:cTn id="28" dur="500"/>
                                        <p:tgtEl>
                                          <p:spTgt spid="6">
                                            <p:graphicEl>
                                              <a:dgm id="{E4FC7DB3-E542-4D97-BC8A-FCB0377164B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6E48B95F-9C11-4AA1-956A-DC01EA57A4ED}"/>
                                            </p:graphicEl>
                                          </p:spTgt>
                                        </p:tgtEl>
                                        <p:attrNameLst>
                                          <p:attrName>style.visibility</p:attrName>
                                        </p:attrNameLst>
                                      </p:cBhvr>
                                      <p:to>
                                        <p:strVal val="visible"/>
                                      </p:to>
                                    </p:set>
                                    <p:animEffect transition="in" filter="fade">
                                      <p:cBhvr>
                                        <p:cTn id="31" dur="500"/>
                                        <p:tgtEl>
                                          <p:spTgt spid="6">
                                            <p:graphicEl>
                                              <a:dgm id="{6E48B95F-9C11-4AA1-956A-DC01EA57A4E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A98E444E-4D36-4B35-B746-399BD8632F6B}"/>
                                            </p:graphicEl>
                                          </p:spTgt>
                                        </p:tgtEl>
                                        <p:attrNameLst>
                                          <p:attrName>style.visibility</p:attrName>
                                        </p:attrNameLst>
                                      </p:cBhvr>
                                      <p:to>
                                        <p:strVal val="visible"/>
                                      </p:to>
                                    </p:set>
                                    <p:animEffect transition="in" filter="fade">
                                      <p:cBhvr>
                                        <p:cTn id="36" dur="500"/>
                                        <p:tgtEl>
                                          <p:spTgt spid="6">
                                            <p:graphicEl>
                                              <a:dgm id="{A98E444E-4D36-4B35-B746-399BD8632F6B}"/>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31657B01-586F-47F3-9145-7483CD6831D7}"/>
                                            </p:graphicEl>
                                          </p:spTgt>
                                        </p:tgtEl>
                                        <p:attrNameLst>
                                          <p:attrName>style.visibility</p:attrName>
                                        </p:attrNameLst>
                                      </p:cBhvr>
                                      <p:to>
                                        <p:strVal val="visible"/>
                                      </p:to>
                                    </p:set>
                                    <p:animEffect transition="in" filter="fade">
                                      <p:cBhvr>
                                        <p:cTn id="39" dur="500"/>
                                        <p:tgtEl>
                                          <p:spTgt spid="6">
                                            <p:graphicEl>
                                              <a:dgm id="{31657B01-586F-47F3-9145-7483CD6831D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C56A3649-C006-4EA9-8598-D9FEBC7AB559}"/>
                                            </p:graphicEl>
                                          </p:spTgt>
                                        </p:tgtEl>
                                        <p:attrNameLst>
                                          <p:attrName>style.visibility</p:attrName>
                                        </p:attrNameLst>
                                      </p:cBhvr>
                                      <p:to>
                                        <p:strVal val="visible"/>
                                      </p:to>
                                    </p:set>
                                    <p:animEffect transition="in" filter="fade">
                                      <p:cBhvr>
                                        <p:cTn id="44" dur="500"/>
                                        <p:tgtEl>
                                          <p:spTgt spid="6">
                                            <p:graphicEl>
                                              <a:dgm id="{C56A3649-C006-4EA9-8598-D9FEBC7AB55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E376059F-CBC5-4100-9FE2-A258F389D468}"/>
                                            </p:graphicEl>
                                          </p:spTgt>
                                        </p:tgtEl>
                                        <p:attrNameLst>
                                          <p:attrName>style.visibility</p:attrName>
                                        </p:attrNameLst>
                                      </p:cBhvr>
                                      <p:to>
                                        <p:strVal val="visible"/>
                                      </p:to>
                                    </p:set>
                                    <p:animEffect transition="in" filter="fade">
                                      <p:cBhvr>
                                        <p:cTn id="47" dur="500"/>
                                        <p:tgtEl>
                                          <p:spTgt spid="6">
                                            <p:graphicEl>
                                              <a:dgm id="{E376059F-CBC5-4100-9FE2-A258F389D468}"/>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7E5F1646-5A59-4A89-9639-6B251F5A3187}"/>
                                            </p:graphicEl>
                                          </p:spTgt>
                                        </p:tgtEl>
                                        <p:attrNameLst>
                                          <p:attrName>style.visibility</p:attrName>
                                        </p:attrNameLst>
                                      </p:cBhvr>
                                      <p:to>
                                        <p:strVal val="visible"/>
                                      </p:to>
                                    </p:set>
                                    <p:animEffect transition="in" filter="fade">
                                      <p:cBhvr>
                                        <p:cTn id="52" dur="500"/>
                                        <p:tgtEl>
                                          <p:spTgt spid="6">
                                            <p:graphicEl>
                                              <a:dgm id="{7E5F1646-5A59-4A89-9639-6B251F5A3187}"/>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1DDC6888-61AF-4647-A920-1F466000A145}"/>
                                            </p:graphicEl>
                                          </p:spTgt>
                                        </p:tgtEl>
                                        <p:attrNameLst>
                                          <p:attrName>style.visibility</p:attrName>
                                        </p:attrNameLst>
                                      </p:cBhvr>
                                      <p:to>
                                        <p:strVal val="visible"/>
                                      </p:to>
                                    </p:set>
                                    <p:animEffect transition="in" filter="fade">
                                      <p:cBhvr>
                                        <p:cTn id="55" dur="500"/>
                                        <p:tgtEl>
                                          <p:spTgt spid="6">
                                            <p:graphicEl>
                                              <a:dgm id="{1DDC6888-61AF-4647-A920-1F466000A1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764276"/>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898475" y="167418"/>
            <a:ext cx="10515600" cy="596858"/>
          </a:xfrm>
          <a:solidFill>
            <a:srgbClr val="002060"/>
          </a:solidFill>
        </p:spPr>
        <p:txBody>
          <a:bodyPr>
            <a:normAutofit/>
          </a:bodyPr>
          <a:lstStyle/>
          <a:p>
            <a:pPr algn="ctr"/>
            <a:r>
              <a:rPr lang="en-GB" sz="3200" b="1" dirty="0">
                <a:solidFill>
                  <a:schemeClr val="bg1"/>
                </a:solidFill>
                <a:latin typeface="+mn-lt"/>
              </a:rPr>
              <a:t>Victims</a:t>
            </a:r>
          </a:p>
        </p:txBody>
      </p:sp>
      <p:graphicFrame>
        <p:nvGraphicFramePr>
          <p:cNvPr id="5" name="Diagram 4"/>
          <p:cNvGraphicFramePr/>
          <p:nvPr>
            <p:extLst>
              <p:ext uri="{D42A27DB-BD31-4B8C-83A1-F6EECF244321}">
                <p14:modId xmlns:p14="http://schemas.microsoft.com/office/powerpoint/2010/main" val="3834592576"/>
              </p:ext>
            </p:extLst>
          </p:nvPr>
        </p:nvGraphicFramePr>
        <p:xfrm>
          <a:off x="219247" y="961984"/>
          <a:ext cx="8992486" cy="4812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949739" y="2458414"/>
            <a:ext cx="2642671" cy="1747826"/>
          </a:xfrm>
          <a:prstGeom prst="rect">
            <a:avLst/>
          </a:prstGeom>
        </p:spPr>
      </p:pic>
    </p:spTree>
    <p:extLst>
      <p:ext uri="{BB962C8B-B14F-4D97-AF65-F5344CB8AC3E}">
        <p14:creationId xmlns:p14="http://schemas.microsoft.com/office/powerpoint/2010/main" val="1499453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A2122B2-90E3-4B3A-B751-429D1D79185E}"/>
                                            </p:graphicEl>
                                          </p:spTgt>
                                        </p:tgtEl>
                                        <p:attrNameLst>
                                          <p:attrName>style.visibility</p:attrName>
                                        </p:attrNameLst>
                                      </p:cBhvr>
                                      <p:to>
                                        <p:strVal val="visible"/>
                                      </p:to>
                                    </p:set>
                                    <p:animEffect transition="in" filter="fade">
                                      <p:cBhvr>
                                        <p:cTn id="7" dur="500"/>
                                        <p:tgtEl>
                                          <p:spTgt spid="5">
                                            <p:graphicEl>
                                              <a:dgm id="{BA2122B2-90E3-4B3A-B751-429D1D791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870FCAB-88D7-45CC-9381-604E17301EDF}"/>
                                            </p:graphicEl>
                                          </p:spTgt>
                                        </p:tgtEl>
                                        <p:attrNameLst>
                                          <p:attrName>style.visibility</p:attrName>
                                        </p:attrNameLst>
                                      </p:cBhvr>
                                      <p:to>
                                        <p:strVal val="visible"/>
                                      </p:to>
                                    </p:set>
                                    <p:animEffect transition="in" filter="fade">
                                      <p:cBhvr>
                                        <p:cTn id="12" dur="500"/>
                                        <p:tgtEl>
                                          <p:spTgt spid="5">
                                            <p:graphicEl>
                                              <a:dgm id="{7870FCAB-88D7-45CC-9381-604E17301ED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998BB28-8C09-4797-BC68-618AD9B143F8}"/>
                                            </p:graphicEl>
                                          </p:spTgt>
                                        </p:tgtEl>
                                        <p:attrNameLst>
                                          <p:attrName>style.visibility</p:attrName>
                                        </p:attrNameLst>
                                      </p:cBhvr>
                                      <p:to>
                                        <p:strVal val="visible"/>
                                      </p:to>
                                    </p:set>
                                    <p:animEffect transition="in" filter="fade">
                                      <p:cBhvr>
                                        <p:cTn id="15" dur="500"/>
                                        <p:tgtEl>
                                          <p:spTgt spid="5">
                                            <p:graphicEl>
                                              <a:dgm id="{7998BB28-8C09-4797-BC68-618AD9B143F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84A4887-8993-4F35-982D-47DF1DD487F9}"/>
                                            </p:graphicEl>
                                          </p:spTgt>
                                        </p:tgtEl>
                                        <p:attrNameLst>
                                          <p:attrName>style.visibility</p:attrName>
                                        </p:attrNameLst>
                                      </p:cBhvr>
                                      <p:to>
                                        <p:strVal val="visible"/>
                                      </p:to>
                                    </p:set>
                                    <p:animEffect transition="in" filter="fade">
                                      <p:cBhvr>
                                        <p:cTn id="20" dur="500"/>
                                        <p:tgtEl>
                                          <p:spTgt spid="5">
                                            <p:graphicEl>
                                              <a:dgm id="{484A4887-8993-4F35-982D-47DF1DD487F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E9D41B0-F6AC-4D3C-A0C0-AECBFCBC0E71}"/>
                                            </p:graphicEl>
                                          </p:spTgt>
                                        </p:tgtEl>
                                        <p:attrNameLst>
                                          <p:attrName>style.visibility</p:attrName>
                                        </p:attrNameLst>
                                      </p:cBhvr>
                                      <p:to>
                                        <p:strVal val="visible"/>
                                      </p:to>
                                    </p:set>
                                    <p:animEffect transition="in" filter="fade">
                                      <p:cBhvr>
                                        <p:cTn id="23" dur="500"/>
                                        <p:tgtEl>
                                          <p:spTgt spid="5">
                                            <p:graphicEl>
                                              <a:dgm id="{5E9D41B0-F6AC-4D3C-A0C0-AECBFCBC0E7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3AECABF1-5F62-44D4-9E59-9114F537F4B5}"/>
                                            </p:graphicEl>
                                          </p:spTgt>
                                        </p:tgtEl>
                                        <p:attrNameLst>
                                          <p:attrName>style.visibility</p:attrName>
                                        </p:attrNameLst>
                                      </p:cBhvr>
                                      <p:to>
                                        <p:strVal val="visible"/>
                                      </p:to>
                                    </p:set>
                                    <p:animEffect transition="in" filter="fade">
                                      <p:cBhvr>
                                        <p:cTn id="28" dur="500"/>
                                        <p:tgtEl>
                                          <p:spTgt spid="5">
                                            <p:graphicEl>
                                              <a:dgm id="{3AECABF1-5F62-44D4-9E59-9114F537F4B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1B6E6384-2674-4C35-B677-0B16806735A6}"/>
                                            </p:graphicEl>
                                          </p:spTgt>
                                        </p:tgtEl>
                                        <p:attrNameLst>
                                          <p:attrName>style.visibility</p:attrName>
                                        </p:attrNameLst>
                                      </p:cBhvr>
                                      <p:to>
                                        <p:strVal val="visible"/>
                                      </p:to>
                                    </p:set>
                                    <p:animEffect transition="in" filter="fade">
                                      <p:cBhvr>
                                        <p:cTn id="31" dur="500"/>
                                        <p:tgtEl>
                                          <p:spTgt spid="5">
                                            <p:graphicEl>
                                              <a:dgm id="{1B6E6384-2674-4C35-B677-0B16806735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A77341E1-C4DE-4147-A87D-F2231151C62F}"/>
                                            </p:graphicEl>
                                          </p:spTgt>
                                        </p:tgtEl>
                                        <p:attrNameLst>
                                          <p:attrName>style.visibility</p:attrName>
                                        </p:attrNameLst>
                                      </p:cBhvr>
                                      <p:to>
                                        <p:strVal val="visible"/>
                                      </p:to>
                                    </p:set>
                                    <p:animEffect transition="in" filter="fade">
                                      <p:cBhvr>
                                        <p:cTn id="36" dur="500"/>
                                        <p:tgtEl>
                                          <p:spTgt spid="5">
                                            <p:graphicEl>
                                              <a:dgm id="{A77341E1-C4DE-4147-A87D-F2231151C62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C268C75-B823-4F70-96A3-98C96E8956E7}"/>
                                            </p:graphicEl>
                                          </p:spTgt>
                                        </p:tgtEl>
                                        <p:attrNameLst>
                                          <p:attrName>style.visibility</p:attrName>
                                        </p:attrNameLst>
                                      </p:cBhvr>
                                      <p:to>
                                        <p:strVal val="visible"/>
                                      </p:to>
                                    </p:set>
                                    <p:animEffect transition="in" filter="fade">
                                      <p:cBhvr>
                                        <p:cTn id="39" dur="500"/>
                                        <p:tgtEl>
                                          <p:spTgt spid="5">
                                            <p:graphicEl>
                                              <a:dgm id="{0C268C75-B823-4F70-96A3-98C96E8956E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8A8CB5BD-0292-4CF4-8A74-874E01D52FD7}"/>
                                            </p:graphicEl>
                                          </p:spTgt>
                                        </p:tgtEl>
                                        <p:attrNameLst>
                                          <p:attrName>style.visibility</p:attrName>
                                        </p:attrNameLst>
                                      </p:cBhvr>
                                      <p:to>
                                        <p:strVal val="visible"/>
                                      </p:to>
                                    </p:set>
                                    <p:animEffect transition="in" filter="fade">
                                      <p:cBhvr>
                                        <p:cTn id="44" dur="500"/>
                                        <p:tgtEl>
                                          <p:spTgt spid="5">
                                            <p:graphicEl>
                                              <a:dgm id="{8A8CB5BD-0292-4CF4-8A74-874E01D52FD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6EDA6471-9720-420D-B8DD-C50A91A9C6DC}"/>
                                            </p:graphicEl>
                                          </p:spTgt>
                                        </p:tgtEl>
                                        <p:attrNameLst>
                                          <p:attrName>style.visibility</p:attrName>
                                        </p:attrNameLst>
                                      </p:cBhvr>
                                      <p:to>
                                        <p:strVal val="visible"/>
                                      </p:to>
                                    </p:set>
                                    <p:animEffect transition="in" filter="fade">
                                      <p:cBhvr>
                                        <p:cTn id="47" dur="500"/>
                                        <p:tgtEl>
                                          <p:spTgt spid="5">
                                            <p:graphicEl>
                                              <a:dgm id="{6EDA6471-9720-420D-B8DD-C50A91A9C6D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3D926555-B1CC-4706-BECF-655B3A2AE2EF}"/>
                                            </p:graphicEl>
                                          </p:spTgt>
                                        </p:tgtEl>
                                        <p:attrNameLst>
                                          <p:attrName>style.visibility</p:attrName>
                                        </p:attrNameLst>
                                      </p:cBhvr>
                                      <p:to>
                                        <p:strVal val="visible"/>
                                      </p:to>
                                    </p:set>
                                    <p:animEffect transition="in" filter="fade">
                                      <p:cBhvr>
                                        <p:cTn id="52" dur="500"/>
                                        <p:tgtEl>
                                          <p:spTgt spid="5">
                                            <p:graphicEl>
                                              <a:dgm id="{3D926555-B1CC-4706-BECF-655B3A2AE2EF}"/>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133EDCDE-9FF9-4294-BE4C-CB78A6F2AE04}"/>
                                            </p:graphicEl>
                                          </p:spTgt>
                                        </p:tgtEl>
                                        <p:attrNameLst>
                                          <p:attrName>style.visibility</p:attrName>
                                        </p:attrNameLst>
                                      </p:cBhvr>
                                      <p:to>
                                        <p:strVal val="visible"/>
                                      </p:to>
                                    </p:set>
                                    <p:animEffect transition="in" filter="fade">
                                      <p:cBhvr>
                                        <p:cTn id="55" dur="500"/>
                                        <p:tgtEl>
                                          <p:spTgt spid="5">
                                            <p:graphicEl>
                                              <a:dgm id="{133EDCDE-9FF9-4294-BE4C-CB78A6F2AE0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
                                            <p:graphicEl>
                                              <a:dgm id="{92541186-18D3-477A-A857-6A8CE2D0669A}"/>
                                            </p:graphicEl>
                                          </p:spTgt>
                                        </p:tgtEl>
                                        <p:attrNameLst>
                                          <p:attrName>style.visibility</p:attrName>
                                        </p:attrNameLst>
                                      </p:cBhvr>
                                      <p:to>
                                        <p:strVal val="visible"/>
                                      </p:to>
                                    </p:set>
                                    <p:animEffect transition="in" filter="fade">
                                      <p:cBhvr>
                                        <p:cTn id="60" dur="500"/>
                                        <p:tgtEl>
                                          <p:spTgt spid="5">
                                            <p:graphicEl>
                                              <a:dgm id="{92541186-18D3-477A-A857-6A8CE2D0669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5">
                                            <p:graphicEl>
                                              <a:dgm id="{6AD8DDDB-EBB5-4970-B0AD-4703F1AC44EC}"/>
                                            </p:graphicEl>
                                          </p:spTgt>
                                        </p:tgtEl>
                                        <p:attrNameLst>
                                          <p:attrName>style.visibility</p:attrName>
                                        </p:attrNameLst>
                                      </p:cBhvr>
                                      <p:to>
                                        <p:strVal val="visible"/>
                                      </p:to>
                                    </p:set>
                                    <p:animEffect transition="in" filter="fade">
                                      <p:cBhvr>
                                        <p:cTn id="63" dur="500"/>
                                        <p:tgtEl>
                                          <p:spTgt spid="5">
                                            <p:graphicEl>
                                              <a:dgm id="{6AD8DDDB-EBB5-4970-B0AD-4703F1AC44E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
                                            <p:graphicEl>
                                              <a:dgm id="{7F9EA5DC-A524-4A13-BCAF-0964F00CB943}"/>
                                            </p:graphicEl>
                                          </p:spTgt>
                                        </p:tgtEl>
                                        <p:attrNameLst>
                                          <p:attrName>style.visibility</p:attrName>
                                        </p:attrNameLst>
                                      </p:cBhvr>
                                      <p:to>
                                        <p:strVal val="visible"/>
                                      </p:to>
                                    </p:set>
                                    <p:animEffect transition="in" filter="fade">
                                      <p:cBhvr>
                                        <p:cTn id="68" dur="500"/>
                                        <p:tgtEl>
                                          <p:spTgt spid="5">
                                            <p:graphicEl>
                                              <a:dgm id="{7F9EA5DC-A524-4A13-BCAF-0964F00CB943}"/>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
                                            <p:graphicEl>
                                              <a:dgm id="{A18B2BE0-5D2C-42C3-84C6-672890A8084E}"/>
                                            </p:graphicEl>
                                          </p:spTgt>
                                        </p:tgtEl>
                                        <p:attrNameLst>
                                          <p:attrName>style.visibility</p:attrName>
                                        </p:attrNameLst>
                                      </p:cBhvr>
                                      <p:to>
                                        <p:strVal val="visible"/>
                                      </p:to>
                                    </p:set>
                                    <p:animEffect transition="in" filter="fade">
                                      <p:cBhvr>
                                        <p:cTn id="71" dur="500"/>
                                        <p:tgtEl>
                                          <p:spTgt spid="5">
                                            <p:graphicEl>
                                              <a:dgm id="{A18B2BE0-5D2C-42C3-84C6-672890A808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224355" y="2671454"/>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838200" y="365125"/>
            <a:ext cx="10515600" cy="549275"/>
          </a:xfrm>
          <a:solidFill>
            <a:srgbClr val="002060"/>
          </a:solidFill>
        </p:spPr>
        <p:txBody>
          <a:bodyPr>
            <a:normAutofit fontScale="90000"/>
          </a:bodyPr>
          <a:lstStyle/>
          <a:p>
            <a:pPr algn="ctr"/>
            <a:r>
              <a:rPr lang="en-GB" sz="3600" b="1" dirty="0">
                <a:solidFill>
                  <a:schemeClr val="bg1"/>
                </a:solidFill>
                <a:latin typeface="+mn-lt"/>
              </a:rPr>
              <a:t>Witnesses</a:t>
            </a:r>
          </a:p>
        </p:txBody>
      </p:sp>
      <p:graphicFrame>
        <p:nvGraphicFramePr>
          <p:cNvPr id="5" name="Diagram 4"/>
          <p:cNvGraphicFramePr/>
          <p:nvPr>
            <p:extLst>
              <p:ext uri="{D42A27DB-BD31-4B8C-83A1-F6EECF244321}">
                <p14:modId xmlns:p14="http://schemas.microsoft.com/office/powerpoint/2010/main" val="1404008372"/>
              </p:ext>
            </p:extLst>
          </p:nvPr>
        </p:nvGraphicFramePr>
        <p:xfrm>
          <a:off x="3352800" y="1087893"/>
          <a:ext cx="8001001" cy="4225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rotWithShape="1">
          <a:blip r:embed="rId8"/>
          <a:srcRect l="3240" b="3999"/>
          <a:stretch/>
        </p:blipFill>
        <p:spPr>
          <a:xfrm>
            <a:off x="838199" y="3053766"/>
            <a:ext cx="4300546" cy="2716341"/>
          </a:xfrm>
          <a:prstGeom prst="rect">
            <a:avLst/>
          </a:prstGeom>
        </p:spPr>
      </p:pic>
    </p:spTree>
    <p:extLst>
      <p:ext uri="{BB962C8B-B14F-4D97-AF65-F5344CB8AC3E}">
        <p14:creationId xmlns:p14="http://schemas.microsoft.com/office/powerpoint/2010/main" val="12309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21852F4-6942-47CF-934F-B0F47A8982A4}"/>
                                            </p:graphicEl>
                                          </p:spTgt>
                                        </p:tgtEl>
                                        <p:attrNameLst>
                                          <p:attrName>style.visibility</p:attrName>
                                        </p:attrNameLst>
                                      </p:cBhvr>
                                      <p:to>
                                        <p:strVal val="visible"/>
                                      </p:to>
                                    </p:set>
                                    <p:animEffect transition="in" filter="fade">
                                      <p:cBhvr>
                                        <p:cTn id="7" dur="500"/>
                                        <p:tgtEl>
                                          <p:spTgt spid="5">
                                            <p:graphicEl>
                                              <a:dgm id="{921852F4-6942-47CF-934F-B0F47A8982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7F914B8-A250-4779-8B0D-EA99C8111AC8}"/>
                                            </p:graphicEl>
                                          </p:spTgt>
                                        </p:tgtEl>
                                        <p:attrNameLst>
                                          <p:attrName>style.visibility</p:attrName>
                                        </p:attrNameLst>
                                      </p:cBhvr>
                                      <p:to>
                                        <p:strVal val="visible"/>
                                      </p:to>
                                    </p:set>
                                    <p:animEffect transition="in" filter="fade">
                                      <p:cBhvr>
                                        <p:cTn id="12" dur="500"/>
                                        <p:tgtEl>
                                          <p:spTgt spid="5">
                                            <p:graphicEl>
                                              <a:dgm id="{67F914B8-A250-4779-8B0D-EA99C8111AC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A0A8A47-8EDA-48D3-ABB7-B86F5A0C2510}"/>
                                            </p:graphicEl>
                                          </p:spTgt>
                                        </p:tgtEl>
                                        <p:attrNameLst>
                                          <p:attrName>style.visibility</p:attrName>
                                        </p:attrNameLst>
                                      </p:cBhvr>
                                      <p:to>
                                        <p:strVal val="visible"/>
                                      </p:to>
                                    </p:set>
                                    <p:animEffect transition="in" filter="fade">
                                      <p:cBhvr>
                                        <p:cTn id="15" dur="500"/>
                                        <p:tgtEl>
                                          <p:spTgt spid="5">
                                            <p:graphicEl>
                                              <a:dgm id="{5A0A8A47-8EDA-48D3-ABB7-B86F5A0C251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3184988-7252-424D-B110-5E05F8356807}"/>
                                            </p:graphicEl>
                                          </p:spTgt>
                                        </p:tgtEl>
                                        <p:attrNameLst>
                                          <p:attrName>style.visibility</p:attrName>
                                        </p:attrNameLst>
                                      </p:cBhvr>
                                      <p:to>
                                        <p:strVal val="visible"/>
                                      </p:to>
                                    </p:set>
                                    <p:animEffect transition="in" filter="fade">
                                      <p:cBhvr>
                                        <p:cTn id="20" dur="500"/>
                                        <p:tgtEl>
                                          <p:spTgt spid="5">
                                            <p:graphicEl>
                                              <a:dgm id="{83184988-7252-424D-B110-5E05F835680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8EA968DE-7772-4E94-A149-E126841FA416}"/>
                                            </p:graphicEl>
                                          </p:spTgt>
                                        </p:tgtEl>
                                        <p:attrNameLst>
                                          <p:attrName>style.visibility</p:attrName>
                                        </p:attrNameLst>
                                      </p:cBhvr>
                                      <p:to>
                                        <p:strVal val="visible"/>
                                      </p:to>
                                    </p:set>
                                    <p:animEffect transition="in" filter="fade">
                                      <p:cBhvr>
                                        <p:cTn id="23" dur="500"/>
                                        <p:tgtEl>
                                          <p:spTgt spid="5">
                                            <p:graphicEl>
                                              <a:dgm id="{8EA968DE-7772-4E94-A149-E126841FA41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BD072509-FEB2-4A6C-87C4-0CCC26F54F76}"/>
                                            </p:graphicEl>
                                          </p:spTgt>
                                        </p:tgtEl>
                                        <p:attrNameLst>
                                          <p:attrName>style.visibility</p:attrName>
                                        </p:attrNameLst>
                                      </p:cBhvr>
                                      <p:to>
                                        <p:strVal val="visible"/>
                                      </p:to>
                                    </p:set>
                                    <p:animEffect transition="in" filter="fade">
                                      <p:cBhvr>
                                        <p:cTn id="28" dur="500"/>
                                        <p:tgtEl>
                                          <p:spTgt spid="5">
                                            <p:graphicEl>
                                              <a:dgm id="{BD072509-FEB2-4A6C-87C4-0CCC26F54F7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9115A554-401E-486B-88C1-1AB3A2EF3868}"/>
                                            </p:graphicEl>
                                          </p:spTgt>
                                        </p:tgtEl>
                                        <p:attrNameLst>
                                          <p:attrName>style.visibility</p:attrName>
                                        </p:attrNameLst>
                                      </p:cBhvr>
                                      <p:to>
                                        <p:strVal val="visible"/>
                                      </p:to>
                                    </p:set>
                                    <p:animEffect transition="in" filter="fade">
                                      <p:cBhvr>
                                        <p:cTn id="31" dur="500"/>
                                        <p:tgtEl>
                                          <p:spTgt spid="5">
                                            <p:graphicEl>
                                              <a:dgm id="{9115A554-401E-486B-88C1-1AB3A2EF386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CBE95E59-E1C6-4356-9BD5-7165DCB5B7F7}"/>
                                            </p:graphicEl>
                                          </p:spTgt>
                                        </p:tgtEl>
                                        <p:attrNameLst>
                                          <p:attrName>style.visibility</p:attrName>
                                        </p:attrNameLst>
                                      </p:cBhvr>
                                      <p:to>
                                        <p:strVal val="visible"/>
                                      </p:to>
                                    </p:set>
                                    <p:animEffect transition="in" filter="fade">
                                      <p:cBhvr>
                                        <p:cTn id="36" dur="500"/>
                                        <p:tgtEl>
                                          <p:spTgt spid="5">
                                            <p:graphicEl>
                                              <a:dgm id="{CBE95E59-E1C6-4356-9BD5-7165DCB5B7F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FD202630-B435-4C97-BA3F-1AC156FBC90E}"/>
                                            </p:graphicEl>
                                          </p:spTgt>
                                        </p:tgtEl>
                                        <p:attrNameLst>
                                          <p:attrName>style.visibility</p:attrName>
                                        </p:attrNameLst>
                                      </p:cBhvr>
                                      <p:to>
                                        <p:strVal val="visible"/>
                                      </p:to>
                                    </p:set>
                                    <p:animEffect transition="in" filter="fade">
                                      <p:cBhvr>
                                        <p:cTn id="39" dur="500"/>
                                        <p:tgtEl>
                                          <p:spTgt spid="5">
                                            <p:graphicEl>
                                              <a:dgm id="{FD202630-B435-4C97-BA3F-1AC156FBC90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764276"/>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838200" y="190287"/>
            <a:ext cx="10515600" cy="573989"/>
          </a:xfrm>
          <a:solidFill>
            <a:srgbClr val="002060"/>
          </a:solidFill>
        </p:spPr>
        <p:txBody>
          <a:bodyPr>
            <a:normAutofit fontScale="90000"/>
          </a:bodyPr>
          <a:lstStyle/>
          <a:p>
            <a:pPr algn="ctr"/>
            <a:r>
              <a:rPr lang="en-GB" sz="3600" b="1" dirty="0">
                <a:solidFill>
                  <a:schemeClr val="bg1"/>
                </a:solidFill>
                <a:latin typeface="+mn-lt"/>
              </a:rPr>
              <a:t>Crime Scene</a:t>
            </a:r>
          </a:p>
        </p:txBody>
      </p:sp>
      <p:graphicFrame>
        <p:nvGraphicFramePr>
          <p:cNvPr id="5" name="Diagram 4"/>
          <p:cNvGraphicFramePr/>
          <p:nvPr>
            <p:extLst>
              <p:ext uri="{D42A27DB-BD31-4B8C-83A1-F6EECF244321}">
                <p14:modId xmlns:p14="http://schemas.microsoft.com/office/powerpoint/2010/main" val="2251921842"/>
              </p:ext>
            </p:extLst>
          </p:nvPr>
        </p:nvGraphicFramePr>
        <p:xfrm>
          <a:off x="838200" y="939114"/>
          <a:ext cx="10515600" cy="3229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4151870" y="4240828"/>
            <a:ext cx="4176583" cy="1905000"/>
          </a:xfrm>
          <a:prstGeom prst="rect">
            <a:avLst/>
          </a:prstGeom>
        </p:spPr>
      </p:pic>
    </p:spTree>
    <p:extLst>
      <p:ext uri="{BB962C8B-B14F-4D97-AF65-F5344CB8AC3E}">
        <p14:creationId xmlns:p14="http://schemas.microsoft.com/office/powerpoint/2010/main" val="1609992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A36D45F-A662-4959-91FE-E695CA4D9A5B}"/>
                                            </p:graphicEl>
                                          </p:spTgt>
                                        </p:tgtEl>
                                        <p:attrNameLst>
                                          <p:attrName>style.visibility</p:attrName>
                                        </p:attrNameLst>
                                      </p:cBhvr>
                                      <p:to>
                                        <p:strVal val="visible"/>
                                      </p:to>
                                    </p:set>
                                    <p:animEffect transition="in" filter="fade">
                                      <p:cBhvr>
                                        <p:cTn id="7" dur="500"/>
                                        <p:tgtEl>
                                          <p:spTgt spid="5">
                                            <p:graphicEl>
                                              <a:dgm id="{2A36D45F-A662-4959-91FE-E695CA4D9A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622BC19-C125-4964-A497-DC698BBD8D6A}"/>
                                            </p:graphicEl>
                                          </p:spTgt>
                                        </p:tgtEl>
                                        <p:attrNameLst>
                                          <p:attrName>style.visibility</p:attrName>
                                        </p:attrNameLst>
                                      </p:cBhvr>
                                      <p:to>
                                        <p:strVal val="visible"/>
                                      </p:to>
                                    </p:set>
                                    <p:animEffect transition="in" filter="fade">
                                      <p:cBhvr>
                                        <p:cTn id="12" dur="500"/>
                                        <p:tgtEl>
                                          <p:spTgt spid="5">
                                            <p:graphicEl>
                                              <a:dgm id="{7622BC19-C125-4964-A497-DC698BBD8D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EDB9ACF6-B586-4E4F-9952-31A05F0CEED8}"/>
                                            </p:graphicEl>
                                          </p:spTgt>
                                        </p:tgtEl>
                                        <p:attrNameLst>
                                          <p:attrName>style.visibility</p:attrName>
                                        </p:attrNameLst>
                                      </p:cBhvr>
                                      <p:to>
                                        <p:strVal val="visible"/>
                                      </p:to>
                                    </p:set>
                                    <p:animEffect transition="in" filter="fade">
                                      <p:cBhvr>
                                        <p:cTn id="15" dur="500"/>
                                        <p:tgtEl>
                                          <p:spTgt spid="5">
                                            <p:graphicEl>
                                              <a:dgm id="{EDB9ACF6-B586-4E4F-9952-31A05F0CEED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4E1DCD4-6CD8-458D-BBFB-924BB70A906B}"/>
                                            </p:graphicEl>
                                          </p:spTgt>
                                        </p:tgtEl>
                                        <p:attrNameLst>
                                          <p:attrName>style.visibility</p:attrName>
                                        </p:attrNameLst>
                                      </p:cBhvr>
                                      <p:to>
                                        <p:strVal val="visible"/>
                                      </p:to>
                                    </p:set>
                                    <p:animEffect transition="in" filter="fade">
                                      <p:cBhvr>
                                        <p:cTn id="20" dur="500"/>
                                        <p:tgtEl>
                                          <p:spTgt spid="5">
                                            <p:graphicEl>
                                              <a:dgm id="{74E1DCD4-6CD8-458D-BBFB-924BB70A906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BA48418C-5921-4F9C-A1AC-5ACD69899CC3}"/>
                                            </p:graphicEl>
                                          </p:spTgt>
                                        </p:tgtEl>
                                        <p:attrNameLst>
                                          <p:attrName>style.visibility</p:attrName>
                                        </p:attrNameLst>
                                      </p:cBhvr>
                                      <p:to>
                                        <p:strVal val="visible"/>
                                      </p:to>
                                    </p:set>
                                    <p:animEffect transition="in" filter="fade">
                                      <p:cBhvr>
                                        <p:cTn id="23" dur="500"/>
                                        <p:tgtEl>
                                          <p:spTgt spid="5">
                                            <p:graphicEl>
                                              <a:dgm id="{BA48418C-5921-4F9C-A1AC-5ACD69899CC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F74D6BC-3468-41BB-B878-FB27C9B68D5A}"/>
                                            </p:graphicEl>
                                          </p:spTgt>
                                        </p:tgtEl>
                                        <p:attrNameLst>
                                          <p:attrName>style.visibility</p:attrName>
                                        </p:attrNameLst>
                                      </p:cBhvr>
                                      <p:to>
                                        <p:strVal val="visible"/>
                                      </p:to>
                                    </p:set>
                                    <p:animEffect transition="in" filter="fade">
                                      <p:cBhvr>
                                        <p:cTn id="28" dur="500"/>
                                        <p:tgtEl>
                                          <p:spTgt spid="5">
                                            <p:graphicEl>
                                              <a:dgm id="{9F74D6BC-3468-41BB-B878-FB27C9B68D5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DD5FEE83-2E79-40C9-B20F-9ED62C3F0E73}"/>
                                            </p:graphicEl>
                                          </p:spTgt>
                                        </p:tgtEl>
                                        <p:attrNameLst>
                                          <p:attrName>style.visibility</p:attrName>
                                        </p:attrNameLst>
                                      </p:cBhvr>
                                      <p:to>
                                        <p:strVal val="visible"/>
                                      </p:to>
                                    </p:set>
                                    <p:animEffect transition="in" filter="fade">
                                      <p:cBhvr>
                                        <p:cTn id="31" dur="500"/>
                                        <p:tgtEl>
                                          <p:spTgt spid="5">
                                            <p:graphicEl>
                                              <a:dgm id="{DD5FEE83-2E79-40C9-B20F-9ED62C3F0E7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61B3F46A-9D39-41B3-B591-7AD9F57C87B7}"/>
                                            </p:graphicEl>
                                          </p:spTgt>
                                        </p:tgtEl>
                                        <p:attrNameLst>
                                          <p:attrName>style.visibility</p:attrName>
                                        </p:attrNameLst>
                                      </p:cBhvr>
                                      <p:to>
                                        <p:strVal val="visible"/>
                                      </p:to>
                                    </p:set>
                                    <p:animEffect transition="in" filter="fade">
                                      <p:cBhvr>
                                        <p:cTn id="36" dur="500"/>
                                        <p:tgtEl>
                                          <p:spTgt spid="5">
                                            <p:graphicEl>
                                              <a:dgm id="{61B3F46A-9D39-41B3-B591-7AD9F57C87B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4480F5B5-10E1-4AE2-96A4-170DF134071D}"/>
                                            </p:graphicEl>
                                          </p:spTgt>
                                        </p:tgtEl>
                                        <p:attrNameLst>
                                          <p:attrName>style.visibility</p:attrName>
                                        </p:attrNameLst>
                                      </p:cBhvr>
                                      <p:to>
                                        <p:strVal val="visible"/>
                                      </p:to>
                                    </p:set>
                                    <p:animEffect transition="in" filter="fade">
                                      <p:cBhvr>
                                        <p:cTn id="39" dur="500"/>
                                        <p:tgtEl>
                                          <p:spTgt spid="5">
                                            <p:graphicEl>
                                              <a:dgm id="{4480F5B5-10E1-4AE2-96A4-170DF134071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29DB3004-946E-4547-B906-85FE130F55C0}"/>
                                            </p:graphicEl>
                                          </p:spTgt>
                                        </p:tgtEl>
                                        <p:attrNameLst>
                                          <p:attrName>style.visibility</p:attrName>
                                        </p:attrNameLst>
                                      </p:cBhvr>
                                      <p:to>
                                        <p:strVal val="visible"/>
                                      </p:to>
                                    </p:set>
                                    <p:animEffect transition="in" filter="fade">
                                      <p:cBhvr>
                                        <p:cTn id="44" dur="500"/>
                                        <p:tgtEl>
                                          <p:spTgt spid="5">
                                            <p:graphicEl>
                                              <a:dgm id="{29DB3004-946E-4547-B906-85FE130F55C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F547617C-8FEA-4FCC-B559-F6393FD2C389}"/>
                                            </p:graphicEl>
                                          </p:spTgt>
                                        </p:tgtEl>
                                        <p:attrNameLst>
                                          <p:attrName>style.visibility</p:attrName>
                                        </p:attrNameLst>
                                      </p:cBhvr>
                                      <p:to>
                                        <p:strVal val="visible"/>
                                      </p:to>
                                    </p:set>
                                    <p:animEffect transition="in" filter="fade">
                                      <p:cBhvr>
                                        <p:cTn id="47" dur="500"/>
                                        <p:tgtEl>
                                          <p:spTgt spid="5">
                                            <p:graphicEl>
                                              <a:dgm id="{F547617C-8FEA-4FCC-B559-F6393FD2C38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71D0250F-6B8A-410B-BB75-37E16811B76B}"/>
                                            </p:graphicEl>
                                          </p:spTgt>
                                        </p:tgtEl>
                                        <p:attrNameLst>
                                          <p:attrName>style.visibility</p:attrName>
                                        </p:attrNameLst>
                                      </p:cBhvr>
                                      <p:to>
                                        <p:strVal val="visible"/>
                                      </p:to>
                                    </p:set>
                                    <p:animEffect transition="in" filter="fade">
                                      <p:cBhvr>
                                        <p:cTn id="52" dur="500"/>
                                        <p:tgtEl>
                                          <p:spTgt spid="5">
                                            <p:graphicEl>
                                              <a:dgm id="{71D0250F-6B8A-410B-BB75-37E16811B76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428C1CD4-B687-48E6-8998-555BB64B1035}"/>
                                            </p:graphicEl>
                                          </p:spTgt>
                                        </p:tgtEl>
                                        <p:attrNameLst>
                                          <p:attrName>style.visibility</p:attrName>
                                        </p:attrNameLst>
                                      </p:cBhvr>
                                      <p:to>
                                        <p:strVal val="visible"/>
                                      </p:to>
                                    </p:set>
                                    <p:animEffect transition="in" filter="fade">
                                      <p:cBhvr>
                                        <p:cTn id="55" dur="500"/>
                                        <p:tgtEl>
                                          <p:spTgt spid="5">
                                            <p:graphicEl>
                                              <a:dgm id="{428C1CD4-B687-48E6-8998-555BB64B1035}"/>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
                                            <p:graphicEl>
                                              <a:dgm id="{5E84FB79-C182-43A2-963F-855FCE1CD4B9}"/>
                                            </p:graphicEl>
                                          </p:spTgt>
                                        </p:tgtEl>
                                        <p:attrNameLst>
                                          <p:attrName>style.visibility</p:attrName>
                                        </p:attrNameLst>
                                      </p:cBhvr>
                                      <p:to>
                                        <p:strVal val="visible"/>
                                      </p:to>
                                    </p:set>
                                    <p:animEffect transition="in" filter="fade">
                                      <p:cBhvr>
                                        <p:cTn id="60" dur="500"/>
                                        <p:tgtEl>
                                          <p:spTgt spid="5">
                                            <p:graphicEl>
                                              <a:dgm id="{5E84FB79-C182-43A2-963F-855FCE1CD4B9}"/>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5">
                                            <p:graphicEl>
                                              <a:dgm id="{5670D078-CDAB-4E68-A974-DC9489B28AD8}"/>
                                            </p:graphicEl>
                                          </p:spTgt>
                                        </p:tgtEl>
                                        <p:attrNameLst>
                                          <p:attrName>style.visibility</p:attrName>
                                        </p:attrNameLst>
                                      </p:cBhvr>
                                      <p:to>
                                        <p:strVal val="visible"/>
                                      </p:to>
                                    </p:set>
                                    <p:animEffect transition="in" filter="fade">
                                      <p:cBhvr>
                                        <p:cTn id="63" dur="500"/>
                                        <p:tgtEl>
                                          <p:spTgt spid="5">
                                            <p:graphicEl>
                                              <a:dgm id="{5670D078-CDAB-4E68-A974-DC9489B28A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489857"/>
            <a:ext cx="8229600" cy="5655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6" name="TextBox 5"/>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Identifying Suspects</a:t>
            </a:r>
          </a:p>
        </p:txBody>
      </p:sp>
      <p:graphicFrame>
        <p:nvGraphicFramePr>
          <p:cNvPr id="3" name="Diagram 2"/>
          <p:cNvGraphicFramePr/>
          <p:nvPr>
            <p:extLst>
              <p:ext uri="{D42A27DB-BD31-4B8C-83A1-F6EECF244321}">
                <p14:modId xmlns:p14="http://schemas.microsoft.com/office/powerpoint/2010/main" val="3246233361"/>
              </p:ext>
            </p:extLst>
          </p:nvPr>
        </p:nvGraphicFramePr>
        <p:xfrm>
          <a:off x="616691" y="415870"/>
          <a:ext cx="1068340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441493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DC2457-1E7A-446B-843C-4DBAD2D7F51A}"/>
                                            </p:graphicEl>
                                          </p:spTgt>
                                        </p:tgtEl>
                                        <p:attrNameLst>
                                          <p:attrName>style.visibility</p:attrName>
                                        </p:attrNameLst>
                                      </p:cBhvr>
                                      <p:to>
                                        <p:strVal val="visible"/>
                                      </p:to>
                                    </p:set>
                                    <p:animEffect transition="in" filter="fade">
                                      <p:cBhvr>
                                        <p:cTn id="7" dur="500"/>
                                        <p:tgtEl>
                                          <p:spTgt spid="3">
                                            <p:graphicEl>
                                              <a:dgm id="{C0DC2457-1E7A-446B-843C-4DBAD2D7F5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46B5E8E-EEBC-4C2B-ABF4-FFCB5B2B60C7}"/>
                                            </p:graphicEl>
                                          </p:spTgt>
                                        </p:tgtEl>
                                        <p:attrNameLst>
                                          <p:attrName>style.visibility</p:attrName>
                                        </p:attrNameLst>
                                      </p:cBhvr>
                                      <p:to>
                                        <p:strVal val="visible"/>
                                      </p:to>
                                    </p:set>
                                    <p:animEffect transition="in" filter="fade">
                                      <p:cBhvr>
                                        <p:cTn id="12" dur="500"/>
                                        <p:tgtEl>
                                          <p:spTgt spid="3">
                                            <p:graphicEl>
                                              <a:dgm id="{046B5E8E-EEBC-4C2B-ABF4-FFCB5B2B60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58A84B1-9366-4696-80AC-8CE5700C509A}"/>
                                            </p:graphicEl>
                                          </p:spTgt>
                                        </p:tgtEl>
                                        <p:attrNameLst>
                                          <p:attrName>style.visibility</p:attrName>
                                        </p:attrNameLst>
                                      </p:cBhvr>
                                      <p:to>
                                        <p:strVal val="visible"/>
                                      </p:to>
                                    </p:set>
                                    <p:animEffect transition="in" filter="fade">
                                      <p:cBhvr>
                                        <p:cTn id="17" dur="500"/>
                                        <p:tgtEl>
                                          <p:spTgt spid="3">
                                            <p:graphicEl>
                                              <a:dgm id="{B58A84B1-9366-4696-80AC-8CE5700C509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407A3E36-8782-43F0-B4BA-7C91C965EB15}"/>
                                            </p:graphicEl>
                                          </p:spTgt>
                                        </p:tgtEl>
                                        <p:attrNameLst>
                                          <p:attrName>style.visibility</p:attrName>
                                        </p:attrNameLst>
                                      </p:cBhvr>
                                      <p:to>
                                        <p:strVal val="visible"/>
                                      </p:to>
                                    </p:set>
                                    <p:animEffect transition="in" filter="fade">
                                      <p:cBhvr>
                                        <p:cTn id="22" dur="500"/>
                                        <p:tgtEl>
                                          <p:spTgt spid="3">
                                            <p:graphicEl>
                                              <a:dgm id="{407A3E36-8782-43F0-B4BA-7C91C965EB1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B6535224-8C0D-43E1-9008-F8A252EA8EB3}"/>
                                            </p:graphicEl>
                                          </p:spTgt>
                                        </p:tgtEl>
                                        <p:attrNameLst>
                                          <p:attrName>style.visibility</p:attrName>
                                        </p:attrNameLst>
                                      </p:cBhvr>
                                      <p:to>
                                        <p:strVal val="visible"/>
                                      </p:to>
                                    </p:set>
                                    <p:animEffect transition="in" filter="fade">
                                      <p:cBhvr>
                                        <p:cTn id="27" dur="500"/>
                                        <p:tgtEl>
                                          <p:spTgt spid="3">
                                            <p:graphicEl>
                                              <a:dgm id="{B6535224-8C0D-43E1-9008-F8A252EA8EB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599542B0-9306-49EC-B999-96FEA9D4E6A5}"/>
                                            </p:graphicEl>
                                          </p:spTgt>
                                        </p:tgtEl>
                                        <p:attrNameLst>
                                          <p:attrName>style.visibility</p:attrName>
                                        </p:attrNameLst>
                                      </p:cBhvr>
                                      <p:to>
                                        <p:strVal val="visible"/>
                                      </p:to>
                                    </p:set>
                                    <p:animEffect transition="in" filter="fade">
                                      <p:cBhvr>
                                        <p:cTn id="32" dur="500"/>
                                        <p:tgtEl>
                                          <p:spTgt spid="3">
                                            <p:graphicEl>
                                              <a:dgm id="{599542B0-9306-49EC-B999-96FEA9D4E6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49275"/>
          </a:xfrm>
          <a:solidFill>
            <a:srgbClr val="002060"/>
          </a:solidFill>
        </p:spPr>
        <p:txBody>
          <a:bodyPr>
            <a:normAutofit fontScale="90000"/>
          </a:bodyPr>
          <a:lstStyle/>
          <a:p>
            <a:pPr algn="ctr"/>
            <a:r>
              <a:rPr lang="en-GB" sz="3600" b="1" dirty="0">
                <a:solidFill>
                  <a:schemeClr val="bg1"/>
                </a:solidFill>
                <a:latin typeface="+mn-lt"/>
              </a:rPr>
              <a:t>Domestic Abuse</a:t>
            </a:r>
          </a:p>
        </p:txBody>
      </p:sp>
      <p:sp>
        <p:nvSpPr>
          <p:cNvPr id="4" name="Flowchart: Punched Tape 3"/>
          <p:cNvSpPr/>
          <p:nvPr/>
        </p:nvSpPr>
        <p:spPr>
          <a:xfrm>
            <a:off x="2011680" y="1645920"/>
            <a:ext cx="8987246" cy="3814354"/>
          </a:xfrm>
          <a:prstGeom prst="flowChartPunchedTape">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403566" y="2664823"/>
            <a:ext cx="8386354" cy="1569660"/>
          </a:xfrm>
          <a:prstGeom prst="rect">
            <a:avLst/>
          </a:prstGeom>
          <a:noFill/>
        </p:spPr>
        <p:txBody>
          <a:bodyPr wrap="square" rtlCol="0">
            <a:spAutoFit/>
          </a:bodyPr>
          <a:lstStyle/>
          <a:p>
            <a:pPr algn="ctr"/>
            <a:r>
              <a:rPr lang="en-GB" sz="3200" dirty="0"/>
              <a:t>What do you consider to be the differences between ‘Domestic Abuse’ and ‘Stranger Violence?’</a:t>
            </a:r>
          </a:p>
        </p:txBody>
      </p:sp>
    </p:spTree>
    <p:extLst>
      <p:ext uri="{BB962C8B-B14F-4D97-AF65-F5344CB8AC3E}">
        <p14:creationId xmlns:p14="http://schemas.microsoft.com/office/powerpoint/2010/main" val="2252289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4" name="Rectangle 5"/>
          <p:cNvSpPr txBox="1">
            <a:spLocks noChangeArrowheads="1"/>
          </p:cNvSpPr>
          <p:nvPr/>
        </p:nvSpPr>
        <p:spPr bwMode="auto">
          <a:xfrm>
            <a:off x="1650385" y="728570"/>
            <a:ext cx="3810000" cy="5043488"/>
          </a:xfrm>
          <a:prstGeom prst="rect">
            <a:avLst/>
          </a:prstGeom>
          <a:solidFill>
            <a:schemeClr val="accent2">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Victim and abuser known to each other</a:t>
            </a:r>
          </a:p>
          <a:p>
            <a:pPr eaLnBrk="1" hangingPunct="1"/>
            <a:r>
              <a:rPr lang="en-GB" altLang="en-US" sz="2400" b="0" kern="0" dirty="0">
                <a:solidFill>
                  <a:schemeClr val="tx1"/>
                </a:solidFill>
                <a:cs typeface="Arial" panose="020B0604020202020204" pitchFamily="34" charset="0"/>
              </a:rPr>
              <a:t>Domestic abuse behind closed doors</a:t>
            </a:r>
          </a:p>
          <a:p>
            <a:pPr eaLnBrk="1" hangingPunct="1"/>
            <a:r>
              <a:rPr lang="en-GB" altLang="en-US" sz="2400" b="0" kern="0" dirty="0">
                <a:solidFill>
                  <a:schemeClr val="tx1"/>
                </a:solidFill>
                <a:cs typeface="Arial" panose="020B0604020202020204" pitchFamily="34" charset="0"/>
              </a:rPr>
              <a:t>Lack of evidence</a:t>
            </a:r>
          </a:p>
          <a:p>
            <a:pPr eaLnBrk="1" hangingPunct="1"/>
            <a:r>
              <a:rPr lang="en-GB" altLang="en-US" sz="2400" b="0" kern="0" dirty="0">
                <a:solidFill>
                  <a:schemeClr val="tx1"/>
                </a:solidFill>
                <a:cs typeface="Arial" panose="020B0604020202020204" pitchFamily="34" charset="0"/>
              </a:rPr>
              <a:t>Domestic abuse gives the offender  access to the victim</a:t>
            </a:r>
          </a:p>
          <a:p>
            <a:pPr eaLnBrk="1" hangingPunct="1"/>
            <a:r>
              <a:rPr lang="en-GB" altLang="en-US" sz="2400" b="0" kern="0" dirty="0">
                <a:solidFill>
                  <a:schemeClr val="tx1"/>
                </a:solidFill>
                <a:cs typeface="Arial" panose="020B0604020202020204" pitchFamily="34" charset="0"/>
              </a:rPr>
              <a:t>Might not report abuse</a:t>
            </a:r>
          </a:p>
          <a:p>
            <a:pPr eaLnBrk="1" hangingPunct="1"/>
            <a:r>
              <a:rPr lang="en-GB" altLang="en-US" sz="2400" b="0" kern="0" dirty="0">
                <a:solidFill>
                  <a:schemeClr val="tx1"/>
                </a:solidFill>
                <a:cs typeface="Arial" panose="020B0604020202020204" pitchFamily="34" charset="0"/>
              </a:rPr>
              <a:t>Blame </a:t>
            </a:r>
            <a:r>
              <a:rPr lang="en-GB" altLang="en-US" sz="2400" b="0" kern="0" dirty="0" err="1">
                <a:solidFill>
                  <a:schemeClr val="tx1"/>
                </a:solidFill>
                <a:cs typeface="Arial" panose="020B0604020202020204" pitchFamily="34" charset="0"/>
              </a:rPr>
              <a:t>themself</a:t>
            </a:r>
            <a:endParaRPr lang="en-GB" altLang="en-US" sz="2400" b="0" kern="0" dirty="0">
              <a:solidFill>
                <a:schemeClr val="tx1"/>
              </a:solidFill>
              <a:cs typeface="Arial" panose="020B0604020202020204" pitchFamily="34" charset="0"/>
            </a:endParaRPr>
          </a:p>
          <a:p>
            <a:pPr eaLnBrk="1" hangingPunct="1"/>
            <a:r>
              <a:rPr lang="en-GB" altLang="en-US" sz="2400" b="0" kern="0" dirty="0">
                <a:solidFill>
                  <a:schemeClr val="tx1"/>
                </a:solidFill>
                <a:cs typeface="Arial" panose="020B0604020202020204" pitchFamily="34" charset="0"/>
              </a:rPr>
              <a:t>Children maybe abused</a:t>
            </a:r>
          </a:p>
          <a:p>
            <a:pPr eaLnBrk="1" hangingPunct="1"/>
            <a:r>
              <a:rPr lang="en-GB" altLang="en-US" sz="2400" b="0" kern="0" dirty="0">
                <a:solidFill>
                  <a:schemeClr val="tx1"/>
                </a:solidFill>
                <a:cs typeface="Arial" panose="020B0604020202020204" pitchFamily="34" charset="0"/>
              </a:rPr>
              <a:t>Breach of trust</a:t>
            </a:r>
          </a:p>
        </p:txBody>
      </p:sp>
      <p:sp>
        <p:nvSpPr>
          <p:cNvPr id="5" name="Rectangle 6"/>
          <p:cNvSpPr txBox="1">
            <a:spLocks noChangeArrowheads="1"/>
          </p:cNvSpPr>
          <p:nvPr/>
        </p:nvSpPr>
        <p:spPr bwMode="auto">
          <a:xfrm>
            <a:off x="6731615" y="731745"/>
            <a:ext cx="3810000" cy="5040313"/>
          </a:xfrm>
          <a:prstGeom prst="rect">
            <a:avLst/>
          </a:prstGeom>
          <a:solidFill>
            <a:schemeClr val="accent2">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Stranger violence treated more seriously</a:t>
            </a:r>
          </a:p>
          <a:p>
            <a:pPr eaLnBrk="1" hangingPunct="1"/>
            <a:r>
              <a:rPr lang="en-GB" altLang="en-US" sz="2400" b="0" kern="0" dirty="0">
                <a:solidFill>
                  <a:schemeClr val="tx1"/>
                </a:solidFill>
                <a:cs typeface="Arial" panose="020B0604020202020204" pitchFamily="34" charset="0"/>
              </a:rPr>
              <a:t>Stranger violence usually a one off</a:t>
            </a:r>
          </a:p>
          <a:p>
            <a:pPr eaLnBrk="1" hangingPunct="1"/>
            <a:r>
              <a:rPr lang="en-GB" altLang="en-US" sz="2400" b="0" kern="0" dirty="0">
                <a:solidFill>
                  <a:schemeClr val="tx1"/>
                </a:solidFill>
                <a:cs typeface="Arial" panose="020B0604020202020204" pitchFamily="34" charset="0"/>
              </a:rPr>
              <a:t>Stranger violence gives the victim a place of safety - home</a:t>
            </a:r>
          </a:p>
        </p:txBody>
      </p:sp>
      <p:sp>
        <p:nvSpPr>
          <p:cNvPr id="3" name="Title 2"/>
          <p:cNvSpPr>
            <a:spLocks noGrp="1"/>
          </p:cNvSpPr>
          <p:nvPr>
            <p:ph type="title"/>
          </p:nvPr>
        </p:nvSpPr>
        <p:spPr>
          <a:xfrm>
            <a:off x="838200" y="51617"/>
            <a:ext cx="10515600" cy="470898"/>
          </a:xfrm>
          <a:solidFill>
            <a:srgbClr val="002060"/>
          </a:solidFill>
        </p:spPr>
        <p:txBody>
          <a:bodyPr>
            <a:noAutofit/>
          </a:bodyPr>
          <a:lstStyle/>
          <a:p>
            <a:r>
              <a:rPr lang="en-GB" sz="3600" b="1" dirty="0">
                <a:solidFill>
                  <a:schemeClr val="bg1"/>
                </a:solidFill>
                <a:latin typeface="+mn-lt"/>
              </a:rPr>
              <a:t>         </a:t>
            </a:r>
            <a:r>
              <a:rPr lang="en-GB" sz="3200" b="1" dirty="0">
                <a:solidFill>
                  <a:schemeClr val="bg1"/>
                </a:solidFill>
                <a:latin typeface="+mn-lt"/>
              </a:rPr>
              <a:t>Domestic Abuse          vs         Stranger Abuse           </a:t>
            </a:r>
          </a:p>
        </p:txBody>
      </p:sp>
    </p:spTree>
    <p:extLst>
      <p:ext uri="{BB962C8B-B14F-4D97-AF65-F5344CB8AC3E}">
        <p14:creationId xmlns:p14="http://schemas.microsoft.com/office/powerpoint/2010/main" val="287659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rgbClr val="002060"/>
          </a:solidFill>
        </p:spPr>
        <p:txBody>
          <a:bodyPr>
            <a:noAutofit/>
          </a:bodyPr>
          <a:lstStyle/>
          <a:p>
            <a:pPr algn="ctr"/>
            <a:r>
              <a:rPr lang="en-GB" sz="3600" b="1" dirty="0">
                <a:solidFill>
                  <a:schemeClr val="bg1"/>
                </a:solidFill>
                <a:latin typeface="+mn-lt"/>
              </a:rPr>
              <a:t>         </a:t>
            </a:r>
            <a:r>
              <a:rPr lang="en-GB" sz="3200" b="1" dirty="0">
                <a:solidFill>
                  <a:schemeClr val="bg1"/>
                </a:solidFill>
                <a:latin typeface="+mn-lt"/>
              </a:rPr>
              <a:t>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2343301925"/>
              </p:ext>
            </p:extLst>
          </p:nvPr>
        </p:nvGraphicFramePr>
        <p:xfrm>
          <a:off x="671000" y="522515"/>
          <a:ext cx="10850000" cy="5615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Barriers to Reporting</a:t>
            </a:r>
          </a:p>
        </p:txBody>
      </p:sp>
      <p:graphicFrame>
        <p:nvGraphicFramePr>
          <p:cNvPr id="3" name="Diagram 2"/>
          <p:cNvGraphicFramePr/>
          <p:nvPr>
            <p:extLst>
              <p:ext uri="{D42A27DB-BD31-4B8C-83A1-F6EECF244321}">
                <p14:modId xmlns:p14="http://schemas.microsoft.com/office/powerpoint/2010/main" val="4044354953"/>
              </p:ext>
            </p:extLst>
          </p:nvPr>
        </p:nvGraphicFramePr>
        <p:xfrm>
          <a:off x="914400" y="1081384"/>
          <a:ext cx="9702493" cy="4423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194799" y="4185681"/>
            <a:ext cx="2573867" cy="1544990"/>
          </a:xfrm>
          <a:prstGeom prst="rect">
            <a:avLst/>
          </a:prstGeom>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6AC4678-EE0D-47DF-9995-9CF5B9BBDB25}"/>
                                            </p:graphicEl>
                                          </p:spTgt>
                                        </p:tgtEl>
                                        <p:attrNameLst>
                                          <p:attrName>style.visibility</p:attrName>
                                        </p:attrNameLst>
                                      </p:cBhvr>
                                      <p:to>
                                        <p:strVal val="visible"/>
                                      </p:to>
                                    </p:set>
                                    <p:animEffect transition="in" filter="fade">
                                      <p:cBhvr>
                                        <p:cTn id="7" dur="500"/>
                                        <p:tgtEl>
                                          <p:spTgt spid="3">
                                            <p:graphicEl>
                                              <a:dgm id="{C6AC4678-EE0D-47DF-9995-9CF5B9BBDB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0E8B24C-FF14-4810-9CF5-3BC064085CBE}"/>
                                            </p:graphicEl>
                                          </p:spTgt>
                                        </p:tgtEl>
                                        <p:attrNameLst>
                                          <p:attrName>style.visibility</p:attrName>
                                        </p:attrNameLst>
                                      </p:cBhvr>
                                      <p:to>
                                        <p:strVal val="visible"/>
                                      </p:to>
                                    </p:set>
                                    <p:animEffect transition="in" filter="fade">
                                      <p:cBhvr>
                                        <p:cTn id="12" dur="500"/>
                                        <p:tgtEl>
                                          <p:spTgt spid="3">
                                            <p:graphicEl>
                                              <a:dgm id="{D0E8B24C-FF14-4810-9CF5-3BC064085CB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1483493-FD91-4D9C-B2D9-BFC85CF9CFC8}"/>
                                            </p:graphicEl>
                                          </p:spTgt>
                                        </p:tgtEl>
                                        <p:attrNameLst>
                                          <p:attrName>style.visibility</p:attrName>
                                        </p:attrNameLst>
                                      </p:cBhvr>
                                      <p:to>
                                        <p:strVal val="visible"/>
                                      </p:to>
                                    </p:set>
                                    <p:animEffect transition="in" filter="fade">
                                      <p:cBhvr>
                                        <p:cTn id="17" dur="500"/>
                                        <p:tgtEl>
                                          <p:spTgt spid="3">
                                            <p:graphicEl>
                                              <a:dgm id="{71483493-FD91-4D9C-B2D9-BFC85CF9CF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14FD6E9-19E0-4654-928A-ACAE3D91CD7C}"/>
                                            </p:graphicEl>
                                          </p:spTgt>
                                        </p:tgtEl>
                                        <p:attrNameLst>
                                          <p:attrName>style.visibility</p:attrName>
                                        </p:attrNameLst>
                                      </p:cBhvr>
                                      <p:to>
                                        <p:strVal val="visible"/>
                                      </p:to>
                                    </p:set>
                                    <p:animEffect transition="in" filter="fade">
                                      <p:cBhvr>
                                        <p:cTn id="22" dur="500"/>
                                        <p:tgtEl>
                                          <p:spTgt spid="3">
                                            <p:graphicEl>
                                              <a:dgm id="{814FD6E9-19E0-4654-928A-ACAE3D91CD7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1A9DCA4B-D155-4C46-BE1C-92D4616F972C}"/>
                                            </p:graphicEl>
                                          </p:spTgt>
                                        </p:tgtEl>
                                        <p:attrNameLst>
                                          <p:attrName>style.visibility</p:attrName>
                                        </p:attrNameLst>
                                      </p:cBhvr>
                                      <p:to>
                                        <p:strVal val="visible"/>
                                      </p:to>
                                    </p:set>
                                    <p:animEffect transition="in" filter="fade">
                                      <p:cBhvr>
                                        <p:cTn id="27" dur="500"/>
                                        <p:tgtEl>
                                          <p:spTgt spid="3">
                                            <p:graphicEl>
                                              <a:dgm id="{1A9DCA4B-D155-4C46-BE1C-92D4616F972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0E096F87-0781-40F5-B5F0-02355DE02ED8}"/>
                                            </p:graphicEl>
                                          </p:spTgt>
                                        </p:tgtEl>
                                        <p:attrNameLst>
                                          <p:attrName>style.visibility</p:attrName>
                                        </p:attrNameLst>
                                      </p:cBhvr>
                                      <p:to>
                                        <p:strVal val="visible"/>
                                      </p:to>
                                    </p:set>
                                    <p:animEffect transition="in" filter="fade">
                                      <p:cBhvr>
                                        <p:cTn id="32" dur="500"/>
                                        <p:tgtEl>
                                          <p:spTgt spid="3">
                                            <p:graphicEl>
                                              <a:dgm id="{0E096F87-0781-40F5-B5F0-02355DE02ED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C026F00-DA96-4485-833E-C07286DCCED0}"/>
                                            </p:graphicEl>
                                          </p:spTgt>
                                        </p:tgtEl>
                                        <p:attrNameLst>
                                          <p:attrName>style.visibility</p:attrName>
                                        </p:attrNameLst>
                                      </p:cBhvr>
                                      <p:to>
                                        <p:strVal val="visible"/>
                                      </p:to>
                                    </p:set>
                                    <p:animEffect transition="in" filter="fade">
                                      <p:cBhvr>
                                        <p:cTn id="37" dur="500"/>
                                        <p:tgtEl>
                                          <p:spTgt spid="3">
                                            <p:graphicEl>
                                              <a:dgm id="{BC026F00-DA96-4485-833E-C07286DCCED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D4FCB8A9-7458-4F76-877E-5634D213F845}"/>
                                            </p:graphicEl>
                                          </p:spTgt>
                                        </p:tgtEl>
                                        <p:attrNameLst>
                                          <p:attrName>style.visibility</p:attrName>
                                        </p:attrNameLst>
                                      </p:cBhvr>
                                      <p:to>
                                        <p:strVal val="visible"/>
                                      </p:to>
                                    </p:set>
                                    <p:animEffect transition="in" filter="fade">
                                      <p:cBhvr>
                                        <p:cTn id="42" dur="500"/>
                                        <p:tgtEl>
                                          <p:spTgt spid="3">
                                            <p:graphicEl>
                                              <a:dgm id="{D4FCB8A9-7458-4F76-877E-5634D213F84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2E7F1649-AC08-498C-BC45-DCE84685DFA0}"/>
                                            </p:graphicEl>
                                          </p:spTgt>
                                        </p:tgtEl>
                                        <p:attrNameLst>
                                          <p:attrName>style.visibility</p:attrName>
                                        </p:attrNameLst>
                                      </p:cBhvr>
                                      <p:to>
                                        <p:strVal val="visible"/>
                                      </p:to>
                                    </p:set>
                                    <p:animEffect transition="in" filter="fade">
                                      <p:cBhvr>
                                        <p:cTn id="47" dur="500"/>
                                        <p:tgtEl>
                                          <p:spTgt spid="3">
                                            <p:graphicEl>
                                              <a:dgm id="{2E7F1649-AC08-498C-BC45-DCE84685DFA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DB83C3DA-707B-41AD-A7A3-DA31ACF3E4A6}"/>
                                            </p:graphicEl>
                                          </p:spTgt>
                                        </p:tgtEl>
                                        <p:attrNameLst>
                                          <p:attrName>style.visibility</p:attrName>
                                        </p:attrNameLst>
                                      </p:cBhvr>
                                      <p:to>
                                        <p:strVal val="visible"/>
                                      </p:to>
                                    </p:set>
                                    <p:animEffect transition="in" filter="fade">
                                      <p:cBhvr>
                                        <p:cTn id="52" dur="500"/>
                                        <p:tgtEl>
                                          <p:spTgt spid="3">
                                            <p:graphicEl>
                                              <a:dgm id="{DB83C3DA-707B-41AD-A7A3-DA31ACF3E4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7624" y="1138154"/>
            <a:ext cx="10722429" cy="914400"/>
          </a:xfrm>
          <a:solidFill>
            <a:schemeClr val="accent2">
              <a:lumMod val="40000"/>
              <a:lumOff val="60000"/>
            </a:schemeClr>
          </a:solidFill>
          <a:ln>
            <a:solidFill>
              <a:schemeClr val="tx1"/>
            </a:solidFill>
          </a:ln>
        </p:spPr>
        <p:txBody>
          <a:bodyPr>
            <a:normAutofit fontScale="90000"/>
          </a:bodyPr>
          <a:lstStyle/>
          <a:p>
            <a:pPr algn="ctr"/>
            <a:br>
              <a:rPr lang="en-GB" sz="2800" b="1" u="sng" dirty="0">
                <a:solidFill>
                  <a:schemeClr val="accent1">
                    <a:lumMod val="50000"/>
                  </a:schemeClr>
                </a:solidFill>
              </a:rPr>
            </a:br>
            <a:br>
              <a:rPr lang="en-GB" sz="2800" b="1" u="sng" dirty="0">
                <a:solidFill>
                  <a:schemeClr val="accent1">
                    <a:lumMod val="50000"/>
                  </a:schemeClr>
                </a:solidFill>
              </a:rPr>
            </a:br>
            <a:r>
              <a:rPr lang="en-GB" sz="3100" b="1" dirty="0"/>
              <a:t>People like other animals are conditioned to form bonds as a survival mechanism</a:t>
            </a:r>
            <a:br>
              <a:rPr lang="en-GB" sz="2800" b="1" u="sng" dirty="0"/>
            </a:br>
            <a:br>
              <a:rPr lang="en-GB" sz="2800" b="1" u="sng" dirty="0"/>
            </a:br>
            <a:endParaRPr lang="en-GB" sz="2800" b="1" u="sng" dirty="0"/>
          </a:p>
        </p:txBody>
      </p:sp>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Repeat Victims – Trauma Bonds?</a:t>
            </a:r>
          </a:p>
        </p:txBody>
      </p:sp>
      <p:pic>
        <p:nvPicPr>
          <p:cNvPr id="2" name="Picture 1"/>
          <p:cNvPicPr>
            <a:picLocks noChangeAspect="1"/>
          </p:cNvPicPr>
          <p:nvPr/>
        </p:nvPicPr>
        <p:blipFill rotWithShape="1">
          <a:blip r:embed="rId3"/>
          <a:srcRect b="9335"/>
          <a:stretch/>
        </p:blipFill>
        <p:spPr>
          <a:xfrm>
            <a:off x="5419833" y="3202787"/>
            <a:ext cx="5176966" cy="2432831"/>
          </a:xfrm>
          <a:prstGeom prst="rect">
            <a:avLst/>
          </a:prstGeom>
        </p:spPr>
      </p:pic>
      <p:pic>
        <p:nvPicPr>
          <p:cNvPr id="7" name="Picture 6"/>
          <p:cNvPicPr>
            <a:picLocks noChangeAspect="1"/>
          </p:cNvPicPr>
          <p:nvPr/>
        </p:nvPicPr>
        <p:blipFill>
          <a:blip r:embed="rId4"/>
          <a:stretch>
            <a:fillRect/>
          </a:stretch>
        </p:blipFill>
        <p:spPr>
          <a:xfrm>
            <a:off x="1817936" y="2536982"/>
            <a:ext cx="2492463" cy="3098636"/>
          </a:xfrm>
          <a:prstGeom prst="rect">
            <a:avLst/>
          </a:prstGeom>
        </p:spPr>
      </p:pic>
    </p:spTree>
    <p:extLst>
      <p:ext uri="{BB962C8B-B14F-4D97-AF65-F5344CB8AC3E}">
        <p14:creationId xmlns:p14="http://schemas.microsoft.com/office/powerpoint/2010/main" val="2390359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36822" y="396500"/>
            <a:ext cx="10058400" cy="646331"/>
          </a:xfrm>
          <a:prstGeom prst="rect">
            <a:avLst/>
          </a:prstGeom>
          <a:solidFill>
            <a:srgbClr val="002060"/>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graphicFrame>
        <p:nvGraphicFramePr>
          <p:cNvPr id="7" name="Diagram 6"/>
          <p:cNvGraphicFramePr/>
          <p:nvPr>
            <p:extLst>
              <p:ext uri="{D42A27DB-BD31-4B8C-83A1-F6EECF244321}">
                <p14:modId xmlns:p14="http://schemas.microsoft.com/office/powerpoint/2010/main" val="207837778"/>
              </p:ext>
            </p:extLst>
          </p:nvPr>
        </p:nvGraphicFramePr>
        <p:xfrm>
          <a:off x="1971176" y="924903"/>
          <a:ext cx="8072347" cy="3792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ounded Rectangle 8"/>
          <p:cNvSpPr/>
          <p:nvPr/>
        </p:nvSpPr>
        <p:spPr>
          <a:xfrm>
            <a:off x="1589582" y="4697876"/>
            <a:ext cx="8871204" cy="1096525"/>
          </a:xfrm>
          <a:prstGeom prst="roundRect">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835771" y="4799863"/>
            <a:ext cx="8625015" cy="892552"/>
          </a:xfrm>
          <a:prstGeom prst="rect">
            <a:avLst/>
          </a:prstGeom>
          <a:noFill/>
        </p:spPr>
        <p:txBody>
          <a:bodyPr wrap="square" rtlCol="0">
            <a:spAutoFit/>
          </a:bodyPr>
          <a:lstStyle/>
          <a:p>
            <a:pPr algn="ctr"/>
            <a:r>
              <a:rPr lang="en-GB" sz="2600" dirty="0"/>
              <a:t>Traumatised people lead traumatic and traumatising lives (Van der </a:t>
            </a:r>
            <a:r>
              <a:rPr lang="en-GB" sz="2600" dirty="0" err="1"/>
              <a:t>Kolk</a:t>
            </a:r>
            <a:r>
              <a:rPr lang="en-GB" sz="2600" dirty="0"/>
              <a:t> and McFarlane 1996)</a:t>
            </a:r>
          </a:p>
        </p:txBody>
      </p:sp>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E9D86A3E-E722-4818-9B05-23CF2A0DB160}"/>
                                            </p:graphicEl>
                                          </p:spTgt>
                                        </p:tgtEl>
                                        <p:attrNameLst>
                                          <p:attrName>style.visibility</p:attrName>
                                        </p:attrNameLst>
                                      </p:cBhvr>
                                      <p:to>
                                        <p:strVal val="visible"/>
                                      </p:to>
                                    </p:set>
                                    <p:animEffect transition="in" filter="fade">
                                      <p:cBhvr>
                                        <p:cTn id="7" dur="500"/>
                                        <p:tgtEl>
                                          <p:spTgt spid="7">
                                            <p:graphicEl>
                                              <a:dgm id="{E9D86A3E-E722-4818-9B05-23CF2A0DB16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5196998-9376-44C3-838B-B9FA301B1D91}"/>
                                            </p:graphicEl>
                                          </p:spTgt>
                                        </p:tgtEl>
                                        <p:attrNameLst>
                                          <p:attrName>style.visibility</p:attrName>
                                        </p:attrNameLst>
                                      </p:cBhvr>
                                      <p:to>
                                        <p:strVal val="visible"/>
                                      </p:to>
                                    </p:set>
                                    <p:animEffect transition="in" filter="fade">
                                      <p:cBhvr>
                                        <p:cTn id="12" dur="500"/>
                                        <p:tgtEl>
                                          <p:spTgt spid="7">
                                            <p:graphicEl>
                                              <a:dgm id="{95196998-9376-44C3-838B-B9FA301B1D9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9C1C0E90-BC24-4429-965E-352BFA519F20}"/>
                                            </p:graphicEl>
                                          </p:spTgt>
                                        </p:tgtEl>
                                        <p:attrNameLst>
                                          <p:attrName>style.visibility</p:attrName>
                                        </p:attrNameLst>
                                      </p:cBhvr>
                                      <p:to>
                                        <p:strVal val="visible"/>
                                      </p:to>
                                    </p:set>
                                    <p:animEffect transition="in" filter="fade">
                                      <p:cBhvr>
                                        <p:cTn id="17" dur="500"/>
                                        <p:tgtEl>
                                          <p:spTgt spid="7">
                                            <p:graphicEl>
                                              <a:dgm id="{9C1C0E90-BC24-4429-965E-352BFA519F2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DDBF267A-8252-4716-BA60-8E76F14E4F8B}"/>
                                            </p:graphicEl>
                                          </p:spTgt>
                                        </p:tgtEl>
                                        <p:attrNameLst>
                                          <p:attrName>style.visibility</p:attrName>
                                        </p:attrNameLst>
                                      </p:cBhvr>
                                      <p:to>
                                        <p:strVal val="visible"/>
                                      </p:to>
                                    </p:set>
                                    <p:animEffect transition="in" filter="fade">
                                      <p:cBhvr>
                                        <p:cTn id="20" dur="500"/>
                                        <p:tgtEl>
                                          <p:spTgt spid="7">
                                            <p:graphicEl>
                                              <a:dgm id="{DDBF267A-8252-4716-BA60-8E76F14E4F8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19606EA7-0DAB-410E-A59B-7093CFD51ADB}"/>
                                            </p:graphicEl>
                                          </p:spTgt>
                                        </p:tgtEl>
                                        <p:attrNameLst>
                                          <p:attrName>style.visibility</p:attrName>
                                        </p:attrNameLst>
                                      </p:cBhvr>
                                      <p:to>
                                        <p:strVal val="visible"/>
                                      </p:to>
                                    </p:set>
                                    <p:animEffect transition="in" filter="fade">
                                      <p:cBhvr>
                                        <p:cTn id="25" dur="500"/>
                                        <p:tgtEl>
                                          <p:spTgt spid="7">
                                            <p:graphicEl>
                                              <a:dgm id="{19606EA7-0DAB-410E-A59B-7093CFD51AD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BE4777BC-1A76-4BF7-9013-B46E8C39BBC4}"/>
                                            </p:graphicEl>
                                          </p:spTgt>
                                        </p:tgtEl>
                                        <p:attrNameLst>
                                          <p:attrName>style.visibility</p:attrName>
                                        </p:attrNameLst>
                                      </p:cBhvr>
                                      <p:to>
                                        <p:strVal val="visible"/>
                                      </p:to>
                                    </p:set>
                                    <p:animEffect transition="in" filter="fade">
                                      <p:cBhvr>
                                        <p:cTn id="30" dur="500"/>
                                        <p:tgtEl>
                                          <p:spTgt spid="7">
                                            <p:graphicEl>
                                              <a:dgm id="{BE4777BC-1A76-4BF7-9013-B46E8C39BBC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FCD17527-698A-40C3-804D-267E9004C39F}"/>
                                            </p:graphicEl>
                                          </p:spTgt>
                                        </p:tgtEl>
                                        <p:attrNameLst>
                                          <p:attrName>style.visibility</p:attrName>
                                        </p:attrNameLst>
                                      </p:cBhvr>
                                      <p:to>
                                        <p:strVal val="visible"/>
                                      </p:to>
                                    </p:set>
                                    <p:animEffect transition="in" filter="fade">
                                      <p:cBhvr>
                                        <p:cTn id="33" dur="500"/>
                                        <p:tgtEl>
                                          <p:spTgt spid="7">
                                            <p:graphicEl>
                                              <a:dgm id="{FCD17527-698A-40C3-804D-267E9004C39F}"/>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graphicEl>
                                              <a:dgm id="{7FAA15BE-91D5-4827-90B1-149E4B5F4057}"/>
                                            </p:graphicEl>
                                          </p:spTgt>
                                        </p:tgtEl>
                                        <p:attrNameLst>
                                          <p:attrName>style.visibility</p:attrName>
                                        </p:attrNameLst>
                                      </p:cBhvr>
                                      <p:to>
                                        <p:strVal val="visible"/>
                                      </p:to>
                                    </p:set>
                                    <p:animEffect transition="in" filter="fade">
                                      <p:cBhvr>
                                        <p:cTn id="38" dur="500"/>
                                        <p:tgtEl>
                                          <p:spTgt spid="7">
                                            <p:graphicEl>
                                              <a:dgm id="{7FAA15BE-91D5-4827-90B1-149E4B5F4057}"/>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500"/>
                                        <p:tgtEl>
                                          <p:spTgt spid="9"/>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P spid="9" grpId="0" animBg="1"/>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DASH Model</a:t>
            </a:r>
          </a:p>
        </p:txBody>
      </p:sp>
      <p:graphicFrame>
        <p:nvGraphicFramePr>
          <p:cNvPr id="2" name="Diagram 1"/>
          <p:cNvGraphicFramePr/>
          <p:nvPr>
            <p:extLst>
              <p:ext uri="{D42A27DB-BD31-4B8C-83A1-F6EECF244321}">
                <p14:modId xmlns:p14="http://schemas.microsoft.com/office/powerpoint/2010/main" val="3150661944"/>
              </p:ext>
            </p:extLst>
          </p:nvPr>
        </p:nvGraphicFramePr>
        <p:xfrm>
          <a:off x="1145060" y="902322"/>
          <a:ext cx="11046940"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073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B6EAC94-B316-4405-8D00-EC6FFABE447C}"/>
                                            </p:graphicEl>
                                          </p:spTgt>
                                        </p:tgtEl>
                                        <p:attrNameLst>
                                          <p:attrName>style.visibility</p:attrName>
                                        </p:attrNameLst>
                                      </p:cBhvr>
                                      <p:to>
                                        <p:strVal val="visible"/>
                                      </p:to>
                                    </p:set>
                                    <p:animEffect transition="in" filter="fade">
                                      <p:cBhvr>
                                        <p:cTn id="7" dur="500"/>
                                        <p:tgtEl>
                                          <p:spTgt spid="2">
                                            <p:graphicEl>
                                              <a:dgm id="{EB6EAC94-B316-4405-8D00-EC6FFABE447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EE6B75C-92BE-444D-9D3D-E8114B6C1774}"/>
                                            </p:graphicEl>
                                          </p:spTgt>
                                        </p:tgtEl>
                                        <p:attrNameLst>
                                          <p:attrName>style.visibility</p:attrName>
                                        </p:attrNameLst>
                                      </p:cBhvr>
                                      <p:to>
                                        <p:strVal val="visible"/>
                                      </p:to>
                                    </p:set>
                                    <p:animEffect transition="in" filter="fade">
                                      <p:cBhvr>
                                        <p:cTn id="10" dur="500"/>
                                        <p:tgtEl>
                                          <p:spTgt spid="2">
                                            <p:graphicEl>
                                              <a:dgm id="{FEE6B75C-92BE-444D-9D3D-E8114B6C177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5EC362E0-F2FF-400D-A4E5-EFAD261B52CC}"/>
                                            </p:graphicEl>
                                          </p:spTgt>
                                        </p:tgtEl>
                                        <p:attrNameLst>
                                          <p:attrName>style.visibility</p:attrName>
                                        </p:attrNameLst>
                                      </p:cBhvr>
                                      <p:to>
                                        <p:strVal val="visible"/>
                                      </p:to>
                                    </p:set>
                                    <p:animEffect transition="in" filter="fade">
                                      <p:cBhvr>
                                        <p:cTn id="15" dur="500"/>
                                        <p:tgtEl>
                                          <p:spTgt spid="2">
                                            <p:graphicEl>
                                              <a:dgm id="{5EC362E0-F2FF-400D-A4E5-EFAD261B52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F446CB4-241A-4ABF-858B-8CF83F0F3A21}"/>
                                            </p:graphicEl>
                                          </p:spTgt>
                                        </p:tgtEl>
                                        <p:attrNameLst>
                                          <p:attrName>style.visibility</p:attrName>
                                        </p:attrNameLst>
                                      </p:cBhvr>
                                      <p:to>
                                        <p:strVal val="visible"/>
                                      </p:to>
                                    </p:set>
                                    <p:animEffect transition="in" filter="fade">
                                      <p:cBhvr>
                                        <p:cTn id="20" dur="500"/>
                                        <p:tgtEl>
                                          <p:spTgt spid="2">
                                            <p:graphicEl>
                                              <a:dgm id="{BF446CB4-241A-4ABF-858B-8CF83F0F3A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8129"/>
          </a:xfrm>
          <a:solidFill>
            <a:srgbClr val="002060"/>
          </a:solidFill>
        </p:spPr>
        <p:txBody>
          <a:bodyPr>
            <a:normAutofit/>
          </a:bodyPr>
          <a:lstStyle/>
          <a:p>
            <a:pPr algn="ctr"/>
            <a:r>
              <a:rPr lang="en-GB" sz="3600" b="1" dirty="0">
                <a:solidFill>
                  <a:schemeClr val="bg1"/>
                </a:solidFill>
                <a:latin typeface="+mn-lt"/>
              </a:rPr>
              <a:t>The DASH model seeks to……</a:t>
            </a:r>
          </a:p>
        </p:txBody>
      </p:sp>
      <p:graphicFrame>
        <p:nvGraphicFramePr>
          <p:cNvPr id="5" name="Diagram 4"/>
          <p:cNvGraphicFramePr/>
          <p:nvPr>
            <p:extLst>
              <p:ext uri="{D42A27DB-BD31-4B8C-83A1-F6EECF244321}">
                <p14:modId xmlns:p14="http://schemas.microsoft.com/office/powerpoint/2010/main" val="3288910805"/>
              </p:ext>
            </p:extLst>
          </p:nvPr>
        </p:nvGraphicFramePr>
        <p:xfrm>
          <a:off x="740719" y="1013254"/>
          <a:ext cx="10710562" cy="4984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67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5B55F62-4767-40C8-8E8E-822B173240E6}"/>
                                            </p:graphicEl>
                                          </p:spTgt>
                                        </p:tgtEl>
                                        <p:attrNameLst>
                                          <p:attrName>style.visibility</p:attrName>
                                        </p:attrNameLst>
                                      </p:cBhvr>
                                      <p:to>
                                        <p:strVal val="visible"/>
                                      </p:to>
                                    </p:set>
                                    <p:animEffect transition="in" filter="fade">
                                      <p:cBhvr>
                                        <p:cTn id="7" dur="500"/>
                                        <p:tgtEl>
                                          <p:spTgt spid="5">
                                            <p:graphicEl>
                                              <a:dgm id="{95B55F62-4767-40C8-8E8E-822B1732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4FE2FEA-3FF2-4562-A5EB-B2195AD6BCE6}"/>
                                            </p:graphicEl>
                                          </p:spTgt>
                                        </p:tgtEl>
                                        <p:attrNameLst>
                                          <p:attrName>style.visibility</p:attrName>
                                        </p:attrNameLst>
                                      </p:cBhvr>
                                      <p:to>
                                        <p:strVal val="visible"/>
                                      </p:to>
                                    </p:set>
                                    <p:animEffect transition="in" filter="fade">
                                      <p:cBhvr>
                                        <p:cTn id="12" dur="500"/>
                                        <p:tgtEl>
                                          <p:spTgt spid="5">
                                            <p:graphicEl>
                                              <a:dgm id="{A4FE2FEA-3FF2-4562-A5EB-B2195AD6BC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19FA2E6-0C98-4EC7-B18F-869F77AD6EFD}"/>
                                            </p:graphicEl>
                                          </p:spTgt>
                                        </p:tgtEl>
                                        <p:attrNameLst>
                                          <p:attrName>style.visibility</p:attrName>
                                        </p:attrNameLst>
                                      </p:cBhvr>
                                      <p:to>
                                        <p:strVal val="visible"/>
                                      </p:to>
                                    </p:set>
                                    <p:animEffect transition="in" filter="fade">
                                      <p:cBhvr>
                                        <p:cTn id="17" dur="500"/>
                                        <p:tgtEl>
                                          <p:spTgt spid="5">
                                            <p:graphicEl>
                                              <a:dgm id="{E19FA2E6-0C98-4EC7-B18F-869F77AD6EF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65035FC-A9FC-4988-9F21-D772B8923BC8}"/>
                                            </p:graphicEl>
                                          </p:spTgt>
                                        </p:tgtEl>
                                        <p:attrNameLst>
                                          <p:attrName>style.visibility</p:attrName>
                                        </p:attrNameLst>
                                      </p:cBhvr>
                                      <p:to>
                                        <p:strVal val="visible"/>
                                      </p:to>
                                    </p:set>
                                    <p:animEffect transition="in" filter="fade">
                                      <p:cBhvr>
                                        <p:cTn id="22" dur="500"/>
                                        <p:tgtEl>
                                          <p:spTgt spid="5">
                                            <p:graphicEl>
                                              <a:dgm id="{A65035FC-A9FC-4988-9F21-D772B8923B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7F5ED3-6F06-42D3-B455-0E5051335182}"/>
                                            </p:graphicEl>
                                          </p:spTgt>
                                        </p:tgtEl>
                                        <p:attrNameLst>
                                          <p:attrName>style.visibility</p:attrName>
                                        </p:attrNameLst>
                                      </p:cBhvr>
                                      <p:to>
                                        <p:strVal val="visible"/>
                                      </p:to>
                                    </p:set>
                                    <p:animEffect transition="in" filter="fade">
                                      <p:cBhvr>
                                        <p:cTn id="27" dur="500"/>
                                        <p:tgtEl>
                                          <p:spTgt spid="5">
                                            <p:graphicEl>
                                              <a:dgm id="{0D7F5ED3-6F06-42D3-B455-0E50513351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46675" y="1982356"/>
            <a:ext cx="8280920" cy="1569660"/>
          </a:xfrm>
          <a:prstGeom prst="rect">
            <a:avLst/>
          </a:prstGeom>
          <a:solidFill>
            <a:srgbClr val="002060"/>
          </a:solidFill>
        </p:spPr>
        <p:txBody>
          <a:bodyPr wrap="square" rtlCol="0">
            <a:spAutoFit/>
          </a:bodyPr>
          <a:lstStyle/>
          <a:p>
            <a:pPr algn="ctr"/>
            <a:r>
              <a:rPr lang="en-GB" sz="4800" b="1" dirty="0">
                <a:solidFill>
                  <a:schemeClr val="bg1"/>
                </a:solidFill>
              </a:rPr>
              <a:t>PPN: Public Protection Notification</a:t>
            </a:r>
          </a:p>
        </p:txBody>
      </p:sp>
    </p:spTree>
    <p:extLst>
      <p:ext uri="{BB962C8B-B14F-4D97-AF65-F5344CB8AC3E}">
        <p14:creationId xmlns:p14="http://schemas.microsoft.com/office/powerpoint/2010/main" val="2186872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8702"/>
          </a:xfrm>
          <a:solidFill>
            <a:srgbClr val="002060"/>
          </a:solidFill>
        </p:spPr>
        <p:txBody>
          <a:bodyPr>
            <a:normAutofit/>
          </a:bodyPr>
          <a:lstStyle/>
          <a:p>
            <a:pPr algn="ctr"/>
            <a:r>
              <a:rPr lang="en-GB" sz="3600" b="1" dirty="0">
                <a:solidFill>
                  <a:schemeClr val="bg1"/>
                </a:solidFill>
                <a:latin typeface="+mn-lt"/>
              </a:rPr>
              <a:t>Risk Levels</a:t>
            </a:r>
          </a:p>
        </p:txBody>
      </p:sp>
      <p:graphicFrame>
        <p:nvGraphicFramePr>
          <p:cNvPr id="4" name="Diagram 3"/>
          <p:cNvGraphicFramePr/>
          <p:nvPr>
            <p:extLst>
              <p:ext uri="{D42A27DB-BD31-4B8C-83A1-F6EECF244321}">
                <p14:modId xmlns:p14="http://schemas.microsoft.com/office/powerpoint/2010/main" val="2906062589"/>
              </p:ext>
            </p:extLst>
          </p:nvPr>
        </p:nvGraphicFramePr>
        <p:xfrm>
          <a:off x="1012224" y="689191"/>
          <a:ext cx="10167551" cy="51745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154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43F8F9-AC9C-4EE4-80EB-FD770EF474AD}"/>
                                            </p:graphicEl>
                                          </p:spTgt>
                                        </p:tgtEl>
                                        <p:attrNameLst>
                                          <p:attrName>style.visibility</p:attrName>
                                        </p:attrNameLst>
                                      </p:cBhvr>
                                      <p:to>
                                        <p:strVal val="visible"/>
                                      </p:to>
                                    </p:set>
                                    <p:animEffect transition="in" filter="fade">
                                      <p:cBhvr>
                                        <p:cTn id="7" dur="500"/>
                                        <p:tgtEl>
                                          <p:spTgt spid="4">
                                            <p:graphicEl>
                                              <a:dgm id="{1243F8F9-AC9C-4EE4-80EB-FD770EF474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39751AC-0AED-4424-821A-F381E18123BF}"/>
                                            </p:graphicEl>
                                          </p:spTgt>
                                        </p:tgtEl>
                                        <p:attrNameLst>
                                          <p:attrName>style.visibility</p:attrName>
                                        </p:attrNameLst>
                                      </p:cBhvr>
                                      <p:to>
                                        <p:strVal val="visible"/>
                                      </p:to>
                                    </p:set>
                                    <p:animEffect transition="in" filter="fade">
                                      <p:cBhvr>
                                        <p:cTn id="12" dur="500"/>
                                        <p:tgtEl>
                                          <p:spTgt spid="4">
                                            <p:graphicEl>
                                              <a:dgm id="{139751AC-0AED-4424-821A-F381E18123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D10A967-5243-4171-9D85-44B80B37AC32}"/>
                                            </p:graphicEl>
                                          </p:spTgt>
                                        </p:tgtEl>
                                        <p:attrNameLst>
                                          <p:attrName>style.visibility</p:attrName>
                                        </p:attrNameLst>
                                      </p:cBhvr>
                                      <p:to>
                                        <p:strVal val="visible"/>
                                      </p:to>
                                    </p:set>
                                    <p:animEffect transition="in" filter="fade">
                                      <p:cBhvr>
                                        <p:cTn id="17" dur="500"/>
                                        <p:tgtEl>
                                          <p:spTgt spid="4">
                                            <p:graphicEl>
                                              <a:dgm id="{8D10A967-5243-4171-9D85-44B80B37AC3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56B7B87-8588-4E0E-B135-A2DB3B449533}"/>
                                            </p:graphicEl>
                                          </p:spTgt>
                                        </p:tgtEl>
                                        <p:attrNameLst>
                                          <p:attrName>style.visibility</p:attrName>
                                        </p:attrNameLst>
                                      </p:cBhvr>
                                      <p:to>
                                        <p:strVal val="visible"/>
                                      </p:to>
                                    </p:set>
                                    <p:animEffect transition="in" filter="fade">
                                      <p:cBhvr>
                                        <p:cTn id="22" dur="500"/>
                                        <p:tgtEl>
                                          <p:spTgt spid="4">
                                            <p:graphicEl>
                                              <a:dgm id="{556B7B87-8588-4E0E-B135-A2DB3B44953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1EBAE8B-39CF-4F82-84F7-995BDD54DE96}"/>
                                            </p:graphicEl>
                                          </p:spTgt>
                                        </p:tgtEl>
                                        <p:attrNameLst>
                                          <p:attrName>style.visibility</p:attrName>
                                        </p:attrNameLst>
                                      </p:cBhvr>
                                      <p:to>
                                        <p:strVal val="visible"/>
                                      </p:to>
                                    </p:set>
                                    <p:animEffect transition="in" filter="fade">
                                      <p:cBhvr>
                                        <p:cTn id="27" dur="500"/>
                                        <p:tgtEl>
                                          <p:spTgt spid="4">
                                            <p:graphicEl>
                                              <a:dgm id="{81EBAE8B-39CF-4F82-84F7-995BDD54DE9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5F2C1207-45A4-4D06-83AF-DE274E6C639D}"/>
                                            </p:graphicEl>
                                          </p:spTgt>
                                        </p:tgtEl>
                                        <p:attrNameLst>
                                          <p:attrName>style.visibility</p:attrName>
                                        </p:attrNameLst>
                                      </p:cBhvr>
                                      <p:to>
                                        <p:strVal val="visible"/>
                                      </p:to>
                                    </p:set>
                                    <p:animEffect transition="in" filter="fade">
                                      <p:cBhvr>
                                        <p:cTn id="32" dur="500"/>
                                        <p:tgtEl>
                                          <p:spTgt spid="4">
                                            <p:graphicEl>
                                              <a:dgm id="{5F2C1207-45A4-4D06-83AF-DE274E6C6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3989"/>
          </a:xfrm>
          <a:solidFill>
            <a:srgbClr val="002060"/>
          </a:solidFill>
        </p:spPr>
        <p:txBody>
          <a:bodyPr>
            <a:normAutofit fontScale="90000"/>
          </a:bodyPr>
          <a:lstStyle/>
          <a:p>
            <a:pPr algn="ctr"/>
            <a:r>
              <a:rPr lang="en-GB" sz="3600" b="1" dirty="0">
                <a:solidFill>
                  <a:schemeClr val="bg1"/>
                </a:solidFill>
                <a:latin typeface="+mn-lt"/>
              </a:rPr>
              <a:t>PPN</a:t>
            </a:r>
          </a:p>
        </p:txBody>
      </p:sp>
      <p:sp>
        <p:nvSpPr>
          <p:cNvPr id="3" name="Horizontal Scroll 2"/>
          <p:cNvSpPr/>
          <p:nvPr/>
        </p:nvSpPr>
        <p:spPr>
          <a:xfrm>
            <a:off x="1252151" y="939114"/>
            <a:ext cx="9687697" cy="476970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2174789" y="1952368"/>
            <a:ext cx="8526162" cy="3108543"/>
          </a:xfrm>
          <a:prstGeom prst="rect">
            <a:avLst/>
          </a:prstGeom>
          <a:noFill/>
        </p:spPr>
        <p:txBody>
          <a:bodyPr wrap="square" rtlCol="0">
            <a:spAutoFit/>
          </a:bodyPr>
          <a:lstStyle/>
          <a:p>
            <a:pPr algn="ctr"/>
            <a:r>
              <a:rPr lang="en-GB" sz="2800" dirty="0"/>
              <a:t>A PPN form must be submitted in every Domestic Abuse and Stalking and Harassment incident</a:t>
            </a:r>
          </a:p>
          <a:p>
            <a:pPr algn="ctr"/>
            <a:endParaRPr lang="en-GB" sz="2800" dirty="0"/>
          </a:p>
          <a:p>
            <a:pPr algn="ctr"/>
            <a:r>
              <a:rPr lang="en-GB" sz="2800" dirty="0"/>
              <a:t>The PPN is used to update partner agencies and share information they may be aware of in order for them to provide further assistance to the victims and other vulnerable persons</a:t>
            </a:r>
          </a:p>
        </p:txBody>
      </p:sp>
    </p:spTree>
    <p:extLst>
      <p:ext uri="{BB962C8B-B14F-4D97-AF65-F5344CB8AC3E}">
        <p14:creationId xmlns:p14="http://schemas.microsoft.com/office/powerpoint/2010/main" val="229128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184" y="117058"/>
            <a:ext cx="10515600" cy="623416"/>
          </a:xfrm>
          <a:solidFill>
            <a:srgbClr val="002060"/>
          </a:solidFill>
        </p:spPr>
        <p:txBody>
          <a:bodyPr>
            <a:normAutofit/>
          </a:bodyPr>
          <a:lstStyle/>
          <a:p>
            <a:pPr algn="ctr"/>
            <a:r>
              <a:rPr lang="en-GB" sz="3600" b="1" dirty="0">
                <a:solidFill>
                  <a:schemeClr val="bg1"/>
                </a:solidFill>
                <a:latin typeface="+mn-lt"/>
              </a:rPr>
              <a:t>PPN</a:t>
            </a:r>
          </a:p>
        </p:txBody>
      </p:sp>
      <p:graphicFrame>
        <p:nvGraphicFramePr>
          <p:cNvPr id="3" name="Diagram 2"/>
          <p:cNvGraphicFramePr/>
          <p:nvPr>
            <p:extLst>
              <p:ext uri="{D42A27DB-BD31-4B8C-83A1-F6EECF244321}">
                <p14:modId xmlns:p14="http://schemas.microsoft.com/office/powerpoint/2010/main" val="2347228921"/>
              </p:ext>
            </p:extLst>
          </p:nvPr>
        </p:nvGraphicFramePr>
        <p:xfrm>
          <a:off x="1322172" y="921023"/>
          <a:ext cx="9406067" cy="3724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561070" y="4825890"/>
            <a:ext cx="9069860" cy="830997"/>
          </a:xfrm>
          <a:prstGeom prst="rect">
            <a:avLst/>
          </a:prstGeom>
          <a:solidFill>
            <a:schemeClr val="accent2">
              <a:lumMod val="60000"/>
              <a:lumOff val="40000"/>
            </a:schemeClr>
          </a:solidFill>
          <a:ln w="57150">
            <a:solidFill>
              <a:schemeClr val="tx1"/>
            </a:solidFill>
          </a:ln>
        </p:spPr>
        <p:txBody>
          <a:bodyPr wrap="square" rtlCol="0">
            <a:spAutoFit/>
          </a:bodyPr>
          <a:lstStyle/>
          <a:p>
            <a:pPr algn="ctr"/>
            <a:r>
              <a:rPr lang="en-GB" sz="2400" b="1" i="1" u="sng" dirty="0"/>
              <a:t>You</a:t>
            </a:r>
            <a:r>
              <a:rPr lang="en-GB" sz="2400" dirty="0"/>
              <a:t> have responsibility for the risk until it is handed over to the oncoming shift or specialist staff</a:t>
            </a:r>
          </a:p>
        </p:txBody>
      </p:sp>
    </p:spTree>
    <p:extLst>
      <p:ext uri="{BB962C8B-B14F-4D97-AF65-F5344CB8AC3E}">
        <p14:creationId xmlns:p14="http://schemas.microsoft.com/office/powerpoint/2010/main" val="342861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EE9F946-656A-4268-8367-A514CE496F82}"/>
                                            </p:graphicEl>
                                          </p:spTgt>
                                        </p:tgtEl>
                                        <p:attrNameLst>
                                          <p:attrName>style.visibility</p:attrName>
                                        </p:attrNameLst>
                                      </p:cBhvr>
                                      <p:to>
                                        <p:strVal val="visible"/>
                                      </p:to>
                                    </p:set>
                                    <p:animEffect transition="in" filter="fade">
                                      <p:cBhvr>
                                        <p:cTn id="7" dur="500"/>
                                        <p:tgtEl>
                                          <p:spTgt spid="3">
                                            <p:graphicEl>
                                              <a:dgm id="{AEE9F946-656A-4268-8367-A514CE496F8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1C02E18-01AE-4EFA-A4DB-13A6689C10A2}"/>
                                            </p:graphicEl>
                                          </p:spTgt>
                                        </p:tgtEl>
                                        <p:attrNameLst>
                                          <p:attrName>style.visibility</p:attrName>
                                        </p:attrNameLst>
                                      </p:cBhvr>
                                      <p:to>
                                        <p:strVal val="visible"/>
                                      </p:to>
                                    </p:set>
                                    <p:animEffect transition="in" filter="fade">
                                      <p:cBhvr>
                                        <p:cTn id="12" dur="500"/>
                                        <p:tgtEl>
                                          <p:spTgt spid="3">
                                            <p:graphicEl>
                                              <a:dgm id="{A1C02E18-01AE-4EFA-A4DB-13A6689C10A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A5404D5-74B1-47B2-A6C1-5A05593F2738}"/>
                                            </p:graphicEl>
                                          </p:spTgt>
                                        </p:tgtEl>
                                        <p:attrNameLst>
                                          <p:attrName>style.visibility</p:attrName>
                                        </p:attrNameLst>
                                      </p:cBhvr>
                                      <p:to>
                                        <p:strVal val="visible"/>
                                      </p:to>
                                    </p:set>
                                    <p:animEffect transition="in" filter="fade">
                                      <p:cBhvr>
                                        <p:cTn id="15" dur="500"/>
                                        <p:tgtEl>
                                          <p:spTgt spid="3">
                                            <p:graphicEl>
                                              <a:dgm id="{4A5404D5-74B1-47B2-A6C1-5A05593F273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93718B5-C1FC-4B07-A881-7B50C1083D86}"/>
                                            </p:graphicEl>
                                          </p:spTgt>
                                        </p:tgtEl>
                                        <p:attrNameLst>
                                          <p:attrName>style.visibility</p:attrName>
                                        </p:attrNameLst>
                                      </p:cBhvr>
                                      <p:to>
                                        <p:strVal val="visible"/>
                                      </p:to>
                                    </p:set>
                                    <p:animEffect transition="in" filter="fade">
                                      <p:cBhvr>
                                        <p:cTn id="20" dur="500"/>
                                        <p:tgtEl>
                                          <p:spTgt spid="3">
                                            <p:graphicEl>
                                              <a:dgm id="{293718B5-C1FC-4B07-A881-7B50C1083D8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4C489A23-FF2A-4F03-BEEC-142303CE3A46}"/>
                                            </p:graphicEl>
                                          </p:spTgt>
                                        </p:tgtEl>
                                        <p:attrNameLst>
                                          <p:attrName>style.visibility</p:attrName>
                                        </p:attrNameLst>
                                      </p:cBhvr>
                                      <p:to>
                                        <p:strVal val="visible"/>
                                      </p:to>
                                    </p:set>
                                    <p:animEffect transition="in" filter="fade">
                                      <p:cBhvr>
                                        <p:cTn id="23" dur="500"/>
                                        <p:tgtEl>
                                          <p:spTgt spid="3">
                                            <p:graphicEl>
                                              <a:dgm id="{4C489A23-FF2A-4F03-BEEC-142303CE3A4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FB6D68A-2240-4B67-8E1F-005C48774860}"/>
                                            </p:graphicEl>
                                          </p:spTgt>
                                        </p:tgtEl>
                                        <p:attrNameLst>
                                          <p:attrName>style.visibility</p:attrName>
                                        </p:attrNameLst>
                                      </p:cBhvr>
                                      <p:to>
                                        <p:strVal val="visible"/>
                                      </p:to>
                                    </p:set>
                                    <p:animEffect transition="in" filter="fade">
                                      <p:cBhvr>
                                        <p:cTn id="28" dur="500"/>
                                        <p:tgtEl>
                                          <p:spTgt spid="3">
                                            <p:graphicEl>
                                              <a:dgm id="{DFB6D68A-2240-4B67-8E1F-005C4877486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6AA3B080-5896-4066-B132-9483E91E29D4}"/>
                                            </p:graphicEl>
                                          </p:spTgt>
                                        </p:tgtEl>
                                        <p:attrNameLst>
                                          <p:attrName>style.visibility</p:attrName>
                                        </p:attrNameLst>
                                      </p:cBhvr>
                                      <p:to>
                                        <p:strVal val="visible"/>
                                      </p:to>
                                    </p:set>
                                    <p:animEffect transition="in" filter="fade">
                                      <p:cBhvr>
                                        <p:cTn id="31" dur="500"/>
                                        <p:tgtEl>
                                          <p:spTgt spid="3">
                                            <p:graphicEl>
                                              <a:dgm id="{6AA3B080-5896-4066-B132-9483E91E29D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iterate type="lt">
                                    <p:tmPct val="0"/>
                                  </p:iterate>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34" presetClass="emph" presetSubtype="0" fill="hold" grpId="1" nodeType="clickEffect">
                                  <p:stCondLst>
                                    <p:cond delay="0"/>
                                  </p:stCondLst>
                                  <p:iterate type="lt">
                                    <p:tmPct val="10000"/>
                                  </p:iterate>
                                  <p:childTnLst>
                                    <p:animMotion origin="layout" path="M 0.0 0.0 L 0.0 -0.07213" pathEditMode="relative" ptsTypes="">
                                      <p:cBhvr>
                                        <p:cTn id="40" dur="250" accel="50000" decel="50000" autoRev="1" fill="hold">
                                          <p:stCondLst>
                                            <p:cond delay="0"/>
                                          </p:stCondLst>
                                        </p:cTn>
                                        <p:tgtEl>
                                          <p:spTgt spid="4"/>
                                        </p:tgtEl>
                                        <p:attrNameLst>
                                          <p:attrName>ppt_x</p:attrName>
                                          <p:attrName>ppt_y</p:attrName>
                                        </p:attrNameLst>
                                      </p:cBhvr>
                                    </p:animMotion>
                                    <p:animRot by="1500000">
                                      <p:cBhvr>
                                        <p:cTn id="41" dur="125" fill="hold">
                                          <p:stCondLst>
                                            <p:cond delay="0"/>
                                          </p:stCondLst>
                                        </p:cTn>
                                        <p:tgtEl>
                                          <p:spTgt spid="4"/>
                                        </p:tgtEl>
                                        <p:attrNameLst>
                                          <p:attrName>r</p:attrName>
                                        </p:attrNameLst>
                                      </p:cBhvr>
                                    </p:animRot>
                                    <p:animRot by="-1500000">
                                      <p:cBhvr>
                                        <p:cTn id="42" dur="125" fill="hold">
                                          <p:stCondLst>
                                            <p:cond delay="125"/>
                                          </p:stCondLst>
                                        </p:cTn>
                                        <p:tgtEl>
                                          <p:spTgt spid="4"/>
                                        </p:tgtEl>
                                        <p:attrNameLst>
                                          <p:attrName>r</p:attrName>
                                        </p:attrNameLst>
                                      </p:cBhvr>
                                    </p:animRot>
                                    <p:animRot by="-1500000">
                                      <p:cBhvr>
                                        <p:cTn id="43" dur="125" fill="hold">
                                          <p:stCondLst>
                                            <p:cond delay="250"/>
                                          </p:stCondLst>
                                        </p:cTn>
                                        <p:tgtEl>
                                          <p:spTgt spid="4"/>
                                        </p:tgtEl>
                                        <p:attrNameLst>
                                          <p:attrName>r</p:attrName>
                                        </p:attrNameLst>
                                      </p:cBhvr>
                                    </p:animRot>
                                    <p:animRot by="1500000">
                                      <p:cBhvr>
                                        <p:cTn id="44"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P spid="4" grpId="1"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23416"/>
          </a:xfrm>
          <a:solidFill>
            <a:srgbClr val="002060"/>
          </a:solidFill>
        </p:spPr>
        <p:txBody>
          <a:bodyPr>
            <a:normAutofit/>
          </a:bodyPr>
          <a:lstStyle/>
          <a:p>
            <a:pPr algn="ctr"/>
            <a:r>
              <a:rPr lang="en-GB" sz="3600" b="1" dirty="0">
                <a:solidFill>
                  <a:schemeClr val="bg1"/>
                </a:solidFill>
                <a:latin typeface="+mn-lt"/>
              </a:rPr>
              <a:t>PPN Referral Pathway</a:t>
            </a:r>
          </a:p>
        </p:txBody>
      </p:sp>
      <p:graphicFrame>
        <p:nvGraphicFramePr>
          <p:cNvPr id="4" name="Diagram 3"/>
          <p:cNvGraphicFramePr/>
          <p:nvPr>
            <p:extLst>
              <p:ext uri="{D42A27DB-BD31-4B8C-83A1-F6EECF244321}">
                <p14:modId xmlns:p14="http://schemas.microsoft.com/office/powerpoint/2010/main" val="2445719520"/>
              </p:ext>
            </p:extLst>
          </p:nvPr>
        </p:nvGraphicFramePr>
        <p:xfrm>
          <a:off x="-241644" y="1186249"/>
          <a:ext cx="7133511" cy="4588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ight Arrow 7"/>
          <p:cNvSpPr/>
          <p:nvPr/>
        </p:nvSpPr>
        <p:spPr>
          <a:xfrm>
            <a:off x="6003323" y="4695567"/>
            <a:ext cx="2277763" cy="753763"/>
          </a:xfrm>
          <a:prstGeom prst="rightArrow">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8568380" y="1742304"/>
            <a:ext cx="2990335" cy="3707027"/>
          </a:xfrm>
          <a:prstGeom prst="round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773297" y="2510864"/>
            <a:ext cx="2580503" cy="1938992"/>
          </a:xfrm>
          <a:prstGeom prst="rect">
            <a:avLst/>
          </a:prstGeom>
          <a:noFill/>
        </p:spPr>
        <p:txBody>
          <a:bodyPr wrap="square" rtlCol="0">
            <a:spAutoFit/>
          </a:bodyPr>
          <a:lstStyle/>
          <a:p>
            <a:r>
              <a:rPr lang="en-GB" sz="2400" dirty="0"/>
              <a:t>Social Services</a:t>
            </a:r>
          </a:p>
          <a:p>
            <a:r>
              <a:rPr lang="en-GB" sz="2400" dirty="0"/>
              <a:t>IDVA</a:t>
            </a:r>
          </a:p>
          <a:p>
            <a:r>
              <a:rPr lang="en-GB" sz="2400" dirty="0"/>
              <a:t>Education</a:t>
            </a:r>
          </a:p>
          <a:p>
            <a:r>
              <a:rPr lang="en-GB" sz="2400" dirty="0"/>
              <a:t>Health</a:t>
            </a:r>
          </a:p>
          <a:p>
            <a:r>
              <a:rPr lang="en-GB" sz="2400" dirty="0"/>
              <a:t>3</a:t>
            </a:r>
            <a:r>
              <a:rPr lang="en-GB" sz="2400" baseline="30000" dirty="0"/>
              <a:t>rd</a:t>
            </a:r>
            <a:r>
              <a:rPr lang="en-GB" sz="2400" dirty="0"/>
              <a:t> Sector Agencies</a:t>
            </a:r>
          </a:p>
        </p:txBody>
      </p:sp>
    </p:spTree>
    <p:extLst>
      <p:ext uri="{BB962C8B-B14F-4D97-AF65-F5344CB8AC3E}">
        <p14:creationId xmlns:p14="http://schemas.microsoft.com/office/powerpoint/2010/main" val="2346004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70D607-C674-49CE-AFCC-29380EDF181F}"/>
                                            </p:graphicEl>
                                          </p:spTgt>
                                        </p:tgtEl>
                                        <p:attrNameLst>
                                          <p:attrName>style.visibility</p:attrName>
                                        </p:attrNameLst>
                                      </p:cBhvr>
                                      <p:to>
                                        <p:strVal val="visible"/>
                                      </p:to>
                                    </p:set>
                                    <p:animEffect transition="in" filter="fade">
                                      <p:cBhvr>
                                        <p:cTn id="7" dur="500"/>
                                        <p:tgtEl>
                                          <p:spTgt spid="4">
                                            <p:graphicEl>
                                              <a:dgm id="{C870D607-C674-49CE-AFCC-29380EDF181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B7FF27-33AA-4E6F-9E36-C83C00CEB1FC}"/>
                                            </p:graphicEl>
                                          </p:spTgt>
                                        </p:tgtEl>
                                        <p:attrNameLst>
                                          <p:attrName>style.visibility</p:attrName>
                                        </p:attrNameLst>
                                      </p:cBhvr>
                                      <p:to>
                                        <p:strVal val="visible"/>
                                      </p:to>
                                    </p:set>
                                    <p:animEffect transition="in" filter="fade">
                                      <p:cBhvr>
                                        <p:cTn id="12" dur="500"/>
                                        <p:tgtEl>
                                          <p:spTgt spid="4">
                                            <p:graphicEl>
                                              <a:dgm id="{F1B7FF27-33AA-4E6F-9E36-C83C00CEB1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75BF005-DCC8-4A92-BB23-4D084A0C1F91}"/>
                                            </p:graphicEl>
                                          </p:spTgt>
                                        </p:tgtEl>
                                        <p:attrNameLst>
                                          <p:attrName>style.visibility</p:attrName>
                                        </p:attrNameLst>
                                      </p:cBhvr>
                                      <p:to>
                                        <p:strVal val="visible"/>
                                      </p:to>
                                    </p:set>
                                    <p:animEffect transition="in" filter="fade">
                                      <p:cBhvr>
                                        <p:cTn id="15" dur="500"/>
                                        <p:tgtEl>
                                          <p:spTgt spid="4">
                                            <p:graphicEl>
                                              <a:dgm id="{E75BF005-DCC8-4A92-BB23-4D084A0C1F9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3D9024A-D0B8-4134-A508-0125B7D9788B}"/>
                                            </p:graphicEl>
                                          </p:spTgt>
                                        </p:tgtEl>
                                        <p:attrNameLst>
                                          <p:attrName>style.visibility</p:attrName>
                                        </p:attrNameLst>
                                      </p:cBhvr>
                                      <p:to>
                                        <p:strVal val="visible"/>
                                      </p:to>
                                    </p:set>
                                    <p:animEffect transition="in" filter="fade">
                                      <p:cBhvr>
                                        <p:cTn id="20" dur="500"/>
                                        <p:tgtEl>
                                          <p:spTgt spid="4">
                                            <p:graphicEl>
                                              <a:dgm id="{E3D9024A-D0B8-4134-A508-0125B7D978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5F54417-84CF-4C61-829C-6F380911DF0F}"/>
                                            </p:graphicEl>
                                          </p:spTgt>
                                        </p:tgtEl>
                                        <p:attrNameLst>
                                          <p:attrName>style.visibility</p:attrName>
                                        </p:attrNameLst>
                                      </p:cBhvr>
                                      <p:to>
                                        <p:strVal val="visible"/>
                                      </p:to>
                                    </p:set>
                                    <p:animEffect transition="in" filter="fade">
                                      <p:cBhvr>
                                        <p:cTn id="23" dur="500"/>
                                        <p:tgtEl>
                                          <p:spTgt spid="4">
                                            <p:graphicEl>
                                              <a:dgm id="{05F54417-84CF-4C61-829C-6F380911DF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8" grpId="0" animBg="1"/>
      <p:bldP spid="9" grpId="0" animBg="1"/>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5860" y="2145751"/>
            <a:ext cx="8280920" cy="1754326"/>
          </a:xfrm>
          <a:prstGeom prst="rect">
            <a:avLst/>
          </a:prstGeom>
          <a:solidFill>
            <a:srgbClr val="002060"/>
          </a:solidFill>
        </p:spPr>
        <p:txBody>
          <a:bodyPr wrap="square" rtlCol="0">
            <a:spAutoFit/>
          </a:bodyPr>
          <a:lstStyle/>
          <a:p>
            <a:pPr algn="ctr"/>
            <a:r>
              <a:rPr lang="en-GB" sz="5400" b="1" dirty="0">
                <a:solidFill>
                  <a:schemeClr val="bg1"/>
                </a:solidFill>
              </a:rPr>
              <a:t>There are 18 Specific  </a:t>
            </a:r>
          </a:p>
          <a:p>
            <a:pPr algn="ctr"/>
            <a:r>
              <a:rPr lang="en-GB" sz="5400" b="1" dirty="0">
                <a:solidFill>
                  <a:schemeClr val="bg1"/>
                </a:solidFill>
              </a:rPr>
              <a:t>HIGH RISK questions</a:t>
            </a:r>
          </a:p>
        </p:txBody>
      </p:sp>
    </p:spTree>
    <p:extLst>
      <p:ext uri="{BB962C8B-B14F-4D97-AF65-F5344CB8AC3E}">
        <p14:creationId xmlns:p14="http://schemas.microsoft.com/office/powerpoint/2010/main" val="1238530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566208"/>
          </a:xfrm>
          <a:solidFill>
            <a:srgbClr val="002060"/>
          </a:solidFill>
        </p:spPr>
        <p:txBody>
          <a:bodyPr>
            <a:normAutofit fontScale="90000"/>
          </a:bodyPr>
          <a:lstStyle/>
          <a:p>
            <a:pPr algn="ctr"/>
            <a:r>
              <a:rPr lang="en-GB" sz="3600" b="1" dirty="0">
                <a:solidFill>
                  <a:schemeClr val="bg1"/>
                </a:solidFill>
                <a:latin typeface="+mn-lt"/>
              </a:rPr>
              <a:t>S75A Serious Crime Act 2015 – Strangulation or Suffocation</a:t>
            </a:r>
          </a:p>
        </p:txBody>
      </p:sp>
      <p:graphicFrame>
        <p:nvGraphicFramePr>
          <p:cNvPr id="5" name="Diagram 4">
            <a:extLst>
              <a:ext uri="{FF2B5EF4-FFF2-40B4-BE49-F238E27FC236}">
                <a16:creationId xmlns:a16="http://schemas.microsoft.com/office/drawing/2014/main" id="{CC73590A-653A-481D-B264-5762BB977847}"/>
              </a:ext>
            </a:extLst>
          </p:cNvPr>
          <p:cNvGraphicFramePr/>
          <p:nvPr>
            <p:extLst>
              <p:ext uri="{D42A27DB-BD31-4B8C-83A1-F6EECF244321}">
                <p14:modId xmlns:p14="http://schemas.microsoft.com/office/powerpoint/2010/main" val="2232187872"/>
              </p:ext>
            </p:extLst>
          </p:nvPr>
        </p:nvGraphicFramePr>
        <p:xfrm>
          <a:off x="529167" y="778934"/>
          <a:ext cx="11133666" cy="5283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F3C6CA3-14C5-4E77-B0EE-9541DCD977BB}"/>
                                            </p:graphicEl>
                                          </p:spTgt>
                                        </p:tgtEl>
                                        <p:attrNameLst>
                                          <p:attrName>style.visibility</p:attrName>
                                        </p:attrNameLst>
                                      </p:cBhvr>
                                      <p:to>
                                        <p:strVal val="visible"/>
                                      </p:to>
                                    </p:set>
                                    <p:animEffect transition="in" filter="fade">
                                      <p:cBhvr>
                                        <p:cTn id="7" dur="500"/>
                                        <p:tgtEl>
                                          <p:spTgt spid="5">
                                            <p:graphicEl>
                                              <a:dgm id="{2F3C6CA3-14C5-4E77-B0EE-9541DCD977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42C692B-C018-4C2F-8188-E1CE546AD41F}"/>
                                            </p:graphicEl>
                                          </p:spTgt>
                                        </p:tgtEl>
                                        <p:attrNameLst>
                                          <p:attrName>style.visibility</p:attrName>
                                        </p:attrNameLst>
                                      </p:cBhvr>
                                      <p:to>
                                        <p:strVal val="visible"/>
                                      </p:to>
                                    </p:set>
                                    <p:animEffect transition="in" filter="fade">
                                      <p:cBhvr>
                                        <p:cTn id="12" dur="500"/>
                                        <p:tgtEl>
                                          <p:spTgt spid="5">
                                            <p:graphicEl>
                                              <a:dgm id="{042C692B-C018-4C2F-8188-E1CE546AD41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FB0BDF1-FF97-4053-AAD9-1D011090D870}"/>
                                            </p:graphicEl>
                                          </p:spTgt>
                                        </p:tgtEl>
                                        <p:attrNameLst>
                                          <p:attrName>style.visibility</p:attrName>
                                        </p:attrNameLst>
                                      </p:cBhvr>
                                      <p:to>
                                        <p:strVal val="visible"/>
                                      </p:to>
                                    </p:set>
                                    <p:animEffect transition="in" filter="fade">
                                      <p:cBhvr>
                                        <p:cTn id="17" dur="500"/>
                                        <p:tgtEl>
                                          <p:spTgt spid="5">
                                            <p:graphicEl>
                                              <a:dgm id="{BFB0BDF1-FF97-4053-AAD9-1D011090D8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55991"/>
            <a:ext cx="8280920" cy="1200329"/>
          </a:xfrm>
          <a:prstGeom prst="rect">
            <a:avLst/>
          </a:prstGeom>
          <a:solidFill>
            <a:srgbClr val="002060"/>
          </a:solidFill>
        </p:spPr>
        <p:txBody>
          <a:bodyPr wrap="square" rtlCol="0">
            <a:spAutoFit/>
          </a:bodyPr>
          <a:lstStyle/>
          <a:p>
            <a:pPr algn="ctr"/>
            <a:r>
              <a:rPr lang="en-GB" sz="3600" b="1" dirty="0">
                <a:solidFill>
                  <a:schemeClr val="bg1"/>
                </a:solidFill>
              </a:rPr>
              <a:t>Panorama:</a:t>
            </a:r>
          </a:p>
          <a:p>
            <a:pPr algn="ctr"/>
            <a:r>
              <a:rPr lang="en-GB" sz="3600" b="1" dirty="0">
                <a:solidFill>
                  <a:schemeClr val="bg1"/>
                </a:solidFill>
              </a:rPr>
              <a:t>Domestic Abuse Caught on Camera</a:t>
            </a:r>
          </a:p>
        </p:txBody>
      </p:sp>
      <p:pic>
        <p:nvPicPr>
          <p:cNvPr id="8" name="Picture 7">
            <a:hlinkClick r:id="rId3"/>
          </p:cNvPr>
          <p:cNvPicPr>
            <a:picLocks noChangeAspect="1"/>
          </p:cNvPicPr>
          <p:nvPr/>
        </p:nvPicPr>
        <p:blipFill>
          <a:blip r:embed="rId4"/>
          <a:stretch>
            <a:fillRect/>
          </a:stretch>
        </p:blipFill>
        <p:spPr>
          <a:xfrm>
            <a:off x="4320096" y="2031005"/>
            <a:ext cx="3276600" cy="3467100"/>
          </a:xfrm>
          <a:prstGeom prst="rect">
            <a:avLst/>
          </a:prstGeom>
          <a:solidFill>
            <a:schemeClr val="accent2">
              <a:lumMod val="40000"/>
              <a:lumOff val="60000"/>
            </a:schemeClr>
          </a:solidFill>
        </p:spPr>
      </p:pic>
    </p:spTree>
    <p:extLst>
      <p:ext uri="{BB962C8B-B14F-4D97-AF65-F5344CB8AC3E}">
        <p14:creationId xmlns:p14="http://schemas.microsoft.com/office/powerpoint/2010/main" val="2075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p:cNvSpPr txBox="1">
            <a:spLocks/>
          </p:cNvSpPr>
          <p:nvPr/>
        </p:nvSpPr>
        <p:spPr bwMode="auto">
          <a:xfrm>
            <a:off x="1817936" y="902322"/>
            <a:ext cx="6155041" cy="5170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285750" marR="0" lvl="0"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0" cap="none" spc="0" normalizeH="0" baseline="0" noProof="0" dirty="0">
              <a:ln>
                <a:noFill/>
              </a:ln>
              <a:solidFill>
                <a:schemeClr val="tx1"/>
              </a:solidFill>
              <a:effectLst/>
              <a:uLnTx/>
              <a:uFillTx/>
            </a:endParaRPr>
          </a:p>
        </p:txBody>
      </p:sp>
      <p:sp>
        <p:nvSpPr>
          <p:cNvPr id="5" name="TextBox 4"/>
          <p:cNvSpPr txBox="1"/>
          <p:nvPr/>
        </p:nvSpPr>
        <p:spPr>
          <a:xfrm>
            <a:off x="1235676" y="255991"/>
            <a:ext cx="9613556" cy="646331"/>
          </a:xfrm>
          <a:prstGeom prst="rect">
            <a:avLst/>
          </a:prstGeom>
          <a:solidFill>
            <a:srgbClr val="002060"/>
          </a:solidFill>
        </p:spPr>
        <p:txBody>
          <a:bodyPr wrap="square" rtlCol="0">
            <a:spAutoFit/>
          </a:bodyPr>
          <a:lstStyle/>
          <a:p>
            <a:pPr algn="ctr"/>
            <a:r>
              <a:rPr lang="en-GB" sz="3600" b="1" dirty="0">
                <a:solidFill>
                  <a:schemeClr val="bg1"/>
                </a:solidFill>
              </a:rPr>
              <a:t>Additional Safeguarding Measures</a:t>
            </a:r>
          </a:p>
        </p:txBody>
      </p:sp>
      <p:graphicFrame>
        <p:nvGraphicFramePr>
          <p:cNvPr id="7" name="Diagram 6"/>
          <p:cNvGraphicFramePr/>
          <p:nvPr>
            <p:extLst>
              <p:ext uri="{D42A27DB-BD31-4B8C-83A1-F6EECF244321}">
                <p14:modId xmlns:p14="http://schemas.microsoft.com/office/powerpoint/2010/main" val="112049553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277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3920A3C-5EEE-4F54-839E-DB7229E530E3}"/>
                                            </p:graphicEl>
                                          </p:spTgt>
                                        </p:tgtEl>
                                        <p:attrNameLst>
                                          <p:attrName>style.visibility</p:attrName>
                                        </p:attrNameLst>
                                      </p:cBhvr>
                                      <p:to>
                                        <p:strVal val="visible"/>
                                      </p:to>
                                    </p:set>
                                    <p:animEffect transition="in" filter="fade">
                                      <p:cBhvr>
                                        <p:cTn id="12" dur="500"/>
                                        <p:tgtEl>
                                          <p:spTgt spid="7">
                                            <p:graphicEl>
                                              <a:dgm id="{33920A3C-5EEE-4F54-839E-DB7229E530E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711EBF7-4FAF-4002-B0DE-83575432E6EB}"/>
                                            </p:graphicEl>
                                          </p:spTgt>
                                        </p:tgtEl>
                                        <p:attrNameLst>
                                          <p:attrName>style.visibility</p:attrName>
                                        </p:attrNameLst>
                                      </p:cBhvr>
                                      <p:to>
                                        <p:strVal val="visible"/>
                                      </p:to>
                                    </p:set>
                                    <p:animEffect transition="in" filter="fade">
                                      <p:cBhvr>
                                        <p:cTn id="17" dur="500"/>
                                        <p:tgtEl>
                                          <p:spTgt spid="7">
                                            <p:graphicEl>
                                              <a:dgm id="{3711EBF7-4FAF-4002-B0DE-83575432E6E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A5E6A0C3-FB76-43B0-AFCC-1C3D99EE940A}"/>
                                            </p:graphicEl>
                                          </p:spTgt>
                                        </p:tgtEl>
                                        <p:attrNameLst>
                                          <p:attrName>style.visibility</p:attrName>
                                        </p:attrNameLst>
                                      </p:cBhvr>
                                      <p:to>
                                        <p:strVal val="visible"/>
                                      </p:to>
                                    </p:set>
                                    <p:animEffect transition="in" filter="fade">
                                      <p:cBhvr>
                                        <p:cTn id="20" dur="500"/>
                                        <p:tgtEl>
                                          <p:spTgt spid="7">
                                            <p:graphicEl>
                                              <a:dgm id="{A5E6A0C3-FB76-43B0-AFCC-1C3D99EE940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61EF7CE4-F6ED-4C00-8A06-78547A6630D4}"/>
                                            </p:graphicEl>
                                          </p:spTgt>
                                        </p:tgtEl>
                                        <p:attrNameLst>
                                          <p:attrName>style.visibility</p:attrName>
                                        </p:attrNameLst>
                                      </p:cBhvr>
                                      <p:to>
                                        <p:strVal val="visible"/>
                                      </p:to>
                                    </p:set>
                                    <p:animEffect transition="in" filter="fade">
                                      <p:cBhvr>
                                        <p:cTn id="25" dur="500"/>
                                        <p:tgtEl>
                                          <p:spTgt spid="7">
                                            <p:graphicEl>
                                              <a:dgm id="{61EF7CE4-F6ED-4C00-8A06-78547A6630D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CC9EA8F4-4D7A-4BBD-BBCC-E9B9772DDFC8}"/>
                                            </p:graphicEl>
                                          </p:spTgt>
                                        </p:tgtEl>
                                        <p:attrNameLst>
                                          <p:attrName>style.visibility</p:attrName>
                                        </p:attrNameLst>
                                      </p:cBhvr>
                                      <p:to>
                                        <p:strVal val="visible"/>
                                      </p:to>
                                    </p:set>
                                    <p:animEffect transition="in" filter="fade">
                                      <p:cBhvr>
                                        <p:cTn id="28" dur="500"/>
                                        <p:tgtEl>
                                          <p:spTgt spid="7">
                                            <p:graphicEl>
                                              <a:dgm id="{CC9EA8F4-4D7A-4BBD-BBCC-E9B9772DDFC8}"/>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graphicEl>
                                              <a:dgm id="{0FF327B6-7A2B-4E23-AD5E-2AFDF96443BA}"/>
                                            </p:graphicEl>
                                          </p:spTgt>
                                        </p:tgtEl>
                                        <p:attrNameLst>
                                          <p:attrName>style.visibility</p:attrName>
                                        </p:attrNameLst>
                                      </p:cBhvr>
                                      <p:to>
                                        <p:strVal val="visible"/>
                                      </p:to>
                                    </p:set>
                                    <p:animEffect transition="in" filter="fade">
                                      <p:cBhvr>
                                        <p:cTn id="33" dur="500"/>
                                        <p:tgtEl>
                                          <p:spTgt spid="7">
                                            <p:graphicEl>
                                              <a:dgm id="{0FF327B6-7A2B-4E23-AD5E-2AFDF96443B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
                                            <p:graphicEl>
                                              <a:dgm id="{52D35E29-D6ED-480E-8158-9AC5243A6A57}"/>
                                            </p:graphicEl>
                                          </p:spTgt>
                                        </p:tgtEl>
                                        <p:attrNameLst>
                                          <p:attrName>style.visibility</p:attrName>
                                        </p:attrNameLst>
                                      </p:cBhvr>
                                      <p:to>
                                        <p:strVal val="visible"/>
                                      </p:to>
                                    </p:set>
                                    <p:animEffect transition="in" filter="fade">
                                      <p:cBhvr>
                                        <p:cTn id="36" dur="500"/>
                                        <p:tgtEl>
                                          <p:spTgt spid="7">
                                            <p:graphicEl>
                                              <a:dgm id="{52D35E29-D6ED-480E-8158-9AC5243A6A57}"/>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7">
                                            <p:graphicEl>
                                              <a:dgm id="{FF75769D-3B58-413A-8656-894E216FCD46}"/>
                                            </p:graphicEl>
                                          </p:spTgt>
                                        </p:tgtEl>
                                        <p:attrNameLst>
                                          <p:attrName>style.visibility</p:attrName>
                                        </p:attrNameLst>
                                      </p:cBhvr>
                                      <p:to>
                                        <p:strVal val="visible"/>
                                      </p:to>
                                    </p:set>
                                    <p:animEffect transition="in" filter="fade">
                                      <p:cBhvr>
                                        <p:cTn id="41" dur="500"/>
                                        <p:tgtEl>
                                          <p:spTgt spid="7">
                                            <p:graphicEl>
                                              <a:dgm id="{FF75769D-3B58-413A-8656-894E216FCD46}"/>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7">
                                            <p:graphicEl>
                                              <a:dgm id="{D348DF8A-3777-4A5D-BB56-249024EF8575}"/>
                                            </p:graphicEl>
                                          </p:spTgt>
                                        </p:tgtEl>
                                        <p:attrNameLst>
                                          <p:attrName>style.visibility</p:attrName>
                                        </p:attrNameLst>
                                      </p:cBhvr>
                                      <p:to>
                                        <p:strVal val="visible"/>
                                      </p:to>
                                    </p:set>
                                    <p:animEffect transition="in" filter="fade">
                                      <p:cBhvr>
                                        <p:cTn id="44" dur="500"/>
                                        <p:tgtEl>
                                          <p:spTgt spid="7">
                                            <p:graphicEl>
                                              <a:dgm id="{D348DF8A-3777-4A5D-BB56-249024EF857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7">
                                            <p:graphicEl>
                                              <a:dgm id="{5BCB6293-9CAD-4D32-8FB8-9FC519FDCBC8}"/>
                                            </p:graphicEl>
                                          </p:spTgt>
                                        </p:tgtEl>
                                        <p:attrNameLst>
                                          <p:attrName>style.visibility</p:attrName>
                                        </p:attrNameLst>
                                      </p:cBhvr>
                                      <p:to>
                                        <p:strVal val="visible"/>
                                      </p:to>
                                    </p:set>
                                    <p:animEffect transition="in" filter="fade">
                                      <p:cBhvr>
                                        <p:cTn id="49" dur="500"/>
                                        <p:tgtEl>
                                          <p:spTgt spid="7">
                                            <p:graphicEl>
                                              <a:dgm id="{5BCB6293-9CAD-4D32-8FB8-9FC519FDCBC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7">
                                            <p:graphicEl>
                                              <a:dgm id="{7D4B117B-F4E4-4D4E-8371-F86EB932BF5F}"/>
                                            </p:graphicEl>
                                          </p:spTgt>
                                        </p:tgtEl>
                                        <p:attrNameLst>
                                          <p:attrName>style.visibility</p:attrName>
                                        </p:attrNameLst>
                                      </p:cBhvr>
                                      <p:to>
                                        <p:strVal val="visible"/>
                                      </p:to>
                                    </p:set>
                                    <p:animEffect transition="in" filter="fade">
                                      <p:cBhvr>
                                        <p:cTn id="52" dur="500"/>
                                        <p:tgtEl>
                                          <p:spTgt spid="7">
                                            <p:graphicEl>
                                              <a:dgm id="{7D4B117B-F4E4-4D4E-8371-F86EB932BF5F}"/>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graphicEl>
                                              <a:dgm id="{D879DA8B-5DC0-4BBC-997E-9D3D9FD4821A}"/>
                                            </p:graphicEl>
                                          </p:spTgt>
                                        </p:tgtEl>
                                        <p:attrNameLst>
                                          <p:attrName>style.visibility</p:attrName>
                                        </p:attrNameLst>
                                      </p:cBhvr>
                                      <p:to>
                                        <p:strVal val="visible"/>
                                      </p:to>
                                    </p:set>
                                    <p:animEffect transition="in" filter="fade">
                                      <p:cBhvr>
                                        <p:cTn id="57" dur="500"/>
                                        <p:tgtEl>
                                          <p:spTgt spid="7">
                                            <p:graphicEl>
                                              <a:dgm id="{D879DA8B-5DC0-4BBC-997E-9D3D9FD4821A}"/>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7">
                                            <p:graphicEl>
                                              <a:dgm id="{4251B739-D353-411F-8AAB-FAE82AD398EC}"/>
                                            </p:graphicEl>
                                          </p:spTgt>
                                        </p:tgtEl>
                                        <p:attrNameLst>
                                          <p:attrName>style.visibility</p:attrName>
                                        </p:attrNameLst>
                                      </p:cBhvr>
                                      <p:to>
                                        <p:strVal val="visible"/>
                                      </p:to>
                                    </p:set>
                                    <p:animEffect transition="in" filter="fade">
                                      <p:cBhvr>
                                        <p:cTn id="60" dur="500"/>
                                        <p:tgtEl>
                                          <p:spTgt spid="7">
                                            <p:graphicEl>
                                              <a:dgm id="{4251B739-D353-411F-8AAB-FAE82AD398EC}"/>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7">
                                            <p:graphicEl>
                                              <a:dgm id="{C6FF07EA-98ED-40DC-B31A-B34785064FC4}"/>
                                            </p:graphicEl>
                                          </p:spTgt>
                                        </p:tgtEl>
                                        <p:attrNameLst>
                                          <p:attrName>style.visibility</p:attrName>
                                        </p:attrNameLst>
                                      </p:cBhvr>
                                      <p:to>
                                        <p:strVal val="visible"/>
                                      </p:to>
                                    </p:set>
                                    <p:animEffect transition="in" filter="fade">
                                      <p:cBhvr>
                                        <p:cTn id="65" dur="500"/>
                                        <p:tgtEl>
                                          <p:spTgt spid="7">
                                            <p:graphicEl>
                                              <a:dgm id="{C6FF07EA-98ED-40DC-B31A-B34785064FC4}"/>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
                                            <p:graphicEl>
                                              <a:dgm id="{4D8FF898-3A9B-4C00-BD98-7FF203D39BE8}"/>
                                            </p:graphicEl>
                                          </p:spTgt>
                                        </p:tgtEl>
                                        <p:attrNameLst>
                                          <p:attrName>style.visibility</p:attrName>
                                        </p:attrNameLst>
                                      </p:cBhvr>
                                      <p:to>
                                        <p:strVal val="visible"/>
                                      </p:to>
                                    </p:set>
                                    <p:animEffect transition="in" filter="fade">
                                      <p:cBhvr>
                                        <p:cTn id="68" dur="500"/>
                                        <p:tgtEl>
                                          <p:spTgt spid="7">
                                            <p:graphicEl>
                                              <a:dgm id="{4D8FF898-3A9B-4C00-BD98-7FF203D39BE8}"/>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7">
                                            <p:graphicEl>
                                              <a:dgm id="{B557832B-7FFA-4358-A3B6-F367C4D08846}"/>
                                            </p:graphicEl>
                                          </p:spTgt>
                                        </p:tgtEl>
                                        <p:attrNameLst>
                                          <p:attrName>style.visibility</p:attrName>
                                        </p:attrNameLst>
                                      </p:cBhvr>
                                      <p:to>
                                        <p:strVal val="visible"/>
                                      </p:to>
                                    </p:set>
                                    <p:animEffect transition="in" filter="fade">
                                      <p:cBhvr>
                                        <p:cTn id="73" dur="500"/>
                                        <p:tgtEl>
                                          <p:spTgt spid="7">
                                            <p:graphicEl>
                                              <a:dgm id="{B557832B-7FFA-4358-A3B6-F367C4D08846}"/>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7">
                                            <p:graphicEl>
                                              <a:dgm id="{5F5C6A3B-016C-4699-A540-AEBA97E1D471}"/>
                                            </p:graphicEl>
                                          </p:spTgt>
                                        </p:tgtEl>
                                        <p:attrNameLst>
                                          <p:attrName>style.visibility</p:attrName>
                                        </p:attrNameLst>
                                      </p:cBhvr>
                                      <p:to>
                                        <p:strVal val="visible"/>
                                      </p:to>
                                    </p:set>
                                    <p:animEffect transition="in" filter="fade">
                                      <p:cBhvr>
                                        <p:cTn id="76" dur="500"/>
                                        <p:tgtEl>
                                          <p:spTgt spid="7">
                                            <p:graphicEl>
                                              <a:dgm id="{5F5C6A3B-016C-4699-A540-AEBA97E1D4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7"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rgbClr val="002060"/>
          </a:solidFill>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3763738946"/>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329896" y="3484604"/>
            <a:ext cx="2288575" cy="2288575"/>
          </a:xfrm>
          <a:prstGeom prst="rect">
            <a:avLst/>
          </a:prstGeom>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8896" y="1637751"/>
            <a:ext cx="8280920" cy="2123658"/>
          </a:xfrm>
          <a:prstGeom prst="rect">
            <a:avLst/>
          </a:prstGeom>
          <a:solidFill>
            <a:srgbClr val="002060"/>
          </a:solidFill>
        </p:spPr>
        <p:txBody>
          <a:bodyPr wrap="square" rtlCol="0">
            <a:spAutoFit/>
          </a:bodyPr>
          <a:lstStyle/>
          <a:p>
            <a:pPr algn="ctr"/>
            <a:r>
              <a:rPr lang="en-GB" sz="4400" b="1" dirty="0">
                <a:solidFill>
                  <a:schemeClr val="bg1"/>
                </a:solidFill>
              </a:rPr>
              <a:t>DOMESTIC VIOLENCE </a:t>
            </a:r>
          </a:p>
          <a:p>
            <a:pPr algn="ctr"/>
            <a:r>
              <a:rPr lang="en-GB" sz="4400" b="1" dirty="0">
                <a:solidFill>
                  <a:schemeClr val="bg1"/>
                </a:solidFill>
              </a:rPr>
              <a:t>DISCLOSURE SCHEME</a:t>
            </a:r>
          </a:p>
          <a:p>
            <a:pPr algn="ctr"/>
            <a:r>
              <a:rPr lang="en-GB" sz="4400" b="1" dirty="0">
                <a:solidFill>
                  <a:schemeClr val="bg1"/>
                </a:solidFill>
              </a:rPr>
              <a:t>Clare’s Law</a:t>
            </a:r>
          </a:p>
        </p:txBody>
      </p:sp>
    </p:spTree>
    <p:extLst>
      <p:ext uri="{BB962C8B-B14F-4D97-AF65-F5344CB8AC3E}">
        <p14:creationId xmlns:p14="http://schemas.microsoft.com/office/powerpoint/2010/main" val="12382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518984" y="153785"/>
            <a:ext cx="11121080" cy="1077218"/>
          </a:xfrm>
          <a:prstGeom prst="rect">
            <a:avLst/>
          </a:prstGeom>
          <a:solidFill>
            <a:srgbClr val="002060"/>
          </a:solidFill>
        </p:spPr>
        <p:txBody>
          <a:bodyPr wrap="square" rtlCol="0">
            <a:spAutoFit/>
          </a:bodyPr>
          <a:lstStyle/>
          <a:p>
            <a:pPr algn="ctr"/>
            <a:r>
              <a:rPr lang="en-GB" sz="3200" b="1" dirty="0">
                <a:solidFill>
                  <a:schemeClr val="bg1"/>
                </a:solidFill>
              </a:rPr>
              <a:t>Domestic Violence Protection Notices &amp; Domestic Violence Protection Orders</a:t>
            </a:r>
          </a:p>
        </p:txBody>
      </p:sp>
      <p:graphicFrame>
        <p:nvGraphicFramePr>
          <p:cNvPr id="3" name="Diagram 2"/>
          <p:cNvGraphicFramePr/>
          <p:nvPr>
            <p:extLst>
              <p:ext uri="{D42A27DB-BD31-4B8C-83A1-F6EECF244321}">
                <p14:modId xmlns:p14="http://schemas.microsoft.com/office/powerpoint/2010/main" val="3320854166"/>
              </p:ext>
            </p:extLst>
          </p:nvPr>
        </p:nvGraphicFramePr>
        <p:xfrm>
          <a:off x="914400" y="1456320"/>
          <a:ext cx="10330249" cy="43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927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F06F63-1C83-4DA4-834C-75D850750FFF}"/>
                                            </p:graphicEl>
                                          </p:spTgt>
                                        </p:tgtEl>
                                        <p:attrNameLst>
                                          <p:attrName>style.visibility</p:attrName>
                                        </p:attrNameLst>
                                      </p:cBhvr>
                                      <p:to>
                                        <p:strVal val="visible"/>
                                      </p:to>
                                    </p:set>
                                    <p:animEffect transition="in" filter="fade">
                                      <p:cBhvr>
                                        <p:cTn id="7" dur="500"/>
                                        <p:tgtEl>
                                          <p:spTgt spid="3">
                                            <p:graphicEl>
                                              <a:dgm id="{D8F06F63-1C83-4DA4-834C-75D850750F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F9188E3-F0AB-4B3C-A3E6-8F156A728EB5}"/>
                                            </p:graphicEl>
                                          </p:spTgt>
                                        </p:tgtEl>
                                        <p:attrNameLst>
                                          <p:attrName>style.visibility</p:attrName>
                                        </p:attrNameLst>
                                      </p:cBhvr>
                                      <p:to>
                                        <p:strVal val="visible"/>
                                      </p:to>
                                    </p:set>
                                    <p:animEffect transition="in" filter="fade">
                                      <p:cBhvr>
                                        <p:cTn id="12" dur="500"/>
                                        <p:tgtEl>
                                          <p:spTgt spid="3">
                                            <p:graphicEl>
                                              <a:dgm id="{9F9188E3-F0AB-4B3C-A3E6-8F156A728E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D522B565-8489-41E8-A719-3633DA50B195}"/>
                                            </p:graphicEl>
                                          </p:spTgt>
                                        </p:tgtEl>
                                        <p:attrNameLst>
                                          <p:attrName>style.visibility</p:attrName>
                                        </p:attrNameLst>
                                      </p:cBhvr>
                                      <p:to>
                                        <p:strVal val="visible"/>
                                      </p:to>
                                    </p:set>
                                    <p:animEffect transition="in" filter="fade">
                                      <p:cBhvr>
                                        <p:cTn id="17" dur="500"/>
                                        <p:tgtEl>
                                          <p:spTgt spid="3">
                                            <p:graphicEl>
                                              <a:dgm id="{D522B565-8489-41E8-A719-3633DA50B1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94CE869-77B6-46AE-B7C6-D70A06FA9AF7}"/>
                                            </p:graphicEl>
                                          </p:spTgt>
                                        </p:tgtEl>
                                        <p:attrNameLst>
                                          <p:attrName>style.visibility</p:attrName>
                                        </p:attrNameLst>
                                      </p:cBhvr>
                                      <p:to>
                                        <p:strVal val="visible"/>
                                      </p:to>
                                    </p:set>
                                    <p:animEffect transition="in" filter="fade">
                                      <p:cBhvr>
                                        <p:cTn id="22" dur="500"/>
                                        <p:tgtEl>
                                          <p:spTgt spid="3">
                                            <p:graphicEl>
                                              <a:dgm id="{894CE869-77B6-46AE-B7C6-D70A06FA9A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8CF591FD-E0E5-4B04-AA39-FCCACF8AA402}"/>
                                            </p:graphicEl>
                                          </p:spTgt>
                                        </p:tgtEl>
                                        <p:attrNameLst>
                                          <p:attrName>style.visibility</p:attrName>
                                        </p:attrNameLst>
                                      </p:cBhvr>
                                      <p:to>
                                        <p:strVal val="visible"/>
                                      </p:to>
                                    </p:set>
                                    <p:animEffect transition="in" filter="fade">
                                      <p:cBhvr>
                                        <p:cTn id="27" dur="500"/>
                                        <p:tgtEl>
                                          <p:spTgt spid="3">
                                            <p:graphicEl>
                                              <a:dgm id="{8CF591FD-E0E5-4B04-AA39-FCCACF8AA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3" name="Title 2"/>
          <p:cNvSpPr>
            <a:spLocks noGrp="1"/>
          </p:cNvSpPr>
          <p:nvPr>
            <p:ph type="title"/>
          </p:nvPr>
        </p:nvSpPr>
        <p:spPr>
          <a:xfrm>
            <a:off x="766119" y="112411"/>
            <a:ext cx="10698088" cy="672843"/>
          </a:xfrm>
          <a:solidFill>
            <a:srgbClr val="002060"/>
          </a:solidFill>
        </p:spPr>
        <p:txBody>
          <a:bodyPr>
            <a:normAutofit/>
          </a:bodyPr>
          <a:lstStyle/>
          <a:p>
            <a:pPr algn="ctr"/>
            <a:r>
              <a:rPr lang="en-GB" sz="3600" b="1" dirty="0">
                <a:solidFill>
                  <a:schemeClr val="bg1"/>
                </a:solidFill>
                <a:latin typeface="+mn-lt"/>
              </a:rPr>
              <a:t>DVPNs &amp; DVPOs</a:t>
            </a:r>
          </a:p>
        </p:txBody>
      </p:sp>
      <p:graphicFrame>
        <p:nvGraphicFramePr>
          <p:cNvPr id="5" name="Diagram 4"/>
          <p:cNvGraphicFramePr/>
          <p:nvPr>
            <p:extLst>
              <p:ext uri="{D42A27DB-BD31-4B8C-83A1-F6EECF244321}">
                <p14:modId xmlns:p14="http://schemas.microsoft.com/office/powerpoint/2010/main" val="1205037331"/>
              </p:ext>
            </p:extLst>
          </p:nvPr>
        </p:nvGraphicFramePr>
        <p:xfrm>
          <a:off x="1550656" y="785254"/>
          <a:ext cx="8866659" cy="5372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5566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894B797-3728-4E83-B021-DB14536242A4}"/>
                                            </p:graphicEl>
                                          </p:spTgt>
                                        </p:tgtEl>
                                        <p:attrNameLst>
                                          <p:attrName>style.visibility</p:attrName>
                                        </p:attrNameLst>
                                      </p:cBhvr>
                                      <p:to>
                                        <p:strVal val="visible"/>
                                      </p:to>
                                    </p:set>
                                    <p:animEffect transition="in" filter="fade">
                                      <p:cBhvr>
                                        <p:cTn id="7" dur="500"/>
                                        <p:tgtEl>
                                          <p:spTgt spid="5">
                                            <p:graphicEl>
                                              <a:dgm id="{F894B797-3728-4E83-B021-DB14536242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70C883A-E749-4028-89FB-872BEC1297E0}"/>
                                            </p:graphicEl>
                                          </p:spTgt>
                                        </p:tgtEl>
                                        <p:attrNameLst>
                                          <p:attrName>style.visibility</p:attrName>
                                        </p:attrNameLst>
                                      </p:cBhvr>
                                      <p:to>
                                        <p:strVal val="visible"/>
                                      </p:to>
                                    </p:set>
                                    <p:animEffect transition="in" filter="fade">
                                      <p:cBhvr>
                                        <p:cTn id="12" dur="500"/>
                                        <p:tgtEl>
                                          <p:spTgt spid="5">
                                            <p:graphicEl>
                                              <a:dgm id="{570C883A-E749-4028-89FB-872BEC1297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834330D-1923-474E-B78D-AC3782498AF8}"/>
                                            </p:graphicEl>
                                          </p:spTgt>
                                        </p:tgtEl>
                                        <p:attrNameLst>
                                          <p:attrName>style.visibility</p:attrName>
                                        </p:attrNameLst>
                                      </p:cBhvr>
                                      <p:to>
                                        <p:strVal val="visible"/>
                                      </p:to>
                                    </p:set>
                                    <p:animEffect transition="in" filter="fade">
                                      <p:cBhvr>
                                        <p:cTn id="17" dur="500"/>
                                        <p:tgtEl>
                                          <p:spTgt spid="5">
                                            <p:graphicEl>
                                              <a:dgm id="{5834330D-1923-474E-B78D-AC3782498A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02D4F3D-76C6-4F34-8F46-3AEFFE79E99D}"/>
                                            </p:graphicEl>
                                          </p:spTgt>
                                        </p:tgtEl>
                                        <p:attrNameLst>
                                          <p:attrName>style.visibility</p:attrName>
                                        </p:attrNameLst>
                                      </p:cBhvr>
                                      <p:to>
                                        <p:strVal val="visible"/>
                                      </p:to>
                                    </p:set>
                                    <p:animEffect transition="in" filter="fade">
                                      <p:cBhvr>
                                        <p:cTn id="22" dur="500"/>
                                        <p:tgtEl>
                                          <p:spTgt spid="5">
                                            <p:graphicEl>
                                              <a:dgm id="{F02D4F3D-76C6-4F34-8F46-3AEFFE79E9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6" name="TextBox 5"/>
          <p:cNvSpPr txBox="1"/>
          <p:nvPr/>
        </p:nvSpPr>
        <p:spPr>
          <a:xfrm>
            <a:off x="617838" y="269957"/>
            <a:ext cx="11062042" cy="646331"/>
          </a:xfrm>
          <a:prstGeom prst="rect">
            <a:avLst/>
          </a:prstGeom>
          <a:solidFill>
            <a:srgbClr val="002060"/>
          </a:solidFill>
        </p:spPr>
        <p:txBody>
          <a:bodyPr wrap="square" rtlCol="0">
            <a:spAutoFit/>
          </a:bodyPr>
          <a:lstStyle/>
          <a:p>
            <a:pPr algn="ctr"/>
            <a:r>
              <a:rPr lang="en-GB" sz="3600" b="1" dirty="0">
                <a:solidFill>
                  <a:schemeClr val="bg1"/>
                </a:solidFill>
              </a:rPr>
              <a:t>Domestic Violence Protection Notice</a:t>
            </a:r>
          </a:p>
        </p:txBody>
      </p:sp>
      <p:graphicFrame>
        <p:nvGraphicFramePr>
          <p:cNvPr id="3" name="Diagram 2"/>
          <p:cNvGraphicFramePr/>
          <p:nvPr>
            <p:extLst>
              <p:ext uri="{D42A27DB-BD31-4B8C-83A1-F6EECF244321}">
                <p14:modId xmlns:p14="http://schemas.microsoft.com/office/powerpoint/2010/main" val="3397473275"/>
              </p:ext>
            </p:extLst>
          </p:nvPr>
        </p:nvGraphicFramePr>
        <p:xfrm>
          <a:off x="469557" y="705394"/>
          <a:ext cx="11418623" cy="5369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0054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622AFD7-B1CF-4291-9F1C-DA1113A6897C}"/>
                                            </p:graphicEl>
                                          </p:spTgt>
                                        </p:tgtEl>
                                        <p:attrNameLst>
                                          <p:attrName>style.visibility</p:attrName>
                                        </p:attrNameLst>
                                      </p:cBhvr>
                                      <p:to>
                                        <p:strVal val="visible"/>
                                      </p:to>
                                    </p:set>
                                    <p:animEffect transition="in" filter="fade">
                                      <p:cBhvr>
                                        <p:cTn id="7" dur="500"/>
                                        <p:tgtEl>
                                          <p:spTgt spid="3">
                                            <p:graphicEl>
                                              <a:dgm id="{9622AFD7-B1CF-4291-9F1C-DA1113A689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273E5BC-960C-43BA-96DF-120C1AD27BCD}"/>
                                            </p:graphicEl>
                                          </p:spTgt>
                                        </p:tgtEl>
                                        <p:attrNameLst>
                                          <p:attrName>style.visibility</p:attrName>
                                        </p:attrNameLst>
                                      </p:cBhvr>
                                      <p:to>
                                        <p:strVal val="visible"/>
                                      </p:to>
                                    </p:set>
                                    <p:animEffect transition="in" filter="fade">
                                      <p:cBhvr>
                                        <p:cTn id="12" dur="500"/>
                                        <p:tgtEl>
                                          <p:spTgt spid="3">
                                            <p:graphicEl>
                                              <a:dgm id="{1273E5BC-960C-43BA-96DF-120C1AD27BC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303004C-1326-42D9-8193-4FB72A862862}"/>
                                            </p:graphicEl>
                                          </p:spTgt>
                                        </p:tgtEl>
                                        <p:attrNameLst>
                                          <p:attrName>style.visibility</p:attrName>
                                        </p:attrNameLst>
                                      </p:cBhvr>
                                      <p:to>
                                        <p:strVal val="visible"/>
                                      </p:to>
                                    </p:set>
                                    <p:animEffect transition="in" filter="fade">
                                      <p:cBhvr>
                                        <p:cTn id="15" dur="500"/>
                                        <p:tgtEl>
                                          <p:spTgt spid="3">
                                            <p:graphicEl>
                                              <a:dgm id="{5303004C-1326-42D9-8193-4FB72A86286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576FD198-BB28-4106-9D70-FC05846F1F6F}"/>
                                            </p:graphicEl>
                                          </p:spTgt>
                                        </p:tgtEl>
                                        <p:attrNameLst>
                                          <p:attrName>style.visibility</p:attrName>
                                        </p:attrNameLst>
                                      </p:cBhvr>
                                      <p:to>
                                        <p:strVal val="visible"/>
                                      </p:to>
                                    </p:set>
                                    <p:animEffect transition="in" filter="fade">
                                      <p:cBhvr>
                                        <p:cTn id="20" dur="500"/>
                                        <p:tgtEl>
                                          <p:spTgt spid="3">
                                            <p:graphicEl>
                                              <a:dgm id="{576FD198-BB28-4106-9D70-FC05846F1F6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77CF96CB-0B06-455B-83E0-D39FCFE707AA}"/>
                                            </p:graphicEl>
                                          </p:spTgt>
                                        </p:tgtEl>
                                        <p:attrNameLst>
                                          <p:attrName>style.visibility</p:attrName>
                                        </p:attrNameLst>
                                      </p:cBhvr>
                                      <p:to>
                                        <p:strVal val="visible"/>
                                      </p:to>
                                    </p:set>
                                    <p:animEffect transition="in" filter="fade">
                                      <p:cBhvr>
                                        <p:cTn id="23" dur="500"/>
                                        <p:tgtEl>
                                          <p:spTgt spid="3">
                                            <p:graphicEl>
                                              <a:dgm id="{77CF96CB-0B06-455B-83E0-D39FCFE707A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C5DCCB53-046E-4BF9-85A7-CBBE674CB580}"/>
                                            </p:graphicEl>
                                          </p:spTgt>
                                        </p:tgtEl>
                                        <p:attrNameLst>
                                          <p:attrName>style.visibility</p:attrName>
                                        </p:attrNameLst>
                                      </p:cBhvr>
                                      <p:to>
                                        <p:strVal val="visible"/>
                                      </p:to>
                                    </p:set>
                                    <p:animEffect transition="in" filter="fade">
                                      <p:cBhvr>
                                        <p:cTn id="28" dur="500"/>
                                        <p:tgtEl>
                                          <p:spTgt spid="3">
                                            <p:graphicEl>
                                              <a:dgm id="{C5DCCB53-046E-4BF9-85A7-CBBE674CB58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468936C5-CE6D-4C01-927D-8B2B90A0C23D}"/>
                                            </p:graphicEl>
                                          </p:spTgt>
                                        </p:tgtEl>
                                        <p:attrNameLst>
                                          <p:attrName>style.visibility</p:attrName>
                                        </p:attrNameLst>
                                      </p:cBhvr>
                                      <p:to>
                                        <p:strVal val="visible"/>
                                      </p:to>
                                    </p:set>
                                    <p:animEffect transition="in" filter="fade">
                                      <p:cBhvr>
                                        <p:cTn id="31" dur="500"/>
                                        <p:tgtEl>
                                          <p:spTgt spid="3">
                                            <p:graphicEl>
                                              <a:dgm id="{468936C5-CE6D-4C01-927D-8B2B90A0C23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87C527BD-D977-4D12-943E-3880585C3B30}"/>
                                            </p:graphicEl>
                                          </p:spTgt>
                                        </p:tgtEl>
                                        <p:attrNameLst>
                                          <p:attrName>style.visibility</p:attrName>
                                        </p:attrNameLst>
                                      </p:cBhvr>
                                      <p:to>
                                        <p:strVal val="visible"/>
                                      </p:to>
                                    </p:set>
                                    <p:animEffect transition="in" filter="fade">
                                      <p:cBhvr>
                                        <p:cTn id="36" dur="500"/>
                                        <p:tgtEl>
                                          <p:spTgt spid="3">
                                            <p:graphicEl>
                                              <a:dgm id="{87C527BD-D977-4D12-943E-3880585C3B3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B47D9376-81F7-4C45-8C26-DB683BE85F5C}"/>
                                            </p:graphicEl>
                                          </p:spTgt>
                                        </p:tgtEl>
                                        <p:attrNameLst>
                                          <p:attrName>style.visibility</p:attrName>
                                        </p:attrNameLst>
                                      </p:cBhvr>
                                      <p:to>
                                        <p:strVal val="visible"/>
                                      </p:to>
                                    </p:set>
                                    <p:animEffect transition="in" filter="fade">
                                      <p:cBhvr>
                                        <p:cTn id="39" dur="500"/>
                                        <p:tgtEl>
                                          <p:spTgt spid="3">
                                            <p:graphicEl>
                                              <a:dgm id="{B47D9376-81F7-4C45-8C26-DB683BE85F5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E8FD572-D98C-41E5-A4C1-0FE383EE60D3}"/>
                                            </p:graphicEl>
                                          </p:spTgt>
                                        </p:tgtEl>
                                        <p:attrNameLst>
                                          <p:attrName>style.visibility</p:attrName>
                                        </p:attrNameLst>
                                      </p:cBhvr>
                                      <p:to>
                                        <p:strVal val="visible"/>
                                      </p:to>
                                    </p:set>
                                    <p:animEffect transition="in" filter="fade">
                                      <p:cBhvr>
                                        <p:cTn id="44" dur="500"/>
                                        <p:tgtEl>
                                          <p:spTgt spid="3">
                                            <p:graphicEl>
                                              <a:dgm id="{5E8FD572-D98C-41E5-A4C1-0FE383EE60D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7E64AAB-1D30-48A4-929B-41AC44B3CD6E}"/>
                                            </p:graphicEl>
                                          </p:spTgt>
                                        </p:tgtEl>
                                        <p:attrNameLst>
                                          <p:attrName>style.visibility</p:attrName>
                                        </p:attrNameLst>
                                      </p:cBhvr>
                                      <p:to>
                                        <p:strVal val="visible"/>
                                      </p:to>
                                    </p:set>
                                    <p:animEffect transition="in" filter="fade">
                                      <p:cBhvr>
                                        <p:cTn id="47" dur="500"/>
                                        <p:tgtEl>
                                          <p:spTgt spid="3">
                                            <p:graphicEl>
                                              <a:dgm id="{A7E64AAB-1D30-48A4-929B-41AC44B3CD6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6" name="TextBox 5"/>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Domestic Violence Protection Notice</a:t>
            </a:r>
          </a:p>
        </p:txBody>
      </p:sp>
      <p:graphicFrame>
        <p:nvGraphicFramePr>
          <p:cNvPr id="7" name="Diagram 6"/>
          <p:cNvGraphicFramePr/>
          <p:nvPr>
            <p:extLst>
              <p:ext uri="{D42A27DB-BD31-4B8C-83A1-F6EECF244321}">
                <p14:modId xmlns:p14="http://schemas.microsoft.com/office/powerpoint/2010/main" val="868943585"/>
              </p:ext>
            </p:extLst>
          </p:nvPr>
        </p:nvGraphicFramePr>
        <p:xfrm>
          <a:off x="862149" y="3326306"/>
          <a:ext cx="10414413" cy="3028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Down Arrow Callout 7"/>
          <p:cNvSpPr/>
          <p:nvPr/>
        </p:nvSpPr>
        <p:spPr>
          <a:xfrm>
            <a:off x="862150" y="1135488"/>
            <a:ext cx="10414412" cy="2887871"/>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432040" y="1255445"/>
            <a:ext cx="9274629" cy="1569660"/>
          </a:xfrm>
          <a:prstGeom prst="rect">
            <a:avLst/>
          </a:prstGeom>
          <a:noFill/>
        </p:spPr>
        <p:txBody>
          <a:bodyPr wrap="square" rtlCol="0">
            <a:spAutoFit/>
          </a:bodyPr>
          <a:lstStyle/>
          <a:p>
            <a:pPr algn="ctr"/>
            <a:r>
              <a:rPr lang="en-GB" sz="2400" dirty="0"/>
              <a:t>In all cases a DVPN must contain a provision to prohibit the perpetrator from molesting a person for whose protection it is issued.</a:t>
            </a:r>
          </a:p>
          <a:p>
            <a:pPr algn="ctr"/>
            <a:r>
              <a:rPr lang="en-GB" sz="2400" dirty="0"/>
              <a:t>Where the victim and the perpetrator live at the same address the DVPN can:-</a:t>
            </a:r>
          </a:p>
        </p:txBody>
      </p:sp>
    </p:spTree>
    <p:extLst>
      <p:ext uri="{BB962C8B-B14F-4D97-AF65-F5344CB8AC3E}">
        <p14:creationId xmlns:p14="http://schemas.microsoft.com/office/powerpoint/2010/main" val="1100047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9817F476-1B4A-4FA0-8A92-BA4F0340C88D}"/>
                                            </p:graphicEl>
                                          </p:spTgt>
                                        </p:tgtEl>
                                        <p:attrNameLst>
                                          <p:attrName>style.visibility</p:attrName>
                                        </p:attrNameLst>
                                      </p:cBhvr>
                                      <p:to>
                                        <p:strVal val="visible"/>
                                      </p:to>
                                    </p:set>
                                    <p:animEffect transition="in" filter="fade">
                                      <p:cBhvr>
                                        <p:cTn id="17" dur="500"/>
                                        <p:tgtEl>
                                          <p:spTgt spid="7">
                                            <p:graphicEl>
                                              <a:dgm id="{9817F476-1B4A-4FA0-8A92-BA4F0340C8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665C1A6-9639-4EFE-A8C5-2A714D0FCF79}"/>
                                            </p:graphicEl>
                                          </p:spTgt>
                                        </p:tgtEl>
                                        <p:attrNameLst>
                                          <p:attrName>style.visibility</p:attrName>
                                        </p:attrNameLst>
                                      </p:cBhvr>
                                      <p:to>
                                        <p:strVal val="visible"/>
                                      </p:to>
                                    </p:set>
                                    <p:animEffect transition="in" filter="fade">
                                      <p:cBhvr>
                                        <p:cTn id="22" dur="500"/>
                                        <p:tgtEl>
                                          <p:spTgt spid="7">
                                            <p:graphicEl>
                                              <a:dgm id="{C665C1A6-9639-4EFE-A8C5-2A714D0FCF7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F6E1ECB8-0227-418D-AB82-A6BAD8365F68}"/>
                                            </p:graphicEl>
                                          </p:spTgt>
                                        </p:tgtEl>
                                        <p:attrNameLst>
                                          <p:attrName>style.visibility</p:attrName>
                                        </p:attrNameLst>
                                      </p:cBhvr>
                                      <p:to>
                                        <p:strVal val="visible"/>
                                      </p:to>
                                    </p:set>
                                    <p:animEffect transition="in" filter="fade">
                                      <p:cBhvr>
                                        <p:cTn id="27" dur="500"/>
                                        <p:tgtEl>
                                          <p:spTgt spid="7">
                                            <p:graphicEl>
                                              <a:dgm id="{F6E1ECB8-0227-418D-AB82-A6BAD8365F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3EB7E88C-2F71-4752-8AB5-472167E83F57}"/>
                                            </p:graphicEl>
                                          </p:spTgt>
                                        </p:tgtEl>
                                        <p:attrNameLst>
                                          <p:attrName>style.visibility</p:attrName>
                                        </p:attrNameLst>
                                      </p:cBhvr>
                                      <p:to>
                                        <p:strVal val="visible"/>
                                      </p:to>
                                    </p:set>
                                    <p:animEffect transition="in" filter="fade">
                                      <p:cBhvr>
                                        <p:cTn id="32" dur="500"/>
                                        <p:tgtEl>
                                          <p:spTgt spid="7">
                                            <p:graphicEl>
                                              <a:dgm id="{3EB7E88C-2F71-4752-8AB5-472167E83F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P spid="8" grpId="0" animBg="1"/>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6" name="TextBox 5"/>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Investigating Officer (IO)</a:t>
            </a:r>
          </a:p>
        </p:txBody>
      </p:sp>
      <p:graphicFrame>
        <p:nvGraphicFramePr>
          <p:cNvPr id="3" name="Diagram 2"/>
          <p:cNvGraphicFramePr/>
          <p:nvPr>
            <p:extLst>
              <p:ext uri="{D42A27DB-BD31-4B8C-83A1-F6EECF244321}">
                <p14:modId xmlns:p14="http://schemas.microsoft.com/office/powerpoint/2010/main" val="3226859871"/>
              </p:ext>
            </p:extLst>
          </p:nvPr>
        </p:nvGraphicFramePr>
        <p:xfrm>
          <a:off x="321274" y="902322"/>
          <a:ext cx="11278543" cy="42966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123406" y="5199017"/>
            <a:ext cx="9713468" cy="461665"/>
          </a:xfrm>
          <a:prstGeom prst="rect">
            <a:avLst/>
          </a:prstGeom>
          <a:solidFill>
            <a:schemeClr val="accent2">
              <a:lumMod val="60000"/>
              <a:lumOff val="40000"/>
            </a:schemeClr>
          </a:solidFill>
          <a:ln w="38100">
            <a:solidFill>
              <a:schemeClr val="tx1"/>
            </a:solidFill>
          </a:ln>
        </p:spPr>
        <p:txBody>
          <a:bodyPr wrap="square" rtlCol="0">
            <a:spAutoFit/>
          </a:bodyPr>
          <a:lstStyle/>
          <a:p>
            <a:r>
              <a:rPr lang="en-GB" sz="2400" dirty="0"/>
              <a:t>Remember there is no power to detain someone in Custody to serve a DVPN</a:t>
            </a:r>
          </a:p>
        </p:txBody>
      </p:sp>
    </p:spTree>
    <p:extLst>
      <p:ext uri="{BB962C8B-B14F-4D97-AF65-F5344CB8AC3E}">
        <p14:creationId xmlns:p14="http://schemas.microsoft.com/office/powerpoint/2010/main" val="297652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F14A7AA-33AB-435A-B7CC-344D96452C2C}"/>
                                            </p:graphicEl>
                                          </p:spTgt>
                                        </p:tgtEl>
                                        <p:attrNameLst>
                                          <p:attrName>style.visibility</p:attrName>
                                        </p:attrNameLst>
                                      </p:cBhvr>
                                      <p:to>
                                        <p:strVal val="visible"/>
                                      </p:to>
                                    </p:set>
                                    <p:animEffect transition="in" filter="fade">
                                      <p:cBhvr>
                                        <p:cTn id="7" dur="500"/>
                                        <p:tgtEl>
                                          <p:spTgt spid="3">
                                            <p:graphicEl>
                                              <a:dgm id="{4F14A7AA-33AB-435A-B7CC-344D96452C2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C0BB9FA-6F5D-4827-86F3-1D7E7D336A79}"/>
                                            </p:graphicEl>
                                          </p:spTgt>
                                        </p:tgtEl>
                                        <p:attrNameLst>
                                          <p:attrName>style.visibility</p:attrName>
                                        </p:attrNameLst>
                                      </p:cBhvr>
                                      <p:to>
                                        <p:strVal val="visible"/>
                                      </p:to>
                                    </p:set>
                                    <p:animEffect transition="in" filter="fade">
                                      <p:cBhvr>
                                        <p:cTn id="12" dur="500"/>
                                        <p:tgtEl>
                                          <p:spTgt spid="3">
                                            <p:graphicEl>
                                              <a:dgm id="{4C0BB9FA-6F5D-4827-86F3-1D7E7D336A7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76B9B493-4CED-4041-AE85-4F798FB2BF02}"/>
                                            </p:graphicEl>
                                          </p:spTgt>
                                        </p:tgtEl>
                                        <p:attrNameLst>
                                          <p:attrName>style.visibility</p:attrName>
                                        </p:attrNameLst>
                                      </p:cBhvr>
                                      <p:to>
                                        <p:strVal val="visible"/>
                                      </p:to>
                                    </p:set>
                                    <p:animEffect transition="in" filter="fade">
                                      <p:cBhvr>
                                        <p:cTn id="15" dur="500"/>
                                        <p:tgtEl>
                                          <p:spTgt spid="3">
                                            <p:graphicEl>
                                              <a:dgm id="{76B9B493-4CED-4041-AE85-4F798FB2BF0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B41E878-053E-41EA-87A1-E0B988370216}"/>
                                            </p:graphicEl>
                                          </p:spTgt>
                                        </p:tgtEl>
                                        <p:attrNameLst>
                                          <p:attrName>style.visibility</p:attrName>
                                        </p:attrNameLst>
                                      </p:cBhvr>
                                      <p:to>
                                        <p:strVal val="visible"/>
                                      </p:to>
                                    </p:set>
                                    <p:animEffect transition="in" filter="fade">
                                      <p:cBhvr>
                                        <p:cTn id="20" dur="500"/>
                                        <p:tgtEl>
                                          <p:spTgt spid="3">
                                            <p:graphicEl>
                                              <a:dgm id="{7B41E878-053E-41EA-87A1-E0B98837021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89F776F-1AAB-4F4B-A465-30ABF8FBF716}"/>
                                            </p:graphicEl>
                                          </p:spTgt>
                                        </p:tgtEl>
                                        <p:attrNameLst>
                                          <p:attrName>style.visibility</p:attrName>
                                        </p:attrNameLst>
                                      </p:cBhvr>
                                      <p:to>
                                        <p:strVal val="visible"/>
                                      </p:to>
                                    </p:set>
                                    <p:animEffect transition="in" filter="fade">
                                      <p:cBhvr>
                                        <p:cTn id="23" dur="500"/>
                                        <p:tgtEl>
                                          <p:spTgt spid="3">
                                            <p:graphicEl>
                                              <a:dgm id="{689F776F-1AAB-4F4B-A465-30ABF8FBF71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1467B53-A9F4-47A5-91B3-51F59165D1D6}"/>
                                            </p:graphicEl>
                                          </p:spTgt>
                                        </p:tgtEl>
                                        <p:attrNameLst>
                                          <p:attrName>style.visibility</p:attrName>
                                        </p:attrNameLst>
                                      </p:cBhvr>
                                      <p:to>
                                        <p:strVal val="visible"/>
                                      </p:to>
                                    </p:set>
                                    <p:animEffect transition="in" filter="fade">
                                      <p:cBhvr>
                                        <p:cTn id="28" dur="500"/>
                                        <p:tgtEl>
                                          <p:spTgt spid="3">
                                            <p:graphicEl>
                                              <a:dgm id="{01467B53-A9F4-47A5-91B3-51F59165D1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AC56574B-7100-459A-A286-6441318C2307}"/>
                                            </p:graphicEl>
                                          </p:spTgt>
                                        </p:tgtEl>
                                        <p:attrNameLst>
                                          <p:attrName>style.visibility</p:attrName>
                                        </p:attrNameLst>
                                      </p:cBhvr>
                                      <p:to>
                                        <p:strVal val="visible"/>
                                      </p:to>
                                    </p:set>
                                    <p:animEffect transition="in" filter="fade">
                                      <p:cBhvr>
                                        <p:cTn id="31" dur="500"/>
                                        <p:tgtEl>
                                          <p:spTgt spid="3">
                                            <p:graphicEl>
                                              <a:dgm id="{AC56574B-7100-459A-A286-6441318C230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271E2938-6189-49E9-8AE4-4713AF95A277}"/>
                                            </p:graphicEl>
                                          </p:spTgt>
                                        </p:tgtEl>
                                        <p:attrNameLst>
                                          <p:attrName>style.visibility</p:attrName>
                                        </p:attrNameLst>
                                      </p:cBhvr>
                                      <p:to>
                                        <p:strVal val="visible"/>
                                      </p:to>
                                    </p:set>
                                    <p:animEffect transition="in" filter="fade">
                                      <p:cBhvr>
                                        <p:cTn id="36" dur="500"/>
                                        <p:tgtEl>
                                          <p:spTgt spid="3">
                                            <p:graphicEl>
                                              <a:dgm id="{271E2938-6189-49E9-8AE4-4713AF95A27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92C4656-A6FD-425E-BE35-A76143A54338}"/>
                                            </p:graphicEl>
                                          </p:spTgt>
                                        </p:tgtEl>
                                        <p:attrNameLst>
                                          <p:attrName>style.visibility</p:attrName>
                                        </p:attrNameLst>
                                      </p:cBhvr>
                                      <p:to>
                                        <p:strVal val="visible"/>
                                      </p:to>
                                    </p:set>
                                    <p:animEffect transition="in" filter="fade">
                                      <p:cBhvr>
                                        <p:cTn id="39" dur="500"/>
                                        <p:tgtEl>
                                          <p:spTgt spid="3">
                                            <p:graphicEl>
                                              <a:dgm id="{F92C4656-A6FD-425E-BE35-A76143A5433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1F0348C8-12EA-401C-B748-A5DE7F03CD94}"/>
                                            </p:graphicEl>
                                          </p:spTgt>
                                        </p:tgtEl>
                                        <p:attrNameLst>
                                          <p:attrName>style.visibility</p:attrName>
                                        </p:attrNameLst>
                                      </p:cBhvr>
                                      <p:to>
                                        <p:strVal val="visible"/>
                                      </p:to>
                                    </p:set>
                                    <p:animEffect transition="in" filter="fade">
                                      <p:cBhvr>
                                        <p:cTn id="44" dur="500"/>
                                        <p:tgtEl>
                                          <p:spTgt spid="3">
                                            <p:graphicEl>
                                              <a:dgm id="{1F0348C8-12EA-401C-B748-A5DE7F03CD9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778C664-7962-4D80-AB87-05266D38F1E9}"/>
                                            </p:graphicEl>
                                          </p:spTgt>
                                        </p:tgtEl>
                                        <p:attrNameLst>
                                          <p:attrName>style.visibility</p:attrName>
                                        </p:attrNameLst>
                                      </p:cBhvr>
                                      <p:to>
                                        <p:strVal val="visible"/>
                                      </p:to>
                                    </p:set>
                                    <p:animEffect transition="in" filter="fade">
                                      <p:cBhvr>
                                        <p:cTn id="47" dur="500"/>
                                        <p:tgtEl>
                                          <p:spTgt spid="3">
                                            <p:graphicEl>
                                              <a:dgm id="{8778C664-7962-4D80-AB87-05266D38F1E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par>
                    <p:cTn id="53" fill="hold">
                      <p:stCondLst>
                        <p:cond delay="indefinite"/>
                      </p:stCondLst>
                      <p:childTnLst>
                        <p:par>
                          <p:cTn id="54" fill="hold">
                            <p:stCondLst>
                              <p:cond delay="0"/>
                            </p:stCondLst>
                            <p:childTnLst>
                              <p:par>
                                <p:cTn id="55" presetID="8" presetClass="emph" presetSubtype="0" fill="hold" grpId="1" nodeType="clickEffect">
                                  <p:stCondLst>
                                    <p:cond delay="0"/>
                                  </p:stCondLst>
                                  <p:childTnLst>
                                    <p:animRot by="21600000">
                                      <p:cBhvr>
                                        <p:cTn id="56"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5" grpId="0" animBg="1"/>
      <p:bldP spid="5"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6" name="TextBox 5"/>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Authorising Officer (AO)</a:t>
            </a:r>
          </a:p>
        </p:txBody>
      </p:sp>
      <p:graphicFrame>
        <p:nvGraphicFramePr>
          <p:cNvPr id="3" name="Diagram 2"/>
          <p:cNvGraphicFramePr/>
          <p:nvPr>
            <p:extLst>
              <p:ext uri="{D42A27DB-BD31-4B8C-83A1-F6EECF244321}">
                <p14:modId xmlns:p14="http://schemas.microsoft.com/office/powerpoint/2010/main" val="2893269309"/>
              </p:ext>
            </p:extLst>
          </p:nvPr>
        </p:nvGraphicFramePr>
        <p:xfrm>
          <a:off x="494270" y="593124"/>
          <a:ext cx="11269362" cy="4976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8797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51C27A0-4F4C-49FB-B3C4-DEE78BD1DF09}"/>
                                            </p:graphicEl>
                                          </p:spTgt>
                                        </p:tgtEl>
                                        <p:attrNameLst>
                                          <p:attrName>style.visibility</p:attrName>
                                        </p:attrNameLst>
                                      </p:cBhvr>
                                      <p:to>
                                        <p:strVal val="visible"/>
                                      </p:to>
                                    </p:set>
                                    <p:animEffect transition="in" filter="fade">
                                      <p:cBhvr>
                                        <p:cTn id="7" dur="500"/>
                                        <p:tgtEl>
                                          <p:spTgt spid="3">
                                            <p:graphicEl>
                                              <a:dgm id="{551C27A0-4F4C-49FB-B3C4-DEE78BD1DF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9285601-03D5-4BBF-A3E8-C54948D762EE}"/>
                                            </p:graphicEl>
                                          </p:spTgt>
                                        </p:tgtEl>
                                        <p:attrNameLst>
                                          <p:attrName>style.visibility</p:attrName>
                                        </p:attrNameLst>
                                      </p:cBhvr>
                                      <p:to>
                                        <p:strVal val="visible"/>
                                      </p:to>
                                    </p:set>
                                    <p:animEffect transition="in" filter="fade">
                                      <p:cBhvr>
                                        <p:cTn id="12" dur="500"/>
                                        <p:tgtEl>
                                          <p:spTgt spid="3">
                                            <p:graphicEl>
                                              <a:dgm id="{39285601-03D5-4BBF-A3E8-C54948D762E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3C5740E-C63B-4FC7-A767-FAD208DCDE90}"/>
                                            </p:graphicEl>
                                          </p:spTgt>
                                        </p:tgtEl>
                                        <p:attrNameLst>
                                          <p:attrName>style.visibility</p:attrName>
                                        </p:attrNameLst>
                                      </p:cBhvr>
                                      <p:to>
                                        <p:strVal val="visible"/>
                                      </p:to>
                                    </p:set>
                                    <p:animEffect transition="in" filter="fade">
                                      <p:cBhvr>
                                        <p:cTn id="17" dur="500"/>
                                        <p:tgtEl>
                                          <p:spTgt spid="3">
                                            <p:graphicEl>
                                              <a:dgm id="{43C5740E-C63B-4FC7-A767-FAD208DCDE9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96E8D9BA-7000-465F-96C2-F64213E03898}"/>
                                            </p:graphicEl>
                                          </p:spTgt>
                                        </p:tgtEl>
                                        <p:attrNameLst>
                                          <p:attrName>style.visibility</p:attrName>
                                        </p:attrNameLst>
                                      </p:cBhvr>
                                      <p:to>
                                        <p:strVal val="visible"/>
                                      </p:to>
                                    </p:set>
                                    <p:animEffect transition="in" filter="fade">
                                      <p:cBhvr>
                                        <p:cTn id="22" dur="500"/>
                                        <p:tgtEl>
                                          <p:spTgt spid="3">
                                            <p:graphicEl>
                                              <a:dgm id="{96E8D9BA-7000-465F-96C2-F64213E0389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5C1E6F5-F0D9-4020-8B4D-9252D7460B00}"/>
                                            </p:graphicEl>
                                          </p:spTgt>
                                        </p:tgtEl>
                                        <p:attrNameLst>
                                          <p:attrName>style.visibility</p:attrName>
                                        </p:attrNameLst>
                                      </p:cBhvr>
                                      <p:to>
                                        <p:strVal val="visible"/>
                                      </p:to>
                                    </p:set>
                                    <p:animEffect transition="in" filter="fade">
                                      <p:cBhvr>
                                        <p:cTn id="27" dur="500"/>
                                        <p:tgtEl>
                                          <p:spTgt spid="3">
                                            <p:graphicEl>
                                              <a:dgm id="{45C1E6F5-F0D9-4020-8B4D-9252D7460B0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1756A076-ACB0-49FC-8C98-0BF5C4813F35}"/>
                                            </p:graphicEl>
                                          </p:spTgt>
                                        </p:tgtEl>
                                        <p:attrNameLst>
                                          <p:attrName>style.visibility</p:attrName>
                                        </p:attrNameLst>
                                      </p:cBhvr>
                                      <p:to>
                                        <p:strVal val="visible"/>
                                      </p:to>
                                    </p:set>
                                    <p:animEffect transition="in" filter="fade">
                                      <p:cBhvr>
                                        <p:cTn id="32" dur="500"/>
                                        <p:tgtEl>
                                          <p:spTgt spid="3">
                                            <p:graphicEl>
                                              <a:dgm id="{1756A076-ACB0-49FC-8C98-0BF5C4813F3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64C187C5-8780-4D6B-89D2-5615E373752F}"/>
                                            </p:graphicEl>
                                          </p:spTgt>
                                        </p:tgtEl>
                                        <p:attrNameLst>
                                          <p:attrName>style.visibility</p:attrName>
                                        </p:attrNameLst>
                                      </p:cBhvr>
                                      <p:to>
                                        <p:strVal val="visible"/>
                                      </p:to>
                                    </p:set>
                                    <p:animEffect transition="in" filter="fade">
                                      <p:cBhvr>
                                        <p:cTn id="37" dur="500"/>
                                        <p:tgtEl>
                                          <p:spTgt spid="3">
                                            <p:graphicEl>
                                              <a:dgm id="{64C187C5-8780-4D6B-89D2-5615E373752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642761DA-EB12-495C-8BDF-2B9845CE1EAA}"/>
                                            </p:graphicEl>
                                          </p:spTgt>
                                        </p:tgtEl>
                                        <p:attrNameLst>
                                          <p:attrName>style.visibility</p:attrName>
                                        </p:attrNameLst>
                                      </p:cBhvr>
                                      <p:to>
                                        <p:strVal val="visible"/>
                                      </p:to>
                                    </p:set>
                                    <p:animEffect transition="in" filter="fade">
                                      <p:cBhvr>
                                        <p:cTn id="42" dur="500"/>
                                        <p:tgtEl>
                                          <p:spTgt spid="3">
                                            <p:graphicEl>
                                              <a:dgm id="{642761DA-EB12-495C-8BDF-2B9845CE1EA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DVPN issue: Investigating Officer</a:t>
            </a:r>
          </a:p>
        </p:txBody>
      </p:sp>
      <p:graphicFrame>
        <p:nvGraphicFramePr>
          <p:cNvPr id="3" name="Diagram 2"/>
          <p:cNvGraphicFramePr/>
          <p:nvPr>
            <p:extLst>
              <p:ext uri="{D42A27DB-BD31-4B8C-83A1-F6EECF244321}">
                <p14:modId xmlns:p14="http://schemas.microsoft.com/office/powerpoint/2010/main" val="4267636839"/>
              </p:ext>
            </p:extLst>
          </p:nvPr>
        </p:nvGraphicFramePr>
        <p:xfrm>
          <a:off x="568410" y="1149457"/>
          <a:ext cx="11351741" cy="4954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721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DDACD1F-8D5D-4F68-A15E-7B9991FCDA9F}"/>
                                            </p:graphicEl>
                                          </p:spTgt>
                                        </p:tgtEl>
                                        <p:attrNameLst>
                                          <p:attrName>style.visibility</p:attrName>
                                        </p:attrNameLst>
                                      </p:cBhvr>
                                      <p:to>
                                        <p:strVal val="visible"/>
                                      </p:to>
                                    </p:set>
                                    <p:animEffect transition="in" filter="fade">
                                      <p:cBhvr>
                                        <p:cTn id="7" dur="500"/>
                                        <p:tgtEl>
                                          <p:spTgt spid="3">
                                            <p:graphicEl>
                                              <a:dgm id="{FDDACD1F-8D5D-4F68-A15E-7B9991FCDA9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B33F3C-1EAD-4E14-A479-734DD8941DF2}"/>
                                            </p:graphicEl>
                                          </p:spTgt>
                                        </p:tgtEl>
                                        <p:attrNameLst>
                                          <p:attrName>style.visibility</p:attrName>
                                        </p:attrNameLst>
                                      </p:cBhvr>
                                      <p:to>
                                        <p:strVal val="visible"/>
                                      </p:to>
                                    </p:set>
                                    <p:animEffect transition="in" filter="fade">
                                      <p:cBhvr>
                                        <p:cTn id="12" dur="500"/>
                                        <p:tgtEl>
                                          <p:spTgt spid="3">
                                            <p:graphicEl>
                                              <a:dgm id="{C4B33F3C-1EAD-4E14-A479-734DD8941D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95C5175-77E1-4926-9E94-0EAE5B48961C}"/>
                                            </p:graphicEl>
                                          </p:spTgt>
                                        </p:tgtEl>
                                        <p:attrNameLst>
                                          <p:attrName>style.visibility</p:attrName>
                                        </p:attrNameLst>
                                      </p:cBhvr>
                                      <p:to>
                                        <p:strVal val="visible"/>
                                      </p:to>
                                    </p:set>
                                    <p:animEffect transition="in" filter="fade">
                                      <p:cBhvr>
                                        <p:cTn id="17" dur="500"/>
                                        <p:tgtEl>
                                          <p:spTgt spid="3">
                                            <p:graphicEl>
                                              <a:dgm id="{C95C5175-77E1-4926-9E94-0EAE5B4896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60BE9483-D832-406E-A6F8-2A04B503494B}"/>
                                            </p:graphicEl>
                                          </p:spTgt>
                                        </p:tgtEl>
                                        <p:attrNameLst>
                                          <p:attrName>style.visibility</p:attrName>
                                        </p:attrNameLst>
                                      </p:cBhvr>
                                      <p:to>
                                        <p:strVal val="visible"/>
                                      </p:to>
                                    </p:set>
                                    <p:animEffect transition="in" filter="fade">
                                      <p:cBhvr>
                                        <p:cTn id="22" dur="500"/>
                                        <p:tgtEl>
                                          <p:spTgt spid="3">
                                            <p:graphicEl>
                                              <a:dgm id="{60BE9483-D832-406E-A6F8-2A04B503494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1BC67AFD-C91E-4FC4-9C3A-E8A965945E6F}"/>
                                            </p:graphicEl>
                                          </p:spTgt>
                                        </p:tgtEl>
                                        <p:attrNameLst>
                                          <p:attrName>style.visibility</p:attrName>
                                        </p:attrNameLst>
                                      </p:cBhvr>
                                      <p:to>
                                        <p:strVal val="visible"/>
                                      </p:to>
                                    </p:set>
                                    <p:animEffect transition="in" filter="fade">
                                      <p:cBhvr>
                                        <p:cTn id="27" dur="500"/>
                                        <p:tgtEl>
                                          <p:spTgt spid="3">
                                            <p:graphicEl>
                                              <a:dgm id="{1BC67AFD-C91E-4FC4-9C3A-E8A965945E6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7992243C-4B88-400D-897C-51F7E9F90218}"/>
                                            </p:graphicEl>
                                          </p:spTgt>
                                        </p:tgtEl>
                                        <p:attrNameLst>
                                          <p:attrName>style.visibility</p:attrName>
                                        </p:attrNameLst>
                                      </p:cBhvr>
                                      <p:to>
                                        <p:strVal val="visible"/>
                                      </p:to>
                                    </p:set>
                                    <p:animEffect transition="in" filter="fade">
                                      <p:cBhvr>
                                        <p:cTn id="32" dur="500"/>
                                        <p:tgtEl>
                                          <p:spTgt spid="3">
                                            <p:graphicEl>
                                              <a:dgm id="{7992243C-4B88-400D-897C-51F7E9F9021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F5A0E932-B296-44AF-902C-FD07CDD881D3}"/>
                                            </p:graphicEl>
                                          </p:spTgt>
                                        </p:tgtEl>
                                        <p:attrNameLst>
                                          <p:attrName>style.visibility</p:attrName>
                                        </p:attrNameLst>
                                      </p:cBhvr>
                                      <p:to>
                                        <p:strVal val="visible"/>
                                      </p:to>
                                    </p:set>
                                    <p:animEffect transition="in" filter="fade">
                                      <p:cBhvr>
                                        <p:cTn id="37" dur="500"/>
                                        <p:tgtEl>
                                          <p:spTgt spid="3">
                                            <p:graphicEl>
                                              <a:dgm id="{F5A0E932-B296-44AF-902C-FD07CDD881D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D6054FDF-CD57-4C41-B8C0-1FF540E030B5}"/>
                                            </p:graphicEl>
                                          </p:spTgt>
                                        </p:tgtEl>
                                        <p:attrNameLst>
                                          <p:attrName>style.visibility</p:attrName>
                                        </p:attrNameLst>
                                      </p:cBhvr>
                                      <p:to>
                                        <p:strVal val="visible"/>
                                      </p:to>
                                    </p:set>
                                    <p:animEffect transition="in" filter="fade">
                                      <p:cBhvr>
                                        <p:cTn id="42" dur="500"/>
                                        <p:tgtEl>
                                          <p:spTgt spid="3">
                                            <p:graphicEl>
                                              <a:dgm id="{D6054FDF-CD57-4C41-B8C0-1FF540E030B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AFA9757B-B59D-4195-967D-8C19E5017E78}"/>
                                            </p:graphicEl>
                                          </p:spTgt>
                                        </p:tgtEl>
                                        <p:attrNameLst>
                                          <p:attrName>style.visibility</p:attrName>
                                        </p:attrNameLst>
                                      </p:cBhvr>
                                      <p:to>
                                        <p:strVal val="visible"/>
                                      </p:to>
                                    </p:set>
                                    <p:animEffect transition="in" filter="fade">
                                      <p:cBhvr>
                                        <p:cTn id="47" dur="500"/>
                                        <p:tgtEl>
                                          <p:spTgt spid="3">
                                            <p:graphicEl>
                                              <a:dgm id="{AFA9757B-B59D-4195-967D-8C19E5017E7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6" name="TextBox 5"/>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DVPO Application</a:t>
            </a:r>
          </a:p>
        </p:txBody>
      </p:sp>
      <p:graphicFrame>
        <p:nvGraphicFramePr>
          <p:cNvPr id="3" name="Diagram 2"/>
          <p:cNvGraphicFramePr/>
          <p:nvPr>
            <p:extLst>
              <p:ext uri="{D42A27DB-BD31-4B8C-83A1-F6EECF244321}">
                <p14:modId xmlns:p14="http://schemas.microsoft.com/office/powerpoint/2010/main" val="4201438540"/>
              </p:ext>
            </p:extLst>
          </p:nvPr>
        </p:nvGraphicFramePr>
        <p:xfrm>
          <a:off x="158957" y="968621"/>
          <a:ext cx="11598877" cy="5572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2452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EE941EB-9B9E-45F3-AB8C-E9AF9FB39DB3}"/>
                                            </p:graphicEl>
                                          </p:spTgt>
                                        </p:tgtEl>
                                        <p:attrNameLst>
                                          <p:attrName>style.visibility</p:attrName>
                                        </p:attrNameLst>
                                      </p:cBhvr>
                                      <p:to>
                                        <p:strVal val="visible"/>
                                      </p:to>
                                    </p:set>
                                    <p:animEffect transition="in" filter="fade">
                                      <p:cBhvr>
                                        <p:cTn id="7" dur="500"/>
                                        <p:tgtEl>
                                          <p:spTgt spid="3">
                                            <p:graphicEl>
                                              <a:dgm id="{9EE941EB-9B9E-45F3-AB8C-E9AF9FB39DB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DF1C328-94AB-4BF0-9EE8-C084ACC92905}"/>
                                            </p:graphicEl>
                                          </p:spTgt>
                                        </p:tgtEl>
                                        <p:attrNameLst>
                                          <p:attrName>style.visibility</p:attrName>
                                        </p:attrNameLst>
                                      </p:cBhvr>
                                      <p:to>
                                        <p:strVal val="visible"/>
                                      </p:to>
                                    </p:set>
                                    <p:animEffect transition="in" filter="fade">
                                      <p:cBhvr>
                                        <p:cTn id="12" dur="500"/>
                                        <p:tgtEl>
                                          <p:spTgt spid="3">
                                            <p:graphicEl>
                                              <a:dgm id="{5DF1C328-94AB-4BF0-9EE8-C084ACC9290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A84269F8-66C4-49DD-8AAE-DCFCD56DD95B}"/>
                                            </p:graphicEl>
                                          </p:spTgt>
                                        </p:tgtEl>
                                        <p:attrNameLst>
                                          <p:attrName>style.visibility</p:attrName>
                                        </p:attrNameLst>
                                      </p:cBhvr>
                                      <p:to>
                                        <p:strVal val="visible"/>
                                      </p:to>
                                    </p:set>
                                    <p:animEffect transition="in" filter="fade">
                                      <p:cBhvr>
                                        <p:cTn id="17" dur="500"/>
                                        <p:tgtEl>
                                          <p:spTgt spid="3">
                                            <p:graphicEl>
                                              <a:dgm id="{A84269F8-66C4-49DD-8AAE-DCFCD56DD95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9D4B6780-04A0-4552-BFF4-D03086B4CC52}"/>
                                            </p:graphicEl>
                                          </p:spTgt>
                                        </p:tgtEl>
                                        <p:attrNameLst>
                                          <p:attrName>style.visibility</p:attrName>
                                        </p:attrNameLst>
                                      </p:cBhvr>
                                      <p:to>
                                        <p:strVal val="visible"/>
                                      </p:to>
                                    </p:set>
                                    <p:animEffect transition="in" filter="fade">
                                      <p:cBhvr>
                                        <p:cTn id="22" dur="500"/>
                                        <p:tgtEl>
                                          <p:spTgt spid="3">
                                            <p:graphicEl>
                                              <a:dgm id="{9D4B6780-04A0-4552-BFF4-D03086B4CC5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1543C3C-AE3A-4B2B-B45E-B04C76A225BC}"/>
                                            </p:graphicEl>
                                          </p:spTgt>
                                        </p:tgtEl>
                                        <p:attrNameLst>
                                          <p:attrName>style.visibility</p:attrName>
                                        </p:attrNameLst>
                                      </p:cBhvr>
                                      <p:to>
                                        <p:strVal val="visible"/>
                                      </p:to>
                                    </p:set>
                                    <p:animEffect transition="in" filter="fade">
                                      <p:cBhvr>
                                        <p:cTn id="27" dur="500"/>
                                        <p:tgtEl>
                                          <p:spTgt spid="3">
                                            <p:graphicEl>
                                              <a:dgm id="{21543C3C-AE3A-4B2B-B45E-B04C76A225B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911D6301-E2E5-41BC-9844-83789278FBEF}"/>
                                            </p:graphicEl>
                                          </p:spTgt>
                                        </p:tgtEl>
                                        <p:attrNameLst>
                                          <p:attrName>style.visibility</p:attrName>
                                        </p:attrNameLst>
                                      </p:cBhvr>
                                      <p:to>
                                        <p:strVal val="visible"/>
                                      </p:to>
                                    </p:set>
                                    <p:animEffect transition="in" filter="fade">
                                      <p:cBhvr>
                                        <p:cTn id="32" dur="500"/>
                                        <p:tgtEl>
                                          <p:spTgt spid="3">
                                            <p:graphicEl>
                                              <a:dgm id="{911D6301-E2E5-41BC-9844-83789278FBE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EEB5A753-42FB-4543-9C79-BE37A1354FD0}"/>
                                            </p:graphicEl>
                                          </p:spTgt>
                                        </p:tgtEl>
                                        <p:attrNameLst>
                                          <p:attrName>style.visibility</p:attrName>
                                        </p:attrNameLst>
                                      </p:cBhvr>
                                      <p:to>
                                        <p:strVal val="visible"/>
                                      </p:to>
                                    </p:set>
                                    <p:animEffect transition="in" filter="fade">
                                      <p:cBhvr>
                                        <p:cTn id="37" dur="500"/>
                                        <p:tgtEl>
                                          <p:spTgt spid="3">
                                            <p:graphicEl>
                                              <a:dgm id="{EEB5A753-42FB-4543-9C79-BE37A1354F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6" name="TextBox 5"/>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Breach of DVPN &amp; DVPO</a:t>
            </a:r>
          </a:p>
        </p:txBody>
      </p:sp>
      <p:graphicFrame>
        <p:nvGraphicFramePr>
          <p:cNvPr id="3" name="Diagram 2"/>
          <p:cNvGraphicFramePr/>
          <p:nvPr>
            <p:extLst>
              <p:ext uri="{D42A27DB-BD31-4B8C-83A1-F6EECF244321}">
                <p14:modId xmlns:p14="http://schemas.microsoft.com/office/powerpoint/2010/main" val="3300885162"/>
              </p:ext>
            </p:extLst>
          </p:nvPr>
        </p:nvGraphicFramePr>
        <p:xfrm>
          <a:off x="289116" y="1002672"/>
          <a:ext cx="11338559" cy="4596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3022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D7B1580-0260-465F-B6C7-1E636A6FB74B}"/>
                                            </p:graphicEl>
                                          </p:spTgt>
                                        </p:tgtEl>
                                        <p:attrNameLst>
                                          <p:attrName>style.visibility</p:attrName>
                                        </p:attrNameLst>
                                      </p:cBhvr>
                                      <p:to>
                                        <p:strVal val="visible"/>
                                      </p:to>
                                    </p:set>
                                    <p:animEffect transition="in" filter="fade">
                                      <p:cBhvr>
                                        <p:cTn id="7" dur="500"/>
                                        <p:tgtEl>
                                          <p:spTgt spid="3">
                                            <p:graphicEl>
                                              <a:dgm id="{3D7B1580-0260-465F-B6C7-1E636A6FB7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3B4FFC1-51A8-4AAC-B2F9-FB18619AFAA4}"/>
                                            </p:graphicEl>
                                          </p:spTgt>
                                        </p:tgtEl>
                                        <p:attrNameLst>
                                          <p:attrName>style.visibility</p:attrName>
                                        </p:attrNameLst>
                                      </p:cBhvr>
                                      <p:to>
                                        <p:strVal val="visible"/>
                                      </p:to>
                                    </p:set>
                                    <p:animEffect transition="in" filter="fade">
                                      <p:cBhvr>
                                        <p:cTn id="12" dur="500"/>
                                        <p:tgtEl>
                                          <p:spTgt spid="3">
                                            <p:graphicEl>
                                              <a:dgm id="{C3B4FFC1-51A8-4AAC-B2F9-FB18619AFAA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A03E7C24-8F60-45DA-9C6D-E5313F2837CA}"/>
                                            </p:graphicEl>
                                          </p:spTgt>
                                        </p:tgtEl>
                                        <p:attrNameLst>
                                          <p:attrName>style.visibility</p:attrName>
                                        </p:attrNameLst>
                                      </p:cBhvr>
                                      <p:to>
                                        <p:strVal val="visible"/>
                                      </p:to>
                                    </p:set>
                                    <p:animEffect transition="in" filter="fade">
                                      <p:cBhvr>
                                        <p:cTn id="15" dur="500"/>
                                        <p:tgtEl>
                                          <p:spTgt spid="3">
                                            <p:graphicEl>
                                              <a:dgm id="{A03E7C24-8F60-45DA-9C6D-E5313F2837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4B0824C-F087-42B5-BF89-58707B982D04}"/>
                                            </p:graphicEl>
                                          </p:spTgt>
                                        </p:tgtEl>
                                        <p:attrNameLst>
                                          <p:attrName>style.visibility</p:attrName>
                                        </p:attrNameLst>
                                      </p:cBhvr>
                                      <p:to>
                                        <p:strVal val="visible"/>
                                      </p:to>
                                    </p:set>
                                    <p:animEffect transition="in" filter="fade">
                                      <p:cBhvr>
                                        <p:cTn id="20" dur="500"/>
                                        <p:tgtEl>
                                          <p:spTgt spid="3">
                                            <p:graphicEl>
                                              <a:dgm id="{14B0824C-F087-42B5-BF89-58707B982D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4924421D-EFDA-4E09-AD7B-033B11F58BC1}"/>
                                            </p:graphicEl>
                                          </p:spTgt>
                                        </p:tgtEl>
                                        <p:attrNameLst>
                                          <p:attrName>style.visibility</p:attrName>
                                        </p:attrNameLst>
                                      </p:cBhvr>
                                      <p:to>
                                        <p:strVal val="visible"/>
                                      </p:to>
                                    </p:set>
                                    <p:animEffect transition="in" filter="fade">
                                      <p:cBhvr>
                                        <p:cTn id="23" dur="500"/>
                                        <p:tgtEl>
                                          <p:spTgt spid="3">
                                            <p:graphicEl>
                                              <a:dgm id="{4924421D-EFDA-4E09-AD7B-033B11F58BC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CE489BB7-C6DA-4929-8C12-FD5D961B3A19}"/>
                                            </p:graphicEl>
                                          </p:spTgt>
                                        </p:tgtEl>
                                        <p:attrNameLst>
                                          <p:attrName>style.visibility</p:attrName>
                                        </p:attrNameLst>
                                      </p:cBhvr>
                                      <p:to>
                                        <p:strVal val="visible"/>
                                      </p:to>
                                    </p:set>
                                    <p:animEffect transition="in" filter="fade">
                                      <p:cBhvr>
                                        <p:cTn id="28" dur="500"/>
                                        <p:tgtEl>
                                          <p:spTgt spid="3">
                                            <p:graphicEl>
                                              <a:dgm id="{CE489BB7-C6DA-4929-8C12-FD5D961B3A1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638B861-5CD6-45ED-B0DC-EA6027725CA2}"/>
                                            </p:graphicEl>
                                          </p:spTgt>
                                        </p:tgtEl>
                                        <p:attrNameLst>
                                          <p:attrName>style.visibility</p:attrName>
                                        </p:attrNameLst>
                                      </p:cBhvr>
                                      <p:to>
                                        <p:strVal val="visible"/>
                                      </p:to>
                                    </p:set>
                                    <p:animEffect transition="in" filter="fade">
                                      <p:cBhvr>
                                        <p:cTn id="31" dur="500"/>
                                        <p:tgtEl>
                                          <p:spTgt spid="3">
                                            <p:graphicEl>
                                              <a:dgm id="{E638B861-5CD6-45ED-B0DC-EA6027725CA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B5C15AC0-B506-4BF8-AED8-742D093ED5DF}"/>
                                            </p:graphicEl>
                                          </p:spTgt>
                                        </p:tgtEl>
                                        <p:attrNameLst>
                                          <p:attrName>style.visibility</p:attrName>
                                        </p:attrNameLst>
                                      </p:cBhvr>
                                      <p:to>
                                        <p:strVal val="visible"/>
                                      </p:to>
                                    </p:set>
                                    <p:animEffect transition="in" filter="fade">
                                      <p:cBhvr>
                                        <p:cTn id="36" dur="500"/>
                                        <p:tgtEl>
                                          <p:spTgt spid="3">
                                            <p:graphicEl>
                                              <a:dgm id="{B5C15AC0-B506-4BF8-AED8-742D093ED5D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9F3C6AC-0753-49E3-921B-501CF7965B45}"/>
                                            </p:graphicEl>
                                          </p:spTgt>
                                        </p:tgtEl>
                                        <p:attrNameLst>
                                          <p:attrName>style.visibility</p:attrName>
                                        </p:attrNameLst>
                                      </p:cBhvr>
                                      <p:to>
                                        <p:strVal val="visible"/>
                                      </p:to>
                                    </p:set>
                                    <p:animEffect transition="in" filter="fade">
                                      <p:cBhvr>
                                        <p:cTn id="39" dur="500"/>
                                        <p:tgtEl>
                                          <p:spTgt spid="3">
                                            <p:graphicEl>
                                              <a:dgm id="{F9F3C6AC-0753-49E3-921B-501CF7965B4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EB38DF12-5165-471E-9EBE-9830807E3F47}"/>
                                            </p:graphicEl>
                                          </p:spTgt>
                                        </p:tgtEl>
                                        <p:attrNameLst>
                                          <p:attrName>style.visibility</p:attrName>
                                        </p:attrNameLst>
                                      </p:cBhvr>
                                      <p:to>
                                        <p:strVal val="visible"/>
                                      </p:to>
                                    </p:set>
                                    <p:animEffect transition="in" filter="fade">
                                      <p:cBhvr>
                                        <p:cTn id="44" dur="500"/>
                                        <p:tgtEl>
                                          <p:spTgt spid="3">
                                            <p:graphicEl>
                                              <a:dgm id="{EB38DF12-5165-471E-9EBE-9830807E3F4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E28FC9C9-270E-4AB0-87DA-D57B0CC840B9}"/>
                                            </p:graphicEl>
                                          </p:spTgt>
                                        </p:tgtEl>
                                        <p:attrNameLst>
                                          <p:attrName>style.visibility</p:attrName>
                                        </p:attrNameLst>
                                      </p:cBhvr>
                                      <p:to>
                                        <p:strVal val="visible"/>
                                      </p:to>
                                    </p:set>
                                    <p:animEffect transition="in" filter="fade">
                                      <p:cBhvr>
                                        <p:cTn id="47" dur="500"/>
                                        <p:tgtEl>
                                          <p:spTgt spid="3">
                                            <p:graphicEl>
                                              <a:dgm id="{E28FC9C9-270E-4AB0-87DA-D57B0CC840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3385" y="120003"/>
            <a:ext cx="11090029" cy="646331"/>
          </a:xfrm>
          <a:prstGeom prst="rect">
            <a:avLst/>
          </a:prstGeom>
          <a:solidFill>
            <a:srgbClr val="002060"/>
          </a:solidFill>
        </p:spPr>
        <p:txBody>
          <a:bodyPr wrap="square" rtlCol="0">
            <a:spAutoFit/>
          </a:bodyPr>
          <a:lstStyle/>
          <a:p>
            <a:pPr algn="ctr"/>
            <a:r>
              <a:rPr lang="en-GB" sz="3600" b="1" dirty="0">
                <a:solidFill>
                  <a:schemeClr val="bg1"/>
                </a:solidFill>
              </a:rPr>
              <a:t> </a:t>
            </a:r>
            <a:r>
              <a:rPr lang="en-GB" sz="3200" b="1" dirty="0">
                <a:solidFill>
                  <a:schemeClr val="bg1"/>
                </a:solidFill>
              </a:rPr>
              <a:t>Domestic Abuse Protection Notices &amp; Orders</a:t>
            </a:r>
          </a:p>
        </p:txBody>
      </p:sp>
      <p:graphicFrame>
        <p:nvGraphicFramePr>
          <p:cNvPr id="4" name="Diagram 3"/>
          <p:cNvGraphicFramePr/>
          <p:nvPr>
            <p:extLst>
              <p:ext uri="{D42A27DB-BD31-4B8C-83A1-F6EECF244321}">
                <p14:modId xmlns:p14="http://schemas.microsoft.com/office/powerpoint/2010/main" val="2764090392"/>
              </p:ext>
            </p:extLst>
          </p:nvPr>
        </p:nvGraphicFramePr>
        <p:xfrm>
          <a:off x="703385" y="969535"/>
          <a:ext cx="10472615" cy="4872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356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A0F7084-3B43-4033-BE6C-344F3DE52CBC}"/>
                                            </p:graphicEl>
                                          </p:spTgt>
                                        </p:tgtEl>
                                        <p:attrNameLst>
                                          <p:attrName>style.visibility</p:attrName>
                                        </p:attrNameLst>
                                      </p:cBhvr>
                                      <p:to>
                                        <p:strVal val="visible"/>
                                      </p:to>
                                    </p:set>
                                    <p:animEffect transition="in" filter="fade">
                                      <p:cBhvr>
                                        <p:cTn id="7" dur="500"/>
                                        <p:tgtEl>
                                          <p:spTgt spid="4">
                                            <p:graphicEl>
                                              <a:dgm id="{FA0F7084-3B43-4033-BE6C-344F3DE52C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E9C1E0F-BDA3-4396-B6A4-D1D0B1194B94}"/>
                                            </p:graphicEl>
                                          </p:spTgt>
                                        </p:tgtEl>
                                        <p:attrNameLst>
                                          <p:attrName>style.visibility</p:attrName>
                                        </p:attrNameLst>
                                      </p:cBhvr>
                                      <p:to>
                                        <p:strVal val="visible"/>
                                      </p:to>
                                    </p:set>
                                    <p:animEffect transition="in" filter="fade">
                                      <p:cBhvr>
                                        <p:cTn id="12" dur="500"/>
                                        <p:tgtEl>
                                          <p:spTgt spid="4">
                                            <p:graphicEl>
                                              <a:dgm id="{AE9C1E0F-BDA3-4396-B6A4-D1D0B1194B9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BED27BE-D8A8-416B-9346-E95758559B94}"/>
                                            </p:graphicEl>
                                          </p:spTgt>
                                        </p:tgtEl>
                                        <p:attrNameLst>
                                          <p:attrName>style.visibility</p:attrName>
                                        </p:attrNameLst>
                                      </p:cBhvr>
                                      <p:to>
                                        <p:strVal val="visible"/>
                                      </p:to>
                                    </p:set>
                                    <p:animEffect transition="in" filter="fade">
                                      <p:cBhvr>
                                        <p:cTn id="15" dur="500"/>
                                        <p:tgtEl>
                                          <p:spTgt spid="4">
                                            <p:graphicEl>
                                              <a:dgm id="{DBED27BE-D8A8-416B-9346-E95758559B9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A52D31-A5A4-426D-BC67-5EBED46C7B36}"/>
                                            </p:graphicEl>
                                          </p:spTgt>
                                        </p:tgtEl>
                                        <p:attrNameLst>
                                          <p:attrName>style.visibility</p:attrName>
                                        </p:attrNameLst>
                                      </p:cBhvr>
                                      <p:to>
                                        <p:strVal val="visible"/>
                                      </p:to>
                                    </p:set>
                                    <p:animEffect transition="in" filter="fade">
                                      <p:cBhvr>
                                        <p:cTn id="20" dur="500"/>
                                        <p:tgtEl>
                                          <p:spTgt spid="4">
                                            <p:graphicEl>
                                              <a:dgm id="{96A52D31-A5A4-426D-BC67-5EBED46C7B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4138732-B23C-48D5-946F-B25BE69C02EB}"/>
                                            </p:graphicEl>
                                          </p:spTgt>
                                        </p:tgtEl>
                                        <p:attrNameLst>
                                          <p:attrName>style.visibility</p:attrName>
                                        </p:attrNameLst>
                                      </p:cBhvr>
                                      <p:to>
                                        <p:strVal val="visible"/>
                                      </p:to>
                                    </p:set>
                                    <p:animEffect transition="in" filter="fade">
                                      <p:cBhvr>
                                        <p:cTn id="23" dur="500"/>
                                        <p:tgtEl>
                                          <p:spTgt spid="4">
                                            <p:graphicEl>
                                              <a:dgm id="{C4138732-B23C-48D5-946F-B25BE69C02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79FD665-8D59-43AF-87D4-94E8804B0213}"/>
                                            </p:graphicEl>
                                          </p:spTgt>
                                        </p:tgtEl>
                                        <p:attrNameLst>
                                          <p:attrName>style.visibility</p:attrName>
                                        </p:attrNameLst>
                                      </p:cBhvr>
                                      <p:to>
                                        <p:strVal val="visible"/>
                                      </p:to>
                                    </p:set>
                                    <p:animEffect transition="in" filter="fade">
                                      <p:cBhvr>
                                        <p:cTn id="28" dur="500"/>
                                        <p:tgtEl>
                                          <p:spTgt spid="4">
                                            <p:graphicEl>
                                              <a:dgm id="{D79FD665-8D59-43AF-87D4-94E8804B021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D2B24071-474C-4B18-937A-8DF7981B79B0}"/>
                                            </p:graphicEl>
                                          </p:spTgt>
                                        </p:tgtEl>
                                        <p:attrNameLst>
                                          <p:attrName>style.visibility</p:attrName>
                                        </p:attrNameLst>
                                      </p:cBhvr>
                                      <p:to>
                                        <p:strVal val="visible"/>
                                      </p:to>
                                    </p:set>
                                    <p:animEffect transition="in" filter="fade">
                                      <p:cBhvr>
                                        <p:cTn id="31" dur="500"/>
                                        <p:tgtEl>
                                          <p:spTgt spid="4">
                                            <p:graphicEl>
                                              <a:dgm id="{D2B24071-474C-4B18-937A-8DF7981B79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3385" y="276311"/>
            <a:ext cx="11090029" cy="646331"/>
          </a:xfrm>
          <a:prstGeom prst="rect">
            <a:avLst/>
          </a:prstGeom>
          <a:solidFill>
            <a:srgbClr val="002060"/>
          </a:solidFill>
        </p:spPr>
        <p:txBody>
          <a:bodyPr wrap="square" rtlCol="0">
            <a:spAutoFit/>
          </a:bodyPr>
          <a:lstStyle/>
          <a:p>
            <a:pPr algn="ctr"/>
            <a:r>
              <a:rPr lang="en-GB" sz="3600" b="1" dirty="0">
                <a:solidFill>
                  <a:schemeClr val="bg1"/>
                </a:solidFill>
              </a:rPr>
              <a:t> Domestic Abuse Protection Notices &amp; Orders</a:t>
            </a:r>
          </a:p>
        </p:txBody>
      </p:sp>
      <p:graphicFrame>
        <p:nvGraphicFramePr>
          <p:cNvPr id="3" name="Diagram 2"/>
          <p:cNvGraphicFramePr/>
          <p:nvPr>
            <p:extLst>
              <p:ext uri="{D42A27DB-BD31-4B8C-83A1-F6EECF244321}">
                <p14:modId xmlns:p14="http://schemas.microsoft.com/office/powerpoint/2010/main" val="1544223264"/>
              </p:ext>
            </p:extLst>
          </p:nvPr>
        </p:nvGraphicFramePr>
        <p:xfrm>
          <a:off x="444137" y="599476"/>
          <a:ext cx="11349277" cy="5250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607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9D12FE3-2608-4B91-B4F4-D295D1218C14}"/>
                                            </p:graphicEl>
                                          </p:spTgt>
                                        </p:tgtEl>
                                        <p:attrNameLst>
                                          <p:attrName>style.visibility</p:attrName>
                                        </p:attrNameLst>
                                      </p:cBhvr>
                                      <p:to>
                                        <p:strVal val="visible"/>
                                      </p:to>
                                    </p:set>
                                    <p:animEffect transition="in" filter="fade">
                                      <p:cBhvr>
                                        <p:cTn id="7" dur="500"/>
                                        <p:tgtEl>
                                          <p:spTgt spid="3">
                                            <p:graphicEl>
                                              <a:dgm id="{B9D12FE3-2608-4B91-B4F4-D295D1218C1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6D4E9CD-CCAF-45E6-984D-7507D425A9E6}"/>
                                            </p:graphicEl>
                                          </p:spTgt>
                                        </p:tgtEl>
                                        <p:attrNameLst>
                                          <p:attrName>style.visibility</p:attrName>
                                        </p:attrNameLst>
                                      </p:cBhvr>
                                      <p:to>
                                        <p:strVal val="visible"/>
                                      </p:to>
                                    </p:set>
                                    <p:animEffect transition="in" filter="fade">
                                      <p:cBhvr>
                                        <p:cTn id="12" dur="500"/>
                                        <p:tgtEl>
                                          <p:spTgt spid="3">
                                            <p:graphicEl>
                                              <a:dgm id="{96D4E9CD-CCAF-45E6-984D-7507D425A9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D8D57A9-294D-46D9-9EEC-AEC1E2F2DDA1}"/>
                                            </p:graphicEl>
                                          </p:spTgt>
                                        </p:tgtEl>
                                        <p:attrNameLst>
                                          <p:attrName>style.visibility</p:attrName>
                                        </p:attrNameLst>
                                      </p:cBhvr>
                                      <p:to>
                                        <p:strVal val="visible"/>
                                      </p:to>
                                    </p:set>
                                    <p:animEffect transition="in" filter="fade">
                                      <p:cBhvr>
                                        <p:cTn id="17" dur="500"/>
                                        <p:tgtEl>
                                          <p:spTgt spid="3">
                                            <p:graphicEl>
                                              <a:dgm id="{ED8D57A9-294D-46D9-9EEC-AEC1E2F2DD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12EE11D8-90EC-40A9-A795-135191652231}"/>
                                            </p:graphicEl>
                                          </p:spTgt>
                                        </p:tgtEl>
                                        <p:attrNameLst>
                                          <p:attrName>style.visibility</p:attrName>
                                        </p:attrNameLst>
                                      </p:cBhvr>
                                      <p:to>
                                        <p:strVal val="visible"/>
                                      </p:to>
                                    </p:set>
                                    <p:animEffect transition="in" filter="fade">
                                      <p:cBhvr>
                                        <p:cTn id="22" dur="500"/>
                                        <p:tgtEl>
                                          <p:spTgt spid="3">
                                            <p:graphicEl>
                                              <a:dgm id="{12EE11D8-90EC-40A9-A795-13519165223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B8CAEA7-99CC-4F23-8064-989AA01A94C4}"/>
                                            </p:graphicEl>
                                          </p:spTgt>
                                        </p:tgtEl>
                                        <p:attrNameLst>
                                          <p:attrName>style.visibility</p:attrName>
                                        </p:attrNameLst>
                                      </p:cBhvr>
                                      <p:to>
                                        <p:strVal val="visible"/>
                                      </p:to>
                                    </p:set>
                                    <p:animEffect transition="in" filter="fade">
                                      <p:cBhvr>
                                        <p:cTn id="27" dur="500"/>
                                        <p:tgtEl>
                                          <p:spTgt spid="3">
                                            <p:graphicEl>
                                              <a:dgm id="{AB8CAEA7-99CC-4F23-8064-989AA01A94C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00D0F056-5306-4F3F-A468-CF70C7F76F6A}"/>
                                            </p:graphicEl>
                                          </p:spTgt>
                                        </p:tgtEl>
                                        <p:attrNameLst>
                                          <p:attrName>style.visibility</p:attrName>
                                        </p:attrNameLst>
                                      </p:cBhvr>
                                      <p:to>
                                        <p:strVal val="visible"/>
                                      </p:to>
                                    </p:set>
                                    <p:animEffect transition="in" filter="fade">
                                      <p:cBhvr>
                                        <p:cTn id="32" dur="500"/>
                                        <p:tgtEl>
                                          <p:spTgt spid="3">
                                            <p:graphicEl>
                                              <a:dgm id="{00D0F056-5306-4F3F-A468-CF70C7F76F6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7E2099F3-862C-41AB-B231-A749DBABD597}"/>
                                            </p:graphicEl>
                                          </p:spTgt>
                                        </p:tgtEl>
                                        <p:attrNameLst>
                                          <p:attrName>style.visibility</p:attrName>
                                        </p:attrNameLst>
                                      </p:cBhvr>
                                      <p:to>
                                        <p:strVal val="visible"/>
                                      </p:to>
                                    </p:set>
                                    <p:animEffect transition="in" filter="fade">
                                      <p:cBhvr>
                                        <p:cTn id="37" dur="500"/>
                                        <p:tgtEl>
                                          <p:spTgt spid="3">
                                            <p:graphicEl>
                                              <a:dgm id="{7E2099F3-862C-41AB-B231-A749DBABD59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52438" cy="732155"/>
          </a:xfrm>
          <a:solidFill>
            <a:srgbClr val="002060"/>
          </a:solidFill>
        </p:spPr>
        <p:txBody>
          <a:bodyPr>
            <a:normAutofit/>
          </a:bodyPr>
          <a:lstStyle/>
          <a:p>
            <a:pPr algn="ctr"/>
            <a:r>
              <a:rPr lang="en-GB" sz="3600" b="1" dirty="0">
                <a:solidFill>
                  <a:schemeClr val="bg1"/>
                </a:solidFill>
                <a:latin typeface="+mn-lt"/>
              </a:rPr>
              <a:t>Finally – some stats</a:t>
            </a:r>
          </a:p>
        </p:txBody>
      </p:sp>
      <p:graphicFrame>
        <p:nvGraphicFramePr>
          <p:cNvPr id="3" name="Diagram 2"/>
          <p:cNvGraphicFramePr/>
          <p:nvPr>
            <p:extLst>
              <p:ext uri="{D42A27DB-BD31-4B8C-83A1-F6EECF244321}">
                <p14:modId xmlns:p14="http://schemas.microsoft.com/office/powerpoint/2010/main" val="2633872480"/>
              </p:ext>
            </p:extLst>
          </p:nvPr>
        </p:nvGraphicFramePr>
        <p:xfrm>
          <a:off x="838200" y="667266"/>
          <a:ext cx="10752438" cy="5482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019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44A2237-41F5-4ECE-8FA9-3EAB67B8B109}"/>
                                            </p:graphicEl>
                                          </p:spTgt>
                                        </p:tgtEl>
                                        <p:attrNameLst>
                                          <p:attrName>style.visibility</p:attrName>
                                        </p:attrNameLst>
                                      </p:cBhvr>
                                      <p:to>
                                        <p:strVal val="visible"/>
                                      </p:to>
                                    </p:set>
                                    <p:animEffect transition="in" filter="fade">
                                      <p:cBhvr>
                                        <p:cTn id="7" dur="500"/>
                                        <p:tgtEl>
                                          <p:spTgt spid="3">
                                            <p:graphicEl>
                                              <a:dgm id="{C44A2237-41F5-4ECE-8FA9-3EAB67B8B1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CA1B956-73FE-4B41-8086-529D6F460A18}"/>
                                            </p:graphicEl>
                                          </p:spTgt>
                                        </p:tgtEl>
                                        <p:attrNameLst>
                                          <p:attrName>style.visibility</p:attrName>
                                        </p:attrNameLst>
                                      </p:cBhvr>
                                      <p:to>
                                        <p:strVal val="visible"/>
                                      </p:to>
                                    </p:set>
                                    <p:animEffect transition="in" filter="fade">
                                      <p:cBhvr>
                                        <p:cTn id="12" dur="500"/>
                                        <p:tgtEl>
                                          <p:spTgt spid="3">
                                            <p:graphicEl>
                                              <a:dgm id="{CCA1B956-73FE-4B41-8086-529D6F460A1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0C23976-5319-4A12-8BF9-83256A025D41}"/>
                                            </p:graphicEl>
                                          </p:spTgt>
                                        </p:tgtEl>
                                        <p:attrNameLst>
                                          <p:attrName>style.visibility</p:attrName>
                                        </p:attrNameLst>
                                      </p:cBhvr>
                                      <p:to>
                                        <p:strVal val="visible"/>
                                      </p:to>
                                    </p:set>
                                    <p:animEffect transition="in" filter="fade">
                                      <p:cBhvr>
                                        <p:cTn id="17" dur="500"/>
                                        <p:tgtEl>
                                          <p:spTgt spid="3">
                                            <p:graphicEl>
                                              <a:dgm id="{30C23976-5319-4A12-8BF9-83256A025D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C2D407F3-058E-4381-B168-507E079C20EB}"/>
                                            </p:graphicEl>
                                          </p:spTgt>
                                        </p:tgtEl>
                                        <p:attrNameLst>
                                          <p:attrName>style.visibility</p:attrName>
                                        </p:attrNameLst>
                                      </p:cBhvr>
                                      <p:to>
                                        <p:strVal val="visible"/>
                                      </p:to>
                                    </p:set>
                                    <p:animEffect transition="in" filter="fade">
                                      <p:cBhvr>
                                        <p:cTn id="20" dur="500"/>
                                        <p:tgtEl>
                                          <p:spTgt spid="3">
                                            <p:graphicEl>
                                              <a:dgm id="{C2D407F3-058E-4381-B168-507E079C20E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D2505CE5-A550-4425-A047-AADC6EB8A379}"/>
                                            </p:graphicEl>
                                          </p:spTgt>
                                        </p:tgtEl>
                                        <p:attrNameLst>
                                          <p:attrName>style.visibility</p:attrName>
                                        </p:attrNameLst>
                                      </p:cBhvr>
                                      <p:to>
                                        <p:strVal val="visible"/>
                                      </p:to>
                                    </p:set>
                                    <p:animEffect transition="in" filter="fade">
                                      <p:cBhvr>
                                        <p:cTn id="25" dur="500"/>
                                        <p:tgtEl>
                                          <p:spTgt spid="3">
                                            <p:graphicEl>
                                              <a:dgm id="{D2505CE5-A550-4425-A047-AADC6EB8A37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B00BD1FB-91A1-4BBB-B2A0-B2FB5CEFC2E5}"/>
                                            </p:graphicEl>
                                          </p:spTgt>
                                        </p:tgtEl>
                                        <p:attrNameLst>
                                          <p:attrName>style.visibility</p:attrName>
                                        </p:attrNameLst>
                                      </p:cBhvr>
                                      <p:to>
                                        <p:strVal val="visible"/>
                                      </p:to>
                                    </p:set>
                                    <p:animEffect transition="in" filter="fade">
                                      <p:cBhvr>
                                        <p:cTn id="30" dur="500"/>
                                        <p:tgtEl>
                                          <p:spTgt spid="3">
                                            <p:graphicEl>
                                              <a:dgm id="{B00BD1FB-91A1-4BBB-B2A0-B2FB5CEFC2E5}"/>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E1F808D8-801E-4013-AEB8-3889AABF891E}"/>
                                            </p:graphicEl>
                                          </p:spTgt>
                                        </p:tgtEl>
                                        <p:attrNameLst>
                                          <p:attrName>style.visibility</p:attrName>
                                        </p:attrNameLst>
                                      </p:cBhvr>
                                      <p:to>
                                        <p:strVal val="visible"/>
                                      </p:to>
                                    </p:set>
                                    <p:animEffect transition="in" filter="fade">
                                      <p:cBhvr>
                                        <p:cTn id="33" dur="500"/>
                                        <p:tgtEl>
                                          <p:spTgt spid="3">
                                            <p:graphicEl>
                                              <a:dgm id="{E1F808D8-801E-4013-AEB8-3889AABF891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EAD38F3C-E945-4FC7-A240-7800463A1A34}"/>
                                            </p:graphicEl>
                                          </p:spTgt>
                                        </p:tgtEl>
                                        <p:attrNameLst>
                                          <p:attrName>style.visibility</p:attrName>
                                        </p:attrNameLst>
                                      </p:cBhvr>
                                      <p:to>
                                        <p:strVal val="visible"/>
                                      </p:to>
                                    </p:set>
                                    <p:animEffect transition="in" filter="fade">
                                      <p:cBhvr>
                                        <p:cTn id="38" dur="500"/>
                                        <p:tgtEl>
                                          <p:spTgt spid="3">
                                            <p:graphicEl>
                                              <a:dgm id="{EAD38F3C-E945-4FC7-A240-7800463A1A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24043" y="1040048"/>
            <a:ext cx="5317410" cy="3878386"/>
          </a:xfrm>
          <a:prstGeom prst="rect">
            <a:avLst/>
          </a:prstGeom>
        </p:spPr>
      </p:pic>
    </p:spTree>
    <p:extLst>
      <p:ext uri="{BB962C8B-B14F-4D97-AF65-F5344CB8AC3E}">
        <p14:creationId xmlns:p14="http://schemas.microsoft.com/office/powerpoint/2010/main" val="2134579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3533</TotalTime>
  <Words>12826</Words>
  <Application>Microsoft Office PowerPoint</Application>
  <PresentationFormat>Widescreen</PresentationFormat>
  <Paragraphs>933</Paragraphs>
  <Slides>41</Slides>
  <Notes>41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41</vt:i4>
      </vt:variant>
    </vt:vector>
  </HeadingPairs>
  <TitlesOfParts>
    <vt:vector size="53" baseType="lpstr">
      <vt:lpstr>Arial</vt:lpstr>
      <vt:lpstr>Arial Nova Cond</vt:lpstr>
      <vt:lpstr>Calibri</vt:lpstr>
      <vt:lpstr>Calibri Light</vt:lpstr>
      <vt:lpstr>Comic Sans MS</vt:lpstr>
      <vt:lpstr>GDS Transport</vt:lpstr>
      <vt:lpstr>Microsoft Sans Serif</vt:lpstr>
      <vt:lpstr>Red Hat Display</vt:lpstr>
      <vt:lpstr>Symbol</vt:lpstr>
      <vt:lpstr>var(--body-font)</vt:lpstr>
      <vt:lpstr>Office Theme</vt:lpstr>
      <vt:lpstr>1_Office Theme</vt:lpstr>
      <vt:lpstr>PowerPoint Presentation</vt:lpstr>
      <vt:lpstr>PowerPoint Presentation</vt:lpstr>
      <vt:lpstr>PowerPoint Presentation</vt:lpstr>
      <vt:lpstr>PowerPoint Presentation</vt:lpstr>
      <vt:lpstr>Preserve Life</vt:lpstr>
      <vt:lpstr>Victims</vt:lpstr>
      <vt:lpstr>Witnesses</vt:lpstr>
      <vt:lpstr>Crime Scene</vt:lpstr>
      <vt:lpstr>PowerPoint Presentation</vt:lpstr>
      <vt:lpstr>Domestic Abuse</vt:lpstr>
      <vt:lpstr>         Domestic Abuse          vs         Stranger Abuse           </vt:lpstr>
      <vt:lpstr>         Relationship Violence</vt:lpstr>
      <vt:lpstr>PowerPoint Presentation</vt:lpstr>
      <vt:lpstr>  People like other animals are conditioned to form bonds as a survival mechanism  </vt:lpstr>
      <vt:lpstr>PowerPoint Presentation</vt:lpstr>
      <vt:lpstr>PowerPoint Presentation</vt:lpstr>
      <vt:lpstr>The DASH model seeks to……</vt:lpstr>
      <vt:lpstr>PowerPoint Presentation</vt:lpstr>
      <vt:lpstr>Risk Levels</vt:lpstr>
      <vt:lpstr>PPN</vt:lpstr>
      <vt:lpstr>PPN</vt:lpstr>
      <vt:lpstr>PPN Referral Pathway</vt:lpstr>
      <vt:lpstr>PowerPoint Presentation</vt:lpstr>
      <vt:lpstr>S75A Serious Crime Act 2015 – Strangulation or Suffocation</vt:lpstr>
      <vt:lpstr>PowerPoint Presentation</vt:lpstr>
      <vt:lpstr>PowerPoint Presentation</vt:lpstr>
      <vt:lpstr>PowerPoint Presentation</vt:lpstr>
      <vt:lpstr>PowerPoint Presentation</vt:lpstr>
      <vt:lpstr>PowerPoint Presentation</vt:lpstr>
      <vt:lpstr>DVPNs &amp; DVPOs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Finally – some stats</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240</cp:revision>
  <dcterms:created xsi:type="dcterms:W3CDTF">2018-12-14T11:10:44Z</dcterms:created>
  <dcterms:modified xsi:type="dcterms:W3CDTF">2023-04-17T08:37:39Z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ea6666e7-8a38-4b51-972f-b6add27f25cd</vt:lpwstr>
  </property>
  <property fmtid="{D5CDD505-2E9C-101B-9397-08002B2CF9AE}" pid="6" name="MSIP_Label_66cf8fe5-b7b7-4df7-b38d-1c61ac2f6639_Enabled">
    <vt:lpwstr>true</vt:lpwstr>
  </property>
  <property fmtid="{D5CDD505-2E9C-101B-9397-08002B2CF9AE}" pid="7" name="MSIP_Label_66cf8fe5-b7b7-4df7-b38d-1c61ac2f6639_SetDate">
    <vt:lpwstr>2022-01-07T08:34:27Z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7f5c10bd-e8f2-411e-99da-5b855fc5b043</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