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56" r:id="rId5"/>
    <p:sldId id="279" r:id="rId6"/>
    <p:sldId id="278" r:id="rId7"/>
    <p:sldId id="295" r:id="rId8"/>
    <p:sldId id="298" r:id="rId9"/>
    <p:sldId id="283" r:id="rId10"/>
    <p:sldId id="300" r:id="rId11"/>
    <p:sldId id="299" r:id="rId12"/>
    <p:sldId id="258" r:id="rId13"/>
    <p:sldId id="259" r:id="rId14"/>
    <p:sldId id="280" r:id="rId15"/>
    <p:sldId id="260" r:id="rId16"/>
    <p:sldId id="261" r:id="rId17"/>
    <p:sldId id="262" r:id="rId18"/>
    <p:sldId id="263" r:id="rId19"/>
    <p:sldId id="264" r:id="rId20"/>
    <p:sldId id="265" r:id="rId21"/>
    <p:sldId id="266" r:id="rId22"/>
    <p:sldId id="267" r:id="rId23"/>
    <p:sldId id="269" r:id="rId24"/>
    <p:sldId id="268" r:id="rId25"/>
    <p:sldId id="270" r:id="rId26"/>
    <p:sldId id="271" r:id="rId27"/>
    <p:sldId id="272" r:id="rId28"/>
    <p:sldId id="273" r:id="rId29"/>
    <p:sldId id="274" r:id="rId30"/>
    <p:sldId id="275" r:id="rId31"/>
    <p:sldId id="276" r:id="rId32"/>
    <p:sldId id="277" r:id="rId33"/>
    <p:sldId id="319" r:id="rId34"/>
    <p:sldId id="316" r:id="rId35"/>
    <p:sldId id="317" r:id="rId36"/>
    <p:sldId id="318" r:id="rId37"/>
    <p:sldId id="320" r:id="rId38"/>
    <p:sldId id="302" r:id="rId39"/>
    <p:sldId id="305" r:id="rId40"/>
    <p:sldId id="304" r:id="rId41"/>
    <p:sldId id="306" r:id="rId42"/>
    <p:sldId id="303" r:id="rId43"/>
    <p:sldId id="308" r:id="rId44"/>
    <p:sldId id="307" r:id="rId45"/>
    <p:sldId id="309" r:id="rId46"/>
    <p:sldId id="310" r:id="rId47"/>
    <p:sldId id="311" r:id="rId48"/>
    <p:sldId id="312" r:id="rId49"/>
    <p:sldId id="313" r:id="rId50"/>
    <p:sldId id="314" r:id="rId51"/>
    <p:sldId id="315" r:id="rId52"/>
    <p:sldId id="301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microsoft.com/office/2016/11/relationships/changesInfo" Target="changesInfos/changesInfo1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ableStyles" Target="tableStyle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CEB32CA7-60DC-4511-8820-35F8003188CF}"/>
    <pc:docChg chg="custSel delSld modSld">
      <pc:chgData name="Mike Durke" userId="0c974ed1-fc60-4471-bc87-793b58cadcc1" providerId="ADAL" clId="{CEB32CA7-60DC-4511-8820-35F8003188CF}" dt="2023-02-15T17:49:52.437" v="1" actId="478"/>
      <pc:docMkLst>
        <pc:docMk/>
      </pc:docMkLst>
      <pc:sldChg chg="del">
        <pc:chgData name="Mike Durke" userId="0c974ed1-fc60-4471-bc87-793b58cadcc1" providerId="ADAL" clId="{CEB32CA7-60DC-4511-8820-35F8003188CF}" dt="2023-02-15T17:49:47.354" v="0" actId="47"/>
        <pc:sldMkLst>
          <pc:docMk/>
          <pc:sldMk cId="1451322685" sldId="257"/>
        </pc:sldMkLst>
      </pc:sldChg>
      <pc:sldChg chg="addSp delSp modSp mod delAnim">
        <pc:chgData name="Mike Durke" userId="0c974ed1-fc60-4471-bc87-793b58cadcc1" providerId="ADAL" clId="{CEB32CA7-60DC-4511-8820-35F8003188CF}" dt="2023-02-15T17:49:52.437" v="1" actId="478"/>
        <pc:sldMkLst>
          <pc:docMk/>
          <pc:sldMk cId="3139350836" sldId="259"/>
        </pc:sldMkLst>
        <pc:spChg chg="add mod">
          <ac:chgData name="Mike Durke" userId="0c974ed1-fc60-4471-bc87-793b58cadcc1" providerId="ADAL" clId="{CEB32CA7-60DC-4511-8820-35F8003188CF}" dt="2023-02-15T17:49:52.437" v="1" actId="478"/>
          <ac:spMkLst>
            <pc:docMk/>
            <pc:sldMk cId="3139350836" sldId="259"/>
            <ac:spMk id="5" creationId="{4F7E5DC8-483C-2061-E0A8-D82A60764960}"/>
          </ac:spMkLst>
        </pc:spChg>
        <pc:picChg chg="del">
          <ac:chgData name="Mike Durke" userId="0c974ed1-fc60-4471-bc87-793b58cadcc1" providerId="ADAL" clId="{CEB32CA7-60DC-4511-8820-35F8003188CF}" dt="2023-02-15T17:49:52.437" v="1" actId="478"/>
          <ac:picMkLst>
            <pc:docMk/>
            <pc:sldMk cId="3139350836" sldId="259"/>
            <ac:picMk id="4" creationId="{898BD7C8-F4BC-E69F-3592-CED92C447E3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C7C05F-35EB-4D50-8132-D8FEBC48630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29B0848-45B6-4C9C-ACC8-E5D279ABA90C}">
      <dgm:prSet/>
      <dgm:spPr/>
      <dgm:t>
        <a:bodyPr/>
        <a:lstStyle/>
        <a:p>
          <a:r>
            <a:rPr lang="en-GB"/>
            <a:t>The concept of a job for life</a:t>
          </a:r>
          <a:endParaRPr lang="en-US"/>
        </a:p>
      </dgm:t>
    </dgm:pt>
    <dgm:pt modelId="{950E394E-7AB8-47C1-8DC0-605136724C69}" type="parTrans" cxnId="{D9F3D5E6-8EAD-49A6-B2DA-B9641A3EE96B}">
      <dgm:prSet/>
      <dgm:spPr/>
      <dgm:t>
        <a:bodyPr/>
        <a:lstStyle/>
        <a:p>
          <a:endParaRPr lang="en-US"/>
        </a:p>
      </dgm:t>
    </dgm:pt>
    <dgm:pt modelId="{550C702C-49DE-4E2E-8E87-5AB6283450B2}" type="sibTrans" cxnId="{D9F3D5E6-8EAD-49A6-B2DA-B9641A3EE96B}">
      <dgm:prSet/>
      <dgm:spPr/>
      <dgm:t>
        <a:bodyPr/>
        <a:lstStyle/>
        <a:p>
          <a:endParaRPr lang="en-US"/>
        </a:p>
      </dgm:t>
    </dgm:pt>
    <dgm:pt modelId="{F5C856EE-0CB0-42AC-A348-0660A052DBD8}">
      <dgm:prSet/>
      <dgm:spPr/>
      <dgm:t>
        <a:bodyPr/>
        <a:lstStyle/>
        <a:p>
          <a:r>
            <a:rPr lang="en-GB"/>
            <a:t>Limited opportunities</a:t>
          </a:r>
          <a:endParaRPr lang="en-US"/>
        </a:p>
      </dgm:t>
    </dgm:pt>
    <dgm:pt modelId="{2E9D461C-E6C6-458A-B5FF-6EAC9F5BF4F6}" type="parTrans" cxnId="{B19994CB-9937-4D57-9721-91C151CE6A6D}">
      <dgm:prSet/>
      <dgm:spPr/>
      <dgm:t>
        <a:bodyPr/>
        <a:lstStyle/>
        <a:p>
          <a:endParaRPr lang="en-US"/>
        </a:p>
      </dgm:t>
    </dgm:pt>
    <dgm:pt modelId="{AF3EE5F0-F947-4468-B126-0245CB41D3F2}" type="sibTrans" cxnId="{B19994CB-9937-4D57-9721-91C151CE6A6D}">
      <dgm:prSet/>
      <dgm:spPr/>
      <dgm:t>
        <a:bodyPr/>
        <a:lstStyle/>
        <a:p>
          <a:endParaRPr lang="en-US"/>
        </a:p>
      </dgm:t>
    </dgm:pt>
    <dgm:pt modelId="{FF0CA9A5-E95E-479E-BF19-8A5AB94EEF6E}">
      <dgm:prSet/>
      <dgm:spPr/>
      <dgm:t>
        <a:bodyPr/>
        <a:lstStyle/>
        <a:p>
          <a:r>
            <a:rPr lang="en-GB"/>
            <a:t>Harsh living conditions</a:t>
          </a:r>
          <a:endParaRPr lang="en-US"/>
        </a:p>
      </dgm:t>
    </dgm:pt>
    <dgm:pt modelId="{760DB013-45F7-478E-907E-E35F2D5D423D}" type="parTrans" cxnId="{61C1E437-93C8-4524-BCD7-C232ED29D61F}">
      <dgm:prSet/>
      <dgm:spPr/>
      <dgm:t>
        <a:bodyPr/>
        <a:lstStyle/>
        <a:p>
          <a:endParaRPr lang="en-US"/>
        </a:p>
      </dgm:t>
    </dgm:pt>
    <dgm:pt modelId="{1392B05F-BEB2-42B7-9C25-9E2F2322DBD6}" type="sibTrans" cxnId="{61C1E437-93C8-4524-BCD7-C232ED29D61F}">
      <dgm:prSet/>
      <dgm:spPr/>
      <dgm:t>
        <a:bodyPr/>
        <a:lstStyle/>
        <a:p>
          <a:endParaRPr lang="en-US"/>
        </a:p>
      </dgm:t>
    </dgm:pt>
    <dgm:pt modelId="{DD0F7F1E-D269-45F4-B025-B3153C8E4199}">
      <dgm:prSet/>
      <dgm:spPr/>
      <dgm:t>
        <a:bodyPr/>
        <a:lstStyle/>
        <a:p>
          <a:r>
            <a:rPr lang="en-GB"/>
            <a:t>Local, tight, communities (localism)</a:t>
          </a:r>
          <a:endParaRPr lang="en-US"/>
        </a:p>
      </dgm:t>
    </dgm:pt>
    <dgm:pt modelId="{172C6059-21BC-407F-A329-9BAAB14BE2B8}" type="parTrans" cxnId="{AD1FDF75-9CD5-4C80-A861-234071D9C2F5}">
      <dgm:prSet/>
      <dgm:spPr/>
      <dgm:t>
        <a:bodyPr/>
        <a:lstStyle/>
        <a:p>
          <a:endParaRPr lang="en-US"/>
        </a:p>
      </dgm:t>
    </dgm:pt>
    <dgm:pt modelId="{3AA2387B-9ABD-40A1-AC11-BCAFDD72BF04}" type="sibTrans" cxnId="{AD1FDF75-9CD5-4C80-A861-234071D9C2F5}">
      <dgm:prSet/>
      <dgm:spPr/>
      <dgm:t>
        <a:bodyPr/>
        <a:lstStyle/>
        <a:p>
          <a:endParaRPr lang="en-US"/>
        </a:p>
      </dgm:t>
    </dgm:pt>
    <dgm:pt modelId="{EF31FFF8-C19C-41C4-B346-64CCA3116430}">
      <dgm:prSet/>
      <dgm:spPr/>
      <dgm:t>
        <a:bodyPr/>
        <a:lstStyle/>
        <a:p>
          <a:r>
            <a:rPr lang="en-GB"/>
            <a:t>Changing economies</a:t>
          </a:r>
          <a:endParaRPr lang="en-US"/>
        </a:p>
      </dgm:t>
    </dgm:pt>
    <dgm:pt modelId="{ED53892E-4CFD-4E31-8428-81E16DA7067A}" type="parTrans" cxnId="{C240CDE7-7817-43E5-84EE-76C2FB1F6CAE}">
      <dgm:prSet/>
      <dgm:spPr/>
      <dgm:t>
        <a:bodyPr/>
        <a:lstStyle/>
        <a:p>
          <a:endParaRPr lang="en-US"/>
        </a:p>
      </dgm:t>
    </dgm:pt>
    <dgm:pt modelId="{0845BED4-6E33-4ECC-ABD3-97BF8AB9F693}" type="sibTrans" cxnId="{C240CDE7-7817-43E5-84EE-76C2FB1F6CAE}">
      <dgm:prSet/>
      <dgm:spPr/>
      <dgm:t>
        <a:bodyPr/>
        <a:lstStyle/>
        <a:p>
          <a:endParaRPr lang="en-US"/>
        </a:p>
      </dgm:t>
    </dgm:pt>
    <dgm:pt modelId="{CB036DA6-B898-4C2B-9F58-BE9B7B271CA9}">
      <dgm:prSet/>
      <dgm:spPr/>
      <dgm:t>
        <a:bodyPr/>
        <a:lstStyle/>
        <a:p>
          <a:r>
            <a:rPr lang="en-GB"/>
            <a:t>International links (globalism)</a:t>
          </a:r>
          <a:endParaRPr lang="en-US"/>
        </a:p>
      </dgm:t>
    </dgm:pt>
    <dgm:pt modelId="{515A350E-E74C-42EE-B7AD-139037492E30}" type="parTrans" cxnId="{FDFF5E3A-63F5-498E-85C2-07EF42FA7B16}">
      <dgm:prSet/>
      <dgm:spPr/>
      <dgm:t>
        <a:bodyPr/>
        <a:lstStyle/>
        <a:p>
          <a:endParaRPr lang="en-US"/>
        </a:p>
      </dgm:t>
    </dgm:pt>
    <dgm:pt modelId="{1F9D5E0F-61AE-4861-9BF1-E368D411E175}" type="sibTrans" cxnId="{FDFF5E3A-63F5-498E-85C2-07EF42FA7B16}">
      <dgm:prSet/>
      <dgm:spPr/>
      <dgm:t>
        <a:bodyPr/>
        <a:lstStyle/>
        <a:p>
          <a:endParaRPr lang="en-US"/>
        </a:p>
      </dgm:t>
    </dgm:pt>
    <dgm:pt modelId="{68800E89-454D-4045-A667-578662DE7950}" type="pres">
      <dgm:prSet presAssocID="{47C7C05F-35EB-4D50-8132-D8FEBC486304}" presName="diagram" presStyleCnt="0">
        <dgm:presLayoutVars>
          <dgm:dir/>
          <dgm:resizeHandles val="exact"/>
        </dgm:presLayoutVars>
      </dgm:prSet>
      <dgm:spPr/>
    </dgm:pt>
    <dgm:pt modelId="{917B968A-0002-49CF-BDAF-0CF61545E269}" type="pres">
      <dgm:prSet presAssocID="{229B0848-45B6-4C9C-ACC8-E5D279ABA90C}" presName="node" presStyleLbl="node1" presStyleIdx="0" presStyleCnt="6">
        <dgm:presLayoutVars>
          <dgm:bulletEnabled val="1"/>
        </dgm:presLayoutVars>
      </dgm:prSet>
      <dgm:spPr/>
    </dgm:pt>
    <dgm:pt modelId="{A3A3FA3E-6BB4-4747-9AC2-C7BD0F025D5F}" type="pres">
      <dgm:prSet presAssocID="{550C702C-49DE-4E2E-8E87-5AB6283450B2}" presName="sibTrans" presStyleCnt="0"/>
      <dgm:spPr/>
    </dgm:pt>
    <dgm:pt modelId="{456BC0CE-E166-425D-956B-A0520BFD0435}" type="pres">
      <dgm:prSet presAssocID="{F5C856EE-0CB0-42AC-A348-0660A052DBD8}" presName="node" presStyleLbl="node1" presStyleIdx="1" presStyleCnt="6">
        <dgm:presLayoutVars>
          <dgm:bulletEnabled val="1"/>
        </dgm:presLayoutVars>
      </dgm:prSet>
      <dgm:spPr/>
    </dgm:pt>
    <dgm:pt modelId="{9FCCBAB3-0A35-47F8-B76E-5886713C40CA}" type="pres">
      <dgm:prSet presAssocID="{AF3EE5F0-F947-4468-B126-0245CB41D3F2}" presName="sibTrans" presStyleCnt="0"/>
      <dgm:spPr/>
    </dgm:pt>
    <dgm:pt modelId="{B5A8E04F-5723-467C-8C1E-F86D361D5838}" type="pres">
      <dgm:prSet presAssocID="{FF0CA9A5-E95E-479E-BF19-8A5AB94EEF6E}" presName="node" presStyleLbl="node1" presStyleIdx="2" presStyleCnt="6">
        <dgm:presLayoutVars>
          <dgm:bulletEnabled val="1"/>
        </dgm:presLayoutVars>
      </dgm:prSet>
      <dgm:spPr/>
    </dgm:pt>
    <dgm:pt modelId="{BA9C9157-A759-4F8D-BA7B-4076D0D1D777}" type="pres">
      <dgm:prSet presAssocID="{1392B05F-BEB2-42B7-9C25-9E2F2322DBD6}" presName="sibTrans" presStyleCnt="0"/>
      <dgm:spPr/>
    </dgm:pt>
    <dgm:pt modelId="{042EDDC5-BCE6-49EA-8463-053BD379A73A}" type="pres">
      <dgm:prSet presAssocID="{DD0F7F1E-D269-45F4-B025-B3153C8E4199}" presName="node" presStyleLbl="node1" presStyleIdx="3" presStyleCnt="6">
        <dgm:presLayoutVars>
          <dgm:bulletEnabled val="1"/>
        </dgm:presLayoutVars>
      </dgm:prSet>
      <dgm:spPr/>
    </dgm:pt>
    <dgm:pt modelId="{5CA1325F-3432-499E-89DF-7A0D023767A9}" type="pres">
      <dgm:prSet presAssocID="{3AA2387B-9ABD-40A1-AC11-BCAFDD72BF04}" presName="sibTrans" presStyleCnt="0"/>
      <dgm:spPr/>
    </dgm:pt>
    <dgm:pt modelId="{A88B27F1-4F57-459C-A70A-293FF0F6AE32}" type="pres">
      <dgm:prSet presAssocID="{EF31FFF8-C19C-41C4-B346-64CCA3116430}" presName="node" presStyleLbl="node1" presStyleIdx="4" presStyleCnt="6">
        <dgm:presLayoutVars>
          <dgm:bulletEnabled val="1"/>
        </dgm:presLayoutVars>
      </dgm:prSet>
      <dgm:spPr/>
    </dgm:pt>
    <dgm:pt modelId="{E48D0C6E-F3EB-451A-886E-052F48E38862}" type="pres">
      <dgm:prSet presAssocID="{0845BED4-6E33-4ECC-ABD3-97BF8AB9F693}" presName="sibTrans" presStyleCnt="0"/>
      <dgm:spPr/>
    </dgm:pt>
    <dgm:pt modelId="{87CE8DF1-70BA-4EC6-9C4B-81C361DE70FE}" type="pres">
      <dgm:prSet presAssocID="{CB036DA6-B898-4C2B-9F58-BE9B7B271CA9}" presName="node" presStyleLbl="node1" presStyleIdx="5" presStyleCnt="6">
        <dgm:presLayoutVars>
          <dgm:bulletEnabled val="1"/>
        </dgm:presLayoutVars>
      </dgm:prSet>
      <dgm:spPr/>
    </dgm:pt>
  </dgm:ptLst>
  <dgm:cxnLst>
    <dgm:cxn modelId="{2A0CDA0E-1C1E-49AF-B645-2F375FB0AE77}" type="presOf" srcId="{FF0CA9A5-E95E-479E-BF19-8A5AB94EEF6E}" destId="{B5A8E04F-5723-467C-8C1E-F86D361D5838}" srcOrd="0" destOrd="0" presId="urn:microsoft.com/office/officeart/2005/8/layout/default"/>
    <dgm:cxn modelId="{E6C07411-09CD-4799-9F99-250D5B4CDAA2}" type="presOf" srcId="{47C7C05F-35EB-4D50-8132-D8FEBC486304}" destId="{68800E89-454D-4045-A667-578662DE7950}" srcOrd="0" destOrd="0" presId="urn:microsoft.com/office/officeart/2005/8/layout/default"/>
    <dgm:cxn modelId="{D09B8A29-1DBA-4E1B-91C0-B2CADF466D33}" type="presOf" srcId="{DD0F7F1E-D269-45F4-B025-B3153C8E4199}" destId="{042EDDC5-BCE6-49EA-8463-053BD379A73A}" srcOrd="0" destOrd="0" presId="urn:microsoft.com/office/officeart/2005/8/layout/default"/>
    <dgm:cxn modelId="{61C1E437-93C8-4524-BCD7-C232ED29D61F}" srcId="{47C7C05F-35EB-4D50-8132-D8FEBC486304}" destId="{FF0CA9A5-E95E-479E-BF19-8A5AB94EEF6E}" srcOrd="2" destOrd="0" parTransId="{760DB013-45F7-478E-907E-E35F2D5D423D}" sibTransId="{1392B05F-BEB2-42B7-9C25-9E2F2322DBD6}"/>
    <dgm:cxn modelId="{FDFF5E3A-63F5-498E-85C2-07EF42FA7B16}" srcId="{47C7C05F-35EB-4D50-8132-D8FEBC486304}" destId="{CB036DA6-B898-4C2B-9F58-BE9B7B271CA9}" srcOrd="5" destOrd="0" parTransId="{515A350E-E74C-42EE-B7AD-139037492E30}" sibTransId="{1F9D5E0F-61AE-4861-9BF1-E368D411E175}"/>
    <dgm:cxn modelId="{09F06C68-E7CE-48F4-8356-0D326F24017D}" type="presOf" srcId="{EF31FFF8-C19C-41C4-B346-64CCA3116430}" destId="{A88B27F1-4F57-459C-A70A-293FF0F6AE32}" srcOrd="0" destOrd="0" presId="urn:microsoft.com/office/officeart/2005/8/layout/default"/>
    <dgm:cxn modelId="{AD1FDF75-9CD5-4C80-A861-234071D9C2F5}" srcId="{47C7C05F-35EB-4D50-8132-D8FEBC486304}" destId="{DD0F7F1E-D269-45F4-B025-B3153C8E4199}" srcOrd="3" destOrd="0" parTransId="{172C6059-21BC-407F-A329-9BAAB14BE2B8}" sibTransId="{3AA2387B-9ABD-40A1-AC11-BCAFDD72BF04}"/>
    <dgm:cxn modelId="{6BC9BF9A-FFA3-4073-AC5B-3DD1A6DB582B}" type="presOf" srcId="{F5C856EE-0CB0-42AC-A348-0660A052DBD8}" destId="{456BC0CE-E166-425D-956B-A0520BFD0435}" srcOrd="0" destOrd="0" presId="urn:microsoft.com/office/officeart/2005/8/layout/default"/>
    <dgm:cxn modelId="{028254A9-9ECF-4C4D-9A79-247E46277A47}" type="presOf" srcId="{229B0848-45B6-4C9C-ACC8-E5D279ABA90C}" destId="{917B968A-0002-49CF-BDAF-0CF61545E269}" srcOrd="0" destOrd="0" presId="urn:microsoft.com/office/officeart/2005/8/layout/default"/>
    <dgm:cxn modelId="{E3E64FC0-9493-4AF7-A595-4426FFE74671}" type="presOf" srcId="{CB036DA6-B898-4C2B-9F58-BE9B7B271CA9}" destId="{87CE8DF1-70BA-4EC6-9C4B-81C361DE70FE}" srcOrd="0" destOrd="0" presId="urn:microsoft.com/office/officeart/2005/8/layout/default"/>
    <dgm:cxn modelId="{B19994CB-9937-4D57-9721-91C151CE6A6D}" srcId="{47C7C05F-35EB-4D50-8132-D8FEBC486304}" destId="{F5C856EE-0CB0-42AC-A348-0660A052DBD8}" srcOrd="1" destOrd="0" parTransId="{2E9D461C-E6C6-458A-B5FF-6EAC9F5BF4F6}" sibTransId="{AF3EE5F0-F947-4468-B126-0245CB41D3F2}"/>
    <dgm:cxn modelId="{D9F3D5E6-8EAD-49A6-B2DA-B9641A3EE96B}" srcId="{47C7C05F-35EB-4D50-8132-D8FEBC486304}" destId="{229B0848-45B6-4C9C-ACC8-E5D279ABA90C}" srcOrd="0" destOrd="0" parTransId="{950E394E-7AB8-47C1-8DC0-605136724C69}" sibTransId="{550C702C-49DE-4E2E-8E87-5AB6283450B2}"/>
    <dgm:cxn modelId="{C240CDE7-7817-43E5-84EE-76C2FB1F6CAE}" srcId="{47C7C05F-35EB-4D50-8132-D8FEBC486304}" destId="{EF31FFF8-C19C-41C4-B346-64CCA3116430}" srcOrd="4" destOrd="0" parTransId="{ED53892E-4CFD-4E31-8428-81E16DA7067A}" sibTransId="{0845BED4-6E33-4ECC-ABD3-97BF8AB9F693}"/>
    <dgm:cxn modelId="{0EAF3D39-85CD-4CA4-B39F-97466F6E8D46}" type="presParOf" srcId="{68800E89-454D-4045-A667-578662DE7950}" destId="{917B968A-0002-49CF-BDAF-0CF61545E269}" srcOrd="0" destOrd="0" presId="urn:microsoft.com/office/officeart/2005/8/layout/default"/>
    <dgm:cxn modelId="{8D88AA52-0928-4981-A0A1-5D30678F392F}" type="presParOf" srcId="{68800E89-454D-4045-A667-578662DE7950}" destId="{A3A3FA3E-6BB4-4747-9AC2-C7BD0F025D5F}" srcOrd="1" destOrd="0" presId="urn:microsoft.com/office/officeart/2005/8/layout/default"/>
    <dgm:cxn modelId="{D433885B-EBDE-4C07-B177-4BA40FD38CF0}" type="presParOf" srcId="{68800E89-454D-4045-A667-578662DE7950}" destId="{456BC0CE-E166-425D-956B-A0520BFD0435}" srcOrd="2" destOrd="0" presId="urn:microsoft.com/office/officeart/2005/8/layout/default"/>
    <dgm:cxn modelId="{A2B0A5E8-A971-458C-95E8-97185E03C18B}" type="presParOf" srcId="{68800E89-454D-4045-A667-578662DE7950}" destId="{9FCCBAB3-0A35-47F8-B76E-5886713C40CA}" srcOrd="3" destOrd="0" presId="urn:microsoft.com/office/officeart/2005/8/layout/default"/>
    <dgm:cxn modelId="{98135E3D-B058-4B9A-A150-0AFAF7E6C91C}" type="presParOf" srcId="{68800E89-454D-4045-A667-578662DE7950}" destId="{B5A8E04F-5723-467C-8C1E-F86D361D5838}" srcOrd="4" destOrd="0" presId="urn:microsoft.com/office/officeart/2005/8/layout/default"/>
    <dgm:cxn modelId="{086DFA3F-469B-4B11-9020-DDABDBA11593}" type="presParOf" srcId="{68800E89-454D-4045-A667-578662DE7950}" destId="{BA9C9157-A759-4F8D-BA7B-4076D0D1D777}" srcOrd="5" destOrd="0" presId="urn:microsoft.com/office/officeart/2005/8/layout/default"/>
    <dgm:cxn modelId="{552174D9-63C2-4C9C-9800-4B6FFD47508D}" type="presParOf" srcId="{68800E89-454D-4045-A667-578662DE7950}" destId="{042EDDC5-BCE6-49EA-8463-053BD379A73A}" srcOrd="6" destOrd="0" presId="urn:microsoft.com/office/officeart/2005/8/layout/default"/>
    <dgm:cxn modelId="{274A47A0-819F-4B17-87E8-F5AA30FB5BFA}" type="presParOf" srcId="{68800E89-454D-4045-A667-578662DE7950}" destId="{5CA1325F-3432-499E-89DF-7A0D023767A9}" srcOrd="7" destOrd="0" presId="urn:microsoft.com/office/officeart/2005/8/layout/default"/>
    <dgm:cxn modelId="{A7FC81AE-5438-4171-AA0E-40ABA952EEEE}" type="presParOf" srcId="{68800E89-454D-4045-A667-578662DE7950}" destId="{A88B27F1-4F57-459C-A70A-293FF0F6AE32}" srcOrd="8" destOrd="0" presId="urn:microsoft.com/office/officeart/2005/8/layout/default"/>
    <dgm:cxn modelId="{D23195F7-03E0-4900-A9D4-2F509BD01ADE}" type="presParOf" srcId="{68800E89-454D-4045-A667-578662DE7950}" destId="{E48D0C6E-F3EB-451A-886E-052F48E38862}" srcOrd="9" destOrd="0" presId="urn:microsoft.com/office/officeart/2005/8/layout/default"/>
    <dgm:cxn modelId="{66080812-CFBE-4BCE-B0DF-4113E920B866}" type="presParOf" srcId="{68800E89-454D-4045-A667-578662DE7950}" destId="{87CE8DF1-70BA-4EC6-9C4B-81C361DE70F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7B968A-0002-49CF-BDAF-0CF61545E269}">
      <dsp:nvSpPr>
        <dsp:cNvPr id="0" name=""/>
        <dsp:cNvSpPr/>
      </dsp:nvSpPr>
      <dsp:spPr>
        <a:xfrm>
          <a:off x="292996" y="2982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concept of a job for life</a:t>
          </a:r>
          <a:endParaRPr lang="en-US" sz="3200" kern="1200"/>
        </a:p>
      </dsp:txBody>
      <dsp:txXfrm>
        <a:off x="292996" y="2982"/>
        <a:ext cx="2703641" cy="1622184"/>
      </dsp:txXfrm>
    </dsp:sp>
    <dsp:sp modelId="{456BC0CE-E166-425D-956B-A0520BFD0435}">
      <dsp:nvSpPr>
        <dsp:cNvPr id="0" name=""/>
        <dsp:cNvSpPr/>
      </dsp:nvSpPr>
      <dsp:spPr>
        <a:xfrm>
          <a:off x="3267002" y="2982"/>
          <a:ext cx="2703641" cy="162218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Limited opportunities</a:t>
          </a:r>
          <a:endParaRPr lang="en-US" sz="3200" kern="1200"/>
        </a:p>
      </dsp:txBody>
      <dsp:txXfrm>
        <a:off x="3267002" y="2982"/>
        <a:ext cx="2703641" cy="1622184"/>
      </dsp:txXfrm>
    </dsp:sp>
    <dsp:sp modelId="{B5A8E04F-5723-467C-8C1E-F86D361D5838}">
      <dsp:nvSpPr>
        <dsp:cNvPr id="0" name=""/>
        <dsp:cNvSpPr/>
      </dsp:nvSpPr>
      <dsp:spPr>
        <a:xfrm>
          <a:off x="292996" y="1895531"/>
          <a:ext cx="2703641" cy="16221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Harsh living conditions</a:t>
          </a:r>
          <a:endParaRPr lang="en-US" sz="3200" kern="1200"/>
        </a:p>
      </dsp:txBody>
      <dsp:txXfrm>
        <a:off x="292996" y="1895531"/>
        <a:ext cx="2703641" cy="1622184"/>
      </dsp:txXfrm>
    </dsp:sp>
    <dsp:sp modelId="{042EDDC5-BCE6-49EA-8463-053BD379A73A}">
      <dsp:nvSpPr>
        <dsp:cNvPr id="0" name=""/>
        <dsp:cNvSpPr/>
      </dsp:nvSpPr>
      <dsp:spPr>
        <a:xfrm>
          <a:off x="3267002" y="1895531"/>
          <a:ext cx="2703641" cy="16221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Local, tight, communities (localism)</a:t>
          </a:r>
          <a:endParaRPr lang="en-US" sz="3200" kern="1200"/>
        </a:p>
      </dsp:txBody>
      <dsp:txXfrm>
        <a:off x="3267002" y="1895531"/>
        <a:ext cx="2703641" cy="1622184"/>
      </dsp:txXfrm>
    </dsp:sp>
    <dsp:sp modelId="{A88B27F1-4F57-459C-A70A-293FF0F6AE32}">
      <dsp:nvSpPr>
        <dsp:cNvPr id="0" name=""/>
        <dsp:cNvSpPr/>
      </dsp:nvSpPr>
      <dsp:spPr>
        <a:xfrm>
          <a:off x="292996" y="3788080"/>
          <a:ext cx="2703641" cy="162218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Changing economies</a:t>
          </a:r>
          <a:endParaRPr lang="en-US" sz="3200" kern="1200"/>
        </a:p>
      </dsp:txBody>
      <dsp:txXfrm>
        <a:off x="292996" y="3788080"/>
        <a:ext cx="2703641" cy="1622184"/>
      </dsp:txXfrm>
    </dsp:sp>
    <dsp:sp modelId="{87CE8DF1-70BA-4EC6-9C4B-81C361DE70FE}">
      <dsp:nvSpPr>
        <dsp:cNvPr id="0" name=""/>
        <dsp:cNvSpPr/>
      </dsp:nvSpPr>
      <dsp:spPr>
        <a:xfrm>
          <a:off x="3267002" y="3788080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International links (globalism)</a:t>
          </a:r>
          <a:endParaRPr lang="en-US" sz="3200" kern="1200"/>
        </a:p>
      </dsp:txBody>
      <dsp:txXfrm>
        <a:off x="3267002" y="3788080"/>
        <a:ext cx="2703641" cy="16221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6A20B-31F3-D4EB-F1A4-F654246ED6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5C8346-B741-5D99-05FA-3498647F56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7C148-9BC4-4DC5-16F2-1E9780F99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5D62F-843F-990F-843A-7EDBE8CA1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E8375-BAF0-383A-B9DB-8425881AC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21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EA072-4190-1838-EF07-8C620D236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2620E-6B88-5EFC-637E-4997FE09A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864B-12BC-A61B-5E19-3215A4E1B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88544-57E2-C1F0-FAB3-BAF2888C0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09A89-DAA9-1D3C-1618-9C9DF08DF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80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FC4E5-CC33-3BF3-0A9A-154F02801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1DF550-C8D8-8985-9E38-3A97559F5C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8ABE8-C2E0-7BD1-955E-8E48891AA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B2A58-0606-F028-6CA3-151E8246C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AF754-CA0E-F621-5C56-AD0D4E4A0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689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92E73-6DD9-27EC-9CC1-D4801987F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CD125-2105-73CF-968B-20527ABAD6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367B07-14DA-B2E3-6F57-1399DCD8A3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C440B-D8F2-D1AC-1E01-1FED5F2FC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7CDB8B-F70D-46C0-ECA6-5BBDEE18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5FDEBA-3768-504B-EA58-AA2DCF9A8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855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DAA14-E382-7945-DCC3-EB4E92692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95CE7-699C-7BB6-462D-F6715E8AC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CEFF28-1C48-3184-82EA-ACA977E8F3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20353F-AA4B-9D48-4012-B8774CBF09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3D5A09-A6E4-07B8-1081-0D3304F25D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3C875A-1E64-6B66-A413-8D77D099E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44FFAD-6120-339C-DDBE-0FA90881D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5B33EA-B3C3-82BC-FEF5-4B7B2A730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159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289DE-FC46-0072-314C-C6EFA602A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AD2F86-827E-7938-0AF2-BFBF60453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DD1B3B-0DE2-AA57-9EDC-E0E4BCC3A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F94DCB-A118-04BA-A867-94B87061E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71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3B54E9-9DCB-E364-B572-0FBBC4153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99BE78-4808-20C3-9091-5B3CC379B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ABD3E0-FA22-FE8C-13B5-A7C5FAFA8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061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22C0E-C230-C3F1-E613-AA03F9DF7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53DFB-93C7-40D9-8CC4-3824391CD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78ADDE-C609-E080-A818-25B8253C93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D1614F-8C66-3BC3-A94D-10619E316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9B0AF2-50A1-226F-EDD6-A3C89B825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A8CD83-307A-DE6A-94E0-C3CC35E01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417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01000-156A-2104-003B-0E55BC7EF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672428-8A76-7FE9-6F25-A49883ED60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F6808A-4F17-96A5-6FB3-75FC04F1E8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C473B-EF61-75AC-5D04-1BD95D1BC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74BD33-CA55-B8D2-6BAB-B28C22FE5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80DD18-9887-FF03-4E27-F525C0B20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913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21A15-26AE-A0AE-62A1-C14EAB31A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817585-E50D-90BA-1C19-9104351136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68753-DD50-16A0-5614-3BC9C5E70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A7D99-3850-51FD-C869-6D97CE81E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DBF3D-3A00-4688-BFB4-1529F94C9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468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970C45-FA8A-7A71-2DE9-3BF758B328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A5FB60-19F2-FE40-442A-6F71B59ACE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CA789-8B76-81FB-2706-B71864C67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6668F-EDC4-958D-0DFB-BAB3E40C4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2E6AFE-71E0-5215-51A6-E7F501C6F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3016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3103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0356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2866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424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166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3867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5190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9315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8762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2389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2586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8A51-0284-4300-924D-9713AC315FC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30988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2B690-8089-4354-AABD-79676618C9A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69567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4C0CA-06C0-4C35-8514-3990C38BF9D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1186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4B11D-C422-4233-BC3F-E52306DBDF6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8901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03F8-EC87-4067-84F4-B6C5F0A6380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1149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742DF-31EF-480C-9ABB-B0DBB28177C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47323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40F64-10D8-4B95-9896-FA29A069D07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59729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769-239E-467C-95CA-C12600CF334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893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4BEC0-1345-49CA-9036-B6B24BEF0FB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3927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F1329-53FF-4B77-BB4A-3CA69B5A9E4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6211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F7557-4AFA-44E9-94BE-C2CCF4AC191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1229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105FF-59BF-4F4B-A6B0-CC37B7F7703B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6693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5E81-F06E-4CB7-A260-815D592829AD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90524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F07DF-FAD3-4B36-9DC9-EC5A7266D36B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9272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AFB0-1669-41E6-AF79-91D5FFB44588}" type="datetime1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54557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67264-FAE0-4373-92DD-690E181CAD46}" type="datetime1">
              <a:rPr lang="en-GB" smtClean="0"/>
              <a:t>15/02/2023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51110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C38E4-762B-44BC-86FC-832A2CF1BFAA}" type="datetime1">
              <a:rPr lang="en-GB" smtClean="0"/>
              <a:t>15/02/2023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21042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6FC8E-069F-4446-8863-FC4247E2C545}" type="datetime1">
              <a:rPr lang="en-GB" smtClean="0"/>
              <a:t>15/02/2023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0259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B0061-CCF4-4B75-A46D-B0CA1BBF2093}" type="datetime1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4827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43E91-FD6E-4081-A1DF-F98096558156}" type="datetime1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6031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C177-0136-463C-9C18-EA44AE4FCE6B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3004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D2CD1-CC4E-49F9-A024-6456E14C6BA5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858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E15C38-B4C6-6839-CE56-6624B4F6F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90774D-CBEC-121E-2535-D14E8A4E78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E934C-3DF8-20BB-9EC0-2412A0C456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855B15-2B9F-4F2B-95BE-720FBAD4F45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14521C-2374-97C5-5052-EFA123F201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5C37B-47A2-A0BC-9D8F-86EA657B7A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72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155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1186B0-3DA5-47A1-9367-2899A35422F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15/02/2023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80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1C1D52-C9D0-4930-AD7E-D109A3AB1CC1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BC382-7FC5-486F-814D-4061D77FA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786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bbc.co.uk/programmes/p00hhrwl" TargetMode="Externa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special/2013/newsspec_5093/index.stm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hv2AV2nKCo?feature=oemb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4gTNtgVamY?feature=oembe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8h6IMYRoCZw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6XAPnuFjJc?feature=oembed" TargetMode="External"/><Relationship Id="rId4" Type="http://schemas.openxmlformats.org/officeDocument/2006/relationships/hyperlink" Target="https://youtu.be/u6XAPnuFjJc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Ba7bpEUONM?feature=oembed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4R2MYUt394?feature=oembed" TargetMode="External"/><Relationship Id="rId4" Type="http://schemas.openxmlformats.org/officeDocument/2006/relationships/image" Target="../media/image32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View from top of a car speeding along a bridge">
            <a:extLst>
              <a:ext uri="{FF2B5EF4-FFF2-40B4-BE49-F238E27FC236}">
                <a16:creationId xmlns:a16="http://schemas.microsoft.com/office/drawing/2014/main" id="{72BBA078-F99C-F503-8542-22C51F1606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2819" b="1218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6A07EC-6FD1-9FD3-8942-9E5DFB663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985923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</a:rPr>
              <a:t>Unit 1 Brand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B50F2A-7505-74AA-3C24-5C8B4F1AE9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072040"/>
            <a:ext cx="10515600" cy="138431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BMPS5012 </a:t>
            </a:r>
          </a:p>
        </p:txBody>
      </p:sp>
    </p:spTree>
    <p:extLst>
      <p:ext uri="{BB962C8B-B14F-4D97-AF65-F5344CB8AC3E}">
        <p14:creationId xmlns:p14="http://schemas.microsoft.com/office/powerpoint/2010/main" val="32137627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View from top of a car speeding along a bridge">
            <a:extLst>
              <a:ext uri="{FF2B5EF4-FFF2-40B4-BE49-F238E27FC236}">
                <a16:creationId xmlns:a16="http://schemas.microsoft.com/office/drawing/2014/main" id="{72BBA078-F99C-F503-8542-22C51F1606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2819" b="1218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6A07EC-6FD1-9FD3-8942-9E5DFB663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985923"/>
          </a:xfrm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Ambition, Drive and a Lack of Boundaries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B50F2A-7505-74AA-3C24-5C8B4F1AE9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072040"/>
            <a:ext cx="10515600" cy="138431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Unit 1</a:t>
            </a:r>
          </a:p>
        </p:txBody>
      </p:sp>
    </p:spTree>
    <p:extLst>
      <p:ext uri="{BB962C8B-B14F-4D97-AF65-F5344CB8AC3E}">
        <p14:creationId xmlns:p14="http://schemas.microsoft.com/office/powerpoint/2010/main" val="709613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1862D-39CA-C3D0-D54D-43050A904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337" y="2347833"/>
            <a:ext cx="2276192" cy="1325563"/>
          </a:xfrm>
        </p:spPr>
        <p:txBody>
          <a:bodyPr/>
          <a:lstStyle/>
          <a:p>
            <a:r>
              <a:rPr lang="en-GB" dirty="0"/>
              <a:t>1. Brand You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196B20-6B75-5C67-6B4A-2AE5B20F82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7768" y="365125"/>
            <a:ext cx="8242271" cy="596059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681183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203" y="107672"/>
            <a:ext cx="11137593" cy="743593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942" y="1544164"/>
            <a:ext cx="11137593" cy="227694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r>
              <a:rPr lang="en-GB" sz="4400" dirty="0"/>
              <a:t>What does the class system mean to you?</a:t>
            </a:r>
          </a:p>
          <a:p>
            <a:r>
              <a:rPr lang="en-GB" sz="4400" dirty="0"/>
              <a:t>What class do you belong to?</a:t>
            </a:r>
          </a:p>
          <a:p>
            <a:r>
              <a:rPr lang="en-GB" sz="4400" dirty="0"/>
              <a:t>Why?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706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Traditional – working, middle and upper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05246" y="1938347"/>
            <a:ext cx="5257800" cy="4097026"/>
          </a:xfr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z="2400" dirty="0"/>
              <a:t>Think how the world you live in differs from that of your parents, grandparents, great-grandparents</a:t>
            </a:r>
          </a:p>
          <a:p>
            <a:r>
              <a:rPr lang="en-US" sz="2400" dirty="0"/>
              <a:t>Is the class system alive and well in 21</a:t>
            </a:r>
            <a:r>
              <a:rPr lang="en-US" sz="2400" baseline="30000" dirty="0"/>
              <a:t>st</a:t>
            </a:r>
            <a:r>
              <a:rPr lang="en-US" sz="2400" dirty="0"/>
              <a:t> century Britain?</a:t>
            </a:r>
          </a:p>
          <a:p>
            <a:r>
              <a:rPr lang="en-US" sz="2400" dirty="0"/>
              <a:t>Do we live in a classless society?</a:t>
            </a:r>
          </a:p>
          <a:p>
            <a:r>
              <a:rPr lang="en-US" sz="2400" dirty="0"/>
              <a:t>Does class matter?</a:t>
            </a:r>
          </a:p>
          <a:p>
            <a:r>
              <a:rPr lang="en-US" sz="2400" dirty="0"/>
              <a:t>Can class difference be a barrier to effective communication in the public service context?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8E59E7-8316-DB89-22C2-3B4D65B5E228}"/>
              </a:ext>
            </a:extLst>
          </p:cNvPr>
          <p:cNvSpPr txBox="1"/>
          <p:nvPr/>
        </p:nvSpPr>
        <p:spPr>
          <a:xfrm>
            <a:off x="2964873" y="619990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https://www.bbc.co.uk/programmes/p00hhrwl </a:t>
            </a: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706284CE-0B48-D25D-7432-AA2CA42685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4229" y="1938347"/>
            <a:ext cx="4824748" cy="3572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2069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144761" y="665346"/>
          <a:ext cx="9954789" cy="59798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091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855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2600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21021">
                <a:tc>
                  <a:txBody>
                    <a:bodyPr/>
                    <a:lstStyle/>
                    <a:p>
                      <a:r>
                        <a:rPr lang="en-GB" sz="2000" dirty="0"/>
                        <a:t>Social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Social Status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Chief income earner’s profession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1021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Upper Middle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Higher managerial, administrative or professional,</a:t>
                      </a:r>
                      <a:r>
                        <a:rPr lang="en-GB" sz="2000" baseline="0" dirty="0"/>
                        <a:t> doctors and lawyers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3003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Middle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Intermediate managerial, administrative or professionals. Managers and teachers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7735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Lower Middle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Non-manual workers. Office 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1021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Skilled Working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Skilled manual workers. Plumbers and electricians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3003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Working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Semi-skilled and unskilled manual workers. Shop assistants, farm and building site labourers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390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Unemployed/ receiving 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Casual workers (not in regular employment). Pensioners and others who depend</a:t>
                      </a:r>
                      <a:r>
                        <a:rPr lang="en-GB" sz="2000" baseline="0" dirty="0"/>
                        <a:t> on the state for their income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271604" y="0"/>
            <a:ext cx="1017609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traditional analysis of occupations</a:t>
            </a:r>
          </a:p>
        </p:txBody>
      </p:sp>
      <p:sp>
        <p:nvSpPr>
          <p:cNvPr id="2" name="Rectangle 1"/>
          <p:cNvSpPr/>
          <p:nvPr/>
        </p:nvSpPr>
        <p:spPr>
          <a:xfrm>
            <a:off x="1132114" y="1404257"/>
            <a:ext cx="9884229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456" y="2090057"/>
            <a:ext cx="989488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784" y="2791732"/>
            <a:ext cx="989488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763" y="3493407"/>
            <a:ext cx="989488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763" y="4195082"/>
            <a:ext cx="9894887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763" y="5290457"/>
            <a:ext cx="9894887" cy="979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A01067-BBB1-4A5A-9BA7-9FCA8EF72D8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573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1697" y="521898"/>
            <a:ext cx="5137087" cy="1768629"/>
          </a:xfrm>
        </p:spPr>
        <p:txBody>
          <a:bodyPr>
            <a:normAutofit/>
          </a:bodyPr>
          <a:lstStyle/>
          <a:p>
            <a:r>
              <a:rPr lang="en-GB" sz="6000" dirty="0"/>
              <a:t>Approaches to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34969"/>
            <a:ext cx="5390584" cy="3817173"/>
          </a:xfrm>
        </p:spPr>
        <p:txBody>
          <a:bodyPr>
            <a:noAutofit/>
          </a:bodyPr>
          <a:lstStyle/>
          <a:p>
            <a:r>
              <a:rPr lang="en-GB" sz="3200" dirty="0"/>
              <a:t>Eric </a:t>
            </a:r>
            <a:r>
              <a:rPr lang="en-GB" sz="3200" dirty="0" err="1"/>
              <a:t>Hobsbawm</a:t>
            </a:r>
            <a:r>
              <a:rPr lang="en-GB" sz="3200" dirty="0"/>
              <a:t> (Marxist historian) felt that you were working class if you were in manual employment</a:t>
            </a:r>
          </a:p>
          <a:p>
            <a:r>
              <a:rPr lang="en-GB" sz="3200" dirty="0"/>
              <a:t>He meant heavy industrial work – moving your muscles!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936301" y="6356350"/>
            <a:ext cx="2307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Bourke 1994: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2DBC382-7FC5-486F-814D-4061D77FAE7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9573CA-C40A-E542-BC56-B00D4EDAE6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8475" y="-275046"/>
            <a:ext cx="4505325" cy="644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455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5DA99E6-A7CE-EDE6-9CA5-6519AC9F4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Great British Class Survey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8D7B361-7DD1-E696-80FC-FC2E22A1E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C64C86-DBF4-E323-589F-78EB7DF178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75627"/>
            <a:ext cx="7708602" cy="43822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E9C5D3-A52E-39CB-D78F-FCA24F2AA571}"/>
              </a:ext>
            </a:extLst>
          </p:cNvPr>
          <p:cNvSpPr txBox="1"/>
          <p:nvPr/>
        </p:nvSpPr>
        <p:spPr>
          <a:xfrm>
            <a:off x="838200" y="6171684"/>
            <a:ext cx="73727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https://www.bbc.co.uk/news/special/2013/newsspec_5093/index.stm</a:t>
            </a:r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10ED5C-AC4E-ABE8-F33B-1FE1ACA2BCE9}"/>
              </a:ext>
            </a:extLst>
          </p:cNvPr>
          <p:cNvSpPr txBox="1"/>
          <p:nvPr/>
        </p:nvSpPr>
        <p:spPr>
          <a:xfrm>
            <a:off x="8870156" y="2641411"/>
            <a:ext cx="287218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Professors Mike Savage and Fiona Devine </a:t>
            </a:r>
          </a:p>
          <a:p>
            <a:endParaRPr lang="en-US" dirty="0"/>
          </a:p>
          <a:p>
            <a:r>
              <a:rPr lang="en-US" dirty="0"/>
              <a:t>London School of Economics and the Universities of York and Manchester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825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7B6D1-C455-9495-1AF5-EAD2FFD7F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C60E1-2524-93ED-9F7D-B6B3A76E66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DFDF44-5713-8C18-B838-66723490A2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5437" y="0"/>
            <a:ext cx="90011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791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6D922-CE99-C2DC-1497-575539378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Swansea Love Story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F7E5DC8-483C-2061-E0A8-D82A60764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50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86D5F-13C7-6789-3480-A59F5259A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EC654-1226-FA2A-C87D-ACFA349C35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45938A-849E-FB60-5AAC-87AEDF600B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71450"/>
            <a:ext cx="9144000" cy="65151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453012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ADA20-A95A-142E-9B78-5A96DD394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Swansea Bay City Deal">
            <a:hlinkClick r:id="" action="ppaction://media"/>
            <a:extLst>
              <a:ext uri="{FF2B5EF4-FFF2-40B4-BE49-F238E27FC236}">
                <a16:creationId xmlns:a16="http://schemas.microsoft.com/office/drawing/2014/main" id="{87ABC383-C88F-9DC9-FB2E-199BCA6C0FE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26679" y="1017037"/>
            <a:ext cx="8801730" cy="4973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33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8F317-8443-FC27-ECA9-35FF72CD4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Ambitious Regeneration – 5 years ago</a:t>
            </a:r>
          </a:p>
        </p:txBody>
      </p:sp>
      <p:pic>
        <p:nvPicPr>
          <p:cNvPr id="4" name="Online Media 3" title="Swansea fly-through">
            <a:hlinkClick r:id="" action="ppaction://media"/>
            <a:extLst>
              <a:ext uri="{FF2B5EF4-FFF2-40B4-BE49-F238E27FC236}">
                <a16:creationId xmlns:a16="http://schemas.microsoft.com/office/drawing/2014/main" id="{ACC3E275-8D73-8090-8756-B72038817E2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43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6736E-3A14-EF74-025F-1700A79DA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73A2F-8182-1EC3-FC90-0B12F9145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CFEFAE-9D98-EE06-7ECA-E0A725F54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5822"/>
            <a:ext cx="12192000" cy="6406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8288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90AFB-9B71-5ABF-A9F7-E18CE100D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80F0C-44CF-DE01-5FCD-78ADE7B25D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2B5E70-87FC-1370-C85E-B92BD37E03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590" y="403162"/>
            <a:ext cx="11361965" cy="6089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8599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4BEBC-880F-3C83-70B9-DC3AA4287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4E3FB-C3AA-3398-A61A-DB33401D21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19AD3D-6E26-8D55-781D-63F13695DF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723" y="765088"/>
            <a:ext cx="11267303" cy="5512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412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9789D-AD7F-8357-D53E-27659FEEB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CED21-1B50-2EDD-F8AF-AD426DBA16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023726-47C6-E22A-676E-3159003B51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917" y="775252"/>
            <a:ext cx="11041294" cy="542427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2BF8D03-B6DC-5686-EB29-A549CFE3FC28}"/>
              </a:ext>
            </a:extLst>
          </p:cNvPr>
          <p:cNvSpPr/>
          <p:nvPr/>
        </p:nvSpPr>
        <p:spPr>
          <a:xfrm>
            <a:off x="1387011" y="2876764"/>
            <a:ext cx="3287731" cy="5522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380C9D-5369-12F2-5484-25ADBD372688}"/>
              </a:ext>
            </a:extLst>
          </p:cNvPr>
          <p:cNvSpPr/>
          <p:nvPr/>
        </p:nvSpPr>
        <p:spPr>
          <a:xfrm>
            <a:off x="1387011" y="3654133"/>
            <a:ext cx="3287731" cy="5522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5CEDEF-50E5-1591-4C03-A770B46C3777}"/>
              </a:ext>
            </a:extLst>
          </p:cNvPr>
          <p:cNvSpPr/>
          <p:nvPr/>
        </p:nvSpPr>
        <p:spPr>
          <a:xfrm>
            <a:off x="1387011" y="4521612"/>
            <a:ext cx="3287731" cy="5522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2D6CEE-226A-D6EB-8A21-AB9EDD2E8F4C}"/>
              </a:ext>
            </a:extLst>
          </p:cNvPr>
          <p:cNvSpPr/>
          <p:nvPr/>
        </p:nvSpPr>
        <p:spPr>
          <a:xfrm>
            <a:off x="1387011" y="5389091"/>
            <a:ext cx="3287731" cy="5522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5E7A967-DA42-C479-AB55-C7091A4E2B41}"/>
              </a:ext>
            </a:extLst>
          </p:cNvPr>
          <p:cNvSpPr/>
          <p:nvPr/>
        </p:nvSpPr>
        <p:spPr>
          <a:xfrm>
            <a:off x="8266415" y="971497"/>
            <a:ext cx="3287731" cy="5522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764932-7B2C-AD71-82BA-12B5D367C5DC}"/>
              </a:ext>
            </a:extLst>
          </p:cNvPr>
          <p:cNvSpPr/>
          <p:nvPr/>
        </p:nvSpPr>
        <p:spPr>
          <a:xfrm>
            <a:off x="8266415" y="1756793"/>
            <a:ext cx="3287731" cy="5522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D1C53A0-4467-F7A7-11F3-5DB68532CCF0}"/>
              </a:ext>
            </a:extLst>
          </p:cNvPr>
          <p:cNvSpPr/>
          <p:nvPr/>
        </p:nvSpPr>
        <p:spPr>
          <a:xfrm>
            <a:off x="8266415" y="2598934"/>
            <a:ext cx="3287731" cy="5522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AF65CB7-4A5E-820E-7F86-698275F44DED}"/>
              </a:ext>
            </a:extLst>
          </p:cNvPr>
          <p:cNvSpPr/>
          <p:nvPr/>
        </p:nvSpPr>
        <p:spPr>
          <a:xfrm>
            <a:off x="8266415" y="3441503"/>
            <a:ext cx="3287731" cy="5522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61D9D1B-64B8-06BC-1179-1D76344C5549}"/>
              </a:ext>
            </a:extLst>
          </p:cNvPr>
          <p:cNvSpPr txBox="1"/>
          <p:nvPr/>
        </p:nvSpPr>
        <p:spPr>
          <a:xfrm>
            <a:off x="6562618" y="5457543"/>
            <a:ext cx="4991528" cy="369332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https://youtu.be/8h6IMYRoCZw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63285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F25DE-D734-296B-2BAD-5537C0C9F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on slide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665E1-7C5B-101F-99D4-1902879E78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6239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1A7EB-891C-9B15-8250-A6DA902E2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70C5D-4957-810D-07B7-64C617824E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6CDC0B-B23B-8DD8-D831-147F4E57B8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65125"/>
            <a:ext cx="10876908" cy="54839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C940F0-FECB-0163-4AB7-C090F91177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919538"/>
            <a:ext cx="3371850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1234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DB28B-1A36-2D06-42F6-39AFA2668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Autonomy, Mastery, Purpose</a:t>
            </a:r>
          </a:p>
        </p:txBody>
      </p:sp>
      <p:pic>
        <p:nvPicPr>
          <p:cNvPr id="6" name="Online Media 5" title="RSA ANIMATE: Drive: The surprising truth about what motivates us">
            <a:hlinkClick r:id="" action="ppaction://media"/>
            <a:extLst>
              <a:ext uri="{FF2B5EF4-FFF2-40B4-BE49-F238E27FC236}">
                <a16:creationId xmlns:a16="http://schemas.microsoft.com/office/drawing/2014/main" id="{757DDD03-1829-C75E-9A29-38FC379E59A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6D0FFE-5DD3-274C-2AF4-827EC40F02A2}"/>
              </a:ext>
            </a:extLst>
          </p:cNvPr>
          <p:cNvSpPr txBox="1"/>
          <p:nvPr/>
        </p:nvSpPr>
        <p:spPr>
          <a:xfrm>
            <a:off x="838200" y="6308209"/>
            <a:ext cx="6097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https://youtu.be/u6XAPnuFjJc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08612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36278-4702-6FBA-0357-2EA2B8B72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3CBD0-9335-2511-0AB7-D5744129F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70EBEF-75F9-B14F-B2B3-49B878010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341" y="365125"/>
            <a:ext cx="11561724" cy="6231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2938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C9D3E-71BC-F3BD-AB07-FDC4BF13E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56E37-08AA-2FDC-D28D-2632EF1D6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66C6AA-9016-A774-E8DE-E14EE2A1B6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535" y="671085"/>
            <a:ext cx="10776401" cy="5505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0901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47848-913C-F84B-B97B-543881B28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991F0-825C-5A15-2008-E78177C561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B4CDB2-E42A-13A5-83F4-9AD4ECB2F4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383" y="681037"/>
            <a:ext cx="11056554" cy="5581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9119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37263-568D-E76B-50C3-FE5D5BCB4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624"/>
            <a:ext cx="10515600" cy="1325563"/>
          </a:xfrm>
        </p:spPr>
        <p:txBody>
          <a:bodyPr/>
          <a:lstStyle/>
          <a:p>
            <a:r>
              <a:rPr lang="en-GB" dirty="0"/>
              <a:t>The self-determination man</a:t>
            </a:r>
          </a:p>
        </p:txBody>
      </p:sp>
      <p:pic>
        <p:nvPicPr>
          <p:cNvPr id="4" name="Online Media 3" title="Intrinsic Motivation with Dr. Edward Deci">
            <a:hlinkClick r:id="" action="ppaction://media"/>
            <a:extLst>
              <a:ext uri="{FF2B5EF4-FFF2-40B4-BE49-F238E27FC236}">
                <a16:creationId xmlns:a16="http://schemas.microsoft.com/office/drawing/2014/main" id="{4F7B35F5-8372-423F-C626-538F9F39127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76497" y="1270330"/>
            <a:ext cx="9677303" cy="5468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8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8C212-6109-7876-A50C-9CEF0C13C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3D3FC-76C1-619A-A6B8-33F9F7FD7C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68F2CB-A08F-4E67-8FA6-509FE5E14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8700"/>
            <a:ext cx="12192000" cy="624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5924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B247F-8EDB-192C-6B79-D1EAF7A5C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71E15-8216-4FDA-D8F8-3D2BBAF09F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3D91E1-143F-FD74-F9D9-EAC59536C4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681037"/>
            <a:ext cx="10861070" cy="5286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0645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C84ED-385E-02BC-EDD7-3568B7959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73D76-372D-3956-0AFE-939880A9E3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7D7C22-064F-8056-FEC9-075A665AFD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00" y="365125"/>
            <a:ext cx="11353800" cy="584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4811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AA723-3973-5616-B2C4-6609D50F3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FE296-79F6-69D2-FB16-C900952CD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24E716-51F6-E58B-2712-6A3EED8E5A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557153"/>
            <a:ext cx="10515600" cy="5743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5234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71E94-F83F-AA6E-39C5-556AD9110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5AFB0-F683-B0B7-60FA-E0036630E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B12B0-977B-3632-FE6B-95E5940CDF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093" y="681037"/>
            <a:ext cx="11185133" cy="5465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3485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D5864-F9FB-33A1-3762-6C8B117E6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not Pay Cheque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332EF-A22A-C784-2A6C-0CC6703B3A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3512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FD061-EB60-3616-D82E-209A818EB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60922-5C0F-FABE-47CC-26865D6AC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BEB387-589D-CBD9-60D6-C790F79EB7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278" y="892391"/>
            <a:ext cx="10466530" cy="528457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0900690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9859D-C7A8-0F2B-3617-3CCE76390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7E826-7265-6AAA-D1B7-ABDF79798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73F663-AFC6-6E9B-7C27-B4B81CF95D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744416"/>
            <a:ext cx="10930089" cy="536916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9708871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EEEEA-B8CE-1B20-F0D5-238FC025C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ED319-6706-4126-1ABC-54AF91ACA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04FDC3-5E96-F077-81A1-B382BCC98B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832" y="859226"/>
            <a:ext cx="10682646" cy="513954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1016775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DCCC6B3-330F-BEF6-F271-10D1C43158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209" y="142098"/>
            <a:ext cx="6268806" cy="354349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" name="Online Media 3" title="David Attenborough: A Life on Our Planet | Official Trailer | Netflix">
            <a:hlinkClick r:id="" action="ppaction://media"/>
            <a:extLst>
              <a:ext uri="{FF2B5EF4-FFF2-40B4-BE49-F238E27FC236}">
                <a16:creationId xmlns:a16="http://schemas.microsoft.com/office/drawing/2014/main" id="{602F082A-A69F-C257-AC06-D26E78DACAF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572545" y="2949381"/>
            <a:ext cx="6271246" cy="3543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59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F34AC-4872-06A1-0A25-EF98C0AFE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3" y="1385180"/>
            <a:ext cx="4603655" cy="3287893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Boundaryless Careers &amp; Boundaryless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8C369-97A8-22B0-8DED-6C62E0BF59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3200" dirty="0"/>
              <a:t>Unit 1 Topic 3 &amp; 4</a:t>
            </a:r>
          </a:p>
        </p:txBody>
      </p:sp>
      <p:sp>
        <p:nvSpPr>
          <p:cNvPr id="6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4" descr="Top view of red stanchion on a red floor">
            <a:extLst>
              <a:ext uri="{FF2B5EF4-FFF2-40B4-BE49-F238E27FC236}">
                <a16:creationId xmlns:a16="http://schemas.microsoft.com/office/drawing/2014/main" id="{133C6923-0164-FAAB-E640-C1C1031384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508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16358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92B56-71C2-BF2F-FD8C-F680E5152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5506358"/>
          </a:xfrm>
        </p:spPr>
        <p:txBody>
          <a:bodyPr>
            <a:normAutofit/>
          </a:bodyPr>
          <a:lstStyle/>
          <a:p>
            <a:r>
              <a:rPr lang="en-GB" sz="4000" dirty="0"/>
              <a:t>Boundaryless or Protean Career Paths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77D1452-F0B7-431E-9A24-D3F7103D8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20">
            <a:extLst>
              <a:ext uri="{FF2B5EF4-FFF2-40B4-BE49-F238E27FC236}">
                <a16:creationId xmlns:a16="http://schemas.microsoft.com/office/drawing/2014/main" id="{A660F4F9-5DF5-4F15-BE6A-CD8648BB1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8267" y="559407"/>
            <a:ext cx="6594522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BE2342-0EEC-850C-EDE4-E86C3B67B2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42947"/>
              </p:ext>
            </p:extLst>
          </p:nvPr>
        </p:nvGraphicFramePr>
        <p:xfrm>
          <a:off x="5285232" y="722376"/>
          <a:ext cx="626364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976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17B968A-0002-49CF-BDAF-0CF61545E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917B968A-0002-49CF-BDAF-0CF61545E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917B968A-0002-49CF-BDAF-0CF61545E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56BC0CE-E166-425D-956B-A0520BFD0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456BC0CE-E166-425D-956B-A0520BFD0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456BC0CE-E166-425D-956B-A0520BFD0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A8E04F-5723-467C-8C1E-F86D361D5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5A8E04F-5723-467C-8C1E-F86D361D5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5A8E04F-5723-467C-8C1E-F86D361D5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2EDDC5-BCE6-49EA-8463-053BD379A7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042EDDC5-BCE6-49EA-8463-053BD379A7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042EDDC5-BCE6-49EA-8463-053BD379A7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8B27F1-4F57-459C-A70A-293FF0F6AE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A88B27F1-4F57-459C-A70A-293FF0F6AE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A88B27F1-4F57-459C-A70A-293FF0F6AE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CE8DF1-70BA-4EC6-9C4B-81C361DE70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87CE8DF1-70BA-4EC6-9C4B-81C361DE70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87CE8DF1-70BA-4EC6-9C4B-81C361DE70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BF8B8-B9BC-5A47-C3CD-8BE4CB2D6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many jobs will you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7DB3A-D035-A243-DA91-AE83FFC40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8922"/>
            <a:ext cx="10515600" cy="1786813"/>
          </a:xfrm>
        </p:spPr>
        <p:txBody>
          <a:bodyPr/>
          <a:lstStyle/>
          <a:p>
            <a:r>
              <a:rPr lang="en-GB" dirty="0"/>
              <a:t>Average person 5 – 7</a:t>
            </a:r>
          </a:p>
          <a:p>
            <a:r>
              <a:rPr lang="en-GB" dirty="0"/>
              <a:t>In Victorian times we trained people for specific roles</a:t>
            </a:r>
          </a:p>
          <a:p>
            <a:r>
              <a:rPr lang="en-GB" dirty="0"/>
              <a:t>Our education system took the same approach until very recently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355F9A-FE29-2389-631A-F94CBF0A0D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7957" y="3110941"/>
            <a:ext cx="8724900" cy="34480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51726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17054-4605-3B76-3B3C-D91AA0D28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CF587-3BD1-8626-03BB-5D155E82C1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8AC79B-8ABF-7623-41FD-271473FB22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661" y="446638"/>
            <a:ext cx="8551636" cy="604623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54563708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AF9D0-8552-000D-CF9D-F65E15E15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782FC-3EB9-0382-0D5D-35E3E2F3D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FCB08-D7AE-73CE-9921-37163488A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359" y="0"/>
            <a:ext cx="102412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41315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00A80-F7BA-F283-242D-49CE11891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56739-C5FE-03FF-3CFD-1B138EB96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15411"/>
            <a:ext cx="3407230" cy="4161551"/>
          </a:xfrm>
        </p:spPr>
        <p:txBody>
          <a:bodyPr/>
          <a:lstStyle/>
          <a:p>
            <a:r>
              <a:rPr lang="en-GB" dirty="0"/>
              <a:t>Greater complexity</a:t>
            </a:r>
          </a:p>
          <a:p>
            <a:r>
              <a:rPr lang="en-GB" dirty="0"/>
              <a:t>Less employment certainty</a:t>
            </a:r>
          </a:p>
          <a:p>
            <a:r>
              <a:rPr lang="en-GB" dirty="0"/>
              <a:t>A networked world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54083D-7F99-24F3-4306-5181762601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1595" y="1019175"/>
            <a:ext cx="6915150" cy="48196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67477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F00AE-1E25-394F-546D-8800505B3F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596" y="1163409"/>
            <a:ext cx="3781714" cy="4351338"/>
          </a:xfrm>
        </p:spPr>
        <p:txBody>
          <a:bodyPr/>
          <a:lstStyle/>
          <a:p>
            <a:r>
              <a:rPr lang="en-GB" dirty="0"/>
              <a:t>Protean – self-directed in career success</a:t>
            </a:r>
          </a:p>
          <a:p>
            <a:r>
              <a:rPr lang="en-GB" dirty="0"/>
              <a:t>Can be within a specific organisation</a:t>
            </a:r>
          </a:p>
          <a:p>
            <a:r>
              <a:rPr lang="en-GB" dirty="0"/>
              <a:t>Boundaryless relates to greater flexibility, more change, different organisations and sectors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A8D3D1-87D9-FF1B-F5F7-C05AF01C68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6363" y="250597"/>
            <a:ext cx="7348456" cy="617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097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52BA0-9010-0A0A-45AC-ACF44BC75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9ACEE-828E-1A84-189F-1251345BDF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3C94F8-4D4C-9341-32C9-29913B99F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379"/>
            <a:ext cx="12192000" cy="675124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F2A2CF1-2A88-103A-204B-EDE283AD9920}"/>
              </a:ext>
            </a:extLst>
          </p:cNvPr>
          <p:cNvSpPr/>
          <p:nvPr/>
        </p:nvSpPr>
        <p:spPr>
          <a:xfrm>
            <a:off x="5701004" y="2407298"/>
            <a:ext cx="6251510" cy="34989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221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A2234-2767-6CA4-FCE5-08A407C9D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A8782E-311F-7C58-449A-01BDD508E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3112" y="730250"/>
            <a:ext cx="8105775" cy="219075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72A61ED-328A-C745-4E92-9C1335C7C902}"/>
              </a:ext>
            </a:extLst>
          </p:cNvPr>
          <p:cNvSpPr/>
          <p:nvPr/>
        </p:nvSpPr>
        <p:spPr>
          <a:xfrm>
            <a:off x="1138335" y="3757189"/>
            <a:ext cx="4490519" cy="21094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Benefits?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E353BA7-1944-CE95-6450-CE721097B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746" y="3757189"/>
            <a:ext cx="4490520" cy="21094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0" indent="0">
              <a:buNone/>
            </a:pPr>
            <a:r>
              <a:rPr lang="en-GB" sz="4800" dirty="0"/>
              <a:t>Challenges?</a:t>
            </a:r>
          </a:p>
        </p:txBody>
      </p:sp>
    </p:spTree>
    <p:extLst>
      <p:ext uri="{BB962C8B-B14F-4D97-AF65-F5344CB8AC3E}">
        <p14:creationId xmlns:p14="http://schemas.microsoft.com/office/powerpoint/2010/main" val="73660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build="p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5D1FF-B097-A901-3753-FF33C0682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Boundaryless Characteristics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0FD7172-7B7C-5248-C873-DBE610E6B7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1269" y="2400300"/>
            <a:ext cx="5638800" cy="20574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6CC36D-2DCC-6D6A-C96A-C44F0FD31A38}"/>
              </a:ext>
            </a:extLst>
          </p:cNvPr>
          <p:cNvSpPr txBox="1"/>
          <p:nvPr/>
        </p:nvSpPr>
        <p:spPr>
          <a:xfrm>
            <a:off x="7819053" y="2396712"/>
            <a:ext cx="39561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are your thoughts about this as you look ahead to your lives beyond university?</a:t>
            </a:r>
          </a:p>
        </p:txBody>
      </p:sp>
    </p:spTree>
    <p:extLst>
      <p:ext uri="{BB962C8B-B14F-4D97-AF65-F5344CB8AC3E}">
        <p14:creationId xmlns:p14="http://schemas.microsoft.com/office/powerpoint/2010/main" val="4200764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E3822-3D80-AAAD-B5CB-303F312C2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AC249-078A-1E72-DB0A-3775C637E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3023E4-8F94-153F-49E1-43A4EBAD27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4315" y="288018"/>
            <a:ext cx="5317716" cy="62048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9A5F7B-E6A4-E2DC-3359-A14DAEB5D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9592" y="228702"/>
            <a:ext cx="4518723" cy="639562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78325975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76C1E-E035-F2B6-5902-0442C440E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5828" y="365125"/>
            <a:ext cx="3907971" cy="1325563"/>
          </a:xfrm>
        </p:spPr>
        <p:txBody>
          <a:bodyPr>
            <a:normAutofit/>
          </a:bodyPr>
          <a:lstStyle/>
          <a:p>
            <a:pPr algn="ctr"/>
            <a:r>
              <a:rPr lang="en-GB" sz="7200" dirty="0">
                <a:solidFill>
                  <a:schemeClr val="bg1"/>
                </a:solidFill>
              </a:rPr>
              <a:t>E.L.P.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C734E5-6585-F567-B541-94F7D62F30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393" y="249237"/>
            <a:ext cx="6810375" cy="3152775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FF99879-C9E9-58EA-F914-AA12032950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00073" y="2951016"/>
            <a:ext cx="5743575" cy="142875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C1B5CF-C175-EC9F-666B-CF7FF4C405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5719" y="4379766"/>
            <a:ext cx="6315075" cy="24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01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76033-2BD5-498A-52D4-ED7733D7B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 1 Unit 3 Self Assessment 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EA625-3644-FE3A-6DDB-2D05D2C2F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3524" y="2762249"/>
            <a:ext cx="6010275" cy="3414713"/>
          </a:xfrm>
        </p:spPr>
        <p:txBody>
          <a:bodyPr>
            <a:normAutofit/>
          </a:bodyPr>
          <a:lstStyle/>
          <a:p>
            <a:r>
              <a:rPr lang="en-GB" sz="4000" dirty="0"/>
              <a:t>Do you have a traditional or boundaryless attitude?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8ACA9D-445D-9871-5ECB-4074599671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652" y="1690688"/>
            <a:ext cx="4295317" cy="42100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33340379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209B1-2E29-6CDE-FAD4-4A38610FD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A060E-D0FD-32C5-9493-91D6C19DAE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7709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F22B7-34CB-8CC7-4434-A88F154F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1B28B-8D8D-85D1-4F81-7D9D44544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Bourke J (1994) </a:t>
            </a:r>
            <a:r>
              <a:rPr lang="en-US" i="1" dirty="0"/>
              <a:t>Working Class Cultures in Britain 1890 – 1960: gender, class and ethnicity</a:t>
            </a:r>
            <a:r>
              <a:rPr lang="en-US" dirty="0"/>
              <a:t>. London: Routledge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425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511</Words>
  <Application>Microsoft Office PowerPoint</Application>
  <PresentationFormat>Widescreen</PresentationFormat>
  <Paragraphs>86</Paragraphs>
  <Slides>49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Arial</vt:lpstr>
      <vt:lpstr>Calibri</vt:lpstr>
      <vt:lpstr>Calibri Light</vt:lpstr>
      <vt:lpstr>Office Theme</vt:lpstr>
      <vt:lpstr>3_Office Theme</vt:lpstr>
      <vt:lpstr>2_Office Theme</vt:lpstr>
      <vt:lpstr>1_Office Theme</vt:lpstr>
      <vt:lpstr>Unit 1 Brand You</vt:lpstr>
      <vt:lpstr>Ambition, Drive and a Lack of Boundaries</vt:lpstr>
      <vt:lpstr>1. Brand You</vt:lpstr>
      <vt:lpstr>PowerPoint Presentation</vt:lpstr>
      <vt:lpstr>Traditional – working, middle and upper</vt:lpstr>
      <vt:lpstr>PowerPoint Presentation</vt:lpstr>
      <vt:lpstr>Approaches to definition</vt:lpstr>
      <vt:lpstr>Great British Class Survey</vt:lpstr>
      <vt:lpstr>PowerPoint Presentation</vt:lpstr>
      <vt:lpstr>Swansea Love Story</vt:lpstr>
      <vt:lpstr>PowerPoint Presentation</vt:lpstr>
      <vt:lpstr>PowerPoint Presentation</vt:lpstr>
      <vt:lpstr>Ambitious Regeneration – 5 years ago</vt:lpstr>
      <vt:lpstr>PowerPoint Presentation</vt:lpstr>
      <vt:lpstr>PowerPoint Presentation</vt:lpstr>
      <vt:lpstr>PowerPoint Presentation</vt:lpstr>
      <vt:lpstr>PowerPoint Presentation</vt:lpstr>
      <vt:lpstr>Activity on slide 6</vt:lpstr>
      <vt:lpstr>PowerPoint Presentation</vt:lpstr>
      <vt:lpstr>Autonomy, Mastery, Purpose</vt:lpstr>
      <vt:lpstr>PowerPoint Presentation</vt:lpstr>
      <vt:lpstr>PowerPoint Presentation</vt:lpstr>
      <vt:lpstr>PowerPoint Presentation</vt:lpstr>
      <vt:lpstr>The self-determination man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Purpose not Pay Cheque</vt:lpstr>
      <vt:lpstr>PowerPoint Presentation</vt:lpstr>
      <vt:lpstr>PowerPoint Presentation</vt:lpstr>
      <vt:lpstr>PowerPoint Presentation</vt:lpstr>
      <vt:lpstr>PowerPoint Presentation</vt:lpstr>
      <vt:lpstr>Boundaryless Careers &amp; Boundaryless Skills</vt:lpstr>
      <vt:lpstr>Boundaryless or Protean Career Paths</vt:lpstr>
      <vt:lpstr>How many jobs will you have?</vt:lpstr>
      <vt:lpstr>PowerPoint Presentation</vt:lpstr>
      <vt:lpstr>PowerPoint Presentation</vt:lpstr>
      <vt:lpstr>Today</vt:lpstr>
      <vt:lpstr>PowerPoint Presentation</vt:lpstr>
      <vt:lpstr>PowerPoint Presentation</vt:lpstr>
      <vt:lpstr>PowerPoint Presentation</vt:lpstr>
      <vt:lpstr>Boundaryless Characteristics</vt:lpstr>
      <vt:lpstr>PowerPoint Presentation</vt:lpstr>
      <vt:lpstr>E.L.P.</vt:lpstr>
      <vt:lpstr>Topic 1 Unit 3 Self Assessment Quiz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Ambition and Drive</dc:title>
  <dc:creator>Mike Durke</dc:creator>
  <cp:lastModifiedBy>Mike Durke</cp:lastModifiedBy>
  <cp:revision>2</cp:revision>
  <dcterms:created xsi:type="dcterms:W3CDTF">2023-02-11T11:48:39Z</dcterms:created>
  <dcterms:modified xsi:type="dcterms:W3CDTF">2023-02-15T17:49:56Z</dcterms:modified>
</cp:coreProperties>
</file>