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customXml/itemProps1.xml" ContentType="application/vnd.openxmlformats-officedocument.customXmlPropertie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16.xml" ContentType="application/vnd.openxmlformats-officedocument.presentationml.notesSlide+xml"/>
  <Default Extension="jpeg" ContentType="image/jpeg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slideLayouts/slideLayout5.xml" ContentType="application/vnd.openxmlformats-officedocument.presentationml.slideLayout+xml"/>
  <Override PartName="/ppt/notesSlides/notesSlide12.xml" ContentType="application/vnd.openxmlformats-officedocument.presentationml.notesSlide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22.xml" ContentType="application/vnd.openxmlformats-officedocument.presentationml.slide+xml"/>
  <Default Extension="rels" ContentType="application/vnd.openxmlformats-package.relationships+xml"/>
  <Default Extension="xml" ContentType="application/xml"/>
  <Override PartName="/ppt/slides/slide19.xml" ContentType="application/vnd.openxmlformats-officedocument.presentationml.slide+xml"/>
  <Override PartName="/ppt/notesSlides/notesSlide5.xml" ContentType="application/vnd.openxmlformats-officedocument.presentationml.notes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slides/slide15.xml" ContentType="application/vnd.openxmlformats-officedocument.presentationml.slide+xml"/>
  <Override PartName="/customXml/itemProps2.xml" ContentType="application/vnd.openxmlformats-officedocument.customXmlProperties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s/slide2.xml" ContentType="application/vnd.openxmlformats-officedocument.presentationml.slid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Default Extension="png" ContentType="image/png"/>
  <Override PartName="/ppt/slides/slide23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3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notesSlides/notesSlide8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1.xml" ContentType="application/vnd.openxmlformats-officedocument.presentationml.notesSlide+xml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3"/>
  </p:sldMasterIdLst>
  <p:notesMasterIdLst>
    <p:notesMasterId r:id="rId28"/>
  </p:notesMasterIdLst>
  <p:handoutMasterIdLst>
    <p:handoutMasterId r:id="rId29"/>
  </p:handoutMasterIdLst>
  <p:sldIdLst>
    <p:sldId id="259" r:id="rId4"/>
    <p:sldId id="260" r:id="rId5"/>
    <p:sldId id="286" r:id="rId6"/>
    <p:sldId id="303" r:id="rId7"/>
    <p:sldId id="287" r:id="rId8"/>
    <p:sldId id="288" r:id="rId9"/>
    <p:sldId id="262" r:id="rId10"/>
    <p:sldId id="311" r:id="rId11"/>
    <p:sldId id="264" r:id="rId12"/>
    <p:sldId id="277" r:id="rId13"/>
    <p:sldId id="300" r:id="rId14"/>
    <p:sldId id="302" r:id="rId15"/>
    <p:sldId id="307" r:id="rId16"/>
    <p:sldId id="306" r:id="rId17"/>
    <p:sldId id="308" r:id="rId18"/>
    <p:sldId id="301" r:id="rId19"/>
    <p:sldId id="309" r:id="rId20"/>
    <p:sldId id="305" r:id="rId21"/>
    <p:sldId id="278" r:id="rId22"/>
    <p:sldId id="279" r:id="rId23"/>
    <p:sldId id="285" r:id="rId24"/>
    <p:sldId id="289" r:id="rId25"/>
    <p:sldId id="267" r:id="rId26"/>
    <p:sldId id="29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a="http://schemas.openxmlformats.org/drawingml/2006/main" xmlns:r="http://schemas.openxmlformats.org/officeDocument/2006/relationships" xmlns:p="http://schemas.openxmlformats.org/presentationml/2006/main" xmlns:p15="http://schemas.microsoft.com/office/powerpoint/2012/main" xmlns:mv="urn:schemas-microsoft-com:mac:vml" xmlns:mc="http://schemas.openxmlformats.org/markup-compatibility/2006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a="http://schemas.openxmlformats.org/drawingml/2006/main" xmlns:r="http://schemas.openxmlformats.org/officeDocument/2006/relationships" xmlns:p="http://schemas.openxmlformats.org/presentationml/2006/main" xmlns:p15="http://schemas.microsoft.com/office/powerpoint/2012/main" xmlns:mv="urn:schemas-microsoft-com:mac:vml" xmlns:mc="http://schemas.openxmlformats.org/markup-compatibility/2006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>
    <p:present/>
    <p:sldAll/>
    <p:penClr>
      <a:prstClr val="red"/>
    </p:penClr>
    <p:extLst>
      <p:ext uri="{EC167BDD-8182-4AB7-AECC-EB403E3ABB37}">
        <p14:laserClr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>
          <a:srgbClr val="FF0000"/>
        </p14:laserClr>
      </p:ext>
      <p:ext uri="{2FDB2607-1784-4EEB-B798-7EB5836EED8A}">
        <p14:showMediaCtrls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"/>
      </p:ext>
    </p:extLst>
  </p:showPr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0"/>
    </p:ext>
    <p:ext uri="{FD5EFAAD-0ECE-453E-9831-46B23BE46B34}">
      <p15:chartTrackingRefBased xmlns="" xmlns:a="http://schemas.openxmlformats.org/drawingml/2006/main" xmlns:r="http://schemas.openxmlformats.org/officeDocument/2006/relationships" xmlns:p="http://schemas.openxmlformats.org/presentationml/2006/main" xmlns:p15="http://schemas.microsoft.com/office/powerpoint/2012/main" xmlns:mv="urn:schemas-microsoft-com:mac:vml" xmlns:mc="http://schemas.openxmlformats.org/markup-compatibility/2006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25101"/>
    <p:restoredTop sz="70455" autoAdjust="0"/>
  </p:normalViewPr>
  <p:slideViewPr>
    <p:cSldViewPr>
      <p:cViewPr>
        <p:scale>
          <a:sx n="66" d="100"/>
          <a:sy n="66" d="100"/>
        </p:scale>
        <p:origin x="-1432" y="-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notesMaster" Target="notesMasters/notesMaster1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slideMaster" Target="slideMasters/slide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30" Type="http://schemas.openxmlformats.org/officeDocument/2006/relationships/printerSettings" Target="printerSettings/printerSettings1.bin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6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</a:t>
            </a:r>
            <a:r>
              <a:rPr lang="en-US" baseline="0" dirty="0" smtClean="0"/>
              <a:t> must they provide? What must they have? </a:t>
            </a:r>
          </a:p>
          <a:p>
            <a:r>
              <a:rPr lang="en-US" baseline="0" dirty="0" smtClean="0"/>
              <a:t>Exhilarating ? Fun? Challenge?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terms of value – for example</a:t>
            </a:r>
            <a:r>
              <a:rPr lang="en-US" dirty="0" smtClean="0"/>
              <a:t> …</a:t>
            </a:r>
            <a:r>
              <a:rPr lang="en-US" baseline="0" dirty="0" smtClean="0"/>
              <a:t>may </a:t>
            </a:r>
            <a:r>
              <a:rPr lang="en-US" baseline="0" dirty="0" smtClean="0"/>
              <a:t>place word relating to exhilaration before another due to this having had a higher impact or more lasting effect than anther </a:t>
            </a:r>
            <a:r>
              <a:rPr lang="en-US" baseline="0" dirty="0" smtClean="0"/>
              <a:t>word for them personally.  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Cognitive</a:t>
            </a:r>
            <a:r>
              <a:rPr lang="en-US" baseline="0" dirty="0" smtClean="0"/>
              <a:t> dissonance theory</a:t>
            </a:r>
          </a:p>
          <a:p>
            <a:endParaRPr lang="en-US" baseline="0" dirty="0" smtClean="0"/>
          </a:p>
          <a:p>
            <a:r>
              <a:rPr lang="en-US" dirty="0" smtClean="0"/>
              <a:t>Cognitive dissonance theory is applicable in all situations which involves </a:t>
            </a:r>
            <a:r>
              <a:rPr lang="en-US" b="1" dirty="0" smtClean="0"/>
              <a:t>formation and change in attitude</a:t>
            </a:r>
            <a:r>
              <a:rPr lang="en-US" dirty="0" smtClean="0"/>
              <a:t>. It also plays a major role in problem solving and decision making. Dissonance (i.e. the lack of disagreement) arises when the individual has to choose between </a:t>
            </a:r>
            <a:r>
              <a:rPr lang="en-US" dirty="0" err="1" smtClean="0"/>
              <a:t>behaviour</a:t>
            </a:r>
            <a:r>
              <a:rPr lang="en-US" dirty="0" smtClean="0"/>
              <a:t> and attitude which contradicts each other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Edrych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ddogfennau</a:t>
            </a:r>
            <a:r>
              <a:rPr lang="en-US" dirty="0" smtClean="0"/>
              <a:t> </a:t>
            </a:r>
            <a:r>
              <a:rPr lang="en-US" dirty="0" err="1" smtClean="0"/>
              <a:t>cwricwlwm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moodle</a:t>
            </a:r>
            <a:r>
              <a:rPr lang="en-US" baseline="0" dirty="0" smtClean="0"/>
              <a:t> - </a:t>
            </a:r>
            <a:r>
              <a:rPr lang="en-US" dirty="0" smtClean="0"/>
              <a:t>The curriculum- where do we see outdoor learning and </a:t>
            </a:r>
            <a:r>
              <a:rPr lang="en-US" dirty="0" smtClean="0"/>
              <a:t>adventure within the statutory docs?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Compare what the</a:t>
            </a:r>
            <a:r>
              <a:rPr lang="en-US" baseline="0" dirty="0" smtClean="0"/>
              <a:t> </a:t>
            </a:r>
            <a:r>
              <a:rPr lang="en-US" baseline="0" dirty="0" smtClean="0"/>
              <a:t>group </a:t>
            </a:r>
            <a:r>
              <a:rPr lang="en-US" baseline="0" dirty="0" smtClean="0"/>
              <a:t>created as their synopsis for Adventurous </a:t>
            </a:r>
            <a:r>
              <a:rPr lang="en-US" baseline="0" dirty="0" smtClean="0"/>
              <a:t>Activities and what is statutory within curriculum documents </a:t>
            </a:r>
            <a:endParaRPr lang="en-US" baseline="0" dirty="0" smtClean="0"/>
          </a:p>
          <a:p>
            <a:endParaRPr lang="en-US" baseline="0" dirty="0" smtClean="0"/>
          </a:p>
          <a:p>
            <a:r>
              <a:rPr lang="en-US" baseline="0" dirty="0" smtClean="0"/>
              <a:t>Beth I </a:t>
            </a:r>
            <a:r>
              <a:rPr lang="en-US" baseline="0" dirty="0" err="1" smtClean="0"/>
              <a:t>chi’n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sylwi</a:t>
            </a:r>
            <a:r>
              <a:rPr lang="en-US" baseline="0" dirty="0" smtClean="0"/>
              <a:t> </a:t>
            </a:r>
            <a:r>
              <a:rPr lang="en-US" baseline="0" dirty="0" err="1" smtClean="0"/>
              <a:t>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gwricwlwm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Cyfnod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Sylfaen</a:t>
            </a:r>
            <a:r>
              <a:rPr lang="en-US" baseline="0" dirty="0" smtClean="0"/>
              <a:t> </a:t>
            </a:r>
            <a:r>
              <a:rPr lang="en-US" baseline="0" dirty="0" smtClean="0"/>
              <a:t>– does dim </a:t>
            </a:r>
            <a:r>
              <a:rPr lang="en-US" baseline="0" dirty="0" err="1" smtClean="0"/>
              <a:t>Addysg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Grofforol</a:t>
            </a:r>
            <a:r>
              <a:rPr lang="en-US" baseline="0" dirty="0" smtClean="0"/>
              <a:t> – </a:t>
            </a:r>
            <a:r>
              <a:rPr lang="en-US" baseline="0" dirty="0" err="1" smtClean="0"/>
              <a:t>Datblygiad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Corfforol</a:t>
            </a:r>
            <a:r>
              <a:rPr lang="en-US" baseline="0" dirty="0" smtClean="0"/>
              <a:t> &amp; Dawns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dod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gyda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Datblygiad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Creadigol</a:t>
            </a:r>
            <a:r>
              <a:rPr lang="en-US" baseline="0" dirty="0" smtClean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0587025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Physical literacy - an aim of physical education</a:t>
            </a:r>
          </a:p>
          <a:p>
            <a:endParaRPr lang="en-US" dirty="0" smtClean="0"/>
          </a:p>
          <a:p>
            <a:r>
              <a:rPr lang="en-US" dirty="0" smtClean="0"/>
              <a:t>This is</a:t>
            </a:r>
            <a:r>
              <a:rPr lang="en-US" baseline="0" dirty="0" smtClean="0"/>
              <a:t> a concept that has gained prominence in recent years. </a:t>
            </a:r>
          </a:p>
          <a:p>
            <a:endParaRPr lang="en-US" baseline="0" dirty="0" smtClean="0"/>
          </a:p>
          <a:p>
            <a:r>
              <a:rPr lang="en-US" baseline="0" dirty="0" smtClean="0"/>
              <a:t>The importance of distinguishing between physical literacy and physical activity is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emphasised</a:t>
            </a:r>
            <a:r>
              <a:rPr lang="en-US" baseline="0" dirty="0" smtClean="0"/>
              <a:t> </a:t>
            </a:r>
            <a:r>
              <a:rPr lang="en-US" baseline="0" dirty="0" smtClean="0"/>
              <a:t>by Whitehead. 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PL can’t be taught- it is developed through experiences and opportunities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>
                <a:ea typeface="ＭＳ Ｐゴシック" panose="020B0600070205080204" pitchFamily="34" charset="-128"/>
              </a:rPr>
              <a:t>High quality PE should contribute towards PL/ 2 hours a week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PE</a:t>
            </a:r>
          </a:p>
          <a:p>
            <a:pPr eaLnBrk="1" hangingPunct="1">
              <a:spcBef>
                <a:spcPct val="0"/>
              </a:spcBef>
            </a:pPr>
            <a:endParaRPr lang="en-US" altLang="en-US" dirty="0" smtClean="0"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 b="1" dirty="0" smtClean="0">
                <a:ea typeface="ＭＳ Ｐゴシック" panose="020B0600070205080204" pitchFamily="34" charset="-128"/>
              </a:rPr>
              <a:t>Physical activity is an element that is</a:t>
            </a:r>
            <a:r>
              <a:rPr lang="en-US" altLang="en-US" b="1" baseline="0" dirty="0" smtClean="0">
                <a:ea typeface="ＭＳ Ｐゴシック" panose="020B0600070205080204" pitchFamily="34" charset="-128"/>
              </a:rPr>
              <a:t> developed within physical literacy </a:t>
            </a:r>
            <a:endParaRPr lang="en-US" altLang="en-US" b="1" dirty="0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74A18C9-CCE2-451F-8AC8-13A545DB8DB5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143003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Extra curricular provision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Environment- learning environment, playground</a:t>
            </a:r>
          </a:p>
          <a:p>
            <a:r>
              <a:rPr lang="en-US" dirty="0" smtClean="0"/>
              <a:t>Refer here </a:t>
            </a:r>
            <a:r>
              <a:rPr lang="en-US" b="1" dirty="0" smtClean="0"/>
              <a:t>to Blythe</a:t>
            </a:r>
          </a:p>
          <a:p>
            <a:endParaRPr lang="en-US" dirty="0" smtClean="0"/>
          </a:p>
          <a:p>
            <a:r>
              <a:rPr lang="en-US" dirty="0" smtClean="0"/>
              <a:t>Some definitions</a:t>
            </a:r>
            <a:r>
              <a:rPr lang="en-US" baseline="0" dirty="0" smtClean="0"/>
              <a:t> of physical literacy focus solely on developing physical competencies such as fundamental movements skills (FMS) such as motor development, running, speed. 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All encompassing – develops conscious functionality </a:t>
            </a:r>
            <a:r>
              <a:rPr lang="en-US" baseline="0" dirty="0" smtClean="0"/>
              <a:t>physical and mental</a:t>
            </a:r>
          </a:p>
          <a:p>
            <a:r>
              <a:rPr lang="en-US" baseline="0" dirty="0" smtClean="0"/>
              <a:t>That you feel good </a:t>
            </a:r>
          </a:p>
          <a:p>
            <a:endParaRPr lang="en-US" baseline="0" dirty="0" smtClean="0"/>
          </a:p>
          <a:p>
            <a:r>
              <a:rPr lang="en-US" baseline="0" dirty="0" smtClean="0"/>
              <a:t>Scientific evidence that is now available demonstrating the activity in the brain when the body moves. </a:t>
            </a:r>
            <a:r>
              <a:rPr lang="en-US" b="1" baseline="0" dirty="0" smtClean="0"/>
              <a:t>The connectivity that occurs between neurons – consolidating previous links / pathways and developing early pathways and beginning new pathways. </a:t>
            </a:r>
          </a:p>
          <a:p>
            <a:r>
              <a:rPr lang="en-US" baseline="0" dirty="0" smtClean="0"/>
              <a:t>Use the juggling activity as an example </a:t>
            </a:r>
            <a:r>
              <a:rPr lang="en-US" baseline="0" dirty="0" smtClean="0"/>
              <a:t>…</a:t>
            </a:r>
          </a:p>
          <a:p>
            <a:endParaRPr lang="en-US" baseline="0" dirty="0" smtClean="0"/>
          </a:p>
          <a:p>
            <a:r>
              <a:rPr lang="en-US" baseline="0" dirty="0" smtClean="0"/>
              <a:t>Holistic education as a means of developing the whole child – attempting to develop mental, physical and emotional attributes that may then promote participation in physical pursuits throughout life. (page 8)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Children need to move to learn – </a:t>
            </a:r>
            <a:r>
              <a:rPr lang="en-US" dirty="0" err="1" smtClean="0"/>
              <a:t>Ouvry</a:t>
            </a:r>
            <a:r>
              <a:rPr lang="en-US" baseline="0" dirty="0" smtClean="0"/>
              <a:t> (2003) </a:t>
            </a:r>
          </a:p>
          <a:p>
            <a:endParaRPr lang="en-US" baseline="0" dirty="0" smtClean="0"/>
          </a:p>
          <a:p>
            <a:r>
              <a:rPr lang="en-US" baseline="0" dirty="0" smtClean="0"/>
              <a:t>Move to learn - &amp; learn to move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Body awareness</a:t>
            </a:r>
            <a:r>
              <a:rPr lang="en-US" baseline="0" dirty="0" smtClean="0"/>
              <a:t> – behind the body / &amp; to the side etc </a:t>
            </a:r>
          </a:p>
          <a:p>
            <a:r>
              <a:rPr lang="en-US" dirty="0" smtClean="0"/>
              <a:t>Components</a:t>
            </a:r>
            <a:r>
              <a:rPr lang="en-US" baseline="0" dirty="0" smtClean="0"/>
              <a:t> that influence learning</a:t>
            </a:r>
          </a:p>
          <a:p>
            <a:endParaRPr lang="en-US" baseline="0" dirty="0" smtClean="0"/>
          </a:p>
          <a:p>
            <a:r>
              <a:rPr lang="en-US" baseline="0" dirty="0" smtClean="0"/>
              <a:t>Language – prepositions – in front / under / over / through</a:t>
            </a:r>
          </a:p>
          <a:p>
            <a:r>
              <a:rPr lang="en-US" baseline="0" dirty="0" smtClean="0"/>
              <a:t>Firstly / second / share / collaborate / </a:t>
            </a:r>
          </a:p>
          <a:p>
            <a:endParaRPr lang="en-US" baseline="0" dirty="0" smtClean="0"/>
          </a:p>
          <a:p>
            <a:r>
              <a:rPr lang="en-US" baseline="0" dirty="0" smtClean="0"/>
              <a:t>Catch / throw / jump / skip / crawl / strike / catch / climb</a:t>
            </a:r>
          </a:p>
          <a:p>
            <a:endParaRPr lang="en-US" baseline="0" dirty="0" smtClean="0"/>
          </a:p>
          <a:p>
            <a:r>
              <a:rPr lang="en-US" baseline="0" dirty="0" smtClean="0"/>
              <a:t>These last couple of slide has focused on young children &amp; their physical progression being developed in an meaningful inclusive way – however as children will grow – as have we – the world around us impacts on this – whether we want it to or not. 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What is constantly fighting</a:t>
            </a:r>
            <a:r>
              <a:rPr lang="en-US" baseline="0" dirty="0" smtClean="0"/>
              <a:t> against this however is a dualist approach which views humans as two divisible parts – mind and body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We are existing more and more in a</a:t>
            </a:r>
            <a:r>
              <a:rPr lang="en-US" baseline="0" dirty="0" smtClean="0"/>
              <a:t> dualist world – which is further </a:t>
            </a:r>
            <a:r>
              <a:rPr lang="en-US" baseline="0" dirty="0" err="1" smtClean="0"/>
              <a:t>emphasised</a:t>
            </a:r>
            <a:r>
              <a:rPr lang="en-US" baseline="0" dirty="0" smtClean="0"/>
              <a:t> / promoted </a:t>
            </a:r>
            <a:r>
              <a:rPr lang="en-US" baseline="0" dirty="0" smtClean="0"/>
              <a:t>by numerous social media platforms</a:t>
            </a:r>
            <a:r>
              <a:rPr lang="en-US" baseline="0" dirty="0" smtClean="0"/>
              <a:t>.  </a:t>
            </a:r>
            <a:r>
              <a:rPr lang="en-US" baseline="0" dirty="0" smtClean="0"/>
              <a:t>Dualism / duality – means that we view ourselves as humans having two separate entities – </a:t>
            </a:r>
            <a:r>
              <a:rPr lang="en-US" baseline="0" dirty="0" smtClean="0"/>
              <a:t>that the </a:t>
            </a:r>
            <a:r>
              <a:rPr lang="en-US" baseline="0" dirty="0" smtClean="0"/>
              <a:t>mind </a:t>
            </a:r>
            <a:r>
              <a:rPr lang="en-US" baseline="0" dirty="0" smtClean="0"/>
              <a:t>and body don’t relate to each other.  </a:t>
            </a:r>
            <a:r>
              <a:rPr lang="en-US" baseline="0" dirty="0" smtClean="0"/>
              <a:t>With the mind influencing the body. I am not saying that in these images that these are bad for us and is incorrect – however some may want to influence – either to sell a product or whatever – to that to be fulfilled and happy in life this is how you must look – to have your body conditioned  etc etc. </a:t>
            </a:r>
          </a:p>
          <a:p>
            <a:endParaRPr lang="en-US" dirty="0" smtClean="0"/>
          </a:p>
          <a:p>
            <a:r>
              <a:rPr lang="en-US" dirty="0" smtClean="0"/>
              <a:t>Monism is a theory or doctrine that denies the existence of duality - such as that between matter and mind and the world. Therefore monism promotes the mind</a:t>
            </a:r>
            <a:r>
              <a:rPr lang="en-US" dirty="0" smtClean="0"/>
              <a:t> &amp; the</a:t>
            </a:r>
            <a:r>
              <a:rPr lang="en-US" baseline="0" dirty="0" smtClean="0"/>
              <a:t> body alongside </a:t>
            </a:r>
            <a:r>
              <a:rPr lang="en-US" baseline="0" dirty="0" smtClean="0"/>
              <a:t>and </a:t>
            </a:r>
            <a:r>
              <a:rPr lang="en-US" baseline="0" dirty="0" smtClean="0"/>
              <a:t>that we as humans work </a:t>
            </a:r>
            <a:r>
              <a:rPr lang="en-US" baseline="0" dirty="0" smtClean="0"/>
              <a:t>as one entity.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That the physical and theological – spiritual</a:t>
            </a:r>
            <a:r>
              <a:rPr lang="en-US" baseline="0" dirty="0" smtClean="0"/>
              <a:t> / mental are as one. In monism physical brain and the abstract concept of the mind – monism the two are seen as different parts but of the same entity.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So that our mind doesn’t over burden our body and that it attempts to work as one.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However the physical – psychological / mental and the behavioral (actions with the world) aspects of PL are largely considered as separate entities although clearly interlinking constructs. – So question of how to promote the relative importance of each factor is left unconsidered in the majority of PL research to date.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Fundamental</a:t>
            </a:r>
            <a:r>
              <a:rPr lang="en-US" baseline="0" dirty="0" smtClean="0"/>
              <a:t> movement skills focuses on progressing physical skills only – whereas phys literacy also considers the affective and cognitive elements. </a:t>
            </a:r>
          </a:p>
          <a:p>
            <a:endParaRPr lang="en-US" baseline="0" dirty="0" smtClean="0"/>
          </a:p>
          <a:p>
            <a:r>
              <a:rPr lang="en-US" baseline="0" dirty="0" smtClean="0"/>
              <a:t>FMS plays a role in the broader aspect of phys lit as a way of developing the physical competence element of phys lit. by developing </a:t>
            </a:r>
            <a:r>
              <a:rPr lang="en-US" baseline="0" dirty="0" err="1" smtClean="0"/>
              <a:t>locomotor</a:t>
            </a:r>
            <a:r>
              <a:rPr lang="en-US" baseline="0" dirty="0" smtClean="0"/>
              <a:t> and manipulative aspects of FMS and dev them in various setting &amp; various contexts etc this then helps to develop the physical competence aspect of phys lit. (Definitions ….a systematic review 2016)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was a part of that provision? Teachers? Parents? Friends? </a:t>
            </a:r>
            <a:r>
              <a:rPr lang="en-US" dirty="0" smtClean="0"/>
              <a:t>Influencers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3/8/20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3/8/20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5" Type="http://schemas.openxmlformats.org/officeDocument/2006/relationships/image" Target="../media/image11.jpeg"/><Relationship Id="rId6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4" Type="http://schemas.openxmlformats.org/officeDocument/2006/relationships/image" Target="../media/image14.jpeg"/><Relationship Id="rId5" Type="http://schemas.openxmlformats.org/officeDocument/2006/relationships/image" Target="../media/image15.jpeg"/><Relationship Id="rId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5000" y="304800"/>
            <a:ext cx="7772400" cy="1470025"/>
          </a:xfrm>
        </p:spPr>
        <p:txBody>
          <a:bodyPr/>
          <a:lstStyle/>
          <a:p>
            <a:r>
              <a:rPr lang="en-US" dirty="0"/>
              <a:t>Adventure activities and physical literacy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895600" y="2209800"/>
            <a:ext cx="6248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 smtClean="0">
                <a:latin typeface="+mj-lt"/>
                <a:ea typeface="+mj-ea"/>
                <a:cs typeface="+mj-cs"/>
              </a:rPr>
              <a:t>Gweithgareddau</a:t>
            </a:r>
            <a:r>
              <a:rPr lang="en-US" sz="4400" dirty="0" smtClean="0">
                <a:latin typeface="+mj-lt"/>
                <a:ea typeface="+mj-ea"/>
                <a:cs typeface="+mj-cs"/>
              </a:rPr>
              <a:t> </a:t>
            </a:r>
            <a:r>
              <a:rPr lang="en-US" sz="4400" dirty="0" err="1" smtClean="0">
                <a:latin typeface="+mj-lt"/>
                <a:ea typeface="+mj-ea"/>
                <a:cs typeface="+mj-cs"/>
              </a:rPr>
              <a:t>anturus</a:t>
            </a:r>
            <a:r>
              <a:rPr lang="en-US" sz="4400" dirty="0" smtClean="0">
                <a:latin typeface="+mj-lt"/>
                <a:ea typeface="+mj-ea"/>
                <a:cs typeface="+mj-cs"/>
              </a:rPr>
              <a:t> a </a:t>
            </a:r>
            <a:r>
              <a:rPr lang="en-US" sz="4400" dirty="0" err="1" smtClean="0">
                <a:latin typeface="+mj-lt"/>
                <a:ea typeface="+mj-ea"/>
                <a:cs typeface="+mj-cs"/>
              </a:rPr>
              <a:t>llythrennedd</a:t>
            </a:r>
            <a:r>
              <a:rPr lang="en-US" sz="4400" dirty="0" smtClean="0">
                <a:latin typeface="+mj-lt"/>
                <a:ea typeface="+mj-ea"/>
                <a:cs typeface="+mj-cs"/>
              </a:rPr>
              <a:t> </a:t>
            </a:r>
            <a:r>
              <a:rPr lang="en-US" sz="4400" dirty="0" err="1" smtClean="0">
                <a:latin typeface="+mj-lt"/>
                <a:ea typeface="+mj-ea"/>
                <a:cs typeface="+mj-cs"/>
              </a:rPr>
              <a:t>corfforol</a:t>
            </a:r>
            <a:endParaRPr lang="en-US" sz="44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4114800" y="3962400"/>
            <a:ext cx="54102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Dr. Nalda Wainwright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Adapted by: Jon and Heddwen</a:t>
            </a: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341289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Amcan</a:t>
            </a:r>
            <a:r>
              <a:rPr lang="en-US" dirty="0" smtClean="0"/>
              <a:t> </a:t>
            </a:r>
            <a:r>
              <a:rPr lang="en-US" dirty="0" err="1" smtClean="0"/>
              <a:t>sesiwn</a:t>
            </a:r>
            <a:r>
              <a:rPr lang="en-US" dirty="0" smtClean="0"/>
              <a:t>   /    Outline of </a:t>
            </a:r>
            <a:r>
              <a:rPr lang="en-US" dirty="0"/>
              <a:t>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371600"/>
            <a:ext cx="4038600" cy="4648199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 smtClean="0"/>
              <a:t>* </a:t>
            </a:r>
            <a:r>
              <a:rPr lang="en-US" b="1" dirty="0" err="1" smtClean="0"/>
              <a:t>Trosolwg</a:t>
            </a:r>
            <a:r>
              <a:rPr lang="en-US" b="1" dirty="0" smtClean="0"/>
              <a:t> </a:t>
            </a:r>
            <a:r>
              <a:rPr lang="en-US" b="1" dirty="0" err="1" smtClean="0"/>
              <a:t>o’r</a:t>
            </a:r>
            <a:r>
              <a:rPr lang="en-US" b="1" dirty="0" smtClean="0"/>
              <a:t> </a:t>
            </a:r>
            <a:r>
              <a:rPr lang="en-US" b="1" dirty="0" err="1" smtClean="0"/>
              <a:t>cwricwlwm</a:t>
            </a:r>
            <a:endParaRPr lang="en-US" b="1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 smtClean="0"/>
              <a:t>* </a:t>
            </a:r>
            <a:r>
              <a:rPr lang="en-US" b="1" dirty="0" err="1" smtClean="0"/>
              <a:t>Dod</a:t>
            </a:r>
            <a:r>
              <a:rPr lang="en-US" b="1" dirty="0" smtClean="0"/>
              <a:t> </a:t>
            </a:r>
            <a:r>
              <a:rPr lang="en-US" b="1" dirty="0" err="1" smtClean="0"/>
              <a:t>o</a:t>
            </a:r>
            <a:r>
              <a:rPr lang="en-US" b="1" dirty="0" smtClean="0"/>
              <a:t> </a:t>
            </a:r>
            <a:r>
              <a:rPr lang="en-US" b="1" dirty="0" err="1" smtClean="0"/>
              <a:t>hyd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weithgareddau</a:t>
            </a:r>
            <a:r>
              <a:rPr lang="en-US" b="1" dirty="0" smtClean="0"/>
              <a:t> </a:t>
            </a:r>
            <a:r>
              <a:rPr lang="en-US" b="1" dirty="0" err="1" smtClean="0"/>
              <a:t>anturus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y</a:t>
            </a:r>
            <a:r>
              <a:rPr lang="en-US" b="1" dirty="0" smtClean="0"/>
              <a:t> </a:t>
            </a:r>
            <a:r>
              <a:rPr lang="en-US" b="1" dirty="0" err="1" smtClean="0"/>
              <a:t>cwricwlwm</a:t>
            </a:r>
            <a:endParaRPr lang="en-US" b="1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en-US" b="1" dirty="0" err="1" smtClean="0"/>
              <a:t>Datblygu</a:t>
            </a:r>
            <a:r>
              <a:rPr lang="en-US" b="1" dirty="0" smtClean="0"/>
              <a:t> </a:t>
            </a:r>
            <a:r>
              <a:rPr lang="en-US" b="1" dirty="0" err="1" smtClean="0"/>
              <a:t>ein</a:t>
            </a:r>
            <a:r>
              <a:rPr lang="en-US" b="1" dirty="0" smtClean="0"/>
              <a:t> </a:t>
            </a:r>
            <a:r>
              <a:rPr lang="en-US" b="1" dirty="0" err="1" smtClean="0"/>
              <a:t>ymwybyddiaeth</a:t>
            </a:r>
            <a:r>
              <a:rPr lang="en-US" b="1" dirty="0" smtClean="0"/>
              <a:t> </a:t>
            </a:r>
            <a:r>
              <a:rPr lang="en-US" b="1" dirty="0" err="1" smtClean="0"/>
              <a:t>o</a:t>
            </a:r>
            <a:r>
              <a:rPr lang="en-US" b="1" dirty="0" smtClean="0"/>
              <a:t> </a:t>
            </a:r>
            <a:r>
              <a:rPr lang="en-US" b="1" dirty="0" err="1" smtClean="0"/>
              <a:t>Lythrennedd</a:t>
            </a:r>
            <a:r>
              <a:rPr lang="en-US" b="1" dirty="0" smtClean="0"/>
              <a:t> </a:t>
            </a:r>
            <a:r>
              <a:rPr lang="en-US" b="1" dirty="0" err="1" smtClean="0"/>
              <a:t>Corfforol</a:t>
            </a:r>
            <a:endParaRPr lang="en-US" b="1" dirty="0" smtClean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105400" y="1371600"/>
            <a:ext cx="4038600" cy="4724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* Overview of the Curriculum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* Locate Adventurous activities in the curriculum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*Developing our awareness of Physical Literacy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US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916615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92696" y="-33266"/>
            <a:ext cx="8229600" cy="1143000"/>
          </a:xfrm>
        </p:spPr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 /  Task </a:t>
            </a:r>
            <a:r>
              <a:rPr lang="en-GB" dirty="0"/>
              <a:t>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800" y="1828800"/>
            <a:ext cx="40386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Write </a:t>
            </a:r>
            <a:r>
              <a:rPr lang="en-GB" dirty="0" smtClean="0"/>
              <a:t>no </a:t>
            </a:r>
            <a:r>
              <a:rPr lang="en-GB" dirty="0"/>
              <a:t>1-10 on paper</a:t>
            </a:r>
          </a:p>
          <a:p>
            <a:r>
              <a:rPr lang="en-GB" dirty="0"/>
              <a:t>Write the first 10 words that come into your head when you think of adventurous experiences you have </a:t>
            </a:r>
            <a:r>
              <a:rPr lang="en-GB" dirty="0" smtClean="0"/>
              <a:t>had</a:t>
            </a:r>
          </a:p>
          <a:p>
            <a:r>
              <a:rPr lang="en-GB" dirty="0" smtClean="0"/>
              <a:t>rank these …number the notes 1 to 10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6079704" y="0"/>
            <a:ext cx="2607096" cy="1955322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28600" y="1600200"/>
            <a:ext cx="4038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 err="1" smtClean="0"/>
              <a:t>Ysgrifennwch</a:t>
            </a:r>
            <a:r>
              <a:rPr lang="en-GB" sz="3200" dirty="0" smtClean="0"/>
              <a:t> </a:t>
            </a:r>
            <a:r>
              <a:rPr lang="en-GB" sz="3200" dirty="0" err="1" smtClean="0"/>
              <a:t>rhif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1-10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ddarn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bapur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Ysgrifennwch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10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gair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sy’n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dod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3200" dirty="0" err="1" smtClean="0"/>
              <a:t>i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’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meddwl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pan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chi’n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meddwl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am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weithgareddau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anturus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rydych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chi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wedi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profi</a:t>
            </a:r>
            <a:endParaRPr kumimoji="0" lang="en-GB" sz="32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3200" dirty="0" err="1" smtClean="0"/>
              <a:t>Rhowch</a:t>
            </a:r>
            <a:r>
              <a:rPr lang="en-GB" sz="3200" dirty="0" smtClean="0"/>
              <a:t> </a:t>
            </a:r>
            <a:r>
              <a:rPr lang="en-GB" sz="3200" dirty="0" err="1" smtClean="0"/>
              <a:t>nhw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trefn</a:t>
            </a:r>
            <a:r>
              <a:rPr lang="en-GB" sz="3200" dirty="0" smtClean="0"/>
              <a:t> …</a:t>
            </a:r>
            <a:r>
              <a:rPr lang="en-GB" sz="3200" dirty="0" err="1" smtClean="0"/>
              <a:t>o</a:t>
            </a:r>
            <a:r>
              <a:rPr lang="en-GB" sz="3200" dirty="0" smtClean="0"/>
              <a:t> 1 </a:t>
            </a:r>
            <a:r>
              <a:rPr lang="en-GB" sz="3200" dirty="0" err="1" smtClean="0"/>
              <a:t>i</a:t>
            </a:r>
            <a:r>
              <a:rPr lang="en-GB" sz="3200" dirty="0" smtClean="0"/>
              <a:t> 10 </a:t>
            </a: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08526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934200" cy="1143000"/>
          </a:xfrm>
        </p:spPr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 /  Task  1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981200"/>
            <a:ext cx="441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Write</a:t>
            </a:r>
            <a:r>
              <a:rPr lang="en-GB" dirty="0" smtClean="0"/>
              <a:t> your </a:t>
            </a:r>
            <a:r>
              <a:rPr lang="en-GB" dirty="0" smtClean="0"/>
              <a:t>top three</a:t>
            </a:r>
            <a:r>
              <a:rPr lang="en-GB" dirty="0" smtClean="0"/>
              <a:t> </a:t>
            </a:r>
            <a:r>
              <a:rPr lang="en-GB" dirty="0" smtClean="0"/>
              <a:t>on a post it</a:t>
            </a:r>
          </a:p>
          <a:p>
            <a:r>
              <a:rPr lang="en-GB" dirty="0" smtClean="0"/>
              <a:t>In pairs – discuss</a:t>
            </a:r>
          </a:p>
          <a:p>
            <a:r>
              <a:rPr lang="en-GB" dirty="0" smtClean="0"/>
              <a:t>Then summarise </a:t>
            </a:r>
          </a:p>
          <a:p>
            <a:r>
              <a:rPr lang="en-GB" dirty="0" smtClean="0"/>
              <a:t>Pairs to come together &amp;</a:t>
            </a:r>
            <a:r>
              <a:rPr lang="en-GB" dirty="0" smtClean="0"/>
              <a:t> </a:t>
            </a:r>
            <a:r>
              <a:rPr lang="en-GB" dirty="0" smtClean="0"/>
              <a:t>create</a:t>
            </a:r>
            <a:r>
              <a:rPr lang="en-GB" dirty="0" smtClean="0"/>
              <a:t> </a:t>
            </a:r>
            <a:r>
              <a:rPr lang="en-GB" dirty="0" smtClean="0"/>
              <a:t>synopsis</a:t>
            </a:r>
          </a:p>
          <a:p>
            <a:r>
              <a:rPr lang="en-GB" dirty="0" smtClean="0"/>
              <a:t>Revise &amp; improve &amp; write on flip chart – share all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6079704" y="0"/>
            <a:ext cx="2607096" cy="1955322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0" y="1143000"/>
            <a:ext cx="441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Ysgrifennwch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tri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pwysicaf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chi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‘</a:t>
            </a:r>
            <a:r>
              <a:rPr lang="en-GB" sz="3200" dirty="0" err="1" smtClean="0"/>
              <a:t>p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ost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it’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parau</a:t>
            </a:r>
            <a:r>
              <a:rPr lang="en-GB" sz="3200" dirty="0" smtClean="0"/>
              <a:t> – </a:t>
            </a:r>
            <a:r>
              <a:rPr lang="en-GB" sz="3200" dirty="0" err="1" smtClean="0"/>
              <a:t>trafodwch</a:t>
            </a:r>
            <a:endParaRPr lang="en-GB" sz="32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Yna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crynhowch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 err="1" smtClean="0"/>
              <a:t>Parau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ddod</a:t>
            </a:r>
            <a:r>
              <a:rPr lang="en-GB" sz="3200" dirty="0" smtClean="0"/>
              <a:t> at </a:t>
            </a:r>
            <a:r>
              <a:rPr lang="en-GB" sz="3200" dirty="0" err="1" smtClean="0"/>
              <a:t>ei</a:t>
            </a:r>
            <a:r>
              <a:rPr lang="en-GB" sz="3200" dirty="0" smtClean="0"/>
              <a:t> </a:t>
            </a:r>
            <a:r>
              <a:rPr lang="en-GB" sz="3200" dirty="0" err="1" smtClean="0"/>
              <a:t>gilydd</a:t>
            </a:r>
            <a:r>
              <a:rPr lang="en-GB" sz="3200" dirty="0" smtClean="0"/>
              <a:t> ac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gyflwyno</a:t>
            </a:r>
            <a:r>
              <a:rPr lang="en-GB" sz="3200" dirty="0" smtClean="0"/>
              <a:t> </a:t>
            </a:r>
            <a:r>
              <a:rPr lang="en-GB" sz="3200" dirty="0" err="1" smtClean="0"/>
              <a:t>crynodeb</a:t>
            </a:r>
            <a:endParaRPr lang="en-GB" sz="32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Adolygu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gwella’r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sz="3200" dirty="0" err="1" smtClean="0"/>
              <a:t>crynodeb</a:t>
            </a:r>
            <a:r>
              <a:rPr lang="en-GB" sz="3200" dirty="0" smtClean="0"/>
              <a:t> ac </a:t>
            </a:r>
            <a:r>
              <a:rPr lang="en-GB" sz="3200" dirty="0" err="1" smtClean="0"/>
              <a:t>ysgrifennu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siart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rannu</a:t>
            </a:r>
            <a:r>
              <a:rPr lang="en-GB" sz="3200" dirty="0" smtClean="0"/>
              <a:t> </a:t>
            </a:r>
            <a:r>
              <a:rPr lang="en-GB" sz="3200" dirty="0" err="1" smtClean="0"/>
              <a:t>gyda</a:t>
            </a:r>
            <a:r>
              <a:rPr lang="en-GB" sz="3200" dirty="0" smtClean="0"/>
              <a:t> </a:t>
            </a:r>
            <a:r>
              <a:rPr lang="en-GB" sz="3200" dirty="0" err="1" smtClean="0"/>
              <a:t>phawb</a:t>
            </a:r>
            <a:endParaRPr lang="en-GB" sz="32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6012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800" dirty="0" err="1" smtClean="0"/>
              <a:t>Nodweddion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traddodiadol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o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weithgareddau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anturus</a:t>
            </a:r>
            <a:r>
              <a:rPr lang="en-GB" altLang="en-US" sz="2800" dirty="0" smtClean="0"/>
              <a:t/>
            </a:r>
            <a:br>
              <a:rPr lang="en-GB" altLang="en-US" sz="2800" dirty="0" smtClean="0"/>
            </a:br>
            <a:r>
              <a:rPr lang="en-GB" altLang="en-US" sz="2800" dirty="0" smtClean="0"/>
              <a:t>Characteristics </a:t>
            </a:r>
            <a:r>
              <a:rPr lang="en-GB" altLang="en-US" sz="2800" dirty="0"/>
              <a:t>of</a:t>
            </a:r>
            <a:r>
              <a:rPr lang="en-GB" altLang="en-US" sz="2800" dirty="0" smtClean="0"/>
              <a:t> traditional  </a:t>
            </a:r>
            <a:r>
              <a:rPr lang="en-GB" altLang="en-US" sz="2800" dirty="0"/>
              <a:t>a</a:t>
            </a:r>
            <a:r>
              <a:rPr lang="en-GB" altLang="en-US" sz="2800" dirty="0" smtClean="0"/>
              <a:t>dventures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0" y="1143000"/>
            <a:ext cx="4191000" cy="45720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en-GB" altLang="en-US" dirty="0"/>
              <a:t>Uncertainty of outcome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en-GB" altLang="en-US" dirty="0"/>
              <a:t>Dissonance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en-GB" altLang="en-US" dirty="0"/>
              <a:t>Real challenges &amp; consequences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en-GB" altLang="en-US" dirty="0"/>
              <a:t>Sense of ownership of decision making &amp; self sufficiency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en-GB" altLang="en-US" dirty="0"/>
              <a:t>Holistic involvement – physical, mental,</a:t>
            </a:r>
            <a:r>
              <a:rPr lang="en-GB" altLang="en-US" dirty="0" smtClean="0"/>
              <a:t>	 social</a:t>
            </a:r>
            <a:r>
              <a:rPr lang="en-GB" altLang="en-US" dirty="0"/>
              <a:t>, emotional etc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en-GB" altLang="en-US" dirty="0"/>
              <a:t>Feeling alive (flow &amp; self actualisation</a:t>
            </a:r>
            <a:r>
              <a:rPr lang="en-GB" altLang="en-US" dirty="0" smtClean="0"/>
              <a:t>)</a:t>
            </a:r>
            <a:endParaRPr lang="en-GB" alt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0" y="1219200"/>
            <a:ext cx="4495800" cy="4648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Ansicrwydd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ganlyniad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3200" dirty="0" err="1" smtClean="0"/>
              <a:t>Anghyseinedd</a:t>
            </a:r>
            <a:r>
              <a:rPr lang="en-GB" altLang="en-US" sz="3200" dirty="0" smtClean="0"/>
              <a:t> 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Heriau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chanlyniadau</a:t>
            </a:r>
            <a:r>
              <a:rPr lang="en-GB" altLang="en-US" sz="3200" dirty="0" smtClean="0"/>
              <a:t> go </a:t>
            </a:r>
            <a:r>
              <a:rPr lang="en-GB" altLang="en-US" sz="3200" dirty="0" err="1" smtClean="0"/>
              <a:t>iawn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3200" dirty="0" err="1" smtClean="0"/>
              <a:t>Teimlad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o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berchnogaeth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o’r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penderfyniad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ag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hunangynhaliaeth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Ymglymiad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holistaidd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corfforol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meddyliol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cymdeithasol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ag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emosiynol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ts val="60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3200" dirty="0" err="1" smtClean="0"/>
              <a:t>Teimlo’n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fyw</a:t>
            </a:r>
            <a:r>
              <a:rPr lang="en-GB" altLang="en-US" sz="3200" dirty="0" smtClean="0"/>
              <a:t> 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lang="en-GB" altLang="en-US" sz="3200" dirty="0" err="1" smtClean="0"/>
              <a:t>llif</a:t>
            </a:r>
            <a:r>
              <a:rPr lang="en-GB" altLang="en-US" sz="3200" dirty="0" smtClean="0"/>
              <a:t> a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hunan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wireddiad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122810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381000"/>
            <a:ext cx="4419600" cy="547531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defRPr/>
            </a:pPr>
            <a:r>
              <a:rPr lang="en-GB" altLang="en-US" dirty="0" smtClean="0"/>
              <a:t>Feeling exposed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dirty="0" smtClean="0"/>
              <a:t>Intensity of experience</a:t>
            </a:r>
          </a:p>
          <a:p>
            <a:pPr eaLnBrk="1" hangingPunct="1">
              <a:defRPr/>
            </a:pPr>
            <a:r>
              <a:rPr lang="en-GB" altLang="en-US" dirty="0" smtClean="0"/>
              <a:t>Located </a:t>
            </a:r>
            <a:r>
              <a:rPr lang="en-GB" altLang="en-US" dirty="0"/>
              <a:t>outdoors</a:t>
            </a:r>
          </a:p>
          <a:p>
            <a:pPr eaLnBrk="1" hangingPunct="1">
              <a:defRPr/>
            </a:pPr>
            <a:r>
              <a:rPr lang="en-GB" altLang="en-US" dirty="0"/>
              <a:t>Journey element?</a:t>
            </a:r>
          </a:p>
          <a:p>
            <a:pPr eaLnBrk="1" hangingPunct="1">
              <a:defRPr/>
            </a:pPr>
            <a:r>
              <a:rPr lang="en-GB" altLang="en-US" dirty="0"/>
              <a:t>Sense of play	</a:t>
            </a:r>
          </a:p>
          <a:p>
            <a:pPr eaLnBrk="1" hangingPunct="1">
              <a:defRPr/>
            </a:pPr>
            <a:r>
              <a:rPr lang="en-GB" altLang="en-US" dirty="0"/>
              <a:t>Requires skill / </a:t>
            </a:r>
            <a:r>
              <a:rPr lang="en-GB" altLang="en-US" dirty="0" smtClean="0"/>
              <a:t>co-operation </a:t>
            </a:r>
            <a:r>
              <a:rPr lang="en-GB" altLang="en-US" dirty="0"/>
              <a:t>/ luck?</a:t>
            </a:r>
          </a:p>
          <a:p>
            <a:pPr eaLnBrk="1" hangingPunct="1">
              <a:defRPr/>
            </a:pPr>
            <a:r>
              <a:rPr lang="en-GB" altLang="en-US" dirty="0"/>
              <a:t>Planned / accidental?</a:t>
            </a:r>
          </a:p>
          <a:p>
            <a:pPr eaLnBrk="1" hangingPunct="1">
              <a:defRPr/>
            </a:pPr>
            <a:r>
              <a:rPr lang="en-GB" altLang="en-US" dirty="0"/>
              <a:t>Real / apparent risk?</a:t>
            </a:r>
          </a:p>
          <a:p>
            <a:pPr eaLnBrk="1" hangingPunct="1">
              <a:defRPr/>
            </a:pPr>
            <a:r>
              <a:rPr lang="en-GB" altLang="en-US" dirty="0"/>
              <a:t>Spontaneous?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4800" y="381000"/>
            <a:ext cx="4191000" cy="5181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342900">
              <a:lnSpc>
                <a:spcPct val="80000"/>
              </a:lnSpc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altLang="en-US" sz="3200" dirty="0" err="1" smtClean="0"/>
              <a:t>Teimlo’n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agored</a:t>
            </a:r>
            <a:endParaRPr lang="en-GB" altLang="en-US" sz="3200" dirty="0" smtClean="0"/>
          </a:p>
          <a:p>
            <a:pPr marL="342900" lvl="0" indent="-342900">
              <a:lnSpc>
                <a:spcPct val="80000"/>
              </a:lnSpc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altLang="en-US" sz="3200" dirty="0" err="1" smtClean="0"/>
              <a:t>Dwyster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profiad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3200" dirty="0" err="1" smtClean="0"/>
              <a:t>Tu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allan</a:t>
            </a:r>
            <a:r>
              <a:rPr lang="en-GB" altLang="en-US" sz="3200" dirty="0" smtClean="0"/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3200" dirty="0" err="1" smtClean="0"/>
              <a:t>Elfen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o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deithio</a:t>
            </a:r>
            <a:r>
              <a:rPr lang="en-GB" altLang="en-US" sz="3200" dirty="0" smtClean="0"/>
              <a:t>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Chwaraeus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Angen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sgil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/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cyd-weithio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/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lwc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? </a:t>
            </a:r>
            <a:endParaRPr kumimoji="0" lang="en-GB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Wedi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altLang="en-US" sz="3200" dirty="0" err="1" smtClean="0"/>
              <a:t>cynllunio</a:t>
            </a:r>
            <a:r>
              <a:rPr lang="en-GB" altLang="en-US" sz="3200" dirty="0" smtClean="0"/>
              <a:t> / </a:t>
            </a:r>
            <a:r>
              <a:rPr lang="en-GB" altLang="en-US" sz="3200" dirty="0" err="1" smtClean="0"/>
              <a:t>damweiniol</a:t>
            </a:r>
            <a:r>
              <a:rPr lang="en-GB" altLang="en-US" sz="3200" dirty="0" smtClean="0"/>
              <a:t>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Rhywbeth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go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iawn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/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risg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altLang="en-US" sz="3200" dirty="0" err="1" smtClean="0"/>
              <a:t>amlwg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altLang="en-US" sz="3200" dirty="0" err="1" smtClean="0"/>
              <a:t>Digymell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143771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Y  </a:t>
            </a:r>
            <a:r>
              <a:rPr lang="en-US" dirty="0" err="1" smtClean="0"/>
              <a:t>Cwricwlwm</a:t>
            </a:r>
            <a:r>
              <a:rPr lang="en-US" dirty="0" smtClean="0"/>
              <a:t>  /  The  Curriculum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1600201"/>
            <a:ext cx="4343400" cy="3917032"/>
          </a:xfrm>
        </p:spPr>
        <p:txBody>
          <a:bodyPr>
            <a:normAutofit fontScale="92500"/>
          </a:bodyPr>
          <a:lstStyle/>
          <a:p>
            <a:r>
              <a:rPr lang="en-US" dirty="0"/>
              <a:t>Foundation Phase  (3-7)</a:t>
            </a:r>
          </a:p>
          <a:p>
            <a:r>
              <a:rPr lang="en-US" dirty="0"/>
              <a:t>Key</a:t>
            </a:r>
            <a:r>
              <a:rPr lang="en-US" dirty="0" smtClean="0"/>
              <a:t> Stage </a:t>
            </a:r>
            <a:r>
              <a:rPr lang="en-US" dirty="0"/>
              <a:t>2 (7-11)</a:t>
            </a:r>
          </a:p>
          <a:p>
            <a:r>
              <a:rPr lang="en-US" dirty="0" smtClean="0"/>
              <a:t>K.S. </a:t>
            </a:r>
            <a:r>
              <a:rPr lang="en-US" dirty="0"/>
              <a:t>3 (11-14)</a:t>
            </a:r>
          </a:p>
          <a:p>
            <a:r>
              <a:rPr lang="en-US" dirty="0" smtClean="0"/>
              <a:t>K.S. </a:t>
            </a:r>
            <a:r>
              <a:rPr lang="en-US" dirty="0"/>
              <a:t>4 (14-16)</a:t>
            </a:r>
          </a:p>
          <a:p>
            <a:r>
              <a:rPr lang="en-US" dirty="0"/>
              <a:t>Post 16 </a:t>
            </a:r>
          </a:p>
          <a:p>
            <a:r>
              <a:rPr lang="en-US" dirty="0"/>
              <a:t>Extra curricula opportunities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4800" y="1676400"/>
            <a:ext cx="4191000" cy="42218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Cyfnod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Sylfaen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(3-7)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dirty="0" err="1" smtClean="0"/>
              <a:t>Cyfnod</a:t>
            </a:r>
            <a:r>
              <a:rPr lang="en-US" sz="3200" dirty="0" smtClean="0"/>
              <a:t> </a:t>
            </a:r>
            <a:r>
              <a:rPr lang="en-US" sz="3200" dirty="0" err="1" smtClean="0"/>
              <a:t>Allweddol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 (7-11)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dirty="0" smtClean="0"/>
              <a:t>C.A.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3 (11-14)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dirty="0" smtClean="0"/>
              <a:t>C.A.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4 (14-16)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dirty="0" err="1" smtClean="0"/>
              <a:t>Ar</a:t>
            </a:r>
            <a:r>
              <a:rPr lang="en-US" sz="3200" dirty="0" smtClean="0"/>
              <a:t> </a:t>
            </a:r>
            <a:r>
              <a:rPr lang="en-US" sz="3200" dirty="0" err="1" smtClean="0"/>
              <a:t>ôl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16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Cyfleoedd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Gweithgareddau</a:t>
            </a:r>
            <a:r>
              <a:rPr kumimoji="0" 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Allgyrsiol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53313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  /   Task  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0" y="1143000"/>
            <a:ext cx="3810000" cy="39170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/>
              <a:t>Draw a timeline from Primary</a:t>
            </a:r>
            <a:r>
              <a:rPr lang="en-GB" dirty="0" smtClean="0"/>
              <a:t> School </a:t>
            </a:r>
            <a:r>
              <a:rPr lang="en-GB" dirty="0"/>
              <a:t>to University…populate it with your experiences of PE ….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4800" y="1143000"/>
            <a:ext cx="4038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 err="1" smtClean="0"/>
              <a:t>Tynnwch</a:t>
            </a:r>
            <a:r>
              <a:rPr lang="en-GB" sz="3200" dirty="0" smtClean="0"/>
              <a:t> </a:t>
            </a:r>
            <a:r>
              <a:rPr lang="en-GB" sz="3200" dirty="0" err="1" smtClean="0"/>
              <a:t>llinell</a:t>
            </a:r>
            <a:r>
              <a:rPr lang="en-GB" sz="3200" dirty="0" smtClean="0"/>
              <a:t> </a:t>
            </a:r>
            <a:r>
              <a:rPr lang="en-GB" sz="3200" dirty="0" err="1" smtClean="0"/>
              <a:t>amser</a:t>
            </a:r>
            <a:r>
              <a:rPr lang="en-GB" sz="3200" dirty="0" smtClean="0"/>
              <a:t> </a:t>
            </a:r>
            <a:r>
              <a:rPr lang="en-GB" sz="3200" dirty="0" err="1" smtClean="0"/>
              <a:t>o’r</a:t>
            </a:r>
            <a:r>
              <a:rPr lang="en-GB" sz="3200" dirty="0" smtClean="0"/>
              <a:t> </a:t>
            </a:r>
            <a:r>
              <a:rPr lang="en-GB" sz="3200" dirty="0" err="1" smtClean="0"/>
              <a:t>cyfnod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yr </a:t>
            </a:r>
            <a:r>
              <a:rPr lang="en-GB" sz="3200" dirty="0" err="1" smtClean="0"/>
              <a:t>Ysgol</a:t>
            </a:r>
            <a:r>
              <a:rPr lang="en-GB" sz="3200" dirty="0" smtClean="0"/>
              <a:t> </a:t>
            </a:r>
            <a:r>
              <a:rPr lang="en-GB" sz="3200" dirty="0" err="1" smtClean="0"/>
              <a:t>Gyrnadd</a:t>
            </a:r>
            <a:r>
              <a:rPr lang="en-GB" sz="3200" dirty="0" smtClean="0"/>
              <a:t> </a:t>
            </a:r>
            <a:r>
              <a:rPr lang="en-GB" sz="3200" dirty="0" err="1" smtClean="0"/>
              <a:t>hyd</a:t>
            </a:r>
            <a:r>
              <a:rPr lang="en-GB" sz="3200" dirty="0" smtClean="0"/>
              <a:t> at </a:t>
            </a:r>
            <a:r>
              <a:rPr lang="en-GB" sz="3200" dirty="0" err="1" smtClean="0"/>
              <a:t>nawr</a:t>
            </a:r>
            <a:r>
              <a:rPr lang="en-GB" sz="3200" dirty="0" smtClean="0"/>
              <a:t> …</a:t>
            </a:r>
            <a:r>
              <a:rPr lang="en-GB" sz="3200" dirty="0" err="1" smtClean="0"/>
              <a:t>nodwch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profiadau</a:t>
            </a:r>
            <a:r>
              <a:rPr lang="en-GB" sz="3200" dirty="0" smtClean="0"/>
              <a:t> </a:t>
            </a:r>
            <a:r>
              <a:rPr lang="en-GB" sz="3200" dirty="0" err="1" smtClean="0"/>
              <a:t>o</a:t>
            </a:r>
            <a:r>
              <a:rPr lang="en-GB" sz="3200" dirty="0" smtClean="0"/>
              <a:t> </a:t>
            </a:r>
            <a:r>
              <a:rPr lang="en-GB" sz="3200" dirty="0" err="1" smtClean="0"/>
              <a:t>Addysg</a:t>
            </a:r>
            <a:r>
              <a:rPr lang="en-GB" sz="3200" dirty="0" smtClean="0"/>
              <a:t> </a:t>
            </a:r>
            <a:r>
              <a:rPr lang="en-GB" sz="3200" dirty="0" err="1" smtClean="0"/>
              <a:t>Gorfforol</a:t>
            </a:r>
            <a:r>
              <a:rPr lang="en-GB" sz="3200" dirty="0" smtClean="0"/>
              <a:t> …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962592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Llythrennedd</a:t>
            </a:r>
            <a:r>
              <a:rPr lang="en-US" dirty="0" smtClean="0"/>
              <a:t>   </a:t>
            </a:r>
            <a:r>
              <a:rPr lang="en-US" dirty="0" err="1" smtClean="0"/>
              <a:t>Corfforol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Physical   Literacy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1752600"/>
            <a:ext cx="41148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Think - pair - </a:t>
            </a:r>
            <a:r>
              <a:rPr lang="en-US" dirty="0" smtClean="0"/>
              <a:t>share</a:t>
            </a:r>
          </a:p>
          <a:p>
            <a:r>
              <a:rPr lang="en-US" dirty="0"/>
              <a:t>Think about what you understand about physical literacy</a:t>
            </a:r>
          </a:p>
          <a:p>
            <a:r>
              <a:rPr lang="en-US" dirty="0"/>
              <a:t>Write down what you think </a:t>
            </a:r>
          </a:p>
          <a:p>
            <a:r>
              <a:rPr lang="en-US" dirty="0"/>
              <a:t>Share this with a partner</a:t>
            </a:r>
          </a:p>
          <a:p>
            <a:r>
              <a:rPr lang="en-US" dirty="0"/>
              <a:t>Discuss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4800" y="1676400"/>
            <a:ext cx="41910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Meddwl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paru</a:t>
            </a:r>
            <a:r>
              <a:rPr kumimoji="0" 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rhannu</a:t>
            </a:r>
            <a:endParaRPr kumimoji="0" lang="en-US" sz="32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dirty="0" err="1" smtClean="0"/>
              <a:t>Meddyliwch</a:t>
            </a:r>
            <a:r>
              <a:rPr lang="en-US" sz="3200" dirty="0" smtClean="0"/>
              <a:t> </a:t>
            </a:r>
            <a:r>
              <a:rPr lang="en-US" sz="3200" dirty="0" err="1" smtClean="0"/>
              <a:t>b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eth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chi’n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deall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wrth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lythrennedd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corfforol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dirty="0" err="1" smtClean="0"/>
              <a:t>Ysgrifenn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wch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beth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US" sz="3200" dirty="0" err="1" smtClean="0"/>
              <a:t>chi’n</a:t>
            </a:r>
            <a:r>
              <a:rPr lang="en-US" sz="3200" dirty="0" smtClean="0"/>
              <a:t> </a:t>
            </a:r>
            <a:r>
              <a:rPr lang="en-US" sz="3200" dirty="0" err="1" smtClean="0"/>
              <a:t>meddwl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Rhannwch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gyda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ffrind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Trafodwch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774853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8" descr="Unknown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254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1331640" y="673804"/>
            <a:ext cx="360801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b="1" i="1" dirty="0">
                <a:latin typeface="Candara" panose="020E0502030303020204" pitchFamily="34" charset="0"/>
              </a:rPr>
              <a:t>Physical Literacy</a:t>
            </a:r>
          </a:p>
        </p:txBody>
      </p:sp>
      <p:sp>
        <p:nvSpPr>
          <p:cNvPr id="4100" name="TextBox 10"/>
          <p:cNvSpPr txBox="1">
            <a:spLocks noChangeArrowheads="1"/>
          </p:cNvSpPr>
          <p:nvPr/>
        </p:nvSpPr>
        <p:spPr bwMode="auto">
          <a:xfrm>
            <a:off x="369277" y="2672955"/>
            <a:ext cx="831400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dirty="0">
                <a:latin typeface="Candara" panose="020E0502030303020204" pitchFamily="34" charset="0"/>
              </a:rPr>
              <a:t>Physical literacy can be described as the motivation, confidence, physical competence, knowledge and understanding to value and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dirty="0">
                <a:latin typeface="Candara" panose="020E0502030303020204" pitchFamily="34" charset="0"/>
              </a:rPr>
              <a:t>take responsibility for engagement in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dirty="0">
                <a:latin typeface="Candara" panose="020E0502030303020204" pitchFamily="34" charset="0"/>
              </a:rPr>
              <a:t>physical activities for life.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500" i="1" dirty="0">
              <a:latin typeface="Candara" panose="020E0502030303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en-US" sz="1500" i="1" dirty="0">
                <a:latin typeface="Candara" panose="020E0502030303020204" pitchFamily="34" charset="0"/>
              </a:rPr>
              <a:t>       Whitehead, M. 2016.</a:t>
            </a:r>
            <a:endParaRPr lang="en-US" altLang="en-US" sz="1500" i="1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86447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2" descr="photo-15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95536" y="8620"/>
            <a:ext cx="8424936" cy="5724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237096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Pam </a:t>
            </a:r>
            <a:r>
              <a:rPr lang="en-US" sz="3200" b="1" dirty="0" err="1" smtClean="0"/>
              <a:t>mae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Llythrennedd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Corfforol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yn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bwysig</a:t>
            </a:r>
            <a:r>
              <a:rPr lang="en-US" sz="3200" b="1" dirty="0" smtClean="0"/>
              <a:t>? 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>
              <a:buNone/>
            </a:pPr>
            <a:r>
              <a:rPr lang="en-US" altLang="en-US" sz="4000" b="1" i="1" dirty="0" smtClean="0">
                <a:latin typeface="Candara" panose="020E0502030303020204" pitchFamily="34" charset="0"/>
                <a:ea typeface="ＭＳ Ｐゴシック" panose="020B0600070205080204" pitchFamily="34" charset="-128"/>
              </a:rPr>
              <a:t>  Why </a:t>
            </a:r>
            <a:r>
              <a:rPr lang="en-US" altLang="en-US" sz="4000" b="1" i="1" dirty="0">
                <a:latin typeface="Candara" panose="020E0502030303020204" pitchFamily="34" charset="0"/>
                <a:ea typeface="ＭＳ Ｐゴシック" panose="020B0600070205080204" pitchFamily="34" charset="-128"/>
              </a:rPr>
              <a:t>is Physical Literacy important?</a:t>
            </a:r>
            <a:endParaRPr lang="en-US" sz="40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="http://schemas.openxmlformats.org/drawingml/2006/main" xmlns:r="http://schemas.openxmlformats.org/officeDocument/2006/relationships" xmlns:p="http://schemas.openxmlformats.org/presentationml/2006/main" xmlns:a16="http://schemas.microsoft.com/office/drawing/2014/main" xmlns:mv="urn:schemas-microsoft-com:mac:vml" xmlns:mc="http://schemas.openxmlformats.org/markup-compatibility/2006" id="{CA6A9A94-1D2F-4556-A69F-C458233FE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07074"/>
            <a:ext cx="288032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="" xmlns:a="http://schemas.openxmlformats.org/drawingml/2006/main" xmlns:r="http://schemas.openxmlformats.org/officeDocument/2006/relationships" xmlns:p="http://schemas.openxmlformats.org/presentationml/2006/main" xmlns:a16="http://schemas.microsoft.com/office/drawing/2014/main" xmlns:mv="urn:schemas-microsoft-com:mac:vml" xmlns:mc="http://schemas.openxmlformats.org/markup-compatibility/2006" id="{D7C6D5EB-2DF0-4215-A96F-A5B1D9A30F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54281"/>
            <a:ext cx="4248472" cy="3185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483335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Sensory integration – food for the brain (Ayres 2005)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“Higher intellectual functions will develop after the age of 7, and they will develop better if the </a:t>
            </a:r>
            <a:r>
              <a:rPr lang="en-US" dirty="0" err="1" smtClean="0"/>
              <a:t>sensorimotor</a:t>
            </a:r>
            <a:r>
              <a:rPr lang="en-US" dirty="0" smtClean="0"/>
              <a:t> functions are well developed. The 3rd – 7th years are a critical period for sensory integration” (Ayres, 2005 p.24)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Movement and development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37423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* All postural </a:t>
            </a:r>
            <a:r>
              <a:rPr lang="en-US" dirty="0" err="1" smtClean="0"/>
              <a:t>behaviour</a:t>
            </a:r>
            <a:r>
              <a:rPr lang="en-US" dirty="0" smtClean="0"/>
              <a:t> comes from balance (Goddard Blythe 2005) </a:t>
            </a:r>
          </a:p>
          <a:p>
            <a:pPr>
              <a:buNone/>
            </a:pPr>
            <a:r>
              <a:rPr lang="en-US" dirty="0" smtClean="0"/>
              <a:t>* Reflexes preparation for movement. Retention of reflexes is an indication of immature brain development/ delay...p.36, 48, 49, 50, 65 </a:t>
            </a:r>
          </a:p>
          <a:p>
            <a:pPr>
              <a:buNone/>
            </a:pPr>
            <a:r>
              <a:rPr lang="en-US" dirty="0" smtClean="0"/>
              <a:t>* Physical Competence impacts on life long physical activity (</a:t>
            </a:r>
            <a:r>
              <a:rPr lang="en-US" dirty="0" err="1" smtClean="0"/>
              <a:t>Stodden</a:t>
            </a:r>
            <a:r>
              <a:rPr lang="en-US" dirty="0" smtClean="0"/>
              <a:t> et al 2008, </a:t>
            </a:r>
            <a:r>
              <a:rPr lang="en-US" dirty="0" err="1" smtClean="0"/>
              <a:t>Goodway</a:t>
            </a:r>
            <a:r>
              <a:rPr lang="en-US" dirty="0" smtClean="0"/>
              <a:t> and </a:t>
            </a:r>
            <a:r>
              <a:rPr lang="en-US" dirty="0" err="1" smtClean="0"/>
              <a:t>Branta</a:t>
            </a:r>
            <a:r>
              <a:rPr lang="en-US" dirty="0" smtClean="0"/>
              <a:t> 2003)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Sensorimotor</a:t>
            </a:r>
            <a:r>
              <a:rPr lang="en-US" dirty="0" smtClean="0"/>
              <a:t> components that influence learning.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39624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Body awareness</a:t>
            </a:r>
          </a:p>
          <a:p>
            <a:r>
              <a:rPr lang="en-US" dirty="0" smtClean="0"/>
              <a:t>Motor planning</a:t>
            </a:r>
          </a:p>
          <a:p>
            <a:r>
              <a:rPr lang="en-US" dirty="0" smtClean="0"/>
              <a:t>Perception of movement</a:t>
            </a:r>
          </a:p>
          <a:p>
            <a:r>
              <a:rPr lang="en-US" dirty="0" smtClean="0"/>
              <a:t>Fine motor control</a:t>
            </a:r>
          </a:p>
          <a:p>
            <a:r>
              <a:rPr lang="en-US" dirty="0" smtClean="0"/>
              <a:t>Touch </a:t>
            </a:r>
          </a:p>
          <a:p>
            <a:r>
              <a:rPr lang="en-US" dirty="0" smtClean="0"/>
              <a:t>Visual skills</a:t>
            </a:r>
          </a:p>
          <a:p>
            <a:r>
              <a:rPr lang="en-US" dirty="0" smtClean="0"/>
              <a:t>Language processing </a:t>
            </a:r>
            <a:endParaRPr lang="en-US" dirty="0"/>
          </a:p>
        </p:txBody>
      </p:sp>
      <p:pic>
        <p:nvPicPr>
          <p:cNvPr id="7" name="Picture 6" descr="Screen Shot 2020-02-23 at 22.28.0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200" y="1600200"/>
            <a:ext cx="4762500" cy="29591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Content Placeholder 5" descr="images-8.jpe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 t="13289" b="13289"/>
          <a:stretch>
            <a:fillRect/>
          </a:stretch>
        </p:blipFill>
        <p:spPr>
          <a:xfrm>
            <a:off x="457138" y="2564904"/>
            <a:ext cx="4726781" cy="3009900"/>
          </a:xfrm>
        </p:spPr>
      </p:pic>
      <p:pic>
        <p:nvPicPr>
          <p:cNvPr id="21507" name="Picture 3" descr="images-7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32431"/>
            <a:ext cx="2278681" cy="2564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4" descr="Unknown-5.jpe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183919" y="173235"/>
            <a:ext cx="2571750" cy="2589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8" descr="Unknown-4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0648"/>
            <a:ext cx="261937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rgbClr val="FFFFFF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0839408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Unknown.jpe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29200" y="2895600"/>
            <a:ext cx="3462084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Content Placeholder 4"/>
          <p:cNvPicPr>
            <a:picLocks noGrp="1"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2000" y="3200400"/>
            <a:ext cx="3570666" cy="2285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0" descr="disabled-activity-612x300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601" y="381000"/>
            <a:ext cx="4343399" cy="2378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Unknown-2.jpe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53000" y="-1219200"/>
            <a:ext cx="3827463" cy="382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creen Shot 2020-02-23 at 22.23.18.png"/>
          <p:cNvPicPr>
            <a:picLocks noGrp="1" noChangeAspect="1"/>
          </p:cNvPicPr>
          <p:nvPr>
            <p:ph idx="1"/>
          </p:nvPr>
        </p:nvPicPr>
        <p:blipFill>
          <a:blip r:embed="rId3"/>
          <a:srcRect l="-27035" r="-27035"/>
          <a:stretch>
            <a:fillRect/>
          </a:stretch>
        </p:blipFill>
        <p:spPr>
          <a:xfrm>
            <a:off x="-1371600" y="381000"/>
            <a:ext cx="10951210" cy="521243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Ail-</a:t>
            </a:r>
            <a:r>
              <a:rPr lang="en-GB" dirty="0" err="1" smtClean="0"/>
              <a:t>ymweld</a:t>
            </a:r>
            <a:r>
              <a:rPr lang="en-GB" dirty="0" smtClean="0"/>
              <a:t> </a:t>
            </a:r>
            <a:r>
              <a:rPr lang="en-GB" dirty="0" err="1" smtClean="0"/>
              <a:t>Tasg</a:t>
            </a:r>
            <a:r>
              <a:rPr lang="en-GB" dirty="0" smtClean="0"/>
              <a:t>  2  </a:t>
            </a:r>
            <a:r>
              <a:rPr lang="en-GB" dirty="0" smtClean="0"/>
              <a:t>/  </a:t>
            </a:r>
            <a:r>
              <a:rPr lang="en-GB" dirty="0" smtClean="0"/>
              <a:t> Revisit Task  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0" y="1143000"/>
            <a:ext cx="3810000" cy="39170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Revisit your</a:t>
            </a:r>
            <a:r>
              <a:rPr lang="en-GB" dirty="0" smtClean="0"/>
              <a:t> </a:t>
            </a:r>
            <a:r>
              <a:rPr lang="en-GB" dirty="0"/>
              <a:t>timeline</a:t>
            </a:r>
            <a:r>
              <a:rPr lang="en-GB" dirty="0" smtClean="0"/>
              <a:t> of Physical Experiences and consider the following to include ...add relevant information.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4800" y="1143000"/>
            <a:ext cx="4038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 smtClean="0"/>
              <a:t>Ail-</a:t>
            </a:r>
            <a:r>
              <a:rPr lang="en-GB" sz="3200" dirty="0" err="1" smtClean="0"/>
              <a:t>ymweld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llinell</a:t>
            </a:r>
            <a:r>
              <a:rPr lang="en-GB" sz="3200" dirty="0" smtClean="0"/>
              <a:t> </a:t>
            </a:r>
            <a:r>
              <a:rPr lang="en-GB" sz="3200" dirty="0" err="1" smtClean="0"/>
              <a:t>amser</a:t>
            </a:r>
            <a:r>
              <a:rPr lang="en-GB" sz="3200" dirty="0" smtClean="0"/>
              <a:t> </a:t>
            </a:r>
            <a:r>
              <a:rPr lang="en-GB" sz="3200" dirty="0" err="1" smtClean="0"/>
              <a:t>o</a:t>
            </a:r>
            <a:r>
              <a:rPr lang="en-GB" sz="3200" dirty="0" smtClean="0"/>
              <a:t> </a:t>
            </a:r>
            <a:r>
              <a:rPr lang="en-GB" sz="3200" dirty="0" err="1" smtClean="0"/>
              <a:t>Brofiadau</a:t>
            </a:r>
            <a:r>
              <a:rPr lang="en-GB" sz="3200" dirty="0" smtClean="0"/>
              <a:t> </a:t>
            </a:r>
            <a:r>
              <a:rPr lang="en-GB" sz="3200" dirty="0" err="1" smtClean="0"/>
              <a:t>Corfforol</a:t>
            </a:r>
            <a:r>
              <a:rPr lang="en-GB" sz="3200" dirty="0" smtClean="0"/>
              <a:t> ac </a:t>
            </a:r>
            <a:r>
              <a:rPr lang="en-GB" sz="3200" dirty="0" err="1" smtClean="0"/>
              <a:t>ystyriwch</a:t>
            </a:r>
            <a:r>
              <a:rPr lang="en-GB" sz="3200" dirty="0" smtClean="0"/>
              <a:t> </a:t>
            </a:r>
            <a:r>
              <a:rPr lang="en-GB" sz="3200" dirty="0" err="1" smtClean="0"/>
              <a:t>y</a:t>
            </a:r>
            <a:r>
              <a:rPr lang="en-GB" sz="3200" dirty="0" smtClean="0"/>
              <a:t> </a:t>
            </a:r>
            <a:r>
              <a:rPr lang="en-GB" sz="3200" dirty="0" err="1" smtClean="0"/>
              <a:t>canlynol</a:t>
            </a:r>
            <a:r>
              <a:rPr lang="en-GB" sz="3200" dirty="0" smtClean="0"/>
              <a:t> …</a:t>
            </a:r>
            <a:r>
              <a:rPr lang="en-GB" sz="3200" dirty="0" err="1" smtClean="0"/>
              <a:t>ychwanegwch</a:t>
            </a:r>
            <a:r>
              <a:rPr lang="en-GB" sz="3200" dirty="0" smtClean="0"/>
              <a:t> </a:t>
            </a:r>
            <a:r>
              <a:rPr lang="en-GB" sz="3200" dirty="0" err="1" smtClean="0"/>
              <a:t>manylion</a:t>
            </a:r>
            <a:r>
              <a:rPr lang="en-GB" sz="3200" dirty="0" smtClean="0"/>
              <a:t> </a:t>
            </a:r>
            <a:r>
              <a:rPr lang="en-GB" sz="3200" dirty="0" err="1" smtClean="0"/>
              <a:t>pwrpasol</a:t>
            </a:r>
            <a:r>
              <a:rPr lang="en-GB" sz="3200" dirty="0" smtClean="0"/>
              <a:t>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962592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8392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 err="1" smtClean="0"/>
              <a:t>Trafodwch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eich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llinell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amser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ystyriwch</a:t>
            </a:r>
            <a:r>
              <a:rPr lang="en-GB" altLang="en-US" dirty="0" smtClean="0"/>
              <a:t> …</a:t>
            </a:r>
            <a:br>
              <a:rPr lang="en-GB" altLang="en-US" dirty="0" smtClean="0"/>
            </a:br>
            <a:r>
              <a:rPr lang="en-GB" altLang="en-US" dirty="0" smtClean="0"/>
              <a:t>D</a:t>
            </a:r>
            <a:r>
              <a:rPr lang="en-GB" altLang="en-US" dirty="0" smtClean="0"/>
              <a:t>iscuss </a:t>
            </a:r>
            <a:r>
              <a:rPr lang="en-GB" altLang="en-US" dirty="0"/>
              <a:t>your timeline and 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800" y="1600200"/>
            <a:ext cx="3962400" cy="3917032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defRPr/>
            </a:pPr>
            <a:r>
              <a:rPr lang="en-GB" altLang="en-US" dirty="0" smtClean="0"/>
              <a:t>Along your journey – w</a:t>
            </a:r>
            <a:r>
              <a:rPr lang="en-GB" altLang="en-US" dirty="0" smtClean="0"/>
              <a:t>hat Outdoor Adventurous activities and </a:t>
            </a:r>
            <a:r>
              <a:rPr lang="en-GB" altLang="en-US" dirty="0" smtClean="0"/>
              <a:t>/ or</a:t>
            </a:r>
            <a:r>
              <a:rPr lang="en-GB" altLang="en-US" dirty="0" smtClean="0"/>
              <a:t> </a:t>
            </a:r>
            <a:r>
              <a:rPr lang="en-GB" altLang="en-US" dirty="0"/>
              <a:t>Physical Education</a:t>
            </a:r>
            <a:r>
              <a:rPr lang="en-GB" altLang="en-US" dirty="0" smtClean="0"/>
              <a:t> </a:t>
            </a:r>
            <a:r>
              <a:rPr lang="en-GB" altLang="en-US" dirty="0" smtClean="0"/>
              <a:t>e</a:t>
            </a:r>
            <a:r>
              <a:rPr lang="en-GB" altLang="en-US" dirty="0" smtClean="0"/>
              <a:t>xperience have you engaged with?</a:t>
            </a:r>
          </a:p>
          <a:p>
            <a:pPr eaLnBrk="1" hangingPunct="1">
              <a:defRPr/>
            </a:pPr>
            <a:r>
              <a:rPr lang="en-GB" altLang="en-US" dirty="0" smtClean="0"/>
              <a:t>Who’s supported you along your journey in being physically active? </a:t>
            </a: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Have the OAE experiences you’ve had in school </a:t>
            </a:r>
            <a:r>
              <a:rPr lang="en-GB" altLang="en-US" dirty="0"/>
              <a:t>enthuse you to participate in out of school outdoor activities?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81000" y="1600200"/>
            <a:ext cx="41910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brofiadau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Awyr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altLang="en-US" sz="3200" dirty="0" err="1" smtClean="0"/>
              <a:t>Agored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ag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Anturus</a:t>
            </a:r>
            <a:r>
              <a:rPr lang="en-GB" altLang="en-US" sz="3200" dirty="0" smtClean="0"/>
              <a:t> a / </a:t>
            </a:r>
            <a:r>
              <a:rPr lang="en-GB" altLang="en-US" sz="3200" dirty="0" err="1" smtClean="0"/>
              <a:t>neu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Addysg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Gorfforol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rydych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wedi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cael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ystod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eich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taith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bywyd</a:t>
            </a:r>
            <a:r>
              <a:rPr lang="en-GB" altLang="en-US" sz="3200" dirty="0" smtClean="0"/>
              <a:t>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Pwy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sydd</a:t>
            </a:r>
            <a:r>
              <a:rPr kumimoji="0" lang="en-GB" altLang="en-US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wedi</a:t>
            </a:r>
            <a:r>
              <a:rPr lang="en-GB" altLang="en-US" sz="3200" dirty="0" smtClean="0"/>
              <a:t>’</a:t>
            </a:r>
            <a:r>
              <a:rPr lang="en-GB" altLang="en-US" sz="3200" dirty="0" err="1" smtClean="0"/>
              <a:t>ch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cefnogi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fod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gorfforol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ar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hyd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eich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taith</a:t>
            </a:r>
            <a:r>
              <a:rPr lang="en-GB" altLang="en-US" sz="3200" dirty="0" smtClean="0"/>
              <a:t>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Ydy’r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altLang="en-US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profiadau</a:t>
            </a:r>
            <a:r>
              <a:rPr kumimoji="0" lang="en-GB" alt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GB" altLang="en-US" sz="3200" dirty="0" err="1" smtClean="0"/>
              <a:t>Gweithgareddau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Awyr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Agored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rydych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wedi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derbyn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ysgol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wedi’ch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ysbrydoli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barhau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gyda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gweithgareddau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anturus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tu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allan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i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oriau</a:t>
            </a:r>
            <a:r>
              <a:rPr lang="en-GB" altLang="en-US" sz="3200" dirty="0" smtClean="0"/>
              <a:t> </a:t>
            </a:r>
            <a:r>
              <a:rPr lang="en-GB" altLang="en-US" sz="3200" dirty="0" err="1" smtClean="0"/>
              <a:t>ysgol</a:t>
            </a:r>
            <a:r>
              <a:rPr lang="en-GB" altLang="en-US" sz="3200" dirty="0" smtClean="0"/>
              <a:t>? </a:t>
            </a: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3046246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The </a:t>
            </a:r>
            <a:r>
              <a:rPr lang="en-GB" dirty="0"/>
              <a:t>c</a:t>
            </a:r>
            <a:r>
              <a:rPr lang="en-GB" dirty="0" smtClean="0"/>
              <a:t>hallenge </a:t>
            </a:r>
            <a:r>
              <a:rPr lang="en-GB" dirty="0"/>
              <a:t>for OAE / 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9600" y="1600201"/>
            <a:ext cx="4267200" cy="3917032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sz="4000" dirty="0"/>
              <a:t>How do we make outdoor experiences delivered as part of the Physical Education curriculum more like the personal (outdoor) adventures that you have described earlier?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28600" y="1676400"/>
            <a:ext cx="4038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4000" dirty="0" err="1" smtClean="0"/>
              <a:t>Sut</a:t>
            </a:r>
            <a:r>
              <a:rPr lang="en-GB" sz="4000" dirty="0" smtClean="0"/>
              <a:t> </a:t>
            </a:r>
            <a:r>
              <a:rPr lang="en-GB" sz="4000" dirty="0" err="1" smtClean="0"/>
              <a:t>medrwn</a:t>
            </a:r>
            <a:r>
              <a:rPr lang="en-GB" sz="4000" dirty="0" smtClean="0"/>
              <a:t> </a:t>
            </a:r>
            <a:r>
              <a:rPr lang="en-GB" sz="4000" dirty="0" err="1" smtClean="0"/>
              <a:t>ni</a:t>
            </a:r>
            <a:r>
              <a:rPr lang="en-GB" sz="4000" dirty="0" smtClean="0"/>
              <a:t> </a:t>
            </a:r>
            <a:r>
              <a:rPr lang="en-GB" sz="4000" dirty="0" err="1" smtClean="0"/>
              <a:t>sicrhau</a:t>
            </a:r>
            <a:r>
              <a:rPr lang="en-GB" sz="4000" dirty="0" smtClean="0"/>
              <a:t> </a:t>
            </a:r>
            <a:r>
              <a:rPr lang="en-GB" sz="4000" dirty="0" err="1" smtClean="0"/>
              <a:t>bod</a:t>
            </a:r>
            <a:r>
              <a:rPr lang="en-GB" sz="4000" dirty="0" smtClean="0"/>
              <a:t> </a:t>
            </a:r>
            <a:r>
              <a:rPr lang="en-GB" sz="4000" dirty="0" err="1" smtClean="0"/>
              <a:t>Gweithgareddau</a:t>
            </a:r>
            <a:r>
              <a:rPr lang="en-GB" sz="4000" dirty="0" smtClean="0"/>
              <a:t> </a:t>
            </a:r>
            <a:r>
              <a:rPr lang="en-GB" sz="4000" dirty="0" err="1" smtClean="0"/>
              <a:t>Awyr</a:t>
            </a:r>
            <a:r>
              <a:rPr lang="en-GB" sz="4000" dirty="0" smtClean="0"/>
              <a:t> </a:t>
            </a:r>
            <a:r>
              <a:rPr lang="en-GB" sz="4000" dirty="0" err="1" smtClean="0"/>
              <a:t>Agored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cael</a:t>
            </a:r>
            <a:r>
              <a:rPr lang="en-GB" sz="4000" dirty="0" smtClean="0"/>
              <a:t> </a:t>
            </a:r>
            <a:r>
              <a:rPr lang="en-GB" sz="4000" dirty="0" err="1" smtClean="0"/>
              <a:t>eu</a:t>
            </a:r>
            <a:r>
              <a:rPr lang="en-GB" sz="4000" dirty="0" smtClean="0"/>
              <a:t> </a:t>
            </a:r>
            <a:r>
              <a:rPr lang="en-GB" sz="4000" dirty="0" err="1" smtClean="0"/>
              <a:t>ddarparu</a:t>
            </a:r>
            <a:r>
              <a:rPr lang="en-GB" sz="4000" dirty="0" smtClean="0"/>
              <a:t> </a:t>
            </a:r>
            <a:r>
              <a:rPr lang="en-GB" sz="4000" dirty="0" err="1" smtClean="0"/>
              <a:t>fel</a:t>
            </a:r>
            <a:r>
              <a:rPr lang="en-GB" sz="4000" dirty="0" smtClean="0"/>
              <a:t> </a:t>
            </a:r>
            <a:r>
              <a:rPr lang="en-GB" sz="4000" dirty="0" err="1" smtClean="0"/>
              <a:t>rhan</a:t>
            </a:r>
            <a:r>
              <a:rPr lang="en-GB" sz="4000" dirty="0" smtClean="0"/>
              <a:t> </a:t>
            </a:r>
            <a:r>
              <a:rPr lang="en-GB" sz="4000" dirty="0" err="1" smtClean="0"/>
              <a:t>o</a:t>
            </a:r>
            <a:r>
              <a:rPr lang="en-GB" sz="4000" dirty="0" smtClean="0"/>
              <a:t> Add </a:t>
            </a:r>
            <a:r>
              <a:rPr lang="en-GB" sz="4000" dirty="0" err="1" smtClean="0"/>
              <a:t>Gorfforol</a:t>
            </a:r>
            <a:r>
              <a:rPr lang="en-GB" sz="4000" dirty="0" smtClean="0"/>
              <a:t> </a:t>
            </a:r>
            <a:r>
              <a:rPr lang="en-GB" sz="4000" dirty="0" err="1" smtClean="0"/>
              <a:t>fel</a:t>
            </a:r>
            <a:r>
              <a:rPr lang="en-GB" sz="4000" dirty="0" smtClean="0"/>
              <a:t> </a:t>
            </a:r>
            <a:r>
              <a:rPr lang="en-GB" sz="4000" dirty="0" err="1" smtClean="0"/>
              <a:t>ei</a:t>
            </a:r>
            <a:r>
              <a:rPr lang="en-GB" sz="4000" dirty="0" smtClean="0"/>
              <a:t> </a:t>
            </a:r>
            <a:r>
              <a:rPr lang="en-GB" sz="4000" dirty="0" err="1" smtClean="0"/>
              <a:t>bod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fwy</a:t>
            </a:r>
            <a:r>
              <a:rPr lang="en-GB" sz="4000" dirty="0" smtClean="0"/>
              <a:t> </a:t>
            </a:r>
            <a:r>
              <a:rPr lang="en-GB" sz="4000" dirty="0" err="1" smtClean="0"/>
              <a:t>fel</a:t>
            </a:r>
            <a:r>
              <a:rPr lang="en-GB" sz="4000" dirty="0" smtClean="0"/>
              <a:t> yr </a:t>
            </a:r>
            <a:r>
              <a:rPr lang="en-GB" sz="4000" dirty="0" err="1" smtClean="0"/>
              <a:t>hyn</a:t>
            </a:r>
            <a:r>
              <a:rPr lang="en-GB" sz="4000" dirty="0" smtClean="0"/>
              <a:t> </a:t>
            </a:r>
            <a:r>
              <a:rPr lang="en-GB" sz="4000" dirty="0" err="1" smtClean="0"/>
              <a:t>roeddech</a:t>
            </a:r>
            <a:r>
              <a:rPr lang="en-GB" sz="4000" dirty="0" smtClean="0"/>
              <a:t> chi </a:t>
            </a:r>
            <a:r>
              <a:rPr lang="en-GB" sz="4000" dirty="0" err="1" smtClean="0"/>
              <a:t>wedi</a:t>
            </a:r>
            <a:r>
              <a:rPr lang="en-GB" sz="4000" dirty="0" smtClean="0"/>
              <a:t> </a:t>
            </a:r>
            <a:r>
              <a:rPr lang="en-GB" sz="4000" dirty="0" err="1" smtClean="0"/>
              <a:t>disgrifio’n</a:t>
            </a:r>
            <a:r>
              <a:rPr lang="en-GB" sz="4000" dirty="0" smtClean="0"/>
              <a:t> </a:t>
            </a:r>
            <a:r>
              <a:rPr lang="en-GB" sz="4000" dirty="0" err="1" smtClean="0"/>
              <a:t>nghynt</a:t>
            </a:r>
            <a:r>
              <a:rPr lang="en-GB" sz="4000" dirty="0" smtClean="0"/>
              <a:t>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501250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 /  Our </a:t>
            </a:r>
            <a:r>
              <a:rPr lang="en-GB" dirty="0"/>
              <a:t>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Make Outdoor Adventure Education learning experiences in Physical Education: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	- more   	AUTHENTIC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	- more 	DISTINCTIVE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	- more	ADVENTUROUS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          - more	MEANINGFUL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7178339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="http://schemas.openxmlformats.org/drawingml/2006/main" xmlns:r="http://schemas.openxmlformats.org/officeDocument/2006/relationships" xmlns:p="http://schemas.openxmlformats.org/presentationml/2006/main" xmlns:a16="http://schemas.microsoft.com/office/drawing/2014/main" xmlns:mv="urn:schemas-microsoft-com:mac:vml" xmlns:mc="http://schemas.openxmlformats.org/markup-compatibility/2006" id="{BF494293-5BCE-4F33-92BC-E39BBFDBE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Key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="http://schemas.openxmlformats.org/drawingml/2006/main" xmlns:r="http://schemas.openxmlformats.org/officeDocument/2006/relationships" xmlns:p="http://schemas.openxmlformats.org/presentationml/2006/main" xmlns:a16="http://schemas.microsoft.com/office/drawing/2014/main" xmlns:mv="urn:schemas-microsoft-com:mac:vml" xmlns:mc="http://schemas.openxmlformats.org/markup-compatibility/2006" id="{542BF578-D6FD-4416-9C3C-6C1B7A13E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A) encouraging pupils to take more responsibility for their own learning</a:t>
            </a:r>
          </a:p>
          <a:p>
            <a:r>
              <a:rPr lang="en-GB" dirty="0"/>
              <a:t>B) developing closer links between school OAE and local opportunities</a:t>
            </a:r>
          </a:p>
          <a:p>
            <a:r>
              <a:rPr lang="en-GB" dirty="0"/>
              <a:t>C) supporting teachers in making judgements about pupils managing their own risk</a:t>
            </a:r>
          </a:p>
          <a:p>
            <a:r>
              <a:rPr lang="en-GB" dirty="0"/>
              <a:t>D) developing teachers’ expertise in reviewing and developing assessment tools that measure pupils’ affective learning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="" xmlns:a="http://schemas.openxmlformats.org/drawingml/2006/main" xmlns:r="http://schemas.openxmlformats.org/officeDocument/2006/relationships" xmlns:p="http://schemas.openxmlformats.org/presentationml/2006/main" xmlns:a16="http://schemas.microsoft.com/office/drawing/2014/main" xmlns:mv="urn:schemas-microsoft-com:mac:vml" xmlns:mc="http://schemas.openxmlformats.org/markup-compatibility/2006" id="{617F7281-7540-4C12-BA04-C2A0DC50E5E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arising from the implementation of these non-negotiable features </a:t>
            </a: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152358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85800" y="188913"/>
            <a:ext cx="7772400" cy="7191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References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27088" y="981075"/>
            <a:ext cx="7848600" cy="5616575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US" sz="1600" dirty="0" err="1">
                <a:solidFill>
                  <a:schemeClr val="tx1"/>
                </a:solidFill>
                <a:effectLst/>
              </a:rPr>
              <a:t>Beames</a:t>
            </a:r>
            <a:r>
              <a:rPr lang="en-US" sz="1600" dirty="0">
                <a:solidFill>
                  <a:schemeClr val="tx1"/>
                </a:solidFill>
                <a:effectLst/>
              </a:rPr>
              <a:t>, S., Higgins, P., and </a:t>
            </a:r>
            <a:r>
              <a:rPr lang="en-US" sz="1600" dirty="0" err="1">
                <a:solidFill>
                  <a:schemeClr val="tx1"/>
                </a:solidFill>
                <a:effectLst/>
              </a:rPr>
              <a:t>Nicol</a:t>
            </a:r>
            <a:r>
              <a:rPr lang="en-US" sz="1600" dirty="0">
                <a:solidFill>
                  <a:schemeClr val="tx1"/>
                </a:solidFill>
                <a:effectLst/>
              </a:rPr>
              <a:t>, R. 2012. </a:t>
            </a:r>
            <a:r>
              <a:rPr lang="en-US" sz="1600" i="1" dirty="0">
                <a:solidFill>
                  <a:schemeClr val="tx1"/>
                </a:solidFill>
                <a:effectLst/>
              </a:rPr>
              <a:t>Learning outside the classroom – theory and guidelines for practice</a:t>
            </a:r>
            <a:r>
              <a:rPr lang="en-US" sz="1600" dirty="0">
                <a:solidFill>
                  <a:schemeClr val="tx1"/>
                </a:solidFill>
                <a:effectLst/>
              </a:rPr>
              <a:t>. London: Routledge.</a:t>
            </a:r>
            <a:endParaRPr lang="en-GB" sz="1600" dirty="0">
              <a:solidFill>
                <a:schemeClr val="tx1"/>
              </a:solidFill>
              <a:effectLst/>
            </a:endParaRPr>
          </a:p>
          <a:p>
            <a:pPr algn="l">
              <a:defRPr/>
            </a:pPr>
            <a:endParaRPr lang="en-US" sz="1600" dirty="0">
              <a:solidFill>
                <a:schemeClr val="tx1"/>
              </a:solidFill>
              <a:effectLst/>
            </a:endParaRPr>
          </a:p>
          <a:p>
            <a:pPr algn="l">
              <a:defRPr/>
            </a:pPr>
            <a:r>
              <a:rPr lang="en-US" sz="1600" dirty="0" err="1">
                <a:solidFill>
                  <a:schemeClr val="tx1"/>
                </a:solidFill>
                <a:effectLst/>
              </a:rPr>
              <a:t>Haerens</a:t>
            </a:r>
            <a:r>
              <a:rPr lang="en-US" sz="1600" dirty="0">
                <a:solidFill>
                  <a:schemeClr val="tx1"/>
                </a:solidFill>
                <a:effectLst/>
              </a:rPr>
              <a:t>, L., Kirk, D., </a:t>
            </a:r>
            <a:r>
              <a:rPr lang="en-US" sz="1600" dirty="0" err="1">
                <a:solidFill>
                  <a:schemeClr val="tx1"/>
                </a:solidFill>
                <a:effectLst/>
              </a:rPr>
              <a:t>Cardon</a:t>
            </a:r>
            <a:r>
              <a:rPr lang="en-US" sz="1600" dirty="0">
                <a:solidFill>
                  <a:schemeClr val="tx1"/>
                </a:solidFill>
                <a:effectLst/>
              </a:rPr>
              <a:t>, G., and De </a:t>
            </a:r>
            <a:r>
              <a:rPr lang="en-US" sz="1600" dirty="0" err="1">
                <a:solidFill>
                  <a:schemeClr val="tx1"/>
                </a:solidFill>
                <a:effectLst/>
              </a:rPr>
              <a:t>Bourdeaudhuij</a:t>
            </a:r>
            <a:r>
              <a:rPr lang="en-US" sz="1600" dirty="0">
                <a:solidFill>
                  <a:schemeClr val="tx1"/>
                </a:solidFill>
                <a:effectLst/>
              </a:rPr>
              <a:t>, I. 2011. Toward the development of a pedagogical model for health-based physical education.  </a:t>
            </a:r>
            <a:r>
              <a:rPr lang="en-US" sz="1600" i="1" dirty="0">
                <a:solidFill>
                  <a:schemeClr val="tx1"/>
                </a:solidFill>
                <a:effectLst/>
              </a:rPr>
              <a:t>Quest</a:t>
            </a:r>
            <a:r>
              <a:rPr lang="en-US" sz="1600" dirty="0">
                <a:solidFill>
                  <a:schemeClr val="tx1"/>
                </a:solidFill>
                <a:effectLst/>
              </a:rPr>
              <a:t>, 63, 321-338. </a:t>
            </a:r>
            <a:endParaRPr lang="en-GB" sz="1600" dirty="0">
              <a:solidFill>
                <a:schemeClr val="tx1"/>
              </a:solidFill>
              <a:effectLst/>
            </a:endParaRPr>
          </a:p>
          <a:p>
            <a:pPr algn="l">
              <a:defRPr/>
            </a:pPr>
            <a:r>
              <a:rPr lang="en-US" sz="1600" dirty="0">
                <a:solidFill>
                  <a:schemeClr val="tx1"/>
                </a:solidFill>
                <a:effectLst/>
              </a:rPr>
              <a:t> </a:t>
            </a:r>
            <a:endParaRPr lang="en-GB" sz="1600" dirty="0">
              <a:solidFill>
                <a:schemeClr val="tx1"/>
              </a:solidFill>
              <a:effectLst/>
            </a:endParaRPr>
          </a:p>
          <a:p>
            <a:pPr algn="l">
              <a:defRPr/>
            </a:pPr>
            <a:r>
              <a:rPr lang="en-US" sz="1600" dirty="0">
                <a:solidFill>
                  <a:schemeClr val="tx1"/>
                </a:solidFill>
                <a:effectLst/>
              </a:rPr>
              <a:t>Hattie, J., Marsh, H.W., Neill, J. and Richards, G. E. 1997. Adventure education and outward Bound: Out-of-class experiences that make a lasting difference, </a:t>
            </a:r>
            <a:r>
              <a:rPr lang="en-US" sz="1600" i="1" dirty="0">
                <a:solidFill>
                  <a:schemeClr val="tx1"/>
                </a:solidFill>
                <a:effectLst/>
              </a:rPr>
              <a:t>Review of Educational Research</a:t>
            </a:r>
            <a:r>
              <a:rPr lang="en-US" sz="1600" dirty="0">
                <a:solidFill>
                  <a:schemeClr val="tx1"/>
                </a:solidFill>
                <a:effectLst/>
              </a:rPr>
              <a:t>, 67, 1, 43-87.</a:t>
            </a:r>
            <a:endParaRPr lang="en-GB" sz="1600" dirty="0">
              <a:solidFill>
                <a:schemeClr val="tx1"/>
              </a:solidFill>
              <a:effectLst/>
            </a:endParaRPr>
          </a:p>
          <a:p>
            <a:pPr algn="l" eaLnBrk="1" hangingPunct="1">
              <a:defRPr/>
            </a:pPr>
            <a:endParaRPr lang="en-US" sz="1600" dirty="0">
              <a:solidFill>
                <a:schemeClr val="tx1"/>
              </a:solidFill>
              <a:effectLst/>
            </a:endParaRPr>
          </a:p>
          <a:p>
            <a:pPr algn="l" eaLnBrk="1" hangingPunct="1">
              <a:defRPr/>
            </a:pPr>
            <a:r>
              <a:rPr lang="en-US" sz="1600" dirty="0">
                <a:solidFill>
                  <a:schemeClr val="tx1"/>
                </a:solidFill>
                <a:effectLst/>
              </a:rPr>
              <a:t>Metzler, M. W. 2011. </a:t>
            </a:r>
            <a:r>
              <a:rPr lang="en-US" sz="1600" i="1" dirty="0">
                <a:solidFill>
                  <a:schemeClr val="tx1"/>
                </a:solidFill>
                <a:effectLst/>
              </a:rPr>
              <a:t>Instructional Models for Physical Education</a:t>
            </a:r>
            <a:r>
              <a:rPr lang="en-US" sz="1600" dirty="0">
                <a:solidFill>
                  <a:schemeClr val="tx1"/>
                </a:solidFill>
                <a:effectLst/>
              </a:rPr>
              <a:t> (3</a:t>
            </a:r>
            <a:r>
              <a:rPr lang="en-US" sz="1600" baseline="30000" dirty="0">
                <a:solidFill>
                  <a:schemeClr val="tx1"/>
                </a:solidFill>
                <a:effectLst/>
              </a:rPr>
              <a:t>rd</a:t>
            </a:r>
            <a:r>
              <a:rPr lang="en-US" sz="1600" dirty="0">
                <a:solidFill>
                  <a:schemeClr val="tx1"/>
                </a:solidFill>
                <a:effectLst/>
              </a:rPr>
              <a:t> edition), Scottsdale, AZ: Holcomb </a:t>
            </a:r>
            <a:r>
              <a:rPr lang="en-US" sz="1600" dirty="0" err="1">
                <a:solidFill>
                  <a:schemeClr val="tx1"/>
                </a:solidFill>
                <a:effectLst/>
              </a:rPr>
              <a:t>Hathway</a:t>
            </a:r>
            <a:r>
              <a:rPr lang="en-US" sz="1600" dirty="0">
                <a:solidFill>
                  <a:schemeClr val="tx1"/>
                </a:solidFill>
                <a:effectLst/>
              </a:rPr>
              <a:t> Pub. </a:t>
            </a:r>
          </a:p>
          <a:p>
            <a:pPr algn="l">
              <a:defRPr/>
            </a:pPr>
            <a:endParaRPr lang="en-GB" sz="1600" b="1" dirty="0">
              <a:solidFill>
                <a:schemeClr val="tx1"/>
              </a:solidFill>
              <a:effectLst/>
            </a:endParaRPr>
          </a:p>
          <a:p>
            <a:pPr algn="l">
              <a:defRPr/>
            </a:pPr>
            <a:r>
              <a:rPr lang="en-GB" sz="1600" dirty="0">
                <a:solidFill>
                  <a:schemeClr val="tx1"/>
                </a:solidFill>
                <a:effectLst/>
              </a:rPr>
              <a:t>Williams, A. and Wainwright, N. (2014) A new pedagogical model for adventure in the curriculum: Part 1 – advocating for the model. </a:t>
            </a:r>
            <a:r>
              <a:rPr lang="en-GB" sz="1600" i="1" dirty="0">
                <a:solidFill>
                  <a:schemeClr val="tx1"/>
                </a:solidFill>
                <a:effectLst/>
              </a:rPr>
              <a:t>Journal of Physical Education and Sport Pedagogy </a:t>
            </a:r>
            <a:r>
              <a:rPr lang="en-GB" sz="1600" dirty="0">
                <a:solidFill>
                  <a:schemeClr val="tx1"/>
                </a:solidFill>
                <a:effectLst/>
              </a:rPr>
              <a:t>, Vol 21 (5) 460-481. </a:t>
            </a:r>
          </a:p>
          <a:p>
            <a:pPr algn="l">
              <a:defRPr/>
            </a:pPr>
            <a:r>
              <a:rPr lang="en-GB" sz="1600" dirty="0">
                <a:solidFill>
                  <a:schemeClr val="tx1"/>
                </a:solidFill>
                <a:effectLst/>
              </a:rPr>
              <a:t> </a:t>
            </a:r>
          </a:p>
          <a:p>
            <a:pPr algn="l">
              <a:defRPr/>
            </a:pPr>
            <a:r>
              <a:rPr lang="en-GB" sz="1600" dirty="0">
                <a:solidFill>
                  <a:schemeClr val="tx1"/>
                </a:solidFill>
                <a:effectLst/>
              </a:rPr>
              <a:t>Williams, A. and Wainwright, N. (2014) A new pedagogical model for adventure in the curriculum: Part 2 – outlining the model. </a:t>
            </a:r>
            <a:r>
              <a:rPr lang="en-GB" sz="1600" i="1" dirty="0">
                <a:solidFill>
                  <a:schemeClr val="tx1"/>
                </a:solidFill>
                <a:effectLst/>
              </a:rPr>
              <a:t>Journal of Physical Education and Sport Pedagogy </a:t>
            </a:r>
            <a:r>
              <a:rPr lang="en-GB" sz="1600" dirty="0">
                <a:solidFill>
                  <a:schemeClr val="tx1"/>
                </a:solidFill>
                <a:effectLst/>
              </a:rPr>
              <a:t> </a:t>
            </a:r>
            <a:r>
              <a:rPr lang="en-GB" sz="1600" dirty="0" err="1">
                <a:solidFill>
                  <a:schemeClr val="tx1"/>
                </a:solidFill>
                <a:effectLst/>
              </a:rPr>
              <a:t>Vol</a:t>
            </a:r>
            <a:r>
              <a:rPr lang="en-GB" sz="1600" dirty="0">
                <a:solidFill>
                  <a:schemeClr val="tx1"/>
                </a:solidFill>
                <a:effectLst/>
              </a:rPr>
              <a:t> 21 (6) 589-602.</a:t>
            </a:r>
          </a:p>
          <a:p>
            <a:pPr algn="l" eaLnBrk="1" hangingPunct="1">
              <a:defRPr/>
            </a:pPr>
            <a:endParaRPr lang="en-GB" sz="1600" dirty="0">
              <a:effectLst/>
            </a:endParaRPr>
          </a:p>
          <a:p>
            <a:pPr algn="l" eaLnBrk="1" hangingPunct="1"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8398711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a="http://schemas.openxmlformats.org/drawingml/2006/main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4192</TotalTime>
  <Words>2224</Words>
  <Application>Microsoft Macintosh PowerPoint</Application>
  <PresentationFormat>On-screen Show (4:3)</PresentationFormat>
  <Paragraphs>226</Paragraphs>
  <Slides>24</Slides>
  <Notes>17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20140311PresentationUWTSDTemplate</vt:lpstr>
      <vt:lpstr>Adventure activities and physical literacy</vt:lpstr>
      <vt:lpstr>Amcan sesiwn   /    Outline of session</vt:lpstr>
      <vt:lpstr>Tasg  /  Task 1</vt:lpstr>
      <vt:lpstr>Tasg  /  Task  1  </vt:lpstr>
      <vt:lpstr>Nodweddion traddodiadol o weithgareddau anturus Characteristics of traditional  adventures</vt:lpstr>
      <vt:lpstr>Slide 6</vt:lpstr>
      <vt:lpstr> Y  Cwricwlwm  /  The  Curriculum</vt:lpstr>
      <vt:lpstr>Tasg   /   Task   2</vt:lpstr>
      <vt:lpstr>Llythrennedd   Corfforol  Physical   Literacy</vt:lpstr>
      <vt:lpstr>Slide 10</vt:lpstr>
      <vt:lpstr>Slide 11</vt:lpstr>
      <vt:lpstr>Pam mae Llythrennedd Corfforol yn bwysig? </vt:lpstr>
      <vt:lpstr>Sensory integration – food for the brain (Ayres 2005) </vt:lpstr>
      <vt:lpstr>Movement and development  </vt:lpstr>
      <vt:lpstr>Sensorimotor components that influence learning. </vt:lpstr>
      <vt:lpstr>Slide 16</vt:lpstr>
      <vt:lpstr>Slide 17</vt:lpstr>
      <vt:lpstr>Slide 18</vt:lpstr>
      <vt:lpstr>Ail-ymweld Tasg  2  /   Revisit Task   2</vt:lpstr>
      <vt:lpstr>Trafodwch eich llinell amser ystyriwch … Discuss your timeline and consider…</vt:lpstr>
      <vt:lpstr>The challenge for OAE / PE</vt:lpstr>
      <vt:lpstr>Ein Ymateb  /  Our Response</vt:lpstr>
      <vt:lpstr>Key concerns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swwcte</cp:lastModifiedBy>
  <cp:revision>37</cp:revision>
  <dcterms:created xsi:type="dcterms:W3CDTF">2020-03-08T15:19:41Z</dcterms:created>
  <dcterms:modified xsi:type="dcterms:W3CDTF">2020-03-08T16:03:01Z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