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303" r:id="rId5"/>
    <p:sldId id="370" r:id="rId6"/>
    <p:sldId id="380" r:id="rId7"/>
    <p:sldId id="381" r:id="rId8"/>
    <p:sldId id="372" r:id="rId9"/>
    <p:sldId id="272" r:id="rId10"/>
    <p:sldId id="256" r:id="rId11"/>
    <p:sldId id="339" r:id="rId12"/>
    <p:sldId id="349" r:id="rId13"/>
    <p:sldId id="350" r:id="rId14"/>
    <p:sldId id="375" r:id="rId15"/>
    <p:sldId id="352" r:id="rId16"/>
    <p:sldId id="362" r:id="rId17"/>
    <p:sldId id="351" r:id="rId18"/>
    <p:sldId id="373" r:id="rId19"/>
    <p:sldId id="363" r:id="rId20"/>
    <p:sldId id="376" r:id="rId21"/>
    <p:sldId id="377" r:id="rId22"/>
    <p:sldId id="378" r:id="rId23"/>
    <p:sldId id="379" r:id="rId24"/>
    <p:sldId id="361"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12" autoAdjust="0"/>
    <p:restoredTop sz="76067" autoAdjust="0"/>
  </p:normalViewPr>
  <p:slideViewPr>
    <p:cSldViewPr>
      <p:cViewPr varScale="1">
        <p:scale>
          <a:sx n="55" d="100"/>
          <a:sy n="55" d="100"/>
        </p:scale>
        <p:origin x="1782"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09/01/2020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09/01/2020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of the previous week.</a:t>
            </a:r>
          </a:p>
          <a:p>
            <a:r>
              <a:rPr lang="en-GB" dirty="0"/>
              <a:t>Examples from ‘teachers’ </a:t>
            </a:r>
          </a:p>
          <a:p>
            <a:r>
              <a:rPr lang="en-GB" dirty="0"/>
              <a:t>Examples of anything observed or researched from the group.</a:t>
            </a:r>
          </a:p>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 typeface="Arial" charset="0"/>
              <a:buNone/>
            </a:pPr>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71913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072180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109069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Imago slide deck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558894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Ruth Wootton slide deck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3384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We are going to consider:; GROW/OSCAR/Skilled Helper/Instant Pay-off Coaching Models today.</a:t>
            </a:r>
          </a:p>
          <a:p>
            <a:endParaRPr lang="en-GB" altLang="en-US" dirty="0"/>
          </a:p>
          <a:p>
            <a:r>
              <a:rPr lang="en-GB" altLang="en-US" dirty="0"/>
              <a:t>We are going to really focus on the necessary skills required in weeks 4 and 5 in detail,  for now, lets just agree what skills we might utilise in your coaching practice so that we can be mindful of them:</a:t>
            </a:r>
          </a:p>
          <a:p>
            <a:pPr marL="228600" indent="-228600">
              <a:buAutoNum type="arabicPeriod"/>
            </a:pPr>
            <a:r>
              <a:rPr lang="en-GB" altLang="en-US" dirty="0"/>
              <a:t>Building rapport</a:t>
            </a:r>
          </a:p>
          <a:p>
            <a:pPr marL="228600" indent="-228600">
              <a:buAutoNum type="arabicPeriod"/>
            </a:pPr>
            <a:r>
              <a:rPr lang="en-GB" altLang="en-US" dirty="0"/>
              <a:t>Questioning</a:t>
            </a:r>
          </a:p>
          <a:p>
            <a:pPr marL="228600" indent="-228600">
              <a:buAutoNum type="arabicPeriod"/>
            </a:pPr>
            <a:r>
              <a:rPr lang="en-GB" altLang="en-US" dirty="0"/>
              <a:t>Listening</a:t>
            </a:r>
          </a:p>
          <a:p>
            <a:pPr marL="228600" indent="-228600">
              <a:buAutoNum type="arabicPeriod"/>
            </a:pPr>
            <a:r>
              <a:rPr lang="en-GB" altLang="en-US" dirty="0"/>
              <a:t>Using pauses effectively</a:t>
            </a:r>
          </a:p>
          <a:p>
            <a:pPr marL="228600" indent="-228600">
              <a:buAutoNum type="arabicPeriod"/>
            </a:pPr>
            <a:r>
              <a:rPr lang="en-GB" altLang="en-US" dirty="0"/>
              <a:t>Demonstrating empathy</a:t>
            </a:r>
          </a:p>
          <a:p>
            <a:pPr marL="228600" indent="-228600">
              <a:buAutoNum type="arabicPeriod"/>
            </a:pPr>
            <a:r>
              <a:rPr lang="en-GB" altLang="en-US" dirty="0"/>
              <a:t>‘serving’ the other person</a:t>
            </a:r>
          </a:p>
          <a:p>
            <a:pPr marL="228600" indent="-228600">
              <a:buAutoNum type="arabicPeriod"/>
            </a:pPr>
            <a:r>
              <a:rPr lang="en-GB" altLang="en-US" dirty="0"/>
              <a:t>Not operating from our own autobiography</a:t>
            </a:r>
          </a:p>
          <a:p>
            <a:pPr marL="228600" indent="-228600">
              <a:buAutoNum type="arabicPeriod"/>
            </a:pPr>
            <a:r>
              <a:rPr lang="en-GB" altLang="en-US" dirty="0"/>
              <a:t>Demonstrating Patience</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prefer OSCAR – as it puts emphasis</a:t>
            </a:r>
            <a:r>
              <a:rPr lang="en-GB" baseline="0" dirty="0"/>
              <a:t> on reviewing those actions, </a:t>
            </a:r>
            <a:r>
              <a:rPr lang="en-GB" baseline="0" dirty="0" err="1"/>
              <a:t>i.e</a:t>
            </a:r>
            <a:r>
              <a:rPr lang="en-GB" baseline="0" dirty="0"/>
              <a:t> really sounding out the barriers and how to overcome them.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9</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a:t>
            </a:r>
            <a:r>
              <a:rPr lang="en-GB" baseline="0" dirty="0"/>
              <a:t> example:</a:t>
            </a:r>
          </a:p>
          <a:p>
            <a:r>
              <a:rPr lang="en-GB" baseline="0" dirty="0"/>
              <a:t>G- I would like to give up chocolate</a:t>
            </a:r>
          </a:p>
          <a:p>
            <a:r>
              <a:rPr lang="en-GB" baseline="0" dirty="0"/>
              <a:t>R – I have eaten chocolate every day for as long as I can remember, it is an ingrained </a:t>
            </a:r>
            <a:r>
              <a:rPr lang="en-GB" baseline="0" dirty="0" err="1"/>
              <a:t>habbit</a:t>
            </a:r>
            <a:r>
              <a:rPr lang="en-GB" baseline="0" dirty="0"/>
              <a:t>, something I do as a bit of a pick me up in my 100mph life</a:t>
            </a:r>
          </a:p>
          <a:p>
            <a:r>
              <a:rPr lang="en-GB" baseline="0" dirty="0"/>
              <a:t>O – 1. Continue eating chocolate and put on weight, 2. continue eating chocolate and exercise more to offset it, 3. give up chocolate and switch to a healthier alternative.</a:t>
            </a:r>
          </a:p>
          <a:p>
            <a:r>
              <a:rPr lang="en-GB" baseline="0" dirty="0"/>
              <a:t>W – If I put on weight I will have to buy a new </a:t>
            </a:r>
            <a:r>
              <a:rPr lang="en-GB" baseline="0" dirty="0" err="1"/>
              <a:t>wardropbe</a:t>
            </a:r>
            <a:r>
              <a:rPr lang="en-GB" baseline="0" dirty="0"/>
              <a:t>, if I just exercise more, this will take up more time and it’s still bad for your teeth, a healthier alternative will be the best option  - set SMART objectives to achieve this Goal.</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10</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prefer OSCAR – as it puts emphasis</a:t>
            </a:r>
            <a:r>
              <a:rPr lang="en-GB" baseline="0" dirty="0"/>
              <a:t> on reviewing those actions, </a:t>
            </a:r>
            <a:r>
              <a:rPr lang="en-GB" baseline="0" dirty="0" err="1"/>
              <a:t>i.e</a:t>
            </a:r>
            <a:r>
              <a:rPr lang="en-GB" baseline="0" dirty="0"/>
              <a:t> really sounding out the barriers and how to overcome them.</a:t>
            </a:r>
          </a:p>
          <a:p>
            <a:r>
              <a:rPr lang="en-GB" baseline="0" dirty="0"/>
              <a:t>In different pairs have a go at working through a live issues using OSCAR, complete the OSCAR feedback form.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11</a:t>
            </a:fld>
            <a:endParaRPr lang="en-US"/>
          </a:p>
        </p:txBody>
      </p:sp>
    </p:spTree>
    <p:extLst>
      <p:ext uri="{BB962C8B-B14F-4D97-AF65-F5344CB8AC3E}">
        <p14:creationId xmlns:p14="http://schemas.microsoft.com/office/powerpoint/2010/main" val="264501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Egan’s Skilled helper model –</a:t>
            </a:r>
          </a:p>
          <a:p>
            <a:r>
              <a:rPr lang="en-GB" dirty="0"/>
              <a:t>1. Exploration – Actively</a:t>
            </a:r>
            <a:r>
              <a:rPr lang="en-GB" baseline="0" dirty="0"/>
              <a:t> listening, repeating the story back in </a:t>
            </a:r>
            <a:r>
              <a:rPr lang="en-GB" baseline="0" dirty="0" err="1"/>
              <a:t>coachee’s</a:t>
            </a:r>
            <a:r>
              <a:rPr lang="en-GB" baseline="0" dirty="0"/>
              <a:t> exact language – building rapport (Give SWP example of exact language.</a:t>
            </a:r>
            <a:endParaRPr lang="en-GB" dirty="0"/>
          </a:p>
          <a:p>
            <a:r>
              <a:rPr lang="en-GB" dirty="0"/>
              <a:t>2. Challenging –</a:t>
            </a:r>
            <a:r>
              <a:rPr lang="en-GB" baseline="0" dirty="0"/>
              <a:t> use all your questioning techniques to try and encourage the coach to explore if there is another way of looking at this ‘story’.</a:t>
            </a:r>
            <a:r>
              <a:rPr lang="en-GB" dirty="0"/>
              <a:t>  _ throughout you need to assess how committed</a:t>
            </a:r>
            <a:r>
              <a:rPr lang="en-GB" baseline="0" dirty="0"/>
              <a:t> and open-minded the </a:t>
            </a:r>
            <a:r>
              <a:rPr lang="en-GB" baseline="0" dirty="0" err="1"/>
              <a:t>coachee</a:t>
            </a:r>
            <a:r>
              <a:rPr lang="en-GB" baseline="0" dirty="0"/>
              <a:t> is.</a:t>
            </a:r>
            <a:endParaRPr lang="en-GB" dirty="0"/>
          </a:p>
          <a:p>
            <a:r>
              <a:rPr lang="en-GB" dirty="0"/>
              <a:t>3. Active Planning</a:t>
            </a:r>
            <a:r>
              <a:rPr lang="en-GB" baseline="0" dirty="0"/>
              <a:t> – Possibilities, barriers and solutions to the same, final plan.</a:t>
            </a:r>
            <a:endParaRPr lang="en-GB" dirty="0"/>
          </a:p>
          <a:p>
            <a:endParaRPr lang="en-GB" dirty="0"/>
          </a:p>
          <a:p>
            <a:r>
              <a:rPr lang="en-GB" dirty="0"/>
              <a:t>Similar</a:t>
            </a:r>
            <a:r>
              <a:rPr lang="en-GB" baseline="0" dirty="0"/>
              <a:t> to Max </a:t>
            </a:r>
            <a:r>
              <a:rPr lang="en-GB" baseline="0" dirty="0" err="1"/>
              <a:t>Landsberg’s</a:t>
            </a:r>
            <a:r>
              <a:rPr lang="en-GB" baseline="0" dirty="0"/>
              <a:t> Instant Payoff Coaching:</a:t>
            </a:r>
          </a:p>
          <a:p>
            <a:pPr marL="228600" indent="-228600">
              <a:buAutoNum type="arabicPeriod"/>
            </a:pPr>
            <a:r>
              <a:rPr lang="en-GB" baseline="0" dirty="0"/>
              <a:t>Problem, 2.  ideas outcome, 3. Blocks – Coach, others, situation, 4. Brainstorm.</a:t>
            </a:r>
          </a:p>
          <a:p>
            <a:pPr marL="228600" indent="-228600">
              <a:buNone/>
            </a:pPr>
            <a:endParaRPr lang="en-GB" baseline="0" dirty="0"/>
          </a:p>
          <a:p>
            <a:pPr marL="228600" indent="-228600">
              <a:buNone/>
            </a:pPr>
            <a:r>
              <a:rPr lang="en-GB" baseline="0" dirty="0"/>
              <a:t>Example 1. Not trusting a subordinate to conduct overseas interviews. </a:t>
            </a:r>
          </a:p>
          <a:p>
            <a:pPr marL="228600" indent="-228600">
              <a:buNone/>
            </a:pPr>
            <a:r>
              <a:rPr lang="en-GB" baseline="0" dirty="0"/>
              <a:t>2. That individual could meet that demand. </a:t>
            </a:r>
          </a:p>
          <a:p>
            <a:pPr marL="228600" indent="-228600">
              <a:buNone/>
            </a:pPr>
            <a:r>
              <a:rPr lang="en-GB" baseline="0" dirty="0"/>
              <a:t>3. Where does that mistrust come from? What evidence do you have? Are you over-reacting? Do others hold this view? </a:t>
            </a:r>
          </a:p>
          <a:p>
            <a:pPr marL="228600" indent="-228600">
              <a:buNone/>
            </a:pPr>
            <a:r>
              <a:rPr lang="en-GB" baseline="0" dirty="0"/>
              <a:t>4.  Do the interviews yourself/ Bring in someone external/ Provide Training and feedback for subordinate and pre-position any resister stakeholders.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12</a:t>
            </a:fld>
            <a:endParaRPr lang="en-US"/>
          </a:p>
        </p:txBody>
      </p:sp>
    </p:spTree>
    <p:extLst>
      <p:ext uri="{BB962C8B-B14F-4D97-AF65-F5344CB8AC3E}">
        <p14:creationId xmlns:p14="http://schemas.microsoft.com/office/powerpoint/2010/main" val="588162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Ask</a:t>
            </a:r>
            <a:r>
              <a:rPr lang="en-GB" baseline="0" dirty="0"/>
              <a:t> / Tell repertoire – Max Landsberg, (2002) Handout</a:t>
            </a:r>
          </a:p>
          <a:p>
            <a:pPr>
              <a:buFont typeface="Arial" pitchFamily="34" charset="0"/>
              <a:buChar char="•"/>
            </a:pPr>
            <a:endParaRPr lang="en-GB" baseline="0" dirty="0"/>
          </a:p>
          <a:p>
            <a:pPr>
              <a:buFont typeface="Arial" pitchFamily="34" charset="0"/>
              <a:buChar char="•"/>
            </a:pPr>
            <a:r>
              <a:rPr lang="en-GB" baseline="0" dirty="0"/>
              <a:t>Asking more empowering – telling is more controlling.</a:t>
            </a:r>
          </a:p>
          <a:p>
            <a:pPr>
              <a:buFont typeface="Arial" pitchFamily="34" charset="0"/>
              <a:buChar char="•"/>
            </a:pPr>
            <a:endParaRPr lang="en-GB" baseline="0" dirty="0"/>
          </a:p>
          <a:p>
            <a:pPr>
              <a:buFont typeface="Arial" pitchFamily="34" charset="0"/>
              <a:buChar char="•"/>
            </a:pPr>
            <a:r>
              <a:rPr lang="en-GB" baseline="0" dirty="0"/>
              <a:t>On a sliding scale from 1 – 5.</a:t>
            </a:r>
          </a:p>
          <a:p>
            <a:pPr marL="228600" indent="-228600">
              <a:buFont typeface="Arial" pitchFamily="34" charset="0"/>
              <a:buAutoNum type="arabicPeriod"/>
            </a:pPr>
            <a:r>
              <a:rPr lang="en-GB" baseline="0" dirty="0"/>
              <a:t>Ask questions and paraphrase</a:t>
            </a:r>
          </a:p>
          <a:p>
            <a:pPr marL="228600" indent="-228600">
              <a:buFont typeface="Arial" pitchFamily="34" charset="0"/>
              <a:buAutoNum type="arabicPeriod"/>
            </a:pPr>
            <a:r>
              <a:rPr lang="en-GB" baseline="0" dirty="0"/>
              <a:t>Make suggestions</a:t>
            </a:r>
          </a:p>
          <a:p>
            <a:pPr marL="228600" indent="-228600">
              <a:buFont typeface="Arial" pitchFamily="34" charset="0"/>
              <a:buAutoNum type="arabicPeriod"/>
            </a:pPr>
            <a:r>
              <a:rPr lang="en-GB" baseline="0" dirty="0"/>
              <a:t>Demonstrate</a:t>
            </a:r>
          </a:p>
          <a:p>
            <a:pPr marL="228600" indent="-228600">
              <a:buFont typeface="Arial" pitchFamily="34" charset="0"/>
              <a:buAutoNum type="arabicPeriod"/>
            </a:pPr>
            <a:r>
              <a:rPr lang="en-GB" baseline="0" dirty="0"/>
              <a:t>Give advice</a:t>
            </a:r>
          </a:p>
          <a:p>
            <a:pPr marL="228600" indent="-228600">
              <a:buFont typeface="Arial" pitchFamily="34" charset="0"/>
              <a:buAutoNum type="arabicPeriod"/>
            </a:pPr>
            <a:r>
              <a:rPr lang="en-GB" baseline="0" dirty="0"/>
              <a:t>Tell what and how.</a:t>
            </a:r>
          </a:p>
          <a:p>
            <a:pPr marL="228600" indent="-228600">
              <a:buFont typeface="Arial" pitchFamily="34" charset="0"/>
              <a:buAutoNum type="arabicPeriod"/>
            </a:pPr>
            <a:endParaRPr lang="en-GB" baseline="0" dirty="0"/>
          </a:p>
          <a:p>
            <a:pPr marL="228600" indent="-228600">
              <a:buFont typeface="Arial" pitchFamily="34" charset="0"/>
              <a:buNone/>
            </a:pPr>
            <a:r>
              <a:rPr lang="en-GB" baseline="0" dirty="0"/>
              <a:t>When is it appropriate to ask – developing a project plan with a team?</a:t>
            </a:r>
          </a:p>
          <a:p>
            <a:pPr marL="228600" indent="-228600">
              <a:buFont typeface="Arial" pitchFamily="34" charset="0"/>
              <a:buNone/>
            </a:pPr>
            <a:r>
              <a:rPr lang="en-GB" baseline="0" dirty="0"/>
              <a:t>When is it appropriate to tell – imparting statutory legal information to an individual??</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In pairs practice with the instant pay-off coaching model</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14</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 Agenda Item – Appraisal training.  </a:t>
            </a:r>
            <a:r>
              <a:rPr lang="en-GB" baseline="0" dirty="0"/>
              <a:t> Build rapport, NLP techniques (my example of Marketing Manager opening up). Use open questions and funnel technique to explore what the real barrier is with Helen.  J Rogers (2008) asserts that at the route of reluctance, resistance or other unhelpful behaviours are ‘flawed thinking patterns’ Once the barrier is identified re-frame that barrier by picking apart the negatives and highlighting all the positives – NLP Re-framing. Agree the positives outweigh the negatives, agree SMART objectives to move forward.  (For example; instead of thinking what a chore it is to cut the lawn, tell yourself it is a great way to get some exercise).</a:t>
            </a:r>
          </a:p>
          <a:p>
            <a:pPr>
              <a:buFont typeface="Arial" pitchFamily="34" charset="0"/>
              <a:buChar char="•"/>
            </a:pPr>
            <a:r>
              <a:rPr lang="en-GB" baseline="0" dirty="0"/>
              <a:t>Concerns – Helen might doggedly resist, not be receptive to rapport building – how will you overcome this? Ultimately outline the consequences.</a:t>
            </a:r>
          </a:p>
          <a:p>
            <a:pPr>
              <a:buFont typeface="Arial" pitchFamily="34" charset="0"/>
              <a:buChar char="•"/>
            </a:pPr>
            <a:r>
              <a:rPr lang="en-GB" baseline="0" dirty="0"/>
              <a:t>Helen’s concerns – she may feel she is being squeezed, does not have the band-width to take on more, does not have the skills or confidence, might have personal issues causing barriers.</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val="2122569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NHS Mentoring Scheme example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a:p>
        </p:txBody>
      </p:sp>
    </p:spTree>
    <p:extLst>
      <p:ext uri="{BB962C8B-B14F-4D97-AF65-F5344CB8AC3E}">
        <p14:creationId xmlns:p14="http://schemas.microsoft.com/office/powerpoint/2010/main" val="27137826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NHS Mentoring Scheme example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17</a:t>
            </a:fld>
            <a:endParaRPr lang="en-US"/>
          </a:p>
        </p:txBody>
      </p:sp>
    </p:spTree>
    <p:extLst>
      <p:ext uri="{BB962C8B-B14F-4D97-AF65-F5344CB8AC3E}">
        <p14:creationId xmlns:p14="http://schemas.microsoft.com/office/powerpoint/2010/main" val="17834795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NHS Mentoring Scheme example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a:p>
        </p:txBody>
      </p:sp>
    </p:spTree>
    <p:extLst>
      <p:ext uri="{BB962C8B-B14F-4D97-AF65-F5344CB8AC3E}">
        <p14:creationId xmlns:p14="http://schemas.microsoft.com/office/powerpoint/2010/main" val="23253296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NHS Mentoring Scheme example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20</a:t>
            </a:fld>
            <a:endParaRPr lang="en-US"/>
          </a:p>
        </p:txBody>
      </p:sp>
    </p:spTree>
    <p:extLst>
      <p:ext uri="{BB962C8B-B14F-4D97-AF65-F5344CB8AC3E}">
        <p14:creationId xmlns:p14="http://schemas.microsoft.com/office/powerpoint/2010/main" val="5842277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a:p>
        </p:txBody>
      </p:sp>
    </p:spTree>
    <p:extLst>
      <p:ext uri="{BB962C8B-B14F-4D97-AF65-F5344CB8AC3E}">
        <p14:creationId xmlns:p14="http://schemas.microsoft.com/office/powerpoint/2010/main" val="1108603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09/01/2020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170571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6.jpeg"/><Relationship Id="rId7" Type="http://schemas.openxmlformats.org/officeDocument/2006/relationships/hyperlink" Target="https://creativecommons.org/licenses/by/3.0/" TargetMode="Externa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hyperlink" Target="http://classiblogger.blogspot.com/2013/04/best-self-help-books-are-required-for.html" TargetMode="External"/><Relationship Id="rId5" Type="http://schemas.openxmlformats.org/officeDocument/2006/relationships/image" Target="../media/image7.jpeg"/><Relationship Id="rId4" Type="http://schemas.openxmlformats.org/officeDocument/2006/relationships/hyperlink" Target="http://texagermanadian.blogspot.com/2011/07/more-you-know-monday-birthday-edition.html" TargetMode="External"/><Relationship Id="rId9" Type="http://schemas.openxmlformats.org/officeDocument/2006/relationships/hyperlink" Target="http://mushroom9058.tistory.com/26" TargetMode="Externa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video" Target="https://www.youtube.com/embed/gSblCm6XpLo" TargetMode="Externa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tnm3VwfX7Gs"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hyperlink" Target="https://creativecommons.org/licenses/by-nc-nd/3.0/" TargetMode="External"/><Relationship Id="rId4" Type="http://schemas.openxmlformats.org/officeDocument/2006/relationships/hyperlink" Target="http://vinodtbidwaik.blogspot.com/2013/09/how-people-explain-things.html"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Skills for the Workplace</a:t>
            </a:r>
            <a:br>
              <a:rPr lang="en-GB" dirty="0">
                <a:solidFill>
                  <a:schemeClr val="bg1"/>
                </a:solidFill>
              </a:rPr>
            </a:br>
            <a:r>
              <a:rPr lang="en-GB" dirty="0">
                <a:solidFill>
                  <a:schemeClr val="bg1"/>
                </a:solidFill>
              </a:rPr>
              <a:t>Week Three</a:t>
            </a:r>
          </a:p>
        </p:txBody>
      </p:sp>
      <p:sp>
        <p:nvSpPr>
          <p:cNvPr id="5" name="Subtitle 4"/>
          <p:cNvSpPr>
            <a:spLocks noGrp="1"/>
          </p:cNvSpPr>
          <p:nvPr>
            <p:ph type="subTitle" idx="1"/>
          </p:nvPr>
        </p:nvSpPr>
        <p:spPr>
          <a:xfrm>
            <a:off x="1115616" y="1484784"/>
            <a:ext cx="6400800" cy="1752600"/>
          </a:xfrm>
        </p:spPr>
        <p:txBody>
          <a:bodyPr>
            <a:normAutofit/>
          </a:bodyPr>
          <a:lstStyle/>
          <a:p>
            <a:r>
              <a:rPr lang="en-GB" sz="4000" i="1" dirty="0">
                <a:solidFill>
                  <a:schemeClr val="accent6"/>
                </a:solidFill>
              </a:rPr>
              <a:t>Coaching &amp;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07987" y="288112"/>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nvPr>
        </p:nvGraphicFramePr>
        <p:xfrm>
          <a:off x="419100" y="692696"/>
          <a:ext cx="8316912" cy="495170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601330">
                <a:tc>
                  <a:txBody>
                    <a:bodyPr/>
                    <a:lstStyle/>
                    <a:p>
                      <a:r>
                        <a:rPr lang="en-GB" sz="1700" b="0" dirty="0"/>
                        <a:t>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kern="1200" dirty="0">
                          <a:effectLst/>
                          <a:latin typeface="Arial" panose="020B0604020202020204" pitchFamily="34" charset="0"/>
                          <a:cs typeface="Arial" panose="020B0604020202020204" pitchFamily="34" charset="0"/>
                        </a:rPr>
                        <a:t>Introduction, definitions, similarities and differences, other learning initiatives</a:t>
                      </a:r>
                      <a:endParaRPr lang="en-GB" sz="1700" b="0" noProof="0" dirty="0">
                        <a:latin typeface="Arial" panose="020B0604020202020204" pitchFamily="34" charset="0"/>
                        <a:cs typeface="Arial" panose="020B0604020202020204" pitchFamily="34" charset="0"/>
                      </a:endParaRPr>
                    </a:p>
                    <a:p>
                      <a:endParaRPr lang="en-GB" sz="17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7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Arial" panose="020B0604020202020204" pitchFamily="34" charset="0"/>
                          <a:ea typeface="+mn-ea"/>
                          <a:cs typeface="Arial" panose="020B0604020202020204" pitchFamily="34" charset="0"/>
                        </a:rPr>
                        <a:t>Internal v external, Line Manager as the coach/mentor regulations</a:t>
                      </a:r>
                    </a:p>
                    <a:p>
                      <a:endParaRPr lang="en-GB" sz="17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a:solidFill>
                            <a:schemeClr val="tx1"/>
                          </a:solidFill>
                          <a:latin typeface="Arial" panose="020B0604020202020204" pitchFamily="34" charset="0"/>
                          <a:cs typeface="Arial" panose="020B0604020202020204" pitchFamily="34" charset="0"/>
                        </a:rPr>
                        <a:t>The purpose of coaching and mentoring, coaching and mentoring best practice examples, coaching models, </a:t>
                      </a:r>
                      <a:endParaRPr lang="en-GB" sz="17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r h="601330">
                <a:tc>
                  <a:txBody>
                    <a:bodyPr/>
                    <a:lstStyle/>
                    <a:p>
                      <a:r>
                        <a:rPr lang="en-GB" sz="1700" dirty="0"/>
                        <a:t>4</a:t>
                      </a:r>
                    </a:p>
                  </a:txBody>
                  <a:tcPr/>
                </a:tc>
                <a:tc>
                  <a:txBody>
                    <a:bodyPr/>
                    <a:lstStyle/>
                    <a:p>
                      <a:r>
                        <a:rPr lang="en-GB" sz="1700" dirty="0">
                          <a:latin typeface="Arial" panose="020B0604020202020204" pitchFamily="34" charset="0"/>
                          <a:cs typeface="Arial" panose="020B0604020202020204" pitchFamily="34" charset="0"/>
                        </a:rPr>
                        <a:t>READING WEEK</a:t>
                      </a:r>
                    </a:p>
                  </a:txBody>
                  <a:tcPr/>
                </a:tc>
                <a:extLst>
                  <a:ext uri="{0D108BD9-81ED-4DB2-BD59-A6C34878D82A}">
                    <a16:rowId xmlns:a16="http://schemas.microsoft.com/office/drawing/2014/main" val="1728515752"/>
                  </a:ext>
                </a:extLst>
              </a:tr>
              <a:tr h="601330">
                <a:tc>
                  <a:txBody>
                    <a:bodyPr/>
                    <a:lstStyle/>
                    <a:p>
                      <a:r>
                        <a:rPr lang="en-GB" sz="1700" dirty="0"/>
                        <a:t>5</a:t>
                      </a:r>
                    </a:p>
                  </a:txBody>
                  <a:tcPr/>
                </a:tc>
                <a:tc>
                  <a:txBody>
                    <a:bodyPr/>
                    <a:lstStyle/>
                    <a:p>
                      <a:r>
                        <a:rPr lang="en-GB" sz="1700" dirty="0">
                          <a:latin typeface="Arial" panose="020B0604020202020204" pitchFamily="34" charset="0"/>
                          <a:cs typeface="Arial" panose="020B0604020202020204" pitchFamily="34" charset="0"/>
                        </a:rPr>
                        <a:t>Skills, values, attitudes, beliefs and behaviours of an effective coach/mentor</a:t>
                      </a:r>
                    </a:p>
                  </a:txBody>
                  <a:tcPr/>
                </a:tc>
                <a:extLst>
                  <a:ext uri="{0D108BD9-81ED-4DB2-BD59-A6C34878D82A}">
                    <a16:rowId xmlns:a16="http://schemas.microsoft.com/office/drawing/2014/main" val="1225424741"/>
                  </a:ext>
                </a:extLst>
              </a:tr>
              <a:tr h="343617">
                <a:tc>
                  <a:txBody>
                    <a:bodyPr/>
                    <a:lstStyle/>
                    <a:p>
                      <a:r>
                        <a:rPr lang="en-GB" sz="1700" dirty="0"/>
                        <a:t>6</a:t>
                      </a:r>
                    </a:p>
                  </a:txBody>
                  <a:tcPr/>
                </a:tc>
                <a:tc>
                  <a:txBody>
                    <a:bodyPr/>
                    <a:lstStyle/>
                    <a:p>
                      <a:r>
                        <a:rPr lang="en-GB" sz="1700" dirty="0">
                          <a:latin typeface="Arial" panose="020B0604020202020204" pitchFamily="34" charset="0"/>
                          <a:cs typeface="Arial" panose="020B0604020202020204" pitchFamily="34" charset="0"/>
                        </a:rPr>
                        <a:t>Practical exercise</a:t>
                      </a:r>
                    </a:p>
                  </a:txBody>
                  <a:tcPr/>
                </a:tc>
                <a:extLst>
                  <a:ext uri="{0D108BD9-81ED-4DB2-BD59-A6C34878D82A}">
                    <a16:rowId xmlns:a16="http://schemas.microsoft.com/office/drawing/2014/main" val="1851848508"/>
                  </a:ext>
                </a:extLst>
              </a:tr>
              <a:tr h="601330">
                <a:tc>
                  <a:txBody>
                    <a:bodyPr/>
                    <a:lstStyle/>
                    <a:p>
                      <a:r>
                        <a:rPr lang="en-GB" sz="1700" dirty="0"/>
                        <a:t>7</a:t>
                      </a:r>
                    </a:p>
                  </a:txBody>
                  <a:tcPr/>
                </a:tc>
                <a:tc>
                  <a:txBody>
                    <a:bodyPr/>
                    <a:lstStyle/>
                    <a:p>
                      <a:r>
                        <a:rPr lang="en-GB" sz="1700" dirty="0">
                          <a:latin typeface="Arial" panose="020B0604020202020204" pitchFamily="34" charset="0"/>
                          <a:cs typeface="Arial" panose="020B0604020202020204" pitchFamily="34" charset="0"/>
                        </a:rPr>
                        <a:t>Different coaching and mentoring strategies, the optimum business contexts for the same.</a:t>
                      </a:r>
                    </a:p>
                  </a:txBody>
                  <a:tcPr/>
                </a:tc>
                <a:extLst>
                  <a:ext uri="{0D108BD9-81ED-4DB2-BD59-A6C34878D82A}">
                    <a16:rowId xmlns:a16="http://schemas.microsoft.com/office/drawing/2014/main" val="3055044275"/>
                  </a:ext>
                </a:extLst>
              </a:tr>
              <a:tr h="608662">
                <a:tc>
                  <a:txBody>
                    <a:bodyPr/>
                    <a:lstStyle/>
                    <a:p>
                      <a:r>
                        <a:rPr lang="en-GB" sz="17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a:solidFill>
                            <a:schemeClr val="tx1"/>
                          </a:solidFill>
                          <a:latin typeface="Arial" panose="020B0604020202020204" pitchFamily="34" charset="0"/>
                          <a:cs typeface="Arial" panose="020B0604020202020204" pitchFamily="34" charset="0"/>
                        </a:rPr>
                        <a:t>The future of coaching and mentoring in 21</a:t>
                      </a:r>
                      <a:r>
                        <a:rPr lang="en-GB" sz="1700" b="0" baseline="30000" noProof="0" dirty="0">
                          <a:solidFill>
                            <a:schemeClr val="tx1"/>
                          </a:solidFill>
                          <a:latin typeface="Arial" panose="020B0604020202020204" pitchFamily="34" charset="0"/>
                          <a:cs typeface="Arial" panose="020B0604020202020204" pitchFamily="34" charset="0"/>
                        </a:rPr>
                        <a:t>st</a:t>
                      </a:r>
                      <a:r>
                        <a:rPr lang="en-GB" sz="1700" b="0" noProof="0" dirty="0">
                          <a:solidFill>
                            <a:schemeClr val="tx1"/>
                          </a:solidFill>
                          <a:latin typeface="Arial" panose="020B0604020202020204" pitchFamily="34" charset="0"/>
                          <a:cs typeface="Arial" panose="020B0604020202020204" pitchFamily="34" charset="0"/>
                        </a:rPr>
                        <a:t> Century business, the tangible and intangible benefits of coaching and mentoring.</a:t>
                      </a:r>
                    </a:p>
                  </a:txBody>
                  <a:tcPr/>
                </a:tc>
                <a:extLst>
                  <a:ext uri="{0D108BD9-81ED-4DB2-BD59-A6C34878D82A}">
                    <a16:rowId xmlns:a16="http://schemas.microsoft.com/office/drawing/2014/main" val="3284893832"/>
                  </a:ext>
                </a:extLst>
              </a:tr>
              <a:tr h="343617">
                <a:tc>
                  <a:txBody>
                    <a:bodyPr/>
                    <a:lstStyle/>
                    <a:p>
                      <a:r>
                        <a:rPr lang="en-GB" sz="1700" dirty="0"/>
                        <a:t>9</a:t>
                      </a:r>
                    </a:p>
                  </a:txBody>
                  <a:tcPr/>
                </a:tc>
                <a:tc>
                  <a:txBody>
                    <a:bodyPr/>
                    <a:lstStyle/>
                    <a:p>
                      <a:r>
                        <a:rPr lang="en-GB" sz="1700" dirty="0"/>
                        <a:t>ONE TO ONE APPOINTMENTS</a:t>
                      </a:r>
                    </a:p>
                  </a:txBody>
                  <a:tcPr/>
                </a:tc>
                <a:extLst>
                  <a:ext uri="{0D108BD9-81ED-4DB2-BD59-A6C34878D82A}">
                    <a16:rowId xmlns:a16="http://schemas.microsoft.com/office/drawing/2014/main" val="2760914929"/>
                  </a:ext>
                </a:extLst>
              </a:tr>
            </a:tbl>
          </a:graphicData>
        </a:graphic>
      </p:graphicFrame>
    </p:spTree>
    <p:extLst>
      <p:ext uri="{BB962C8B-B14F-4D97-AF65-F5344CB8AC3E}">
        <p14:creationId xmlns:p14="http://schemas.microsoft.com/office/powerpoint/2010/main" val="330308406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69887" y="548680"/>
            <a:ext cx="8328025" cy="219075"/>
          </a:xfrm>
        </p:spPr>
        <p:txBody>
          <a:bodyPr>
            <a:noAutofit/>
          </a:bodyPr>
          <a:lstStyle/>
          <a:p>
            <a:pPr algn="l" eaLnBrk="1" hangingPunct="1"/>
            <a:r>
              <a:rPr lang="en-US" altLang="en-US" sz="3200" dirty="0"/>
              <a:t>Session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1466050660"/>
              </p:ext>
            </p:extLst>
          </p:nvPr>
        </p:nvGraphicFramePr>
        <p:xfrm>
          <a:off x="539552" y="1124744"/>
          <a:ext cx="8316912" cy="180399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601330">
                <a:tc>
                  <a:txBody>
                    <a:bodyPr/>
                    <a:lstStyle/>
                    <a:p>
                      <a:r>
                        <a:rPr lang="en-GB" sz="1700" b="0" dirty="0"/>
                        <a:t>1</a:t>
                      </a:r>
                    </a:p>
                  </a:txBody>
                  <a:tcPr/>
                </a:tc>
                <a:tc>
                  <a:txBody>
                    <a:bodyPr/>
                    <a:lstStyle/>
                    <a:p>
                      <a:r>
                        <a:rPr lang="en-GB" sz="1700" b="0" dirty="0">
                          <a:latin typeface="Arial" panose="020B0604020202020204" pitchFamily="34" charset="0"/>
                          <a:cs typeface="Arial" panose="020B0604020202020204" pitchFamily="34" charset="0"/>
                        </a:rPr>
                        <a:t>The purpose of coaching and mentoring</a:t>
                      </a:r>
                    </a:p>
                  </a:txBody>
                  <a:tcPr/>
                </a:tc>
                <a:extLst>
                  <a:ext uri="{0D108BD9-81ED-4DB2-BD59-A6C34878D82A}">
                    <a16:rowId xmlns:a16="http://schemas.microsoft.com/office/drawing/2014/main" val="1824839701"/>
                  </a:ext>
                </a:extLst>
              </a:tr>
              <a:tr h="601330">
                <a:tc>
                  <a:txBody>
                    <a:bodyPr/>
                    <a:lstStyle/>
                    <a:p>
                      <a:r>
                        <a:rPr lang="en-GB" sz="1700" dirty="0"/>
                        <a:t>2</a:t>
                      </a:r>
                    </a:p>
                  </a:txBody>
                  <a:tcPr/>
                </a:tc>
                <a:tc>
                  <a:txBody>
                    <a:bodyPr/>
                    <a:lstStyle/>
                    <a:p>
                      <a:r>
                        <a:rPr lang="en-GB" sz="1700" dirty="0">
                          <a:latin typeface="Arial" panose="020B0604020202020204" pitchFamily="34" charset="0"/>
                          <a:cs typeface="Arial" panose="020B0604020202020204" pitchFamily="34" charset="0"/>
                        </a:rPr>
                        <a:t>Coaching and mentoring best practice examples</a:t>
                      </a: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700" dirty="0">
                          <a:latin typeface="Arial" panose="020B0604020202020204" pitchFamily="34" charset="0"/>
                          <a:cs typeface="Arial" panose="020B0604020202020204" pitchFamily="34" charset="0"/>
                        </a:rPr>
                        <a:t>Coaching and mentoring models.</a:t>
                      </a: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755415222"/>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a:t>1 The Purpose of Coaching &amp; Mentoring in Business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r>
              <a:rPr lang="en-GB" sz="2800" dirty="0"/>
              <a:t>Refer to week one </a:t>
            </a:r>
            <a:r>
              <a:rPr lang="en-GB" sz="2800" dirty="0" err="1"/>
              <a:t>Powerpoint</a:t>
            </a:r>
            <a:r>
              <a:rPr lang="en-GB" sz="2800" dirty="0"/>
              <a:t> and discussions.</a:t>
            </a:r>
          </a:p>
          <a:p>
            <a:r>
              <a:rPr lang="en-GB" sz="2800" dirty="0"/>
              <a:t>In your groups discuss and analyse the benefit that coaching/mentoring initiatives to business.</a:t>
            </a:r>
          </a:p>
          <a:p>
            <a:endParaRPr lang="en-GB" sz="2800" dirty="0"/>
          </a:p>
          <a:p>
            <a:endParaRPr lang="en-GB" sz="2800" dirty="0"/>
          </a:p>
          <a:p>
            <a:endParaRPr lang="en-GB" sz="2800" dirty="0"/>
          </a:p>
          <a:p>
            <a:endParaRPr lang="en-GB" sz="2800" dirty="0"/>
          </a:p>
          <a:p>
            <a:endParaRPr lang="en-GB" sz="2800" dirty="0"/>
          </a:p>
          <a:p>
            <a:r>
              <a:rPr lang="en-GB" sz="2800" dirty="0"/>
              <a:t>Case study example </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45E4272E-D08D-494A-9A5C-369E5F8C6A7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7787" y="2936065"/>
            <a:ext cx="2222443" cy="1482092"/>
          </a:xfrm>
          <a:prstGeom prst="rect">
            <a:avLst/>
          </a:prstGeom>
        </p:spPr>
      </p:pic>
      <p:sp>
        <p:nvSpPr>
          <p:cNvPr id="8" name="TextBox 7">
            <a:extLst>
              <a:ext uri="{FF2B5EF4-FFF2-40B4-BE49-F238E27FC236}">
                <a16:creationId xmlns:a16="http://schemas.microsoft.com/office/drawing/2014/main" id="{A217F80B-E4CF-4701-B027-620E793419EB}"/>
              </a:ext>
            </a:extLst>
          </p:cNvPr>
          <p:cNvSpPr txBox="1"/>
          <p:nvPr/>
        </p:nvSpPr>
        <p:spPr>
          <a:xfrm>
            <a:off x="2669415" y="2628781"/>
            <a:ext cx="914400" cy="1600438"/>
          </a:xfrm>
          <a:prstGeom prst="rect">
            <a:avLst/>
          </a:prstGeom>
          <a:noFill/>
        </p:spPr>
        <p:txBody>
          <a:bodyPr wrap="square" rtlCol="0">
            <a:spAutoFit/>
          </a:bodyPr>
          <a:lstStyle/>
          <a:p>
            <a:r>
              <a:rPr lang="en-GB" dirty="0"/>
              <a:t> </a:t>
            </a:r>
            <a:r>
              <a:rPr lang="en-GB" sz="8000" dirty="0"/>
              <a:t>=</a:t>
            </a:r>
          </a:p>
        </p:txBody>
      </p:sp>
      <p:pic>
        <p:nvPicPr>
          <p:cNvPr id="10" name="Picture 9">
            <a:extLst>
              <a:ext uri="{FF2B5EF4-FFF2-40B4-BE49-F238E27FC236}">
                <a16:creationId xmlns:a16="http://schemas.microsoft.com/office/drawing/2014/main" id="{058BF8A1-379A-4D9A-A65F-0BC024295E5E}"/>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52839" y="2560354"/>
            <a:ext cx="2222444" cy="2233514"/>
          </a:xfrm>
          <a:prstGeom prst="rect">
            <a:avLst/>
          </a:prstGeom>
        </p:spPr>
      </p:pic>
      <p:sp>
        <p:nvSpPr>
          <p:cNvPr id="11" name="TextBox 10">
            <a:extLst>
              <a:ext uri="{FF2B5EF4-FFF2-40B4-BE49-F238E27FC236}">
                <a16:creationId xmlns:a16="http://schemas.microsoft.com/office/drawing/2014/main" id="{F4AF9F22-BE47-46B8-9D7E-0D10E57B1108}"/>
              </a:ext>
            </a:extLst>
          </p:cNvPr>
          <p:cNvSpPr txBox="1"/>
          <p:nvPr/>
        </p:nvSpPr>
        <p:spPr>
          <a:xfrm>
            <a:off x="0" y="7029160"/>
            <a:ext cx="2978019" cy="230832"/>
          </a:xfrm>
          <a:prstGeom prst="rect">
            <a:avLst/>
          </a:prstGeom>
          <a:noFill/>
        </p:spPr>
        <p:txBody>
          <a:bodyPr wrap="square" rtlCol="0">
            <a:spAutoFit/>
          </a:bodyPr>
          <a:lstStyle/>
          <a:p>
            <a:r>
              <a:rPr lang="en-GB" sz="900">
                <a:hlinkClick r:id="rId6" tooltip="http://classiblogger.blogspot.com/2013/04/best-self-help-books-are-required-for.html"/>
              </a:rPr>
              <a:t>This Photo</a:t>
            </a:r>
            <a:r>
              <a:rPr lang="en-GB" sz="900"/>
              <a:t> by Unknown Author is licensed under </a:t>
            </a:r>
            <a:r>
              <a:rPr lang="en-GB" sz="900">
                <a:hlinkClick r:id="rId7" tooltip="https://creativecommons.org/licenses/by/3.0/"/>
              </a:rPr>
              <a:t>CC BY</a:t>
            </a:r>
            <a:endParaRPr lang="en-GB" sz="900"/>
          </a:p>
        </p:txBody>
      </p:sp>
      <p:sp>
        <p:nvSpPr>
          <p:cNvPr id="12" name="TextBox 11">
            <a:extLst>
              <a:ext uri="{FF2B5EF4-FFF2-40B4-BE49-F238E27FC236}">
                <a16:creationId xmlns:a16="http://schemas.microsoft.com/office/drawing/2014/main" id="{1031CBA6-2CF4-4AAA-8868-D94047DDF175}"/>
              </a:ext>
            </a:extLst>
          </p:cNvPr>
          <p:cNvSpPr txBox="1"/>
          <p:nvPr/>
        </p:nvSpPr>
        <p:spPr>
          <a:xfrm>
            <a:off x="5687107" y="2682328"/>
            <a:ext cx="914400" cy="1600438"/>
          </a:xfrm>
          <a:prstGeom prst="rect">
            <a:avLst/>
          </a:prstGeom>
          <a:noFill/>
        </p:spPr>
        <p:txBody>
          <a:bodyPr wrap="square" rtlCol="0">
            <a:spAutoFit/>
          </a:bodyPr>
          <a:lstStyle/>
          <a:p>
            <a:r>
              <a:rPr lang="en-GB" dirty="0"/>
              <a:t> </a:t>
            </a:r>
            <a:r>
              <a:rPr lang="en-GB" sz="8000" dirty="0"/>
              <a:t>=</a:t>
            </a:r>
          </a:p>
        </p:txBody>
      </p:sp>
      <p:pic>
        <p:nvPicPr>
          <p:cNvPr id="16" name="Picture 15">
            <a:extLst>
              <a:ext uri="{FF2B5EF4-FFF2-40B4-BE49-F238E27FC236}">
                <a16:creationId xmlns:a16="http://schemas.microsoft.com/office/drawing/2014/main" id="{B474E1B0-F85A-4D64-B8B1-C655503B8B5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427672" y="2628781"/>
            <a:ext cx="2470579" cy="2463460"/>
          </a:xfrm>
          <a:prstGeom prst="rect">
            <a:avLst/>
          </a:prstGeom>
        </p:spPr>
      </p:pic>
    </p:spTree>
    <p:extLst>
      <p:ext uri="{BB962C8B-B14F-4D97-AF65-F5344CB8AC3E}">
        <p14:creationId xmlns:p14="http://schemas.microsoft.com/office/powerpoint/2010/main" val="3599482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 Best Practice Examples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The Best Coaching Session Ever... Heather Christie">
            <a:hlinkClick r:id="" action="ppaction://media"/>
            <a:extLst>
              <a:ext uri="{FF2B5EF4-FFF2-40B4-BE49-F238E27FC236}">
                <a16:creationId xmlns:a16="http://schemas.microsoft.com/office/drawing/2014/main" id="{7A7D5B82-85B2-4F0D-8568-309F65D403EE}"/>
              </a:ext>
            </a:extLst>
          </p:cNvPr>
          <p:cNvPicPr>
            <a:picLocks noRot="1" noChangeAspect="1"/>
          </p:cNvPicPr>
          <p:nvPr>
            <a:videoFile r:link="rId1"/>
          </p:nvPr>
        </p:nvPicPr>
        <p:blipFill>
          <a:blip r:embed="rId4"/>
          <a:stretch>
            <a:fillRect/>
          </a:stretch>
        </p:blipFill>
        <p:spPr>
          <a:xfrm>
            <a:off x="1691680" y="1844824"/>
            <a:ext cx="5616624" cy="2870051"/>
          </a:xfrm>
          <a:prstGeom prst="rect">
            <a:avLst/>
          </a:prstGeom>
        </p:spPr>
      </p:pic>
    </p:spTree>
    <p:extLst>
      <p:ext uri="{BB962C8B-B14F-4D97-AF65-F5344CB8AC3E}">
        <p14:creationId xmlns:p14="http://schemas.microsoft.com/office/powerpoint/2010/main" val="3066640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B09014C-91B4-4997-93E1-734B4004DB5C}"/>
              </a:ext>
            </a:extLst>
          </p:cNvPr>
          <p:cNvSpPr>
            <a:spLocks noGrp="1"/>
          </p:cNvSpPr>
          <p:nvPr>
            <p:ph idx="1"/>
          </p:nvPr>
        </p:nvSpPr>
        <p:spPr/>
        <p:txBody>
          <a:bodyPr rtlCol="0">
            <a:normAutofit/>
          </a:bodyPr>
          <a:lstStyle/>
          <a:p>
            <a:pPr marL="205740">
              <a:defRPr/>
            </a:pPr>
            <a:endParaRPr lang="en-US" dirty="0"/>
          </a:p>
          <a:p>
            <a:pPr marL="205740">
              <a:defRPr/>
            </a:pPr>
            <a:endParaRPr lang="en-US" dirty="0"/>
          </a:p>
          <a:p>
            <a:pPr marL="205740">
              <a:defRPr/>
            </a:pPr>
            <a:endParaRPr lang="en-US" dirty="0"/>
          </a:p>
          <a:p>
            <a:pPr marL="34290" indent="0" algn="ctr">
              <a:buNone/>
              <a:defRPr/>
            </a:pPr>
            <a:r>
              <a:rPr lang="en-US" sz="3300" b="1" dirty="0">
                <a:solidFill>
                  <a:schemeClr val="tx1">
                    <a:lumMod val="50000"/>
                  </a:schemeClr>
                </a:solidFill>
                <a:latin typeface="Arial" panose="020B0604020202020204" pitchFamily="34" charset="0"/>
                <a:cs typeface="Arial" panose="020B0604020202020204" pitchFamily="34" charset="0"/>
              </a:rPr>
              <a:t>Building a Coaching Culture</a:t>
            </a:r>
          </a:p>
        </p:txBody>
      </p:sp>
      <p:pic>
        <p:nvPicPr>
          <p:cNvPr id="18434" name="Picture 4">
            <a:extLst>
              <a:ext uri="{FF2B5EF4-FFF2-40B4-BE49-F238E27FC236}">
                <a16:creationId xmlns:a16="http://schemas.microsoft.com/office/drawing/2014/main" id="{82E13134-3567-4142-8F69-1E0F571067A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16844" y="1159669"/>
            <a:ext cx="6261497" cy="1079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03825E6F-AF68-4362-B7D5-87356E83B683}"/>
              </a:ext>
            </a:extLst>
          </p:cNvPr>
          <p:cNvSpPr>
            <a:spLocks noGrp="1"/>
          </p:cNvSpPr>
          <p:nvPr>
            <p:ph type="title"/>
          </p:nvPr>
        </p:nvSpPr>
        <p:spPr>
          <a:xfrm>
            <a:off x="405584" y="263001"/>
            <a:ext cx="8229600" cy="1143000"/>
          </a:xfrm>
        </p:spPr>
        <p:txBody>
          <a:bodyPr>
            <a:normAutofit/>
          </a:bodyPr>
          <a:lstStyle/>
          <a:p>
            <a:r>
              <a:rPr lang="en-GB" sz="3200" dirty="0"/>
              <a:t>2. Best Practice Examples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ubtitle 2">
            <a:extLst>
              <a:ext uri="{FF2B5EF4-FFF2-40B4-BE49-F238E27FC236}">
                <a16:creationId xmlns:a16="http://schemas.microsoft.com/office/drawing/2014/main" id="{65932270-3F99-48C6-8985-58515FA979D1}"/>
              </a:ext>
            </a:extLst>
          </p:cNvPr>
          <p:cNvSpPr>
            <a:spLocks noGrp="1"/>
          </p:cNvSpPr>
          <p:nvPr>
            <p:ph type="subTitle" idx="1"/>
          </p:nvPr>
        </p:nvSpPr>
        <p:spPr>
          <a:xfrm>
            <a:off x="1547664" y="1412776"/>
            <a:ext cx="6400800" cy="1473200"/>
          </a:xfrm>
        </p:spPr>
        <p:txBody>
          <a:bodyPr/>
          <a:lstStyle/>
          <a:p>
            <a:endParaRPr lang="en-GB" altLang="en-US" sz="3000" dirty="0"/>
          </a:p>
        </p:txBody>
      </p:sp>
      <p:pic>
        <p:nvPicPr>
          <p:cNvPr id="14339" name="Picture 3">
            <a:extLst>
              <a:ext uri="{FF2B5EF4-FFF2-40B4-BE49-F238E27FC236}">
                <a16:creationId xmlns:a16="http://schemas.microsoft.com/office/drawing/2014/main" id="{702AA35C-7034-4B6C-B87C-CCD1C0C4B2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0825" y="5732463"/>
            <a:ext cx="3241675"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F6CF2739-09A0-4B2A-BC08-FEEABE6DBFED}"/>
              </a:ext>
            </a:extLst>
          </p:cNvPr>
          <p:cNvPicPr/>
          <p:nvPr/>
        </p:nvPicPr>
        <p:blipFill rotWithShape="1">
          <a:blip r:embed="rId4"/>
          <a:srcRect l="34069" t="21872" r="19233" b="13694"/>
          <a:stretch/>
        </p:blipFill>
        <p:spPr bwMode="auto">
          <a:xfrm>
            <a:off x="1108820" y="1406001"/>
            <a:ext cx="7278488" cy="4434871"/>
          </a:xfrm>
          <a:prstGeom prst="rect">
            <a:avLst/>
          </a:prstGeom>
          <a:ln>
            <a:noFill/>
          </a:ln>
          <a:extLst>
            <a:ext uri="{53640926-AAD7-44D8-BBD7-CCE9431645EC}">
              <a14:shadowObscured xmlns:a14="http://schemas.microsoft.com/office/drawing/2010/main"/>
            </a:ext>
          </a:extLst>
        </p:spPr>
      </p:pic>
      <p:sp>
        <p:nvSpPr>
          <p:cNvPr id="8" name="Title 3">
            <a:extLst>
              <a:ext uri="{FF2B5EF4-FFF2-40B4-BE49-F238E27FC236}">
                <a16:creationId xmlns:a16="http://schemas.microsoft.com/office/drawing/2014/main" id="{78A2456F-B084-4F05-B6B1-0433B5657317}"/>
              </a:ext>
            </a:extLst>
          </p:cNvPr>
          <p:cNvSpPr txBox="1">
            <a:spLocks/>
          </p:cNvSpPr>
          <p:nvPr/>
        </p:nvSpPr>
        <p:spPr>
          <a:xfrm>
            <a:off x="457200" y="44562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a:t>2. Best Practice Examples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3. Coaching &amp; Mentoring Models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but the best known of them is the GROW model. </a:t>
            </a:r>
          </a:p>
          <a:p>
            <a:pPr marL="0" indent="0">
              <a:buNone/>
            </a:pPr>
            <a:endParaRPr lang="en-GB" sz="2800" dirty="0"/>
          </a:p>
          <a:p>
            <a:pPr marL="0" indent="0">
              <a:buNone/>
            </a:pPr>
            <a:r>
              <a:rPr lang="en-GB" sz="2800" dirty="0"/>
              <a:t>The grow model in action:</a:t>
            </a:r>
          </a:p>
          <a:p>
            <a:pPr marL="0" indent="0">
              <a:buNone/>
            </a:pPr>
            <a:r>
              <a:rPr lang="en-GB" sz="1800" dirty="0">
                <a:hlinkClick r:id="rId3"/>
              </a:rPr>
              <a:t>https://www.youtube.com/watch?v=tnm3VwfX7Gs</a:t>
            </a:r>
            <a:endParaRPr lang="en-GB" sz="1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p:cNvPicPr>
            <a:picLocks noChangeAspect="1"/>
          </p:cNvPicPr>
          <p:nvPr/>
        </p:nvPicPr>
        <p:blipFill rotWithShape="1">
          <a:blip r:embed="rId4" cstate="print"/>
          <a:srcRect t="13255"/>
          <a:stretch/>
        </p:blipFill>
        <p:spPr>
          <a:xfrm>
            <a:off x="6156176" y="3140968"/>
            <a:ext cx="2905395" cy="2520280"/>
          </a:xfrm>
          <a:prstGeom prst="rect">
            <a:avLst/>
          </a:prstGeom>
        </p:spPr>
      </p:pic>
    </p:spTree>
    <p:extLst>
      <p:ext uri="{BB962C8B-B14F-4D97-AF65-F5344CB8AC3E}">
        <p14:creationId xmlns:p14="http://schemas.microsoft.com/office/powerpoint/2010/main" val="2791031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3.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ext uri="{D42A27DB-BD31-4B8C-83A1-F6EECF244321}">
                <p14:modId xmlns:p14="http://schemas.microsoft.com/office/powerpoint/2010/main" val="1521713733"/>
              </p:ext>
            </p:extLst>
          </p:nvPr>
        </p:nvGraphicFramePr>
        <p:xfrm>
          <a:off x="395536" y="1382690"/>
          <a:ext cx="8297728" cy="4338605"/>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3791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Coaching Models</a:t>
            </a:r>
          </a:p>
        </p:txBody>
      </p:sp>
      <p:sp>
        <p:nvSpPr>
          <p:cNvPr id="3" name="Vertical Text Placeholder 2"/>
          <p:cNvSpPr>
            <a:spLocks noGrp="1"/>
          </p:cNvSpPr>
          <p:nvPr>
            <p:ph type="body" orient="vert" idx="1"/>
          </p:nvPr>
        </p:nvSpPr>
        <p:spPr/>
        <p:txBody>
          <a:bodyPr>
            <a:normAutofit fontScale="92500" lnSpcReduction="20000"/>
          </a:bodyPr>
          <a:lstStyle/>
          <a:p>
            <a:r>
              <a:rPr lang="en-GB" dirty="0"/>
              <a:t>Practice using the model to address a challenge that you are currently facing.  </a:t>
            </a:r>
          </a:p>
          <a:p>
            <a:endParaRPr lang="en-GB" dirty="0"/>
          </a:p>
          <a:p>
            <a:pPr>
              <a:buFont typeface="Wingdings" pitchFamily="2" charset="2"/>
              <a:buChar char="§"/>
            </a:pPr>
            <a:r>
              <a:rPr lang="en-GB" dirty="0"/>
              <a:t> What is your goal?</a:t>
            </a:r>
          </a:p>
          <a:p>
            <a:pPr>
              <a:buFont typeface="Wingdings" pitchFamily="2" charset="2"/>
              <a:buChar char="§"/>
            </a:pPr>
            <a:r>
              <a:rPr lang="en-GB" dirty="0"/>
              <a:t> Where are you now in relation to your goal?</a:t>
            </a:r>
          </a:p>
          <a:p>
            <a:pPr>
              <a:buFont typeface="Wingdings" pitchFamily="2" charset="2"/>
              <a:buChar char="§"/>
            </a:pPr>
            <a:r>
              <a:rPr lang="en-GB" dirty="0"/>
              <a:t> What options do you have to help you reach your goal?</a:t>
            </a:r>
          </a:p>
          <a:p>
            <a:pPr>
              <a:buFont typeface="Wingdings" pitchFamily="2" charset="2"/>
              <a:buChar char="§"/>
            </a:pPr>
            <a:r>
              <a:rPr lang="en-GB" dirty="0"/>
              <a:t> How will you stay on track/maintain motivation?</a:t>
            </a:r>
          </a:p>
          <a:p>
            <a:pPr>
              <a:buFont typeface="Wingdings" pitchFamily="2" charset="2"/>
              <a:buChar char="§"/>
            </a:pPr>
            <a:endParaRPr lang="en-GB"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10</a:t>
            </a:fld>
            <a:endParaRPr lang="en-US"/>
          </a:p>
        </p:txBody>
      </p:sp>
      <p:sp>
        <p:nvSpPr>
          <p:cNvPr id="6" name="Vertical Text Placeholder 5"/>
          <p:cNvSpPr>
            <a:spLocks noGrp="1"/>
          </p:cNvSpPr>
          <p:nvPr>
            <p:ph type="body" orient="vert" idx="13"/>
          </p:nvPr>
        </p:nvSpPr>
        <p:spPr/>
        <p:txBody>
          <a:bodyPr/>
          <a:lstStyle/>
          <a:p>
            <a:pPr marL="0" indent="0">
              <a:buNone/>
            </a:pPr>
            <a:r>
              <a:rPr lang="en-GB" dirty="0"/>
              <a:t>The GROW Model</a:t>
            </a:r>
          </a:p>
        </p:txBody>
      </p:sp>
    </p:spTree>
    <p:extLst>
      <p:ext uri="{BB962C8B-B14F-4D97-AF65-F5344CB8AC3E}">
        <p14:creationId xmlns:p14="http://schemas.microsoft.com/office/powerpoint/2010/main" val="492163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3.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OSCAR Model</a:t>
            </a:r>
          </a:p>
        </p:txBody>
      </p:sp>
      <p:graphicFrame>
        <p:nvGraphicFramePr>
          <p:cNvPr id="3" name="Table 2">
            <a:extLst>
              <a:ext uri="{FF2B5EF4-FFF2-40B4-BE49-F238E27FC236}">
                <a16:creationId xmlns:a16="http://schemas.microsoft.com/office/drawing/2014/main" id="{EA7238F1-FFBA-4322-A98B-9B780C328E7E}"/>
              </a:ext>
            </a:extLst>
          </p:cNvPr>
          <p:cNvGraphicFramePr>
            <a:graphicFrameLocks noGrp="1"/>
          </p:cNvGraphicFramePr>
          <p:nvPr>
            <p:extLst>
              <p:ext uri="{D42A27DB-BD31-4B8C-83A1-F6EECF244321}">
                <p14:modId xmlns:p14="http://schemas.microsoft.com/office/powerpoint/2010/main" val="2318010258"/>
              </p:ext>
            </p:extLst>
          </p:nvPr>
        </p:nvGraphicFramePr>
        <p:xfrm>
          <a:off x="1524000" y="1706880"/>
          <a:ext cx="6096000" cy="3444240"/>
        </p:xfrm>
        <a:graphic>
          <a:graphicData uri="http://schemas.openxmlformats.org/drawingml/2006/table">
            <a:tbl>
              <a:tblPr firstRow="1" bandRow="1">
                <a:tableStyleId>{E8B1032C-EA38-4F05-BA0D-38AFFFC7BED3}</a:tableStyleId>
              </a:tblPr>
              <a:tblGrid>
                <a:gridCol w="1031776">
                  <a:extLst>
                    <a:ext uri="{9D8B030D-6E8A-4147-A177-3AD203B41FA5}">
                      <a16:colId xmlns:a16="http://schemas.microsoft.com/office/drawing/2014/main" val="3001124554"/>
                    </a:ext>
                  </a:extLst>
                </a:gridCol>
                <a:gridCol w="5064224">
                  <a:extLst>
                    <a:ext uri="{9D8B030D-6E8A-4147-A177-3AD203B41FA5}">
                      <a16:colId xmlns:a16="http://schemas.microsoft.com/office/drawing/2014/main" val="2368847141"/>
                    </a:ext>
                  </a:extLst>
                </a:gridCol>
              </a:tblGrid>
              <a:tr h="0">
                <a:tc>
                  <a:txBody>
                    <a:bodyPr/>
                    <a:lstStyle/>
                    <a:p>
                      <a:r>
                        <a:rPr lang="en-GB" sz="3600" b="1" dirty="0"/>
                        <a:t>O</a:t>
                      </a:r>
                    </a:p>
                  </a:txBody>
                  <a:tcPr/>
                </a:tc>
                <a:tc>
                  <a:txBody>
                    <a:bodyPr/>
                    <a:lstStyle/>
                    <a:p>
                      <a:r>
                        <a:rPr lang="en-GB" sz="2000" b="0" dirty="0"/>
                        <a:t>Outcome (the desire outcome for the future – the goal)</a:t>
                      </a:r>
                    </a:p>
                  </a:txBody>
                  <a:tcPr/>
                </a:tc>
                <a:extLst>
                  <a:ext uri="{0D108BD9-81ED-4DB2-BD59-A6C34878D82A}">
                    <a16:rowId xmlns:a16="http://schemas.microsoft.com/office/drawing/2014/main" val="2837039887"/>
                  </a:ext>
                </a:extLst>
              </a:tr>
              <a:tr h="291592">
                <a:tc>
                  <a:txBody>
                    <a:bodyPr/>
                    <a:lstStyle/>
                    <a:p>
                      <a:r>
                        <a:rPr lang="en-GB" sz="3600" b="1" dirty="0"/>
                        <a:t>S</a:t>
                      </a:r>
                    </a:p>
                  </a:txBody>
                  <a:tcPr/>
                </a:tc>
                <a:tc>
                  <a:txBody>
                    <a:bodyPr/>
                    <a:lstStyle/>
                    <a:p>
                      <a:r>
                        <a:rPr lang="en-GB" sz="2000" dirty="0"/>
                        <a:t>Situation (What is the situation currently)</a:t>
                      </a:r>
                    </a:p>
                  </a:txBody>
                  <a:tcPr/>
                </a:tc>
                <a:extLst>
                  <a:ext uri="{0D108BD9-81ED-4DB2-BD59-A6C34878D82A}">
                    <a16:rowId xmlns:a16="http://schemas.microsoft.com/office/drawing/2014/main" val="1073408957"/>
                  </a:ext>
                </a:extLst>
              </a:tr>
              <a:tr h="217424">
                <a:tc>
                  <a:txBody>
                    <a:bodyPr/>
                    <a:lstStyle/>
                    <a:p>
                      <a:r>
                        <a:rPr lang="en-GB" sz="3600" b="1" dirty="0"/>
                        <a:t>C</a:t>
                      </a:r>
                    </a:p>
                  </a:txBody>
                  <a:tcPr/>
                </a:tc>
                <a:tc>
                  <a:txBody>
                    <a:bodyPr/>
                    <a:lstStyle/>
                    <a:p>
                      <a:r>
                        <a:rPr lang="en-GB" sz="2000" dirty="0"/>
                        <a:t>Choices (What available options can move you towards this goal)</a:t>
                      </a:r>
                    </a:p>
                  </a:txBody>
                  <a:tcPr/>
                </a:tc>
                <a:extLst>
                  <a:ext uri="{0D108BD9-81ED-4DB2-BD59-A6C34878D82A}">
                    <a16:rowId xmlns:a16="http://schemas.microsoft.com/office/drawing/2014/main" val="4175797271"/>
                  </a:ext>
                </a:extLst>
              </a:tr>
              <a:tr h="143256">
                <a:tc>
                  <a:txBody>
                    <a:bodyPr/>
                    <a:lstStyle/>
                    <a:p>
                      <a:r>
                        <a:rPr lang="en-GB" sz="3600" b="1" dirty="0"/>
                        <a:t>A</a:t>
                      </a:r>
                    </a:p>
                  </a:txBody>
                  <a:tcPr/>
                </a:tc>
                <a:tc>
                  <a:txBody>
                    <a:bodyPr/>
                    <a:lstStyle/>
                    <a:p>
                      <a:r>
                        <a:rPr lang="en-GB" sz="2000" dirty="0"/>
                        <a:t>Action (what steps are going to get you to the desired goal)</a:t>
                      </a:r>
                    </a:p>
                  </a:txBody>
                  <a:tcPr/>
                </a:tc>
                <a:extLst>
                  <a:ext uri="{0D108BD9-81ED-4DB2-BD59-A6C34878D82A}">
                    <a16:rowId xmlns:a16="http://schemas.microsoft.com/office/drawing/2014/main" val="3059100388"/>
                  </a:ext>
                </a:extLst>
              </a:tr>
              <a:tr h="0">
                <a:tc>
                  <a:txBody>
                    <a:bodyPr/>
                    <a:lstStyle/>
                    <a:p>
                      <a:r>
                        <a:rPr lang="en-GB" sz="3600" b="1" dirty="0"/>
                        <a:t>R</a:t>
                      </a:r>
                    </a:p>
                  </a:txBody>
                  <a:tcPr/>
                </a:tc>
                <a:tc>
                  <a:txBody>
                    <a:bodyPr/>
                    <a:lstStyle/>
                    <a:p>
                      <a:r>
                        <a:rPr lang="en-GB" sz="2000" dirty="0"/>
                        <a:t>Review (Review milestones to keep you on track)</a:t>
                      </a:r>
                    </a:p>
                  </a:txBody>
                  <a:tcPr/>
                </a:tc>
                <a:extLst>
                  <a:ext uri="{0D108BD9-81ED-4DB2-BD59-A6C34878D82A}">
                    <a16:rowId xmlns:a16="http://schemas.microsoft.com/office/drawing/2014/main" val="4153883173"/>
                  </a:ext>
                </a:extLst>
              </a:tr>
            </a:tbl>
          </a:graphicData>
        </a:graphic>
      </p:graphicFrame>
    </p:spTree>
    <p:extLst>
      <p:ext uri="{BB962C8B-B14F-4D97-AF65-F5344CB8AC3E}">
        <p14:creationId xmlns:p14="http://schemas.microsoft.com/office/powerpoint/2010/main" val="237833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Coaching Models</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12</a:t>
            </a:fld>
            <a:endParaRPr lang="en-US"/>
          </a:p>
        </p:txBody>
      </p:sp>
      <p:sp>
        <p:nvSpPr>
          <p:cNvPr id="6" name="Vertical Text Placeholder 5"/>
          <p:cNvSpPr>
            <a:spLocks noGrp="1"/>
          </p:cNvSpPr>
          <p:nvPr>
            <p:ph type="body" orient="vert" idx="13"/>
          </p:nvPr>
        </p:nvSpPr>
        <p:spPr/>
        <p:txBody>
          <a:bodyPr/>
          <a:lstStyle/>
          <a:p>
            <a:pPr marL="0" indent="0">
              <a:buNone/>
            </a:pPr>
            <a:r>
              <a:rPr lang="en-GB" dirty="0"/>
              <a:t>The Skilled Helper</a:t>
            </a:r>
          </a:p>
        </p:txBody>
      </p:sp>
      <p:pic>
        <p:nvPicPr>
          <p:cNvPr id="5122" name="Picture 2" descr="Image result for the skilled helper mod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5656" y="1628800"/>
            <a:ext cx="5686425"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0772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13</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spTree>
    <p:extLst>
      <p:ext uri="{BB962C8B-B14F-4D97-AF65-F5344CB8AC3E}">
        <p14:creationId xmlns:p14="http://schemas.microsoft.com/office/powerpoint/2010/main" val="492163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dirty="0"/>
              <a:t>3. Instant Payoff Coaching </a:t>
            </a:r>
          </a:p>
        </p:txBody>
      </p:sp>
      <p:sp>
        <p:nvSpPr>
          <p:cNvPr id="3" name="Vertical Text Placeholder 2"/>
          <p:cNvSpPr>
            <a:spLocks noGrp="1"/>
          </p:cNvSpPr>
          <p:nvPr>
            <p:ph type="body" orient="vert" idx="1"/>
          </p:nvPr>
        </p:nvSpPr>
        <p:spPr>
          <a:xfrm>
            <a:off x="457200" y="764704"/>
            <a:ext cx="8318832" cy="4536504"/>
          </a:xfrm>
        </p:spPr>
        <p:txBody>
          <a:bodyPr>
            <a:normAutofit fontScale="55000" lnSpcReduction="20000"/>
          </a:bodyPr>
          <a:lstStyle/>
          <a:p>
            <a:pPr lvl="0"/>
            <a:r>
              <a:rPr lang="en-GB" dirty="0"/>
              <a:t>Ask the </a:t>
            </a:r>
            <a:r>
              <a:rPr lang="en-GB" dirty="0" err="1"/>
              <a:t>coachee</a:t>
            </a:r>
            <a:r>
              <a:rPr lang="en-GB" dirty="0"/>
              <a:t> to describe the current </a:t>
            </a:r>
            <a:r>
              <a:rPr lang="en-GB" b="1" dirty="0"/>
              <a:t>issue or problem</a:t>
            </a:r>
            <a:r>
              <a:rPr lang="en-GB" dirty="0"/>
              <a:t>, with specific examples and a small amount of relevant background.</a:t>
            </a:r>
          </a:p>
          <a:p>
            <a:pPr lvl="0"/>
            <a:r>
              <a:rPr lang="en-GB" dirty="0"/>
              <a:t>Ask him/her to </a:t>
            </a:r>
            <a:r>
              <a:rPr lang="en-GB" b="1" dirty="0"/>
              <a:t>describe the outcome</a:t>
            </a:r>
            <a:r>
              <a:rPr lang="en-GB" dirty="0"/>
              <a:t> – paint as specific a ‘picture’ as possible of how things would be if s/he had sorted out the problem.  Do not try to solve the problem, but note the emerging ideas</a:t>
            </a:r>
          </a:p>
          <a:p>
            <a:pPr lvl="0"/>
            <a:r>
              <a:rPr lang="en-GB" dirty="0"/>
              <a:t>With the </a:t>
            </a:r>
            <a:r>
              <a:rPr lang="en-GB" dirty="0" err="1"/>
              <a:t>coachee</a:t>
            </a:r>
            <a:r>
              <a:rPr lang="en-GB" dirty="0"/>
              <a:t>, list all the </a:t>
            </a:r>
            <a:r>
              <a:rPr lang="en-GB" b="1" dirty="0"/>
              <a:t>obstacles/blocks</a:t>
            </a:r>
            <a:r>
              <a:rPr lang="en-GB" dirty="0"/>
              <a:t> that lie between 1 and 2.  Sort them in to three groups:</a:t>
            </a:r>
          </a:p>
          <a:p>
            <a:pPr lvl="0"/>
            <a:r>
              <a:rPr lang="en-GB" dirty="0">
                <a:solidFill>
                  <a:schemeClr val="tx2"/>
                </a:solidFill>
              </a:rPr>
              <a:t>Blocks that exist in the </a:t>
            </a:r>
            <a:r>
              <a:rPr lang="en-GB" dirty="0" err="1">
                <a:solidFill>
                  <a:schemeClr val="tx2"/>
                </a:solidFill>
              </a:rPr>
              <a:t>coachee</a:t>
            </a:r>
            <a:r>
              <a:rPr lang="en-GB" dirty="0">
                <a:solidFill>
                  <a:schemeClr val="tx2"/>
                </a:solidFill>
              </a:rPr>
              <a:t> (lack of skill/knowledge, low motivation, attitude etc).</a:t>
            </a:r>
          </a:p>
          <a:p>
            <a:pPr lvl="0"/>
            <a:r>
              <a:rPr lang="en-GB" dirty="0">
                <a:solidFill>
                  <a:schemeClr val="tx2"/>
                </a:solidFill>
              </a:rPr>
              <a:t>Blocks that exist in others (anxious customer, manager stressed and panicking etc.)</a:t>
            </a:r>
          </a:p>
          <a:p>
            <a:pPr lvl="0"/>
            <a:r>
              <a:rPr lang="en-GB" dirty="0">
                <a:solidFill>
                  <a:schemeClr val="tx2"/>
                </a:solidFill>
              </a:rPr>
              <a:t>Blocks in the situation (inadequate resources, shift in deadline etc.</a:t>
            </a:r>
          </a:p>
          <a:p>
            <a:pPr lvl="0"/>
            <a:r>
              <a:rPr lang="en-GB" dirty="0"/>
              <a:t>Jointly brainstorm ways around these blocks, and </a:t>
            </a:r>
            <a:r>
              <a:rPr lang="en-GB" b="1" dirty="0"/>
              <a:t>possible next steps</a:t>
            </a:r>
            <a:r>
              <a:rPr lang="en-GB" dirty="0"/>
              <a:t>.  Agree an approach, actions and timing. (Landsberg, 2003).</a:t>
            </a:r>
          </a:p>
          <a:p>
            <a:pPr marL="0" lvl="0" indent="0">
              <a:buNone/>
            </a:pPr>
            <a:endParaRPr lang="en-GB" dirty="0"/>
          </a:p>
          <a:p>
            <a:pPr marL="0" lvl="0" indent="0">
              <a:buNone/>
            </a:pPr>
            <a:r>
              <a:rPr lang="en-GB" dirty="0"/>
              <a:t>Instant Pay-off Coaching -Landsberg, M. (2015) .</a:t>
            </a:r>
            <a:r>
              <a:rPr lang="en-GB" i="1" dirty="0"/>
              <a:t>The Tao of Coaching Boost Your Effectiveness at Work by Developing Those Around You</a:t>
            </a:r>
            <a:r>
              <a:rPr lang="en-GB" dirty="0"/>
              <a:t>. London: Profile Books</a:t>
            </a:r>
          </a:p>
          <a:p>
            <a:pPr marL="0" indent="0">
              <a:buNone/>
            </a:pPr>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14</a:t>
            </a:fld>
            <a:endParaRPr lang="en-US"/>
          </a:p>
        </p:txBody>
      </p:sp>
    </p:spTree>
    <p:extLst>
      <p:ext uri="{BB962C8B-B14F-4D97-AF65-F5344CB8AC3E}">
        <p14:creationId xmlns:p14="http://schemas.microsoft.com/office/powerpoint/2010/main" val="3514935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Coaching in practice</a:t>
            </a:r>
          </a:p>
        </p:txBody>
      </p:sp>
      <p:sp>
        <p:nvSpPr>
          <p:cNvPr id="3" name="Vertical Text Placeholder 2"/>
          <p:cNvSpPr>
            <a:spLocks noGrp="1"/>
          </p:cNvSpPr>
          <p:nvPr>
            <p:ph type="body" orient="vert" idx="1"/>
          </p:nvPr>
        </p:nvSpPr>
        <p:spPr/>
        <p:txBody>
          <a:bodyPr>
            <a:normAutofit fontScale="62500" lnSpcReduction="20000"/>
          </a:bodyPr>
          <a:lstStyle/>
          <a:p>
            <a:r>
              <a:rPr lang="en-GB" dirty="0"/>
              <a:t>Helen a member of the HR staff has been asked to deliver appraisal training to the senior management team.  She has refused stating that is not in her job description and she is not paid enough to do it even though her job has evolved over time.</a:t>
            </a:r>
          </a:p>
          <a:p>
            <a:endParaRPr lang="en-GB" dirty="0"/>
          </a:p>
          <a:p>
            <a:r>
              <a:rPr lang="en-GB" dirty="0"/>
              <a:t>You are Helen’s line manager and this is causing you an issue as there is no-one else to deliver the training.  You call a meeting with Helen to discuss.</a:t>
            </a:r>
          </a:p>
          <a:p>
            <a:endParaRPr lang="en-GB" dirty="0"/>
          </a:p>
          <a:p>
            <a:r>
              <a:rPr lang="en-GB" b="1" dirty="0"/>
              <a:t>As a group discuss:</a:t>
            </a:r>
          </a:p>
          <a:p>
            <a:pPr>
              <a:buFont typeface="Arial" pitchFamily="34" charset="0"/>
              <a:buChar char="•"/>
            </a:pPr>
            <a:r>
              <a:rPr lang="en-GB" dirty="0"/>
              <a:t> What is your agenda for the meeting and how will you approach it?</a:t>
            </a:r>
          </a:p>
          <a:p>
            <a:pPr>
              <a:buFont typeface="Arial" pitchFamily="34" charset="0"/>
              <a:buChar char="•"/>
            </a:pPr>
            <a:r>
              <a:rPr lang="en-GB" dirty="0"/>
              <a:t> What concerns do you have?</a:t>
            </a:r>
          </a:p>
          <a:p>
            <a:pPr>
              <a:buFont typeface="Arial" pitchFamily="34" charset="0"/>
              <a:buChar char="•"/>
            </a:pPr>
            <a:r>
              <a:rPr lang="en-GB" dirty="0"/>
              <a:t> What concerns do you think Helen will have?</a:t>
            </a:r>
          </a:p>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15</a:t>
            </a:fld>
            <a:endParaRPr lang="en-US"/>
          </a:p>
        </p:txBody>
      </p:sp>
    </p:spTree>
    <p:extLst>
      <p:ext uri="{BB962C8B-B14F-4D97-AF65-F5344CB8AC3E}">
        <p14:creationId xmlns:p14="http://schemas.microsoft.com/office/powerpoint/2010/main" val="3992531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Context for Mentoring</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16</a:t>
            </a:fld>
            <a:endParaRPr lang="en-US"/>
          </a:p>
        </p:txBody>
      </p:sp>
      <p:sp>
        <p:nvSpPr>
          <p:cNvPr id="6" name="Vertical Text Placeholder 5"/>
          <p:cNvSpPr>
            <a:spLocks noGrp="1"/>
          </p:cNvSpPr>
          <p:nvPr>
            <p:ph type="body" orient="vert" idx="13"/>
          </p:nvPr>
        </p:nvSpPr>
        <p:spPr/>
        <p:txBody>
          <a:bodyPr/>
          <a:lstStyle/>
          <a:p>
            <a:pPr marL="0" indent="0">
              <a:buNone/>
            </a:pPr>
            <a:r>
              <a:rPr lang="en-GB" sz="2400" dirty="0"/>
              <a:t>Mentoring in the Workplace</a:t>
            </a:r>
          </a:p>
        </p:txBody>
      </p:sp>
      <p:sp>
        <p:nvSpPr>
          <p:cNvPr id="7" name="Vertical Text Placeholder 2">
            <a:extLst>
              <a:ext uri="{FF2B5EF4-FFF2-40B4-BE49-F238E27FC236}">
                <a16:creationId xmlns:a16="http://schemas.microsoft.com/office/drawing/2014/main" id="{AE354463-27B3-49BF-B88A-15614BF6BB06}"/>
              </a:ext>
            </a:extLst>
          </p:cNvPr>
          <p:cNvSpPr txBox="1">
            <a:spLocks/>
          </p:cNvSpPr>
          <p:nvPr/>
        </p:nvSpPr>
        <p:spPr>
          <a:xfrm>
            <a:off x="557984" y="1739073"/>
            <a:ext cx="8318832" cy="3930559"/>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Has anyone had experience of being mentored?</a:t>
            </a:r>
          </a:p>
          <a:p>
            <a:r>
              <a:rPr lang="en-GB" dirty="0"/>
              <a:t>Has anyone had experience of mentoring another?</a:t>
            </a:r>
          </a:p>
          <a:p>
            <a:r>
              <a:rPr lang="en-GB" dirty="0"/>
              <a:t>In pairs, discuss what specific skills and behaviours a mentor might exhibit to add value within an organisation that is familiar to you?</a:t>
            </a:r>
          </a:p>
          <a:p>
            <a:endParaRPr lang="en-GB" dirty="0"/>
          </a:p>
          <a:p>
            <a:endParaRPr lang="en-GB" b="1" u="sng" dirty="0"/>
          </a:p>
        </p:txBody>
      </p:sp>
    </p:spTree>
    <p:extLst>
      <p:ext uri="{BB962C8B-B14F-4D97-AF65-F5344CB8AC3E}">
        <p14:creationId xmlns:p14="http://schemas.microsoft.com/office/powerpoint/2010/main" val="55797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Mentoring Definitions</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17</a:t>
            </a:fld>
            <a:endParaRPr lang="en-US"/>
          </a:p>
        </p:txBody>
      </p:sp>
      <p:sp>
        <p:nvSpPr>
          <p:cNvPr id="7" name="Vertical Text Placeholder 2">
            <a:extLst>
              <a:ext uri="{FF2B5EF4-FFF2-40B4-BE49-F238E27FC236}">
                <a16:creationId xmlns:a16="http://schemas.microsoft.com/office/drawing/2014/main" id="{AE354463-27B3-49BF-B88A-15614BF6BB06}"/>
              </a:ext>
            </a:extLst>
          </p:cNvPr>
          <p:cNvSpPr txBox="1">
            <a:spLocks/>
          </p:cNvSpPr>
          <p:nvPr/>
        </p:nvSpPr>
        <p:spPr>
          <a:xfrm>
            <a:off x="557984" y="1739073"/>
            <a:ext cx="8318832" cy="3930559"/>
          </a:xfrm>
          <a:prstGeom prst="rect">
            <a:avLst/>
          </a:prstGeom>
        </p:spPr>
        <p:txBody>
          <a:bodyPr vert="horz" lIns="91440" tIns="108000" rIns="72000" bIns="7200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The basic model of mentoring is that one person passes their greater knowledge and wisdom to another (Hay, 1995)</a:t>
            </a:r>
          </a:p>
          <a:p>
            <a:pPr marL="0" indent="0">
              <a:buNone/>
            </a:pPr>
            <a:endParaRPr lang="en-GB" dirty="0"/>
          </a:p>
          <a:p>
            <a:r>
              <a:rPr lang="en-GB" dirty="0"/>
              <a:t>A mentor is a professional person who is a wise, experienced, knowledgeable individual who ‘either demands or gently coaxes’ the most out of the mentee (Caruso, 1992).</a:t>
            </a:r>
          </a:p>
          <a:p>
            <a:pPr marL="0" indent="0">
              <a:buNone/>
            </a:pPr>
            <a:endParaRPr lang="en-GB" dirty="0"/>
          </a:p>
          <a:p>
            <a:r>
              <a:rPr lang="en-GB" dirty="0"/>
              <a:t>…a one-to-one relationship in which a senior manager oversees the development and progression of a more junior manager (Equal Opportunities Review, 1995)</a:t>
            </a:r>
          </a:p>
          <a:p>
            <a:pPr marL="0" indent="0">
              <a:buNone/>
            </a:pPr>
            <a:endParaRPr lang="en-GB" dirty="0"/>
          </a:p>
          <a:p>
            <a:r>
              <a:rPr lang="en-GB" dirty="0"/>
              <a:t>… an experienced, objective sounding-board with the power to influence events (Conway, 1995)</a:t>
            </a:r>
          </a:p>
          <a:p>
            <a:endParaRPr lang="en-GB" b="1" u="sng" dirty="0"/>
          </a:p>
        </p:txBody>
      </p:sp>
    </p:spTree>
    <p:extLst>
      <p:ext uri="{BB962C8B-B14F-4D97-AF65-F5344CB8AC3E}">
        <p14:creationId xmlns:p14="http://schemas.microsoft.com/office/powerpoint/2010/main" val="1913591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Context of Mentoring (Clutterbuck, 2011)</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18</a:t>
            </a:fld>
            <a:endParaRPr lang="en-US"/>
          </a:p>
        </p:txBody>
      </p:sp>
      <p:pic>
        <p:nvPicPr>
          <p:cNvPr id="11" name="Picture 10">
            <a:extLst>
              <a:ext uri="{FF2B5EF4-FFF2-40B4-BE49-F238E27FC236}">
                <a16:creationId xmlns:a16="http://schemas.microsoft.com/office/drawing/2014/main" id="{95BE5F85-E197-4741-AAD2-884DADC606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493703" y="-305482"/>
            <a:ext cx="4156594" cy="7488834"/>
          </a:xfrm>
          <a:prstGeom prst="rect">
            <a:avLst/>
          </a:prstGeom>
        </p:spPr>
      </p:pic>
    </p:spTree>
    <p:extLst>
      <p:ext uri="{BB962C8B-B14F-4D97-AF65-F5344CB8AC3E}">
        <p14:creationId xmlns:p14="http://schemas.microsoft.com/office/powerpoint/2010/main" val="3666971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Four Basic Styles of Helping (Clutterbuck, 2011)</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19</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Mentoring Examples</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20</a:t>
            </a:fld>
            <a:endParaRPr lang="en-US"/>
          </a:p>
        </p:txBody>
      </p:sp>
      <p:pic>
        <p:nvPicPr>
          <p:cNvPr id="4" name="Picture 3">
            <a:extLst>
              <a:ext uri="{FF2B5EF4-FFF2-40B4-BE49-F238E27FC236}">
                <a16:creationId xmlns:a16="http://schemas.microsoft.com/office/drawing/2014/main" id="{8F7EC87E-11D5-452D-9665-AD7184E467B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0800000" flipV="1">
            <a:off x="1763688" y="1844824"/>
            <a:ext cx="5400600" cy="3040111"/>
          </a:xfrm>
          <a:prstGeom prst="rect">
            <a:avLst/>
          </a:prstGeom>
        </p:spPr>
      </p:pic>
      <p:sp>
        <p:nvSpPr>
          <p:cNvPr id="6" name="TextBox 5">
            <a:extLst>
              <a:ext uri="{FF2B5EF4-FFF2-40B4-BE49-F238E27FC236}">
                <a16:creationId xmlns:a16="http://schemas.microsoft.com/office/drawing/2014/main" id="{CDF6580B-48A9-4FD8-AE4D-275F5AE9CE4A}"/>
              </a:ext>
            </a:extLst>
          </p:cNvPr>
          <p:cNvSpPr txBox="1"/>
          <p:nvPr/>
        </p:nvSpPr>
        <p:spPr>
          <a:xfrm rot="10800000">
            <a:off x="2159732" y="9361685"/>
            <a:ext cx="4824536" cy="230832"/>
          </a:xfrm>
          <a:prstGeom prst="rect">
            <a:avLst/>
          </a:prstGeom>
          <a:noFill/>
        </p:spPr>
        <p:txBody>
          <a:bodyPr wrap="square" rtlCol="0">
            <a:spAutoFit/>
          </a:bodyPr>
          <a:lstStyle/>
          <a:p>
            <a:r>
              <a:rPr lang="en-GB" sz="900">
                <a:hlinkClick r:id="rId4" tooltip="http://vinodtbidwaik.blogspot.com/2013/09/how-people-explain-things.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29141894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Questions?</a:t>
            </a:r>
          </a:p>
        </p:txBody>
      </p:sp>
      <p:sp>
        <p:nvSpPr>
          <p:cNvPr id="9" name="Vertical Text Placeholder 8"/>
          <p:cNvSpPr>
            <a:spLocks noGrp="1"/>
          </p:cNvSpPr>
          <p:nvPr>
            <p:ph type="body" orient="vert" idx="13"/>
          </p:nvPr>
        </p:nvSpPr>
        <p:spPr>
          <a:xfrm>
            <a:off x="406146" y="980729"/>
            <a:ext cx="8317230" cy="864096"/>
          </a:xfrm>
        </p:spPr>
        <p:txBody>
          <a:bodyPr/>
          <a:lstStyle/>
          <a:p>
            <a:pPr>
              <a:buNone/>
            </a:pPr>
            <a:r>
              <a:rPr lang="en-GB" dirty="0"/>
              <a:t>Next  week</a:t>
            </a:r>
          </a:p>
          <a:p>
            <a:pPr>
              <a:buNone/>
            </a:pPr>
            <a:endParaRPr lang="en-GB" dirty="0"/>
          </a:p>
        </p:txBody>
      </p:sp>
      <p:sp>
        <p:nvSpPr>
          <p:cNvPr id="13" name="Vertical Text Placeholder 2"/>
          <p:cNvSpPr>
            <a:spLocks noGrp="1"/>
          </p:cNvSpPr>
          <p:nvPr>
            <p:ph type="body" orient="vert" idx="1"/>
          </p:nvPr>
        </p:nvSpPr>
        <p:spPr>
          <a:xfrm>
            <a:off x="405584" y="2060848"/>
            <a:ext cx="8318832" cy="3456384"/>
          </a:xfrm>
        </p:spPr>
        <p:txBody>
          <a:bodyPr>
            <a:normAutofit lnSpcReduction="10000"/>
          </a:bodyPr>
          <a:lstStyle/>
          <a:p>
            <a:r>
              <a:rPr lang="en-GB" dirty="0"/>
              <a:t>Skills,</a:t>
            </a:r>
          </a:p>
          <a:p>
            <a:r>
              <a:rPr lang="en-GB" dirty="0"/>
              <a:t>Behaviours,</a:t>
            </a:r>
          </a:p>
          <a:p>
            <a:r>
              <a:rPr lang="en-GB" dirty="0"/>
              <a:t>Attitudes,</a:t>
            </a:r>
          </a:p>
          <a:p>
            <a:r>
              <a:rPr lang="en-GB" dirty="0"/>
              <a:t>Beliefs,</a:t>
            </a:r>
          </a:p>
          <a:p>
            <a:r>
              <a:rPr lang="en-GB" dirty="0"/>
              <a:t>Values,</a:t>
            </a:r>
          </a:p>
          <a:p>
            <a:pPr marL="0" indent="0">
              <a:buNone/>
            </a:pPr>
            <a:r>
              <a:rPr lang="en-GB" b="1" u="sng" dirty="0"/>
              <a:t>Of a coach/mentor</a:t>
            </a:r>
          </a:p>
        </p:txBody>
      </p:sp>
    </p:spTree>
    <p:extLst>
      <p:ext uri="{BB962C8B-B14F-4D97-AF65-F5344CB8AC3E}">
        <p14:creationId xmlns:p14="http://schemas.microsoft.com/office/powerpoint/2010/main" val="1971739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303dbf9b-b85b-46a0-94f1-894078c07ecd"/>
    <ds:schemaRef ds:uri="http://schemas.microsoft.com/office/2006/documentManagement/types"/>
    <ds:schemaRef ds:uri="http://purl.org/dc/elements/1.1/"/>
    <ds:schemaRef ds:uri="http://www.w3.org/XML/1998/namespace"/>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2355</TotalTime>
  <Words>1991</Words>
  <Application>Microsoft Office PowerPoint</Application>
  <PresentationFormat>On-screen Show (4:3)</PresentationFormat>
  <Paragraphs>253</Paragraphs>
  <Slides>21</Slides>
  <Notes>21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Myriad Pro</vt:lpstr>
      <vt:lpstr>Symbol</vt:lpstr>
      <vt:lpstr>Wingdings</vt:lpstr>
      <vt:lpstr>20140311PresentationUWTSDTemplate</vt:lpstr>
      <vt:lpstr>Skills for the Workplace Week Three</vt:lpstr>
      <vt:lpstr>Module Overview: </vt:lpstr>
      <vt:lpstr>Session Overview: </vt:lpstr>
      <vt:lpstr>1 The Purpose of Coaching &amp; Mentoring in Business </vt:lpstr>
      <vt:lpstr>2. Best Practice Examples</vt:lpstr>
      <vt:lpstr>2. Best Practice Examples</vt:lpstr>
      <vt:lpstr>PowerPoint Presentation</vt:lpstr>
      <vt:lpstr>3. Coaching &amp; Mentoring Models</vt:lpstr>
      <vt:lpstr>3. Coaching Models</vt:lpstr>
      <vt:lpstr>2.1 Coaching Models</vt:lpstr>
      <vt:lpstr>3. Coaching Models</vt:lpstr>
      <vt:lpstr>3. Coaching Models</vt:lpstr>
      <vt:lpstr>3. Coaching Models</vt:lpstr>
      <vt:lpstr>3. Instant Payoff Coaching </vt:lpstr>
      <vt:lpstr>3. Coaching in practice</vt:lpstr>
      <vt:lpstr>3. Context for Mentoring</vt:lpstr>
      <vt:lpstr>3. Mentoring Definitions</vt:lpstr>
      <vt:lpstr>3. Context of Mentoring (Clutterbuck, 2011)</vt:lpstr>
      <vt:lpstr>3. Four Basic Styles of Helping (Clutterbuck, 2011)</vt:lpstr>
      <vt:lpstr>3. Mentoring Examples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120</cp:revision>
  <cp:lastPrinted>2018-02-09T09:39:01Z</cp:lastPrinted>
  <dcterms:created xsi:type="dcterms:W3CDTF">2015-04-14T15:21:28Z</dcterms:created>
  <dcterms:modified xsi:type="dcterms:W3CDTF">2020-01-09T13:39:21Z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