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4660"/>
  </p:normalViewPr>
  <p:slideViewPr>
    <p:cSldViewPr>
      <p:cViewPr varScale="1">
        <p:scale>
          <a:sx n="69" d="100"/>
          <a:sy n="69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B086C9-342A-496A-A981-AD02690A0854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1A4375-88F0-478B-8DE4-5D6531F8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410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1A4375-88F0-478B-8DE4-5D6531F894C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697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954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895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787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850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74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23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997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831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721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152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62CA0-C9E0-4F5D-8E7B-25E9AE93479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FA635-404E-43A9-8387-2A1A42C52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486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Solar Water Heating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688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main part of a solar heating system is the </a:t>
            </a:r>
            <a:r>
              <a:rPr lang="en-GB" b="1" dirty="0" smtClean="0"/>
              <a:t>collector</a:t>
            </a:r>
            <a:r>
              <a:rPr lang="en-GB" dirty="0" smtClean="0"/>
              <a:t>, where solar radiation is absorbed and energy is transferred to the fluid</a:t>
            </a:r>
          </a:p>
          <a:p>
            <a:r>
              <a:rPr lang="en-GB" dirty="0" smtClean="0"/>
              <a:t>Non-focusing collectors absorb both beam and diffuse radiation, and therefore still function when beam radiation is cut off by cloud</a:t>
            </a:r>
          </a:p>
          <a:p>
            <a:r>
              <a:rPr lang="en-GB" dirty="0" smtClean="0"/>
              <a:t>This advantage, together with their ease of operation and favourable cost, means that non-focusing collectors are generally preferred for heating fluids to temperatures  less than about 80°C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254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Solar Water Collectors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39341"/>
            <a:ext cx="8229600" cy="4525963"/>
          </a:xfrm>
        </p:spPr>
        <p:txBody>
          <a:bodyPr/>
          <a:lstStyle/>
          <a:p>
            <a:r>
              <a:rPr lang="en-GB" dirty="0" smtClean="0"/>
              <a:t>Basic solar water heater, tubes welded to plate and all black matt glass cover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7920879" cy="338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7707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Solar Water Collectors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7920880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305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Heat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 solar collectors include an absorbing surface, called here the </a:t>
            </a:r>
            <a:r>
              <a:rPr lang="en-GB" b="1" dirty="0" smtClean="0"/>
              <a:t>plate</a:t>
            </a:r>
            <a:endParaRPr lang="en-GB" dirty="0" smtClean="0"/>
          </a:p>
          <a:p>
            <a:r>
              <a:rPr lang="en-GB" dirty="0" smtClean="0"/>
              <a:t>The radiant flux striking the plate is </a:t>
            </a:r>
            <a:r>
              <a:rPr lang="el-GR" dirty="0" smtClean="0"/>
              <a:t>τ</a:t>
            </a:r>
            <a:r>
              <a:rPr lang="en-GB" baseline="-25000" dirty="0" err="1" smtClean="0"/>
              <a:t>Cov</a:t>
            </a:r>
            <a:r>
              <a:rPr lang="en-GB" baseline="-25000" dirty="0" smtClean="0"/>
              <a:t> </a:t>
            </a:r>
            <a:r>
              <a:rPr lang="en-GB" dirty="0" smtClean="0"/>
              <a:t> </a:t>
            </a:r>
            <a:r>
              <a:rPr lang="en-GB" dirty="0" err="1" smtClean="0"/>
              <a:t>Ap</a:t>
            </a:r>
            <a:r>
              <a:rPr lang="en-GB" dirty="0" smtClean="0"/>
              <a:t> G, where G is the irradiance on the collector, </a:t>
            </a:r>
            <a:r>
              <a:rPr lang="en-GB" dirty="0" err="1" smtClean="0"/>
              <a:t>Ap</a:t>
            </a:r>
            <a:r>
              <a:rPr lang="en-GB" dirty="0" smtClean="0"/>
              <a:t> is the exposed area of the plate, and </a:t>
            </a:r>
            <a:r>
              <a:rPr lang="el-GR" dirty="0" smtClean="0"/>
              <a:t>τ</a:t>
            </a:r>
            <a:r>
              <a:rPr lang="en-GB" baseline="-25000" dirty="0" err="1" smtClean="0"/>
              <a:t>Cov</a:t>
            </a:r>
            <a:r>
              <a:rPr lang="en-GB" baseline="-25000" dirty="0" smtClean="0"/>
              <a:t> </a:t>
            </a:r>
            <a:r>
              <a:rPr lang="en-GB" dirty="0" smtClean="0"/>
              <a:t> is the transmittance of any transparent cover that may be used to protect the plate from the wind</a:t>
            </a:r>
          </a:p>
          <a:p>
            <a:r>
              <a:rPr lang="en-GB" dirty="0" smtClean="0"/>
              <a:t>Only a fraction </a:t>
            </a:r>
            <a:r>
              <a:rPr lang="el-GR" dirty="0" smtClean="0"/>
              <a:t>α</a:t>
            </a:r>
            <a:r>
              <a:rPr lang="en-GB" dirty="0" smtClean="0"/>
              <a:t>p of this flux is actually used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820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Heat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Since the plate is hotter than its surroundings, it loses heat at a rate (</a:t>
            </a:r>
            <a:r>
              <a:rPr lang="en-GB" dirty="0" err="1" smtClean="0"/>
              <a:t>Tp</a:t>
            </a:r>
            <a:r>
              <a:rPr lang="en-GB" dirty="0" smtClean="0"/>
              <a:t> – Ta)/R</a:t>
            </a:r>
            <a:r>
              <a:rPr lang="en-GB" baseline="-25000" dirty="0" smtClean="0"/>
              <a:t>L</a:t>
            </a:r>
            <a:r>
              <a:rPr lang="en-GB" dirty="0" smtClean="0"/>
              <a:t> where R</a:t>
            </a:r>
            <a:r>
              <a:rPr lang="en-GB" baseline="-25000" dirty="0" smtClean="0"/>
              <a:t>L</a:t>
            </a:r>
            <a:r>
              <a:rPr lang="en-GB" dirty="0" smtClean="0"/>
              <a:t> is the thermal resistance to heat loss from the plate (temperature </a:t>
            </a:r>
            <a:r>
              <a:rPr lang="en-GB" dirty="0" err="1" smtClean="0"/>
              <a:t>Tp</a:t>
            </a:r>
            <a:r>
              <a:rPr lang="en-GB" dirty="0" smtClean="0"/>
              <a:t>) to the outside environment (temperature Ta)</a:t>
            </a:r>
          </a:p>
          <a:p>
            <a:r>
              <a:rPr lang="en-GB" dirty="0" smtClean="0"/>
              <a:t>The net heat flow into the plate may therefore be analysed by the following equation referred to by the </a:t>
            </a:r>
            <a:r>
              <a:rPr lang="en-GB" dirty="0" err="1" smtClean="0"/>
              <a:t>Hottel</a:t>
            </a:r>
            <a:r>
              <a:rPr lang="en-GB" dirty="0" smtClean="0"/>
              <a:t>-</a:t>
            </a:r>
            <a:r>
              <a:rPr lang="en-GB" dirty="0" err="1" smtClean="0"/>
              <a:t>Whillier</a:t>
            </a:r>
            <a:r>
              <a:rPr lang="en-GB" dirty="0" smtClean="0"/>
              <a:t>-Bliss equation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err="1" smtClean="0"/>
              <a:t>P</a:t>
            </a:r>
            <a:r>
              <a:rPr lang="en-GB" baseline="-25000" dirty="0" err="1" smtClean="0"/>
              <a:t>net</a:t>
            </a:r>
            <a:r>
              <a:rPr lang="en-GB" baseline="-25000" dirty="0" smtClean="0"/>
              <a:t> </a:t>
            </a:r>
            <a:r>
              <a:rPr lang="en-GB" dirty="0" smtClean="0"/>
              <a:t> = </a:t>
            </a:r>
            <a:r>
              <a:rPr lang="en-GB" dirty="0" err="1" smtClean="0"/>
              <a:t>Ap</a:t>
            </a:r>
            <a:r>
              <a:rPr lang="en-GB" dirty="0" smtClean="0"/>
              <a:t> [</a:t>
            </a:r>
            <a:r>
              <a:rPr lang="el-GR" dirty="0" smtClean="0"/>
              <a:t>τ</a:t>
            </a:r>
            <a:r>
              <a:rPr lang="en-GB" baseline="-25000" dirty="0" err="1" smtClean="0"/>
              <a:t>Cov</a:t>
            </a:r>
            <a:r>
              <a:rPr lang="en-GB" baseline="-25000" dirty="0" smtClean="0"/>
              <a:t> </a:t>
            </a:r>
            <a:r>
              <a:rPr lang="en-GB" dirty="0" smtClean="0"/>
              <a:t> </a:t>
            </a:r>
            <a:r>
              <a:rPr lang="el-GR" dirty="0" smtClean="0"/>
              <a:t>α</a:t>
            </a:r>
            <a:r>
              <a:rPr lang="en-GB" dirty="0" smtClean="0"/>
              <a:t>p G – U</a:t>
            </a:r>
            <a:r>
              <a:rPr lang="en-GB" baseline="-25000" dirty="0" smtClean="0"/>
              <a:t>4</a:t>
            </a:r>
            <a:r>
              <a:rPr lang="en-GB" dirty="0" smtClean="0"/>
              <a:t> (</a:t>
            </a:r>
            <a:r>
              <a:rPr lang="en-GB" dirty="0" err="1" smtClean="0"/>
              <a:t>Tp</a:t>
            </a:r>
            <a:r>
              <a:rPr lang="en-GB" smtClean="0"/>
              <a:t> - Ta)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468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Heat Balance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Based on </a:t>
                </a:r>
                <a:r>
                  <a:rPr lang="en-GB" dirty="0" err="1" smtClean="0"/>
                  <a:t>Hottel-Whillier</a:t>
                </a:r>
                <a:r>
                  <a:rPr lang="en-GB" dirty="0" smtClean="0"/>
                  <a:t>- Bliss equation the efficiency of solar water heating depends on one set of parameters related to the transmission, reflection, and absorption of solar radiation</a:t>
                </a:r>
              </a:p>
              <a:p>
                <a:r>
                  <a:rPr lang="en-GB" dirty="0" smtClean="0"/>
                  <a:t>Another set of parameters relate to the retention and movement of heat</a:t>
                </a:r>
              </a:p>
              <a:p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/>
                        <a:ea typeface="Cambria Math"/>
                      </a:rPr>
                      <m:t>𝜂</m:t>
                    </m:r>
                  </m:oMath>
                </a14:m>
                <a:r>
                  <a:rPr lang="en-GB" baseline="-25000" dirty="0" err="1" smtClean="0"/>
                  <a:t>sp</a:t>
                </a:r>
                <a:r>
                  <a:rPr lang="en-GB" baseline="-25000" dirty="0"/>
                  <a:t> </a:t>
                </a:r>
                <a:r>
                  <a:rPr lang="en-GB" dirty="0"/>
                  <a:t> </a:t>
                </a:r>
                <a:r>
                  <a:rPr lang="en-GB" dirty="0" smtClean="0"/>
                  <a:t>is the capture efficiency (&lt; 1) and U</a:t>
                </a:r>
                <a:r>
                  <a:rPr lang="en-GB" baseline="-25000" dirty="0" smtClean="0"/>
                  <a:t>L</a:t>
                </a:r>
                <a:r>
                  <a:rPr lang="en-GB" dirty="0" smtClean="0"/>
                  <a:t> = 1/ (R</a:t>
                </a:r>
                <a:r>
                  <a:rPr lang="en-GB" baseline="-25000" dirty="0" smtClean="0"/>
                  <a:t>L</a:t>
                </a:r>
                <a:r>
                  <a:rPr lang="en-GB" dirty="0" smtClean="0"/>
                  <a:t> </a:t>
                </a:r>
                <a:r>
                  <a:rPr lang="en-GB" dirty="0" err="1" smtClean="0"/>
                  <a:t>A</a:t>
                </a:r>
                <a:r>
                  <a:rPr lang="en-GB" baseline="-25000" dirty="0" err="1" smtClean="0"/>
                  <a:t>p</a:t>
                </a:r>
                <a:r>
                  <a:rPr lang="en-GB" baseline="-25000" dirty="0" smtClean="0"/>
                  <a:t> </a:t>
                </a:r>
                <a:r>
                  <a:rPr lang="en-GB" dirty="0" smtClean="0"/>
                  <a:t>) is the overall heat loss coefficient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 l="-1630" t="-25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02841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Heat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general, only a fraction </a:t>
            </a:r>
            <a:r>
              <a:rPr lang="el-GR" dirty="0" smtClean="0"/>
              <a:t>η</a:t>
            </a:r>
            <a:r>
              <a:rPr lang="en-GB" baseline="-25000" dirty="0" smtClean="0"/>
              <a:t>pf </a:t>
            </a:r>
            <a:r>
              <a:rPr lang="en-GB" dirty="0" smtClean="0"/>
              <a:t> of </a:t>
            </a:r>
            <a:r>
              <a:rPr lang="en-GB" dirty="0" err="1" smtClean="0"/>
              <a:t>P</a:t>
            </a:r>
            <a:r>
              <a:rPr lang="en-GB" baseline="-25000" dirty="0" err="1" smtClean="0"/>
              <a:t>net</a:t>
            </a:r>
            <a:r>
              <a:rPr lang="en-GB" baseline="-25000" dirty="0"/>
              <a:t> </a:t>
            </a:r>
            <a:r>
              <a:rPr lang="en-GB" dirty="0" smtClean="0"/>
              <a:t> is transferred to the fluid at temperature </a:t>
            </a:r>
            <a:r>
              <a:rPr lang="en-GB" dirty="0" err="1" smtClean="0"/>
              <a:t>T</a:t>
            </a:r>
            <a:r>
              <a:rPr lang="en-GB" baseline="-25000" dirty="0" err="1" smtClean="0"/>
              <a:t>f</a:t>
            </a:r>
            <a:r>
              <a:rPr lang="en-GB" baseline="-25000" dirty="0" smtClean="0"/>
              <a:t> </a:t>
            </a:r>
            <a:r>
              <a:rPr lang="en-GB" dirty="0" smtClean="0"/>
              <a:t> </a:t>
            </a:r>
          </a:p>
          <a:p>
            <a:r>
              <a:rPr lang="en-GB" dirty="0" smtClean="0"/>
              <a:t>In a well-designed collector the temperature difference between the plate and the fluid should be small, and so the transfer efficiency </a:t>
            </a:r>
            <a:r>
              <a:rPr lang="el-GR" dirty="0"/>
              <a:t>η</a:t>
            </a:r>
            <a:r>
              <a:rPr lang="en-GB" baseline="-25000" dirty="0" smtClean="0"/>
              <a:t>pf </a:t>
            </a:r>
            <a:r>
              <a:rPr lang="en-GB" dirty="0" smtClean="0"/>
              <a:t> is only slightly less than 1</a:t>
            </a:r>
          </a:p>
          <a:p>
            <a:r>
              <a:rPr lang="en-GB" dirty="0" smtClean="0"/>
              <a:t>In practice </a:t>
            </a:r>
            <a:r>
              <a:rPr lang="el-GR" dirty="0"/>
              <a:t>η</a:t>
            </a:r>
            <a:r>
              <a:rPr lang="en-GB" baseline="-25000" dirty="0"/>
              <a:t>pf</a:t>
            </a:r>
            <a:r>
              <a:rPr lang="en-GB" dirty="0" smtClean="0"/>
              <a:t> for the whole system varies considerably due to differences in design, location, and maintenance. </a:t>
            </a:r>
          </a:p>
          <a:p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3091916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Flat-Plate Collectors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solar water-heating systems in commercial production are based on a flat plate collector</a:t>
            </a:r>
          </a:p>
          <a:p>
            <a:r>
              <a:rPr lang="en-GB" dirty="0" smtClean="0"/>
              <a:t>The water is confined in parallel tubes welded or otherwise joined to a black metal plate</a:t>
            </a:r>
          </a:p>
          <a:p>
            <a:r>
              <a:rPr lang="en-GB" dirty="0" smtClean="0"/>
              <a:t>It is essential to have minimal thermal resistance between the plate and the tube, and across the plate between the tubes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841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Flat Plate Collectors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Typically the tube diameter is 2cm, the tube spacing≈ 20cm and the plate thickness ≈ 0.3cm</a:t>
            </a:r>
          </a:p>
          <a:p>
            <a:r>
              <a:rPr lang="en-GB" dirty="0" smtClean="0"/>
              <a:t>The plate and tubes are fixed in a framework with a glass top and with thick insulation at the sides and rear</a:t>
            </a:r>
          </a:p>
          <a:p>
            <a:r>
              <a:rPr lang="en-GB" dirty="0" smtClean="0"/>
              <a:t>The whole assembly must be thoroughly watertight and not allow ingress of moisture (to avoid mould, corrosion, and extra heat loss)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937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Heat Transfer from Solar Radiation to a Fluid in a Collector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72519"/>
            <a:ext cx="8208912" cy="3936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5669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Estimating Performance of a </a:t>
            </a:r>
            <a:br>
              <a:rPr lang="en-GB" dirty="0" smtClean="0"/>
            </a:br>
            <a:r>
              <a:rPr lang="en-GB" dirty="0" smtClean="0"/>
              <a:t>Flat-Plate Collector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Two parameters to consider when measuring the performance of a collector are (1) Stagnation temperature and (2) The maximum exit temperature</a:t>
            </a:r>
          </a:p>
          <a:p>
            <a:r>
              <a:rPr lang="en-GB" dirty="0" smtClean="0"/>
              <a:t>The stagnation T</a:t>
            </a:r>
            <a:r>
              <a:rPr lang="en-GB" baseline="-25000" dirty="0" smtClean="0"/>
              <a:t>P</a:t>
            </a:r>
            <a:r>
              <a:rPr lang="en-GB" dirty="0"/>
              <a:t> </a:t>
            </a:r>
            <a:r>
              <a:rPr lang="en-GB" baseline="30000" dirty="0" smtClean="0"/>
              <a:t>(m) </a:t>
            </a:r>
            <a:r>
              <a:rPr lang="en-GB" dirty="0" smtClean="0"/>
              <a:t> is the temperature of a static fluid filling the collector (e.g. in the tubes of a plate and tube collector) and in heat balance with its losses</a:t>
            </a:r>
          </a:p>
          <a:p>
            <a:r>
              <a:rPr lang="en-GB" dirty="0" smtClean="0"/>
              <a:t>Maximum exit temperature T</a:t>
            </a:r>
            <a:r>
              <a:rPr lang="en-GB" baseline="-25000" dirty="0" smtClean="0"/>
              <a:t>Z</a:t>
            </a:r>
            <a:r>
              <a:rPr lang="en-GB" dirty="0" smtClean="0"/>
              <a:t> </a:t>
            </a:r>
            <a:r>
              <a:rPr lang="en-GB" baseline="30000" dirty="0" smtClean="0"/>
              <a:t>(m) </a:t>
            </a:r>
            <a:r>
              <a:rPr lang="en-GB" dirty="0" smtClean="0"/>
              <a:t> of fluid following through the collector at a standardised rate 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21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Efficiency of Flat-Plate Collector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 collector of efficiency </a:t>
                </a:r>
                <a:r>
                  <a:rPr lang="el-GR" dirty="0" smtClean="0"/>
                  <a:t>η</a:t>
                </a:r>
                <a:r>
                  <a:rPr lang="en-GB" baseline="-25000" dirty="0" smtClean="0"/>
                  <a:t>c</a:t>
                </a:r>
                <a:r>
                  <a:rPr lang="en-GB" dirty="0" smtClean="0"/>
                  <a:t> and area </a:t>
                </a:r>
                <a:r>
                  <a:rPr lang="en-GB" dirty="0" err="1" smtClean="0"/>
                  <a:t>A</a:t>
                </a:r>
                <a:r>
                  <a:rPr lang="en-GB" baseline="-25000" dirty="0" err="1" smtClean="0"/>
                  <a:t>p</a:t>
                </a:r>
                <a:r>
                  <a:rPr lang="en-GB" baseline="-25000" dirty="0" smtClean="0"/>
                  <a:t> </a:t>
                </a:r>
                <a:r>
                  <a:rPr lang="en-GB" dirty="0" smtClean="0"/>
                  <a:t> exposed to irradiance G gives a useful output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Pu = </a:t>
                </a:r>
                <a:r>
                  <a:rPr lang="el-GR" dirty="0"/>
                  <a:t>η</a:t>
                </a:r>
                <a:r>
                  <a:rPr lang="en-GB" baseline="-25000" dirty="0"/>
                  <a:t>c</a:t>
                </a:r>
                <a:r>
                  <a:rPr lang="en-GB" dirty="0"/>
                  <a:t> </a:t>
                </a:r>
                <a:r>
                  <a:rPr lang="en-GB" dirty="0" err="1" smtClean="0"/>
                  <a:t>A</a:t>
                </a:r>
                <a:r>
                  <a:rPr lang="en-GB" baseline="-25000" dirty="0" err="1" smtClean="0"/>
                  <a:t>p</a:t>
                </a:r>
                <a:r>
                  <a:rPr lang="en-GB" baseline="-25000" dirty="0"/>
                  <a:t> </a:t>
                </a:r>
                <a:r>
                  <a:rPr lang="en-GB" dirty="0"/>
                  <a:t> </a:t>
                </a:r>
                <a:r>
                  <a:rPr lang="en-GB" dirty="0" smtClean="0"/>
                  <a:t>G</a:t>
                </a:r>
              </a:p>
              <a:p>
                <a:r>
                  <a:rPr lang="en-GB" dirty="0" smtClean="0"/>
                  <a:t>The collector efficiency </a:t>
                </a:r>
                <a:r>
                  <a:rPr lang="el-GR" dirty="0"/>
                  <a:t>η</a:t>
                </a:r>
                <a:r>
                  <a:rPr lang="en-GB" baseline="-25000" dirty="0" smtClean="0"/>
                  <a:t>c</a:t>
                </a:r>
                <a:r>
                  <a:rPr lang="en-GB" dirty="0" smtClean="0"/>
                  <a:t> can be divided into two stages, the capture efficiency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𝜂</m:t>
                    </m:r>
                  </m:oMath>
                </a14:m>
                <a:r>
                  <a:rPr lang="en-GB" baseline="-25000" dirty="0" err="1" smtClean="0"/>
                  <a:t>sp</a:t>
                </a:r>
                <a:r>
                  <a:rPr lang="en-GB" baseline="-25000" dirty="0"/>
                  <a:t> </a:t>
                </a:r>
                <a:r>
                  <a:rPr lang="en-GB" dirty="0"/>
                  <a:t> </a:t>
                </a:r>
                <a:r>
                  <a:rPr lang="en-GB" dirty="0" smtClean="0"/>
                  <a:t>and the transfer efficiency </a:t>
                </a:r>
                <a:r>
                  <a:rPr lang="el-GR" dirty="0"/>
                  <a:t>η</a:t>
                </a:r>
                <a:r>
                  <a:rPr lang="en-GB" baseline="-25000" dirty="0" smtClean="0"/>
                  <a:t>pf </a:t>
                </a:r>
                <a:r>
                  <a:rPr lang="en-GB" dirty="0" smtClean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l-GR" dirty="0"/>
                  <a:t> η</a:t>
                </a:r>
                <a:r>
                  <a:rPr lang="en-GB" baseline="-25000" dirty="0" smtClean="0"/>
                  <a:t>c </a:t>
                </a:r>
                <a:r>
                  <a:rPr lang="en-GB" dirty="0" smtClean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𝜂</m:t>
                    </m:r>
                  </m:oMath>
                </a14:m>
                <a:r>
                  <a:rPr lang="en-GB" baseline="-25000" dirty="0" err="1" smtClean="0"/>
                  <a:t>sp</a:t>
                </a:r>
                <a:r>
                  <a:rPr lang="en-GB" baseline="-25000" dirty="0"/>
                  <a:t> </a:t>
                </a:r>
                <a:r>
                  <a:rPr lang="en-GB" dirty="0" smtClean="0"/>
                  <a:t>  </a:t>
                </a:r>
                <a:r>
                  <a:rPr lang="el-GR" dirty="0"/>
                  <a:t>η</a:t>
                </a:r>
                <a:r>
                  <a:rPr lang="en-GB" baseline="-25000" dirty="0"/>
                  <a:t>pf </a:t>
                </a:r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0238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Efficiency of Flat-Plate Collector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Therefore: -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𝜂</m:t>
                    </m:r>
                  </m:oMath>
                </a14:m>
                <a:r>
                  <a:rPr lang="en-GB" baseline="-25000" dirty="0" err="1" smtClean="0"/>
                  <a:t>sp</a:t>
                </a:r>
                <a:r>
                  <a:rPr lang="en-GB" baseline="-25000" dirty="0"/>
                  <a:t> </a:t>
                </a:r>
                <a:r>
                  <a:rPr lang="en-GB" dirty="0" smtClean="0"/>
                  <a:t> = </a:t>
                </a:r>
                <a:r>
                  <a:rPr lang="en-GB" dirty="0" err="1" smtClean="0"/>
                  <a:t>T</a:t>
                </a:r>
                <a:r>
                  <a:rPr lang="en-GB" baseline="-25000" dirty="0" err="1" smtClean="0"/>
                  <a:t>cov</a:t>
                </a:r>
                <a:r>
                  <a:rPr lang="en-GB" baseline="-25000" dirty="0"/>
                  <a:t> </a:t>
                </a:r>
                <a:r>
                  <a:rPr lang="en-GB" dirty="0" smtClean="0"/>
                  <a:t> </a:t>
                </a:r>
                <a:r>
                  <a:rPr lang="el-GR" dirty="0" smtClean="0"/>
                  <a:t>α</a:t>
                </a:r>
                <a:r>
                  <a:rPr lang="en-GB" dirty="0" smtClean="0"/>
                  <a:t>p – U</a:t>
                </a:r>
                <a:r>
                  <a:rPr lang="en-GB" baseline="-25000" dirty="0" smtClean="0"/>
                  <a:t>L </a:t>
                </a:r>
                <a:r>
                  <a:rPr lang="en-GB" dirty="0" smtClean="0"/>
                  <a:t> (T</a:t>
                </a:r>
                <a:r>
                  <a:rPr lang="en-GB" baseline="-25000" dirty="0"/>
                  <a:t>P</a:t>
                </a:r>
                <a:r>
                  <a:rPr lang="en-GB" dirty="0" smtClean="0"/>
                  <a:t> - T</a:t>
                </a:r>
                <a:r>
                  <a:rPr lang="en-GB" baseline="-25000" dirty="0" smtClean="0"/>
                  <a:t>a</a:t>
                </a:r>
                <a:r>
                  <a:rPr lang="en-GB" dirty="0" smtClean="0"/>
                  <a:t>) /G</a:t>
                </a:r>
              </a:p>
              <a:p>
                <a:r>
                  <a:rPr lang="en-GB" dirty="0" smtClean="0"/>
                  <a:t>Which shows that as the plate gets hotter, the losses increase until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𝜂</m:t>
                    </m:r>
                  </m:oMath>
                </a14:m>
                <a:r>
                  <a:rPr lang="en-GB" baseline="-25000" dirty="0" err="1" smtClean="0"/>
                  <a:t>sp</a:t>
                </a:r>
                <a:r>
                  <a:rPr lang="en-GB" baseline="-25000" dirty="0" smtClean="0"/>
                  <a:t> </a:t>
                </a:r>
                <a:r>
                  <a:rPr lang="en-GB" dirty="0" smtClean="0"/>
                  <a:t> decreases to zero at the ‘equilibrium’ temperature </a:t>
                </a:r>
                <a:r>
                  <a:rPr lang="en-GB" dirty="0"/>
                  <a:t>T</a:t>
                </a:r>
                <a:r>
                  <a:rPr lang="en-GB" baseline="-25000" dirty="0"/>
                  <a:t>P</a:t>
                </a:r>
                <a:r>
                  <a:rPr lang="en-GB" dirty="0"/>
                  <a:t> </a:t>
                </a:r>
                <a:r>
                  <a:rPr lang="en-GB" baseline="30000" dirty="0"/>
                  <a:t>(m</a:t>
                </a:r>
                <a:r>
                  <a:rPr lang="en-GB" baseline="30000" dirty="0" smtClean="0"/>
                  <a:t>)</a:t>
                </a:r>
                <a:r>
                  <a:rPr lang="en-GB" dirty="0" smtClean="0"/>
                  <a:t> (also called the stagnation temperature</a:t>
                </a:r>
              </a:p>
              <a:p>
                <a:r>
                  <a:rPr lang="en-GB" dirty="0" smtClean="0"/>
                  <a:t> because the plate temperature T</a:t>
                </a:r>
                <a:r>
                  <a:rPr lang="en-GB" baseline="-25000" dirty="0" smtClean="0"/>
                  <a:t>P</a:t>
                </a:r>
                <a:r>
                  <a:rPr lang="en-GB" dirty="0" smtClean="0"/>
                  <a:t> of an operating collector is not usually known, it is more convenient to relate the useful energy gain to the mean fluid temperature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𝑓</m:t>
                        </m:r>
                      </m:sub>
                    </m:sSub>
                  </m:oMath>
                </a14:m>
                <a:r>
                  <a:rPr lang="en-GB" dirty="0" smtClean="0"/>
                  <a:t> </a:t>
                </a:r>
              </a:p>
              <a:p>
                <a:pPr marL="0" indent="0">
                  <a:buNone/>
                </a:pPr>
                <a:r>
                  <a:rPr lang="el-GR" dirty="0" smtClean="0"/>
                  <a:t>η</a:t>
                </a:r>
                <a:r>
                  <a:rPr lang="en-GB" baseline="-25000" dirty="0" smtClean="0"/>
                  <a:t>c </a:t>
                </a:r>
                <a:r>
                  <a:rPr lang="en-GB" dirty="0" smtClean="0"/>
                  <a:t>= Pu/AG) = </a:t>
                </a:r>
                <a:r>
                  <a:rPr lang="el-GR" dirty="0"/>
                  <a:t>η</a:t>
                </a:r>
                <a:r>
                  <a:rPr lang="en-GB" baseline="-25000" dirty="0"/>
                  <a:t>pf </a:t>
                </a:r>
                <a:r>
                  <a:rPr lang="en-GB" dirty="0" err="1" smtClean="0"/>
                  <a:t>T</a:t>
                </a:r>
                <a:r>
                  <a:rPr lang="en-GB" baseline="-25000" dirty="0" err="1" smtClean="0"/>
                  <a:t>cov</a:t>
                </a:r>
                <a:r>
                  <a:rPr lang="en-GB" baseline="-25000" dirty="0" smtClean="0"/>
                  <a:t> </a:t>
                </a:r>
                <a:r>
                  <a:rPr lang="el-GR" dirty="0"/>
                  <a:t>α</a:t>
                </a:r>
                <a:r>
                  <a:rPr lang="en-GB" dirty="0"/>
                  <a:t>p – </a:t>
                </a:r>
                <a:r>
                  <a:rPr lang="el-GR" dirty="0"/>
                  <a:t>η</a:t>
                </a:r>
                <a:r>
                  <a:rPr lang="en-GB" baseline="-25000" dirty="0"/>
                  <a:t>pf </a:t>
                </a:r>
                <a:r>
                  <a:rPr lang="en-GB" dirty="0" smtClean="0"/>
                  <a:t>U</a:t>
                </a:r>
                <a:r>
                  <a:rPr lang="en-GB" baseline="-25000" dirty="0" smtClean="0"/>
                  <a:t>L</a:t>
                </a:r>
                <a:r>
                  <a:rPr lang="en-GB" dirty="0" smtClean="0"/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/>
                              </a:rPr>
                              <m:t>𝑇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/>
                          </a:rPr>
                          <m:t>𝑓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- T</a:t>
                </a:r>
                <a:r>
                  <a:rPr lang="en-GB" baseline="-25000" dirty="0" smtClean="0"/>
                  <a:t>a </a:t>
                </a:r>
                <a:r>
                  <a:rPr lang="en-GB" dirty="0" smtClean="0"/>
                  <a:t> )/G</a:t>
                </a: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3"/>
                <a:stretch>
                  <a:fillRect l="-1704" t="-2442" r="-3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6387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Efficiency of Flat-Plate Collector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The performance of flat-plate collector, and in particular its efficiency at high temperatures, can be substantially improved by one or both of the following: -</a:t>
            </a:r>
          </a:p>
          <a:p>
            <a:pPr marL="514350" indent="-514350">
              <a:buAutoNum type="arabicPeriod"/>
            </a:pPr>
            <a:r>
              <a:rPr lang="en-GB" dirty="0" smtClean="0"/>
              <a:t>Reducing the convective transfer between the plate and the outer glass cover, with a double-glazed top cover</a:t>
            </a:r>
          </a:p>
          <a:p>
            <a:pPr marL="514350" indent="-514350">
              <a:buAutoNum type="arabicPeriod"/>
            </a:pPr>
            <a:r>
              <a:rPr lang="en-GB" dirty="0" smtClean="0"/>
              <a:t>Reducing the radiative loss from the plate by making its surface not simply black but selective, i.e. strongly absorbing but weakly emitting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1903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Typical Efficiency Curves of Single Glazed Flat Plate Collectors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08022"/>
            <a:ext cx="8229600" cy="4673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7545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Systems with Separate Storage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collectors themselves contain only a relatively small volume of water, which when heated passes to an insulated tank for storage</a:t>
            </a:r>
          </a:p>
          <a:p>
            <a:r>
              <a:rPr lang="en-GB" dirty="0" smtClean="0"/>
              <a:t>If the tank is above the collector, no pump is needed</a:t>
            </a:r>
          </a:p>
          <a:p>
            <a:r>
              <a:rPr lang="en-GB" dirty="0" smtClean="0"/>
              <a:t>In climates with winter freezing and when integrated with other systems, the storage tank is within the building and normally below the collector, so a water pump is needed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701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with Separate Storage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separate fluid circuit through the collector allows anti-freezing fluids to be used</a:t>
            </a:r>
          </a:p>
          <a:p>
            <a:r>
              <a:rPr lang="en-GB" dirty="0" smtClean="0"/>
              <a:t>Such forced circulation only needs a small pump, so the water temperature increases in sunshine by about 5°C to 10°C at each initial pass through the collector</a:t>
            </a:r>
          </a:p>
          <a:p>
            <a:r>
              <a:rPr lang="en-GB" dirty="0" smtClean="0"/>
              <a:t>This incremental temperature increase depends mostly on the solar irradiance G and the difference between inlet and outlet temperature of the collector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757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with Separate Storage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Optimum performance requires a controlled variable-speed pump, but usually a cheaper fixed speed pump is used for which the design temperature increase only occurs for one set of conditions</a:t>
            </a:r>
          </a:p>
          <a:p>
            <a:r>
              <a:rPr lang="en-GB" dirty="0" smtClean="0"/>
              <a:t>The pump is powered from mains electricity or from a small photovoltaic panel alongside the collector it is automatically switched on and off so the collector output temperature≈ 5°C more than the input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686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with Separate Storage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most efficient solar water heating systems include the tank and its heat transfer mechanisms in the overall design</a:t>
            </a:r>
          </a:p>
          <a:p>
            <a:r>
              <a:rPr lang="en-GB" dirty="0" smtClean="0"/>
              <a:t>Generous insulation is always beneficial</a:t>
            </a:r>
          </a:p>
          <a:p>
            <a:r>
              <a:rPr lang="en-GB" dirty="0" smtClean="0"/>
              <a:t>Placing the water tank to minimise the length of hot pipes is also beneficial, and easiest for new buildings with integrated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130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en-GB" dirty="0" smtClean="0"/>
              <a:t>Thermo Syphon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6166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Make use of the physical relationship between water density and temperature</a:t>
            </a:r>
          </a:p>
          <a:p>
            <a:r>
              <a:rPr lang="en-GB" dirty="0" smtClean="0"/>
              <a:t>Warm air is less dense than cooler water and will rise to the surface of a container while cooler air will sink to the bottom</a:t>
            </a:r>
          </a:p>
          <a:p>
            <a:r>
              <a:rPr lang="en-GB" dirty="0" smtClean="0"/>
              <a:t>Careful design can create a system where the temperature of the water causes circulation is a limited area</a:t>
            </a:r>
          </a:p>
          <a:p>
            <a:r>
              <a:rPr lang="en-GB" dirty="0" smtClean="0"/>
              <a:t>Hot water is stored in a tank directly above the solar collector, and cooler water is continually forced through the circuit to the solar collector for additional heating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2135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Thermo Syphon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more expensive to install initially, but they have no electric parts and are quite durable</a:t>
            </a:r>
          </a:p>
          <a:p>
            <a:r>
              <a:rPr lang="en-GB" dirty="0" smtClean="0"/>
              <a:t>They out perform integrated collector storage systems because the upper thermo syphon tank is extremely well-insulated</a:t>
            </a:r>
          </a:p>
          <a:p>
            <a:r>
              <a:rPr lang="en-GB" dirty="0" smtClean="0"/>
              <a:t>While batch systems lose heat overnight, thermo syphon systems generally maintain hot water supplies until the following 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5981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Evacuated Collectors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en-GB" dirty="0" smtClean="0"/>
              <a:t>The evacuated tube comprises of a smaller glass tube suspended within a larger glass tube</a:t>
            </a:r>
          </a:p>
          <a:p>
            <a:r>
              <a:rPr lang="en-GB" dirty="0" smtClean="0"/>
              <a:t>The air is then pumped out of the space between the small inner tube and the larger outer tube creating a vacuum thermal insulation layer</a:t>
            </a:r>
          </a:p>
          <a:p>
            <a:r>
              <a:rPr lang="en-GB" dirty="0" smtClean="0"/>
              <a:t>This vacuum layer is absolutely key since it reduces heat loss from the solar collector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1323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Evacuated Collectors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The inside of the inner glass tube is coated with a selective light absorber such as aluminium nitrate or titanium nitride oxide</a:t>
            </a:r>
          </a:p>
          <a:p>
            <a:r>
              <a:rPr lang="en-GB" dirty="0" smtClean="0"/>
              <a:t>This helps maximise the absorption of solar radiation over a large range of wavelengths</a:t>
            </a:r>
          </a:p>
          <a:p>
            <a:r>
              <a:rPr lang="en-GB" dirty="0" smtClean="0"/>
              <a:t>An absorber plate (normally made from copper) then runs the length of the inner glass tube, which absorbs the heat and transfers it to a heat transfer fluid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0212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Evacuated Collectors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 smtClean="0"/>
              <a:t>In passive systems, convection drives the movement of the heating fluid around the solar collector, when the transfer liquid gets heated it evaporates and turns to steam</a:t>
            </a:r>
          </a:p>
          <a:p>
            <a:r>
              <a:rPr lang="en-GB" dirty="0" smtClean="0"/>
              <a:t>This rises to the top of the evacuated tube solar collector, the heat is transferred via a heat exchanger to another liquid- typically water that is then stored in the hot water storage tank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1010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Evacuated Collectors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transfer liquid having given up its heat to the heat exchanger then condenses and falls back down the evacuated tube where the process can start again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4053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Thermo Syphon System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75398"/>
            <a:ext cx="8229600" cy="4375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61876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Evacuated Collectors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14" y="1600200"/>
            <a:ext cx="8183572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030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Flat Plate Collectors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Do not need to track the sun</a:t>
            </a:r>
          </a:p>
          <a:p>
            <a:r>
              <a:rPr lang="en-GB" dirty="0" smtClean="0"/>
              <a:t>They receive more energy than a similarly oriented collector</a:t>
            </a:r>
          </a:p>
          <a:p>
            <a:r>
              <a:rPr lang="en-GB" dirty="0" smtClean="0"/>
              <a:t>Will absorb energy coming from all directions above the absorber</a:t>
            </a:r>
          </a:p>
          <a:p>
            <a:r>
              <a:rPr lang="en-GB" dirty="0" smtClean="0"/>
              <a:t>Cost less than the concentrating collectors</a:t>
            </a:r>
          </a:p>
          <a:p>
            <a:r>
              <a:rPr lang="en-GB" dirty="0" smtClean="0"/>
              <a:t>Designs are robust and less prone to damage</a:t>
            </a:r>
          </a:p>
          <a:p>
            <a:r>
              <a:rPr lang="en-GB" dirty="0" smtClean="0"/>
              <a:t>Larger collector area</a:t>
            </a:r>
          </a:p>
          <a:p>
            <a:r>
              <a:rPr lang="en-GB" dirty="0" smtClean="0"/>
              <a:t>Flat glazing more aesthetically pleasing and easier to blend into building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6410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Disadvantages </a:t>
            </a:r>
            <a:r>
              <a:rPr lang="en-GB" dirty="0"/>
              <a:t>of Flat Plate Collectors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Lose heat more rapidly in wind and cool temperatures</a:t>
            </a:r>
          </a:p>
          <a:p>
            <a:r>
              <a:rPr lang="en-GB" dirty="0" smtClean="0"/>
              <a:t>Often requires antifreeze to protect from cold weather</a:t>
            </a:r>
          </a:p>
          <a:p>
            <a:r>
              <a:rPr lang="en-GB" dirty="0" smtClean="0"/>
              <a:t>If damaged the whole plate needs to be replaced</a:t>
            </a:r>
          </a:p>
          <a:p>
            <a:r>
              <a:rPr lang="en-GB" dirty="0" smtClean="0"/>
              <a:t>Large collector can make installation more difficult</a:t>
            </a:r>
          </a:p>
          <a:p>
            <a:r>
              <a:rPr lang="en-GB" dirty="0" smtClean="0"/>
              <a:t>Larger surface area required for output</a:t>
            </a:r>
          </a:p>
          <a:p>
            <a:r>
              <a:rPr lang="en-GB" dirty="0" smtClean="0"/>
              <a:t>Less efficient</a:t>
            </a:r>
          </a:p>
          <a:p>
            <a:r>
              <a:rPr lang="en-GB" dirty="0" smtClean="0"/>
              <a:t>Unable to be fitted at low angles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30391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Evacuated Tubes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Cylindrical shape means they absorb sun’s energy throughout the day</a:t>
            </a:r>
          </a:p>
          <a:p>
            <a:r>
              <a:rPr lang="en-GB" dirty="0" smtClean="0"/>
              <a:t>The vacuum reduces heat loss</a:t>
            </a:r>
          </a:p>
          <a:p>
            <a:r>
              <a:rPr lang="en-GB" dirty="0" smtClean="0"/>
              <a:t>Can be used in low temperatures without sustaining damage</a:t>
            </a:r>
          </a:p>
          <a:p>
            <a:r>
              <a:rPr lang="en-GB" dirty="0" smtClean="0"/>
              <a:t>If damaged it is easy to replace one tube</a:t>
            </a:r>
          </a:p>
          <a:p>
            <a:r>
              <a:rPr lang="en-GB" dirty="0" smtClean="0"/>
              <a:t>Easy installation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1696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 of Evacuated Tubes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More costly</a:t>
            </a:r>
          </a:p>
          <a:p>
            <a:r>
              <a:rPr lang="en-GB" dirty="0" smtClean="0"/>
              <a:t>Roof top collector more visible</a:t>
            </a:r>
          </a:p>
          <a:p>
            <a:r>
              <a:rPr lang="en-GB" dirty="0" smtClean="0"/>
              <a:t>Can need more maintenance</a:t>
            </a:r>
          </a:p>
          <a:p>
            <a:r>
              <a:rPr lang="en-GB" dirty="0" smtClean="0"/>
              <a:t>Perceived as being delicate</a:t>
            </a:r>
          </a:p>
          <a:p>
            <a:r>
              <a:rPr lang="en-GB" dirty="0" smtClean="0"/>
              <a:t>DF versions will suffer with high </a:t>
            </a:r>
            <a:r>
              <a:rPr lang="en-GB" smtClean="0"/>
              <a:t>stagnation temperatures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8814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and Environmental Aspects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collectors are usually not obtrusive, especially when integrated into roof design</a:t>
            </a:r>
          </a:p>
          <a:p>
            <a:r>
              <a:rPr lang="en-GB" dirty="0" smtClean="0"/>
              <a:t>There is no pollution from operation</a:t>
            </a:r>
          </a:p>
          <a:p>
            <a:r>
              <a:rPr lang="en-GB" dirty="0" smtClean="0"/>
              <a:t>Installations may be expected to be effective with very little service cost for at least 25 to 35 years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982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1681</Words>
  <Application>Microsoft Office PowerPoint</Application>
  <PresentationFormat>On-screen Show (4:3)</PresentationFormat>
  <Paragraphs>126</Paragraphs>
  <Slides>33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Solar Water Heating</vt:lpstr>
      <vt:lpstr>Introduction</vt:lpstr>
      <vt:lpstr>Solar Water Collectors</vt:lpstr>
      <vt:lpstr>Solar Water Collectors</vt:lpstr>
      <vt:lpstr>Heat Balance</vt:lpstr>
      <vt:lpstr>Heat Balance</vt:lpstr>
      <vt:lpstr>Heat Balance</vt:lpstr>
      <vt:lpstr>Heat Balance</vt:lpstr>
      <vt:lpstr>Flat-Plate Collectors</vt:lpstr>
      <vt:lpstr>Flat Plate Collectors</vt:lpstr>
      <vt:lpstr>Heat Transfer from Solar Radiation to a Fluid in a Collector</vt:lpstr>
      <vt:lpstr>Estimating Performance of a  Flat-Plate Collector</vt:lpstr>
      <vt:lpstr>Efficiency of Flat-Plate Collector</vt:lpstr>
      <vt:lpstr>Efficiency of Flat-Plate Collector</vt:lpstr>
      <vt:lpstr>Efficiency of Flat-Plate Collector</vt:lpstr>
      <vt:lpstr>Typical Efficiency Curves of Single Glazed Flat Plate Collectors</vt:lpstr>
      <vt:lpstr>Systems with Separate Storage</vt:lpstr>
      <vt:lpstr>Systems with Separate Storage</vt:lpstr>
      <vt:lpstr>Systems with Separate Storage</vt:lpstr>
      <vt:lpstr>Systems with Separate Storage</vt:lpstr>
      <vt:lpstr>Thermo Syphon Systems</vt:lpstr>
      <vt:lpstr>Thermo Syphon Systems</vt:lpstr>
      <vt:lpstr>Evacuated Collectors</vt:lpstr>
      <vt:lpstr>Evacuated Collectors</vt:lpstr>
      <vt:lpstr>Evacuated Collectors</vt:lpstr>
      <vt:lpstr>Evacuated Collectors</vt:lpstr>
      <vt:lpstr>Thermo Syphon System</vt:lpstr>
      <vt:lpstr>Evacuated Collectors</vt:lpstr>
      <vt:lpstr>Advantages of Flat Plate Collectors</vt:lpstr>
      <vt:lpstr>Disadvantages of Flat Plate Collectors</vt:lpstr>
      <vt:lpstr>Advantages of Evacuated Tubes</vt:lpstr>
      <vt:lpstr>Disadvantages of Evacuated Tubes</vt:lpstr>
      <vt:lpstr>Social and Environmental Aspects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Solar Water Heating</dc:title>
  <dc:creator>Andrew Thorn</dc:creator>
  <cp:lastModifiedBy>Andrew Thorn</cp:lastModifiedBy>
  <cp:revision>21</cp:revision>
  <dcterms:created xsi:type="dcterms:W3CDTF">2016-02-04T01:51:00Z</dcterms:created>
  <dcterms:modified xsi:type="dcterms:W3CDTF">2016-03-10T01:42:59Z</dcterms:modified>
</cp:coreProperties>
</file>