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F9F9843-E51E-4CC9-A8AE-07A975E285AD}">
          <p14:sldIdLst>
            <p14:sldId id="256"/>
            <p14:sldId id="257"/>
            <p14:sldId id="258"/>
            <p14:sldId id="259"/>
            <p14:sldId id="260"/>
            <p14:sldId id="261"/>
            <p14:sldId id="263"/>
            <p14:sldId id="26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46" autoAdjust="0"/>
  </p:normalViewPr>
  <p:slideViewPr>
    <p:cSldViewPr snapToGrid="0">
      <p:cViewPr varScale="1">
        <p:scale>
          <a:sx n="80" d="100"/>
          <a:sy n="80" d="100"/>
        </p:scale>
        <p:origin x="3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3592363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1810015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1738622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2730817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2838552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2032456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2589412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897175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205558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257392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3941942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13377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1944881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1685752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3075210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25663874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BA20EF-0852-4220-B5EC-375D4286C428}" type="datetimeFigureOut">
              <a:rPr lang="en-GB" smtClean="0"/>
              <a:t>24/02/2023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CB9A83-51F8-4FA2-A871-EDC160EE0AF4}" type="slidenum">
              <a:rPr lang="en-GB" smtClean="0"/>
              <a:t>‹#›</a:t>
            </a:fld>
            <a:endParaRPr lang="en-GB" dirty="0"/>
          </a:p>
        </p:txBody>
      </p:sp>
    </p:spTree>
    <p:extLst>
      <p:ext uri="{BB962C8B-B14F-4D97-AF65-F5344CB8AC3E}">
        <p14:creationId xmlns:p14="http://schemas.microsoft.com/office/powerpoint/2010/main" val="2393282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hyperlink" Target="https://freepngimg.com/png/83662-logo-text-tesco-area-retail-download-free-image"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43000"/>
            <a:lum/>
            <a:extLst>
              <a:ext uri="{837473B0-CC2E-450A-ABE3-18F120FF3D39}">
                <a1611:picAttrSrcUrl xmlns:a1611="http://schemas.microsoft.com/office/drawing/2016/11/main" r:id="rId20"/>
              </a:ext>
            </a:extLst>
          </a:blip>
          <a:srcRect/>
          <a:stretch>
            <a:fillRect t="-39000" b="-39000"/>
          </a:stretch>
        </a:blipFill>
        <a:effectLst/>
      </p:bgPr>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9BA20EF-0852-4220-B5EC-375D4286C428}" type="datetimeFigureOut">
              <a:rPr lang="en-GB" smtClean="0"/>
              <a:t>24/02/2023</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CCB9A83-51F8-4FA2-A871-EDC160EE0AF4}" type="slidenum">
              <a:rPr lang="en-GB" smtClean="0"/>
              <a:t>‹#›</a:t>
            </a:fld>
            <a:endParaRPr lang="en-GB" dirty="0"/>
          </a:p>
        </p:txBody>
      </p:sp>
    </p:spTree>
    <p:extLst>
      <p:ext uri="{BB962C8B-B14F-4D97-AF65-F5344CB8AC3E}">
        <p14:creationId xmlns:p14="http://schemas.microsoft.com/office/powerpoint/2010/main" val="79527852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8" Type="http://schemas.openxmlformats.org/officeDocument/2006/relationships/hyperlink" Target="https://www.tescoplc.com/news/2022/premliminary-results-202122/" TargetMode="External"/><Relationship Id="rId3" Type="http://schemas.openxmlformats.org/officeDocument/2006/relationships/hyperlink" Target="https://www.theguardian.com/business/2022/feb/01/tesco-ditches-night-shifts-putting-1500-jobs-at-risk" TargetMode="External"/><Relationship Id="rId7" Type="http://schemas.openxmlformats.org/officeDocument/2006/relationships/hyperlink" Target="https://www.tescoplc.com/about/our-history/" TargetMode="External"/><Relationship Id="rId2" Type="http://schemas.openxmlformats.org/officeDocument/2006/relationships/hyperlink" Target="https://www.bbc.co.uk/news/business-62887477" TargetMode="External"/><Relationship Id="rId1" Type="http://schemas.openxmlformats.org/officeDocument/2006/relationships/slideLayout" Target="../slideLayouts/slideLayout2.xml"/><Relationship Id="rId6" Type="http://schemas.openxmlformats.org/officeDocument/2006/relationships/hyperlink" Target="https://www.londonstockexchange.com/stock/TSCO/tesco-plc/company-page" TargetMode="External"/><Relationship Id="rId5" Type="http://schemas.openxmlformats.org/officeDocument/2006/relationships/hyperlink" Target="https://www.theguardian.com/business/2023/jan/31/tesco-stores-jobs-supermarket-chain-managers" TargetMode="External"/><Relationship Id="rId4" Type="http://schemas.openxmlformats.org/officeDocument/2006/relationships/hyperlink" Target="https://www.theguardian.com/business/2017/jun/28/tesco-to-cut-1200-head-office-jobs" TargetMode="External"/><Relationship Id="rId9" Type="http://schemas.openxmlformats.org/officeDocument/2006/relationships/hyperlink" Target="https://www.statista.com/statistics/490882/tesco-group-united-kingdom-uk-number-of-employe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dirty="0"/>
          </a:p>
        </p:txBody>
      </p:sp>
      <p:sp>
        <p:nvSpPr>
          <p:cNvPr id="1052" name="Freeform: Shape 1051">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1054" name="Freeform: Shape 1053">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1056" name="Freeform: Shape 1055">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1058" name="Freeform: Shape 1057">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a:extLst>
              <a:ext uri="{FF2B5EF4-FFF2-40B4-BE49-F238E27FC236}">
                <a16:creationId xmlns:a16="http://schemas.microsoft.com/office/drawing/2014/main" id="{330EE5C7-CBD8-5408-DBDF-E16375FE567E}"/>
              </a:ext>
            </a:extLst>
          </p:cNvPr>
          <p:cNvSpPr>
            <a:spLocks noGrp="1"/>
          </p:cNvSpPr>
          <p:nvPr>
            <p:ph type="ctrTitle"/>
          </p:nvPr>
        </p:nvSpPr>
        <p:spPr>
          <a:xfrm>
            <a:off x="1524000" y="643468"/>
            <a:ext cx="9144000" cy="2494843"/>
          </a:xfrm>
        </p:spPr>
        <p:txBody>
          <a:bodyPr anchor="b">
            <a:normAutofit/>
          </a:bodyPr>
          <a:lstStyle/>
          <a:p>
            <a:pPr algn="ctr"/>
            <a:r>
              <a:rPr lang="en-GB" sz="7200" dirty="0"/>
              <a:t>Change and Stability Management</a:t>
            </a:r>
          </a:p>
        </p:txBody>
      </p:sp>
      <p:sp>
        <p:nvSpPr>
          <p:cNvPr id="3" name="Subtitle 2">
            <a:extLst>
              <a:ext uri="{FF2B5EF4-FFF2-40B4-BE49-F238E27FC236}">
                <a16:creationId xmlns:a16="http://schemas.microsoft.com/office/drawing/2014/main" id="{A0641311-CE2A-9F2E-6319-AF4CD9858729}"/>
              </a:ext>
            </a:extLst>
          </p:cNvPr>
          <p:cNvSpPr>
            <a:spLocks noGrp="1"/>
          </p:cNvSpPr>
          <p:nvPr>
            <p:ph type="subTitle" idx="1"/>
          </p:nvPr>
        </p:nvSpPr>
        <p:spPr>
          <a:xfrm>
            <a:off x="2473562" y="4315416"/>
            <a:ext cx="6752908" cy="1091381"/>
          </a:xfrm>
        </p:spPr>
        <p:txBody>
          <a:bodyPr>
            <a:normAutofit/>
          </a:bodyPr>
          <a:lstStyle/>
          <a:p>
            <a:pPr algn="ctr"/>
            <a:r>
              <a:rPr lang="en-GB" sz="2400" dirty="0"/>
              <a:t>Module code: BMMB7000</a:t>
            </a:r>
          </a:p>
          <a:p>
            <a:pPr algn="ctr"/>
            <a:r>
              <a:rPr lang="en-GB" sz="2400" dirty="0"/>
              <a:t>Daniel Dobbs 0750550</a:t>
            </a:r>
          </a:p>
          <a:p>
            <a:pPr algn="ctr"/>
            <a:endParaRPr lang="en-GB" sz="2400" dirty="0"/>
          </a:p>
        </p:txBody>
      </p:sp>
    </p:spTree>
    <p:extLst>
      <p:ext uri="{BB962C8B-B14F-4D97-AF65-F5344CB8AC3E}">
        <p14:creationId xmlns:p14="http://schemas.microsoft.com/office/powerpoint/2010/main" val="3284778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AFECD-61B8-A370-D001-45C1C7985E3C}"/>
              </a:ext>
            </a:extLst>
          </p:cNvPr>
          <p:cNvSpPr>
            <a:spLocks noGrp="1"/>
          </p:cNvSpPr>
          <p:nvPr>
            <p:ph type="title"/>
          </p:nvPr>
        </p:nvSpPr>
        <p:spPr>
          <a:xfrm>
            <a:off x="1484311" y="685801"/>
            <a:ext cx="10018713" cy="612422"/>
          </a:xfrm>
        </p:spPr>
        <p:txBody>
          <a:bodyPr>
            <a:normAutofit fontScale="90000"/>
          </a:bodyPr>
          <a:lstStyle/>
          <a:p>
            <a:r>
              <a:rPr lang="en-GB" dirty="0"/>
              <a:t>Content</a:t>
            </a:r>
          </a:p>
        </p:txBody>
      </p:sp>
      <p:sp>
        <p:nvSpPr>
          <p:cNvPr id="3" name="Content Placeholder 2">
            <a:extLst>
              <a:ext uri="{FF2B5EF4-FFF2-40B4-BE49-F238E27FC236}">
                <a16:creationId xmlns:a16="http://schemas.microsoft.com/office/drawing/2014/main" id="{1147789C-1B68-25E4-1E43-ED294A24A22B}"/>
              </a:ext>
            </a:extLst>
          </p:cNvPr>
          <p:cNvSpPr>
            <a:spLocks noGrp="1"/>
          </p:cNvSpPr>
          <p:nvPr>
            <p:ph idx="1"/>
          </p:nvPr>
        </p:nvSpPr>
        <p:spPr/>
        <p:txBody>
          <a:bodyPr/>
          <a:lstStyle/>
          <a:p>
            <a:r>
              <a:rPr lang="en-GB" dirty="0"/>
              <a:t>Understanding of Change Management Slide 3</a:t>
            </a:r>
          </a:p>
          <a:p>
            <a:r>
              <a:rPr lang="en-GB" dirty="0"/>
              <a:t>Introduction to Tesco slide 4</a:t>
            </a:r>
          </a:p>
          <a:p>
            <a:r>
              <a:rPr lang="en-GB" dirty="0"/>
              <a:t>Changes within Sector over past five years Slide 5</a:t>
            </a:r>
          </a:p>
          <a:p>
            <a:r>
              <a:rPr lang="en-GB" dirty="0"/>
              <a:t>Factors that could have caused the chosen change Slide 6</a:t>
            </a:r>
          </a:p>
          <a:p>
            <a:r>
              <a:rPr lang="en-GB" dirty="0"/>
              <a:t>Conclusion Slide 7</a:t>
            </a:r>
          </a:p>
          <a:p>
            <a:r>
              <a:rPr lang="en-GB" dirty="0"/>
              <a:t>References 	Slide 8 </a:t>
            </a:r>
          </a:p>
          <a:p>
            <a:endParaRPr lang="en-GB" dirty="0"/>
          </a:p>
          <a:p>
            <a:endParaRPr lang="en-GB" dirty="0"/>
          </a:p>
          <a:p>
            <a:endParaRPr lang="en-GB" dirty="0"/>
          </a:p>
        </p:txBody>
      </p:sp>
    </p:spTree>
    <p:extLst>
      <p:ext uri="{BB962C8B-B14F-4D97-AF65-F5344CB8AC3E}">
        <p14:creationId xmlns:p14="http://schemas.microsoft.com/office/powerpoint/2010/main" val="471247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FCBF-95B3-EFE1-A7FA-7ACD87DB9F8B}"/>
              </a:ext>
            </a:extLst>
          </p:cNvPr>
          <p:cNvSpPr>
            <a:spLocks noGrp="1"/>
          </p:cNvSpPr>
          <p:nvPr>
            <p:ph type="title"/>
          </p:nvPr>
        </p:nvSpPr>
        <p:spPr/>
        <p:txBody>
          <a:bodyPr/>
          <a:lstStyle/>
          <a:p>
            <a:r>
              <a:rPr lang="en-GB" dirty="0"/>
              <a:t>What is Change Management</a:t>
            </a:r>
          </a:p>
        </p:txBody>
      </p:sp>
      <p:sp>
        <p:nvSpPr>
          <p:cNvPr id="3" name="Content Placeholder 2">
            <a:extLst>
              <a:ext uri="{FF2B5EF4-FFF2-40B4-BE49-F238E27FC236}">
                <a16:creationId xmlns:a16="http://schemas.microsoft.com/office/drawing/2014/main" id="{60337C0F-A908-38B3-8D43-E39369A23D99}"/>
              </a:ext>
            </a:extLst>
          </p:cNvPr>
          <p:cNvSpPr>
            <a:spLocks noGrp="1"/>
          </p:cNvSpPr>
          <p:nvPr>
            <p:ph idx="1"/>
          </p:nvPr>
        </p:nvSpPr>
        <p:spPr/>
        <p:txBody>
          <a:bodyPr>
            <a:normAutofit fontScale="92500" lnSpcReduction="10000"/>
          </a:bodyPr>
          <a:lstStyle/>
          <a:p>
            <a:pPr marL="0" indent="0">
              <a:buNone/>
            </a:pPr>
            <a:r>
              <a:rPr lang="en-GB" dirty="0"/>
              <a:t>Armstrong defines Change management as the smooth implementation by planning and introducing the change systematically. </a:t>
            </a:r>
          </a:p>
          <a:p>
            <a:pPr marL="0" indent="0">
              <a:buNone/>
            </a:pPr>
            <a:r>
              <a:rPr lang="en-GB" dirty="0"/>
              <a:t>Kotter (1996) however states its better to lead a change rather than manage. (Michael Armstrong 2012)</a:t>
            </a:r>
          </a:p>
          <a:p>
            <a:pPr marL="0" indent="0">
              <a:buNone/>
            </a:pPr>
            <a:endParaRPr lang="en-GB" dirty="0"/>
          </a:p>
          <a:p>
            <a:pPr marL="0" indent="0">
              <a:buNone/>
            </a:pPr>
            <a:r>
              <a:rPr lang="en-GB" dirty="0"/>
              <a:t>Based on these two statement, change management needs to be planned and communicated in a manner to educate all involved why and how the change is taking place. </a:t>
            </a:r>
          </a:p>
        </p:txBody>
      </p:sp>
    </p:spTree>
    <p:extLst>
      <p:ext uri="{BB962C8B-B14F-4D97-AF65-F5344CB8AC3E}">
        <p14:creationId xmlns:p14="http://schemas.microsoft.com/office/powerpoint/2010/main" val="3082332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FCBF-95B3-EFE1-A7FA-7ACD87DB9F8B}"/>
              </a:ext>
            </a:extLst>
          </p:cNvPr>
          <p:cNvSpPr>
            <a:spLocks noGrp="1"/>
          </p:cNvSpPr>
          <p:nvPr>
            <p:ph type="title"/>
          </p:nvPr>
        </p:nvSpPr>
        <p:spPr>
          <a:xfrm>
            <a:off x="1484311" y="685800"/>
            <a:ext cx="10018713" cy="522111"/>
          </a:xfrm>
        </p:spPr>
        <p:txBody>
          <a:bodyPr>
            <a:normAutofit fontScale="90000"/>
          </a:bodyPr>
          <a:lstStyle/>
          <a:p>
            <a:r>
              <a:rPr lang="en-GB" dirty="0"/>
              <a:t>TESCO </a:t>
            </a:r>
          </a:p>
        </p:txBody>
      </p:sp>
      <p:sp>
        <p:nvSpPr>
          <p:cNvPr id="3" name="Content Placeholder 2">
            <a:extLst>
              <a:ext uri="{FF2B5EF4-FFF2-40B4-BE49-F238E27FC236}">
                <a16:creationId xmlns:a16="http://schemas.microsoft.com/office/drawing/2014/main" id="{60337C0F-A908-38B3-8D43-E39369A23D99}"/>
              </a:ext>
            </a:extLst>
          </p:cNvPr>
          <p:cNvSpPr>
            <a:spLocks noGrp="1"/>
          </p:cNvSpPr>
          <p:nvPr>
            <p:ph idx="1"/>
          </p:nvPr>
        </p:nvSpPr>
        <p:spPr>
          <a:xfrm>
            <a:off x="1484311" y="2856091"/>
            <a:ext cx="10018713" cy="2596444"/>
          </a:xfrm>
        </p:spPr>
        <p:txBody>
          <a:bodyPr>
            <a:noAutofit/>
          </a:bodyPr>
          <a:lstStyle/>
          <a:p>
            <a:r>
              <a:rPr lang="en-GB" sz="1800" dirty="0">
                <a:solidFill>
                  <a:schemeClr val="bg1"/>
                </a:solidFill>
                <a:highlight>
                  <a:srgbClr val="0000FF"/>
                </a:highlight>
              </a:rPr>
              <a:t>In 1919, Jack Cohen set a stall in East London, ending the day with profits of £1 through £4’s worth of sales.  </a:t>
            </a:r>
          </a:p>
          <a:p>
            <a:r>
              <a:rPr lang="en-GB" sz="1800" dirty="0">
                <a:solidFill>
                  <a:schemeClr val="bg1"/>
                </a:solidFill>
                <a:highlight>
                  <a:srgbClr val="0000FF"/>
                </a:highlight>
              </a:rPr>
              <a:t>In 1924 Cohen along with Terry Stockwell created the TESCO branding and put this to Tea Bags. </a:t>
            </a:r>
          </a:p>
          <a:p>
            <a:r>
              <a:rPr lang="en-GB" sz="1800" dirty="0">
                <a:solidFill>
                  <a:schemeClr val="bg1"/>
                </a:solidFill>
                <a:highlight>
                  <a:srgbClr val="0000FF"/>
                </a:highlight>
              </a:rPr>
              <a:t>In 1929 Tesco’s first store was opened in North London and now have over 4000 Shops worldwide. (</a:t>
            </a:r>
            <a:r>
              <a:rPr lang="en-GB" sz="1800" i="1" dirty="0">
                <a:solidFill>
                  <a:schemeClr val="bg1"/>
                </a:solidFill>
                <a:highlight>
                  <a:srgbClr val="0000FF"/>
                </a:highlight>
              </a:rPr>
              <a:t>Tesco PLC)</a:t>
            </a:r>
          </a:p>
          <a:p>
            <a:r>
              <a:rPr lang="en-GB" sz="1800" i="1" dirty="0">
                <a:solidFill>
                  <a:schemeClr val="bg1"/>
                </a:solidFill>
                <a:highlight>
                  <a:srgbClr val="0000FF"/>
                </a:highlight>
              </a:rPr>
              <a:t>Tesco is a supermarket selling various groceries and household products as well as clothing within their stores.</a:t>
            </a:r>
          </a:p>
          <a:p>
            <a:r>
              <a:rPr lang="en-GB" sz="1800" i="1" dirty="0">
                <a:solidFill>
                  <a:schemeClr val="bg1"/>
                </a:solidFill>
                <a:highlight>
                  <a:srgbClr val="0000FF"/>
                </a:highlight>
              </a:rPr>
              <a:t> Tesco is also a financial company with its own bank and insurance products. </a:t>
            </a:r>
            <a:endParaRPr lang="en-GB" sz="1800" dirty="0">
              <a:solidFill>
                <a:schemeClr val="bg1"/>
              </a:solidFill>
              <a:highlight>
                <a:srgbClr val="0000FF"/>
              </a:highlight>
            </a:endParaRPr>
          </a:p>
          <a:p>
            <a:r>
              <a:rPr lang="en-GB" sz="1800" dirty="0">
                <a:solidFill>
                  <a:schemeClr val="bg1"/>
                </a:solidFill>
                <a:highlight>
                  <a:srgbClr val="0000FF"/>
                </a:highlight>
              </a:rPr>
              <a:t>Tesco reported on 13</a:t>
            </a:r>
            <a:r>
              <a:rPr lang="en-GB" sz="1800" baseline="30000" dirty="0">
                <a:solidFill>
                  <a:schemeClr val="bg1"/>
                </a:solidFill>
                <a:highlight>
                  <a:srgbClr val="0000FF"/>
                </a:highlight>
              </a:rPr>
              <a:t>th</a:t>
            </a:r>
            <a:r>
              <a:rPr lang="en-GB" sz="1800" dirty="0">
                <a:solidFill>
                  <a:schemeClr val="bg1"/>
                </a:solidFill>
                <a:highlight>
                  <a:srgbClr val="0000FF"/>
                </a:highlight>
              </a:rPr>
              <a:t> April 2022 that their revenue had increased by 6% with profit before tax increasing by 219.7%. (</a:t>
            </a:r>
            <a:r>
              <a:rPr lang="en-GB" sz="1800" i="1" dirty="0">
                <a:solidFill>
                  <a:schemeClr val="bg1"/>
                </a:solidFill>
                <a:highlight>
                  <a:srgbClr val="0000FF"/>
                </a:highlight>
              </a:rPr>
              <a:t>Tesco PLC</a:t>
            </a:r>
            <a:r>
              <a:rPr lang="en-GB" sz="1800" dirty="0">
                <a:solidFill>
                  <a:schemeClr val="bg1"/>
                </a:solidFill>
                <a:highlight>
                  <a:srgbClr val="0000FF"/>
                </a:highlight>
              </a:rPr>
              <a:t>)</a:t>
            </a:r>
          </a:p>
          <a:p>
            <a:r>
              <a:rPr lang="en-GB" sz="1800" dirty="0">
                <a:solidFill>
                  <a:schemeClr val="bg1"/>
                </a:solidFill>
                <a:highlight>
                  <a:srgbClr val="0000FF"/>
                </a:highlight>
              </a:rPr>
              <a:t>According to Emma Bedford, Tesco employed over 326 thousand people within the UK. (</a:t>
            </a:r>
            <a:r>
              <a:rPr lang="en-GB" sz="1800" i="1" dirty="0">
                <a:solidFill>
                  <a:schemeClr val="bg1"/>
                </a:solidFill>
                <a:highlight>
                  <a:srgbClr val="0000FF"/>
                </a:highlight>
              </a:rPr>
              <a:t>Statista 2022</a:t>
            </a:r>
            <a:r>
              <a:rPr lang="en-GB" sz="1800" dirty="0">
                <a:solidFill>
                  <a:schemeClr val="bg1"/>
                </a:solidFill>
                <a:highlight>
                  <a:srgbClr val="0000FF"/>
                </a:highlight>
              </a:rPr>
              <a:t>)</a:t>
            </a:r>
          </a:p>
          <a:p>
            <a:endParaRPr lang="en-GB" sz="1800" dirty="0">
              <a:solidFill>
                <a:schemeClr val="bg1"/>
              </a:solidFill>
              <a:highlight>
                <a:srgbClr val="0000FF"/>
              </a:highlight>
            </a:endParaRPr>
          </a:p>
          <a:p>
            <a:pPr marL="0" indent="0">
              <a:buNone/>
            </a:pPr>
            <a:endParaRPr lang="en-GB" sz="1800" dirty="0">
              <a:solidFill>
                <a:schemeClr val="bg1"/>
              </a:solidFill>
              <a:highlight>
                <a:srgbClr val="0000FF"/>
              </a:highlight>
            </a:endParaRPr>
          </a:p>
          <a:p>
            <a:endParaRPr lang="en-GB" sz="1800" dirty="0">
              <a:solidFill>
                <a:schemeClr val="bg1"/>
              </a:solidFill>
              <a:highlight>
                <a:srgbClr val="0000FF"/>
              </a:highlight>
            </a:endParaRPr>
          </a:p>
          <a:p>
            <a:endParaRPr lang="en-GB" sz="1800" dirty="0">
              <a:solidFill>
                <a:schemeClr val="bg1"/>
              </a:solidFill>
              <a:highlight>
                <a:srgbClr val="0000FF"/>
              </a:highlight>
            </a:endParaRPr>
          </a:p>
        </p:txBody>
      </p:sp>
    </p:spTree>
    <p:extLst>
      <p:ext uri="{BB962C8B-B14F-4D97-AF65-F5344CB8AC3E}">
        <p14:creationId xmlns:p14="http://schemas.microsoft.com/office/powerpoint/2010/main" val="423396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FCBF-95B3-EFE1-A7FA-7ACD87DB9F8B}"/>
              </a:ext>
            </a:extLst>
          </p:cNvPr>
          <p:cNvSpPr>
            <a:spLocks noGrp="1"/>
          </p:cNvSpPr>
          <p:nvPr>
            <p:ph type="title"/>
          </p:nvPr>
        </p:nvSpPr>
        <p:spPr>
          <a:xfrm>
            <a:off x="1484311" y="685801"/>
            <a:ext cx="10018713" cy="714022"/>
          </a:xfrm>
        </p:spPr>
        <p:txBody>
          <a:bodyPr/>
          <a:lstStyle/>
          <a:p>
            <a:r>
              <a:rPr lang="en-GB" dirty="0"/>
              <a:t>Change</a:t>
            </a:r>
          </a:p>
        </p:txBody>
      </p:sp>
      <p:sp>
        <p:nvSpPr>
          <p:cNvPr id="3" name="Content Placeholder 2">
            <a:extLst>
              <a:ext uri="{FF2B5EF4-FFF2-40B4-BE49-F238E27FC236}">
                <a16:creationId xmlns:a16="http://schemas.microsoft.com/office/drawing/2014/main" id="{60337C0F-A908-38B3-8D43-E39369A23D99}"/>
              </a:ext>
            </a:extLst>
          </p:cNvPr>
          <p:cNvSpPr>
            <a:spLocks noGrp="1"/>
          </p:cNvSpPr>
          <p:nvPr>
            <p:ph idx="1"/>
          </p:nvPr>
        </p:nvSpPr>
        <p:spPr>
          <a:xfrm>
            <a:off x="1484310" y="1399823"/>
            <a:ext cx="10018713" cy="4391377"/>
          </a:xfrm>
        </p:spPr>
        <p:txBody>
          <a:bodyPr>
            <a:normAutofit/>
          </a:bodyPr>
          <a:lstStyle/>
          <a:p>
            <a:r>
              <a:rPr lang="en-GB" dirty="0"/>
              <a:t>Tesco has looked for ways to reduce its costs but maintain its customer base and place as one of the leading retailers within a challenging market.  (BBC 2022)</a:t>
            </a:r>
          </a:p>
          <a:p>
            <a:r>
              <a:rPr lang="en-GB" dirty="0"/>
              <a:t>Tesco have announced they are to restructure the management within superstores as well as removing low demand services such as Delhi counters. (The Guardian 2023)</a:t>
            </a:r>
          </a:p>
          <a:p>
            <a:r>
              <a:rPr lang="en-GB" dirty="0"/>
              <a:t>Tesco continue savings drive as it cuts 1200 head office jobs (The Guardian 2017)</a:t>
            </a:r>
          </a:p>
          <a:p>
            <a:r>
              <a:rPr lang="en-GB" dirty="0"/>
              <a:t>Tesco ditch Night shifts at 120 sites, putting 1,500 jobs at risk. (The Guardian 2022) </a:t>
            </a:r>
          </a:p>
        </p:txBody>
      </p:sp>
    </p:spTree>
    <p:extLst>
      <p:ext uri="{BB962C8B-B14F-4D97-AF65-F5344CB8AC3E}">
        <p14:creationId xmlns:p14="http://schemas.microsoft.com/office/powerpoint/2010/main" val="57560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FCBF-95B3-EFE1-A7FA-7ACD87DB9F8B}"/>
              </a:ext>
            </a:extLst>
          </p:cNvPr>
          <p:cNvSpPr>
            <a:spLocks noGrp="1"/>
          </p:cNvSpPr>
          <p:nvPr>
            <p:ph type="title"/>
          </p:nvPr>
        </p:nvSpPr>
        <p:spPr/>
        <p:txBody>
          <a:bodyPr>
            <a:normAutofit/>
          </a:bodyPr>
          <a:lstStyle/>
          <a:p>
            <a:r>
              <a:rPr lang="en-GB" dirty="0"/>
              <a:t>Factors that have caused the reasoning for change</a:t>
            </a:r>
          </a:p>
        </p:txBody>
      </p:sp>
      <p:sp>
        <p:nvSpPr>
          <p:cNvPr id="3" name="Content Placeholder 2">
            <a:extLst>
              <a:ext uri="{FF2B5EF4-FFF2-40B4-BE49-F238E27FC236}">
                <a16:creationId xmlns:a16="http://schemas.microsoft.com/office/drawing/2014/main" id="{B47E7E2F-0F8F-0308-D296-75930A6B1981}"/>
              </a:ext>
            </a:extLst>
          </p:cNvPr>
          <p:cNvSpPr>
            <a:spLocks noGrp="1"/>
          </p:cNvSpPr>
          <p:nvPr>
            <p:ph sz="half" idx="1"/>
          </p:nvPr>
        </p:nvSpPr>
        <p:spPr>
          <a:xfrm>
            <a:off x="423157" y="2068688"/>
            <a:ext cx="4895055" cy="3124201"/>
          </a:xfrm>
        </p:spPr>
        <p:txBody>
          <a:bodyPr>
            <a:normAutofit lnSpcReduction="10000"/>
          </a:bodyPr>
          <a:lstStyle/>
          <a:p>
            <a:r>
              <a:rPr lang="en-GB" dirty="0">
                <a:highlight>
                  <a:srgbClr val="0000FF"/>
                </a:highlight>
              </a:rPr>
              <a:t>Lewin (1951) created a force field analysis using the driving factors and restraining factors to see if the change is suited. For the change to be suited you would need the driving forces to outweigh the restraining forces. (Cameron 2009)</a:t>
            </a:r>
          </a:p>
          <a:p>
            <a:r>
              <a:rPr lang="en-GB" dirty="0"/>
              <a:t>Concluding from the Force Field Analysis completed, the driving factors outweigh the restraining factors not just in volume but by impact each one has. Driving factors scoring 16 compared to restraining factors scoring 10. </a:t>
            </a:r>
          </a:p>
        </p:txBody>
      </p:sp>
      <p:pic>
        <p:nvPicPr>
          <p:cNvPr id="8" name="Content Placeholder 7">
            <a:extLst>
              <a:ext uri="{FF2B5EF4-FFF2-40B4-BE49-F238E27FC236}">
                <a16:creationId xmlns:a16="http://schemas.microsoft.com/office/drawing/2014/main" id="{2C126BFA-5586-1870-19B7-6AEC8ACE0CC3}"/>
              </a:ext>
            </a:extLst>
          </p:cNvPr>
          <p:cNvPicPr>
            <a:picLocks noGrp="1" noChangeAspect="1"/>
          </p:cNvPicPr>
          <p:nvPr>
            <p:ph sz="half" idx="2"/>
          </p:nvPr>
        </p:nvPicPr>
        <p:blipFill>
          <a:blip r:embed="rId2"/>
          <a:stretch>
            <a:fillRect/>
          </a:stretch>
        </p:blipFill>
        <p:spPr>
          <a:xfrm>
            <a:off x="6493667" y="2259101"/>
            <a:ext cx="4314825" cy="3124201"/>
          </a:xfrm>
        </p:spPr>
      </p:pic>
    </p:spTree>
    <p:extLst>
      <p:ext uri="{BB962C8B-B14F-4D97-AF65-F5344CB8AC3E}">
        <p14:creationId xmlns:p14="http://schemas.microsoft.com/office/powerpoint/2010/main" val="35904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FCBF-95B3-EFE1-A7FA-7ACD87DB9F8B}"/>
              </a:ext>
            </a:extLst>
          </p:cNvPr>
          <p:cNvSpPr>
            <a:spLocks noGrp="1"/>
          </p:cNvSpPr>
          <p:nvPr>
            <p:ph type="title"/>
          </p:nvPr>
        </p:nvSpPr>
        <p:spPr>
          <a:xfrm>
            <a:off x="1484312" y="685800"/>
            <a:ext cx="10018711" cy="601133"/>
          </a:xfrm>
        </p:spPr>
        <p:txBody>
          <a:bodyPr>
            <a:normAutofit/>
          </a:bodyPr>
          <a:lstStyle/>
          <a:p>
            <a:r>
              <a:rPr lang="en-GB" dirty="0"/>
              <a:t>Conclusion</a:t>
            </a:r>
          </a:p>
        </p:txBody>
      </p:sp>
      <p:sp>
        <p:nvSpPr>
          <p:cNvPr id="3" name="Text Placeholder 2">
            <a:extLst>
              <a:ext uri="{FF2B5EF4-FFF2-40B4-BE49-F238E27FC236}">
                <a16:creationId xmlns:a16="http://schemas.microsoft.com/office/drawing/2014/main" id="{FF8457BF-2B99-885D-B20D-9753A1F6E7DC}"/>
              </a:ext>
            </a:extLst>
          </p:cNvPr>
          <p:cNvSpPr>
            <a:spLocks noGrp="1"/>
          </p:cNvSpPr>
          <p:nvPr>
            <p:ph type="body" idx="1"/>
          </p:nvPr>
        </p:nvSpPr>
        <p:spPr>
          <a:xfrm>
            <a:off x="112712" y="1286933"/>
            <a:ext cx="6492625" cy="5366530"/>
          </a:xfrm>
        </p:spPr>
        <p:txBody>
          <a:bodyPr>
            <a:normAutofit/>
          </a:bodyPr>
          <a:lstStyle/>
          <a:p>
            <a:pPr marL="342900" indent="-342900">
              <a:buFont typeface="Arial" panose="020B0604020202020204" pitchFamily="34" charset="0"/>
              <a:buChar char="•"/>
            </a:pPr>
            <a:r>
              <a:rPr lang="en-GB" dirty="0"/>
              <a:t>Changes are being done in stages and tested on smaller stores first. </a:t>
            </a:r>
          </a:p>
          <a:p>
            <a:pPr marL="342900" indent="-342900">
              <a:buFont typeface="Arial" panose="020B0604020202020204" pitchFamily="34" charset="0"/>
              <a:buChar char="•"/>
            </a:pPr>
            <a:r>
              <a:rPr lang="en-GB" dirty="0"/>
              <a:t>Costs are being spread so not having a huge impact on shareholders. </a:t>
            </a:r>
          </a:p>
          <a:p>
            <a:pPr marL="342900" indent="-342900">
              <a:buFont typeface="Arial" panose="020B0604020202020204" pitchFamily="34" charset="0"/>
              <a:buChar char="•"/>
            </a:pPr>
            <a:r>
              <a:rPr lang="en-GB" dirty="0"/>
              <a:t>Negative news about job cuts especially when taking into consideration of what is going on currently.  </a:t>
            </a:r>
          </a:p>
          <a:p>
            <a:pPr marL="342900" indent="-342900">
              <a:buFont typeface="Arial" panose="020B0604020202020204" pitchFamily="34" charset="0"/>
              <a:buChar char="•"/>
            </a:pPr>
            <a:r>
              <a:rPr lang="en-GB" dirty="0"/>
              <a:t>Maintained customer base by keeping the cost of shops to where they currently are. </a:t>
            </a:r>
          </a:p>
          <a:p>
            <a:pPr marL="342900" indent="-342900">
              <a:buFont typeface="Arial" panose="020B0604020202020204" pitchFamily="34" charset="0"/>
              <a:buChar char="•"/>
            </a:pPr>
            <a:r>
              <a:rPr lang="en-GB" dirty="0"/>
              <a:t>Long term good change as TESCO is looking to reduce outgoing but maintaining the current cost to sell, too not lose the customer base they have with the current economically situation they have used this as good publicity even though it is effecting employees. </a:t>
            </a:r>
          </a:p>
        </p:txBody>
      </p:sp>
      <p:pic>
        <p:nvPicPr>
          <p:cNvPr id="5" name="Picture 4">
            <a:extLst>
              <a:ext uri="{FF2B5EF4-FFF2-40B4-BE49-F238E27FC236}">
                <a16:creationId xmlns:a16="http://schemas.microsoft.com/office/drawing/2014/main" id="{9E09865C-0D09-3818-29EE-604EC0C57D68}"/>
              </a:ext>
            </a:extLst>
          </p:cNvPr>
          <p:cNvPicPr>
            <a:picLocks noChangeAspect="1"/>
          </p:cNvPicPr>
          <p:nvPr/>
        </p:nvPicPr>
        <p:blipFill>
          <a:blip r:embed="rId2"/>
          <a:stretch>
            <a:fillRect/>
          </a:stretch>
        </p:blipFill>
        <p:spPr>
          <a:xfrm>
            <a:off x="6821905" y="1562100"/>
            <a:ext cx="5112920" cy="4285247"/>
          </a:xfrm>
          <a:prstGeom prst="rect">
            <a:avLst/>
          </a:prstGeom>
        </p:spPr>
      </p:pic>
      <p:sp>
        <p:nvSpPr>
          <p:cNvPr id="6" name="TextBox 5">
            <a:extLst>
              <a:ext uri="{FF2B5EF4-FFF2-40B4-BE49-F238E27FC236}">
                <a16:creationId xmlns:a16="http://schemas.microsoft.com/office/drawing/2014/main" id="{A642E0B1-F159-4E52-2DA4-082B00BFCBA1}"/>
              </a:ext>
            </a:extLst>
          </p:cNvPr>
          <p:cNvSpPr txBox="1"/>
          <p:nvPr/>
        </p:nvSpPr>
        <p:spPr>
          <a:xfrm>
            <a:off x="7327231" y="6122514"/>
            <a:ext cx="4367464" cy="369332"/>
          </a:xfrm>
          <a:prstGeom prst="rect">
            <a:avLst/>
          </a:prstGeom>
          <a:noFill/>
        </p:spPr>
        <p:txBody>
          <a:bodyPr wrap="square" rtlCol="0">
            <a:spAutoFit/>
          </a:bodyPr>
          <a:lstStyle/>
          <a:p>
            <a:r>
              <a:rPr lang="en-GB" i="1" dirty="0"/>
              <a:t>Image from London Stock Exchange 2023</a:t>
            </a:r>
          </a:p>
        </p:txBody>
      </p:sp>
    </p:spTree>
    <p:extLst>
      <p:ext uri="{BB962C8B-B14F-4D97-AF65-F5344CB8AC3E}">
        <p14:creationId xmlns:p14="http://schemas.microsoft.com/office/powerpoint/2010/main" val="2741343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FCBF-95B3-EFE1-A7FA-7ACD87DB9F8B}"/>
              </a:ext>
            </a:extLst>
          </p:cNvPr>
          <p:cNvSpPr>
            <a:spLocks noGrp="1"/>
          </p:cNvSpPr>
          <p:nvPr>
            <p:ph type="title"/>
          </p:nvPr>
        </p:nvSpPr>
        <p:spPr>
          <a:xfrm>
            <a:off x="1484310" y="685801"/>
            <a:ext cx="10018713" cy="589844"/>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60337C0F-A908-38B3-8D43-E39369A23D99}"/>
              </a:ext>
            </a:extLst>
          </p:cNvPr>
          <p:cNvSpPr>
            <a:spLocks noGrp="1"/>
          </p:cNvSpPr>
          <p:nvPr>
            <p:ph idx="1"/>
          </p:nvPr>
        </p:nvSpPr>
        <p:spPr>
          <a:xfrm>
            <a:off x="1484310" y="2189747"/>
            <a:ext cx="10018713" cy="3601453"/>
          </a:xfrm>
        </p:spPr>
        <p:txBody>
          <a:bodyPr>
            <a:normAutofit/>
          </a:bodyPr>
          <a:lstStyle/>
          <a:p>
            <a:pPr marL="0" indent="0">
              <a:buNone/>
            </a:pPr>
            <a:r>
              <a:rPr lang="en-GB" sz="1200" i="1" dirty="0"/>
              <a:t>Armstrong, Michael : Armstrong’s  Handbook of Management and Leadership 3</a:t>
            </a:r>
            <a:r>
              <a:rPr lang="en-GB" sz="1200" i="1" baseline="30000" dirty="0"/>
              <a:t>rd</a:t>
            </a:r>
            <a:r>
              <a:rPr lang="en-GB" sz="1200" i="1" dirty="0"/>
              <a:t> edition (2012), PP185-186. </a:t>
            </a:r>
          </a:p>
          <a:p>
            <a:pPr marL="0" indent="0">
              <a:buNone/>
            </a:pPr>
            <a:r>
              <a:rPr lang="en-GB" sz="1200" i="1" dirty="0"/>
              <a:t>BBC, </a:t>
            </a:r>
            <a:r>
              <a:rPr lang="en-GB" sz="1200" i="1" dirty="0">
                <a:hlinkClick r:id="rId2"/>
              </a:rPr>
              <a:t>https://www.bbc.co.uk/news/business-62887477</a:t>
            </a:r>
            <a:r>
              <a:rPr lang="en-GB" sz="1200" i="1" dirty="0"/>
              <a:t>  (2022)</a:t>
            </a:r>
          </a:p>
          <a:p>
            <a:pPr marL="0" indent="0">
              <a:buNone/>
            </a:pPr>
            <a:r>
              <a:rPr lang="en-GB" sz="1200" i="1" dirty="0"/>
              <a:t>Butler, Sarah  </a:t>
            </a:r>
            <a:r>
              <a:rPr lang="en-GB" sz="1200" i="1" dirty="0">
                <a:hlinkClick r:id="rId3"/>
              </a:rPr>
              <a:t>https://www.theguardian.com/business/2022/feb/01/tesco-ditches-night-shifts-putting-1500-jobs-at-risk</a:t>
            </a:r>
            <a:r>
              <a:rPr lang="en-GB" sz="1200" i="1" dirty="0"/>
              <a:t>  (2022)</a:t>
            </a:r>
          </a:p>
          <a:p>
            <a:pPr marL="0" indent="0">
              <a:buNone/>
            </a:pPr>
            <a:r>
              <a:rPr lang="en-GB" sz="1200" i="1" dirty="0"/>
              <a:t>Cameron, Esther and Green, Mike: Making sense of Change Management 2</a:t>
            </a:r>
            <a:r>
              <a:rPr lang="en-GB" sz="1200" i="1" baseline="30000" dirty="0"/>
              <a:t>nd</a:t>
            </a:r>
            <a:r>
              <a:rPr lang="en-GB" sz="1200" i="1" dirty="0"/>
              <a:t> edition (2009), PP 110. </a:t>
            </a:r>
          </a:p>
          <a:p>
            <a:pPr marL="0" indent="0">
              <a:buNone/>
            </a:pPr>
            <a:r>
              <a:rPr lang="en-GB" sz="1200" i="1" dirty="0"/>
              <a:t>Davies, Rob  </a:t>
            </a:r>
            <a:r>
              <a:rPr lang="en-GB" sz="1200" i="1" dirty="0">
                <a:hlinkClick r:id="rId4"/>
              </a:rPr>
              <a:t>https://www.theguardian.com/business/2017/jun/28/tesco-to-cut-1200-head-office-jobs</a:t>
            </a:r>
            <a:r>
              <a:rPr lang="en-GB" sz="1200" i="1" dirty="0"/>
              <a:t>, (2017)</a:t>
            </a:r>
          </a:p>
          <a:p>
            <a:pPr marL="0" indent="0">
              <a:buNone/>
            </a:pPr>
            <a:r>
              <a:rPr lang="en-GB" sz="1200" i="1" dirty="0" err="1"/>
              <a:t>Kowelle</a:t>
            </a:r>
            <a:r>
              <a:rPr lang="en-GB" sz="1200" i="1" dirty="0"/>
              <a:t>, Julia </a:t>
            </a:r>
            <a:r>
              <a:rPr lang="en-GB" sz="1200" i="1" dirty="0">
                <a:hlinkClick r:id="rId5"/>
              </a:rPr>
              <a:t>https://www.theguardian.com/business/2023/jan/31/tesco-stores-jobs-supermarket-chain-managers</a:t>
            </a:r>
            <a:r>
              <a:rPr lang="en-GB" sz="1200" i="1" dirty="0"/>
              <a:t> (2023)</a:t>
            </a:r>
          </a:p>
          <a:p>
            <a:pPr marL="0" indent="0">
              <a:buNone/>
            </a:pPr>
            <a:r>
              <a:rPr lang="en-GB" sz="1200" i="1" dirty="0"/>
              <a:t>London Stock Exchange </a:t>
            </a:r>
            <a:r>
              <a:rPr lang="en-GB" sz="1200" i="1" dirty="0">
                <a:hlinkClick r:id="rId6"/>
              </a:rPr>
              <a:t>https://www.londonstockexchange.com/stock/TSCO/tesco-plc/company-page</a:t>
            </a:r>
            <a:r>
              <a:rPr lang="en-GB" sz="1200" i="1" dirty="0"/>
              <a:t>  (Viewed on 24/2/23)</a:t>
            </a:r>
          </a:p>
          <a:p>
            <a:pPr marL="0" indent="0">
              <a:buNone/>
            </a:pPr>
            <a:r>
              <a:rPr lang="en-GB" sz="1200" i="1" dirty="0"/>
              <a:t>Tesco PLC  </a:t>
            </a:r>
            <a:r>
              <a:rPr lang="en-GB" sz="1200" i="1" dirty="0">
                <a:solidFill>
                  <a:srgbClr val="3085ED"/>
                </a:solidFill>
                <a:hlinkClick r:id="rId7">
                  <a:extLst>
                    <a:ext uri="{A12FA001-AC4F-418D-AE19-62706E023703}">
                      <ahyp:hlinkClr xmlns:ahyp="http://schemas.microsoft.com/office/drawing/2018/hyperlinkcolor" val="tx"/>
                    </a:ext>
                  </a:extLst>
                </a:hlinkClick>
              </a:rPr>
              <a:t>https://www.tescoplc.com/about/our-history/</a:t>
            </a:r>
            <a:r>
              <a:rPr lang="en-GB" sz="1200" i="1" dirty="0"/>
              <a:t> (Viewed 23/03/2022)</a:t>
            </a:r>
          </a:p>
          <a:p>
            <a:pPr marL="0" indent="0">
              <a:buNone/>
            </a:pPr>
            <a:r>
              <a:rPr lang="en-GB" sz="1200" i="1" dirty="0"/>
              <a:t>Tesco PLC </a:t>
            </a:r>
            <a:r>
              <a:rPr lang="en-GB" sz="1200" i="1" dirty="0">
                <a:hlinkClick r:id="rId8"/>
              </a:rPr>
              <a:t>https://www.tescoplc.com/news/2022/premliminary-results-202122/</a:t>
            </a:r>
            <a:r>
              <a:rPr lang="en-GB" sz="1200" i="1" dirty="0"/>
              <a:t> (Viewed 23/02/2022)</a:t>
            </a:r>
          </a:p>
          <a:p>
            <a:pPr marL="0" indent="0">
              <a:buNone/>
            </a:pPr>
            <a:r>
              <a:rPr lang="en-GB" sz="1200" i="1" dirty="0"/>
              <a:t>Statista </a:t>
            </a:r>
            <a:r>
              <a:rPr lang="en-GB" sz="1200" i="1" dirty="0">
                <a:hlinkClick r:id="rId9"/>
              </a:rPr>
              <a:t>https://www.statista.com/statistics/490882/tesco-group-united-kingdom-uk-number-of-employees/</a:t>
            </a:r>
            <a:r>
              <a:rPr lang="en-GB" sz="1200" i="1" dirty="0"/>
              <a:t> (Viewed 23/02/2022)</a:t>
            </a:r>
          </a:p>
          <a:p>
            <a:pPr marL="0" indent="0">
              <a:buNone/>
            </a:pPr>
            <a:endParaRPr lang="en-GB" sz="1200" i="1" dirty="0"/>
          </a:p>
          <a:p>
            <a:pPr marL="0" indent="0">
              <a:buNone/>
            </a:pPr>
            <a:endParaRPr lang="en-GB" sz="1200" i="1" dirty="0"/>
          </a:p>
          <a:p>
            <a:pPr marL="0" indent="0">
              <a:buNone/>
            </a:pPr>
            <a:endParaRPr lang="en-GB" sz="1200" i="1" dirty="0"/>
          </a:p>
        </p:txBody>
      </p:sp>
    </p:spTree>
    <p:extLst>
      <p:ext uri="{BB962C8B-B14F-4D97-AF65-F5344CB8AC3E}">
        <p14:creationId xmlns:p14="http://schemas.microsoft.com/office/powerpoint/2010/main" val="9467467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310</TotalTime>
  <Words>770</Words>
  <Application>Microsoft Office PowerPoint</Application>
  <PresentationFormat>Widescreen</PresentationFormat>
  <Paragraphs>53</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Corbel</vt:lpstr>
      <vt:lpstr>Parallax</vt:lpstr>
      <vt:lpstr>Change and Stability Management</vt:lpstr>
      <vt:lpstr>Content</vt:lpstr>
      <vt:lpstr>What is Change Management</vt:lpstr>
      <vt:lpstr>TESCO </vt:lpstr>
      <vt:lpstr>Change</vt:lpstr>
      <vt:lpstr>Factors that have caused the reasoning for change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management</dc:title>
  <dc:creator>Daniel Dobbs</dc:creator>
  <cp:lastModifiedBy>Daniel Dobbs</cp:lastModifiedBy>
  <cp:revision>20</cp:revision>
  <dcterms:created xsi:type="dcterms:W3CDTF">2023-02-08T19:27:36Z</dcterms:created>
  <dcterms:modified xsi:type="dcterms:W3CDTF">2023-02-24T21:13:57Z</dcterms:modified>
</cp:coreProperties>
</file>