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1"/>
  </p:notes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87" r:id="rId9"/>
    <p:sldId id="274" r:id="rId10"/>
    <p:sldId id="276" r:id="rId11"/>
    <p:sldId id="279" r:id="rId12"/>
    <p:sldId id="280" r:id="rId13"/>
    <p:sldId id="282" r:id="rId14"/>
    <p:sldId id="289" r:id="rId15"/>
    <p:sldId id="290" r:id="rId16"/>
    <p:sldId id="292" r:id="rId17"/>
    <p:sldId id="294" r:id="rId18"/>
    <p:sldId id="291" r:id="rId19"/>
    <p:sldId id="293" r:id="rId20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55F1DEA-710F-474B-9B2C-F73C40291DBD}">
          <p14:sldIdLst>
            <p14:sldId id="256"/>
          </p14:sldIdLst>
        </p14:section>
        <p14:section name="Untitled Section" id="{9CD7279A-C1B7-40DE-B4FB-6852965709DB}">
          <p14:sldIdLst>
            <p14:sldId id="267"/>
            <p14:sldId id="268"/>
            <p14:sldId id="269"/>
            <p14:sldId id="270"/>
            <p14:sldId id="271"/>
            <p14:sldId id="272"/>
            <p14:sldId id="287"/>
            <p14:sldId id="274"/>
            <p14:sldId id="276"/>
            <p14:sldId id="279"/>
            <p14:sldId id="280"/>
            <p14:sldId id="282"/>
            <p14:sldId id="289"/>
            <p14:sldId id="290"/>
            <p14:sldId id="292"/>
            <p14:sldId id="294"/>
            <p14:sldId id="291"/>
            <p14:sldId id="29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8" autoAdjust="0"/>
    <p:restoredTop sz="71520" autoAdjust="0"/>
  </p:normalViewPr>
  <p:slideViewPr>
    <p:cSldViewPr snapToGrid="0" snapToObjects="1">
      <p:cViewPr varScale="1">
        <p:scale>
          <a:sx n="65" d="100"/>
          <a:sy n="65" d="100"/>
        </p:scale>
        <p:origin x="1569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11/26/2020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 </a:t>
            </a:r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6E860932-3A13-4C32-ADD6-97730C5C750A}" type="slidenum">
              <a:rPr lang="cy-GB" altLang="en-US"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2</a:t>
            </a:fld>
            <a:endParaRPr lang="cy-GB" altLang="en-US">
              <a:latin typeface="Arial" panose="020B0604020202020204" pitchFamily="34" charset="0"/>
            </a:endParaRPr>
          </a:p>
        </p:txBody>
      </p:sp>
      <p:sp>
        <p:nvSpPr>
          <p:cNvPr id="819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81038" y="795338"/>
            <a:ext cx="5305425" cy="3979862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819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66239" y="5039842"/>
            <a:ext cx="5334578" cy="477682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63116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7307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 with all academic modules, links will need to be made to evidence and to a range of relevant and appropriate sources.  There is a reading list in</a:t>
            </a:r>
            <a:r>
              <a:rPr lang="en-GB" baseline="0" dirty="0" smtClean="0"/>
              <a:t> the module handbook and a number of the sources are available digitally.  There is also a range of resources on Moodle.  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1011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8410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4735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9254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0638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2151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18855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103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437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92424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7514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E1969-B299-4B54-A9D9-68690064E41D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166504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11/26/2020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pE_MOpnTi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ec.europa.eu/jrc/entrecomp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://www.hepi.ac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3019A85-3199-4BE1-A5F4-1B4BC3F64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4445413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>
                <a:latin typeface="+mn-lt"/>
              </a:rPr>
              <a:t/>
            </a:r>
            <a:br>
              <a:rPr lang="en-GB" sz="4000" b="1" dirty="0" smtClean="0">
                <a:latin typeface="+mn-lt"/>
              </a:rPr>
            </a:br>
            <a:r>
              <a:rPr lang="en-GB" sz="4000" b="1" dirty="0" smtClean="0">
                <a:latin typeface="+mn-lt"/>
              </a:rPr>
              <a:t/>
            </a:r>
            <a:br>
              <a:rPr lang="en-GB" sz="4000" b="1" dirty="0" smtClean="0">
                <a:latin typeface="+mn-lt"/>
              </a:rPr>
            </a:br>
            <a:r>
              <a:rPr lang="en-GB" sz="4000" b="1" dirty="0">
                <a:latin typeface="+mn-lt"/>
              </a:rPr>
              <a:t/>
            </a:r>
            <a:br>
              <a:rPr lang="en-GB" sz="4000" b="1" dirty="0">
                <a:latin typeface="+mn-lt"/>
              </a:rPr>
            </a:br>
            <a:r>
              <a:rPr lang="en-GB" sz="4000" b="1" dirty="0" smtClean="0">
                <a:latin typeface="+mn-lt"/>
              </a:rPr>
              <a:t>ECGE6001PC</a:t>
            </a:r>
            <a:br>
              <a:rPr lang="en-GB" sz="4000" b="1" dirty="0" smtClean="0">
                <a:latin typeface="+mn-lt"/>
              </a:rPr>
            </a:br>
            <a:r>
              <a:rPr lang="en-GB" sz="4000" b="1" dirty="0" smtClean="0">
                <a:latin typeface="+mn-lt"/>
              </a:rPr>
              <a:t> </a:t>
            </a:r>
            <a:r>
              <a:rPr lang="en-GB" sz="4000" b="1" dirty="0">
                <a:latin typeface="+mn-lt"/>
              </a:rPr>
              <a:t>– </a:t>
            </a:r>
            <a:r>
              <a:rPr lang="en-GB" sz="4000" b="1" dirty="0" err="1">
                <a:latin typeface="+mn-lt"/>
              </a:rPr>
              <a:t>Sgiliau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Bywyd</a:t>
            </a:r>
            <a:r>
              <a:rPr lang="en-GB" sz="4000" b="1" dirty="0">
                <a:latin typeface="+mn-lt"/>
              </a:rPr>
              <a:t>: </a:t>
            </a:r>
            <a:r>
              <a:rPr lang="en-GB" sz="4000" b="1" dirty="0" err="1">
                <a:latin typeface="+mn-lt"/>
              </a:rPr>
              <a:t>Cyflogadwyedd</a:t>
            </a:r>
            <a:r>
              <a:rPr lang="en-GB" sz="4000" b="1" dirty="0">
                <a:latin typeface="+mn-lt"/>
              </a:rPr>
              <a:t> a </a:t>
            </a:r>
            <a:r>
              <a:rPr lang="en-GB" sz="4000" b="1" dirty="0" err="1">
                <a:latin typeface="+mn-lt"/>
              </a:rPr>
              <a:t>Llwybrau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i’r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 smtClean="0">
                <a:latin typeface="+mn-lt"/>
              </a:rPr>
              <a:t>Dyfodol</a:t>
            </a:r>
            <a:r>
              <a:rPr lang="en-GB" sz="4000" dirty="0"/>
              <a:t/>
            </a:r>
            <a:br>
              <a:rPr lang="en-GB" sz="4000" dirty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4000" b="1" dirty="0" smtClean="0">
                <a:latin typeface="+mn-lt"/>
              </a:rPr>
              <a:t>ECGE6001P</a:t>
            </a:r>
            <a:br>
              <a:rPr lang="en-GB" sz="4000" b="1" dirty="0" smtClean="0">
                <a:latin typeface="+mn-lt"/>
              </a:rPr>
            </a:br>
            <a:r>
              <a:rPr lang="en-GB" sz="4000" b="1" dirty="0" smtClean="0">
                <a:latin typeface="+mn-lt"/>
              </a:rPr>
              <a:t> </a:t>
            </a:r>
            <a:r>
              <a:rPr lang="en-GB" sz="4000" b="1" dirty="0">
                <a:latin typeface="+mn-lt"/>
              </a:rPr>
              <a:t>– Skills for Life: Employability and Future </a:t>
            </a:r>
            <a:r>
              <a:rPr lang="en-GB" sz="4000" b="1" dirty="0" smtClean="0">
                <a:latin typeface="+mn-lt"/>
              </a:rPr>
              <a:t>Pathways</a:t>
            </a:r>
            <a:r>
              <a:rPr lang="en-GB" sz="4000" b="1" dirty="0">
                <a:latin typeface="+mn-lt"/>
              </a:rPr>
              <a:t/>
            </a:r>
            <a:br>
              <a:rPr lang="en-GB" sz="4000" b="1" dirty="0">
                <a:latin typeface="+mn-lt"/>
              </a:rPr>
            </a:br>
            <a:r>
              <a:rPr lang="en-GB" sz="4000" b="1" dirty="0">
                <a:latin typeface="+mn-lt"/>
              </a:rPr>
              <a:t/>
            </a:r>
            <a:br>
              <a:rPr lang="en-GB" sz="4000" b="1" dirty="0">
                <a:latin typeface="+mn-lt"/>
              </a:rPr>
            </a:br>
            <a:r>
              <a:rPr lang="es-ES" sz="3600" dirty="0" err="1" smtClean="0">
                <a:latin typeface="+mn-lt"/>
              </a:rPr>
              <a:t>Sesiwn</a:t>
            </a:r>
            <a:r>
              <a:rPr lang="es-ES" sz="3600" dirty="0" smtClean="0">
                <a:latin typeface="+mn-lt"/>
              </a:rPr>
              <a:t> </a:t>
            </a:r>
            <a:r>
              <a:rPr lang="es-ES" sz="3600" dirty="0">
                <a:latin typeface="+mn-lt"/>
              </a:rPr>
              <a:t>1 -    </a:t>
            </a:r>
            <a:r>
              <a:rPr lang="es-ES" sz="3600" dirty="0" err="1">
                <a:latin typeface="+mn-lt"/>
              </a:rPr>
              <a:t>Cyflwyniad</a:t>
            </a:r>
            <a:r>
              <a:rPr lang="es-ES" sz="3600" dirty="0">
                <a:latin typeface="+mn-lt"/>
              </a:rPr>
              <a:t> </a:t>
            </a:r>
            <a:r>
              <a:rPr lang="es-ES" sz="3600" dirty="0" err="1" smtClean="0">
                <a:latin typeface="+mn-lt"/>
              </a:rPr>
              <a:t>i’r</a:t>
            </a:r>
            <a:r>
              <a:rPr lang="es-ES" sz="3600" dirty="0" smtClean="0">
                <a:latin typeface="+mn-lt"/>
              </a:rPr>
              <a:t> </a:t>
            </a:r>
            <a:r>
              <a:rPr lang="es-ES" sz="3600" dirty="0" err="1" smtClean="0">
                <a:latin typeface="+mn-lt"/>
              </a:rPr>
              <a:t>modiwl</a:t>
            </a:r>
            <a:r>
              <a:rPr lang="es-ES" sz="3600" dirty="0" smtClean="0">
                <a:latin typeface="+mn-lt"/>
              </a:rPr>
              <a:t/>
            </a:r>
            <a:br>
              <a:rPr lang="es-ES" sz="3600" dirty="0" smtClean="0">
                <a:latin typeface="+mn-lt"/>
              </a:rPr>
            </a:br>
            <a:r>
              <a:rPr lang="en-GB" sz="3600" dirty="0"/>
              <a:t>Session 1 -   Introduction to the </a:t>
            </a:r>
            <a:r>
              <a:rPr lang="en-GB" sz="3600" dirty="0" smtClean="0"/>
              <a:t>module</a:t>
            </a:r>
            <a:r>
              <a:rPr lang="en-GB" sz="3600" dirty="0"/>
              <a:t>.</a:t>
            </a:r>
            <a:r>
              <a:rPr lang="en-GB" sz="3600" dirty="0">
                <a:latin typeface="+mn-lt"/>
              </a:rPr>
              <a:t/>
            </a:r>
            <a:br>
              <a:rPr lang="en-GB" sz="3600" dirty="0">
                <a:latin typeface="+mn-lt"/>
              </a:rPr>
            </a:br>
            <a:endParaRPr lang="en-GB" sz="3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4824107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9DA4657-8F10-4BC9-B9BE-85985B8F0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57809"/>
            <a:ext cx="7886700" cy="106017"/>
          </a:xfrm>
        </p:spPr>
        <p:txBody>
          <a:bodyPr>
            <a:noAutofit/>
          </a:bodyPr>
          <a:lstStyle/>
          <a:p>
            <a:endParaRPr lang="en-GB" sz="2800" b="1" dirty="0"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0837D-C4B5-4BE6-8DE9-548B42E16E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085" y="463827"/>
            <a:ext cx="3886200" cy="57131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300" b="1" dirty="0" err="1" smtClean="0"/>
              <a:t>Amcan</a:t>
            </a:r>
            <a:endParaRPr lang="en-GB" sz="3300" b="1" dirty="0" smtClean="0"/>
          </a:p>
          <a:p>
            <a:pPr marL="0" indent="0">
              <a:buNone/>
            </a:pPr>
            <a:r>
              <a:rPr lang="en-GB" sz="3300" dirty="0" err="1" smtClean="0"/>
              <a:t>Meithirn</a:t>
            </a:r>
            <a:r>
              <a:rPr lang="en-GB" sz="3300" dirty="0" smtClean="0"/>
              <a:t> </a:t>
            </a:r>
            <a:r>
              <a:rPr lang="en-GB" sz="3300" dirty="0" err="1" smtClean="0"/>
              <a:t>amrywiaeth</a:t>
            </a:r>
            <a:r>
              <a:rPr lang="en-GB" sz="3300" dirty="0" smtClean="0"/>
              <a:t> o </a:t>
            </a:r>
            <a:r>
              <a:rPr lang="en-GB" sz="3300" dirty="0" err="1" smtClean="0"/>
              <a:t>ymddygiadau</a:t>
            </a:r>
            <a:r>
              <a:rPr lang="en-GB" sz="3300" dirty="0" smtClean="0"/>
              <a:t> a </a:t>
            </a:r>
            <a:r>
              <a:rPr lang="en-GB" sz="3300" dirty="0" err="1" smtClean="0"/>
              <a:t>chymwyseddau</a:t>
            </a:r>
            <a:r>
              <a:rPr lang="en-GB" sz="3300" dirty="0" smtClean="0"/>
              <a:t> </a:t>
            </a:r>
            <a:r>
              <a:rPr lang="en-GB" sz="3300" dirty="0" err="1" smtClean="0"/>
              <a:t>sy’n</a:t>
            </a:r>
            <a:r>
              <a:rPr lang="en-GB" sz="3300" dirty="0" smtClean="0"/>
              <a:t> </a:t>
            </a:r>
            <a:r>
              <a:rPr lang="en-GB" sz="3300" dirty="0" err="1" smtClean="0"/>
              <a:t>datblygu</a:t>
            </a:r>
            <a:r>
              <a:rPr lang="en-GB" sz="3300" dirty="0" smtClean="0"/>
              <a:t> </a:t>
            </a:r>
            <a:r>
              <a:rPr lang="en-GB" sz="3300" dirty="0" err="1" smtClean="0"/>
              <a:t>meddwl</a:t>
            </a:r>
            <a:r>
              <a:rPr lang="en-GB" sz="3300" dirty="0" smtClean="0"/>
              <a:t> </a:t>
            </a:r>
            <a:r>
              <a:rPr lang="en-GB" sz="3300" dirty="0" err="1" smtClean="0"/>
              <a:t>anturiaethus</a:t>
            </a:r>
            <a:r>
              <a:rPr lang="en-GB" sz="3300" dirty="0" smtClean="0"/>
              <a:t> a </a:t>
            </a:r>
            <a:r>
              <a:rPr lang="en-GB" sz="3300" dirty="0" err="1" smtClean="0"/>
              <a:t>myddylfryd</a:t>
            </a:r>
            <a:r>
              <a:rPr lang="en-GB" sz="3300" dirty="0" smtClean="0"/>
              <a:t> </a:t>
            </a:r>
            <a:r>
              <a:rPr lang="en-GB" sz="3300" dirty="0" err="1" smtClean="0"/>
              <a:t>cyflogadwyedd</a:t>
            </a:r>
            <a:r>
              <a:rPr lang="en-GB" sz="3300" dirty="0" smtClean="0"/>
              <a:t> a </a:t>
            </a:r>
            <a:r>
              <a:rPr lang="en-GB" sz="3300" dirty="0" err="1" smtClean="0"/>
              <a:t>sydd</a:t>
            </a:r>
            <a:r>
              <a:rPr lang="en-GB" sz="3300" dirty="0" smtClean="0"/>
              <a:t> </a:t>
            </a:r>
            <a:r>
              <a:rPr lang="en-GB" sz="3300" dirty="0" err="1" smtClean="0"/>
              <a:t>yn</a:t>
            </a:r>
            <a:r>
              <a:rPr lang="en-GB" sz="3300" dirty="0" smtClean="0"/>
              <a:t> </a:t>
            </a:r>
            <a:r>
              <a:rPr lang="en-GB" sz="3300" dirty="0" err="1" smtClean="0"/>
              <a:t>gwella</a:t>
            </a:r>
            <a:r>
              <a:rPr lang="en-GB" sz="3300" dirty="0" smtClean="0"/>
              <a:t> </a:t>
            </a:r>
            <a:r>
              <a:rPr lang="en-GB" sz="3300" dirty="0" err="1" smtClean="0"/>
              <a:t>gally</a:t>
            </a:r>
            <a:r>
              <a:rPr lang="en-GB" sz="3300" dirty="0" smtClean="0"/>
              <a:t> </a:t>
            </a:r>
            <a:r>
              <a:rPr lang="en-GB" sz="3300" dirty="0" err="1" smtClean="0"/>
              <a:t>myfyrwyr</a:t>
            </a:r>
            <a:r>
              <a:rPr lang="en-GB" sz="3300" dirty="0" smtClean="0"/>
              <a:t> </a:t>
            </a:r>
            <a:r>
              <a:rPr lang="en-GB" sz="3300" dirty="0" err="1" smtClean="0"/>
              <a:t>i</a:t>
            </a:r>
            <a:r>
              <a:rPr lang="en-GB" sz="3300" dirty="0" smtClean="0"/>
              <a:t> </a:t>
            </a:r>
            <a:r>
              <a:rPr lang="en-GB" sz="3300" dirty="0" err="1" smtClean="0"/>
              <a:t>adfyfyrio</a:t>
            </a:r>
            <a:r>
              <a:rPr lang="en-GB" sz="3300" dirty="0" smtClean="0"/>
              <a:t> </a:t>
            </a:r>
            <a:r>
              <a:rPr lang="en-GB" sz="3300" dirty="0" err="1" smtClean="0"/>
              <a:t>yn</a:t>
            </a:r>
            <a:r>
              <a:rPr lang="en-GB" sz="3300" dirty="0" smtClean="0"/>
              <a:t> </a:t>
            </a:r>
            <a:r>
              <a:rPr lang="en-GB" sz="3300" dirty="0" err="1" smtClean="0"/>
              <a:t>feirniadol</a:t>
            </a:r>
            <a:r>
              <a:rPr lang="en-GB" sz="3300" dirty="0" smtClean="0"/>
              <a:t> </a:t>
            </a:r>
            <a:r>
              <a:rPr lang="en-GB" sz="3300" dirty="0" err="1" smtClean="0"/>
              <a:t>ar</a:t>
            </a:r>
            <a:r>
              <a:rPr lang="en-GB" sz="3300" dirty="0" smtClean="0"/>
              <a:t> </a:t>
            </a:r>
            <a:r>
              <a:rPr lang="en-GB" sz="3300" dirty="0" err="1" smtClean="0"/>
              <a:t>eu</a:t>
            </a:r>
            <a:r>
              <a:rPr lang="en-GB" sz="3300" dirty="0" smtClean="0"/>
              <a:t> </a:t>
            </a:r>
            <a:r>
              <a:rPr lang="en-GB" sz="3300" dirty="0" err="1" smtClean="0"/>
              <a:t>anghenion</a:t>
            </a:r>
            <a:r>
              <a:rPr lang="en-GB" sz="3300" dirty="0" smtClean="0"/>
              <a:t> </a:t>
            </a:r>
            <a:r>
              <a:rPr lang="en-GB" sz="3300" dirty="0" err="1" smtClean="0"/>
              <a:t>datblygu</a:t>
            </a:r>
            <a:r>
              <a:rPr lang="en-GB" sz="3300" dirty="0" smtClean="0"/>
              <a:t> </a:t>
            </a:r>
            <a:r>
              <a:rPr lang="en-GB" sz="3300" dirty="0" err="1" smtClean="0"/>
              <a:t>eu</a:t>
            </a:r>
            <a:r>
              <a:rPr lang="en-GB" sz="3300" dirty="0" smtClean="0"/>
              <a:t> </a:t>
            </a:r>
            <a:r>
              <a:rPr lang="en-GB" sz="3300" dirty="0" err="1" smtClean="0"/>
              <a:t>hunain</a:t>
            </a:r>
            <a:r>
              <a:rPr lang="en-GB" sz="3300" dirty="0" smtClean="0"/>
              <a:t>.</a:t>
            </a:r>
          </a:p>
          <a:p>
            <a:pPr marL="0" indent="0">
              <a:buNone/>
            </a:pPr>
            <a:endParaRPr lang="en-GB" u="sng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135FAB2-65D6-4E81-AF56-3131E49CC9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463828"/>
            <a:ext cx="3886200" cy="57131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500" b="1" dirty="0" smtClean="0"/>
              <a:t>Aim</a:t>
            </a:r>
          </a:p>
          <a:p>
            <a:pPr marL="0" indent="0">
              <a:buNone/>
            </a:pPr>
            <a:r>
              <a:rPr lang="en-GB" sz="3500" dirty="0" smtClean="0"/>
              <a:t>To </a:t>
            </a:r>
            <a:r>
              <a:rPr lang="en-GB" sz="3500" dirty="0"/>
              <a:t>foster a range of behaviours, attitudes and competencies which develop enterprising thinking and an employability </a:t>
            </a:r>
            <a:r>
              <a:rPr lang="en-GB" sz="3500" dirty="0" err="1"/>
              <a:t>mindset</a:t>
            </a:r>
            <a:r>
              <a:rPr lang="en-GB" sz="3500" dirty="0"/>
              <a:t> and enhance students’ ability to critically reflect on their own development needs.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99490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4AA84-B97D-4B0A-931E-29CA57C678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365126"/>
            <a:ext cx="3886200" cy="52300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 err="1" smtClean="0"/>
              <a:t>Deilliannau</a:t>
            </a:r>
            <a:r>
              <a:rPr lang="en-GB" b="1" dirty="0" smtClean="0"/>
              <a:t> </a:t>
            </a:r>
            <a:r>
              <a:rPr lang="en-GB" b="1" dirty="0" err="1" smtClean="0"/>
              <a:t>Dysgu</a:t>
            </a:r>
            <a:r>
              <a:rPr lang="en-GB" b="1" dirty="0" smtClean="0"/>
              <a:t>:</a:t>
            </a:r>
          </a:p>
          <a:p>
            <a:endParaRPr lang="en-GB" dirty="0"/>
          </a:p>
          <a:p>
            <a:r>
              <a:rPr lang="cy-GB" dirty="0"/>
              <a:t>dadansoddi’n feirniadol egwyddorion cyflogadwyedd a sgiliau anturiaethus mewn perthynas â llwybrau gyrfa perthnasol; </a:t>
            </a:r>
            <a:endParaRPr lang="en-GB" b="1" u="sng" dirty="0" smtClean="0"/>
          </a:p>
          <a:p>
            <a:r>
              <a:rPr lang="cy-GB" dirty="0"/>
              <a:t>adfyfyrio’n feirniadol ar bwysigrwydd dysgu parhaus a meddwl am y dyfodol ar gyfer eu datblygiad personol a chyflogadwyedd;</a:t>
            </a:r>
            <a:endParaRPr lang="en-GB" dirty="0"/>
          </a:p>
          <a:p>
            <a:pPr marL="0" indent="0">
              <a:buNone/>
            </a:pPr>
            <a:endParaRPr lang="en-GB" b="1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2897AB-491A-4CAE-A768-001530F23C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365126"/>
            <a:ext cx="3886200" cy="581183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 smtClean="0"/>
              <a:t>Learning </a:t>
            </a:r>
            <a:r>
              <a:rPr lang="en-GB" b="1" dirty="0"/>
              <a:t>Outcomes</a:t>
            </a:r>
            <a:r>
              <a:rPr lang="en-GB" dirty="0"/>
              <a:t>:</a:t>
            </a:r>
          </a:p>
          <a:p>
            <a:endParaRPr lang="en-GB" dirty="0" smtClean="0"/>
          </a:p>
          <a:p>
            <a:r>
              <a:rPr lang="en-GB" dirty="0" smtClean="0"/>
              <a:t>Critically </a:t>
            </a:r>
            <a:r>
              <a:rPr lang="en-GB" dirty="0"/>
              <a:t>analyse the principles of employability and enterprising skills in relation to relevant career pathways;</a:t>
            </a:r>
          </a:p>
          <a:p>
            <a:r>
              <a:rPr lang="en-GB" dirty="0"/>
              <a:t>Critically reflect on the importance of continual learning and future thinking for  own personal development and employability;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251223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4F607-B037-41BC-BACC-F7640D601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45719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8EC52-AC14-4052-8EE7-D9D014AEBD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589058"/>
            <a:ext cx="4069958" cy="55879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 smtClean="0"/>
              <a:t>Deilliannau Dysgu:</a:t>
            </a:r>
          </a:p>
          <a:p>
            <a:r>
              <a:rPr lang="cy-GB" dirty="0" smtClean="0"/>
              <a:t>dangos </a:t>
            </a:r>
            <a:r>
              <a:rPr lang="cy-GB" dirty="0"/>
              <a:t>sgiliau ysgrifenedig a chyflwyno sy’n tystiolaethu cymwyseddau a nodweddion datblygedig sy’n adlewyrchu amrywiaeth o sgiliau trosglwyddadwy e.e. gwaith tîm, datrys problemau a chyfathrebu;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FD902F-55BB-4D5A-A261-3146AB568D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8608" y="548006"/>
            <a:ext cx="3759591" cy="56289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Learning </a:t>
            </a:r>
            <a:r>
              <a:rPr lang="en-GB" b="1" dirty="0"/>
              <a:t>Outcomes</a:t>
            </a:r>
            <a:r>
              <a:rPr lang="en-GB" dirty="0"/>
              <a:t>:</a:t>
            </a:r>
          </a:p>
          <a:p>
            <a:r>
              <a:rPr lang="en-GB" dirty="0"/>
              <a:t>Exhibit written and presentation skills that evidence advanced competencies and characteristics that reflect a range of transferable skills e.g. teamwork, problem solving and communication</a:t>
            </a:r>
            <a:r>
              <a:rPr lang="en-GB" dirty="0" smtClean="0"/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39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CE369-2E2C-44F1-888D-FA448C16B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45719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6107D-40C2-4010-B69A-B3B44B73FA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602310"/>
            <a:ext cx="4062925" cy="55746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err="1" smtClean="0"/>
              <a:t>Deilliannau</a:t>
            </a:r>
            <a:r>
              <a:rPr lang="en-GB" b="1" dirty="0" smtClean="0"/>
              <a:t> </a:t>
            </a:r>
            <a:r>
              <a:rPr lang="en-GB" b="1" dirty="0" err="1" smtClean="0"/>
              <a:t>Dysgu</a:t>
            </a:r>
            <a:r>
              <a:rPr lang="en-GB" b="1" dirty="0" smtClean="0"/>
              <a:t>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cy-GB" dirty="0" smtClean="0"/>
              <a:t>Trefnu </a:t>
            </a:r>
            <a:r>
              <a:rPr lang="cy-GB" dirty="0"/>
              <a:t>gwybodaeth a dysgu drwy ddefnydd datblygedig o amrywiaeth o ffynonellau gwybodaeth, gan gynnwys TGCh, a chyflwyno’u gwaith ar y lefel briodol.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F98B00-351B-4A14-93D2-D140DFC1B3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58862" y="502286"/>
            <a:ext cx="3556488" cy="56746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Learning </a:t>
            </a:r>
            <a:r>
              <a:rPr lang="en-GB" b="1" dirty="0"/>
              <a:t>Outcomes</a:t>
            </a:r>
            <a:r>
              <a:rPr lang="en-GB" dirty="0"/>
              <a:t>:</a:t>
            </a:r>
          </a:p>
          <a:p>
            <a:pPr lvl="0"/>
            <a:endParaRPr lang="en-US" dirty="0"/>
          </a:p>
          <a:p>
            <a:pPr lvl="0"/>
            <a:r>
              <a:rPr lang="en-US" dirty="0" err="1"/>
              <a:t>Organise</a:t>
            </a:r>
            <a:r>
              <a:rPr lang="en-US" dirty="0"/>
              <a:t> knowledge and learning through an advanced use of a range of information sources, including ICT, and present their work at the appropriate level.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1353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BEB9F5E-28D7-4BF4-B305-AA12C7C33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72279"/>
            <a:ext cx="7886700" cy="94610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b="1" dirty="0" smtClean="0"/>
              <a:t/>
            </a:r>
            <a:br>
              <a:rPr lang="en-GB" sz="4900" b="1" dirty="0" smtClean="0"/>
            </a:br>
            <a:r>
              <a:rPr lang="en-GB" sz="5300" b="1" dirty="0" err="1" smtClean="0">
                <a:latin typeface="+mn-lt"/>
              </a:rPr>
              <a:t>Asesiad</a:t>
            </a:r>
            <a:r>
              <a:rPr lang="en-GB" sz="5300" b="1" dirty="0" smtClean="0">
                <a:latin typeface="+mn-lt"/>
              </a:rPr>
              <a:t>        Assessment</a:t>
            </a:r>
            <a:r>
              <a:rPr lang="en-GB" sz="5300" b="1" u="sng" dirty="0">
                <a:latin typeface="+mn-lt"/>
              </a:rPr>
              <a:t/>
            </a:r>
            <a:br>
              <a:rPr lang="en-GB" sz="5300" b="1" u="sng" dirty="0">
                <a:latin typeface="+mn-lt"/>
              </a:rPr>
            </a:br>
            <a:endParaRPr lang="en-GB" sz="5300" b="1" u="sng" dirty="0">
              <a:latin typeface="+mn-lt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BB543C-F983-479C-8A16-3CD72BB799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066800"/>
            <a:ext cx="3886200" cy="5110163"/>
          </a:xfrm>
        </p:spPr>
        <p:txBody>
          <a:bodyPr>
            <a:normAutofit lnSpcReduction="10000"/>
          </a:bodyPr>
          <a:lstStyle/>
          <a:p>
            <a:r>
              <a:rPr lang="en-GB" sz="3000" dirty="0" err="1"/>
              <a:t>Cyfweliad</a:t>
            </a:r>
            <a:r>
              <a:rPr lang="en-GB" sz="3000" dirty="0"/>
              <a:t> </a:t>
            </a:r>
            <a:r>
              <a:rPr lang="en-GB" sz="3000" dirty="0" err="1" smtClean="0"/>
              <a:t>Unigol</a:t>
            </a:r>
            <a:r>
              <a:rPr lang="en-GB" sz="3000" dirty="0" smtClean="0"/>
              <a:t> </a:t>
            </a:r>
            <a:r>
              <a:rPr lang="en-GB" sz="3000" dirty="0" err="1" smtClean="0"/>
              <a:t>Ffug</a:t>
            </a:r>
            <a:r>
              <a:rPr lang="en-GB" sz="3000" dirty="0" smtClean="0"/>
              <a:t> </a:t>
            </a:r>
            <a:endParaRPr lang="en-GB" sz="3000" dirty="0"/>
          </a:p>
          <a:p>
            <a:r>
              <a:rPr lang="en-GB" sz="3000" dirty="0"/>
              <a:t>30 </a:t>
            </a:r>
            <a:r>
              <a:rPr lang="en-GB" sz="3000" dirty="0" err="1"/>
              <a:t>munud</a:t>
            </a:r>
            <a:r>
              <a:rPr lang="en-GB" sz="3000" dirty="0"/>
              <a:t> (</a:t>
            </a:r>
            <a:r>
              <a:rPr lang="en-GB" sz="3000" dirty="0" err="1"/>
              <a:t>i</a:t>
            </a:r>
            <a:r>
              <a:rPr lang="en-GB" sz="3000" dirty="0"/>
              <a:t> </a:t>
            </a:r>
            <a:r>
              <a:rPr lang="en-GB" sz="3000" dirty="0" err="1"/>
              <a:t>gynnwys</a:t>
            </a:r>
            <a:r>
              <a:rPr lang="en-GB" sz="3000" dirty="0"/>
              <a:t> </a:t>
            </a:r>
            <a:r>
              <a:rPr lang="en-GB" sz="3000" dirty="0" err="1"/>
              <a:t>cwestiynau</a:t>
            </a:r>
            <a:r>
              <a:rPr lang="en-GB" sz="3000" dirty="0"/>
              <a:t>) </a:t>
            </a:r>
          </a:p>
          <a:p>
            <a:r>
              <a:rPr lang="en-GB" sz="3000" dirty="0"/>
              <a:t>100</a:t>
            </a:r>
            <a:r>
              <a:rPr lang="en-GB" sz="3000" dirty="0" smtClean="0"/>
              <a:t>%</a:t>
            </a:r>
          </a:p>
          <a:p>
            <a:r>
              <a:rPr lang="en-GB" sz="3000" dirty="0" err="1" smtClean="0"/>
              <a:t>Dydd</a:t>
            </a:r>
            <a:r>
              <a:rPr lang="en-GB" sz="3000" dirty="0" smtClean="0"/>
              <a:t> </a:t>
            </a:r>
            <a:r>
              <a:rPr lang="en-GB" sz="3000" dirty="0" err="1" smtClean="0"/>
              <a:t>Sadwrn</a:t>
            </a:r>
            <a:r>
              <a:rPr lang="en-GB" sz="3000" dirty="0" smtClean="0"/>
              <a:t> 23.01.21</a:t>
            </a:r>
          </a:p>
          <a:p>
            <a:r>
              <a:rPr lang="en-GB" sz="3000" dirty="0" err="1" smtClean="0"/>
              <a:t>Dogfennau</a:t>
            </a:r>
            <a:r>
              <a:rPr lang="en-GB" sz="3000" dirty="0" smtClean="0"/>
              <a:t> </a:t>
            </a:r>
            <a:r>
              <a:rPr lang="en-GB" sz="3000" dirty="0" err="1" smtClean="0"/>
              <a:t>cofnogol</a:t>
            </a:r>
            <a:r>
              <a:rPr lang="en-GB" sz="3000" dirty="0" smtClean="0"/>
              <a:t> </a:t>
            </a:r>
            <a:r>
              <a:rPr lang="en-GB" sz="3000" dirty="0" err="1" smtClean="0"/>
              <a:t>ar</a:t>
            </a:r>
            <a:r>
              <a:rPr lang="en-GB" sz="3000" dirty="0" smtClean="0"/>
              <a:t> </a:t>
            </a:r>
            <a:r>
              <a:rPr lang="en-GB" sz="3000" dirty="0" err="1" smtClean="0"/>
              <a:t>Turnitin</a:t>
            </a:r>
            <a:r>
              <a:rPr lang="en-GB" sz="3000" dirty="0" smtClean="0"/>
              <a:t> 24 </a:t>
            </a:r>
            <a:r>
              <a:rPr lang="en-GB" sz="3000" dirty="0" err="1" smtClean="0"/>
              <a:t>awr</a:t>
            </a:r>
            <a:r>
              <a:rPr lang="en-GB" sz="3000" dirty="0" smtClean="0"/>
              <a:t> </a:t>
            </a:r>
            <a:r>
              <a:rPr lang="en-GB" sz="3000" dirty="0" err="1" smtClean="0"/>
              <a:t>cyn</a:t>
            </a:r>
            <a:r>
              <a:rPr lang="en-GB" sz="3000" dirty="0" smtClean="0"/>
              <a:t> y </a:t>
            </a:r>
            <a:r>
              <a:rPr lang="en-GB" sz="3000" dirty="0" err="1" smtClean="0"/>
              <a:t>cyfweliad</a:t>
            </a:r>
            <a:endParaRPr lang="en-GB" sz="3000" dirty="0"/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ECCA3C-0E30-4BC4-A2AA-8C962FC58F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149510"/>
            <a:ext cx="3886200" cy="4582079"/>
          </a:xfrm>
        </p:spPr>
        <p:txBody>
          <a:bodyPr>
            <a:normAutofit lnSpcReduction="10000"/>
          </a:bodyPr>
          <a:lstStyle/>
          <a:p>
            <a:r>
              <a:rPr lang="en-GB" sz="3000" dirty="0" smtClean="0"/>
              <a:t>Individual Mock Interview</a:t>
            </a:r>
          </a:p>
          <a:p>
            <a:r>
              <a:rPr lang="en-GB" sz="3000" dirty="0"/>
              <a:t>30 minutes (to include questions)</a:t>
            </a:r>
          </a:p>
          <a:p>
            <a:r>
              <a:rPr lang="en-GB" sz="3000" dirty="0"/>
              <a:t>100</a:t>
            </a:r>
            <a:r>
              <a:rPr lang="en-GB" sz="3000" dirty="0" smtClean="0"/>
              <a:t>%</a:t>
            </a:r>
          </a:p>
          <a:p>
            <a:r>
              <a:rPr lang="en-GB" sz="3000" dirty="0" smtClean="0"/>
              <a:t>Saturday 23.01.21</a:t>
            </a:r>
          </a:p>
          <a:p>
            <a:r>
              <a:rPr lang="en-GB" sz="3000" dirty="0" smtClean="0"/>
              <a:t>Supporting documents on </a:t>
            </a:r>
            <a:r>
              <a:rPr lang="en-GB" sz="3000" dirty="0" err="1" smtClean="0"/>
              <a:t>Turnitin</a:t>
            </a:r>
            <a:r>
              <a:rPr lang="en-GB" sz="3000" dirty="0" smtClean="0"/>
              <a:t> 24 hours before the interview</a:t>
            </a:r>
            <a:endParaRPr lang="en-GB" sz="30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4660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79865"/>
          </a:xfrm>
        </p:spPr>
        <p:txBody>
          <a:bodyPr>
            <a:noAutofit/>
          </a:bodyPr>
          <a:lstStyle/>
          <a:p>
            <a:pPr algn="ctr"/>
            <a:r>
              <a:rPr lang="en-GB" sz="3200" dirty="0" err="1" smtClean="0">
                <a:latin typeface="+mn-lt"/>
              </a:rPr>
              <a:t>Cyflwyniad</a:t>
            </a:r>
            <a:r>
              <a:rPr lang="en-GB" sz="3200" dirty="0" smtClean="0">
                <a:latin typeface="+mn-lt"/>
              </a:rPr>
              <a:t> </a:t>
            </a:r>
            <a:r>
              <a:rPr lang="en-GB" sz="3200" dirty="0" err="1" smtClean="0">
                <a:latin typeface="+mn-lt"/>
              </a:rPr>
              <a:t>ffug</a:t>
            </a:r>
            <a:r>
              <a:rPr lang="en-GB" sz="3200" dirty="0" smtClean="0">
                <a:latin typeface="+mn-lt"/>
              </a:rPr>
              <a:t> 100%</a:t>
            </a:r>
            <a:br>
              <a:rPr lang="en-GB" sz="3200" dirty="0" smtClean="0">
                <a:latin typeface="+mn-lt"/>
              </a:rPr>
            </a:br>
            <a:r>
              <a:rPr lang="en-GB" sz="3200" dirty="0" smtClean="0">
                <a:latin typeface="+mn-lt"/>
              </a:rPr>
              <a:t>Mock interview 100%</a:t>
            </a:r>
            <a:endParaRPr lang="en-GB" sz="32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57" y="1322363"/>
            <a:ext cx="4191293" cy="4854599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Dewis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menter</a:t>
            </a:r>
            <a:r>
              <a:rPr lang="en-GB" sz="2400" dirty="0" smtClean="0"/>
              <a:t>/</a:t>
            </a:r>
            <a:r>
              <a:rPr lang="en-GB" sz="2400" dirty="0" err="1" smtClean="0"/>
              <a:t>swydd</a:t>
            </a:r>
            <a:r>
              <a:rPr lang="en-GB" sz="2400" dirty="0" smtClean="0"/>
              <a:t>/</a:t>
            </a:r>
            <a:r>
              <a:rPr lang="en-GB" sz="2400" dirty="0" err="1" smtClean="0"/>
              <a:t>gyrfa</a:t>
            </a:r>
            <a:endParaRPr lang="en-GB" sz="2400" dirty="0" smtClean="0"/>
          </a:p>
          <a:p>
            <a:r>
              <a:rPr lang="en-GB" sz="2400" dirty="0" err="1" smtClean="0"/>
              <a:t>Cyflwyniad</a:t>
            </a:r>
            <a:r>
              <a:rPr lang="en-GB" sz="2400" dirty="0" smtClean="0"/>
              <a:t> 20 </a:t>
            </a:r>
            <a:r>
              <a:rPr lang="en-GB" sz="2400" dirty="0" err="1" smtClean="0"/>
              <a:t>munud</a:t>
            </a:r>
            <a:endParaRPr lang="en-GB" sz="2400" dirty="0" smtClean="0"/>
          </a:p>
          <a:p>
            <a:r>
              <a:rPr lang="en-GB" sz="2400" dirty="0" err="1" smtClean="0"/>
              <a:t>Cwestiynau</a:t>
            </a:r>
            <a:r>
              <a:rPr lang="en-GB" sz="2400" dirty="0" smtClean="0"/>
              <a:t> 10 </a:t>
            </a:r>
            <a:r>
              <a:rPr lang="en-GB" sz="2400" dirty="0" err="1" smtClean="0"/>
              <a:t>munud</a:t>
            </a:r>
            <a:endParaRPr lang="en-GB" sz="2400" dirty="0" smtClean="0"/>
          </a:p>
          <a:p>
            <a:r>
              <a:rPr lang="en-GB" sz="2400" dirty="0" err="1" smtClean="0"/>
              <a:t>Rhestr</a:t>
            </a:r>
            <a:r>
              <a:rPr lang="en-GB" sz="2400" dirty="0" smtClean="0"/>
              <a:t> </a:t>
            </a:r>
            <a:r>
              <a:rPr lang="en-GB" sz="2400" dirty="0" err="1" smtClean="0"/>
              <a:t>gyfeiriadau</a:t>
            </a:r>
            <a:endParaRPr lang="en-GB" sz="2400" dirty="0" smtClean="0"/>
          </a:p>
          <a:p>
            <a:r>
              <a:rPr lang="en-GB" sz="2400" dirty="0" err="1" smtClean="0"/>
              <a:t>Dogfennau</a:t>
            </a:r>
            <a:r>
              <a:rPr lang="en-GB" sz="2400" dirty="0" smtClean="0"/>
              <a:t> </a:t>
            </a:r>
            <a:r>
              <a:rPr lang="en-GB" sz="2400" dirty="0" err="1" smtClean="0"/>
              <a:t>cefnogol</a:t>
            </a:r>
            <a:r>
              <a:rPr lang="en-GB" sz="2400" dirty="0" smtClean="0"/>
              <a:t>:   </a:t>
            </a:r>
            <a:r>
              <a:rPr lang="en-GB" sz="2400" dirty="0" err="1" smtClean="0"/>
              <a:t>rhwng</a:t>
            </a:r>
            <a:r>
              <a:rPr lang="en-GB" sz="2400" dirty="0" smtClean="0"/>
              <a:t> 2 - 5</a:t>
            </a:r>
          </a:p>
          <a:p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322363"/>
            <a:ext cx="4177225" cy="485460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Choose your enterprise/job/career</a:t>
            </a:r>
          </a:p>
          <a:p>
            <a:r>
              <a:rPr lang="en-GB" sz="2400" dirty="0" smtClean="0"/>
              <a:t>20 minute presentation</a:t>
            </a:r>
          </a:p>
          <a:p>
            <a:r>
              <a:rPr lang="en-GB" sz="2400" dirty="0" smtClean="0"/>
              <a:t>10 minute questioning</a:t>
            </a:r>
          </a:p>
          <a:p>
            <a:r>
              <a:rPr lang="en-GB" sz="2400" dirty="0" smtClean="0"/>
              <a:t>Reference list</a:t>
            </a:r>
          </a:p>
          <a:p>
            <a:r>
              <a:rPr lang="en-GB" sz="2400" dirty="0" smtClean="0"/>
              <a:t>Supporting documents: between 2 - 5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246622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052DD-02CA-4860-8035-4CB0436E3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6018"/>
            <a:ext cx="7886700" cy="124570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 smtClean="0">
                <a:latin typeface="+mn-lt"/>
              </a:rPr>
              <a:t/>
            </a:r>
            <a:br>
              <a:rPr lang="en-GB" sz="3600" b="1" dirty="0" smtClean="0">
                <a:latin typeface="+mn-lt"/>
              </a:rPr>
            </a:br>
            <a:r>
              <a:rPr lang="en-GB" b="1" dirty="0" err="1" smtClean="0">
                <a:latin typeface="+mn-lt"/>
              </a:rPr>
              <a:t>Sesiwn</a:t>
            </a:r>
            <a:r>
              <a:rPr lang="en-GB" b="1" dirty="0" smtClean="0">
                <a:latin typeface="+mn-lt"/>
              </a:rPr>
              <a:t> 2</a:t>
            </a:r>
            <a:br>
              <a:rPr lang="en-GB" b="1" dirty="0" smtClean="0">
                <a:latin typeface="+mn-lt"/>
              </a:rPr>
            </a:br>
            <a:r>
              <a:rPr lang="en-GB" b="1" dirty="0" smtClean="0">
                <a:latin typeface="+mn-lt"/>
              </a:rPr>
              <a:t>Session </a:t>
            </a:r>
            <a:r>
              <a:rPr lang="en-GB" b="1" dirty="0">
                <a:latin typeface="+mn-lt"/>
              </a:rPr>
              <a:t>2</a:t>
            </a:r>
            <a:br>
              <a:rPr lang="en-GB" b="1" dirty="0">
                <a:latin typeface="+mn-lt"/>
              </a:rPr>
            </a:b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4B2C3-4772-4FE3-82AE-348875252E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51722"/>
            <a:ext cx="3886200" cy="482524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sz="3000" b="1" dirty="0"/>
              <a:t>Datblygiad personol, adnabod eich anghenion eich hunain </a:t>
            </a:r>
            <a:endParaRPr lang="en-GB" sz="3000" dirty="0"/>
          </a:p>
          <a:p>
            <a:r>
              <a:rPr lang="cy-GB" sz="3000" b="1" dirty="0"/>
              <a:t> </a:t>
            </a:r>
            <a:r>
              <a:rPr lang="cy-GB" sz="3000" dirty="0" smtClean="0"/>
              <a:t>Adfyfyrio </a:t>
            </a:r>
            <a:r>
              <a:rPr lang="cy-GB" sz="3000" dirty="0"/>
              <a:t>beirniadol – </a:t>
            </a:r>
            <a:r>
              <a:rPr lang="cy-GB" sz="3000" dirty="0" smtClean="0"/>
              <a:t>sgiliau, cymhyseddau, anghenion datblygu;</a:t>
            </a:r>
            <a:endParaRPr lang="en-GB" sz="3000" dirty="0"/>
          </a:p>
          <a:p>
            <a:r>
              <a:rPr lang="cy-GB" sz="3000" dirty="0" smtClean="0"/>
              <a:t>Esiamplau </a:t>
            </a:r>
            <a:r>
              <a:rPr lang="cy-GB" sz="3000" dirty="0"/>
              <a:t>sgiliau  cyflogadwyedd a </a:t>
            </a:r>
            <a:r>
              <a:rPr lang="cy-GB" sz="3000" dirty="0" smtClean="0"/>
              <a:t>menter;</a:t>
            </a:r>
            <a:endParaRPr lang="en-GB" sz="3000" dirty="0"/>
          </a:p>
          <a:p>
            <a:r>
              <a:rPr lang="cy-GB" sz="3000" b="1" i="1" dirty="0"/>
              <a:t> </a:t>
            </a:r>
            <a:r>
              <a:rPr lang="cy-GB" sz="3000" dirty="0" smtClean="0"/>
              <a:t>Pwysigrwydd </a:t>
            </a:r>
            <a:r>
              <a:rPr lang="cy-GB" sz="3000" dirty="0"/>
              <a:t>creadigedd yn y gweithle a </a:t>
            </a:r>
            <a:r>
              <a:rPr lang="cy-GB" sz="3000" dirty="0" smtClean="0"/>
              <a:t>chyflogadwyedd.</a:t>
            </a:r>
            <a:endParaRPr lang="en-GB" sz="3000" dirty="0"/>
          </a:p>
          <a:p>
            <a:pPr marL="0" indent="0">
              <a:buNone/>
            </a:pPr>
            <a:endParaRPr lang="en-GB" b="1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B53C96-0132-45DC-947B-CC7EAB7A9E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51722"/>
            <a:ext cx="3886200" cy="414531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Personal development, identifying own individual needs.</a:t>
            </a:r>
          </a:p>
          <a:p>
            <a:r>
              <a:rPr lang="en-GB" dirty="0"/>
              <a:t>Critical reflection – </a:t>
            </a:r>
            <a:r>
              <a:rPr lang="en-GB" dirty="0" smtClean="0"/>
              <a:t>skills, competencies, development needs;</a:t>
            </a:r>
            <a:endParaRPr lang="en-GB" dirty="0"/>
          </a:p>
          <a:p>
            <a:r>
              <a:rPr lang="en-GB" dirty="0"/>
              <a:t>Employability and enterprise skills </a:t>
            </a:r>
            <a:r>
              <a:rPr lang="en-GB" dirty="0" smtClean="0"/>
              <a:t>examples;</a:t>
            </a:r>
            <a:endParaRPr lang="en-GB" dirty="0"/>
          </a:p>
          <a:p>
            <a:r>
              <a:rPr lang="en-GB" dirty="0"/>
              <a:t>The importance of creativity in the workplace and employment.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6065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7992C-C80B-40D5-95AD-AB1028A04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5509"/>
            <a:ext cx="7886700" cy="618978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err="1" smtClean="0">
                <a:latin typeface="+mn-lt"/>
              </a:rPr>
              <a:t>Sesiwn</a:t>
            </a:r>
            <a:r>
              <a:rPr lang="en-GB" sz="3600" b="1" dirty="0" smtClean="0">
                <a:latin typeface="+mn-lt"/>
              </a:rPr>
              <a:t> 3 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smtClean="0">
                <a:latin typeface="+mn-lt"/>
              </a:rPr>
              <a:t>     Session 3 </a:t>
            </a:r>
            <a:endParaRPr lang="en-GB" sz="36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6D029-6F34-4B0B-8DAE-D688B298EB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724487"/>
            <a:ext cx="3886200" cy="545247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b="1" dirty="0"/>
              <a:t>Ymddygiadau, fenter, hunan ddisgyblaeth ac hyblygrwydd</a:t>
            </a:r>
            <a:endParaRPr lang="en-GB" b="1" dirty="0"/>
          </a:p>
          <a:p>
            <a:r>
              <a:rPr lang="cy-GB" dirty="0" smtClean="0"/>
              <a:t>Nodweddion </a:t>
            </a:r>
            <a:r>
              <a:rPr lang="cy-GB" dirty="0"/>
              <a:t>o weithle </a:t>
            </a:r>
            <a:r>
              <a:rPr lang="cy-GB" dirty="0" smtClean="0"/>
              <a:t>effeithiol;</a:t>
            </a:r>
            <a:endParaRPr lang="en-GB" dirty="0"/>
          </a:p>
          <a:p>
            <a:r>
              <a:rPr lang="cy-GB" dirty="0"/>
              <a:t> </a:t>
            </a:r>
            <a:r>
              <a:rPr lang="cy-GB" dirty="0" smtClean="0"/>
              <a:t>Ymddygiadau proffesiynol - bod </a:t>
            </a:r>
            <a:r>
              <a:rPr lang="cy-GB" dirty="0"/>
              <a:t>yn broffesiynol yn y gweithle a thu </a:t>
            </a:r>
            <a:r>
              <a:rPr lang="cy-GB" dirty="0" smtClean="0"/>
              <a:t>hwnt;</a:t>
            </a:r>
          </a:p>
          <a:p>
            <a:r>
              <a:rPr lang="cy-GB" dirty="0"/>
              <a:t>Gweithgareddau datrys problemau/ meddwl yn greadigol;</a:t>
            </a:r>
            <a:endParaRPr lang="en-GB" dirty="0"/>
          </a:p>
          <a:p>
            <a:r>
              <a:rPr lang="cy-GB" dirty="0"/>
              <a:t> Codau ymddygiad  - materion a chwestiynau moesegol. 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9AD84F-BA01-4185-8C53-6A641BA492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787791"/>
            <a:ext cx="3886200" cy="538917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Behaviours, initiatives, self discipline and flexibility.</a:t>
            </a:r>
          </a:p>
          <a:p>
            <a:r>
              <a:rPr lang="en-GB" dirty="0" smtClean="0"/>
              <a:t>Characteristics </a:t>
            </a:r>
            <a:r>
              <a:rPr lang="en-GB" dirty="0"/>
              <a:t>of an effective </a:t>
            </a:r>
            <a:r>
              <a:rPr lang="en-GB" dirty="0" smtClean="0"/>
              <a:t>workplace;</a:t>
            </a:r>
            <a:endParaRPr lang="en-GB" dirty="0"/>
          </a:p>
          <a:p>
            <a:r>
              <a:rPr lang="en-GB" dirty="0"/>
              <a:t>Professional </a:t>
            </a:r>
            <a:r>
              <a:rPr lang="en-GB" dirty="0" smtClean="0"/>
              <a:t>behaviours – being professional in the workplace and beyond;</a:t>
            </a:r>
          </a:p>
          <a:p>
            <a:r>
              <a:rPr lang="en-GB" dirty="0"/>
              <a:t>Problem solving activities/creative thinking;</a:t>
            </a:r>
          </a:p>
          <a:p>
            <a:r>
              <a:rPr lang="en-GB" dirty="0"/>
              <a:t>Professional code of conduct – ethical and moral dilemmas.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701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5D29D-B718-4AFB-B503-3110D60EA7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77373"/>
            <a:ext cx="7886700" cy="668216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err="1" smtClean="0">
                <a:latin typeface="+mn-lt"/>
              </a:rPr>
              <a:t>Sesiwn</a:t>
            </a:r>
            <a:r>
              <a:rPr lang="en-GB" sz="3600" b="1" dirty="0" smtClean="0">
                <a:latin typeface="+mn-lt"/>
              </a:rPr>
              <a:t> 4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smtClean="0">
                <a:latin typeface="+mn-lt"/>
              </a:rPr>
              <a:t>            Session </a:t>
            </a:r>
            <a:r>
              <a:rPr lang="en-GB" sz="3600" b="1" dirty="0">
                <a:latin typeface="+mn-lt"/>
              </a:rPr>
              <a:t>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3547A-2B7D-4DC0-9C8D-A28CE8B211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169581"/>
            <a:ext cx="3886200" cy="50073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i="1" dirty="0"/>
              <a:t> </a:t>
            </a:r>
            <a:r>
              <a:rPr lang="cy-GB" sz="2400" b="1" dirty="0"/>
              <a:t>Arweinyddiaeth a gwaith tîm </a:t>
            </a:r>
            <a:r>
              <a:rPr lang="cy-GB" sz="2400" b="1" dirty="0" smtClean="0"/>
              <a:t>(sgiliau </a:t>
            </a:r>
            <a:r>
              <a:rPr lang="cy-GB" sz="2400" b="1" dirty="0"/>
              <a:t>rhyngbersonol</a:t>
            </a:r>
            <a:r>
              <a:rPr lang="cy-GB" sz="2400" b="1" dirty="0" smtClean="0"/>
              <a:t>)</a:t>
            </a:r>
          </a:p>
          <a:p>
            <a:r>
              <a:rPr lang="cy-GB" sz="2600" dirty="0" smtClean="0"/>
              <a:t>Mathau </a:t>
            </a:r>
            <a:r>
              <a:rPr lang="cy-GB" sz="2600" dirty="0"/>
              <a:t>o </a:t>
            </a:r>
            <a:r>
              <a:rPr lang="cy-GB" sz="2600" dirty="0" smtClean="0"/>
              <a:t>arweinyddiaeth - Arweinyddiaeth </a:t>
            </a:r>
            <a:r>
              <a:rPr lang="cy-GB" sz="2600" dirty="0"/>
              <a:t>yn erbyn rhyngweithio i’r </a:t>
            </a:r>
            <a:r>
              <a:rPr lang="cy-GB" sz="2600" dirty="0" smtClean="0"/>
              <a:t>sefyllfa;</a:t>
            </a:r>
            <a:endParaRPr lang="en-GB" sz="2600" dirty="0"/>
          </a:p>
          <a:p>
            <a:r>
              <a:rPr lang="cy-GB" sz="2600" dirty="0"/>
              <a:t>Gwaith tîm mewn </a:t>
            </a:r>
            <a:r>
              <a:rPr lang="cy-GB" sz="2600" dirty="0" smtClean="0"/>
              <a:t>cyflogadwyedd. </a:t>
            </a:r>
            <a:endParaRPr lang="en-GB" sz="2600" dirty="0"/>
          </a:p>
          <a:p>
            <a:pPr lvl="0"/>
            <a:r>
              <a:rPr lang="cy-GB" sz="2600" dirty="0">
                <a:solidFill>
                  <a:prstClr val="black"/>
                </a:solidFill>
              </a:rPr>
              <a:t>Personoliaeth yn y gweithle.</a:t>
            </a:r>
            <a:endParaRPr lang="en-GB" sz="26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B48C32-277C-4268-A2D3-CF6639D793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169581"/>
            <a:ext cx="3886200" cy="50073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Leadership and teamwork (interpersonal skills).</a:t>
            </a:r>
          </a:p>
          <a:p>
            <a:r>
              <a:rPr lang="en-GB" sz="2600" dirty="0" smtClean="0"/>
              <a:t>Types </a:t>
            </a:r>
            <a:r>
              <a:rPr lang="en-GB" sz="2600" dirty="0"/>
              <a:t>of leadership, Leadership vs situation </a:t>
            </a:r>
            <a:r>
              <a:rPr lang="en-GB" sz="2600" dirty="0" smtClean="0"/>
              <a:t>interaction;</a:t>
            </a:r>
            <a:endParaRPr lang="en-GB" sz="2600" dirty="0"/>
          </a:p>
          <a:p>
            <a:r>
              <a:rPr lang="en-GB" sz="2600" dirty="0"/>
              <a:t> Teamwork in </a:t>
            </a:r>
            <a:r>
              <a:rPr lang="en-GB" sz="2600" dirty="0" smtClean="0"/>
              <a:t>employment.</a:t>
            </a:r>
          </a:p>
          <a:p>
            <a:r>
              <a:rPr lang="en-GB" sz="2600" dirty="0"/>
              <a:t> Personality in the workplace.</a:t>
            </a:r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536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DF961-A6B6-43C5-8B82-5968C1726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72279"/>
            <a:ext cx="7886700" cy="643648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err="1" smtClean="0">
                <a:latin typeface="+mn-lt"/>
              </a:rPr>
              <a:t>Sesiwn</a:t>
            </a:r>
            <a:r>
              <a:rPr lang="en-GB" sz="3600" b="1" dirty="0" smtClean="0">
                <a:latin typeface="+mn-lt"/>
              </a:rPr>
              <a:t> 5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smtClean="0">
                <a:latin typeface="+mn-lt"/>
              </a:rPr>
              <a:t>          Session 5</a:t>
            </a:r>
            <a:endParaRPr lang="en-GB" sz="36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7FA54-E7EB-4A2F-913A-1AAF4F36A8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5760" y="879232"/>
            <a:ext cx="4149090" cy="52977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/>
              <a:t>Trafod a datrys gwrthdaro</a:t>
            </a:r>
            <a:endParaRPr lang="en-GB" dirty="0"/>
          </a:p>
          <a:p>
            <a:r>
              <a:rPr lang="cy-GB" b="1" i="1" dirty="0"/>
              <a:t> </a:t>
            </a:r>
            <a:r>
              <a:rPr lang="cy-GB" sz="2400" dirty="0" smtClean="0"/>
              <a:t>Achosion gwrthdaro </a:t>
            </a:r>
            <a:r>
              <a:rPr lang="cy-GB" sz="2400" dirty="0"/>
              <a:t>yn y </a:t>
            </a:r>
            <a:r>
              <a:rPr lang="cy-GB" sz="2400" dirty="0" smtClean="0"/>
              <a:t>gweithle;</a:t>
            </a:r>
            <a:endParaRPr lang="en-GB" sz="2400" dirty="0"/>
          </a:p>
          <a:p>
            <a:r>
              <a:rPr lang="cy-GB" sz="2400" dirty="0"/>
              <a:t> </a:t>
            </a:r>
            <a:r>
              <a:rPr lang="cy-GB" sz="2400" dirty="0" smtClean="0"/>
              <a:t>Strategaethau </a:t>
            </a:r>
            <a:r>
              <a:rPr lang="cy-GB" sz="2400" dirty="0"/>
              <a:t>rheoli </a:t>
            </a:r>
            <a:r>
              <a:rPr lang="cy-GB" sz="2400" dirty="0" smtClean="0"/>
              <a:t>gwrthdaro;</a:t>
            </a:r>
            <a:endParaRPr lang="en-GB" sz="2400" dirty="0"/>
          </a:p>
          <a:p>
            <a:r>
              <a:rPr lang="cy-GB" sz="2400" dirty="0"/>
              <a:t> </a:t>
            </a:r>
            <a:r>
              <a:rPr lang="cy-GB" sz="2400" dirty="0" smtClean="0"/>
              <a:t>Technegau </a:t>
            </a:r>
            <a:r>
              <a:rPr lang="cy-GB" sz="2400" dirty="0"/>
              <a:t>datrys </a:t>
            </a:r>
            <a:r>
              <a:rPr lang="cy-GB" sz="2400" dirty="0" smtClean="0"/>
              <a:t>gwrthdaro;</a:t>
            </a:r>
          </a:p>
          <a:p>
            <a:r>
              <a:rPr lang="en-GB" sz="2400" dirty="0"/>
              <a:t>Y broses o </a:t>
            </a:r>
            <a:r>
              <a:rPr lang="en-GB" sz="2400" dirty="0" err="1"/>
              <a:t>drafod</a:t>
            </a:r>
            <a:r>
              <a:rPr lang="en-GB" sz="2400" dirty="0"/>
              <a:t> a </a:t>
            </a:r>
            <a:r>
              <a:rPr lang="en-GB" sz="2400" dirty="0" err="1"/>
              <a:t>bargeinio</a:t>
            </a:r>
            <a:r>
              <a:rPr lang="en-GB" sz="2400" dirty="0"/>
              <a:t>;</a:t>
            </a:r>
          </a:p>
          <a:p>
            <a:r>
              <a:rPr lang="en-GB" sz="2400" dirty="0"/>
              <a:t> </a:t>
            </a:r>
            <a:r>
              <a:rPr lang="en-GB" sz="2400" dirty="0" err="1"/>
              <a:t>Materion</a:t>
            </a:r>
            <a:r>
              <a:rPr lang="en-GB" sz="2400" dirty="0"/>
              <a:t> </a:t>
            </a:r>
            <a:r>
              <a:rPr lang="en-GB" sz="2400" dirty="0" err="1"/>
              <a:t>trafod</a:t>
            </a:r>
            <a:r>
              <a:rPr lang="en-GB" sz="2400" dirty="0"/>
              <a:t>: </a:t>
            </a:r>
            <a:r>
              <a:rPr lang="en-GB" sz="2400" dirty="0" err="1" smtClean="0"/>
              <a:t>anian</a:t>
            </a:r>
            <a:r>
              <a:rPr lang="en-GB" sz="2400" dirty="0" smtClean="0"/>
              <a:t> </a:t>
            </a:r>
            <a:r>
              <a:rPr lang="en-GB" sz="2400" dirty="0"/>
              <a:t>a </a:t>
            </a:r>
            <a:r>
              <a:rPr lang="en-GB" sz="2400" dirty="0" err="1"/>
              <a:t>phersonoliaeth</a:t>
            </a:r>
            <a:r>
              <a:rPr lang="en-GB" sz="2400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5849FE-44BE-4382-9EED-B89378E370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49" y="879232"/>
            <a:ext cx="4212395" cy="52977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Negotiation and conflict resolution.</a:t>
            </a:r>
          </a:p>
          <a:p>
            <a:r>
              <a:rPr lang="en-GB" sz="2400" dirty="0"/>
              <a:t>Causes of conflict in the </a:t>
            </a:r>
            <a:r>
              <a:rPr lang="en-GB" sz="2400" dirty="0" smtClean="0"/>
              <a:t>workplace;</a:t>
            </a:r>
            <a:endParaRPr lang="en-GB" sz="2400" dirty="0"/>
          </a:p>
          <a:p>
            <a:r>
              <a:rPr lang="en-GB" sz="2400" dirty="0"/>
              <a:t>Conflict management </a:t>
            </a:r>
            <a:r>
              <a:rPr lang="en-GB" sz="2400" dirty="0" smtClean="0"/>
              <a:t>strategies;</a:t>
            </a:r>
            <a:endParaRPr lang="en-GB" sz="2400" dirty="0"/>
          </a:p>
          <a:p>
            <a:r>
              <a:rPr lang="en-GB" sz="2400" dirty="0"/>
              <a:t>Conflict resolution </a:t>
            </a:r>
            <a:r>
              <a:rPr lang="en-GB" sz="2400" dirty="0" smtClean="0"/>
              <a:t>techniques;</a:t>
            </a:r>
          </a:p>
          <a:p>
            <a:r>
              <a:rPr lang="en-GB" sz="2400" dirty="0"/>
              <a:t>Process of negotiation and bargaining; </a:t>
            </a:r>
            <a:endParaRPr lang="en-GB" sz="2400" dirty="0" smtClean="0"/>
          </a:p>
          <a:p>
            <a:r>
              <a:rPr lang="en-GB" sz="2400" dirty="0"/>
              <a:t>Negotiation issues: </a:t>
            </a:r>
            <a:r>
              <a:rPr lang="en-GB" sz="2400" dirty="0" smtClean="0"/>
              <a:t>Temperament and personality</a:t>
            </a:r>
            <a:r>
              <a:rPr lang="en-GB" sz="2400" dirty="0"/>
              <a:t>. </a:t>
            </a:r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3042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F503C-18AA-4DA8-8A72-F78D1777C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007165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err="1" smtClean="0">
                <a:latin typeface="+mn-lt"/>
              </a:rPr>
              <a:t>Sesiwn</a:t>
            </a:r>
            <a:r>
              <a:rPr lang="en-GB" sz="3600" b="1" dirty="0" smtClean="0">
                <a:latin typeface="+mn-lt"/>
              </a:rPr>
              <a:t> 6</a:t>
            </a:r>
            <a:r>
              <a:rPr lang="en-GB" sz="3600" b="1" dirty="0">
                <a:latin typeface="+mn-lt"/>
              </a:rPr>
              <a:t> </a:t>
            </a:r>
            <a:r>
              <a:rPr lang="en-GB" sz="3600" b="1" dirty="0" smtClean="0">
                <a:latin typeface="+mn-lt"/>
              </a:rPr>
              <a:t>              Session 6</a:t>
            </a:r>
            <a:endParaRPr lang="en-GB" sz="36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FE572-E565-4953-8295-2A98CE965F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007165"/>
            <a:ext cx="3886200" cy="51697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/>
              <a:t>Dinasyddiaeth </a:t>
            </a:r>
            <a:r>
              <a:rPr lang="cy-GB" b="1" dirty="0" smtClean="0"/>
              <a:t>Byd-eang a Chynaladwyedd </a:t>
            </a:r>
            <a:endParaRPr lang="en-GB" dirty="0"/>
          </a:p>
          <a:p>
            <a:r>
              <a:rPr lang="cy-GB" sz="2400" dirty="0" smtClean="0"/>
              <a:t>Cyfrifoldeb byd-eang;</a:t>
            </a:r>
            <a:endParaRPr lang="en-GB" sz="2400" dirty="0"/>
          </a:p>
          <a:p>
            <a:r>
              <a:rPr lang="cy-GB" sz="2400" dirty="0" smtClean="0"/>
              <a:t>Cynaladwyedd o fewn y gweithle</a:t>
            </a:r>
          </a:p>
          <a:p>
            <a:r>
              <a:rPr lang="cy-GB" sz="2400" dirty="0" smtClean="0"/>
              <a:t>Stiwardiaeth </a:t>
            </a:r>
            <a:r>
              <a:rPr lang="cy-GB" sz="2400" dirty="0"/>
              <a:t>amgylcheddol yn y gweithle a bywydau proffesiynol ar gyfer y </a:t>
            </a:r>
            <a:r>
              <a:rPr lang="cy-GB" sz="2400" dirty="0" smtClean="0"/>
              <a:t>dyfodol;</a:t>
            </a:r>
            <a:endParaRPr lang="en-GB" sz="2400" dirty="0"/>
          </a:p>
          <a:p>
            <a:r>
              <a:rPr lang="cy-GB" sz="2400" dirty="0" smtClean="0"/>
              <a:t>Dyfodol </a:t>
            </a:r>
            <a:r>
              <a:rPr lang="cy-GB" sz="2400" dirty="0"/>
              <a:t>a chymdeithas </a:t>
            </a:r>
            <a:r>
              <a:rPr lang="cy-GB" sz="2400" dirty="0" smtClean="0"/>
              <a:t>cynaliadwyedd.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758D1B-F3EA-4017-A34B-581C4DA576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007165"/>
            <a:ext cx="3886200" cy="51697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Global </a:t>
            </a:r>
            <a:r>
              <a:rPr lang="en-GB" b="1" dirty="0" smtClean="0"/>
              <a:t>Citizenship and Sustainability</a:t>
            </a:r>
            <a:endParaRPr lang="en-GB" b="1" dirty="0"/>
          </a:p>
          <a:p>
            <a:r>
              <a:rPr lang="en-GB" sz="2400" dirty="0"/>
              <a:t>Global </a:t>
            </a:r>
            <a:r>
              <a:rPr lang="en-GB" sz="2400" dirty="0" smtClean="0"/>
              <a:t>responsibility;</a:t>
            </a:r>
            <a:endParaRPr lang="en-GB" sz="2400" dirty="0"/>
          </a:p>
          <a:p>
            <a:r>
              <a:rPr lang="en-GB" sz="2400" dirty="0" smtClean="0"/>
              <a:t>Sustainability within the workplace</a:t>
            </a:r>
          </a:p>
          <a:p>
            <a:r>
              <a:rPr lang="en-GB" sz="2400" dirty="0" smtClean="0"/>
              <a:t>Environmental </a:t>
            </a:r>
            <a:r>
              <a:rPr lang="en-GB" sz="2400" dirty="0"/>
              <a:t>stewardship in the workplace and future professional </a:t>
            </a:r>
            <a:r>
              <a:rPr lang="en-GB" sz="2400" dirty="0" smtClean="0"/>
              <a:t>lives;</a:t>
            </a:r>
            <a:endParaRPr lang="en-GB" sz="2400" dirty="0"/>
          </a:p>
          <a:p>
            <a:r>
              <a:rPr lang="en-GB" sz="2400" dirty="0"/>
              <a:t>Sustainable futures and society.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245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19612"/>
          </a:xfrm>
        </p:spPr>
        <p:txBody>
          <a:bodyPr>
            <a:normAutofit/>
          </a:bodyPr>
          <a:lstStyle/>
          <a:p>
            <a:pPr algn="ctr"/>
            <a:r>
              <a:rPr lang="en-GB" sz="3600" dirty="0" err="1" smtClean="0">
                <a:latin typeface="+mn-lt"/>
              </a:rPr>
              <a:t>Cynllun</a:t>
            </a:r>
            <a:r>
              <a:rPr lang="en-GB" sz="3600" dirty="0" smtClean="0">
                <a:latin typeface="+mn-lt"/>
              </a:rPr>
              <a:t> y </a:t>
            </a:r>
            <a:r>
              <a:rPr lang="en-GB" sz="3600" dirty="0" err="1" smtClean="0">
                <a:latin typeface="+mn-lt"/>
              </a:rPr>
              <a:t>modiwl</a:t>
            </a:r>
            <a:r>
              <a:rPr lang="en-GB" sz="3600" dirty="0" smtClean="0">
                <a:latin typeface="+mn-lt"/>
              </a:rPr>
              <a:t>     Module plan</a:t>
            </a:r>
            <a:endParaRPr lang="en-GB" sz="36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181686"/>
            <a:ext cx="3886200" cy="4995277"/>
          </a:xfrm>
        </p:spPr>
        <p:txBody>
          <a:bodyPr/>
          <a:lstStyle/>
          <a:p>
            <a:r>
              <a:rPr lang="en-GB" dirty="0" err="1" smtClean="0"/>
              <a:t>Gweler</a:t>
            </a:r>
            <a:r>
              <a:rPr lang="en-GB" dirty="0" smtClean="0"/>
              <a:t> y </a:t>
            </a:r>
            <a:r>
              <a:rPr lang="en-GB" dirty="0" err="1" smtClean="0"/>
              <a:t>llawlyfr</a:t>
            </a:r>
            <a:r>
              <a:rPr lang="en-GB" dirty="0" smtClean="0"/>
              <a:t> am </a:t>
            </a:r>
            <a:r>
              <a:rPr lang="en-GB" dirty="0" err="1" smtClean="0"/>
              <a:t>fanylion</a:t>
            </a:r>
            <a:endParaRPr lang="en-GB" dirty="0" smtClean="0"/>
          </a:p>
          <a:p>
            <a:r>
              <a:rPr lang="en-GB" dirty="0" smtClean="0"/>
              <a:t>PP </a:t>
            </a:r>
            <a:r>
              <a:rPr lang="en-GB" dirty="0" err="1" smtClean="0"/>
              <a:t>darlith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recordio</a:t>
            </a:r>
            <a:endParaRPr lang="en-GB" dirty="0" smtClean="0"/>
          </a:p>
          <a:p>
            <a:r>
              <a:rPr lang="en-GB" dirty="0" err="1" smtClean="0"/>
              <a:t>Trafodaethau</a:t>
            </a:r>
            <a:r>
              <a:rPr lang="en-GB" dirty="0" smtClean="0"/>
              <a:t> a </a:t>
            </a:r>
            <a:r>
              <a:rPr lang="en-GB" dirty="0" err="1" smtClean="0"/>
              <a:t>gweithgareddau</a:t>
            </a:r>
            <a:r>
              <a:rPr lang="en-GB" dirty="0" smtClean="0"/>
              <a:t> </a:t>
            </a:r>
            <a:r>
              <a:rPr lang="en-GB" dirty="0" err="1" smtClean="0"/>
              <a:t>grwp</a:t>
            </a:r>
            <a:r>
              <a:rPr lang="en-GB" dirty="0" smtClean="0"/>
              <a:t> </a:t>
            </a:r>
            <a:r>
              <a:rPr lang="en-GB" dirty="0" err="1" smtClean="0"/>
              <a:t>cyfan</a:t>
            </a:r>
            <a:endParaRPr lang="en-GB" dirty="0" smtClean="0"/>
          </a:p>
          <a:p>
            <a:r>
              <a:rPr lang="en-GB" dirty="0" err="1" smtClean="0"/>
              <a:t>Tasgau</a:t>
            </a:r>
            <a:r>
              <a:rPr lang="en-GB" dirty="0" smtClean="0"/>
              <a:t> </a:t>
            </a:r>
            <a:r>
              <a:rPr lang="en-GB" dirty="0" err="1" smtClean="0"/>
              <a:t>unigol</a:t>
            </a:r>
            <a:endParaRPr lang="en-GB" dirty="0" smtClean="0"/>
          </a:p>
          <a:p>
            <a:r>
              <a:rPr lang="en-GB" dirty="0" err="1" smtClean="0"/>
              <a:t>Ymchwil</a:t>
            </a:r>
            <a:r>
              <a:rPr lang="en-GB" dirty="0" smtClean="0"/>
              <a:t> </a:t>
            </a:r>
            <a:r>
              <a:rPr lang="en-GB" dirty="0" err="1" smtClean="0"/>
              <a:t>annibynnol</a:t>
            </a:r>
            <a:endParaRPr lang="en-GB" dirty="0" smtClean="0"/>
          </a:p>
          <a:p>
            <a:r>
              <a:rPr lang="en-GB" dirty="0" err="1" smtClean="0"/>
              <a:t>Tiwtorialau</a:t>
            </a:r>
            <a:r>
              <a:rPr lang="en-GB" dirty="0" smtClean="0"/>
              <a:t> </a:t>
            </a:r>
            <a:r>
              <a:rPr lang="en-GB" dirty="0" err="1" smtClean="0"/>
              <a:t>unigol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81686"/>
            <a:ext cx="3886200" cy="4995277"/>
          </a:xfrm>
        </p:spPr>
        <p:txBody>
          <a:bodyPr/>
          <a:lstStyle/>
          <a:p>
            <a:r>
              <a:rPr lang="en-GB" dirty="0" smtClean="0"/>
              <a:t>See your handbook for details</a:t>
            </a:r>
          </a:p>
          <a:p>
            <a:r>
              <a:rPr lang="en-GB" dirty="0" smtClean="0"/>
              <a:t>Recorded lecture PP</a:t>
            </a:r>
          </a:p>
          <a:p>
            <a:r>
              <a:rPr lang="en-GB" dirty="0" smtClean="0"/>
              <a:t>Whole group discussions and activities</a:t>
            </a:r>
          </a:p>
          <a:p>
            <a:r>
              <a:rPr lang="en-GB" dirty="0" smtClean="0"/>
              <a:t>Individual tasks</a:t>
            </a:r>
          </a:p>
          <a:p>
            <a:r>
              <a:rPr lang="en-GB" dirty="0" smtClean="0"/>
              <a:t>Independent research</a:t>
            </a:r>
          </a:p>
          <a:p>
            <a:r>
              <a:rPr lang="en-GB" dirty="0" smtClean="0"/>
              <a:t>Individual tutorials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14108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err="1" smtClean="0">
                <a:latin typeface="+mn-lt"/>
              </a:rPr>
              <a:t>Cyflogadwyedd</a:t>
            </a:r>
            <a:r>
              <a:rPr lang="en-GB" sz="3600" dirty="0" smtClean="0">
                <a:latin typeface="+mn-lt"/>
              </a:rPr>
              <a:t>?</a:t>
            </a:r>
            <a:br>
              <a:rPr lang="en-GB" sz="3600" dirty="0" smtClean="0">
                <a:latin typeface="+mn-lt"/>
              </a:rPr>
            </a:br>
            <a:r>
              <a:rPr lang="en-GB" sz="3600" dirty="0" smtClean="0">
                <a:latin typeface="+mn-lt"/>
              </a:rPr>
              <a:t>Employability?</a:t>
            </a:r>
            <a:endParaRPr lang="en-GB" sz="36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Trafodwch</a:t>
            </a:r>
            <a:endParaRPr lang="en-GB" dirty="0"/>
          </a:p>
          <a:p>
            <a:endParaRPr lang="en-GB" dirty="0" smtClean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www.youtube.com/watch?v=1pE_MOpnTis</a:t>
            </a:r>
            <a:r>
              <a:rPr lang="en-GB" dirty="0" smtClean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Discuss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47934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err="1" smtClean="0">
                <a:latin typeface="+mn-lt"/>
              </a:rPr>
              <a:t>Cyflogadwyedd</a:t>
            </a:r>
            <a:r>
              <a:rPr lang="en-GB" sz="3600" dirty="0" smtClean="0">
                <a:latin typeface="+mn-lt"/>
              </a:rPr>
              <a:t>?</a:t>
            </a:r>
            <a:br>
              <a:rPr lang="en-GB" sz="3600" dirty="0" smtClean="0">
                <a:latin typeface="+mn-lt"/>
              </a:rPr>
            </a:br>
            <a:r>
              <a:rPr lang="en-GB" sz="3600" dirty="0" smtClean="0">
                <a:latin typeface="+mn-lt"/>
              </a:rPr>
              <a:t>Employability?</a:t>
            </a:r>
            <a:endParaRPr lang="en-GB" sz="36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Gwybodaeth</a:t>
            </a:r>
            <a:endParaRPr lang="en-GB" dirty="0" smtClean="0"/>
          </a:p>
          <a:p>
            <a:r>
              <a:rPr lang="en-GB" dirty="0" err="1" smtClean="0"/>
              <a:t>Sgiliau</a:t>
            </a:r>
            <a:r>
              <a:rPr lang="en-GB" dirty="0" smtClean="0"/>
              <a:t>/</a:t>
            </a:r>
            <a:r>
              <a:rPr lang="en-GB" dirty="0" err="1" smtClean="0"/>
              <a:t>cymhwyseddau</a:t>
            </a:r>
            <a:endParaRPr lang="en-GB" dirty="0" smtClean="0"/>
          </a:p>
          <a:p>
            <a:r>
              <a:rPr lang="en-GB" dirty="0" err="1" smtClean="0"/>
              <a:t>Cyfalaf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Knowledge</a:t>
            </a:r>
          </a:p>
          <a:p>
            <a:r>
              <a:rPr lang="en-GB" dirty="0" smtClean="0"/>
              <a:t>Skills/competencies</a:t>
            </a:r>
          </a:p>
          <a:p>
            <a:r>
              <a:rPr lang="en-GB" dirty="0" smtClean="0"/>
              <a:t>Social capital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315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err="1" smtClean="0">
                <a:latin typeface="+mn-lt"/>
              </a:rPr>
              <a:t>Cyflogadwyedd</a:t>
            </a:r>
            <a:r>
              <a:rPr lang="en-GB" sz="3600" dirty="0" smtClean="0">
                <a:latin typeface="+mn-lt"/>
              </a:rPr>
              <a:t>?</a:t>
            </a:r>
            <a:br>
              <a:rPr lang="en-GB" sz="3600" dirty="0" smtClean="0">
                <a:latin typeface="+mn-lt"/>
              </a:rPr>
            </a:br>
            <a:r>
              <a:rPr lang="en-GB" sz="3600" dirty="0" smtClean="0">
                <a:latin typeface="+mn-lt"/>
              </a:rPr>
              <a:t>Employability?</a:t>
            </a:r>
            <a:endParaRPr lang="en-GB" sz="36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Hunan-</a:t>
            </a:r>
            <a:r>
              <a:rPr lang="en-GB" dirty="0" err="1" smtClean="0"/>
              <a:t>ymwybyddiaeth</a:t>
            </a:r>
            <a:endParaRPr lang="en-GB" dirty="0" smtClean="0"/>
          </a:p>
          <a:p>
            <a:r>
              <a:rPr lang="en-GB" dirty="0" err="1" smtClean="0"/>
              <a:t>Adfyfyrio</a:t>
            </a:r>
            <a:endParaRPr lang="en-GB" dirty="0" smtClean="0"/>
          </a:p>
          <a:p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gydol-oes</a:t>
            </a:r>
            <a:endParaRPr lang="en-GB" dirty="0" smtClean="0"/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 CV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mtClean="0"/>
              <a:t> Cynllun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Self-awareness</a:t>
            </a:r>
          </a:p>
          <a:p>
            <a:r>
              <a:rPr lang="en-GB" dirty="0" smtClean="0"/>
              <a:t>Reflection </a:t>
            </a:r>
          </a:p>
          <a:p>
            <a:r>
              <a:rPr lang="en-GB" dirty="0" smtClean="0"/>
              <a:t>Life-long learning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 </a:t>
            </a:r>
            <a:r>
              <a:rPr lang="en-GB" dirty="0" smtClean="0"/>
              <a:t>CV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 Continuing Professional Development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4395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4000" dirty="0" err="1" smtClean="0">
                <a:latin typeface="+mn-lt"/>
              </a:rPr>
              <a:t>Ardaloedd</a:t>
            </a:r>
            <a:r>
              <a:rPr lang="en-GB" sz="4000" dirty="0" smtClean="0">
                <a:latin typeface="+mn-lt"/>
              </a:rPr>
              <a:t> </a:t>
            </a:r>
            <a:r>
              <a:rPr lang="en-GB" sz="4000" dirty="0" err="1" smtClean="0">
                <a:latin typeface="+mn-lt"/>
              </a:rPr>
              <a:t>gymhwysedd</a:t>
            </a:r>
            <a:r>
              <a:rPr lang="en-GB" sz="4000" dirty="0" smtClean="0">
                <a:latin typeface="+mn-lt"/>
              </a:rPr>
              <a:t/>
            </a:r>
            <a:br>
              <a:rPr lang="en-GB" sz="4000" dirty="0" smtClean="0">
                <a:latin typeface="+mn-lt"/>
              </a:rPr>
            </a:br>
            <a:r>
              <a:rPr lang="en-GB" sz="4000" dirty="0" smtClean="0">
                <a:latin typeface="+mn-lt"/>
              </a:rPr>
              <a:t>Competence areas</a:t>
            </a:r>
            <a:endParaRPr lang="en-GB" sz="40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Dadansoddiad</a:t>
            </a:r>
            <a:r>
              <a:rPr lang="en-GB" dirty="0" smtClean="0"/>
              <a:t> SWOT</a:t>
            </a:r>
          </a:p>
          <a:p>
            <a:pPr lvl="1"/>
            <a:r>
              <a:rPr lang="en-GB" dirty="0" err="1" smtClean="0"/>
              <a:t>Ar</a:t>
            </a:r>
            <a:r>
              <a:rPr lang="en-GB" dirty="0" smtClean="0"/>
              <a:t> Moodle</a:t>
            </a:r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SWOT Analysis</a:t>
            </a:r>
          </a:p>
          <a:p>
            <a:pPr lvl="1"/>
            <a:r>
              <a:rPr lang="en-GB" dirty="0" smtClean="0"/>
              <a:t>On Moodle</a:t>
            </a:r>
            <a:r>
              <a:rPr lang="en-GB" dirty="0"/>
              <a:t>	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501561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7798542" cy="397565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 smtClean="0">
                <a:latin typeface="+mn-lt"/>
              </a:rPr>
              <a:t>Darllen</a:t>
            </a:r>
            <a:r>
              <a:rPr lang="en-GB" sz="3600" dirty="0" smtClean="0">
                <a:latin typeface="+mn-lt"/>
              </a:rPr>
              <a:t> </a:t>
            </a:r>
            <a:r>
              <a:rPr lang="en-GB" sz="3600" dirty="0" err="1" smtClean="0">
                <a:latin typeface="+mn-lt"/>
              </a:rPr>
              <a:t>angenrheidiol</a:t>
            </a:r>
            <a:r>
              <a:rPr lang="en-GB" sz="3600" dirty="0" smtClean="0">
                <a:latin typeface="+mn-lt"/>
              </a:rPr>
              <a:t>    Essential reading</a:t>
            </a:r>
            <a:endParaRPr lang="en-GB" sz="3600" dirty="0">
              <a:latin typeface="+mn-lt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29841" y="1225826"/>
            <a:ext cx="7886700" cy="4635225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 smtClean="0"/>
              <a:t>Bacigalupo</a:t>
            </a:r>
            <a:r>
              <a:rPr lang="en-GB" dirty="0" smtClean="0"/>
              <a:t>, M., </a:t>
            </a:r>
            <a:r>
              <a:rPr lang="en-GB" dirty="0" err="1" smtClean="0"/>
              <a:t>Kampulis</a:t>
            </a:r>
            <a:r>
              <a:rPr lang="en-GB" dirty="0" smtClean="0"/>
              <a:t>, P., </a:t>
            </a:r>
            <a:r>
              <a:rPr lang="en-GB" dirty="0" err="1" smtClean="0"/>
              <a:t>Punie</a:t>
            </a:r>
            <a:r>
              <a:rPr lang="en-GB" dirty="0" smtClean="0"/>
              <a:t>, Y. and Van der </a:t>
            </a:r>
            <a:r>
              <a:rPr lang="en-GB" dirty="0" err="1" smtClean="0"/>
              <a:t>Brande</a:t>
            </a:r>
            <a:r>
              <a:rPr lang="en-GB" dirty="0" smtClean="0"/>
              <a:t>, G. </a:t>
            </a:r>
            <a:r>
              <a:rPr lang="en-GB" dirty="0"/>
              <a:t>(2016) </a:t>
            </a:r>
            <a:r>
              <a:rPr lang="en-GB" i="1" dirty="0" err="1"/>
              <a:t>EntreComp</a:t>
            </a:r>
            <a:r>
              <a:rPr lang="en-GB" i="1" dirty="0"/>
              <a:t>: The </a:t>
            </a:r>
            <a:r>
              <a:rPr lang="en-GB" i="1" dirty="0" smtClean="0"/>
              <a:t>Entrepreneurship Competence Framework. </a:t>
            </a:r>
            <a:r>
              <a:rPr lang="en-GB" dirty="0"/>
              <a:t>Available </a:t>
            </a:r>
            <a:r>
              <a:rPr lang="en-GB" dirty="0" smtClean="0"/>
              <a:t>at: </a:t>
            </a:r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ec.europa.eu/jrc/entrecomp</a:t>
            </a:r>
            <a:r>
              <a:rPr lang="en-GB" dirty="0" smtClean="0"/>
              <a:t> </a:t>
            </a:r>
            <a:endParaRPr lang="en-GB" i="1" dirty="0"/>
          </a:p>
          <a:p>
            <a:r>
              <a:rPr lang="en-GB" dirty="0" smtClean="0"/>
              <a:t>European Parliament (2006</a:t>
            </a:r>
            <a:r>
              <a:rPr lang="en-GB" dirty="0"/>
              <a:t>) </a:t>
            </a:r>
            <a:r>
              <a:rPr lang="en-GB" dirty="0" smtClean="0"/>
              <a:t>Key competencies for lifelong learning – a European reference framework.</a:t>
            </a:r>
          </a:p>
          <a:p>
            <a:r>
              <a:rPr lang="en-GB" dirty="0" smtClean="0"/>
              <a:t>Rich, J. (No date) </a:t>
            </a:r>
            <a:r>
              <a:rPr lang="en-GB" i="1" dirty="0" smtClean="0"/>
              <a:t>Employability: degrees of value. </a:t>
            </a:r>
            <a:r>
              <a:rPr lang="en-GB" dirty="0" smtClean="0"/>
              <a:t>Available at: </a:t>
            </a:r>
            <a:r>
              <a:rPr lang="en-GB" dirty="0" smtClean="0">
                <a:hlinkClick r:id="rId4"/>
              </a:rPr>
              <a:t>www.hepi.ac.uk</a:t>
            </a:r>
            <a:endParaRPr lang="en-GB" dirty="0" smtClean="0"/>
          </a:p>
          <a:p>
            <a:pPr marL="0" indent="0" algn="ctr">
              <a:buNone/>
            </a:pPr>
            <a:r>
              <a:rPr lang="en-GB" dirty="0" err="1" smtClean="0">
                <a:solidFill>
                  <a:srgbClr val="FF0000"/>
                </a:solidFill>
              </a:rPr>
              <a:t>Ar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gael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err="1" smtClean="0">
                <a:solidFill>
                  <a:srgbClr val="FF0000"/>
                </a:solidFill>
              </a:rPr>
              <a:t>ar</a:t>
            </a:r>
            <a:r>
              <a:rPr lang="en-GB" dirty="0" smtClean="0">
                <a:solidFill>
                  <a:srgbClr val="FF0000"/>
                </a:solidFill>
              </a:rPr>
              <a:t> Moodle – Available on Moodle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356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1763</TotalTime>
  <Words>1014</Words>
  <Application>Microsoft Office PowerPoint</Application>
  <PresentationFormat>On-screen Show (4:3)</PresentationFormat>
  <Paragraphs>172</Paragraphs>
  <Slides>19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   ECGE6001PC  – Sgiliau Bywyd: Cyflogadwyedd a Llwybrau i’r Dyfodol  ECGE6001P  – Skills for Life: Employability and Future Pathways  Sesiwn 1 -    Cyflwyniad i’r modiwl Session 1 -   Introduction to the module. </vt:lpstr>
      <vt:lpstr>PowerPoint Presentation</vt:lpstr>
      <vt:lpstr>PowerPoint Presentation</vt:lpstr>
      <vt:lpstr>PowerPoint Presentation</vt:lpstr>
      <vt:lpstr>PowerPoint Presentation</vt:lpstr>
      <vt:lpstr> Asesiad        Assessment </vt:lpstr>
      <vt:lpstr>Cyflwyniad ffug 100% Mock interview 100%</vt:lpstr>
      <vt:lpstr> Sesiwn 2 Session 2 </vt:lpstr>
      <vt:lpstr>Sesiwn 3       Session 3 </vt:lpstr>
      <vt:lpstr>Sesiwn 4             Session 4</vt:lpstr>
      <vt:lpstr>Sesiwn 5           Session 5</vt:lpstr>
      <vt:lpstr>Sesiwn 6               Session 6</vt:lpstr>
      <vt:lpstr>Cynllun y modiwl     Module plan</vt:lpstr>
      <vt:lpstr>Cyflogadwyedd? Employability?</vt:lpstr>
      <vt:lpstr>Cyflogadwyedd? Employability?</vt:lpstr>
      <vt:lpstr>Cyflogadwyedd? Employability?</vt:lpstr>
      <vt:lpstr>Ardaloedd gymhwysedd Competence areas</vt:lpstr>
      <vt:lpstr>Darllen angenrheidiol    Essential reading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Gwyneth Davies</cp:lastModifiedBy>
  <cp:revision>51</cp:revision>
  <cp:lastPrinted>2019-07-01T13:46:34Z</cp:lastPrinted>
  <dcterms:created xsi:type="dcterms:W3CDTF">2017-02-08T11:33:06Z</dcterms:created>
  <dcterms:modified xsi:type="dcterms:W3CDTF">2020-11-26T12:04:53Z</dcterms:modified>
</cp:coreProperties>
</file>