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sldIdLst>
    <p:sldId id="259" r:id="rId2"/>
    <p:sldId id="260" r:id="rId3"/>
    <p:sldId id="261" r:id="rId4"/>
    <p:sldId id="269" r:id="rId5"/>
    <p:sldId id="270" r:id="rId6"/>
    <p:sldId id="265" r:id="rId7"/>
    <p:sldId id="267" r:id="rId8"/>
    <p:sldId id="268" r:id="rId9"/>
    <p:sldId id="266" r:id="rId10"/>
    <p:sldId id="264" r:id="rId11"/>
    <p:sldId id="273" r:id="rId12"/>
    <p:sldId id="271" r:id="rId13"/>
    <p:sldId id="262" r:id="rId14"/>
    <p:sldId id="274" r:id="rId15"/>
    <p:sldId id="263"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DA147"/>
    <a:srgbClr val="B54C2D"/>
    <a:srgbClr val="B66952"/>
    <a:srgbClr val="B56D45"/>
    <a:srgbClr val="DF985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0" autoAdjust="0"/>
    <p:restoredTop sz="94660"/>
  </p:normalViewPr>
  <p:slideViewPr>
    <p:cSldViewPr snapToGrid="0">
      <p:cViewPr varScale="1">
        <p:scale>
          <a:sx n="83" d="100"/>
          <a:sy n="83" d="100"/>
        </p:scale>
        <p:origin x="45"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4/13/2021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5575269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4/13/2021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25334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4/13/2021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232521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4/13/2021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077665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4/13/2021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93444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4/13/2021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212159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4/13/2021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4183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4/13/2021</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5536978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4/13/2021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796369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4/13/2021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28984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4/13/2021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47222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4/13/2021</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089864695"/>
      </p:ext>
    </p:extLst>
  </p:cSld>
  <p:clrMap bg1="lt1" tx1="dk1" bg2="lt2" tx2="dk2" accent1="accent1" accent2="accent2" accent3="accent3" accent4="accent4" accent5="accent5" accent6="accent6" hlink="hlink" folHlink="folHlink"/>
  <p:sldLayoutIdLst>
    <p:sldLayoutId id="2147483848" r:id="rId1"/>
    <p:sldLayoutId id="2147483849" r:id="rId2"/>
    <p:sldLayoutId id="2147483850" r:id="rId3"/>
    <p:sldLayoutId id="2147483851" r:id="rId4"/>
    <p:sldLayoutId id="2147483841" r:id="rId5"/>
    <p:sldLayoutId id="2147483847" r:id="rId6"/>
    <p:sldLayoutId id="2147483842" r:id="rId7"/>
    <p:sldLayoutId id="2147483843" r:id="rId8"/>
    <p:sldLayoutId id="2147483844" r:id="rId9"/>
    <p:sldLayoutId id="2147483845" r:id="rId10"/>
    <p:sldLayoutId id="2147483846" r:id="rId11"/>
  </p:sldLayoutIdLst>
  <p:hf sldNum="0" hdr="0" ftr="0" dt="0"/>
  <p:txStyles>
    <p:titleStyle>
      <a:lvl1pPr algn="l" defTabSz="914400" rtl="0" eaLnBrk="1" latinLnBrk="0" hangingPunct="1">
        <a:lnSpc>
          <a:spcPct val="90000"/>
        </a:lnSpc>
        <a:spcBef>
          <a:spcPct val="0"/>
        </a:spcBef>
        <a:buNone/>
        <a:defRPr lang="en-US" sz="42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11.png"/><Relationship Id="rId12" Type="http://schemas.openxmlformats.org/officeDocument/2006/relationships/image" Target="../media/image16.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png"/></Relationships>
</file>

<file path=ppt/slides/_rels/slide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7.xml"/><Relationship Id="rId7" Type="http://schemas.openxmlformats.org/officeDocument/2006/relationships/image" Target="../media/image20.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9.png"/><Relationship Id="rId5" Type="http://schemas.openxmlformats.org/officeDocument/2006/relationships/image" Target="../media/image18.png"/><Relationship Id="rId10" Type="http://schemas.openxmlformats.org/officeDocument/2006/relationships/image" Target="../media/image3.png"/><Relationship Id="rId4" Type="http://schemas.openxmlformats.org/officeDocument/2006/relationships/image" Target="../media/image17.png"/><Relationship Id="rId9"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hyperlink" Target="https://www.everydayhealth.com/self-care/" TargetMode="External"/><Relationship Id="rId4" Type="http://schemas.openxmlformats.org/officeDocument/2006/relationships/hyperlink" Target="https://centrepoint.org.uk/about-us/blog/quality-youth-work-is-key-to-preventing-crisis-for-young-people/"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youth.gov/youth-topics/adolescent-health/adolescent-development" TargetMode="External"/><Relationship Id="rId3" Type="http://schemas.openxmlformats.org/officeDocument/2006/relationships/slideLayout" Target="../slideLayouts/slideLayout7.xml"/><Relationship Id="rId7" Type="http://schemas.openxmlformats.org/officeDocument/2006/relationships/hyperlink" Target="https://youngminds.org.uk/find-help/looking-after-yourself/coronavirus-and-mental-health/"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hub.jhu.edu/2020/05/11/covid-19-and-adolescents/" TargetMode="External"/><Relationship Id="rId5" Type="http://schemas.openxmlformats.org/officeDocument/2006/relationships/hyperlink" Target="https://www.ons.gov.uk/peoplepopulationandcommunity/birthsdeathsandmarriages/ageing/articles/coronavirusandthesocialimpactsonyoungpeopleingreatbritain/3aprilto10may2020" TargetMode="External"/><Relationship Id="rId4" Type="http://schemas.openxmlformats.org/officeDocument/2006/relationships/hyperlink" Target="https://www.everydayhealth.com/self-care/" TargetMode="External"/><Relationship Id="rId9" Type="http://schemas.openxmlformats.org/officeDocument/2006/relationships/image" Target="../media/image3.png"/></Relationships>
</file>

<file path=ppt/slides/_rels/slide15.xml.rels><?xml version="1.0" encoding="UTF-8" standalone="yes"?>
<Relationships xmlns="http://schemas.openxmlformats.org/package/2006/relationships"><Relationship Id="rId8" Type="http://schemas.openxmlformats.org/officeDocument/2006/relationships/hyperlink" Target="https://cumming.ucalgary.ca/sites/default/files/styles/ucws_hero_cta_desktop/public/2020-11/Youth%20mental%20health..png?h=3ca6fe5d&amp;itok=SOUCCV8X" TargetMode="External"/><Relationship Id="rId3" Type="http://schemas.openxmlformats.org/officeDocument/2006/relationships/slideLayout" Target="../slideLayouts/slideLayout6.xml"/><Relationship Id="rId7" Type="http://schemas.openxmlformats.org/officeDocument/2006/relationships/hyperlink" Target="https://consultqd.clevelandclinic.org/wp-content/uploads/sites/2/2019/01/Flu-virus.jpg" TargetMode="External"/><Relationship Id="rId12" Type="http://schemas.openxmlformats.org/officeDocument/2006/relationships/image" Target="../media/image3.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beingpostiv.com/wp-content/uploads/2019/05/Adverse-childhood-experinces-855x1024.jpg" TargetMode="External"/><Relationship Id="rId11" Type="http://schemas.openxmlformats.org/officeDocument/2006/relationships/hyperlink" Target="https://media.istockphoto.com/vectors/protective-respiratory-medical-mask-vector-id1204275485?k=6&amp;m=1204275485&amp;s=612x612&amp;w=0&amp;h=7nspof8juKGfdDu54fityHYcMjzvj3cMgl3BFXUYETo=" TargetMode="External"/><Relationship Id="rId5" Type="http://schemas.openxmlformats.org/officeDocument/2006/relationships/hyperlink" Target="http://www.womenofinfluence.ca/wp-content/uploads/2014/10/Social_Enterprise_Graphic_400x400-300x300.jpg" TargetMode="External"/><Relationship Id="rId10" Type="http://schemas.openxmlformats.org/officeDocument/2006/relationships/hyperlink" Target="https://i.pinimg.com/736x/13/e8/fc/13e8fc991685232a5fbe1b9a81a36cd1--president-roosevelt--years-old.jpg" TargetMode="External"/><Relationship Id="rId4" Type="http://schemas.openxmlformats.org/officeDocument/2006/relationships/hyperlink" Target="http://i.huffpost.com/gen/2856354/images/o-SUPPORT-FRIENDS-facebook.jpg" TargetMode="External"/><Relationship Id="rId9" Type="http://schemas.openxmlformats.org/officeDocument/2006/relationships/hyperlink" Target="https://data.whicdn.com/images/330206541/original.jpg"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covenantcares.org/wp-content/uploads/2020/05/self-care.jpg" TargetMode="External"/><Relationship Id="rId3" Type="http://schemas.openxmlformats.org/officeDocument/2006/relationships/slideLayout" Target="../slideLayouts/slideLayout6.xml"/><Relationship Id="rId7" Type="http://schemas.openxmlformats.org/officeDocument/2006/relationships/hyperlink" Target="https://upload.wikimedia.org/wikipedia/commons/thumb/f/fa/NHS-Logo.svg/1200px-NHS-Logo.svg.png"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thumbs.dreamstime.com/b/you-can-help-you-can-help-sign-you-can-help-paper-origami-speech-bubble-you-can-help-tag-you-can-help-banner-124280743.jpg" TargetMode="External"/><Relationship Id="rId5" Type="http://schemas.openxmlformats.org/officeDocument/2006/relationships/hyperlink" Target="https://smartmoneymamas.com/wp-content/uploads/2019/01/Self-Care-Ideas-Quote.png" TargetMode="External"/><Relationship Id="rId4" Type="http://schemas.openxmlformats.org/officeDocument/2006/relationships/hyperlink" Target="https://quincy-network.s3.ca-central-1.amazonaws.com/wp-content/uploads/sites/9/2020/05/MGN_1280x960_00406C00-SSDNH.jpg" TargetMode="External"/><Relationship Id="rId9"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40AB807-3768-4FD8-B4FC-1C4E1D8A4AF6}"/>
              </a:ext>
            </a:extLst>
          </p:cNvPr>
          <p:cNvPicPr>
            <a:picLocks noChangeAspect="1"/>
          </p:cNvPicPr>
          <p:nvPr/>
        </p:nvPicPr>
        <p:blipFill>
          <a:blip r:embed="rId4"/>
          <a:stretch>
            <a:fillRect/>
          </a:stretch>
        </p:blipFill>
        <p:spPr>
          <a:xfrm>
            <a:off x="0" y="0"/>
            <a:ext cx="12192000" cy="6885503"/>
          </a:xfrm>
          <a:prstGeom prst="rect">
            <a:avLst/>
          </a:prstGeom>
        </p:spPr>
      </p:pic>
      <p:sp>
        <p:nvSpPr>
          <p:cNvPr id="9" name="Rectangle 8">
            <a:extLst>
              <a:ext uri="{FF2B5EF4-FFF2-40B4-BE49-F238E27FC236}">
                <a16:creationId xmlns:a16="http://schemas.microsoft.com/office/drawing/2014/main" id="{2644B391-9BFE-445C-A9EC-F544BB85FB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11" name="Rectangle 10">
            <a:extLst>
              <a:ext uri="{FF2B5EF4-FFF2-40B4-BE49-F238E27FC236}">
                <a16:creationId xmlns:a16="http://schemas.microsoft.com/office/drawing/2014/main" id="{80F26E69-87D9-4655-AE7B-280A87AA3C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1276054" y="2359640"/>
            <a:ext cx="4775075" cy="1630906"/>
          </a:xfrm>
        </p:spPr>
        <p:txBody>
          <a:bodyPr>
            <a:normAutofit/>
          </a:bodyPr>
          <a:lstStyle/>
          <a:p>
            <a:r>
              <a:rPr lang="en-US" sz="4400" dirty="0">
                <a:solidFill>
                  <a:schemeClr val="tx1"/>
                </a:solidFill>
              </a:rPr>
              <a:t> Coping with COVID-19</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1276055" y="3990546"/>
            <a:ext cx="4775075" cy="559656"/>
          </a:xfrm>
        </p:spPr>
        <p:txBody>
          <a:bodyPr>
            <a:noAutofit/>
          </a:bodyPr>
          <a:lstStyle/>
          <a:p>
            <a:pPr>
              <a:lnSpc>
                <a:spcPct val="100000"/>
              </a:lnSpc>
              <a:spcAft>
                <a:spcPts val="600"/>
              </a:spcAft>
            </a:pPr>
            <a:r>
              <a:rPr lang="en-US" sz="2000">
                <a:solidFill>
                  <a:schemeClr val="tx1"/>
                </a:solidFill>
              </a:rPr>
              <a:t>1703799</a:t>
            </a:r>
          </a:p>
          <a:p>
            <a:pPr>
              <a:lnSpc>
                <a:spcPct val="100000"/>
              </a:lnSpc>
              <a:spcAft>
                <a:spcPts val="600"/>
              </a:spcAft>
            </a:pPr>
            <a:r>
              <a:rPr lang="en-US" sz="2000">
                <a:solidFill>
                  <a:schemeClr val="tx1"/>
                </a:solidFill>
              </a:rPr>
              <a:t>ECYW6004</a:t>
            </a:r>
            <a:endParaRPr lang="en-US" sz="2000" dirty="0">
              <a:solidFill>
                <a:schemeClr val="tx1"/>
              </a:solidFill>
            </a:endParaRPr>
          </a:p>
        </p:txBody>
      </p:sp>
      <p:pic>
        <p:nvPicPr>
          <p:cNvPr id="6" name="Audio 5">
            <a:hlinkClick r:id="" action="ppaction://media"/>
            <a:extLst>
              <a:ext uri="{FF2B5EF4-FFF2-40B4-BE49-F238E27FC236}">
                <a16:creationId xmlns:a16="http://schemas.microsoft.com/office/drawing/2014/main" id="{DC2F0120-1E9D-408B-8A86-DD3AF53D0E1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33738316"/>
      </p:ext>
    </p:extLst>
  </p:cSld>
  <p:clrMapOvr>
    <a:masterClrMapping/>
  </p:clrMapOvr>
  <mc:AlternateContent xmlns:mc="http://schemas.openxmlformats.org/markup-compatibility/2006" xmlns:p14="http://schemas.microsoft.com/office/powerpoint/2010/main">
    <mc:Choice Requires="p14">
      <p:transition spd="slow" p14:dur="2000" advTm="18224"/>
    </mc:Choice>
    <mc:Fallback xmlns="">
      <p:transition spd="slow" advTm="182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D320-A560-4789-BBD4-B6921A8992E1}"/>
              </a:ext>
            </a:extLst>
          </p:cNvPr>
          <p:cNvSpPr>
            <a:spLocks noGrp="1"/>
          </p:cNvSpPr>
          <p:nvPr>
            <p:ph type="ctrTitle"/>
          </p:nvPr>
        </p:nvSpPr>
        <p:spPr>
          <a:xfrm>
            <a:off x="1629103" y="2108200"/>
            <a:ext cx="8933796" cy="3035300"/>
          </a:xfrm>
        </p:spPr>
        <p:txBody>
          <a:bodyPr>
            <a:normAutofit/>
          </a:bodyPr>
          <a:lstStyle/>
          <a:p>
            <a:r>
              <a:rPr lang="en-GB" sz="3200" dirty="0"/>
              <a:t>Design an advisory leaflet for parents and guardians focusing on a specific issue young people face in contemporary society ensuring the demonstration of how Youth workers can best support at risk young people.</a:t>
            </a:r>
          </a:p>
        </p:txBody>
      </p:sp>
      <p:sp>
        <p:nvSpPr>
          <p:cNvPr id="4" name="TextBox 3">
            <a:extLst>
              <a:ext uri="{FF2B5EF4-FFF2-40B4-BE49-F238E27FC236}">
                <a16:creationId xmlns:a16="http://schemas.microsoft.com/office/drawing/2014/main" id="{2738CAB8-F622-4E29-B90D-4960EC5DD7F3}"/>
              </a:ext>
            </a:extLst>
          </p:cNvPr>
          <p:cNvSpPr txBox="1"/>
          <p:nvPr/>
        </p:nvSpPr>
        <p:spPr>
          <a:xfrm>
            <a:off x="5327650" y="1409700"/>
            <a:ext cx="1530350" cy="369332"/>
          </a:xfrm>
          <a:prstGeom prst="rect">
            <a:avLst/>
          </a:prstGeom>
          <a:noFill/>
        </p:spPr>
        <p:txBody>
          <a:bodyPr wrap="square" rtlCol="0">
            <a:spAutoFit/>
          </a:bodyPr>
          <a:lstStyle/>
          <a:p>
            <a:r>
              <a:rPr lang="en-GB" dirty="0"/>
              <a:t>The Question</a:t>
            </a:r>
          </a:p>
        </p:txBody>
      </p:sp>
      <p:pic>
        <p:nvPicPr>
          <p:cNvPr id="5" name="Audio 4">
            <a:hlinkClick r:id="" action="ppaction://media"/>
            <a:extLst>
              <a:ext uri="{FF2B5EF4-FFF2-40B4-BE49-F238E27FC236}">
                <a16:creationId xmlns:a16="http://schemas.microsoft.com/office/drawing/2014/main" id="{1236B7D2-13CF-4B6C-98E2-86F1EEEB330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345404535"/>
      </p:ext>
    </p:extLst>
  </p:cSld>
  <p:clrMapOvr>
    <a:masterClrMapping/>
  </p:clrMapOvr>
  <mc:AlternateContent xmlns:mc="http://schemas.openxmlformats.org/markup-compatibility/2006" xmlns:p14="http://schemas.microsoft.com/office/powerpoint/2010/main">
    <mc:Choice Requires="p14">
      <p:transition spd="slow" p14:dur="2000" advTm="34677"/>
    </mc:Choice>
    <mc:Fallback xmlns="">
      <p:transition spd="slow" advTm="346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B7AC44-1B7B-4F09-9AA4-3DFDEC5751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3" name="Rectangle 12">
            <a:extLst>
              <a:ext uri="{FF2B5EF4-FFF2-40B4-BE49-F238E27FC236}">
                <a16:creationId xmlns:a16="http://schemas.microsoft.com/office/drawing/2014/main" id="{6683E473-94FF-4ACE-9433-1F14799E89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5" name="Rectangle 14">
            <a:extLst>
              <a:ext uri="{FF2B5EF4-FFF2-40B4-BE49-F238E27FC236}">
                <a16:creationId xmlns:a16="http://schemas.microsoft.com/office/drawing/2014/main" id="{4E9EDDFA-8F05-462B-8D3E-5B9C4FBC73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CEE6873-A8AC-4AF7-8B39-AD4EB030E86E}"/>
              </a:ext>
            </a:extLst>
          </p:cNvPr>
          <p:cNvPicPr>
            <a:picLocks noChangeAspect="1"/>
          </p:cNvPicPr>
          <p:nvPr/>
        </p:nvPicPr>
        <p:blipFill>
          <a:blip r:embed="rId4"/>
          <a:stretch>
            <a:fillRect/>
          </a:stretch>
        </p:blipFill>
        <p:spPr>
          <a:xfrm>
            <a:off x="727654" y="751821"/>
            <a:ext cx="5367165" cy="5367165"/>
          </a:xfrm>
          <a:prstGeom prst="rect">
            <a:avLst/>
          </a:prstGeom>
        </p:spPr>
      </p:pic>
      <p:sp>
        <p:nvSpPr>
          <p:cNvPr id="17" name="Rectangle 16">
            <a:extLst>
              <a:ext uri="{FF2B5EF4-FFF2-40B4-BE49-F238E27FC236}">
                <a16:creationId xmlns:a16="http://schemas.microsoft.com/office/drawing/2014/main" id="{143F9A23-3237-4ED6-A1E9-C0E6530E05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7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63CD46D-4335-4BA4-842A-BF835A99CB2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C14309-D697-4C06-B66A-A12A3C482513}"/>
              </a:ext>
            </a:extLst>
          </p:cNvPr>
          <p:cNvSpPr>
            <a:spLocks noGrp="1"/>
          </p:cNvSpPr>
          <p:nvPr>
            <p:ph type="title"/>
          </p:nvPr>
        </p:nvSpPr>
        <p:spPr>
          <a:xfrm>
            <a:off x="7064082" y="642594"/>
            <a:ext cx="4472921" cy="1371600"/>
          </a:xfrm>
        </p:spPr>
        <p:txBody>
          <a:bodyPr vert="horz" lIns="91440" tIns="45720" rIns="91440" bIns="45720" rtlCol="0" anchor="ctr">
            <a:normAutofit/>
          </a:bodyPr>
          <a:lstStyle/>
          <a:p>
            <a:r>
              <a:rPr lang="en-US" sz="4800"/>
              <a:t>Social Impacts</a:t>
            </a:r>
          </a:p>
        </p:txBody>
      </p:sp>
      <p:sp>
        <p:nvSpPr>
          <p:cNvPr id="3" name="TextBox 2">
            <a:extLst>
              <a:ext uri="{FF2B5EF4-FFF2-40B4-BE49-F238E27FC236}">
                <a16:creationId xmlns:a16="http://schemas.microsoft.com/office/drawing/2014/main" id="{C6BFD54F-80DF-44F3-8659-CCDC9073FAE6}"/>
              </a:ext>
            </a:extLst>
          </p:cNvPr>
          <p:cNvSpPr txBox="1"/>
          <p:nvPr/>
        </p:nvSpPr>
        <p:spPr>
          <a:xfrm>
            <a:off x="7064082" y="2103120"/>
            <a:ext cx="4472922" cy="3931920"/>
          </a:xfrm>
          <a:prstGeom prst="rect">
            <a:avLst/>
          </a:prstGeom>
        </p:spPr>
        <p:txBody>
          <a:bodyPr vert="horz" lIns="91440" tIns="45720" rIns="91440" bIns="45720" rtlCol="0">
            <a:normAutofit/>
          </a:bodyPr>
          <a:lstStyle/>
          <a:p>
            <a:pPr defTabSz="914400">
              <a:spcAft>
                <a:spcPts val="600"/>
              </a:spcAft>
              <a:buClr>
                <a:schemeClr val="tx1">
                  <a:lumMod val="85000"/>
                  <a:lumOff val="15000"/>
                </a:schemeClr>
              </a:buClr>
            </a:pPr>
            <a:r>
              <a:rPr lang="en-US" dirty="0"/>
              <a:t>There are </a:t>
            </a:r>
            <a:r>
              <a:rPr lang="en-US"/>
              <a:t>many social factors </a:t>
            </a:r>
            <a:r>
              <a:rPr lang="en-US" dirty="0"/>
              <a:t>which young people are faced with in contemporary society, and these include –</a:t>
            </a:r>
          </a:p>
          <a:p>
            <a:pPr indent="-182880" defTabSz="914400">
              <a:spcAft>
                <a:spcPts val="600"/>
              </a:spcAft>
              <a:buClr>
                <a:schemeClr val="tx1">
                  <a:lumMod val="85000"/>
                  <a:lumOff val="15000"/>
                </a:schemeClr>
              </a:buClr>
              <a:buFont typeface="Garamond" pitchFamily="18" charset="0"/>
              <a:buChar char="◦"/>
            </a:pPr>
            <a:endParaRPr lang="en-US" dirty="0"/>
          </a:p>
          <a:p>
            <a:pPr marL="342900" indent="-182880" defTabSz="914400">
              <a:spcAft>
                <a:spcPts val="600"/>
              </a:spcAft>
              <a:buClr>
                <a:schemeClr val="tx1">
                  <a:lumMod val="85000"/>
                  <a:lumOff val="15000"/>
                </a:schemeClr>
              </a:buClr>
              <a:buFont typeface="Garamond" pitchFamily="18" charset="0"/>
              <a:buChar char="◦"/>
            </a:pPr>
            <a:r>
              <a:rPr lang="en-US" dirty="0"/>
              <a:t>Poverty and deprivation</a:t>
            </a:r>
          </a:p>
          <a:p>
            <a:pPr marL="342900" indent="-182880" defTabSz="914400">
              <a:spcAft>
                <a:spcPts val="600"/>
              </a:spcAft>
              <a:buClr>
                <a:schemeClr val="tx1">
                  <a:lumMod val="85000"/>
                  <a:lumOff val="15000"/>
                </a:schemeClr>
              </a:buClr>
              <a:buFont typeface="Garamond" pitchFamily="18" charset="0"/>
              <a:buChar char="◦"/>
            </a:pPr>
            <a:r>
              <a:rPr lang="en-US" dirty="0"/>
              <a:t>Education</a:t>
            </a:r>
          </a:p>
          <a:p>
            <a:pPr marL="342900" indent="-182880" defTabSz="914400">
              <a:spcAft>
                <a:spcPts val="600"/>
              </a:spcAft>
              <a:buClr>
                <a:schemeClr val="tx1">
                  <a:lumMod val="85000"/>
                  <a:lumOff val="15000"/>
                </a:schemeClr>
              </a:buClr>
              <a:buFont typeface="Garamond" pitchFamily="18" charset="0"/>
              <a:buChar char="◦"/>
            </a:pPr>
            <a:r>
              <a:rPr lang="en-US" dirty="0"/>
              <a:t>Housing</a:t>
            </a:r>
          </a:p>
          <a:p>
            <a:pPr marL="342900" indent="-182880" defTabSz="914400">
              <a:spcAft>
                <a:spcPts val="600"/>
              </a:spcAft>
              <a:buClr>
                <a:schemeClr val="tx1">
                  <a:lumMod val="85000"/>
                  <a:lumOff val="15000"/>
                </a:schemeClr>
              </a:buClr>
              <a:buFont typeface="Garamond" pitchFamily="18" charset="0"/>
              <a:buChar char="◦"/>
            </a:pPr>
            <a:r>
              <a:rPr lang="en-US" dirty="0"/>
              <a:t>Family and peers</a:t>
            </a:r>
          </a:p>
          <a:p>
            <a:pPr marL="342900" indent="-182880" defTabSz="914400">
              <a:spcAft>
                <a:spcPts val="600"/>
              </a:spcAft>
              <a:buClr>
                <a:schemeClr val="tx1">
                  <a:lumMod val="85000"/>
                  <a:lumOff val="15000"/>
                </a:schemeClr>
              </a:buClr>
              <a:buFont typeface="Garamond" pitchFamily="18" charset="0"/>
              <a:buChar char="◦"/>
            </a:pPr>
            <a:r>
              <a:rPr lang="en-US" dirty="0"/>
              <a:t>Access to facilities and support</a:t>
            </a:r>
          </a:p>
          <a:p>
            <a:pPr marL="342900" indent="-182880" defTabSz="914400">
              <a:spcAft>
                <a:spcPts val="600"/>
              </a:spcAft>
              <a:buClr>
                <a:schemeClr val="tx1">
                  <a:lumMod val="85000"/>
                  <a:lumOff val="15000"/>
                </a:schemeClr>
              </a:buClr>
              <a:buFont typeface="Garamond" pitchFamily="18" charset="0"/>
              <a:buChar char="◦"/>
            </a:pPr>
            <a:r>
              <a:rPr lang="en-US" dirty="0"/>
              <a:t>Covid-19</a:t>
            </a:r>
          </a:p>
        </p:txBody>
      </p:sp>
      <p:sp>
        <p:nvSpPr>
          <p:cNvPr id="5" name="TextBox 4">
            <a:extLst>
              <a:ext uri="{FF2B5EF4-FFF2-40B4-BE49-F238E27FC236}">
                <a16:creationId xmlns:a16="http://schemas.microsoft.com/office/drawing/2014/main" id="{849A44FF-E6F8-4C84-9B0B-216AC3DF77DF}"/>
              </a:ext>
            </a:extLst>
          </p:cNvPr>
          <p:cNvSpPr txBox="1"/>
          <p:nvPr/>
        </p:nvSpPr>
        <p:spPr>
          <a:xfrm>
            <a:off x="10147300" y="6035040"/>
            <a:ext cx="1526864" cy="369332"/>
          </a:xfrm>
          <a:prstGeom prst="rect">
            <a:avLst/>
          </a:prstGeom>
          <a:noFill/>
        </p:spPr>
        <p:txBody>
          <a:bodyPr wrap="square" rtlCol="0">
            <a:spAutoFit/>
          </a:bodyPr>
          <a:lstStyle/>
          <a:p>
            <a:r>
              <a:rPr lang="en-GB" dirty="0"/>
              <a:t>(Lewis, 2021)</a:t>
            </a:r>
          </a:p>
        </p:txBody>
      </p:sp>
      <p:pic>
        <p:nvPicPr>
          <p:cNvPr id="6" name="Audio 5">
            <a:hlinkClick r:id="" action="ppaction://media"/>
            <a:extLst>
              <a:ext uri="{FF2B5EF4-FFF2-40B4-BE49-F238E27FC236}">
                <a16:creationId xmlns:a16="http://schemas.microsoft.com/office/drawing/2014/main" id="{6B218370-52E1-4996-AC9B-E2780F616B0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40100549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5776"/>
    </mc:Choice>
    <mc:Fallback xmlns="">
      <p:transition spd="slow" advTm="457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Text, calendar&#10;&#10;Description automatically generated with medium confidence">
            <a:extLst>
              <a:ext uri="{FF2B5EF4-FFF2-40B4-BE49-F238E27FC236}">
                <a16:creationId xmlns:a16="http://schemas.microsoft.com/office/drawing/2014/main" id="{FBA6647D-AC85-4EA0-8E91-7A038A71E8B1}"/>
              </a:ext>
            </a:extLst>
          </p:cNvPr>
          <p:cNvPicPr>
            <a:picLocks noChangeAspect="1"/>
          </p:cNvPicPr>
          <p:nvPr/>
        </p:nvPicPr>
        <p:blipFill rotWithShape="1">
          <a:blip r:embed="rId4"/>
          <a:srcRect t="13176" b="11824"/>
          <a:stretch/>
        </p:blipFill>
        <p:spPr>
          <a:xfrm>
            <a:off x="0" y="-85950"/>
            <a:ext cx="12191980" cy="6943950"/>
          </a:xfrm>
          <a:prstGeom prst="rect">
            <a:avLst/>
          </a:prstGeom>
        </p:spPr>
      </p:pic>
      <p:sp>
        <p:nvSpPr>
          <p:cNvPr id="3" name="Rectangle 2">
            <a:extLst>
              <a:ext uri="{FF2B5EF4-FFF2-40B4-BE49-F238E27FC236}">
                <a16:creationId xmlns:a16="http://schemas.microsoft.com/office/drawing/2014/main" id="{A859788A-7861-45BD-89F3-18EFDF8C3A1F}"/>
              </a:ext>
            </a:extLst>
          </p:cNvPr>
          <p:cNvSpPr/>
          <p:nvPr/>
        </p:nvSpPr>
        <p:spPr>
          <a:xfrm rot="20827204">
            <a:off x="360522" y="5387045"/>
            <a:ext cx="2369495" cy="923330"/>
          </a:xfrm>
          <a:prstGeom prst="rect">
            <a:avLst/>
          </a:prstGeom>
          <a:noFill/>
        </p:spPr>
        <p:txBody>
          <a:bodyPr wrap="none" lIns="91440" tIns="45720" rIns="91440" bIns="45720">
            <a:spAutoFit/>
          </a:bodyPr>
          <a:lstStyle/>
          <a:p>
            <a:pPr algn="ctr"/>
            <a:r>
              <a:rPr lang="en-US" sz="5400" b="0" cap="none" spc="0" dirty="0">
                <a:ln w="0"/>
                <a:solidFill>
                  <a:srgbClr val="FFC000"/>
                </a:solidFill>
                <a:effectLst>
                  <a:outerShdw blurRad="38100" dist="19050" dir="2700000" algn="tl" rotWithShape="0">
                    <a:schemeClr val="dk1">
                      <a:alpha val="40000"/>
                    </a:schemeClr>
                  </a:outerShdw>
                </a:effectLst>
              </a:rPr>
              <a:t>IMPACT</a:t>
            </a:r>
          </a:p>
        </p:txBody>
      </p:sp>
      <p:sp>
        <p:nvSpPr>
          <p:cNvPr id="5" name="Rectangle 4">
            <a:extLst>
              <a:ext uri="{FF2B5EF4-FFF2-40B4-BE49-F238E27FC236}">
                <a16:creationId xmlns:a16="http://schemas.microsoft.com/office/drawing/2014/main" id="{27CA8C65-DBE3-44F6-A32C-41620A5E804C}"/>
              </a:ext>
            </a:extLst>
          </p:cNvPr>
          <p:cNvSpPr/>
          <p:nvPr/>
        </p:nvSpPr>
        <p:spPr>
          <a:xfrm>
            <a:off x="7356883" y="5848711"/>
            <a:ext cx="4759316" cy="923330"/>
          </a:xfrm>
          <a:prstGeom prst="rect">
            <a:avLst/>
          </a:prstGeom>
          <a:noFill/>
        </p:spPr>
        <p:txBody>
          <a:bodyPr wrap="none" lIns="91440" tIns="45720" rIns="91440" bIns="45720">
            <a:spAutoFit/>
          </a:bodyPr>
          <a:lstStyle/>
          <a:p>
            <a:pPr algn="ctr"/>
            <a:r>
              <a:rPr lang="en-US" sz="5400" b="0" cap="none" spc="0" dirty="0">
                <a:ln w="0"/>
                <a:solidFill>
                  <a:srgbClr val="FFC000"/>
                </a:solidFill>
                <a:effectLst>
                  <a:outerShdw blurRad="38100" dist="19050" dir="2700000" algn="tl" rotWithShape="0">
                    <a:schemeClr val="dk1">
                      <a:alpha val="40000"/>
                    </a:schemeClr>
                  </a:outerShdw>
                </a:effectLst>
              </a:rPr>
              <a:t>YOUNG PEOPLE</a:t>
            </a:r>
          </a:p>
        </p:txBody>
      </p:sp>
      <p:sp>
        <p:nvSpPr>
          <p:cNvPr id="8" name="Rectangle 7">
            <a:extLst>
              <a:ext uri="{FF2B5EF4-FFF2-40B4-BE49-F238E27FC236}">
                <a16:creationId xmlns:a16="http://schemas.microsoft.com/office/drawing/2014/main" id="{7826603D-2FA2-4FB7-A685-673F0186FC42}"/>
              </a:ext>
            </a:extLst>
          </p:cNvPr>
          <p:cNvSpPr/>
          <p:nvPr/>
        </p:nvSpPr>
        <p:spPr>
          <a:xfrm rot="755235">
            <a:off x="8841606" y="398321"/>
            <a:ext cx="2968506" cy="923330"/>
          </a:xfrm>
          <a:prstGeom prst="rect">
            <a:avLst/>
          </a:prstGeom>
          <a:noFill/>
        </p:spPr>
        <p:txBody>
          <a:bodyPr wrap="none" lIns="91440" tIns="45720" rIns="91440" bIns="45720">
            <a:spAutoFit/>
          </a:bodyPr>
          <a:lstStyle/>
          <a:p>
            <a:pPr algn="ctr"/>
            <a:r>
              <a:rPr lang="en-US" sz="5400" b="0" cap="none" spc="0" dirty="0">
                <a:ln w="0"/>
                <a:solidFill>
                  <a:srgbClr val="FFC000"/>
                </a:solidFill>
                <a:effectLst>
                  <a:outerShdw blurRad="38100" dist="19050" dir="2700000" algn="tl" rotWithShape="0">
                    <a:schemeClr val="dk1">
                      <a:alpha val="40000"/>
                    </a:schemeClr>
                  </a:outerShdw>
                </a:effectLst>
              </a:rPr>
              <a:t>SUPPORT</a:t>
            </a:r>
          </a:p>
        </p:txBody>
      </p:sp>
      <p:sp>
        <p:nvSpPr>
          <p:cNvPr id="10" name="Rectangle 9">
            <a:extLst>
              <a:ext uri="{FF2B5EF4-FFF2-40B4-BE49-F238E27FC236}">
                <a16:creationId xmlns:a16="http://schemas.microsoft.com/office/drawing/2014/main" id="{8E936947-4642-4B37-B3EA-BF4CC0CF1ACC}"/>
              </a:ext>
            </a:extLst>
          </p:cNvPr>
          <p:cNvSpPr/>
          <p:nvPr/>
        </p:nvSpPr>
        <p:spPr>
          <a:xfrm>
            <a:off x="0" y="-85951"/>
            <a:ext cx="4179542" cy="923330"/>
          </a:xfrm>
          <a:prstGeom prst="rect">
            <a:avLst/>
          </a:prstGeom>
          <a:noFill/>
        </p:spPr>
        <p:txBody>
          <a:bodyPr wrap="none" lIns="91440" tIns="45720" rIns="91440" bIns="45720">
            <a:spAutoFit/>
          </a:bodyPr>
          <a:lstStyle/>
          <a:p>
            <a:pPr algn="ctr"/>
            <a:r>
              <a:rPr lang="en-US" sz="5400" b="0" cap="none" spc="0" dirty="0">
                <a:ln w="0"/>
                <a:solidFill>
                  <a:srgbClr val="FFC000"/>
                </a:solidFill>
                <a:effectLst>
                  <a:outerShdw blurRad="38100" dist="19050" dir="2700000" algn="tl" rotWithShape="0">
                    <a:schemeClr val="dk1">
                      <a:alpha val="40000"/>
                    </a:schemeClr>
                  </a:outerShdw>
                </a:effectLst>
              </a:rPr>
              <a:t>YOUTH WORK</a:t>
            </a:r>
          </a:p>
        </p:txBody>
      </p:sp>
      <p:pic>
        <p:nvPicPr>
          <p:cNvPr id="4" name="Audio 3">
            <a:hlinkClick r:id="" action="ppaction://media"/>
            <a:extLst>
              <a:ext uri="{FF2B5EF4-FFF2-40B4-BE49-F238E27FC236}">
                <a16:creationId xmlns:a16="http://schemas.microsoft.com/office/drawing/2014/main" id="{8131AF03-F583-4F40-B320-43D4051376C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54871538"/>
      </p:ext>
    </p:extLst>
  </p:cSld>
  <p:clrMapOvr>
    <a:masterClrMapping/>
  </p:clrMapOvr>
  <mc:AlternateContent xmlns:mc="http://schemas.openxmlformats.org/markup-compatibility/2006" xmlns:p14="http://schemas.microsoft.com/office/powerpoint/2010/main">
    <mc:Choice Requires="p14">
      <p:transition spd="slow" p14:dur="2000" advTm="15544"/>
    </mc:Choice>
    <mc:Fallback xmlns="">
      <p:transition spd="slow" advTm="155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B57F45B-5417-4073-A67A-343F2C8812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9028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91B6077-4778-41B2-9147-335CF2F2F9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noFill/>
            <a:prstDash val="solid"/>
          </a:ln>
          <a:effectLst>
            <a:softEdge rad="0"/>
          </a:effectLst>
        </p:spPr>
      </p:sp>
      <p:pic>
        <p:nvPicPr>
          <p:cNvPr id="2" name="Picture 1">
            <a:extLst>
              <a:ext uri="{FF2B5EF4-FFF2-40B4-BE49-F238E27FC236}">
                <a16:creationId xmlns:a16="http://schemas.microsoft.com/office/drawing/2014/main" id="{2B24C8AE-4872-412C-89FE-CC872D0B6403}"/>
              </a:ext>
            </a:extLst>
          </p:cNvPr>
          <p:cNvPicPr>
            <a:picLocks noChangeAspect="1"/>
          </p:cNvPicPr>
          <p:nvPr/>
        </p:nvPicPr>
        <p:blipFill>
          <a:blip r:embed="rId4"/>
          <a:stretch>
            <a:fillRect/>
          </a:stretch>
        </p:blipFill>
        <p:spPr>
          <a:xfrm>
            <a:off x="4159956" y="643467"/>
            <a:ext cx="7428088" cy="5571066"/>
          </a:xfrm>
          <a:prstGeom prst="rect">
            <a:avLst/>
          </a:prstGeom>
        </p:spPr>
      </p:pic>
      <p:sp>
        <p:nvSpPr>
          <p:cNvPr id="11" name="Rectangle 10">
            <a:extLst>
              <a:ext uri="{FF2B5EF4-FFF2-40B4-BE49-F238E27FC236}">
                <a16:creationId xmlns:a16="http://schemas.microsoft.com/office/drawing/2014/main" id="{D527D497-40EC-49CA-9C48-FE4127084C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bg1"/>
            </a:solidFill>
            <a:prstDash val="solid"/>
            <a:miter lim="800000"/>
          </a:ln>
          <a:effectLst/>
        </p:spPr>
      </p:sp>
      <p:sp>
        <p:nvSpPr>
          <p:cNvPr id="3" name="TextBox 2">
            <a:extLst>
              <a:ext uri="{FF2B5EF4-FFF2-40B4-BE49-F238E27FC236}">
                <a16:creationId xmlns:a16="http://schemas.microsoft.com/office/drawing/2014/main" id="{6367A1F3-9FB7-4000-A542-E006B4CFFAE7}"/>
              </a:ext>
            </a:extLst>
          </p:cNvPr>
          <p:cNvSpPr txBox="1"/>
          <p:nvPr/>
        </p:nvSpPr>
        <p:spPr>
          <a:xfrm>
            <a:off x="1066800" y="910281"/>
            <a:ext cx="4711700" cy="1200329"/>
          </a:xfrm>
          <a:prstGeom prst="rect">
            <a:avLst/>
          </a:prstGeom>
          <a:noFill/>
        </p:spPr>
        <p:txBody>
          <a:bodyPr wrap="square" rtlCol="0">
            <a:spAutoFit/>
          </a:bodyPr>
          <a:lstStyle/>
          <a:p>
            <a:r>
              <a:rPr lang="en-GB" sz="2400" dirty="0">
                <a:solidFill>
                  <a:schemeClr val="bg1"/>
                </a:solidFill>
              </a:rPr>
              <a:t>In 2020 the Covid-19 pandemic swept its way across the world, impacting those of all ages. </a:t>
            </a:r>
          </a:p>
        </p:txBody>
      </p:sp>
      <p:sp>
        <p:nvSpPr>
          <p:cNvPr id="4" name="TextBox 3">
            <a:extLst>
              <a:ext uri="{FF2B5EF4-FFF2-40B4-BE49-F238E27FC236}">
                <a16:creationId xmlns:a16="http://schemas.microsoft.com/office/drawing/2014/main" id="{C02D91CF-AD3E-4061-9773-0AFDC65E3CD2}"/>
              </a:ext>
            </a:extLst>
          </p:cNvPr>
          <p:cNvSpPr txBox="1"/>
          <p:nvPr/>
        </p:nvSpPr>
        <p:spPr>
          <a:xfrm>
            <a:off x="1066800" y="2516815"/>
            <a:ext cx="4427551" cy="1200329"/>
          </a:xfrm>
          <a:prstGeom prst="rect">
            <a:avLst/>
          </a:prstGeom>
          <a:noFill/>
        </p:spPr>
        <p:txBody>
          <a:bodyPr wrap="square" rtlCol="0">
            <a:spAutoFit/>
          </a:bodyPr>
          <a:lstStyle/>
          <a:p>
            <a:r>
              <a:rPr lang="en-GB" sz="2400" dirty="0">
                <a:solidFill>
                  <a:schemeClr val="bg2"/>
                </a:solidFill>
              </a:rPr>
              <a:t>But children and young people are amongst those most affected.</a:t>
            </a:r>
          </a:p>
        </p:txBody>
      </p:sp>
      <p:sp>
        <p:nvSpPr>
          <p:cNvPr id="5" name="TextBox 4">
            <a:extLst>
              <a:ext uri="{FF2B5EF4-FFF2-40B4-BE49-F238E27FC236}">
                <a16:creationId xmlns:a16="http://schemas.microsoft.com/office/drawing/2014/main" id="{7A7A7883-8897-424D-BB5B-DE8E19364DED}"/>
              </a:ext>
            </a:extLst>
          </p:cNvPr>
          <p:cNvSpPr txBox="1"/>
          <p:nvPr/>
        </p:nvSpPr>
        <p:spPr>
          <a:xfrm>
            <a:off x="1066800" y="4135620"/>
            <a:ext cx="5704663" cy="1938992"/>
          </a:xfrm>
          <a:prstGeom prst="rect">
            <a:avLst/>
          </a:prstGeom>
          <a:noFill/>
        </p:spPr>
        <p:txBody>
          <a:bodyPr wrap="square" rtlCol="0">
            <a:spAutoFit/>
          </a:bodyPr>
          <a:lstStyle/>
          <a:p>
            <a:r>
              <a:rPr lang="en-GB" sz="2400" dirty="0" err="1">
                <a:solidFill>
                  <a:schemeClr val="bg2"/>
                </a:solidFill>
              </a:rPr>
              <a:t>Volkin</a:t>
            </a:r>
            <a:r>
              <a:rPr lang="en-GB" sz="2400" dirty="0">
                <a:solidFill>
                  <a:schemeClr val="bg2"/>
                </a:solidFill>
              </a:rPr>
              <a:t> (2020) states how two of the most important tasks during the period of time between 11-25 years old are about building social skills and empathy and gaining a sense of identity. </a:t>
            </a:r>
          </a:p>
        </p:txBody>
      </p:sp>
      <p:pic>
        <p:nvPicPr>
          <p:cNvPr id="6" name="Audio 5">
            <a:hlinkClick r:id="" action="ppaction://media"/>
            <a:extLst>
              <a:ext uri="{FF2B5EF4-FFF2-40B4-BE49-F238E27FC236}">
                <a16:creationId xmlns:a16="http://schemas.microsoft.com/office/drawing/2014/main" id="{5CAD64DD-D2D7-4425-A2CB-047BEB45C3D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754999073"/>
      </p:ext>
    </p:extLst>
  </p:cSld>
  <p:clrMapOvr>
    <a:masterClrMapping/>
  </p:clrMapOvr>
  <mc:AlternateContent xmlns:mc="http://schemas.openxmlformats.org/markup-compatibility/2006" xmlns:p14="http://schemas.microsoft.com/office/powerpoint/2010/main">
    <mc:Choice Requires="p14">
      <p:transition spd="slow" p14:dur="2000" advTm="88988"/>
    </mc:Choice>
    <mc:Fallback xmlns="">
      <p:transition spd="slow" advTm="889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B65ABA3-820C-4D75-9437-9EFA1ADFE1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3" name="Rectangle 12">
            <a:extLst>
              <a:ext uri="{FF2B5EF4-FFF2-40B4-BE49-F238E27FC236}">
                <a16:creationId xmlns:a16="http://schemas.microsoft.com/office/drawing/2014/main" id="{036BF2FB-90D8-48DB-BD34-D040CDCFF2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useBgFill="1">
        <p:nvSpPr>
          <p:cNvPr id="15" name="Rectangle 14">
            <a:extLst>
              <a:ext uri="{FF2B5EF4-FFF2-40B4-BE49-F238E27FC236}">
                <a16:creationId xmlns:a16="http://schemas.microsoft.com/office/drawing/2014/main" id="{E192707B-B929-41A7-9B41-E959A1C689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A709D48-D625-49A3-BFE6-950C4566DB2E}"/>
              </a:ext>
            </a:extLst>
          </p:cNvPr>
          <p:cNvPicPr>
            <a:picLocks noChangeAspect="1"/>
          </p:cNvPicPr>
          <p:nvPr/>
        </p:nvPicPr>
        <p:blipFill rotWithShape="1">
          <a:blip r:embed="rId4">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E9D28841-D84C-41CF-B5C0-5FA590785776}"/>
              </a:ext>
            </a:extLst>
          </p:cNvPr>
          <p:cNvSpPr>
            <a:spLocks noGrp="1"/>
          </p:cNvSpPr>
          <p:nvPr>
            <p:ph type="title"/>
          </p:nvPr>
        </p:nvSpPr>
        <p:spPr>
          <a:xfrm>
            <a:off x="1066800" y="642594"/>
            <a:ext cx="10058400" cy="1371600"/>
          </a:xfrm>
        </p:spPr>
        <p:txBody>
          <a:bodyPr vert="horz" lIns="91440" tIns="45720" rIns="91440" bIns="45720" rtlCol="0" anchor="ctr">
            <a:normAutofit/>
          </a:bodyPr>
          <a:lstStyle/>
          <a:p>
            <a:r>
              <a:rPr lang="en-US" sz="4400"/>
              <a:t>The Transition: Childhood to Adulthood</a:t>
            </a:r>
          </a:p>
        </p:txBody>
      </p:sp>
      <p:sp>
        <p:nvSpPr>
          <p:cNvPr id="3" name="TextBox 2">
            <a:extLst>
              <a:ext uri="{FF2B5EF4-FFF2-40B4-BE49-F238E27FC236}">
                <a16:creationId xmlns:a16="http://schemas.microsoft.com/office/drawing/2014/main" id="{F8B5F727-7FAC-444D-B18E-0B0CE7B56BFD}"/>
              </a:ext>
            </a:extLst>
          </p:cNvPr>
          <p:cNvSpPr txBox="1"/>
          <p:nvPr/>
        </p:nvSpPr>
        <p:spPr>
          <a:xfrm>
            <a:off x="1066800" y="2103120"/>
            <a:ext cx="10058400" cy="3849624"/>
          </a:xfrm>
          <a:prstGeom prst="rect">
            <a:avLst/>
          </a:prstGeom>
        </p:spPr>
        <p:txBody>
          <a:bodyPr vert="horz" lIns="91440" tIns="45720" rIns="91440" bIns="45720" rtlCol="0">
            <a:normAutofit/>
          </a:bodyPr>
          <a:lstStyle/>
          <a:p>
            <a:pPr algn="ctr" defTabSz="914400">
              <a:spcAft>
                <a:spcPts val="600"/>
              </a:spcAft>
              <a:buClr>
                <a:schemeClr val="tx1">
                  <a:lumMod val="85000"/>
                  <a:lumOff val="15000"/>
                </a:schemeClr>
              </a:buClr>
            </a:pPr>
            <a:r>
              <a:rPr lang="en-US" sz="2000" dirty="0"/>
              <a:t>The transitional stage of development to adulthood that include changes to the body and brain (Youth.gov, no date). </a:t>
            </a:r>
          </a:p>
          <a:p>
            <a:pPr algn="ctr" defTabSz="914400">
              <a:spcAft>
                <a:spcPts val="600"/>
              </a:spcAft>
              <a:buClr>
                <a:schemeClr val="tx1">
                  <a:lumMod val="85000"/>
                  <a:lumOff val="15000"/>
                </a:schemeClr>
              </a:buClr>
            </a:pPr>
            <a:endParaRPr lang="en-US" sz="2000" dirty="0"/>
          </a:p>
          <a:p>
            <a:pPr algn="ctr" defTabSz="914400">
              <a:spcAft>
                <a:spcPts val="600"/>
              </a:spcAft>
              <a:buClr>
                <a:schemeClr val="tx1">
                  <a:lumMod val="85000"/>
                  <a:lumOff val="15000"/>
                </a:schemeClr>
              </a:buClr>
            </a:pPr>
            <a:r>
              <a:rPr lang="en-US" sz="2000" dirty="0"/>
              <a:t>Enoch (2021) describes adolescent development as being a time in which major cognitive transitions occur.</a:t>
            </a:r>
          </a:p>
          <a:p>
            <a:pPr algn="ctr" defTabSz="914400">
              <a:spcAft>
                <a:spcPts val="600"/>
              </a:spcAft>
              <a:buClr>
                <a:schemeClr val="tx1">
                  <a:lumMod val="85000"/>
                  <a:lumOff val="15000"/>
                </a:schemeClr>
              </a:buClr>
            </a:pPr>
            <a:endParaRPr lang="en-US" sz="2000" dirty="0"/>
          </a:p>
          <a:p>
            <a:pPr algn="ctr" defTabSz="914400">
              <a:spcAft>
                <a:spcPts val="600"/>
              </a:spcAft>
              <a:buClr>
                <a:schemeClr val="tx1">
                  <a:lumMod val="85000"/>
                  <a:lumOff val="15000"/>
                </a:schemeClr>
              </a:buClr>
            </a:pPr>
            <a:r>
              <a:rPr lang="en-US" sz="2000" dirty="0"/>
              <a:t>Young people struggle to deal with social pressures and stress like adults do (Enoch, 2021).</a:t>
            </a:r>
          </a:p>
          <a:p>
            <a:pPr algn="ctr" defTabSz="914400">
              <a:spcAft>
                <a:spcPts val="600"/>
              </a:spcAft>
              <a:buClr>
                <a:schemeClr val="tx1">
                  <a:lumMod val="85000"/>
                  <a:lumOff val="15000"/>
                </a:schemeClr>
              </a:buClr>
            </a:pPr>
            <a:endParaRPr lang="en-US" sz="2000" dirty="0"/>
          </a:p>
          <a:p>
            <a:pPr algn="ctr" defTabSz="914400">
              <a:spcAft>
                <a:spcPts val="600"/>
              </a:spcAft>
              <a:buClr>
                <a:schemeClr val="tx1">
                  <a:lumMod val="85000"/>
                  <a:lumOff val="15000"/>
                </a:schemeClr>
              </a:buClr>
            </a:pPr>
            <a:r>
              <a:rPr lang="en-US" sz="2000" dirty="0" err="1"/>
              <a:t>Eklind</a:t>
            </a:r>
            <a:r>
              <a:rPr lang="en-US" sz="2000" dirty="0"/>
              <a:t> (1967) states this period is where young people believe that what is happening to them is unique and that no one else is able to understand them. </a:t>
            </a:r>
          </a:p>
        </p:txBody>
      </p:sp>
      <p:sp>
        <p:nvSpPr>
          <p:cNvPr id="17" name="Rectangle 16">
            <a:extLst>
              <a:ext uri="{FF2B5EF4-FFF2-40B4-BE49-F238E27FC236}">
                <a16:creationId xmlns:a16="http://schemas.microsoft.com/office/drawing/2014/main" id="{8FB4235C-4505-46C7-AD8F-8769A1972F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pic>
        <p:nvPicPr>
          <p:cNvPr id="7" name="Audio 6">
            <a:hlinkClick r:id="" action="ppaction://media"/>
            <a:extLst>
              <a:ext uri="{FF2B5EF4-FFF2-40B4-BE49-F238E27FC236}">
                <a16:creationId xmlns:a16="http://schemas.microsoft.com/office/drawing/2014/main" id="{D0EC1C06-BD29-45E3-B4E2-6F81E6B6445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82386027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57424"/>
    </mc:Choice>
    <mc:Fallback xmlns="">
      <p:transition spd="slow" advTm="157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2547B0BE-64B8-4FC9-A3C3-3D3587568900}"/>
              </a:ext>
            </a:extLst>
          </p:cNvPr>
          <p:cNvSpPr txBox="1"/>
          <p:nvPr/>
        </p:nvSpPr>
        <p:spPr>
          <a:xfrm>
            <a:off x="8380476" y="758952"/>
            <a:ext cx="3213315" cy="5577840"/>
          </a:xfrm>
          <a:prstGeom prst="rect">
            <a:avLst/>
          </a:prstGeom>
          <a:solidFill>
            <a:srgbClr val="002060"/>
          </a:solidFill>
        </p:spPr>
        <p:txBody>
          <a:bodyPr wrap="square" rtlCol="0">
            <a:spAutoFit/>
          </a:bodyPr>
          <a:lstStyle/>
          <a:p>
            <a:endParaRPr lang="en-GB" dirty="0"/>
          </a:p>
        </p:txBody>
      </p:sp>
      <p:pic>
        <p:nvPicPr>
          <p:cNvPr id="2" name="Picture 1">
            <a:extLst>
              <a:ext uri="{FF2B5EF4-FFF2-40B4-BE49-F238E27FC236}">
                <a16:creationId xmlns:a16="http://schemas.microsoft.com/office/drawing/2014/main" id="{65DBC595-4899-4E5F-B9B2-3CB33ED4BE78}"/>
              </a:ext>
            </a:extLst>
          </p:cNvPr>
          <p:cNvPicPr>
            <a:picLocks noChangeAspect="1"/>
          </p:cNvPicPr>
          <p:nvPr/>
        </p:nvPicPr>
        <p:blipFill>
          <a:blip r:embed="rId4"/>
          <a:stretch>
            <a:fillRect/>
          </a:stretch>
        </p:blipFill>
        <p:spPr>
          <a:xfrm>
            <a:off x="593637" y="635004"/>
            <a:ext cx="3410125" cy="1409772"/>
          </a:xfrm>
          <a:prstGeom prst="rect">
            <a:avLst/>
          </a:prstGeom>
        </p:spPr>
      </p:pic>
      <p:pic>
        <p:nvPicPr>
          <p:cNvPr id="3" name="Picture 2">
            <a:extLst>
              <a:ext uri="{FF2B5EF4-FFF2-40B4-BE49-F238E27FC236}">
                <a16:creationId xmlns:a16="http://schemas.microsoft.com/office/drawing/2014/main" id="{A47821FC-0662-4A93-9D36-F6F9203263B7}"/>
              </a:ext>
            </a:extLst>
          </p:cNvPr>
          <p:cNvPicPr>
            <a:picLocks noChangeAspect="1"/>
          </p:cNvPicPr>
          <p:nvPr/>
        </p:nvPicPr>
        <p:blipFill>
          <a:blip r:embed="rId5"/>
          <a:stretch>
            <a:fillRect/>
          </a:stretch>
        </p:blipFill>
        <p:spPr>
          <a:xfrm>
            <a:off x="593637" y="1924165"/>
            <a:ext cx="3395766" cy="3212870"/>
          </a:xfrm>
          <a:prstGeom prst="rect">
            <a:avLst/>
          </a:prstGeom>
        </p:spPr>
      </p:pic>
      <p:pic>
        <p:nvPicPr>
          <p:cNvPr id="4" name="Picture 3">
            <a:extLst>
              <a:ext uri="{FF2B5EF4-FFF2-40B4-BE49-F238E27FC236}">
                <a16:creationId xmlns:a16="http://schemas.microsoft.com/office/drawing/2014/main" id="{67DEE212-BF80-46BE-9E1E-6E6D286CB17A}"/>
              </a:ext>
            </a:extLst>
          </p:cNvPr>
          <p:cNvPicPr>
            <a:picLocks noChangeAspect="1"/>
          </p:cNvPicPr>
          <p:nvPr/>
        </p:nvPicPr>
        <p:blipFill>
          <a:blip r:embed="rId6"/>
          <a:stretch>
            <a:fillRect/>
          </a:stretch>
        </p:blipFill>
        <p:spPr>
          <a:xfrm>
            <a:off x="579278" y="5130729"/>
            <a:ext cx="3410125" cy="1295467"/>
          </a:xfrm>
          <a:prstGeom prst="rect">
            <a:avLst/>
          </a:prstGeom>
        </p:spPr>
      </p:pic>
      <p:pic>
        <p:nvPicPr>
          <p:cNvPr id="7" name="Picture 6">
            <a:extLst>
              <a:ext uri="{FF2B5EF4-FFF2-40B4-BE49-F238E27FC236}">
                <a16:creationId xmlns:a16="http://schemas.microsoft.com/office/drawing/2014/main" id="{B033C52B-4C9F-4C58-9567-9F7405581441}"/>
              </a:ext>
            </a:extLst>
          </p:cNvPr>
          <p:cNvPicPr>
            <a:picLocks noChangeAspect="1"/>
          </p:cNvPicPr>
          <p:nvPr/>
        </p:nvPicPr>
        <p:blipFill>
          <a:blip r:embed="rId7"/>
          <a:stretch>
            <a:fillRect/>
          </a:stretch>
        </p:blipFill>
        <p:spPr>
          <a:xfrm>
            <a:off x="4835174" y="635004"/>
            <a:ext cx="3048264" cy="1390745"/>
          </a:xfrm>
          <a:prstGeom prst="rect">
            <a:avLst/>
          </a:prstGeom>
        </p:spPr>
      </p:pic>
      <p:pic>
        <p:nvPicPr>
          <p:cNvPr id="8" name="Picture 7">
            <a:extLst>
              <a:ext uri="{FF2B5EF4-FFF2-40B4-BE49-F238E27FC236}">
                <a16:creationId xmlns:a16="http://schemas.microsoft.com/office/drawing/2014/main" id="{C1861078-309B-4CA5-A5BF-4DA13F7ED11A}"/>
              </a:ext>
            </a:extLst>
          </p:cNvPr>
          <p:cNvPicPr>
            <a:picLocks noChangeAspect="1"/>
          </p:cNvPicPr>
          <p:nvPr/>
        </p:nvPicPr>
        <p:blipFill>
          <a:blip r:embed="rId8"/>
          <a:stretch>
            <a:fillRect/>
          </a:stretch>
        </p:blipFill>
        <p:spPr>
          <a:xfrm>
            <a:off x="4835174" y="1893300"/>
            <a:ext cx="3048264" cy="3407959"/>
          </a:xfrm>
          <a:prstGeom prst="rect">
            <a:avLst/>
          </a:prstGeom>
        </p:spPr>
      </p:pic>
      <p:pic>
        <p:nvPicPr>
          <p:cNvPr id="9" name="Picture 8">
            <a:extLst>
              <a:ext uri="{FF2B5EF4-FFF2-40B4-BE49-F238E27FC236}">
                <a16:creationId xmlns:a16="http://schemas.microsoft.com/office/drawing/2014/main" id="{20944617-A4D4-464D-A95F-B8724EAD15C8}"/>
              </a:ext>
            </a:extLst>
          </p:cNvPr>
          <p:cNvPicPr>
            <a:picLocks noChangeAspect="1"/>
          </p:cNvPicPr>
          <p:nvPr/>
        </p:nvPicPr>
        <p:blipFill>
          <a:blip r:embed="rId9"/>
          <a:stretch>
            <a:fillRect/>
          </a:stretch>
        </p:blipFill>
        <p:spPr>
          <a:xfrm>
            <a:off x="4841270" y="5301258"/>
            <a:ext cx="3042168" cy="1124937"/>
          </a:xfrm>
          <a:prstGeom prst="rect">
            <a:avLst/>
          </a:prstGeom>
        </p:spPr>
      </p:pic>
      <p:sp>
        <p:nvSpPr>
          <p:cNvPr id="11" name="TextBox 10">
            <a:extLst>
              <a:ext uri="{FF2B5EF4-FFF2-40B4-BE49-F238E27FC236}">
                <a16:creationId xmlns:a16="http://schemas.microsoft.com/office/drawing/2014/main" id="{0C917CC8-47DD-44F8-9B65-3341AB6E6267}"/>
              </a:ext>
            </a:extLst>
          </p:cNvPr>
          <p:cNvSpPr txBox="1"/>
          <p:nvPr/>
        </p:nvSpPr>
        <p:spPr>
          <a:xfrm>
            <a:off x="4900838" y="1941886"/>
            <a:ext cx="2916936" cy="523220"/>
          </a:xfrm>
          <a:prstGeom prst="rect">
            <a:avLst/>
          </a:prstGeom>
          <a:noFill/>
        </p:spPr>
        <p:txBody>
          <a:bodyPr wrap="square" rtlCol="0">
            <a:spAutoFit/>
          </a:bodyPr>
          <a:lstStyle/>
          <a:p>
            <a:pPr algn="ctr"/>
            <a:r>
              <a:rPr lang="en-GB" sz="1400" u="sng" dirty="0">
                <a:solidFill>
                  <a:schemeClr val="bg1"/>
                </a:solidFill>
              </a:rPr>
              <a:t>How the pandemic might be affecting your child</a:t>
            </a:r>
          </a:p>
        </p:txBody>
      </p:sp>
      <p:sp>
        <p:nvSpPr>
          <p:cNvPr id="12" name="TextBox 11">
            <a:extLst>
              <a:ext uri="{FF2B5EF4-FFF2-40B4-BE49-F238E27FC236}">
                <a16:creationId xmlns:a16="http://schemas.microsoft.com/office/drawing/2014/main" id="{DEE65122-A47F-42D9-9060-6F1C7429DB84}"/>
              </a:ext>
            </a:extLst>
          </p:cNvPr>
          <p:cNvSpPr txBox="1"/>
          <p:nvPr/>
        </p:nvSpPr>
        <p:spPr>
          <a:xfrm>
            <a:off x="4838222" y="2451973"/>
            <a:ext cx="3042168" cy="3354765"/>
          </a:xfrm>
          <a:prstGeom prst="rect">
            <a:avLst/>
          </a:prstGeom>
          <a:noFill/>
        </p:spPr>
        <p:txBody>
          <a:bodyPr wrap="square" rtlCol="0">
            <a:spAutoFit/>
          </a:bodyPr>
          <a:lstStyle/>
          <a:p>
            <a:pPr algn="ctr"/>
            <a:r>
              <a:rPr lang="en-GB" sz="1200" dirty="0">
                <a:solidFill>
                  <a:schemeClr val="bg1"/>
                </a:solidFill>
              </a:rPr>
              <a:t>Your child may be feeling Isolated and Lonely because of how society has changed and because they are lacking contact with their wider family and peers.</a:t>
            </a:r>
          </a:p>
          <a:p>
            <a:pPr algn="ctr"/>
            <a:endParaRPr lang="en-GB" sz="1200" dirty="0">
              <a:solidFill>
                <a:schemeClr val="bg1"/>
              </a:solidFill>
            </a:endParaRPr>
          </a:p>
          <a:p>
            <a:pPr algn="ctr"/>
            <a:r>
              <a:rPr lang="en-GB" sz="1200" dirty="0">
                <a:solidFill>
                  <a:schemeClr val="bg1"/>
                </a:solidFill>
              </a:rPr>
              <a:t>The impact of Covid-19 can cause your child to feel stressed and because each child and young person are individual their response to the stress with differ to others.</a:t>
            </a:r>
          </a:p>
          <a:p>
            <a:pPr algn="ctr"/>
            <a:endParaRPr lang="en-GB" sz="1200" dirty="0">
              <a:solidFill>
                <a:schemeClr val="bg1"/>
              </a:solidFill>
            </a:endParaRPr>
          </a:p>
          <a:p>
            <a:pPr algn="ctr"/>
            <a:r>
              <a:rPr lang="en-GB" sz="1200" dirty="0">
                <a:solidFill>
                  <a:schemeClr val="bg1"/>
                </a:solidFill>
              </a:rPr>
              <a:t> They could be more emotional than usual, they could be anxious, showing signs of distress or displaying signs of anger. These are all normal ways children and young people respond to feelings of stress.</a:t>
            </a:r>
          </a:p>
          <a:p>
            <a:endParaRPr lang="en-GB" sz="1400" dirty="0">
              <a:solidFill>
                <a:schemeClr val="bg1"/>
              </a:solidFill>
            </a:endParaRPr>
          </a:p>
          <a:p>
            <a:endParaRPr lang="en-GB" dirty="0">
              <a:solidFill>
                <a:schemeClr val="bg1"/>
              </a:solidFill>
            </a:endParaRPr>
          </a:p>
        </p:txBody>
      </p:sp>
      <p:pic>
        <p:nvPicPr>
          <p:cNvPr id="14" name="Picture 13">
            <a:extLst>
              <a:ext uri="{FF2B5EF4-FFF2-40B4-BE49-F238E27FC236}">
                <a16:creationId xmlns:a16="http://schemas.microsoft.com/office/drawing/2014/main" id="{FE83215D-9D14-4ECD-9714-C6FD236CB1C9}"/>
              </a:ext>
            </a:extLst>
          </p:cNvPr>
          <p:cNvPicPr>
            <a:picLocks noChangeAspect="1"/>
          </p:cNvPicPr>
          <p:nvPr/>
        </p:nvPicPr>
        <p:blipFill>
          <a:blip r:embed="rId10"/>
          <a:stretch>
            <a:fillRect/>
          </a:stretch>
        </p:blipFill>
        <p:spPr>
          <a:xfrm>
            <a:off x="8990437" y="856025"/>
            <a:ext cx="2002536" cy="948701"/>
          </a:xfrm>
          <a:prstGeom prst="rect">
            <a:avLst/>
          </a:prstGeom>
        </p:spPr>
      </p:pic>
      <p:sp>
        <p:nvSpPr>
          <p:cNvPr id="16" name="TextBox 15">
            <a:extLst>
              <a:ext uri="{FF2B5EF4-FFF2-40B4-BE49-F238E27FC236}">
                <a16:creationId xmlns:a16="http://schemas.microsoft.com/office/drawing/2014/main" id="{8C145F00-5F77-4E58-83BA-767040871F97}"/>
              </a:ext>
            </a:extLst>
          </p:cNvPr>
          <p:cNvSpPr txBox="1"/>
          <p:nvPr/>
        </p:nvSpPr>
        <p:spPr>
          <a:xfrm>
            <a:off x="8494776" y="1864941"/>
            <a:ext cx="3017520" cy="523220"/>
          </a:xfrm>
          <a:prstGeom prst="rect">
            <a:avLst/>
          </a:prstGeom>
          <a:noFill/>
        </p:spPr>
        <p:txBody>
          <a:bodyPr wrap="square" rtlCol="0">
            <a:spAutoFit/>
          </a:bodyPr>
          <a:lstStyle/>
          <a:p>
            <a:pPr algn="ctr"/>
            <a:r>
              <a:rPr lang="en-GB" sz="1400" dirty="0">
                <a:solidFill>
                  <a:srgbClr val="FFFF00"/>
                </a:solidFill>
                <a:latin typeface="Aharoni" panose="02010803020104030203" pitchFamily="2" charset="-79"/>
                <a:cs typeface="Aharoni" panose="02010803020104030203" pitchFamily="2" charset="-79"/>
              </a:rPr>
              <a:t>So how can you support your child during this difficult time?</a:t>
            </a:r>
          </a:p>
        </p:txBody>
      </p:sp>
      <p:sp>
        <p:nvSpPr>
          <p:cNvPr id="17" name="TextBox 16">
            <a:extLst>
              <a:ext uri="{FF2B5EF4-FFF2-40B4-BE49-F238E27FC236}">
                <a16:creationId xmlns:a16="http://schemas.microsoft.com/office/drawing/2014/main" id="{9CFC0D42-B0F0-4C08-9B6E-EFB2116FDE6E}"/>
              </a:ext>
            </a:extLst>
          </p:cNvPr>
          <p:cNvSpPr txBox="1"/>
          <p:nvPr/>
        </p:nvSpPr>
        <p:spPr>
          <a:xfrm>
            <a:off x="8667018" y="2448376"/>
            <a:ext cx="2845278" cy="2554545"/>
          </a:xfrm>
          <a:prstGeom prst="rect">
            <a:avLst/>
          </a:prstGeom>
          <a:noFill/>
        </p:spPr>
        <p:txBody>
          <a:bodyPr wrap="square" rtlCol="0">
            <a:spAutoFit/>
          </a:bodyPr>
          <a:lstStyle/>
          <a:p>
            <a:pPr marL="285750" indent="-285750">
              <a:buFont typeface="Courier New" panose="02070309020205020404" pitchFamily="49" charset="0"/>
              <a:buChar char="o"/>
            </a:pPr>
            <a:r>
              <a:rPr lang="en-GB" sz="1600" dirty="0">
                <a:solidFill>
                  <a:schemeClr val="bg1"/>
                </a:solidFill>
              </a:rPr>
              <a:t>Look for Changes (these could be emotional, behavioural or physical)</a:t>
            </a:r>
          </a:p>
          <a:p>
            <a:pPr marL="285750" indent="-285750">
              <a:buFont typeface="Courier New" panose="02070309020205020404" pitchFamily="49" charset="0"/>
              <a:buChar char="o"/>
            </a:pPr>
            <a:r>
              <a:rPr lang="en-GB" sz="1600" dirty="0">
                <a:solidFill>
                  <a:schemeClr val="bg1"/>
                </a:solidFill>
              </a:rPr>
              <a:t>Make time for them</a:t>
            </a:r>
          </a:p>
          <a:p>
            <a:pPr marL="285750" indent="-285750">
              <a:buFont typeface="Courier New" panose="02070309020205020404" pitchFamily="49" charset="0"/>
              <a:buChar char="o"/>
            </a:pPr>
            <a:r>
              <a:rPr lang="en-GB" sz="1600" dirty="0">
                <a:solidFill>
                  <a:schemeClr val="bg1"/>
                </a:solidFill>
              </a:rPr>
              <a:t>Talk and listen </a:t>
            </a:r>
          </a:p>
          <a:p>
            <a:pPr marL="285750" indent="-285750">
              <a:buFont typeface="Courier New" panose="02070309020205020404" pitchFamily="49" charset="0"/>
              <a:buChar char="o"/>
            </a:pPr>
            <a:r>
              <a:rPr lang="en-GB" sz="1600" dirty="0">
                <a:solidFill>
                  <a:schemeClr val="bg1"/>
                </a:solidFill>
              </a:rPr>
              <a:t>Give them clear and correct information</a:t>
            </a:r>
          </a:p>
          <a:p>
            <a:pPr marL="285750" indent="-285750">
              <a:buFont typeface="Courier New" panose="02070309020205020404" pitchFamily="49" charset="0"/>
              <a:buChar char="o"/>
            </a:pPr>
            <a:r>
              <a:rPr lang="en-GB" sz="1600" dirty="0">
                <a:solidFill>
                  <a:schemeClr val="bg1"/>
                </a:solidFill>
              </a:rPr>
              <a:t>Be aware of how you react</a:t>
            </a:r>
          </a:p>
          <a:p>
            <a:pPr marL="285750" indent="-285750">
              <a:buFont typeface="Courier New" panose="02070309020205020404" pitchFamily="49" charset="0"/>
              <a:buChar char="o"/>
            </a:pPr>
            <a:r>
              <a:rPr lang="en-GB" sz="1600" dirty="0">
                <a:solidFill>
                  <a:schemeClr val="bg1"/>
                </a:solidFill>
              </a:rPr>
              <a:t>Create new routines and boundaries</a:t>
            </a:r>
          </a:p>
        </p:txBody>
      </p:sp>
      <p:pic>
        <p:nvPicPr>
          <p:cNvPr id="18" name="Picture 17">
            <a:extLst>
              <a:ext uri="{FF2B5EF4-FFF2-40B4-BE49-F238E27FC236}">
                <a16:creationId xmlns:a16="http://schemas.microsoft.com/office/drawing/2014/main" id="{45AB9AF3-6539-4197-A112-86894E6F3726}"/>
              </a:ext>
            </a:extLst>
          </p:cNvPr>
          <p:cNvPicPr>
            <a:picLocks noChangeAspect="1"/>
          </p:cNvPicPr>
          <p:nvPr/>
        </p:nvPicPr>
        <p:blipFill>
          <a:blip r:embed="rId11"/>
          <a:stretch>
            <a:fillRect/>
          </a:stretch>
        </p:blipFill>
        <p:spPr>
          <a:xfrm>
            <a:off x="8380476" y="5465135"/>
            <a:ext cx="1323505" cy="871657"/>
          </a:xfrm>
          <a:prstGeom prst="rect">
            <a:avLst/>
          </a:prstGeom>
        </p:spPr>
      </p:pic>
      <p:pic>
        <p:nvPicPr>
          <p:cNvPr id="19" name="Picture 18">
            <a:extLst>
              <a:ext uri="{FF2B5EF4-FFF2-40B4-BE49-F238E27FC236}">
                <a16:creationId xmlns:a16="http://schemas.microsoft.com/office/drawing/2014/main" id="{CD0E78F8-81DE-4B36-A95A-AC972CC2DD57}"/>
              </a:ext>
            </a:extLst>
          </p:cNvPr>
          <p:cNvPicPr>
            <a:picLocks noChangeAspect="1"/>
          </p:cNvPicPr>
          <p:nvPr/>
        </p:nvPicPr>
        <p:blipFill>
          <a:blip r:embed="rId12"/>
          <a:stretch>
            <a:fillRect/>
          </a:stretch>
        </p:blipFill>
        <p:spPr>
          <a:xfrm>
            <a:off x="10275416" y="5464988"/>
            <a:ext cx="1322947" cy="871804"/>
          </a:xfrm>
          <a:prstGeom prst="rect">
            <a:avLst/>
          </a:prstGeom>
        </p:spPr>
      </p:pic>
      <p:sp>
        <p:nvSpPr>
          <p:cNvPr id="20" name="TextBox 19">
            <a:extLst>
              <a:ext uri="{FF2B5EF4-FFF2-40B4-BE49-F238E27FC236}">
                <a16:creationId xmlns:a16="http://schemas.microsoft.com/office/drawing/2014/main" id="{EAD6EAED-DFF3-4AC4-8851-00B9CB333604}"/>
              </a:ext>
            </a:extLst>
          </p:cNvPr>
          <p:cNvSpPr txBox="1"/>
          <p:nvPr/>
        </p:nvSpPr>
        <p:spPr>
          <a:xfrm>
            <a:off x="10175334" y="5186754"/>
            <a:ext cx="1635278" cy="307777"/>
          </a:xfrm>
          <a:prstGeom prst="rect">
            <a:avLst/>
          </a:prstGeom>
          <a:noFill/>
        </p:spPr>
        <p:txBody>
          <a:bodyPr wrap="square" rtlCol="0">
            <a:spAutoFit/>
          </a:bodyPr>
          <a:lstStyle/>
          <a:p>
            <a:r>
              <a:rPr lang="en-GB" sz="1400" dirty="0">
                <a:solidFill>
                  <a:srgbClr val="FFFF00"/>
                </a:solidFill>
              </a:rPr>
              <a:t>(GOV.UK, 2020)</a:t>
            </a:r>
          </a:p>
        </p:txBody>
      </p:sp>
      <p:pic>
        <p:nvPicPr>
          <p:cNvPr id="10" name="Audio 9">
            <a:hlinkClick r:id="" action="ppaction://media"/>
            <a:extLst>
              <a:ext uri="{FF2B5EF4-FFF2-40B4-BE49-F238E27FC236}">
                <a16:creationId xmlns:a16="http://schemas.microsoft.com/office/drawing/2014/main" id="{51BED55C-1BD0-4937-8153-410F91B0F820}"/>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18875906"/>
      </p:ext>
    </p:extLst>
  </p:cSld>
  <p:clrMapOvr>
    <a:masterClrMapping/>
  </p:clrMapOvr>
  <mc:AlternateContent xmlns:mc="http://schemas.openxmlformats.org/markup-compatibility/2006" xmlns:p14="http://schemas.microsoft.com/office/powerpoint/2010/main">
    <mc:Choice Requires="p14">
      <p:transition spd="slow" p14:dur="2000" advTm="165840"/>
    </mc:Choice>
    <mc:Fallback xmlns="">
      <p:transition spd="slow" advTm="1658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28F71416-5DA0-4BF0-A0B7-09E99E3610AE}"/>
              </a:ext>
            </a:extLst>
          </p:cNvPr>
          <p:cNvSpPr txBox="1"/>
          <p:nvPr/>
        </p:nvSpPr>
        <p:spPr>
          <a:xfrm>
            <a:off x="886967" y="507963"/>
            <a:ext cx="3066554" cy="5842069"/>
          </a:xfrm>
          <a:prstGeom prst="rect">
            <a:avLst/>
          </a:prstGeom>
          <a:solidFill>
            <a:srgbClr val="002060"/>
          </a:solidFill>
        </p:spPr>
        <p:txBody>
          <a:bodyPr wrap="square" rtlCol="0">
            <a:spAutoFit/>
          </a:bodyPr>
          <a:lstStyle/>
          <a:p>
            <a:endParaRPr lang="en-GB" dirty="0"/>
          </a:p>
        </p:txBody>
      </p:sp>
      <p:sp>
        <p:nvSpPr>
          <p:cNvPr id="10" name="Speech Bubble: Rectangle with Corners Rounded 9">
            <a:extLst>
              <a:ext uri="{FF2B5EF4-FFF2-40B4-BE49-F238E27FC236}">
                <a16:creationId xmlns:a16="http://schemas.microsoft.com/office/drawing/2014/main" id="{7E8780AA-9E0A-4FBD-980D-AEE48CDB7A64}"/>
              </a:ext>
            </a:extLst>
          </p:cNvPr>
          <p:cNvSpPr/>
          <p:nvPr/>
        </p:nvSpPr>
        <p:spPr>
          <a:xfrm>
            <a:off x="1158373" y="1155609"/>
            <a:ext cx="2523744" cy="923544"/>
          </a:xfrm>
          <a:prstGeom prst="wedgeRoundRectCallout">
            <a:avLst>
              <a:gd name="adj1" fmla="val -19021"/>
              <a:gd name="adj2" fmla="val 50619"/>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F770F287-AF8B-427D-A799-8F276D14054C}"/>
              </a:ext>
            </a:extLst>
          </p:cNvPr>
          <p:cNvPicPr>
            <a:picLocks noChangeAspect="1"/>
          </p:cNvPicPr>
          <p:nvPr/>
        </p:nvPicPr>
        <p:blipFill>
          <a:blip r:embed="rId4"/>
          <a:stretch>
            <a:fillRect/>
          </a:stretch>
        </p:blipFill>
        <p:spPr>
          <a:xfrm>
            <a:off x="886968" y="4778847"/>
            <a:ext cx="3066554" cy="1571186"/>
          </a:xfrm>
          <a:prstGeom prst="rect">
            <a:avLst/>
          </a:prstGeom>
        </p:spPr>
      </p:pic>
      <p:sp>
        <p:nvSpPr>
          <p:cNvPr id="13" name="Rectangle 12">
            <a:extLst>
              <a:ext uri="{FF2B5EF4-FFF2-40B4-BE49-F238E27FC236}">
                <a16:creationId xmlns:a16="http://schemas.microsoft.com/office/drawing/2014/main" id="{0FAB6ABE-D23C-40D1-9F88-1D904B037E2A}"/>
              </a:ext>
            </a:extLst>
          </p:cNvPr>
          <p:cNvSpPr/>
          <p:nvPr/>
        </p:nvSpPr>
        <p:spPr>
          <a:xfrm flipH="1">
            <a:off x="-1031615" y="724119"/>
            <a:ext cx="6903720" cy="369332"/>
          </a:xfrm>
          <a:prstGeom prst="rect">
            <a:avLst/>
          </a:prstGeom>
          <a:noFill/>
        </p:spPr>
        <p:txBody>
          <a:bodyPr wrap="square" lIns="91440" tIns="45720" rIns="91440" bIns="45720">
            <a:spAutoFit/>
          </a:bodyPr>
          <a:lstStyle/>
          <a:p>
            <a:pPr algn="ctr"/>
            <a:r>
              <a:rPr lang="en-US" b="1" dirty="0">
                <a:ln w="12700">
                  <a:solidFill>
                    <a:schemeClr val="accent1"/>
                  </a:solidFill>
                  <a:prstDash val="solid"/>
                </a:ln>
                <a:solidFill>
                  <a:srgbClr val="FFFF00"/>
                </a:solidFill>
                <a:effectLst>
                  <a:outerShdw dist="38100" dir="2640000" algn="bl" rotWithShape="0">
                    <a:schemeClr val="accent1"/>
                  </a:outerShdw>
                </a:effectLst>
              </a:rPr>
              <a:t>Did you know?</a:t>
            </a:r>
            <a:endParaRPr lang="en-US" b="1" cap="none" spc="0" dirty="0">
              <a:ln w="12700">
                <a:solidFill>
                  <a:schemeClr val="accent1"/>
                </a:solidFill>
                <a:prstDash val="solid"/>
              </a:ln>
              <a:solidFill>
                <a:srgbClr val="FFFF00"/>
              </a:solidFill>
              <a:effectLst>
                <a:outerShdw dist="38100" dir="2640000" algn="bl" rotWithShape="0">
                  <a:schemeClr val="accent1"/>
                </a:outerShdw>
              </a:effectLst>
            </a:endParaRPr>
          </a:p>
        </p:txBody>
      </p:sp>
      <p:sp>
        <p:nvSpPr>
          <p:cNvPr id="15" name="Speech Bubble: Rectangle with Corners Rounded 14">
            <a:extLst>
              <a:ext uri="{FF2B5EF4-FFF2-40B4-BE49-F238E27FC236}">
                <a16:creationId xmlns:a16="http://schemas.microsoft.com/office/drawing/2014/main" id="{F1DE56BF-8711-4A6A-A7DD-14AB2CA41310}"/>
              </a:ext>
            </a:extLst>
          </p:cNvPr>
          <p:cNvSpPr/>
          <p:nvPr/>
        </p:nvSpPr>
        <p:spPr>
          <a:xfrm>
            <a:off x="1158372" y="2310351"/>
            <a:ext cx="2523744" cy="923544"/>
          </a:xfrm>
          <a:prstGeom prst="wedgeRoundRectCallout">
            <a:avLst>
              <a:gd name="adj1" fmla="val 22803"/>
              <a:gd name="adj2" fmla="val 50619"/>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Speech Bubble: Rectangle with Corners Rounded 15">
            <a:extLst>
              <a:ext uri="{FF2B5EF4-FFF2-40B4-BE49-F238E27FC236}">
                <a16:creationId xmlns:a16="http://schemas.microsoft.com/office/drawing/2014/main" id="{0B21CC17-80D0-427F-AE0F-E7011DCFB173}"/>
              </a:ext>
            </a:extLst>
          </p:cNvPr>
          <p:cNvSpPr/>
          <p:nvPr/>
        </p:nvSpPr>
        <p:spPr>
          <a:xfrm>
            <a:off x="1158372" y="3465093"/>
            <a:ext cx="2523744" cy="1075101"/>
          </a:xfrm>
          <a:prstGeom prst="wedgeRoundRectCallout">
            <a:avLst>
              <a:gd name="adj1" fmla="val -21296"/>
              <a:gd name="adj2" fmla="val 50607"/>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TextBox 17">
            <a:extLst>
              <a:ext uri="{FF2B5EF4-FFF2-40B4-BE49-F238E27FC236}">
                <a16:creationId xmlns:a16="http://schemas.microsoft.com/office/drawing/2014/main" id="{568D7C7B-6A25-406F-83D0-003C0BA75BE1}"/>
              </a:ext>
            </a:extLst>
          </p:cNvPr>
          <p:cNvSpPr txBox="1"/>
          <p:nvPr/>
        </p:nvSpPr>
        <p:spPr>
          <a:xfrm>
            <a:off x="4622228" y="492972"/>
            <a:ext cx="3063239" cy="5842069"/>
          </a:xfrm>
          <a:prstGeom prst="rect">
            <a:avLst/>
          </a:prstGeom>
          <a:solidFill>
            <a:srgbClr val="002060"/>
          </a:solidFill>
        </p:spPr>
        <p:txBody>
          <a:bodyPr wrap="square" rtlCol="0">
            <a:spAutoFit/>
          </a:bodyPr>
          <a:lstStyle/>
          <a:p>
            <a:endParaRPr lang="en-GB" dirty="0"/>
          </a:p>
        </p:txBody>
      </p:sp>
      <p:pic>
        <p:nvPicPr>
          <p:cNvPr id="19" name="Picture 18">
            <a:extLst>
              <a:ext uri="{FF2B5EF4-FFF2-40B4-BE49-F238E27FC236}">
                <a16:creationId xmlns:a16="http://schemas.microsoft.com/office/drawing/2014/main" id="{C7CB7A44-E6B5-474D-A151-D9C220355EEA}"/>
              </a:ext>
            </a:extLst>
          </p:cNvPr>
          <p:cNvPicPr>
            <a:picLocks noChangeAspect="1"/>
          </p:cNvPicPr>
          <p:nvPr/>
        </p:nvPicPr>
        <p:blipFill>
          <a:blip r:embed="rId5"/>
          <a:stretch>
            <a:fillRect/>
          </a:stretch>
        </p:blipFill>
        <p:spPr>
          <a:xfrm>
            <a:off x="8384784" y="507962"/>
            <a:ext cx="3060457" cy="5846571"/>
          </a:xfrm>
          <a:prstGeom prst="rect">
            <a:avLst/>
          </a:prstGeom>
        </p:spPr>
      </p:pic>
      <p:pic>
        <p:nvPicPr>
          <p:cNvPr id="20" name="Picture 19">
            <a:extLst>
              <a:ext uri="{FF2B5EF4-FFF2-40B4-BE49-F238E27FC236}">
                <a16:creationId xmlns:a16="http://schemas.microsoft.com/office/drawing/2014/main" id="{A30A8976-D828-44FC-879D-8E924B24C275}"/>
              </a:ext>
            </a:extLst>
          </p:cNvPr>
          <p:cNvPicPr>
            <a:picLocks noChangeAspect="1"/>
          </p:cNvPicPr>
          <p:nvPr/>
        </p:nvPicPr>
        <p:blipFill>
          <a:blip r:embed="rId6"/>
          <a:stretch>
            <a:fillRect/>
          </a:stretch>
        </p:blipFill>
        <p:spPr>
          <a:xfrm>
            <a:off x="8384783" y="503467"/>
            <a:ext cx="3060457" cy="861800"/>
          </a:xfrm>
          <a:prstGeom prst="rect">
            <a:avLst/>
          </a:prstGeom>
        </p:spPr>
      </p:pic>
      <p:sp>
        <p:nvSpPr>
          <p:cNvPr id="21" name="TextBox 20">
            <a:extLst>
              <a:ext uri="{FF2B5EF4-FFF2-40B4-BE49-F238E27FC236}">
                <a16:creationId xmlns:a16="http://schemas.microsoft.com/office/drawing/2014/main" id="{7CE4BC40-33B6-4C1B-B5C0-21B4D33FB39A}"/>
              </a:ext>
            </a:extLst>
          </p:cNvPr>
          <p:cNvSpPr txBox="1"/>
          <p:nvPr/>
        </p:nvSpPr>
        <p:spPr>
          <a:xfrm>
            <a:off x="4652837" y="584185"/>
            <a:ext cx="3063240" cy="1077218"/>
          </a:xfrm>
          <a:prstGeom prst="rect">
            <a:avLst/>
          </a:prstGeom>
          <a:noFill/>
        </p:spPr>
        <p:txBody>
          <a:bodyPr wrap="square" rtlCol="0">
            <a:spAutoFit/>
          </a:bodyPr>
          <a:lstStyle/>
          <a:p>
            <a:pPr algn="ctr"/>
            <a:r>
              <a:rPr lang="en-GB" sz="1600" dirty="0">
                <a:solidFill>
                  <a:srgbClr val="FFFF00"/>
                </a:solidFill>
              </a:rPr>
              <a:t>Remember that in the process of caring and supporting your child that you must take care of yourself too.</a:t>
            </a:r>
          </a:p>
        </p:txBody>
      </p:sp>
      <p:pic>
        <p:nvPicPr>
          <p:cNvPr id="22" name="Picture 21">
            <a:extLst>
              <a:ext uri="{FF2B5EF4-FFF2-40B4-BE49-F238E27FC236}">
                <a16:creationId xmlns:a16="http://schemas.microsoft.com/office/drawing/2014/main" id="{3BB4A5BA-02B5-4EC8-A399-EE0AB7449FEF}"/>
              </a:ext>
            </a:extLst>
          </p:cNvPr>
          <p:cNvPicPr>
            <a:picLocks noChangeAspect="1"/>
          </p:cNvPicPr>
          <p:nvPr/>
        </p:nvPicPr>
        <p:blipFill>
          <a:blip r:embed="rId7"/>
          <a:stretch>
            <a:fillRect/>
          </a:stretch>
        </p:blipFill>
        <p:spPr>
          <a:xfrm>
            <a:off x="5533758" y="5028484"/>
            <a:ext cx="1245331" cy="1245331"/>
          </a:xfrm>
          <a:prstGeom prst="rect">
            <a:avLst/>
          </a:prstGeom>
        </p:spPr>
      </p:pic>
      <p:sp>
        <p:nvSpPr>
          <p:cNvPr id="24" name="TextBox 23">
            <a:extLst>
              <a:ext uri="{FF2B5EF4-FFF2-40B4-BE49-F238E27FC236}">
                <a16:creationId xmlns:a16="http://schemas.microsoft.com/office/drawing/2014/main" id="{5786499B-F10C-46C6-AEB2-0AB3961DEE9A}"/>
              </a:ext>
            </a:extLst>
          </p:cNvPr>
          <p:cNvSpPr txBox="1"/>
          <p:nvPr/>
        </p:nvSpPr>
        <p:spPr>
          <a:xfrm>
            <a:off x="4763959" y="4019453"/>
            <a:ext cx="2779776" cy="1015663"/>
          </a:xfrm>
          <a:prstGeom prst="rect">
            <a:avLst/>
          </a:prstGeom>
          <a:noFill/>
        </p:spPr>
        <p:txBody>
          <a:bodyPr wrap="square" rtlCol="0">
            <a:spAutoFit/>
          </a:bodyPr>
          <a:lstStyle/>
          <a:p>
            <a:pPr algn="ctr"/>
            <a:r>
              <a:rPr lang="en-GB" sz="1200" dirty="0">
                <a:solidFill>
                  <a:srgbClr val="FFFF00"/>
                </a:solidFill>
              </a:rPr>
              <a:t>When you take time to care for your own health and wellbeing you are more likely to be able to deal with situations calmy and confidently and support your child better (GOV.UK, 2021). </a:t>
            </a:r>
          </a:p>
        </p:txBody>
      </p:sp>
      <p:sp>
        <p:nvSpPr>
          <p:cNvPr id="25" name="TextBox 24">
            <a:extLst>
              <a:ext uri="{FF2B5EF4-FFF2-40B4-BE49-F238E27FC236}">
                <a16:creationId xmlns:a16="http://schemas.microsoft.com/office/drawing/2014/main" id="{198D1AE6-5B56-44FC-B0B4-963659EE4324}"/>
              </a:ext>
            </a:extLst>
          </p:cNvPr>
          <p:cNvSpPr txBox="1"/>
          <p:nvPr/>
        </p:nvSpPr>
        <p:spPr>
          <a:xfrm>
            <a:off x="8527311" y="1874741"/>
            <a:ext cx="2742280" cy="3847207"/>
          </a:xfrm>
          <a:prstGeom prst="rect">
            <a:avLst/>
          </a:prstGeom>
          <a:noFill/>
        </p:spPr>
        <p:txBody>
          <a:bodyPr wrap="square" rtlCol="0">
            <a:spAutoFit/>
          </a:bodyPr>
          <a:lstStyle/>
          <a:p>
            <a:r>
              <a:rPr lang="en-GB" sz="1100" b="1" dirty="0">
                <a:solidFill>
                  <a:schemeClr val="bg2"/>
                </a:solidFill>
              </a:rPr>
              <a:t>Shout 85258 </a:t>
            </a:r>
            <a:r>
              <a:rPr lang="en-GB" sz="1100" dirty="0">
                <a:solidFill>
                  <a:schemeClr val="bg2"/>
                </a:solidFill>
              </a:rPr>
              <a:t>– Shout is a helpline designed to help with feelings of suicide, depressions, anxiety, abuse, relationship problems and bullying.</a:t>
            </a:r>
          </a:p>
          <a:p>
            <a:r>
              <a:rPr lang="en-GB" sz="1100" dirty="0">
                <a:solidFill>
                  <a:schemeClr val="bg2"/>
                </a:solidFill>
              </a:rPr>
              <a:t>Text ‘shout’ to 85258 to speak with trained volunteers who will help you talk about your problems.</a:t>
            </a:r>
          </a:p>
          <a:p>
            <a:endParaRPr lang="en-GB" sz="1100" dirty="0">
              <a:solidFill>
                <a:schemeClr val="bg2"/>
              </a:solidFill>
            </a:endParaRPr>
          </a:p>
          <a:p>
            <a:r>
              <a:rPr lang="en-GB" sz="1100" b="1" dirty="0">
                <a:solidFill>
                  <a:schemeClr val="bg2"/>
                </a:solidFill>
              </a:rPr>
              <a:t>Childline </a:t>
            </a:r>
            <a:r>
              <a:rPr lang="en-GB" sz="1100" dirty="0">
                <a:solidFill>
                  <a:schemeClr val="bg2"/>
                </a:solidFill>
              </a:rPr>
              <a:t>– Childline provides confidential advice and guidance to all children and young people. Call 0800 1111 free from 9.30am – 3.30am.</a:t>
            </a:r>
          </a:p>
          <a:p>
            <a:endParaRPr lang="en-GB" sz="1100" dirty="0">
              <a:solidFill>
                <a:schemeClr val="bg2"/>
              </a:solidFill>
            </a:endParaRPr>
          </a:p>
          <a:p>
            <a:r>
              <a:rPr lang="en-GB" sz="1100" b="1" dirty="0">
                <a:solidFill>
                  <a:schemeClr val="bg2"/>
                </a:solidFill>
              </a:rPr>
              <a:t>NHS Every Mind Matters </a:t>
            </a:r>
            <a:r>
              <a:rPr lang="en-GB" sz="1100" dirty="0">
                <a:solidFill>
                  <a:schemeClr val="bg2"/>
                </a:solidFill>
              </a:rPr>
              <a:t>– This website is for children and young people and includes ways in which they can look after there mental health and wellbeing. </a:t>
            </a:r>
          </a:p>
          <a:p>
            <a:endParaRPr lang="en-GB" sz="1100" dirty="0">
              <a:solidFill>
                <a:schemeClr val="bg2"/>
              </a:solidFill>
            </a:endParaRPr>
          </a:p>
          <a:p>
            <a:r>
              <a:rPr lang="en-GB" sz="1100" dirty="0">
                <a:solidFill>
                  <a:schemeClr val="bg2"/>
                </a:solidFill>
              </a:rPr>
              <a:t>If your child is in any immediate danger please ring 999.</a:t>
            </a:r>
          </a:p>
          <a:p>
            <a:endParaRPr lang="en-GB" sz="1200" dirty="0">
              <a:solidFill>
                <a:schemeClr val="bg2"/>
              </a:solidFill>
            </a:endParaRPr>
          </a:p>
          <a:p>
            <a:endParaRPr lang="en-GB" sz="1200" dirty="0">
              <a:solidFill>
                <a:schemeClr val="bg2"/>
              </a:solidFill>
            </a:endParaRPr>
          </a:p>
        </p:txBody>
      </p:sp>
      <p:sp>
        <p:nvSpPr>
          <p:cNvPr id="26" name="TextBox 25">
            <a:extLst>
              <a:ext uri="{FF2B5EF4-FFF2-40B4-BE49-F238E27FC236}">
                <a16:creationId xmlns:a16="http://schemas.microsoft.com/office/drawing/2014/main" id="{9FBEE678-1070-4717-AA11-5020108F40C0}"/>
              </a:ext>
            </a:extLst>
          </p:cNvPr>
          <p:cNvSpPr txBox="1"/>
          <p:nvPr/>
        </p:nvSpPr>
        <p:spPr>
          <a:xfrm>
            <a:off x="8491870" y="1446028"/>
            <a:ext cx="2813163" cy="369332"/>
          </a:xfrm>
          <a:prstGeom prst="rect">
            <a:avLst/>
          </a:prstGeom>
          <a:solidFill>
            <a:schemeClr val="accent6"/>
          </a:solidFill>
        </p:spPr>
        <p:txBody>
          <a:bodyPr wrap="square" rtlCol="0">
            <a:spAutoFit/>
          </a:bodyPr>
          <a:lstStyle/>
          <a:p>
            <a:pPr algn="ctr"/>
            <a:r>
              <a:rPr lang="en-GB" dirty="0"/>
              <a:t>For young people</a:t>
            </a:r>
          </a:p>
        </p:txBody>
      </p:sp>
      <p:pic>
        <p:nvPicPr>
          <p:cNvPr id="27" name="Picture 26">
            <a:extLst>
              <a:ext uri="{FF2B5EF4-FFF2-40B4-BE49-F238E27FC236}">
                <a16:creationId xmlns:a16="http://schemas.microsoft.com/office/drawing/2014/main" id="{6D801A03-B2B9-494F-AF57-D59697FFD63E}"/>
              </a:ext>
            </a:extLst>
          </p:cNvPr>
          <p:cNvPicPr>
            <a:picLocks noChangeAspect="1"/>
          </p:cNvPicPr>
          <p:nvPr/>
        </p:nvPicPr>
        <p:blipFill>
          <a:blip r:embed="rId8"/>
          <a:stretch>
            <a:fillRect/>
          </a:stretch>
        </p:blipFill>
        <p:spPr>
          <a:xfrm>
            <a:off x="8396641" y="5652962"/>
            <a:ext cx="3060457" cy="731262"/>
          </a:xfrm>
          <a:prstGeom prst="rect">
            <a:avLst/>
          </a:prstGeom>
        </p:spPr>
      </p:pic>
      <p:sp>
        <p:nvSpPr>
          <p:cNvPr id="28" name="TextBox 27">
            <a:extLst>
              <a:ext uri="{FF2B5EF4-FFF2-40B4-BE49-F238E27FC236}">
                <a16:creationId xmlns:a16="http://schemas.microsoft.com/office/drawing/2014/main" id="{83BD2FBF-AE5A-4137-B4A2-FD94C11A7845}"/>
              </a:ext>
            </a:extLst>
          </p:cNvPr>
          <p:cNvSpPr txBox="1"/>
          <p:nvPr/>
        </p:nvSpPr>
        <p:spPr>
          <a:xfrm>
            <a:off x="1223572" y="1209566"/>
            <a:ext cx="2393344" cy="738664"/>
          </a:xfrm>
          <a:prstGeom prst="rect">
            <a:avLst/>
          </a:prstGeom>
          <a:noFill/>
        </p:spPr>
        <p:txBody>
          <a:bodyPr wrap="square" rtlCol="0">
            <a:spAutoFit/>
          </a:bodyPr>
          <a:lstStyle/>
          <a:p>
            <a:pPr algn="ctr"/>
            <a:r>
              <a:rPr lang="en-GB" sz="1400" dirty="0"/>
              <a:t>83% of young people said the pandemic has made their mental health worse</a:t>
            </a:r>
          </a:p>
        </p:txBody>
      </p:sp>
      <p:sp>
        <p:nvSpPr>
          <p:cNvPr id="29" name="TextBox 28">
            <a:extLst>
              <a:ext uri="{FF2B5EF4-FFF2-40B4-BE49-F238E27FC236}">
                <a16:creationId xmlns:a16="http://schemas.microsoft.com/office/drawing/2014/main" id="{1C9FC81E-B588-4514-BE5A-65DAA6D76A3D}"/>
              </a:ext>
            </a:extLst>
          </p:cNvPr>
          <p:cNvSpPr txBox="1"/>
          <p:nvPr/>
        </p:nvSpPr>
        <p:spPr>
          <a:xfrm>
            <a:off x="1279465" y="2362427"/>
            <a:ext cx="2449243" cy="738664"/>
          </a:xfrm>
          <a:prstGeom prst="rect">
            <a:avLst/>
          </a:prstGeom>
          <a:noFill/>
        </p:spPr>
        <p:txBody>
          <a:bodyPr wrap="square" rtlCol="0">
            <a:spAutoFit/>
          </a:bodyPr>
          <a:lstStyle/>
          <a:p>
            <a:r>
              <a:rPr lang="en-GB" sz="1400" dirty="0"/>
              <a:t>24% of those aged 16- 29 years were worried about the affect on their well-being.</a:t>
            </a:r>
          </a:p>
        </p:txBody>
      </p:sp>
      <p:sp>
        <p:nvSpPr>
          <p:cNvPr id="30" name="TextBox 29">
            <a:extLst>
              <a:ext uri="{FF2B5EF4-FFF2-40B4-BE49-F238E27FC236}">
                <a16:creationId xmlns:a16="http://schemas.microsoft.com/office/drawing/2014/main" id="{AC970CF8-64C2-4226-AE20-541A1C9E0549}"/>
              </a:ext>
            </a:extLst>
          </p:cNvPr>
          <p:cNvSpPr txBox="1"/>
          <p:nvPr/>
        </p:nvSpPr>
        <p:spPr>
          <a:xfrm>
            <a:off x="2221909" y="1800705"/>
            <a:ext cx="2014598" cy="307777"/>
          </a:xfrm>
          <a:prstGeom prst="rect">
            <a:avLst/>
          </a:prstGeom>
          <a:noFill/>
        </p:spPr>
        <p:txBody>
          <a:bodyPr wrap="square" rtlCol="0">
            <a:spAutoFit/>
          </a:bodyPr>
          <a:lstStyle/>
          <a:p>
            <a:r>
              <a:rPr lang="en-GB" sz="1400" dirty="0"/>
              <a:t>(</a:t>
            </a:r>
            <a:r>
              <a:rPr lang="en-GB" sz="1100" dirty="0"/>
              <a:t>Young minds, 2020</a:t>
            </a:r>
            <a:r>
              <a:rPr lang="en-GB" sz="1400" dirty="0"/>
              <a:t>)</a:t>
            </a:r>
          </a:p>
        </p:txBody>
      </p:sp>
      <p:sp>
        <p:nvSpPr>
          <p:cNvPr id="31" name="TextBox 30">
            <a:extLst>
              <a:ext uri="{FF2B5EF4-FFF2-40B4-BE49-F238E27FC236}">
                <a16:creationId xmlns:a16="http://schemas.microsoft.com/office/drawing/2014/main" id="{7583FB52-9DD0-4158-AFC6-6591C5D07F72}"/>
              </a:ext>
            </a:extLst>
          </p:cNvPr>
          <p:cNvSpPr txBox="1"/>
          <p:nvPr/>
        </p:nvSpPr>
        <p:spPr>
          <a:xfrm>
            <a:off x="1204964" y="3421596"/>
            <a:ext cx="2523744" cy="1169551"/>
          </a:xfrm>
          <a:prstGeom prst="rect">
            <a:avLst/>
          </a:prstGeom>
          <a:noFill/>
        </p:spPr>
        <p:txBody>
          <a:bodyPr wrap="square" rtlCol="0">
            <a:spAutoFit/>
          </a:bodyPr>
          <a:lstStyle/>
          <a:p>
            <a:r>
              <a:rPr lang="en-GB" sz="1400" dirty="0"/>
              <a:t>24% of those aged between 16-29 years old were concerned about the affect on their school and university work.</a:t>
            </a:r>
          </a:p>
        </p:txBody>
      </p:sp>
      <p:sp>
        <p:nvSpPr>
          <p:cNvPr id="32" name="TextBox 31">
            <a:extLst>
              <a:ext uri="{FF2B5EF4-FFF2-40B4-BE49-F238E27FC236}">
                <a16:creationId xmlns:a16="http://schemas.microsoft.com/office/drawing/2014/main" id="{C712EFD7-B9DC-4FA3-844D-E2E91950B13F}"/>
              </a:ext>
            </a:extLst>
          </p:cNvPr>
          <p:cNvSpPr txBox="1"/>
          <p:nvPr/>
        </p:nvSpPr>
        <p:spPr>
          <a:xfrm>
            <a:off x="1685567" y="4540194"/>
            <a:ext cx="2727296" cy="261610"/>
          </a:xfrm>
          <a:prstGeom prst="rect">
            <a:avLst/>
          </a:prstGeom>
          <a:noFill/>
        </p:spPr>
        <p:txBody>
          <a:bodyPr wrap="square" rtlCol="0">
            <a:spAutoFit/>
          </a:bodyPr>
          <a:lstStyle/>
          <a:p>
            <a:r>
              <a:rPr lang="en-GB" sz="1100" dirty="0">
                <a:solidFill>
                  <a:schemeClr val="bg1"/>
                </a:solidFill>
              </a:rPr>
              <a:t>(Office for National Statistics, 2021)</a:t>
            </a:r>
            <a:endParaRPr lang="en-GB" sz="1100" dirty="0"/>
          </a:p>
        </p:txBody>
      </p:sp>
      <p:pic>
        <p:nvPicPr>
          <p:cNvPr id="35" name="Picture 34">
            <a:extLst>
              <a:ext uri="{FF2B5EF4-FFF2-40B4-BE49-F238E27FC236}">
                <a16:creationId xmlns:a16="http://schemas.microsoft.com/office/drawing/2014/main" id="{726481C2-97DB-486B-AFBA-CB4719E9F001}"/>
              </a:ext>
            </a:extLst>
          </p:cNvPr>
          <p:cNvPicPr>
            <a:picLocks noChangeAspect="1"/>
          </p:cNvPicPr>
          <p:nvPr/>
        </p:nvPicPr>
        <p:blipFill>
          <a:blip r:embed="rId9"/>
          <a:stretch>
            <a:fillRect/>
          </a:stretch>
        </p:blipFill>
        <p:spPr>
          <a:xfrm>
            <a:off x="4951858" y="1637766"/>
            <a:ext cx="2365383" cy="2360455"/>
          </a:xfrm>
          <a:prstGeom prst="rect">
            <a:avLst/>
          </a:prstGeom>
        </p:spPr>
      </p:pic>
      <p:pic>
        <p:nvPicPr>
          <p:cNvPr id="2" name="Audio 1">
            <a:hlinkClick r:id="" action="ppaction://media"/>
            <a:extLst>
              <a:ext uri="{FF2B5EF4-FFF2-40B4-BE49-F238E27FC236}">
                <a16:creationId xmlns:a16="http://schemas.microsoft.com/office/drawing/2014/main" id="{C1167A08-8FE4-479C-8D47-38F5044EC89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34653697"/>
      </p:ext>
    </p:extLst>
  </p:cSld>
  <p:clrMapOvr>
    <a:masterClrMapping/>
  </p:clrMapOvr>
  <mc:AlternateContent xmlns:mc="http://schemas.openxmlformats.org/markup-compatibility/2006" xmlns:p14="http://schemas.microsoft.com/office/powerpoint/2010/main">
    <mc:Choice Requires="p14">
      <p:transition spd="slow" p14:dur="2000" advTm="142511"/>
    </mc:Choice>
    <mc:Fallback xmlns="">
      <p:transition spd="slow" advTm="1425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2155CD3-83BB-4AEA-A737-FFB45BF5B99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9481AC0-C94A-42B2-A337-8F2BD27B4C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1044" y="374904"/>
            <a:ext cx="11409913"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9C990ECF-0B2F-4372-9715-326BA840E4E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736" y="539496"/>
            <a:ext cx="11082528" cy="577900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821A9E0F-F512-4F9D-BEF6-0A12650AD536}"/>
              </a:ext>
            </a:extLst>
          </p:cNvPr>
          <p:cNvPicPr>
            <a:picLocks noChangeAspect="1"/>
          </p:cNvPicPr>
          <p:nvPr/>
        </p:nvPicPr>
        <p:blipFill>
          <a:blip r:embed="rId4">
            <a:grayscl/>
          </a:blip>
          <a:stretch>
            <a:fillRect/>
          </a:stretch>
        </p:blipFill>
        <p:spPr>
          <a:xfrm>
            <a:off x="7251702" y="861229"/>
            <a:ext cx="4288177" cy="5135542"/>
          </a:xfrm>
          <a:prstGeom prst="rect">
            <a:avLst/>
          </a:prstGeom>
        </p:spPr>
      </p:pic>
      <p:sp>
        <p:nvSpPr>
          <p:cNvPr id="3" name="TextBox 2">
            <a:extLst>
              <a:ext uri="{FF2B5EF4-FFF2-40B4-BE49-F238E27FC236}">
                <a16:creationId xmlns:a16="http://schemas.microsoft.com/office/drawing/2014/main" id="{2EACBEA7-439F-41FE-98F4-F4541BACBFAC}"/>
              </a:ext>
            </a:extLst>
          </p:cNvPr>
          <p:cNvSpPr txBox="1"/>
          <p:nvPr/>
        </p:nvSpPr>
        <p:spPr>
          <a:xfrm>
            <a:off x="414886" y="635000"/>
            <a:ext cx="8061602" cy="1446550"/>
          </a:xfrm>
          <a:prstGeom prst="rect">
            <a:avLst/>
          </a:prstGeom>
          <a:noFill/>
        </p:spPr>
        <p:txBody>
          <a:bodyPr wrap="square" rtlCol="0">
            <a:spAutoFit/>
          </a:bodyPr>
          <a:lstStyle/>
          <a:p>
            <a:pPr algn="ctr"/>
            <a:r>
              <a:rPr lang="en-GB" sz="4400" b="1" dirty="0">
                <a:solidFill>
                  <a:srgbClr val="002060"/>
                </a:solidFill>
              </a:rPr>
              <a:t>Adverse Childhood Experiences</a:t>
            </a:r>
          </a:p>
          <a:p>
            <a:pPr algn="ctr"/>
            <a:r>
              <a:rPr lang="en-GB" sz="4400" b="1" dirty="0">
                <a:solidFill>
                  <a:srgbClr val="002060"/>
                </a:solidFill>
              </a:rPr>
              <a:t>(ACEs) and Covid-19</a:t>
            </a:r>
          </a:p>
        </p:txBody>
      </p:sp>
      <p:sp>
        <p:nvSpPr>
          <p:cNvPr id="4" name="TextBox 3">
            <a:extLst>
              <a:ext uri="{FF2B5EF4-FFF2-40B4-BE49-F238E27FC236}">
                <a16:creationId xmlns:a16="http://schemas.microsoft.com/office/drawing/2014/main" id="{0FBFEB99-F7DB-4881-B39C-F87BF91EE423}"/>
              </a:ext>
            </a:extLst>
          </p:cNvPr>
          <p:cNvSpPr txBox="1"/>
          <p:nvPr/>
        </p:nvSpPr>
        <p:spPr>
          <a:xfrm>
            <a:off x="946205" y="2130950"/>
            <a:ext cx="6208112" cy="3538330"/>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ECC70E0B-FE71-4E0E-8BF6-C02FAD0C293A}"/>
              </a:ext>
            </a:extLst>
          </p:cNvPr>
          <p:cNvSpPr txBox="1"/>
          <p:nvPr/>
        </p:nvSpPr>
        <p:spPr>
          <a:xfrm>
            <a:off x="869190" y="2372230"/>
            <a:ext cx="6784338" cy="3416320"/>
          </a:xfrm>
          <a:prstGeom prst="rect">
            <a:avLst/>
          </a:prstGeom>
          <a:noFill/>
        </p:spPr>
        <p:txBody>
          <a:bodyPr wrap="square" rtlCol="0">
            <a:spAutoFit/>
          </a:bodyPr>
          <a:lstStyle/>
          <a:p>
            <a:pPr algn="ctr"/>
            <a:r>
              <a:rPr lang="en-GB" sz="2400" dirty="0">
                <a:solidFill>
                  <a:srgbClr val="0070C0"/>
                </a:solidFill>
              </a:rPr>
              <a:t>ACEs are traumatic and/or stressful experiences throughout childhood which can impact an individual during the course of their lives (Liverpool CAMHS, no date). </a:t>
            </a:r>
          </a:p>
          <a:p>
            <a:pPr algn="ctr"/>
            <a:endParaRPr lang="en-GB" sz="2400" dirty="0">
              <a:solidFill>
                <a:srgbClr val="0070C0"/>
              </a:solidFill>
            </a:endParaRPr>
          </a:p>
          <a:p>
            <a:pPr algn="ctr"/>
            <a:r>
              <a:rPr lang="en-GB" sz="2400" dirty="0">
                <a:solidFill>
                  <a:srgbClr val="0070C0"/>
                </a:solidFill>
              </a:rPr>
              <a:t>Hudd (2021) suggests that due to the long lasting impacts the pandemic is due to have on children and young people that the pandemic may become an ACE in itself in the future. </a:t>
            </a:r>
          </a:p>
        </p:txBody>
      </p:sp>
      <p:pic>
        <p:nvPicPr>
          <p:cNvPr id="8" name="Audio 7">
            <a:hlinkClick r:id="" action="ppaction://media"/>
            <a:extLst>
              <a:ext uri="{FF2B5EF4-FFF2-40B4-BE49-F238E27FC236}">
                <a16:creationId xmlns:a16="http://schemas.microsoft.com/office/drawing/2014/main" id="{C9FDD152-752B-41B7-8C67-5109A1675CC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81631702"/>
      </p:ext>
    </p:extLst>
  </p:cSld>
  <p:clrMapOvr>
    <a:masterClrMapping/>
  </p:clrMapOvr>
  <mc:AlternateContent xmlns:mc="http://schemas.openxmlformats.org/markup-compatibility/2006" xmlns:p14="http://schemas.microsoft.com/office/powerpoint/2010/main">
    <mc:Choice Requires="p14">
      <p:transition spd="slow" p14:dur="2000" advTm="102906"/>
    </mc:Choice>
    <mc:Fallback xmlns="">
      <p:transition spd="slow" advTm="102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E94681D-2A4C-4A8D-B9B5-31D440D032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B65ABA3-820C-4D75-9437-9EFA1ADFE1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6" name="Rectangle 25">
            <a:extLst>
              <a:ext uri="{FF2B5EF4-FFF2-40B4-BE49-F238E27FC236}">
                <a16:creationId xmlns:a16="http://schemas.microsoft.com/office/drawing/2014/main" id="{036BF2FB-90D8-48DB-BD34-D040CDCFF2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8" name="Rectangle 27">
            <a:extLst>
              <a:ext uri="{FF2B5EF4-FFF2-40B4-BE49-F238E27FC236}">
                <a16:creationId xmlns:a16="http://schemas.microsoft.com/office/drawing/2014/main" id="{78632963-757B-40C2-BB84-FC6107A54D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standing in front of a sunset&#10;&#10;Description automatically generated with low confidence">
            <a:extLst>
              <a:ext uri="{FF2B5EF4-FFF2-40B4-BE49-F238E27FC236}">
                <a16:creationId xmlns:a16="http://schemas.microsoft.com/office/drawing/2014/main" id="{F028B30B-27AC-4D15-A672-0894D913D61C}"/>
              </a:ext>
            </a:extLst>
          </p:cNvPr>
          <p:cNvPicPr>
            <a:picLocks noChangeAspect="1"/>
          </p:cNvPicPr>
          <p:nvPr/>
        </p:nvPicPr>
        <p:blipFill rotWithShape="1">
          <a:blip r:embed="rId4"/>
          <a:srcRect l="19192" t="841" b="8250"/>
          <a:stretch/>
        </p:blipFill>
        <p:spPr>
          <a:xfrm>
            <a:off x="20" y="-1"/>
            <a:ext cx="12191980" cy="6857999"/>
          </a:xfrm>
          <a:prstGeom prst="rect">
            <a:avLst/>
          </a:prstGeom>
        </p:spPr>
      </p:pic>
      <p:sp>
        <p:nvSpPr>
          <p:cNvPr id="30" name="Rectangle 29">
            <a:extLst>
              <a:ext uri="{FF2B5EF4-FFF2-40B4-BE49-F238E27FC236}">
                <a16:creationId xmlns:a16="http://schemas.microsoft.com/office/drawing/2014/main" id="{2853AE55-7E35-44B0-89F1-3F52B262AF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BC4BE4D-4B50-4F51-9F85-4B5D60B02D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0B429B-FD63-4B3D-9322-0A4212006015}"/>
              </a:ext>
            </a:extLst>
          </p:cNvPr>
          <p:cNvSpPr>
            <a:spLocks noGrp="1"/>
          </p:cNvSpPr>
          <p:nvPr>
            <p:ph type="title"/>
          </p:nvPr>
        </p:nvSpPr>
        <p:spPr>
          <a:xfrm>
            <a:off x="6846137" y="727626"/>
            <a:ext cx="4602152" cy="1718225"/>
          </a:xfrm>
        </p:spPr>
        <p:txBody>
          <a:bodyPr vert="horz" lIns="91440" tIns="45720" rIns="91440" bIns="45720" rtlCol="0" anchor="ctr">
            <a:normAutofit/>
          </a:bodyPr>
          <a:lstStyle/>
          <a:p>
            <a:pPr algn="ctr"/>
            <a:r>
              <a:rPr lang="en-US" sz="4400" b="1" dirty="0"/>
              <a:t>Youth work support</a:t>
            </a:r>
          </a:p>
        </p:txBody>
      </p:sp>
      <p:sp>
        <p:nvSpPr>
          <p:cNvPr id="3" name="TextBox 2">
            <a:extLst>
              <a:ext uri="{FF2B5EF4-FFF2-40B4-BE49-F238E27FC236}">
                <a16:creationId xmlns:a16="http://schemas.microsoft.com/office/drawing/2014/main" id="{DB4E64C4-353C-4C4F-9752-A99B72FD4E2D}"/>
              </a:ext>
            </a:extLst>
          </p:cNvPr>
          <p:cNvSpPr txBox="1"/>
          <p:nvPr/>
        </p:nvSpPr>
        <p:spPr>
          <a:xfrm>
            <a:off x="6846137" y="2538920"/>
            <a:ext cx="4602152" cy="3480066"/>
          </a:xfrm>
          <a:prstGeom prst="rect">
            <a:avLst/>
          </a:prstGeom>
        </p:spPr>
        <p:txBody>
          <a:bodyPr vert="horz" lIns="91440" tIns="45720" rIns="91440" bIns="45720" rtlCol="0">
            <a:normAutofit fontScale="92500" lnSpcReduction="10000"/>
          </a:bodyPr>
          <a:lstStyle/>
          <a:p>
            <a:pPr defTabSz="914400">
              <a:spcAft>
                <a:spcPts val="600"/>
              </a:spcAft>
              <a:buClr>
                <a:schemeClr val="tx1">
                  <a:lumMod val="85000"/>
                  <a:lumOff val="15000"/>
                </a:schemeClr>
              </a:buClr>
            </a:pPr>
            <a:r>
              <a:rPr lang="en-US" sz="2000" dirty="0">
                <a:latin typeface="Bahnschrift" panose="020B0502040204020203" pitchFamily="34" charset="0"/>
              </a:rPr>
              <a:t>As Youth workers we are often faced with supporting young people experiencing a wide range of problems.</a:t>
            </a:r>
          </a:p>
          <a:p>
            <a:pPr defTabSz="914400">
              <a:spcAft>
                <a:spcPts val="600"/>
              </a:spcAft>
              <a:buClr>
                <a:schemeClr val="tx1">
                  <a:lumMod val="85000"/>
                  <a:lumOff val="15000"/>
                </a:schemeClr>
              </a:buClr>
            </a:pPr>
            <a:endParaRPr lang="en-US" sz="2000" dirty="0">
              <a:latin typeface="Bahnschrift" panose="020B0502040204020203" pitchFamily="34" charset="0"/>
            </a:endParaRPr>
          </a:p>
          <a:p>
            <a:pPr defTabSz="914400">
              <a:spcAft>
                <a:spcPts val="600"/>
              </a:spcAft>
              <a:buClr>
                <a:schemeClr val="tx1">
                  <a:lumMod val="85000"/>
                  <a:lumOff val="15000"/>
                </a:schemeClr>
              </a:buClr>
            </a:pPr>
            <a:r>
              <a:rPr lang="en-US" sz="2000" dirty="0">
                <a:latin typeface="Bahnschrift" panose="020B0502040204020203" pitchFamily="34" charset="0"/>
              </a:rPr>
              <a:t>There has been a decline in support available due to cuts and this has contributed to worsening of issues. </a:t>
            </a:r>
          </a:p>
          <a:p>
            <a:pPr defTabSz="914400">
              <a:spcAft>
                <a:spcPts val="600"/>
              </a:spcAft>
              <a:buClr>
                <a:schemeClr val="tx1">
                  <a:lumMod val="85000"/>
                  <a:lumOff val="15000"/>
                </a:schemeClr>
              </a:buClr>
            </a:pPr>
            <a:endParaRPr lang="en-US" sz="2000" dirty="0">
              <a:latin typeface="Bahnschrift" panose="020B0502040204020203" pitchFamily="34" charset="0"/>
            </a:endParaRPr>
          </a:p>
          <a:p>
            <a:pPr defTabSz="914400">
              <a:spcAft>
                <a:spcPts val="600"/>
              </a:spcAft>
              <a:buClr>
                <a:schemeClr val="tx1">
                  <a:lumMod val="85000"/>
                  <a:lumOff val="15000"/>
                </a:schemeClr>
              </a:buClr>
            </a:pPr>
            <a:r>
              <a:rPr lang="en-US" sz="2000" dirty="0">
                <a:latin typeface="Bahnschrift" panose="020B0502040204020203" pitchFamily="34" charset="0"/>
              </a:rPr>
              <a:t>Early intervention from youth workers and other services is key in preventing long term problems. </a:t>
            </a:r>
          </a:p>
          <a:p>
            <a:pPr indent="-182880" defTabSz="914400">
              <a:spcAft>
                <a:spcPts val="600"/>
              </a:spcAft>
              <a:buClr>
                <a:schemeClr val="tx1">
                  <a:lumMod val="85000"/>
                  <a:lumOff val="15000"/>
                </a:schemeClr>
              </a:buClr>
              <a:buFont typeface="Garamond" pitchFamily="18" charset="0"/>
              <a:buChar char="◦"/>
            </a:pPr>
            <a:endParaRPr lang="en-US" dirty="0"/>
          </a:p>
          <a:p>
            <a:pPr indent="-182880" defTabSz="914400">
              <a:spcAft>
                <a:spcPts val="600"/>
              </a:spcAft>
              <a:buClr>
                <a:schemeClr val="tx1">
                  <a:lumMod val="85000"/>
                  <a:lumOff val="15000"/>
                </a:schemeClr>
              </a:buClr>
              <a:buFont typeface="Garamond" pitchFamily="18" charset="0"/>
              <a:buChar char="◦"/>
            </a:pPr>
            <a:endParaRPr lang="en-US" dirty="0"/>
          </a:p>
        </p:txBody>
      </p:sp>
      <p:sp>
        <p:nvSpPr>
          <p:cNvPr id="5" name="TextBox 4">
            <a:extLst>
              <a:ext uri="{FF2B5EF4-FFF2-40B4-BE49-F238E27FC236}">
                <a16:creationId xmlns:a16="http://schemas.microsoft.com/office/drawing/2014/main" id="{15191F55-2D5F-457C-B3EA-0C8FA748409F}"/>
              </a:ext>
            </a:extLst>
          </p:cNvPr>
          <p:cNvSpPr txBox="1"/>
          <p:nvPr/>
        </p:nvSpPr>
        <p:spPr>
          <a:xfrm>
            <a:off x="10077894" y="6070108"/>
            <a:ext cx="1857249" cy="369332"/>
          </a:xfrm>
          <a:prstGeom prst="rect">
            <a:avLst/>
          </a:prstGeom>
          <a:noFill/>
        </p:spPr>
        <p:txBody>
          <a:bodyPr wrap="square" rtlCol="0">
            <a:spAutoFit/>
          </a:bodyPr>
          <a:lstStyle/>
          <a:p>
            <a:r>
              <a:rPr lang="en-GB" dirty="0"/>
              <a:t>(Harding, 2019)</a:t>
            </a:r>
          </a:p>
        </p:txBody>
      </p:sp>
      <p:pic>
        <p:nvPicPr>
          <p:cNvPr id="6" name="Audio 5">
            <a:hlinkClick r:id="" action="ppaction://media"/>
            <a:extLst>
              <a:ext uri="{FF2B5EF4-FFF2-40B4-BE49-F238E27FC236}">
                <a16:creationId xmlns:a16="http://schemas.microsoft.com/office/drawing/2014/main" id="{C469469A-CFEE-4FF6-BA60-9AEFB3A9D8C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896385995"/>
      </p:ext>
    </p:extLst>
  </p:cSld>
  <p:clrMapOvr>
    <a:masterClrMapping/>
  </p:clrMapOvr>
  <mc:AlternateContent xmlns:mc="http://schemas.openxmlformats.org/markup-compatibility/2006" xmlns:p14="http://schemas.microsoft.com/office/powerpoint/2010/main">
    <mc:Choice Requires="p14">
      <p:transition spd="slow" p14:dur="2000" advTm="205320"/>
    </mc:Choice>
    <mc:Fallback xmlns="">
      <p:transition spd="slow" advTm="2053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04DB13E-F722-4ED6-BB00-556651E952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E8D93C5-28EB-42D0-86CE-D804955653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AB1B1E7D-F76D-4744-AF85-239E6998A4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4" name="Rectangle 13">
            <a:extLst>
              <a:ext uri="{FF2B5EF4-FFF2-40B4-BE49-F238E27FC236}">
                <a16:creationId xmlns:a16="http://schemas.microsoft.com/office/drawing/2014/main" id="{3BB65211-00DB-45B6-A223-033B2D19CB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6" name="Group 15">
            <a:extLst>
              <a:ext uri="{FF2B5EF4-FFF2-40B4-BE49-F238E27FC236}">
                <a16:creationId xmlns:a16="http://schemas.microsoft.com/office/drawing/2014/main" id="{E26428D7-C6F3-473D-A360-A3F5C3E8728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14DF524F-3FEF-4236-90C6-820E876A94E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400A003-1BE9-49C2-8E57-DCD9B870FC8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3BF0991-F9A1-4282-99DB-92D70239F6A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a16="http://schemas.microsoft.com/office/drawing/2014/main" id="{C8AC92D2-D6DE-4772-A874-5D65F883FC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23" name="Rectangle 22">
            <a:extLst>
              <a:ext uri="{FF2B5EF4-FFF2-40B4-BE49-F238E27FC236}">
                <a16:creationId xmlns:a16="http://schemas.microsoft.com/office/drawing/2014/main" id="{0F2E3678-25D0-49F9-9BD6-8D4D605650E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C88F7536-4445-4F45-9075-43BF9B20200A}"/>
              </a:ext>
            </a:extLst>
          </p:cNvPr>
          <p:cNvSpPr>
            <a:spLocks noGrp="1"/>
          </p:cNvSpPr>
          <p:nvPr>
            <p:ph type="title"/>
          </p:nvPr>
        </p:nvSpPr>
        <p:spPr>
          <a:xfrm>
            <a:off x="1108134" y="607201"/>
            <a:ext cx="5716338" cy="3042706"/>
          </a:xfrm>
        </p:spPr>
        <p:txBody>
          <a:bodyPr vert="horz" lIns="91440" tIns="45720" rIns="91440" bIns="45720" rtlCol="0" anchor="ctr">
            <a:normAutofit/>
          </a:bodyPr>
          <a:lstStyle/>
          <a:p>
            <a:pPr algn="ctr">
              <a:lnSpc>
                <a:spcPct val="83000"/>
              </a:lnSpc>
            </a:pPr>
            <a:r>
              <a:rPr lang="en-US" sz="6000" cap="all" spc="-100" dirty="0"/>
              <a:t>Self Care </a:t>
            </a:r>
          </a:p>
        </p:txBody>
      </p:sp>
      <p:sp>
        <p:nvSpPr>
          <p:cNvPr id="25" name="Rectangle 24">
            <a:extLst>
              <a:ext uri="{FF2B5EF4-FFF2-40B4-BE49-F238E27FC236}">
                <a16:creationId xmlns:a16="http://schemas.microsoft.com/office/drawing/2014/main" id="{63A45CD5-61B0-48E1-8090-7584418C27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7" name="Straight Connector 26">
            <a:extLst>
              <a:ext uri="{FF2B5EF4-FFF2-40B4-BE49-F238E27FC236}">
                <a16:creationId xmlns:a16="http://schemas.microsoft.com/office/drawing/2014/main" id="{C6D4C1FD-C274-4FA8-939A-09E6498EFC7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C13D4426-8AD5-43D7-8033-05DBB3BFE65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EC8029B-C6E2-4459-859A-7539865E006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F1D6B7C5-F537-42D1-B698-81567A0AEC65}"/>
              </a:ext>
            </a:extLst>
          </p:cNvPr>
          <p:cNvPicPr>
            <a:picLocks noChangeAspect="1"/>
          </p:cNvPicPr>
          <p:nvPr/>
        </p:nvPicPr>
        <p:blipFill>
          <a:blip r:embed="rId4"/>
          <a:stretch>
            <a:fillRect/>
          </a:stretch>
        </p:blipFill>
        <p:spPr>
          <a:xfrm>
            <a:off x="7466549" y="1681469"/>
            <a:ext cx="3513108" cy="3513108"/>
          </a:xfrm>
          <a:prstGeom prst="rect">
            <a:avLst/>
          </a:prstGeom>
        </p:spPr>
      </p:pic>
      <p:sp>
        <p:nvSpPr>
          <p:cNvPr id="4" name="TextBox 3">
            <a:extLst>
              <a:ext uri="{FF2B5EF4-FFF2-40B4-BE49-F238E27FC236}">
                <a16:creationId xmlns:a16="http://schemas.microsoft.com/office/drawing/2014/main" id="{B07D971D-F135-40E8-AC94-48426F1DB9F9}"/>
              </a:ext>
            </a:extLst>
          </p:cNvPr>
          <p:cNvSpPr txBox="1"/>
          <p:nvPr/>
        </p:nvSpPr>
        <p:spPr>
          <a:xfrm>
            <a:off x="932016" y="2559189"/>
            <a:ext cx="5847415" cy="369332"/>
          </a:xfrm>
          <a:prstGeom prst="rect">
            <a:avLst/>
          </a:prstGeom>
          <a:noFill/>
        </p:spPr>
        <p:txBody>
          <a:bodyPr wrap="square" rtlCol="0">
            <a:spAutoFit/>
          </a:bodyPr>
          <a:lstStyle/>
          <a:p>
            <a:pPr algn="ctr"/>
            <a:r>
              <a:rPr lang="en-GB" dirty="0"/>
              <a:t>What is self care?</a:t>
            </a:r>
          </a:p>
        </p:txBody>
      </p:sp>
      <p:sp>
        <p:nvSpPr>
          <p:cNvPr id="5" name="TextBox 4">
            <a:extLst>
              <a:ext uri="{FF2B5EF4-FFF2-40B4-BE49-F238E27FC236}">
                <a16:creationId xmlns:a16="http://schemas.microsoft.com/office/drawing/2014/main" id="{9EDF2CDD-7B6A-489F-9051-7FA783A2E01C}"/>
              </a:ext>
            </a:extLst>
          </p:cNvPr>
          <p:cNvSpPr txBox="1"/>
          <p:nvPr/>
        </p:nvSpPr>
        <p:spPr>
          <a:xfrm>
            <a:off x="1447799" y="3156668"/>
            <a:ext cx="4913244" cy="1477328"/>
          </a:xfrm>
          <a:prstGeom prst="rect">
            <a:avLst/>
          </a:prstGeom>
          <a:noFill/>
        </p:spPr>
        <p:txBody>
          <a:bodyPr wrap="square" rtlCol="0">
            <a:spAutoFit/>
          </a:bodyPr>
          <a:lstStyle/>
          <a:p>
            <a:pPr algn="just"/>
            <a:r>
              <a:rPr lang="en-GB" dirty="0"/>
              <a:t>Self care is described by Lawler (2020) as taking the time to take care of ourselves so that we can be healthy, keep well, carry out our jobs and other activities effectively and help care and support others.</a:t>
            </a:r>
          </a:p>
        </p:txBody>
      </p:sp>
      <p:sp>
        <p:nvSpPr>
          <p:cNvPr id="6" name="TextBox 5">
            <a:extLst>
              <a:ext uri="{FF2B5EF4-FFF2-40B4-BE49-F238E27FC236}">
                <a16:creationId xmlns:a16="http://schemas.microsoft.com/office/drawing/2014/main" id="{F6B726E6-62DB-42AC-9A71-AB02506CA649}"/>
              </a:ext>
            </a:extLst>
          </p:cNvPr>
          <p:cNvSpPr txBox="1"/>
          <p:nvPr/>
        </p:nvSpPr>
        <p:spPr>
          <a:xfrm>
            <a:off x="1447798" y="4810539"/>
            <a:ext cx="4870449" cy="923330"/>
          </a:xfrm>
          <a:prstGeom prst="rect">
            <a:avLst/>
          </a:prstGeom>
          <a:noFill/>
        </p:spPr>
        <p:txBody>
          <a:bodyPr wrap="square" rtlCol="0">
            <a:spAutoFit/>
          </a:bodyPr>
          <a:lstStyle/>
          <a:p>
            <a:pPr algn="just"/>
            <a:r>
              <a:rPr lang="en-GB" dirty="0"/>
              <a:t>Self care is not selfish and is needed as Lopez (2020, quoted in Lawler, 2020) states we are facing ‘an epidemic of anxiety and depression’.</a:t>
            </a:r>
          </a:p>
        </p:txBody>
      </p:sp>
      <p:pic>
        <p:nvPicPr>
          <p:cNvPr id="9" name="Audio 8">
            <a:hlinkClick r:id="" action="ppaction://media"/>
            <a:extLst>
              <a:ext uri="{FF2B5EF4-FFF2-40B4-BE49-F238E27FC236}">
                <a16:creationId xmlns:a16="http://schemas.microsoft.com/office/drawing/2014/main" id="{BD27693B-19C3-40FA-865D-C48DB457E8F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63071955"/>
      </p:ext>
    </p:extLst>
  </p:cSld>
  <p:clrMapOvr>
    <a:masterClrMapping/>
  </p:clrMapOvr>
  <mc:AlternateContent xmlns:mc="http://schemas.openxmlformats.org/markup-compatibility/2006" xmlns:p14="http://schemas.microsoft.com/office/powerpoint/2010/main">
    <mc:Choice Requires="p14">
      <p:transition spd="slow" p14:dur="2000" advTm="77729"/>
    </mc:Choice>
    <mc:Fallback xmlns="">
      <p:transition spd="slow" advTm="77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D81010C-0001-4A15-97BE-BD5A04523D99}"/>
              </a:ext>
            </a:extLst>
          </p:cNvPr>
          <p:cNvPicPr>
            <a:picLocks noChangeAspect="1"/>
          </p:cNvPicPr>
          <p:nvPr/>
        </p:nvPicPr>
        <p:blipFill rotWithShape="1">
          <a:blip r:embed="rId4"/>
          <a:srcRect l="21702"/>
          <a:stretch/>
        </p:blipFill>
        <p:spPr>
          <a:xfrm>
            <a:off x="357809" y="278296"/>
            <a:ext cx="12388132" cy="6194066"/>
          </a:xfrm>
          <a:prstGeom prst="rect">
            <a:avLst/>
          </a:prstGeom>
        </p:spPr>
      </p:pic>
      <p:sp>
        <p:nvSpPr>
          <p:cNvPr id="5" name="Rectangle 4">
            <a:extLst>
              <a:ext uri="{FF2B5EF4-FFF2-40B4-BE49-F238E27FC236}">
                <a16:creationId xmlns:a16="http://schemas.microsoft.com/office/drawing/2014/main" id="{B41F5FD1-7C30-4C89-AEF7-C6228DDD53B0}"/>
              </a:ext>
            </a:extLst>
          </p:cNvPr>
          <p:cNvSpPr/>
          <p:nvPr/>
        </p:nvSpPr>
        <p:spPr>
          <a:xfrm>
            <a:off x="155689" y="791579"/>
            <a:ext cx="5725625" cy="923330"/>
          </a:xfrm>
          <a:prstGeom prst="rect">
            <a:avLst/>
          </a:prstGeom>
          <a:noFill/>
        </p:spPr>
        <p:txBody>
          <a:bodyPr wrap="square" lIns="91440" tIns="45720" rIns="91440" bIns="45720">
            <a:spAutoFit/>
          </a:bodyPr>
          <a:lstStyle/>
          <a:p>
            <a:pPr algn="ctr"/>
            <a:r>
              <a:rPr lang="en-US" sz="5400" b="0" cap="none" spc="0" dirty="0">
                <a:ln w="0"/>
                <a:solidFill>
                  <a:schemeClr val="bg1"/>
                </a:solidFill>
                <a:effectLst>
                  <a:outerShdw blurRad="38100" dist="19050" dir="2700000" algn="tl" rotWithShape="0">
                    <a:schemeClr val="dk1">
                      <a:alpha val="40000"/>
                    </a:schemeClr>
                  </a:outerShdw>
                </a:effectLst>
              </a:rPr>
              <a:t>Conclusion</a:t>
            </a:r>
            <a:endParaRPr lang="en-GB" sz="5400" b="0" cap="none" spc="0" dirty="0">
              <a:ln w="0"/>
              <a:solidFill>
                <a:schemeClr val="bg1"/>
              </a:solidFill>
              <a:effectLst>
                <a:outerShdw blurRad="38100" dist="19050" dir="2700000" algn="tl" rotWithShape="0">
                  <a:schemeClr val="dk1">
                    <a:alpha val="40000"/>
                  </a:schemeClr>
                </a:outerShdw>
              </a:effectLst>
            </a:endParaRPr>
          </a:p>
        </p:txBody>
      </p:sp>
      <p:sp>
        <p:nvSpPr>
          <p:cNvPr id="6" name="TextBox 5">
            <a:extLst>
              <a:ext uri="{FF2B5EF4-FFF2-40B4-BE49-F238E27FC236}">
                <a16:creationId xmlns:a16="http://schemas.microsoft.com/office/drawing/2014/main" id="{DD3EDC34-F441-470C-9844-C2D11134EA51}"/>
              </a:ext>
            </a:extLst>
          </p:cNvPr>
          <p:cNvSpPr txBox="1"/>
          <p:nvPr/>
        </p:nvSpPr>
        <p:spPr>
          <a:xfrm>
            <a:off x="1272209" y="2011680"/>
            <a:ext cx="4190337" cy="923330"/>
          </a:xfrm>
          <a:prstGeom prst="rect">
            <a:avLst/>
          </a:prstGeom>
          <a:noFill/>
        </p:spPr>
        <p:txBody>
          <a:bodyPr wrap="square" rtlCol="0">
            <a:spAutoFit/>
          </a:bodyPr>
          <a:lstStyle/>
          <a:p>
            <a:pPr algn="just"/>
            <a:r>
              <a:rPr lang="en-GB" dirty="0"/>
              <a:t>The effects of the pandemic have had and continue to have overwhelming effects on our young people.</a:t>
            </a:r>
          </a:p>
        </p:txBody>
      </p:sp>
      <p:sp>
        <p:nvSpPr>
          <p:cNvPr id="7" name="TextBox 6">
            <a:extLst>
              <a:ext uri="{FF2B5EF4-FFF2-40B4-BE49-F238E27FC236}">
                <a16:creationId xmlns:a16="http://schemas.microsoft.com/office/drawing/2014/main" id="{650B8251-3591-445F-BEC8-373E57DF97F9}"/>
              </a:ext>
            </a:extLst>
          </p:cNvPr>
          <p:cNvSpPr txBox="1"/>
          <p:nvPr/>
        </p:nvSpPr>
        <p:spPr>
          <a:xfrm>
            <a:off x="1200646" y="3280561"/>
            <a:ext cx="3745064" cy="1200329"/>
          </a:xfrm>
          <a:prstGeom prst="rect">
            <a:avLst/>
          </a:prstGeom>
          <a:noFill/>
        </p:spPr>
        <p:txBody>
          <a:bodyPr wrap="square" rtlCol="0">
            <a:spAutoFit/>
          </a:bodyPr>
          <a:lstStyle/>
          <a:p>
            <a:pPr algn="just"/>
            <a:r>
              <a:rPr lang="en-GB" dirty="0"/>
              <a:t>We as a youth work service must be prepared to help support many more young people experiencing problems as a result of the pandemic.</a:t>
            </a:r>
          </a:p>
        </p:txBody>
      </p:sp>
      <p:sp>
        <p:nvSpPr>
          <p:cNvPr id="8" name="TextBox 7">
            <a:extLst>
              <a:ext uri="{FF2B5EF4-FFF2-40B4-BE49-F238E27FC236}">
                <a16:creationId xmlns:a16="http://schemas.microsoft.com/office/drawing/2014/main" id="{B9A03FD4-A7E5-4A6D-AFCF-EF6839463F93}"/>
              </a:ext>
            </a:extLst>
          </p:cNvPr>
          <p:cNvSpPr txBox="1"/>
          <p:nvPr/>
        </p:nvSpPr>
        <p:spPr>
          <a:xfrm>
            <a:off x="1200646" y="4826442"/>
            <a:ext cx="4680668" cy="1200329"/>
          </a:xfrm>
          <a:prstGeom prst="rect">
            <a:avLst/>
          </a:prstGeom>
          <a:noFill/>
        </p:spPr>
        <p:txBody>
          <a:bodyPr wrap="square" rtlCol="0">
            <a:spAutoFit/>
          </a:bodyPr>
          <a:lstStyle/>
          <a:p>
            <a:pPr algn="just"/>
            <a:r>
              <a:rPr lang="en-GB" dirty="0"/>
              <a:t>We as Youth workers must keep building relationships, offering safe spaces and being the trusted adult that young people can rely on.</a:t>
            </a:r>
          </a:p>
        </p:txBody>
      </p:sp>
      <p:pic>
        <p:nvPicPr>
          <p:cNvPr id="3" name="Audio 2">
            <a:hlinkClick r:id="" action="ppaction://media"/>
            <a:extLst>
              <a:ext uri="{FF2B5EF4-FFF2-40B4-BE49-F238E27FC236}">
                <a16:creationId xmlns:a16="http://schemas.microsoft.com/office/drawing/2014/main" id="{1F052855-B99D-4900-A082-906A98648CC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721369258"/>
      </p:ext>
    </p:extLst>
  </p:cSld>
  <p:clrMapOvr>
    <a:masterClrMapping/>
  </p:clrMapOvr>
  <mc:AlternateContent xmlns:mc="http://schemas.openxmlformats.org/markup-compatibility/2006" xmlns:p14="http://schemas.microsoft.com/office/powerpoint/2010/main">
    <mc:Choice Requires="p14">
      <p:transition spd="slow" p14:dur="2000" advTm="65250"/>
    </mc:Choice>
    <mc:Fallback xmlns="">
      <p:transition spd="slow" advTm="652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CE652-0786-4BF8-8698-AD9B5B840BBA}"/>
              </a:ext>
            </a:extLst>
          </p:cNvPr>
          <p:cNvSpPr>
            <a:spLocks noGrp="1"/>
          </p:cNvSpPr>
          <p:nvPr>
            <p:ph type="title"/>
          </p:nvPr>
        </p:nvSpPr>
        <p:spPr>
          <a:xfrm>
            <a:off x="711200" y="223806"/>
            <a:ext cx="10058400" cy="1371600"/>
          </a:xfrm>
        </p:spPr>
        <p:txBody>
          <a:bodyPr/>
          <a:lstStyle/>
          <a:p>
            <a:r>
              <a:rPr lang="en-GB" dirty="0"/>
              <a:t>Reference List</a:t>
            </a:r>
          </a:p>
        </p:txBody>
      </p:sp>
      <p:sp>
        <p:nvSpPr>
          <p:cNvPr id="3" name="TextBox 2">
            <a:extLst>
              <a:ext uri="{FF2B5EF4-FFF2-40B4-BE49-F238E27FC236}">
                <a16:creationId xmlns:a16="http://schemas.microsoft.com/office/drawing/2014/main" id="{7ACD4599-4952-42C3-BCC7-FCEC5C46ADCB}"/>
              </a:ext>
            </a:extLst>
          </p:cNvPr>
          <p:cNvSpPr txBox="1"/>
          <p:nvPr/>
        </p:nvSpPr>
        <p:spPr>
          <a:xfrm>
            <a:off x="711200" y="1236845"/>
            <a:ext cx="10414000" cy="5109091"/>
          </a:xfrm>
          <a:prstGeom prst="rect">
            <a:avLst/>
          </a:prstGeom>
          <a:noFill/>
        </p:spPr>
        <p:txBody>
          <a:bodyPr wrap="square" rtlCol="0">
            <a:spAutoFit/>
          </a:bodyPr>
          <a:lstStyle/>
          <a:p>
            <a:pPr algn="just">
              <a:lnSpc>
                <a:spcPct val="200000"/>
              </a:lnSpc>
            </a:pPr>
            <a:r>
              <a:rPr lang="en-US" sz="1400" dirty="0" err="1">
                <a:latin typeface="Arial" panose="020B0604020202020204" pitchFamily="34" charset="0"/>
                <a:cs typeface="Arial" panose="020B0604020202020204" pitchFamily="34" charset="0"/>
              </a:rPr>
              <a:t>Elkind.D</a:t>
            </a:r>
            <a:r>
              <a:rPr lang="en-US" sz="1400" dirty="0">
                <a:latin typeface="Arial" panose="020B0604020202020204" pitchFamily="34" charset="0"/>
                <a:cs typeface="Arial" panose="020B0604020202020204" pitchFamily="34" charset="0"/>
              </a:rPr>
              <a:t>. (1967) Ecocentrism in Adolescence. Child Development, 38 (4) 1025-1034.</a:t>
            </a:r>
          </a:p>
          <a:p>
            <a:pPr algn="just">
              <a:lnSpc>
                <a:spcPct val="200000"/>
              </a:lnSpc>
            </a:pPr>
            <a:r>
              <a:rPr lang="en-US" sz="1400" dirty="0">
                <a:latin typeface="Arial" panose="020B0604020202020204" pitchFamily="34" charset="0"/>
                <a:cs typeface="Arial" panose="020B0604020202020204" pitchFamily="34" charset="0"/>
              </a:rPr>
              <a:t>GOV.UK (2021) Guidance for parents and </a:t>
            </a:r>
            <a:r>
              <a:rPr lang="en-US" sz="1400" dirty="0" err="1">
                <a:latin typeface="Arial" panose="020B0604020202020204" pitchFamily="34" charset="0"/>
                <a:cs typeface="Arial" panose="020B0604020202020204" pitchFamily="34" charset="0"/>
              </a:rPr>
              <a:t>carers</a:t>
            </a:r>
            <a:r>
              <a:rPr lang="en-US" sz="1400" dirty="0">
                <a:latin typeface="Arial" panose="020B0604020202020204" pitchFamily="34" charset="0"/>
                <a:cs typeface="Arial" panose="020B0604020202020204" pitchFamily="34" charset="0"/>
              </a:rPr>
              <a:t> on supporting children and young people’s mental health and wellbeing during the coronavirus (COVID-19) pandemic. Available at: </a:t>
            </a:r>
            <a:r>
              <a:rPr lang="en-US" sz="1400" dirty="0">
                <a:solidFill>
                  <a:schemeClr val="accent5"/>
                </a:solidFill>
                <a:latin typeface="Arial" panose="020B0604020202020204" pitchFamily="34" charset="0"/>
                <a:cs typeface="Arial" panose="020B0604020202020204" pitchFamily="34" charset="0"/>
              </a:rPr>
              <a:t>https://www.gov.uk/government/publications/covid-19-guidance-on-supporting-children-and-young-peoples-mental-health-and-wellbeing/guidance-for-parents-and-carers-on-supporting-children-and-young-peoples-mental-health-and-wellbeing-during-the-coronavirus-covid-19-outbreak#helplines-and-websites-for-children-and-young-people </a:t>
            </a:r>
            <a:r>
              <a:rPr lang="en-US" sz="1400" dirty="0">
                <a:latin typeface="Arial" panose="020B0604020202020204" pitchFamily="34" charset="0"/>
                <a:cs typeface="Arial" panose="020B0604020202020204" pitchFamily="34" charset="0"/>
              </a:rPr>
              <a:t>(Accessed: 23rd March 2021). </a:t>
            </a:r>
          </a:p>
          <a:p>
            <a:pPr algn="just">
              <a:lnSpc>
                <a:spcPct val="200000"/>
              </a:lnSpc>
            </a:pPr>
            <a:r>
              <a:rPr lang="en-US" sz="1400" dirty="0" err="1">
                <a:latin typeface="Arial" panose="020B0604020202020204" pitchFamily="34" charset="0"/>
                <a:cs typeface="Arial" panose="020B0604020202020204" pitchFamily="34" charset="0"/>
              </a:rPr>
              <a:t>Harding.B</a:t>
            </a:r>
            <a:r>
              <a:rPr lang="en-US" sz="1400" dirty="0">
                <a:latin typeface="Arial" panose="020B0604020202020204" pitchFamily="34" charset="0"/>
                <a:cs typeface="Arial" panose="020B0604020202020204" pitchFamily="34" charset="0"/>
              </a:rPr>
              <a:t>. (2019) Quality Youth Work is Key to Preventing Crisis for Young People. Available at: </a:t>
            </a:r>
            <a:r>
              <a:rPr lang="en-US" sz="1400" dirty="0">
                <a:latin typeface="Arial" panose="020B0604020202020204" pitchFamily="34" charset="0"/>
                <a:cs typeface="Arial" panose="020B0604020202020204" pitchFamily="34" charset="0"/>
                <a:hlinkClick r:id="rId4"/>
              </a:rPr>
              <a:t>https://centrepoint.org.uk/about-us/blog/quality-youth-work-is-key-to-preventing-crisis-for-young-people/#</a:t>
            </a:r>
            <a:r>
              <a:rPr lang="en-US" sz="1400" dirty="0">
                <a:latin typeface="Arial" panose="020B0604020202020204" pitchFamily="34" charset="0"/>
                <a:cs typeface="Arial" panose="020B0604020202020204" pitchFamily="34" charset="0"/>
              </a:rPr>
              <a:t>  (Accessed: 23rd March 2021). </a:t>
            </a:r>
          </a:p>
          <a:p>
            <a:pPr algn="just">
              <a:lnSpc>
                <a:spcPct val="200000"/>
              </a:lnSpc>
            </a:pPr>
            <a:r>
              <a:rPr lang="en-US" sz="1400" dirty="0">
                <a:latin typeface="Arial" panose="020B0604020202020204" pitchFamily="34" charset="0"/>
                <a:cs typeface="Arial" panose="020B0604020202020204" pitchFamily="34" charset="0"/>
              </a:rPr>
              <a:t>Hudd.N. (2021) ECYW6004, ‘Guest Lecturer’, Lecture 4, 16th March 2021. </a:t>
            </a:r>
          </a:p>
          <a:p>
            <a:pPr algn="just">
              <a:lnSpc>
                <a:spcPct val="200000"/>
              </a:lnSpc>
            </a:pPr>
            <a:r>
              <a:rPr lang="en-US" sz="1400" dirty="0" err="1">
                <a:latin typeface="Arial" panose="020B0604020202020204" pitchFamily="34" charset="0"/>
                <a:cs typeface="Arial" panose="020B0604020202020204" pitchFamily="34" charset="0"/>
              </a:rPr>
              <a:t>Lawler.M</a:t>
            </a:r>
            <a:r>
              <a:rPr lang="en-US" sz="1400" dirty="0">
                <a:latin typeface="Arial" panose="020B0604020202020204" pitchFamily="34" charset="0"/>
                <a:cs typeface="Arial" panose="020B0604020202020204" pitchFamily="34" charset="0"/>
              </a:rPr>
              <a:t>. (2020) What is Self-Care and Why It Is So Important for Your Health. Available at: </a:t>
            </a:r>
            <a:r>
              <a:rPr lang="en-US" sz="1400" dirty="0">
                <a:latin typeface="Arial" panose="020B0604020202020204" pitchFamily="34" charset="0"/>
                <a:cs typeface="Arial" panose="020B0604020202020204" pitchFamily="34" charset="0"/>
                <a:hlinkClick r:id="rId5"/>
              </a:rPr>
              <a:t>https://www.everydayhealth.com/self-care/</a:t>
            </a:r>
            <a:r>
              <a:rPr lang="en-US" sz="1400" dirty="0">
                <a:latin typeface="Arial" panose="020B0604020202020204" pitchFamily="34" charset="0"/>
                <a:cs typeface="Arial" panose="020B0604020202020204" pitchFamily="34" charset="0"/>
              </a:rPr>
              <a:t>  (Accessed: 24th March 2021). </a:t>
            </a:r>
          </a:p>
          <a:p>
            <a:endParaRPr lang="en-US" dirty="0"/>
          </a:p>
        </p:txBody>
      </p:sp>
      <p:pic>
        <p:nvPicPr>
          <p:cNvPr id="4" name="Audio 3">
            <a:hlinkClick r:id="" action="ppaction://media"/>
            <a:extLst>
              <a:ext uri="{FF2B5EF4-FFF2-40B4-BE49-F238E27FC236}">
                <a16:creationId xmlns:a16="http://schemas.microsoft.com/office/drawing/2014/main" id="{6E53BF43-1287-40ED-A5F3-B9E42C2D71D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05601233"/>
      </p:ext>
    </p:extLst>
  </p:cSld>
  <p:clrMapOvr>
    <a:masterClrMapping/>
  </p:clrMapOvr>
  <mc:AlternateContent xmlns:mc="http://schemas.openxmlformats.org/markup-compatibility/2006" xmlns:p14="http://schemas.microsoft.com/office/powerpoint/2010/main">
    <mc:Choice Requires="p14">
      <p:transition spd="slow" p14:dur="2000" advTm="3492"/>
    </mc:Choice>
    <mc:Fallback xmlns="">
      <p:transition spd="slow" advTm="34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9472B0-B5B4-41EC-93D6-65C51553578F}"/>
              </a:ext>
            </a:extLst>
          </p:cNvPr>
          <p:cNvSpPr txBox="1"/>
          <p:nvPr/>
        </p:nvSpPr>
        <p:spPr>
          <a:xfrm>
            <a:off x="402838" y="1329754"/>
            <a:ext cx="11386324" cy="5196102"/>
          </a:xfrm>
          <a:prstGeom prst="rect">
            <a:avLst/>
          </a:prstGeom>
          <a:noFill/>
        </p:spPr>
        <p:txBody>
          <a:bodyPr wrap="square" rtlCol="0">
            <a:spAutoFit/>
          </a:bodyPr>
          <a:lstStyle/>
          <a:p>
            <a:pPr algn="just">
              <a:lnSpc>
                <a:spcPct val="200000"/>
              </a:lnSpc>
            </a:pPr>
            <a:r>
              <a:rPr lang="en-US" sz="1400" dirty="0">
                <a:latin typeface="Arial" panose="020B0604020202020204" pitchFamily="34" charset="0"/>
                <a:cs typeface="Arial" panose="020B0604020202020204" pitchFamily="34" charset="0"/>
              </a:rPr>
              <a:t>Lewis.A. (2021) ECYW6004, ‘Young people and society 3: Trauma, Exploitation and Toxic Childhood’, Lecture 6, 23rd March 2021. </a:t>
            </a:r>
          </a:p>
          <a:p>
            <a:pPr algn="just">
              <a:lnSpc>
                <a:spcPct val="200000"/>
              </a:lnSpc>
            </a:pPr>
            <a:r>
              <a:rPr lang="en-US" sz="1400" dirty="0" err="1">
                <a:latin typeface="Arial" panose="020B0604020202020204" pitchFamily="34" charset="0"/>
                <a:cs typeface="Arial" panose="020B0604020202020204" pitchFamily="34" charset="0"/>
              </a:rPr>
              <a:t>Lopez.P.G</a:t>
            </a:r>
            <a:r>
              <a:rPr lang="en-US" sz="1400" dirty="0">
                <a:latin typeface="Arial" panose="020B0604020202020204" pitchFamily="34" charset="0"/>
                <a:cs typeface="Arial" panose="020B0604020202020204" pitchFamily="34" charset="0"/>
              </a:rPr>
              <a:t>. (2020) What is Self-Care and Why It Is So Important for Your Health. Available at: </a:t>
            </a:r>
            <a:r>
              <a:rPr lang="en-US" sz="1400" dirty="0">
                <a:latin typeface="Arial" panose="020B0604020202020204" pitchFamily="34" charset="0"/>
                <a:cs typeface="Arial" panose="020B0604020202020204" pitchFamily="34" charset="0"/>
                <a:hlinkClick r:id="rId4"/>
              </a:rPr>
              <a:t>https://www.everydayhealth.com/self-care/</a:t>
            </a:r>
            <a:r>
              <a:rPr lang="en-US" sz="1400" dirty="0">
                <a:latin typeface="Arial" panose="020B0604020202020204" pitchFamily="34" charset="0"/>
                <a:cs typeface="Arial" panose="020B0604020202020204" pitchFamily="34" charset="0"/>
              </a:rPr>
              <a:t>  (Accessed: 24th March 2021). </a:t>
            </a:r>
          </a:p>
          <a:p>
            <a:pPr algn="just">
              <a:lnSpc>
                <a:spcPct val="200000"/>
              </a:lnSpc>
            </a:pPr>
            <a:r>
              <a:rPr lang="en-US" sz="1400" dirty="0">
                <a:latin typeface="Arial" panose="020B0604020202020204" pitchFamily="34" charset="0"/>
                <a:cs typeface="Arial" panose="020B0604020202020204" pitchFamily="34" charset="0"/>
              </a:rPr>
              <a:t>Office for National Statistics (2020) Coronavirus and the social impacts on young people in Great Britain: 3 April to 10 May 2020. Available at: </a:t>
            </a:r>
            <a:r>
              <a:rPr lang="en-US" sz="1400" dirty="0">
                <a:latin typeface="Arial" panose="020B0604020202020204" pitchFamily="34" charset="0"/>
                <a:cs typeface="Arial" panose="020B0604020202020204" pitchFamily="34" charset="0"/>
                <a:hlinkClick r:id="rId5"/>
              </a:rPr>
              <a:t>https://www.ons.gov.uk/peoplepopulationandcommunity/birthsdeathsandmarriages/ageing/articles/coronavirusandthesocialimpactsonyoungpeopleingreatbritain/3aprilto10may2020</a:t>
            </a:r>
            <a:r>
              <a:rPr lang="en-US" sz="1400" dirty="0">
                <a:latin typeface="Arial" panose="020B0604020202020204" pitchFamily="34" charset="0"/>
                <a:cs typeface="Arial" panose="020B0604020202020204" pitchFamily="34" charset="0"/>
              </a:rPr>
              <a:t>   (Accessed: 23rd March 2021).</a:t>
            </a:r>
          </a:p>
          <a:p>
            <a:pPr algn="just">
              <a:lnSpc>
                <a:spcPct val="200000"/>
              </a:lnSpc>
            </a:pPr>
            <a:r>
              <a:rPr lang="en-US" sz="1400" dirty="0">
                <a:latin typeface="Arial" panose="020B0604020202020204" pitchFamily="34" charset="0"/>
                <a:cs typeface="Arial" panose="020B0604020202020204" pitchFamily="34" charset="0"/>
              </a:rPr>
              <a:t>Volkin.S. (2020) </a:t>
            </a:r>
            <a:r>
              <a:rPr lang="en-US" sz="1400" i="1" dirty="0">
                <a:latin typeface="Arial" panose="020B0604020202020204" pitchFamily="34" charset="0"/>
                <a:cs typeface="Arial" panose="020B0604020202020204" pitchFamily="34" charset="0"/>
              </a:rPr>
              <a:t>The Impact of the Covid-19 Pandemic on Adolescents. </a:t>
            </a:r>
            <a:r>
              <a:rPr lang="en-US" sz="1400" dirty="0">
                <a:latin typeface="Arial" panose="020B0604020202020204" pitchFamily="34" charset="0"/>
                <a:cs typeface="Arial" panose="020B0604020202020204" pitchFamily="34" charset="0"/>
              </a:rPr>
              <a:t>Available at: </a:t>
            </a:r>
            <a:r>
              <a:rPr lang="en-US" sz="1400" dirty="0">
                <a:latin typeface="Arial" panose="020B0604020202020204" pitchFamily="34" charset="0"/>
                <a:cs typeface="Arial" panose="020B0604020202020204" pitchFamily="34" charset="0"/>
                <a:hlinkClick r:id="rId6"/>
              </a:rPr>
              <a:t>https://hub.jhu.edu/2020/05/11/covid-19-and-adolescents/</a:t>
            </a:r>
            <a:r>
              <a:rPr lang="en-US" sz="1400" dirty="0">
                <a:latin typeface="Arial" panose="020B0604020202020204" pitchFamily="34" charset="0"/>
                <a:cs typeface="Arial" panose="020B0604020202020204" pitchFamily="34" charset="0"/>
              </a:rPr>
              <a:t>  (Accessed: 28th March 2021). </a:t>
            </a:r>
          </a:p>
          <a:p>
            <a:pPr algn="just">
              <a:lnSpc>
                <a:spcPct val="200000"/>
              </a:lnSpc>
            </a:pPr>
            <a:r>
              <a:rPr lang="en-US" sz="1400" dirty="0">
                <a:latin typeface="Arial" panose="020B0604020202020204" pitchFamily="34" charset="0"/>
                <a:cs typeface="Arial" panose="020B0604020202020204" pitchFamily="34" charset="0"/>
              </a:rPr>
              <a:t>Young Minds (2020) Coronavirus and mental health. Available </a:t>
            </a:r>
            <a:r>
              <a:rPr lang="en-US" sz="1400" dirty="0" err="1">
                <a:latin typeface="Arial" panose="020B0604020202020204" pitchFamily="34" charset="0"/>
                <a:cs typeface="Arial" panose="020B0604020202020204" pitchFamily="34" charset="0"/>
              </a:rPr>
              <a:t>at:</a:t>
            </a:r>
            <a:r>
              <a:rPr lang="en-US" sz="1400" dirty="0" err="1">
                <a:latin typeface="Arial" panose="020B0604020202020204" pitchFamily="34" charset="0"/>
                <a:cs typeface="Arial" panose="020B0604020202020204" pitchFamily="34" charset="0"/>
                <a:hlinkClick r:id="rId7"/>
              </a:rPr>
              <a:t>https</a:t>
            </a:r>
            <a:r>
              <a:rPr lang="en-US" sz="1400" dirty="0">
                <a:latin typeface="Arial" panose="020B0604020202020204" pitchFamily="34" charset="0"/>
                <a:cs typeface="Arial" panose="020B0604020202020204" pitchFamily="34" charset="0"/>
                <a:hlinkClick r:id="rId7"/>
              </a:rPr>
              <a:t>://youngminds.org.uk/find-help/looking-after-yourself/coronavirus-and-mental-health/</a:t>
            </a:r>
            <a:r>
              <a:rPr lang="en-US" sz="1400" dirty="0">
                <a:latin typeface="Arial" panose="020B0604020202020204" pitchFamily="34" charset="0"/>
                <a:cs typeface="Arial" panose="020B0604020202020204" pitchFamily="34" charset="0"/>
              </a:rPr>
              <a:t> (Accessed: 23rd March 2021). </a:t>
            </a:r>
          </a:p>
          <a:p>
            <a:pPr algn="just">
              <a:lnSpc>
                <a:spcPct val="200000"/>
              </a:lnSpc>
            </a:pPr>
            <a:r>
              <a:rPr lang="en-US" sz="1400" dirty="0">
                <a:latin typeface="Arial" panose="020B0604020202020204" pitchFamily="34" charset="0"/>
                <a:cs typeface="Arial" panose="020B0604020202020204" pitchFamily="34" charset="0"/>
              </a:rPr>
              <a:t>Youth.gov (no date) Adolescent Development. Available at: </a:t>
            </a:r>
            <a:r>
              <a:rPr lang="en-US" sz="1400" dirty="0">
                <a:latin typeface="Arial" panose="020B0604020202020204" pitchFamily="34" charset="0"/>
                <a:cs typeface="Arial" panose="020B0604020202020204" pitchFamily="34" charset="0"/>
                <a:hlinkClick r:id="rId8"/>
              </a:rPr>
              <a:t>https://youth.gov/youth-topics/adolescent-health/adolescent-development</a:t>
            </a:r>
            <a:r>
              <a:rPr lang="en-US" sz="1400" dirty="0">
                <a:latin typeface="Arial" panose="020B0604020202020204" pitchFamily="34" charset="0"/>
                <a:cs typeface="Arial" panose="020B0604020202020204" pitchFamily="34" charset="0"/>
              </a:rPr>
              <a:t>  (Accessed 23rd March 2021). </a:t>
            </a:r>
          </a:p>
        </p:txBody>
      </p:sp>
      <p:sp>
        <p:nvSpPr>
          <p:cNvPr id="3" name="TextBox 2">
            <a:extLst>
              <a:ext uri="{FF2B5EF4-FFF2-40B4-BE49-F238E27FC236}">
                <a16:creationId xmlns:a16="http://schemas.microsoft.com/office/drawing/2014/main" id="{FC5B2E6E-2F59-477F-9788-213E173AB1F9}"/>
              </a:ext>
            </a:extLst>
          </p:cNvPr>
          <p:cNvSpPr txBox="1"/>
          <p:nvPr/>
        </p:nvSpPr>
        <p:spPr>
          <a:xfrm>
            <a:off x="638887" y="457200"/>
            <a:ext cx="8367953" cy="738664"/>
          </a:xfrm>
          <a:prstGeom prst="rect">
            <a:avLst/>
          </a:prstGeom>
          <a:noFill/>
        </p:spPr>
        <p:txBody>
          <a:bodyPr wrap="square" rtlCol="0">
            <a:spAutoFit/>
          </a:bodyPr>
          <a:lstStyle/>
          <a:p>
            <a:r>
              <a:rPr lang="en-GB" sz="4200" dirty="0">
                <a:latin typeface="+mj-lt"/>
              </a:rPr>
              <a:t>Reference List continued</a:t>
            </a:r>
          </a:p>
        </p:txBody>
      </p:sp>
      <p:pic>
        <p:nvPicPr>
          <p:cNvPr id="4" name="Audio 3">
            <a:hlinkClick r:id="" action="ppaction://media"/>
            <a:extLst>
              <a:ext uri="{FF2B5EF4-FFF2-40B4-BE49-F238E27FC236}">
                <a16:creationId xmlns:a16="http://schemas.microsoft.com/office/drawing/2014/main" id="{3AFA21AA-EC4B-468F-A4A1-7BCD0B2AD21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0324044"/>
      </p:ext>
    </p:extLst>
  </p:cSld>
  <p:clrMapOvr>
    <a:masterClrMapping/>
  </p:clrMapOvr>
  <mc:AlternateContent xmlns:mc="http://schemas.openxmlformats.org/markup-compatibility/2006" xmlns:p14="http://schemas.microsoft.com/office/powerpoint/2010/main">
    <mc:Choice Requires="p14">
      <p:transition spd="slow" p14:dur="2000" advTm="3446"/>
    </mc:Choice>
    <mc:Fallback xmlns="">
      <p:transition spd="slow" advTm="34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F9150-FA48-4572-9A11-21B39F2E0141}"/>
              </a:ext>
            </a:extLst>
          </p:cNvPr>
          <p:cNvSpPr>
            <a:spLocks noGrp="1"/>
          </p:cNvSpPr>
          <p:nvPr>
            <p:ph type="title"/>
          </p:nvPr>
        </p:nvSpPr>
        <p:spPr>
          <a:xfrm>
            <a:off x="-1580707" y="536268"/>
            <a:ext cx="10058400" cy="1371600"/>
          </a:xfrm>
        </p:spPr>
        <p:txBody>
          <a:bodyPr/>
          <a:lstStyle/>
          <a:p>
            <a:pPr algn="ctr"/>
            <a:r>
              <a:rPr lang="en-GB" dirty="0"/>
              <a:t>Picture reference list</a:t>
            </a:r>
          </a:p>
        </p:txBody>
      </p:sp>
      <p:sp>
        <p:nvSpPr>
          <p:cNvPr id="3" name="TextBox 2">
            <a:extLst>
              <a:ext uri="{FF2B5EF4-FFF2-40B4-BE49-F238E27FC236}">
                <a16:creationId xmlns:a16="http://schemas.microsoft.com/office/drawing/2014/main" id="{2CF09ECA-B18A-4779-95E7-0749BAC29B46}"/>
              </a:ext>
            </a:extLst>
          </p:cNvPr>
          <p:cNvSpPr txBox="1"/>
          <p:nvPr/>
        </p:nvSpPr>
        <p:spPr>
          <a:xfrm>
            <a:off x="549148" y="1691091"/>
            <a:ext cx="10922000" cy="4334776"/>
          </a:xfrm>
          <a:prstGeom prst="rect">
            <a:avLst/>
          </a:prstGeom>
          <a:noFill/>
        </p:spPr>
        <p:txBody>
          <a:bodyPr wrap="square" rtlCol="0">
            <a:spAutoFit/>
          </a:bodyPr>
          <a:lstStyle/>
          <a:p>
            <a:pPr algn="just">
              <a:lnSpc>
                <a:spcPct val="200000"/>
              </a:lnSpc>
            </a:pPr>
            <a:r>
              <a:rPr lang="en-GB" sz="1400" dirty="0">
                <a:hlinkClick r:id="rId4"/>
              </a:rPr>
              <a:t>http://i.huffpost.com/gen/2856354/images/o-SUPPORT-FRIENDS-facebook.jpg</a:t>
            </a:r>
            <a:r>
              <a:rPr lang="en-GB" sz="1400" dirty="0"/>
              <a:t>  </a:t>
            </a:r>
          </a:p>
          <a:p>
            <a:pPr algn="just">
              <a:lnSpc>
                <a:spcPct val="200000"/>
              </a:lnSpc>
            </a:pPr>
            <a:r>
              <a:rPr lang="en-GB" sz="1400" dirty="0">
                <a:hlinkClick r:id="rId5"/>
              </a:rPr>
              <a:t>http://www.womenofinfluence.ca/wp-content/uploads/2014/10/Social_Enterprise_Graphic_400x400-300x300.jpg</a:t>
            </a:r>
            <a:r>
              <a:rPr lang="en-GB" sz="1400" dirty="0"/>
              <a:t>  </a:t>
            </a:r>
          </a:p>
          <a:p>
            <a:pPr algn="just">
              <a:lnSpc>
                <a:spcPct val="200000"/>
              </a:lnSpc>
            </a:pPr>
            <a:r>
              <a:rPr lang="en-GB" sz="1400" dirty="0">
                <a:hlinkClick r:id="rId6"/>
              </a:rPr>
              <a:t>https://beingpostiv.com/wp-content/uploads/2019/05/Adverse-childhood-experinces-855x1024.jpg</a:t>
            </a:r>
            <a:r>
              <a:rPr lang="en-GB" sz="1400" dirty="0"/>
              <a:t>   </a:t>
            </a:r>
          </a:p>
          <a:p>
            <a:pPr algn="just">
              <a:lnSpc>
                <a:spcPct val="200000"/>
              </a:lnSpc>
            </a:pPr>
            <a:r>
              <a:rPr lang="en-GB" sz="1400" dirty="0">
                <a:hlinkClick r:id="rId7"/>
              </a:rPr>
              <a:t>https://consultqd.clevelandclinic.org/wp-content/uploads/sites/2/2019/01/Flu-virus.jpg</a:t>
            </a:r>
            <a:r>
              <a:rPr lang="en-GB" sz="1400" dirty="0"/>
              <a:t>  </a:t>
            </a:r>
          </a:p>
          <a:p>
            <a:pPr algn="just">
              <a:lnSpc>
                <a:spcPct val="200000"/>
              </a:lnSpc>
            </a:pPr>
            <a:r>
              <a:rPr lang="en-GB" sz="1400" dirty="0">
                <a:hlinkClick r:id="rId8"/>
              </a:rPr>
              <a:t>https://cumming.ucalgary.ca/sites/default/files/styles/</a:t>
            </a:r>
            <a:r>
              <a:rPr lang="en-GB" sz="1400" dirty="0" err="1">
                <a:hlinkClick r:id="rId8"/>
              </a:rPr>
              <a:t>ucws_hero_cta_desktop</a:t>
            </a:r>
            <a:r>
              <a:rPr lang="en-GB" sz="1400" dirty="0">
                <a:hlinkClick r:id="rId8"/>
              </a:rPr>
              <a:t>/public/2020-11/Youth%20mental%20health..png?h=3ca6fe5d&amp;itok=SOUCCV8X</a:t>
            </a:r>
            <a:r>
              <a:rPr lang="en-GB" sz="1400" dirty="0"/>
              <a:t> </a:t>
            </a:r>
          </a:p>
          <a:p>
            <a:pPr algn="just">
              <a:lnSpc>
                <a:spcPct val="200000"/>
              </a:lnSpc>
            </a:pPr>
            <a:r>
              <a:rPr lang="en-GB" sz="1400" dirty="0">
                <a:hlinkClick r:id="rId9"/>
              </a:rPr>
              <a:t>https://data.whicdn.com/images/330206541/original.jpg</a:t>
            </a:r>
            <a:r>
              <a:rPr lang="en-GB" sz="1400" dirty="0"/>
              <a:t> </a:t>
            </a:r>
          </a:p>
          <a:p>
            <a:pPr algn="just">
              <a:lnSpc>
                <a:spcPct val="200000"/>
              </a:lnSpc>
            </a:pPr>
            <a:r>
              <a:rPr lang="en-GB" sz="1400" dirty="0">
                <a:hlinkClick r:id="rId10"/>
              </a:rPr>
              <a:t>https://i.pinimg.com/736x/13/e8/fc/13e8fc991685232a5fbe1b9a81a36cd1--president-roosevelt--years-old.jpg</a:t>
            </a:r>
            <a:r>
              <a:rPr lang="en-GB" sz="1400" dirty="0"/>
              <a:t> </a:t>
            </a:r>
          </a:p>
          <a:p>
            <a:pPr algn="just">
              <a:lnSpc>
                <a:spcPct val="200000"/>
              </a:lnSpc>
            </a:pPr>
            <a:r>
              <a:rPr lang="en-GB" sz="1400" dirty="0">
                <a:hlinkClick r:id="rId11"/>
              </a:rPr>
              <a:t>https://media.istockphoto.com/vectors/protective-respiratory-medical-mask-vector-id1204275485?k=6&amp;m=1204275485&amp;s=612x612&amp;w=0&amp;h=7nspof8juKGfdDu54fityHYcMjzvj3cMgl3BFXUYETo=</a:t>
            </a:r>
            <a:r>
              <a:rPr lang="en-GB" sz="1400" dirty="0"/>
              <a:t>  </a:t>
            </a:r>
          </a:p>
        </p:txBody>
      </p:sp>
      <p:pic>
        <p:nvPicPr>
          <p:cNvPr id="4" name="Audio 3">
            <a:hlinkClick r:id="" action="ppaction://media"/>
            <a:extLst>
              <a:ext uri="{FF2B5EF4-FFF2-40B4-BE49-F238E27FC236}">
                <a16:creationId xmlns:a16="http://schemas.microsoft.com/office/drawing/2014/main" id="{0170B37B-8053-4597-8C33-B803DA26BF5F}"/>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141991725"/>
      </p:ext>
    </p:extLst>
  </p:cSld>
  <p:clrMapOvr>
    <a:masterClrMapping/>
  </p:clrMapOvr>
  <mc:AlternateContent xmlns:mc="http://schemas.openxmlformats.org/markup-compatibility/2006" xmlns:p14="http://schemas.microsoft.com/office/powerpoint/2010/main">
    <mc:Choice Requires="p14">
      <p:transition spd="slow" p14:dur="2000" advTm="2099"/>
    </mc:Choice>
    <mc:Fallback xmlns="">
      <p:transition spd="slow" advTm="20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BE711-A7C2-429C-9141-14CE05CBA713}"/>
              </a:ext>
            </a:extLst>
          </p:cNvPr>
          <p:cNvSpPr>
            <a:spLocks noGrp="1"/>
          </p:cNvSpPr>
          <p:nvPr>
            <p:ph type="title"/>
          </p:nvPr>
        </p:nvSpPr>
        <p:spPr>
          <a:xfrm>
            <a:off x="-195072" y="752322"/>
            <a:ext cx="10058400" cy="1371600"/>
          </a:xfrm>
        </p:spPr>
        <p:txBody>
          <a:bodyPr/>
          <a:lstStyle/>
          <a:p>
            <a:pPr algn="ctr"/>
            <a:r>
              <a:rPr lang="en-GB" dirty="0"/>
              <a:t>Picture reference list continued</a:t>
            </a:r>
          </a:p>
        </p:txBody>
      </p:sp>
      <p:sp>
        <p:nvSpPr>
          <p:cNvPr id="3" name="TextBox 2">
            <a:extLst>
              <a:ext uri="{FF2B5EF4-FFF2-40B4-BE49-F238E27FC236}">
                <a16:creationId xmlns:a16="http://schemas.microsoft.com/office/drawing/2014/main" id="{2D426A34-E084-4A53-BF85-65362985F14A}"/>
              </a:ext>
            </a:extLst>
          </p:cNvPr>
          <p:cNvSpPr txBox="1"/>
          <p:nvPr/>
        </p:nvSpPr>
        <p:spPr>
          <a:xfrm>
            <a:off x="859536" y="1874520"/>
            <a:ext cx="10058400" cy="3042115"/>
          </a:xfrm>
          <a:prstGeom prst="rect">
            <a:avLst/>
          </a:prstGeom>
          <a:noFill/>
        </p:spPr>
        <p:txBody>
          <a:bodyPr wrap="square" rtlCol="0">
            <a:spAutoFit/>
          </a:bodyPr>
          <a:lstStyle/>
          <a:p>
            <a:pPr algn="just">
              <a:lnSpc>
                <a:spcPct val="200000"/>
              </a:lnSpc>
            </a:pPr>
            <a:r>
              <a:rPr lang="en-GB" sz="1400" dirty="0">
                <a:hlinkClick r:id="rId4"/>
              </a:rPr>
              <a:t>https://quincy-network.s3.ca-central-1.amazonaws.com/wp-content/uploads/sites/9/2020/05/MGN_1280x960_00406C00-SSDNH.jpg</a:t>
            </a:r>
            <a:r>
              <a:rPr lang="en-GB" sz="1400" dirty="0"/>
              <a:t> </a:t>
            </a:r>
          </a:p>
          <a:p>
            <a:pPr algn="just">
              <a:lnSpc>
                <a:spcPct val="200000"/>
              </a:lnSpc>
            </a:pPr>
            <a:r>
              <a:rPr lang="en-GB" sz="1400" dirty="0"/>
              <a:t> </a:t>
            </a:r>
            <a:r>
              <a:rPr lang="en-GB" sz="1400" dirty="0">
                <a:hlinkClick r:id="rId5"/>
              </a:rPr>
              <a:t>https://smartmoneymamas.com/wp-content/uploads/2019/01/Self-Care-Ideas-Quote.png</a:t>
            </a:r>
            <a:r>
              <a:rPr lang="en-GB" sz="1400" dirty="0"/>
              <a:t>  </a:t>
            </a:r>
          </a:p>
          <a:p>
            <a:pPr algn="just">
              <a:lnSpc>
                <a:spcPct val="200000"/>
              </a:lnSpc>
            </a:pPr>
            <a:r>
              <a:rPr lang="en-GB" sz="1400" dirty="0">
                <a:hlinkClick r:id="rId6"/>
              </a:rPr>
              <a:t>https://thumbs.dreamstime.com/b/you-can-help-you-can-help-sign-you-can-help-paper-origami-speech-bubble-you-can-help-tag-you-can-help-banner-124280743.jpg</a:t>
            </a:r>
            <a:r>
              <a:rPr lang="en-GB" sz="1400" dirty="0"/>
              <a:t>   </a:t>
            </a:r>
          </a:p>
          <a:p>
            <a:pPr algn="just">
              <a:lnSpc>
                <a:spcPct val="200000"/>
              </a:lnSpc>
            </a:pPr>
            <a:r>
              <a:rPr lang="en-GB" sz="1400" dirty="0"/>
              <a:t> </a:t>
            </a:r>
            <a:r>
              <a:rPr lang="en-GB" sz="1400" dirty="0">
                <a:hlinkClick r:id="rId7"/>
              </a:rPr>
              <a:t>https://upload.wikimedia.org/wikipedia/commons/thumb/f/fa/NHS-Logo.svg/1200px-NHS-Logo.svg.png</a:t>
            </a:r>
            <a:r>
              <a:rPr lang="en-GB" sz="1400" dirty="0"/>
              <a:t>   </a:t>
            </a:r>
          </a:p>
          <a:p>
            <a:pPr algn="just">
              <a:lnSpc>
                <a:spcPct val="200000"/>
              </a:lnSpc>
            </a:pPr>
            <a:r>
              <a:rPr lang="en-GB" sz="1400" dirty="0">
                <a:hlinkClick r:id="rId8"/>
              </a:rPr>
              <a:t>https://www.covenantcares.org/wp-content/uploads/2020/05/self-care.jpg</a:t>
            </a:r>
            <a:r>
              <a:rPr lang="en-GB" sz="1400" dirty="0"/>
              <a:t>  </a:t>
            </a:r>
          </a:p>
        </p:txBody>
      </p:sp>
      <p:pic>
        <p:nvPicPr>
          <p:cNvPr id="4" name="Audio 3">
            <a:hlinkClick r:id="" action="ppaction://media"/>
            <a:extLst>
              <a:ext uri="{FF2B5EF4-FFF2-40B4-BE49-F238E27FC236}">
                <a16:creationId xmlns:a16="http://schemas.microsoft.com/office/drawing/2014/main" id="{60874294-0DA4-4743-B5DA-40EECEB9409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247294216"/>
      </p:ext>
    </p:extLst>
  </p:cSld>
  <p:clrMapOvr>
    <a:masterClrMapping/>
  </p:clrMapOvr>
  <mc:AlternateContent xmlns:mc="http://schemas.openxmlformats.org/markup-compatibility/2006" xmlns:p14="http://schemas.microsoft.com/office/powerpoint/2010/main">
    <mc:Choice Requires="p14">
      <p:transition spd="slow" p14:dur="2000" advTm="961"/>
    </mc:Choice>
    <mc:Fallback xmlns="">
      <p:transition spd="slow" advTm="9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LeftStep">
      <a:dk1>
        <a:srgbClr val="000000"/>
      </a:dk1>
      <a:lt1>
        <a:srgbClr val="FFFFFF"/>
      </a:lt1>
      <a:dk2>
        <a:srgbClr val="302F1B"/>
      </a:dk2>
      <a:lt2>
        <a:srgbClr val="F0F0F3"/>
      </a:lt2>
      <a:accent1>
        <a:srgbClr val="A8A442"/>
      </a:accent1>
      <a:accent2>
        <a:srgbClr val="B17B3B"/>
      </a:accent2>
      <a:accent3>
        <a:srgbClr val="C35B4D"/>
      </a:accent3>
      <a:accent4>
        <a:srgbClr val="B13B5D"/>
      </a:accent4>
      <a:accent5>
        <a:srgbClr val="C34DA1"/>
      </a:accent5>
      <a:accent6>
        <a:srgbClr val="A33BB1"/>
      </a:accent6>
      <a:hlink>
        <a:srgbClr val="C24A8B"/>
      </a:hlink>
      <a:folHlink>
        <a:srgbClr val="7F7F7F"/>
      </a:folHlink>
    </a:clrScheme>
    <a:fontScheme name="Savon">
      <a:majorFont>
        <a:latin typeface="Century School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emplate>TM04033937[[fn=Vapor Trail]]</Template>
  <TotalTime>11640</TotalTime>
  <Words>1292</Words>
  <Application>Microsoft Office PowerPoint</Application>
  <PresentationFormat>Widescreen</PresentationFormat>
  <Paragraphs>109</Paragraphs>
  <Slides>16</Slides>
  <Notes>0</Notes>
  <HiddenSlides>0</HiddenSlides>
  <MMClips>16</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Aharoni</vt:lpstr>
      <vt:lpstr>Arial</vt:lpstr>
      <vt:lpstr>Bahnschrift</vt:lpstr>
      <vt:lpstr>Century Schoolbook</vt:lpstr>
      <vt:lpstr>Courier New</vt:lpstr>
      <vt:lpstr>Franklin Gothic Book</vt:lpstr>
      <vt:lpstr>Garamond</vt:lpstr>
      <vt:lpstr>SavonVTI</vt:lpstr>
      <vt:lpstr> Coping with COVID-19</vt:lpstr>
      <vt:lpstr>Design an advisory leaflet for parents and guardians focusing on a specific issue young people face in contemporary society ensuring the demonstration of how Youth workers can best support at risk young people.</vt:lpstr>
      <vt:lpstr>Social Impacts</vt:lpstr>
      <vt:lpstr>PowerPoint Presentation</vt:lpstr>
      <vt:lpstr>PowerPoint Presentation</vt:lpstr>
      <vt:lpstr>The Transition: Childhood to Adulthood</vt:lpstr>
      <vt:lpstr>PowerPoint Presentation</vt:lpstr>
      <vt:lpstr>PowerPoint Presentation</vt:lpstr>
      <vt:lpstr>PowerPoint Presentation</vt:lpstr>
      <vt:lpstr>Youth work support</vt:lpstr>
      <vt:lpstr>Self Care </vt:lpstr>
      <vt:lpstr>PowerPoint Presentation</vt:lpstr>
      <vt:lpstr>Reference List</vt:lpstr>
      <vt:lpstr>PowerPoint Presentation</vt:lpstr>
      <vt:lpstr>Picture reference list</vt:lpstr>
      <vt:lpstr>Picture reference list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Coping with Covid</dc:title>
  <dc:creator>Tash Louise Oliver (1703799)</dc:creator>
  <cp:lastModifiedBy>Angharad Lewis</cp:lastModifiedBy>
  <cp:revision>65</cp:revision>
  <dcterms:created xsi:type="dcterms:W3CDTF">2021-03-23T14:08:07Z</dcterms:created>
  <dcterms:modified xsi:type="dcterms:W3CDTF">2021-04-13T08:29:16Z</dcterms:modified>
</cp:coreProperties>
</file>