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28" r:id="rId1"/>
  </p:sldMasterIdLst>
  <p:notesMasterIdLst>
    <p:notesMasterId r:id="rId12"/>
  </p:notesMasterIdLst>
  <p:sldIdLst>
    <p:sldId id="256" r:id="rId2"/>
    <p:sldId id="261" r:id="rId3"/>
    <p:sldId id="257" r:id="rId4"/>
    <p:sldId id="258" r:id="rId5"/>
    <p:sldId id="259" r:id="rId6"/>
    <p:sldId id="260" r:id="rId7"/>
    <p:sldId id="262" r:id="rId8"/>
    <p:sldId id="263" r:id="rId9"/>
    <p:sldId id="264"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notesViewPr>
    <p:cSldViewPr snapToGrid="0">
      <p:cViewPr varScale="1">
        <p:scale>
          <a:sx n="57" d="100"/>
          <a:sy n="57" d="100"/>
        </p:scale>
        <p:origin x="2832" y="-24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6A23A3-D4D9-4639-8C4B-A788E8E059F9}" type="datetimeFigureOut">
              <a:rPr lang="en-GB" smtClean="0"/>
              <a:t>08/02/2019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BDE258-7A11-495A-858F-7929803D6E09}" type="slidenum">
              <a:rPr lang="en-GB" smtClean="0"/>
              <a:t>‹#›</a:t>
            </a:fld>
            <a:endParaRPr lang="en-GB" dirty="0"/>
          </a:p>
        </p:txBody>
      </p:sp>
    </p:spTree>
    <p:extLst>
      <p:ext uri="{BB962C8B-B14F-4D97-AF65-F5344CB8AC3E}">
        <p14:creationId xmlns:p14="http://schemas.microsoft.com/office/powerpoint/2010/main" val="4010326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BDE258-7A11-495A-858F-7929803D6E09}" type="slidenum">
              <a:rPr lang="en-GB" smtClean="0"/>
              <a:t>1</a:t>
            </a:fld>
            <a:endParaRPr lang="en-GB" dirty="0"/>
          </a:p>
        </p:txBody>
      </p:sp>
    </p:spTree>
    <p:extLst>
      <p:ext uri="{BB962C8B-B14F-4D97-AF65-F5344CB8AC3E}">
        <p14:creationId xmlns:p14="http://schemas.microsoft.com/office/powerpoint/2010/main" val="2971115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76275" y="228600"/>
            <a:ext cx="5486400" cy="3086100"/>
          </a:xfrm>
        </p:spPr>
      </p:sp>
      <p:sp>
        <p:nvSpPr>
          <p:cNvPr id="3" name="Notes Placeholder 2"/>
          <p:cNvSpPr>
            <a:spLocks noGrp="1"/>
          </p:cNvSpPr>
          <p:nvPr>
            <p:ph type="body" idx="1"/>
          </p:nvPr>
        </p:nvSpPr>
        <p:spPr>
          <a:xfrm>
            <a:off x="238126" y="3486150"/>
            <a:ext cx="6362700" cy="3600450"/>
          </a:xfrm>
        </p:spPr>
        <p:txBody>
          <a:bodyPr/>
          <a:lstStyle/>
          <a:p>
            <a:pPr algn="just"/>
            <a:r>
              <a:rPr lang="en-GB" sz="1100" dirty="0"/>
              <a:t>This presentation will give a take on the HR function and look at several areas of HR which will include;</a:t>
            </a:r>
          </a:p>
          <a:p>
            <a:pPr marL="171450" lvl="0" indent="-171450" algn="just">
              <a:buFont typeface="Arial" panose="020B0604020202020204" pitchFamily="34" charset="0"/>
              <a:buChar char="•"/>
            </a:pPr>
            <a:r>
              <a:rPr lang="en-GB" sz="1100" dirty="0"/>
              <a:t>a synopsis of views on the function of HR and how this is evolving</a:t>
            </a:r>
          </a:p>
          <a:p>
            <a:pPr marL="171450" lvl="0" indent="-171450" algn="just">
              <a:buFont typeface="Arial" panose="020B0604020202020204" pitchFamily="34" charset="0"/>
              <a:buChar char="•"/>
            </a:pPr>
            <a:r>
              <a:rPr lang="en-GB" sz="1100" dirty="0"/>
              <a:t>examples of how HR can contribute to effective change management, with reference to at least one model of change</a:t>
            </a:r>
          </a:p>
          <a:p>
            <a:pPr marL="171450" lvl="0" indent="-171450" algn="just">
              <a:buFont typeface="Arial" panose="020B0604020202020204" pitchFamily="34" charset="0"/>
              <a:buChar char="•"/>
            </a:pPr>
            <a:r>
              <a:rPr lang="en-GB" sz="1100" dirty="0"/>
              <a:t>a summary of different ways that HR services can be delivered, comparing and contrasting the different models</a:t>
            </a:r>
          </a:p>
          <a:p>
            <a:pPr marL="171450" lvl="0" indent="-171450" algn="just">
              <a:buFont typeface="Arial" panose="020B0604020202020204" pitchFamily="34" charset="0"/>
              <a:buChar char="•"/>
            </a:pPr>
            <a:r>
              <a:rPr lang="en-GB" sz="1100" dirty="0"/>
              <a:t>examples how HR can work with line managers to provide HR services</a:t>
            </a:r>
          </a:p>
          <a:p>
            <a:pPr marL="171450" lvl="0" indent="-171450" algn="just">
              <a:buFont typeface="Arial" panose="020B0604020202020204" pitchFamily="34" charset="0"/>
              <a:buChar char="•"/>
            </a:pPr>
            <a:r>
              <a:rPr lang="en-GB" sz="1100" dirty="0"/>
              <a:t>a justification of why HR should be managed in an ethical manner with examples of ethical practice contrasted with examples of non-ethical practice</a:t>
            </a:r>
          </a:p>
          <a:p>
            <a:pPr marL="171450" lvl="0" indent="-171450" algn="just">
              <a:buFont typeface="Arial" panose="020B0604020202020204" pitchFamily="34" charset="0"/>
              <a:buChar char="•"/>
            </a:pPr>
            <a:r>
              <a:rPr lang="en-GB" sz="1100" dirty="0"/>
              <a:t>an explanation of how HR’s contribution to the organisation can be evaluated</a:t>
            </a:r>
          </a:p>
          <a:p>
            <a:pPr marL="171450" lvl="0" indent="-171450" algn="just">
              <a:buFont typeface="Arial" panose="020B0604020202020204" pitchFamily="34" charset="0"/>
              <a:buChar char="•"/>
            </a:pPr>
            <a:r>
              <a:rPr lang="en-GB" sz="1100" dirty="0"/>
              <a:t>an evaluation of two examples of published research that demonstrates the link between HR and positive organisational outcomes.</a:t>
            </a:r>
          </a:p>
          <a:p>
            <a:endParaRPr lang="en-GB" dirty="0"/>
          </a:p>
        </p:txBody>
      </p:sp>
      <p:sp>
        <p:nvSpPr>
          <p:cNvPr id="4" name="Slide Number Placeholder 3"/>
          <p:cNvSpPr>
            <a:spLocks noGrp="1"/>
          </p:cNvSpPr>
          <p:nvPr>
            <p:ph type="sldNum" sz="quarter" idx="10"/>
          </p:nvPr>
        </p:nvSpPr>
        <p:spPr/>
        <p:txBody>
          <a:bodyPr/>
          <a:lstStyle/>
          <a:p>
            <a:fld id="{23BDE258-7A11-495A-858F-7929803D6E09}" type="slidenum">
              <a:rPr lang="en-GB" smtClean="0"/>
              <a:t>2</a:t>
            </a:fld>
            <a:endParaRPr lang="en-GB" dirty="0"/>
          </a:p>
        </p:txBody>
      </p:sp>
    </p:spTree>
    <p:extLst>
      <p:ext uri="{BB962C8B-B14F-4D97-AF65-F5344CB8AC3E}">
        <p14:creationId xmlns:p14="http://schemas.microsoft.com/office/powerpoint/2010/main" val="2427228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9456" y="175834"/>
            <a:ext cx="5486400" cy="3086100"/>
          </a:xfrm>
        </p:spPr>
      </p:sp>
      <p:sp>
        <p:nvSpPr>
          <p:cNvPr id="3" name="Notes Placeholder 2"/>
          <p:cNvSpPr>
            <a:spLocks noGrp="1"/>
          </p:cNvSpPr>
          <p:nvPr>
            <p:ph type="body" idx="1"/>
          </p:nvPr>
        </p:nvSpPr>
        <p:spPr>
          <a:xfrm>
            <a:off x="157493" y="3430772"/>
            <a:ext cx="6410325" cy="4456372"/>
          </a:xfrm>
        </p:spPr>
        <p:txBody>
          <a:bodyPr/>
          <a:lstStyle/>
          <a:p>
            <a:pPr algn="just"/>
            <a:r>
              <a:rPr lang="en-GB" sz="1100" dirty="0"/>
              <a:t>Human Resources (HR) has evolved dramatically over the years. This is evident in an article by the HRM Guide (2015) who state that due to changes in the business environment and advances in technology, HR has developed from being an administrative function predominantly used as a method to pay employees and responsible for ‘</a:t>
            </a:r>
            <a:r>
              <a:rPr lang="en-GB" sz="1100" i="1" dirty="0"/>
              <a:t>hiring and firing</a:t>
            </a:r>
            <a:r>
              <a:rPr lang="en-GB" sz="1100" dirty="0"/>
              <a:t>’ to the HR of today, which is a driving force in the strategic planning of a company’s future business goals. The function has gone from largely completing transaction work which is very much an administrative role to transformational work which involves being heavily involved in shaping future business objectives. Taylor &amp; Woodhams (2016) state the term Human Resource Management (HRM) has only been introduced over the past 20 years. They claim previous to that staff who work in the HR department would be known as </a:t>
            </a:r>
            <a:r>
              <a:rPr lang="en-GB" sz="1100" i="1" dirty="0"/>
              <a:t>personnel</a:t>
            </a:r>
            <a:r>
              <a:rPr lang="en-GB" sz="1100" dirty="0"/>
              <a:t>. This is concurred by Marchington et al (2016) who claim that the shift from </a:t>
            </a:r>
            <a:r>
              <a:rPr lang="en-GB" sz="1100" i="1" dirty="0"/>
              <a:t>personnel</a:t>
            </a:r>
            <a:r>
              <a:rPr lang="en-GB" sz="1100" dirty="0"/>
              <a:t> to </a:t>
            </a:r>
            <a:r>
              <a:rPr lang="en-GB" sz="1100" i="1" dirty="0"/>
              <a:t>HRM</a:t>
            </a:r>
            <a:r>
              <a:rPr lang="en-GB" sz="1100" dirty="0"/>
              <a:t> was as a result of social changes where organisations started to provide employees with assistance when they were going through difficult times. They state that Cadbury, Lever and Bournville were the first companies to employ personnel officers who were brought in to ensure that staffs education, health and welfare were taken into consideration. Further to this Wilkinson &amp; Taylor (2016) state companies started to look at their employees as an asset who are motivated by more than money. It became apparent that by recruiting the right staff and developing them it would have a positive effect on productivity. This was the start of Strategic Human Resource Management (SHRM) which identified staff in HR as a key source to an organisation who were seen as a serious business partner that can add value to the company.  As HR has grown the Chartered Institute of Personnel and Development (CIPD) have been a huge influence in developing the profession. The CIPD (2015) developed the HR Profession Map, which is a framework for HR professionals to follow in order to develop their career and excel within the function. The progression through the map and development of a career in HR mirrors the journey HR has made as a function from the lower levels of data input through to advising managers on policies, and on to the higher levels of driving home strategic objectives. As technology has advanced the role of staff in HR has continued to evolve as systems have been brought into place which have taken up a lot of the admin jobs previously completed. This means in order to continue in the profession staff need to evolve with the times and make themselves indispensable to the organisation.</a:t>
            </a:r>
            <a:endParaRPr lang="en-GB" sz="1100" dirty="0"/>
          </a:p>
        </p:txBody>
      </p:sp>
      <p:sp>
        <p:nvSpPr>
          <p:cNvPr id="4" name="Slide Number Placeholder 3"/>
          <p:cNvSpPr>
            <a:spLocks noGrp="1"/>
          </p:cNvSpPr>
          <p:nvPr>
            <p:ph type="sldNum" sz="quarter" idx="10"/>
          </p:nvPr>
        </p:nvSpPr>
        <p:spPr/>
        <p:txBody>
          <a:bodyPr/>
          <a:lstStyle/>
          <a:p>
            <a:fld id="{23BDE258-7A11-495A-858F-7929803D6E09}" type="slidenum">
              <a:rPr lang="en-GB" smtClean="0"/>
              <a:t>3</a:t>
            </a:fld>
            <a:endParaRPr lang="en-GB" dirty="0"/>
          </a:p>
        </p:txBody>
      </p:sp>
    </p:spTree>
    <p:extLst>
      <p:ext uri="{BB962C8B-B14F-4D97-AF65-F5344CB8AC3E}">
        <p14:creationId xmlns:p14="http://schemas.microsoft.com/office/powerpoint/2010/main" val="254005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163" y="152400"/>
            <a:ext cx="5486400" cy="3086100"/>
          </a:xfrm>
        </p:spPr>
      </p:sp>
      <p:sp>
        <p:nvSpPr>
          <p:cNvPr id="3" name="Notes Placeholder 2"/>
          <p:cNvSpPr>
            <a:spLocks noGrp="1"/>
          </p:cNvSpPr>
          <p:nvPr>
            <p:ph type="body" idx="1"/>
          </p:nvPr>
        </p:nvSpPr>
        <p:spPr>
          <a:xfrm>
            <a:off x="191386" y="3390900"/>
            <a:ext cx="6432698" cy="5467350"/>
          </a:xfrm>
        </p:spPr>
        <p:txBody>
          <a:bodyPr/>
          <a:lstStyle/>
          <a:p>
            <a:pPr algn="just"/>
            <a:r>
              <a:rPr lang="en-GB" sz="1100" dirty="0"/>
              <a:t>HR have a big impact to play when it comes to implementing changes in a business and ensuring it gives the best chance of these changes being a success. Howlett (2018) states there are several reasons why change in a business is adapted. These include areas that are both;</a:t>
            </a:r>
          </a:p>
          <a:p>
            <a:pPr algn="just"/>
            <a:r>
              <a:rPr lang="en-GB" sz="1100" b="1" dirty="0"/>
              <a:t>Controllable</a:t>
            </a:r>
            <a:r>
              <a:rPr lang="en-GB" sz="1100" dirty="0"/>
              <a:t> – this is where the company looks to change out of choice. Examples of controllable change would be management looking to implement new strategies that they feel will help develop a business. </a:t>
            </a:r>
          </a:p>
          <a:p>
            <a:pPr algn="just"/>
            <a:r>
              <a:rPr lang="en-GB" sz="1100" b="1" dirty="0"/>
              <a:t>Uncontrollable</a:t>
            </a:r>
            <a:r>
              <a:rPr lang="en-GB" sz="1100" dirty="0"/>
              <a:t> – this is where change is forced upon a company. Examples of uncontrollable change would be new legislation coming in that required a company to work in a different way. Brexit will cause many companies to have to change in order to comply with new legislation.</a:t>
            </a:r>
          </a:p>
          <a:p>
            <a:pPr algn="just"/>
            <a:r>
              <a:rPr lang="en-GB" sz="1100" dirty="0"/>
              <a:t>Howlett (2018) goes on to say that it is really important to make an effective change in an organisation. He states that if change isn’t implemented it could result in a company being overtaken by their competitors and losing market share. In a video Mind Tools (2014) describe how change works in business using Lewin’s change management model. They describe the three stages of changes which include;</a:t>
            </a:r>
          </a:p>
          <a:p>
            <a:pPr algn="just"/>
            <a:r>
              <a:rPr lang="en-GB" sz="1100" b="1" dirty="0"/>
              <a:t>Unfreeze</a:t>
            </a:r>
            <a:r>
              <a:rPr lang="en-GB" sz="1100" dirty="0"/>
              <a:t> – This part of the process is usually the most difficult as a company needs to convince the employees of the need for change which is not widely accepted as people tend to like the norm and are often reluctant to explore different ways of working. </a:t>
            </a:r>
          </a:p>
          <a:p>
            <a:pPr algn="just"/>
            <a:r>
              <a:rPr lang="en-GB" sz="1100" b="1" dirty="0"/>
              <a:t>Change</a:t>
            </a:r>
            <a:r>
              <a:rPr lang="en-GB" sz="1100" dirty="0"/>
              <a:t> – Communication with staff is vital at this stage to ensure the reasons for change are fully understood and accepted. Once staff are on board then the process of changing ways will be a lot smoother. This process can be long winded and requires a lot of attention from managers in order to get staff totally on-board. </a:t>
            </a:r>
          </a:p>
          <a:p>
            <a:pPr algn="just"/>
            <a:r>
              <a:rPr lang="en-GB" sz="1100" b="1" dirty="0"/>
              <a:t>Refreeze</a:t>
            </a:r>
            <a:r>
              <a:rPr lang="en-GB" sz="1100" dirty="0"/>
              <a:t> – This stage occurs once staff are fully behind the changes and the new way or working has been actioned. It is important that managers continue to give training and development at this stage to ensure the change is continuous. It is at this stage of the process that management can also celebrate adjusting to change.   </a:t>
            </a:r>
          </a:p>
          <a:p>
            <a:pPr algn="just"/>
            <a:r>
              <a:rPr lang="en-GB" sz="1100" dirty="0"/>
              <a:t>Even though there are many models and experts work published in how to implement change it is not always successful. This is evident in an article by Anand &amp; Barsoux (2017) who state that, </a:t>
            </a:r>
            <a:endParaRPr lang="en-GB" sz="1100" dirty="0" smtClean="0"/>
          </a:p>
          <a:p>
            <a:pPr algn="just"/>
            <a:r>
              <a:rPr lang="en-GB" sz="1100" dirty="0" smtClean="0"/>
              <a:t>“</a:t>
            </a:r>
            <a:r>
              <a:rPr lang="en-GB" sz="1100" i="1" dirty="0"/>
              <a:t>Studies consistently report that about three-quarters of change efforts flop—either they fail to deliver the anticipated benefits or they are abandoned entirely</a:t>
            </a:r>
            <a:r>
              <a:rPr lang="en-GB" sz="1100" dirty="0" smtClean="0"/>
              <a:t>.” </a:t>
            </a:r>
          </a:p>
          <a:p>
            <a:pPr algn="just"/>
            <a:r>
              <a:rPr lang="en-GB" sz="1100" dirty="0" smtClean="0"/>
              <a:t>This </a:t>
            </a:r>
            <a:r>
              <a:rPr lang="en-GB" sz="1100" dirty="0"/>
              <a:t>would suggest that companies need to continue to look at methods and evolve with change in order to make it a success. HR would be involved in all areas of change from consultation with staff and trade unions, to advising on policies such as restructuring, and implementing changes on systems used. HR would also have to deal with any fall out as a result of change in the forms of potential grievances or redundancies.</a:t>
            </a:r>
            <a:endParaRPr lang="en-GB" sz="1100" dirty="0"/>
          </a:p>
        </p:txBody>
      </p:sp>
      <p:sp>
        <p:nvSpPr>
          <p:cNvPr id="4" name="Slide Number Placeholder 3"/>
          <p:cNvSpPr>
            <a:spLocks noGrp="1"/>
          </p:cNvSpPr>
          <p:nvPr>
            <p:ph type="sldNum" sz="quarter" idx="10"/>
          </p:nvPr>
        </p:nvSpPr>
        <p:spPr/>
        <p:txBody>
          <a:bodyPr/>
          <a:lstStyle/>
          <a:p>
            <a:fld id="{23BDE258-7A11-495A-858F-7929803D6E09}" type="slidenum">
              <a:rPr lang="en-GB" smtClean="0"/>
              <a:t>4</a:t>
            </a:fld>
            <a:endParaRPr lang="en-GB" dirty="0"/>
          </a:p>
        </p:txBody>
      </p:sp>
    </p:spTree>
    <p:extLst>
      <p:ext uri="{BB962C8B-B14F-4D97-AF65-F5344CB8AC3E}">
        <p14:creationId xmlns:p14="http://schemas.microsoft.com/office/powerpoint/2010/main" val="1916487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77800"/>
            <a:ext cx="5486400" cy="3086100"/>
          </a:xfrm>
        </p:spPr>
      </p:sp>
      <p:sp>
        <p:nvSpPr>
          <p:cNvPr id="3" name="Notes Placeholder 2"/>
          <p:cNvSpPr>
            <a:spLocks noGrp="1"/>
          </p:cNvSpPr>
          <p:nvPr>
            <p:ph type="body" idx="1"/>
          </p:nvPr>
        </p:nvSpPr>
        <p:spPr>
          <a:xfrm>
            <a:off x="169333" y="3486149"/>
            <a:ext cx="6536267" cy="7181851"/>
          </a:xfrm>
        </p:spPr>
        <p:txBody>
          <a:bodyPr/>
          <a:lstStyle/>
          <a:p>
            <a:pPr algn="just"/>
            <a:r>
              <a:rPr lang="en-GB" sz="1100" dirty="0"/>
              <a:t>Depending on whether the business falls into the </a:t>
            </a:r>
            <a:r>
              <a:rPr lang="en-GB" sz="1100" i="1" dirty="0"/>
              <a:t>Private</a:t>
            </a:r>
            <a:r>
              <a:rPr lang="en-GB" sz="1100" dirty="0"/>
              <a:t>, </a:t>
            </a:r>
            <a:r>
              <a:rPr lang="en-GB" sz="1100" i="1" dirty="0"/>
              <a:t>Public</a:t>
            </a:r>
            <a:r>
              <a:rPr lang="en-GB" sz="1100" dirty="0"/>
              <a:t> or </a:t>
            </a:r>
            <a:r>
              <a:rPr lang="en-GB" sz="1100" i="1" dirty="0"/>
              <a:t>Third</a:t>
            </a:r>
            <a:r>
              <a:rPr lang="en-GB" sz="1100" dirty="0"/>
              <a:t> sector it will make a big difference on how HR delivers their service. Roper (2017) claims that although the skills of staff who work in HR are transferable to each sector there is a distinct differences that need to be considered.  An example of this includes;</a:t>
            </a:r>
          </a:p>
          <a:p>
            <a:pPr lvl="0" algn="just"/>
            <a:r>
              <a:rPr lang="en-GB" sz="1100" b="1" dirty="0"/>
              <a:t>Private Sector</a:t>
            </a:r>
            <a:r>
              <a:rPr lang="en-GB" sz="1100" dirty="0"/>
              <a:t> – the main priority for an organisation in the private sector is to achieve turnover targets while ensuring the brand does not suffer. Businesses in this sector are very much result focused. There is less scrutiny on the way the policies are implemented and followed. The structure of a company in the private sector is easily identified so that staff at all levels will usually know who the boss is. There will be the CEO and board of directors who will make all key decisions. As a result HR departments will not always be seen as an equal business partner as by identifying robust regulations to follow may hinder income which would be seen as a negative by directors.   </a:t>
            </a:r>
          </a:p>
          <a:p>
            <a:pPr lvl="0" algn="just"/>
            <a:r>
              <a:rPr lang="en-GB" sz="1100" b="1" dirty="0"/>
              <a:t>Public Sector </a:t>
            </a:r>
            <a:r>
              <a:rPr lang="en-GB" sz="1100" dirty="0"/>
              <a:t>– HR departments are usually large within the public sector. In contrast to the private sector as the public sector is funded by the public there is a high level of scrutiny on the way an organisation is run and implements their policies. As well as this there is a high involvement from the trade unions which ensures that all polices go through consultation before being implemented. Senior HR professionals will be present at executive meetings and are treated as an equal business partner ensuring that decisions made fall in line with correct procedures.</a:t>
            </a:r>
          </a:p>
          <a:p>
            <a:pPr lvl="0" algn="just"/>
            <a:r>
              <a:rPr lang="en-GB" sz="1100" b="1" dirty="0"/>
              <a:t>Third Sector </a:t>
            </a:r>
            <a:r>
              <a:rPr lang="en-GB" sz="1100" dirty="0"/>
              <a:t>– In contrast to the other sectors HR’s role in the third sector is generally a lot smaller especially in non-profit organisations where there is less need for specialist HR professionals. HR generalists are more common who are there to implement regulations and are often seen as “</a:t>
            </a:r>
            <a:r>
              <a:rPr lang="en-GB" sz="1100" i="1" dirty="0"/>
              <a:t>paid volunteers</a:t>
            </a:r>
            <a:r>
              <a:rPr lang="en-GB" sz="1100" dirty="0"/>
              <a:t>” whose role will commonly be to complete admin/payroll tasks. In larger third sector organisations such as universities it does mirror certain aspects of the public sector where there are </a:t>
            </a:r>
            <a:r>
              <a:rPr lang="en-GB" sz="1100" dirty="0" smtClean="0"/>
              <a:t>larger </a:t>
            </a:r>
            <a:r>
              <a:rPr lang="en-GB" sz="1100" dirty="0"/>
              <a:t>departments which have areas such as learning and development with a goal of developing staff to reach an end goal of ensuring that targets such as student pass rates are achieved. </a:t>
            </a:r>
          </a:p>
          <a:p>
            <a:pPr algn="just"/>
            <a:r>
              <a:rPr lang="en-GB" sz="1100" dirty="0"/>
              <a:t>As well as the different sector the size of the organisation will have an impact on how HR services are delivered. Armstrong (2017) states that Small and Medium-sized Organisations (SMEs) will usually consist of a very small HR department or in some cases no HR department at all. These organisations will then outsource work that is usually conducted by HR. Wilkinson &amp; Taylor (2016) state that </a:t>
            </a:r>
            <a:r>
              <a:rPr lang="en-GB" sz="1100" i="1" dirty="0"/>
              <a:t>outsourcing </a:t>
            </a:r>
            <a:r>
              <a:rPr lang="en-GB" sz="1100" dirty="0"/>
              <a:t>is the process of using specialised companies to carry out different jobs that a HR function offer. An example of this if by using a recruitment company to conduct all pre-employment of staff or using a specialist company to complete all payroll tasks. As smaller companies will not always have the resource to have a large in house HR department this is cost effective. In larger organisations O’Halloran &amp; Haden (2018) state the importance of business partnering and reference Dave Ulrich’s 3 Legged Stool Model from the 1990’s which is a view that HR professional work closely with managers and leaders of the organisation to develop a good working relationship where their views are welcomed and trusted. They claim that implementing this service is crucial in order to justify the need of the HR function in a company. However, many do believe that Ulrich’s model is outdated which is evident in an article by Roper (2016) in which she claims that the process of business partnering can sometime hinder strategic change. Further to this Dave Ulrich himself has questioned whether in this day and age his model has become less relevant as discussed in a HR conference which is evident in an article by Jeffery (2018). He claims that in the public sector HR professionals need to ensure their goals are set with the public in mind. He goes on to say now that HR workers have got the respect of the leaders and with the advancement in technology it’s time to look at the next step in Human Resource Management. </a:t>
            </a:r>
            <a:endParaRPr lang="en-GB" sz="1100" dirty="0"/>
          </a:p>
        </p:txBody>
      </p:sp>
      <p:sp>
        <p:nvSpPr>
          <p:cNvPr id="4" name="Slide Number Placeholder 3"/>
          <p:cNvSpPr>
            <a:spLocks noGrp="1"/>
          </p:cNvSpPr>
          <p:nvPr>
            <p:ph type="sldNum" sz="quarter" idx="10"/>
          </p:nvPr>
        </p:nvSpPr>
        <p:spPr/>
        <p:txBody>
          <a:bodyPr/>
          <a:lstStyle/>
          <a:p>
            <a:fld id="{23BDE258-7A11-495A-858F-7929803D6E09}" type="slidenum">
              <a:rPr lang="en-GB" smtClean="0"/>
              <a:t>5</a:t>
            </a:fld>
            <a:endParaRPr lang="en-GB" dirty="0"/>
          </a:p>
        </p:txBody>
      </p:sp>
    </p:spTree>
    <p:extLst>
      <p:ext uri="{BB962C8B-B14F-4D97-AF65-F5344CB8AC3E}">
        <p14:creationId xmlns:p14="http://schemas.microsoft.com/office/powerpoint/2010/main" val="1730493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90500"/>
            <a:ext cx="5486400" cy="3086100"/>
          </a:xfrm>
        </p:spPr>
      </p:sp>
      <p:sp>
        <p:nvSpPr>
          <p:cNvPr id="3" name="Notes Placeholder 2"/>
          <p:cNvSpPr>
            <a:spLocks noGrp="1"/>
          </p:cNvSpPr>
          <p:nvPr>
            <p:ph type="body" idx="1"/>
          </p:nvPr>
        </p:nvSpPr>
        <p:spPr>
          <a:xfrm>
            <a:off x="169333" y="3435349"/>
            <a:ext cx="6485467" cy="5539318"/>
          </a:xfrm>
        </p:spPr>
        <p:txBody>
          <a:bodyPr/>
          <a:lstStyle/>
          <a:p>
            <a:pPr algn="just"/>
            <a:r>
              <a:rPr lang="en-GB" sz="1100" dirty="0"/>
              <a:t>As a result of HR developing into the strategic business partner of the organisation it means line managers are having more of a role with jobs that had previously been considered to be a part of the HR function. Torrington et al (2011) suggest that due to the change in HR it has resulted in line managers having to apply policies and practices developed. They claim the importance of then having good line managers in place in order for the organisation to run effectively by claiming a good manger will be able to work effectively with poor policies where as a bad manager will struggle to implement good practices. Armstrong (2017) further enhances this point and claims that although it is the role of HR to develop policies it is the line manager who has the job of ensuring they are applied. It is therefore vital that HR develop strong working relationships with line mangers to ensure that they are on board with the process that they need to follow. In an article for the CIPD George &amp; Hayden (2018) concur with this point and suggest that it is extremely important that line managers themselves are managed efficiently and offered development opportunities in order for them to have the confidence to fulfil their role. They go on to suggest that managers who have job satisfaction and have developed good working relationships with others in the organisation are often good mangers themselves which leads to high performance from their team. In her article Wright (2015) re-affirms the importance who having a good line manager. She suggests that the importance the role a line manager has on overall company objectives is sometimes undervalued. The importance of HR working closely with line managers is clear. It is vital that when developing different policies and practices that HR are able to fully support the line managers by delivering relevant training and being a point of contact for any queries which will help managers to be able to fully implement their role. </a:t>
            </a:r>
            <a:endParaRPr lang="en-GB" sz="1100" dirty="0"/>
          </a:p>
        </p:txBody>
      </p:sp>
      <p:sp>
        <p:nvSpPr>
          <p:cNvPr id="4" name="Slide Number Placeholder 3"/>
          <p:cNvSpPr>
            <a:spLocks noGrp="1"/>
          </p:cNvSpPr>
          <p:nvPr>
            <p:ph type="sldNum" sz="quarter" idx="10"/>
          </p:nvPr>
        </p:nvSpPr>
        <p:spPr/>
        <p:txBody>
          <a:bodyPr/>
          <a:lstStyle/>
          <a:p>
            <a:fld id="{23BDE258-7A11-495A-858F-7929803D6E09}" type="slidenum">
              <a:rPr lang="en-GB" smtClean="0"/>
              <a:t>6</a:t>
            </a:fld>
            <a:endParaRPr lang="en-GB" dirty="0"/>
          </a:p>
        </p:txBody>
      </p:sp>
    </p:spTree>
    <p:extLst>
      <p:ext uri="{BB962C8B-B14F-4D97-AF65-F5344CB8AC3E}">
        <p14:creationId xmlns:p14="http://schemas.microsoft.com/office/powerpoint/2010/main" val="2316653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77800"/>
            <a:ext cx="5486400" cy="3086100"/>
          </a:xfrm>
        </p:spPr>
      </p:sp>
      <p:sp>
        <p:nvSpPr>
          <p:cNvPr id="3" name="Notes Placeholder 2"/>
          <p:cNvSpPr>
            <a:spLocks noGrp="1"/>
          </p:cNvSpPr>
          <p:nvPr>
            <p:ph type="body" idx="1"/>
          </p:nvPr>
        </p:nvSpPr>
        <p:spPr>
          <a:xfrm>
            <a:off x="135466" y="3520016"/>
            <a:ext cx="6536267" cy="5471583"/>
          </a:xfrm>
        </p:spPr>
        <p:txBody>
          <a:bodyPr/>
          <a:lstStyle/>
          <a:p>
            <a:pPr algn="just"/>
            <a:r>
              <a:rPr lang="en-GB" sz="1100" dirty="0"/>
              <a:t>In the modern age a business needs to have more than just profits at the forefront of their goals. Customers will use or not use a company depending on their business ethics. Hanson (2010) states business ethics is the way a company structures their business and how they set out and implement different guidelines in order to work in a positive way. Ackers (2001) states that in order for a company to develop sound business ethics then individual staff must first act in an ethical way. He claims staff need to ensure they behave in an appropriate way by treating all stakeholders of the organisation in a responsible way as he states, “</a:t>
            </a:r>
            <a:r>
              <a:rPr lang="en-GB" sz="1100" i="1" dirty="0"/>
              <a:t>without a culture of personal ethics, high standards of business ethics are inconceivable</a:t>
            </a:r>
            <a:r>
              <a:rPr lang="en-GB" sz="1100" dirty="0"/>
              <a:t>.” HR have a big role in ensuring a company reaches their goals of working in an ethical way. Harris (2016) claims that by appointing staff with the right attitude as well as constantly promoting the ethical principles of the business it will help to stop un-ethical situations arising. She goes on to say that it is also the responsibility of HR to deal with any ethical conflict in an appropriate timely manner. In an article for the CIPD Baczor &amp; Russell (2018) state it’s the responsibility of a HR professional to not only follow the ethical principles of their own business but to also ensure they act in an ethical way that “</a:t>
            </a:r>
            <a:r>
              <a:rPr lang="en-GB" sz="1100" i="1" dirty="0"/>
              <a:t>contribute to the public good</a:t>
            </a:r>
            <a:r>
              <a:rPr lang="en-GB" sz="1100" dirty="0"/>
              <a:t>.” By always showing the good values and codes of practice designed by the CIPD it will ensure that a HR professional meets the standard requirements of the profession. This will then help the business to meet the ethical standards they have established. It is important for a business to take into account Corporate Social Responsibility (CSR) when setting out their ethical practices. Armstrong (2017) states that CSR is when a company works in an ethical way and takes into consideration  all different factors when operating as well as going beyond regulations they have to follow by law. An example of a company that does this is Starbucks who have committed to providing farmers with one million coffee trees by 2025. By doing this and going over and above what is expected it sends a message to consumers that Starbucks are not purely concerned with profits and want to give back to the environment.         </a:t>
            </a:r>
          </a:p>
          <a:p>
            <a:pPr algn="just"/>
            <a:r>
              <a:rPr lang="en-GB" sz="1100" dirty="0"/>
              <a:t>Example of ethical practice in HR include;</a:t>
            </a:r>
          </a:p>
          <a:p>
            <a:pPr lvl="0" algn="just"/>
            <a:r>
              <a:rPr lang="en-GB" sz="1100" dirty="0"/>
              <a:t>Equal Pay – by an organisation having an appropriate pay structure that pays all staff equally regardless of their gender it would be considered as good ethical practice.</a:t>
            </a:r>
          </a:p>
          <a:p>
            <a:pPr algn="just"/>
            <a:r>
              <a:rPr lang="en-GB" sz="1100" dirty="0"/>
              <a:t>Example of un-ethical practice in HR include;</a:t>
            </a:r>
          </a:p>
          <a:p>
            <a:pPr algn="just"/>
            <a:r>
              <a:rPr lang="en-GB" sz="1100" dirty="0"/>
              <a:t>Breach of Data Protection – if a company did not correctly store private information they had of individuals which resulted in a breach this would be considered un-ethical.</a:t>
            </a:r>
            <a:endParaRPr lang="en-GB" sz="1100" dirty="0"/>
          </a:p>
        </p:txBody>
      </p:sp>
      <p:sp>
        <p:nvSpPr>
          <p:cNvPr id="4" name="Slide Number Placeholder 3"/>
          <p:cNvSpPr>
            <a:spLocks noGrp="1"/>
          </p:cNvSpPr>
          <p:nvPr>
            <p:ph type="sldNum" sz="quarter" idx="10"/>
          </p:nvPr>
        </p:nvSpPr>
        <p:spPr/>
        <p:txBody>
          <a:bodyPr/>
          <a:lstStyle/>
          <a:p>
            <a:fld id="{23BDE258-7A11-495A-858F-7929803D6E09}" type="slidenum">
              <a:rPr lang="en-GB" smtClean="0"/>
              <a:t>7</a:t>
            </a:fld>
            <a:endParaRPr lang="en-GB" dirty="0"/>
          </a:p>
        </p:txBody>
      </p:sp>
    </p:spTree>
    <p:extLst>
      <p:ext uri="{BB962C8B-B14F-4D97-AF65-F5344CB8AC3E}">
        <p14:creationId xmlns:p14="http://schemas.microsoft.com/office/powerpoint/2010/main" val="1953555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43933"/>
            <a:ext cx="5486400" cy="3086100"/>
          </a:xfrm>
        </p:spPr>
      </p:sp>
      <p:sp>
        <p:nvSpPr>
          <p:cNvPr id="3" name="Notes Placeholder 2"/>
          <p:cNvSpPr>
            <a:spLocks noGrp="1"/>
          </p:cNvSpPr>
          <p:nvPr>
            <p:ph type="body" idx="1"/>
          </p:nvPr>
        </p:nvSpPr>
        <p:spPr>
          <a:xfrm>
            <a:off x="169333" y="3452282"/>
            <a:ext cx="6519334" cy="5488517"/>
          </a:xfrm>
        </p:spPr>
        <p:txBody>
          <a:bodyPr/>
          <a:lstStyle/>
          <a:p>
            <a:pPr algn="just"/>
            <a:r>
              <a:rPr lang="en-GB" sz="1100" dirty="0"/>
              <a:t>In order to justify the need for the HR function there are different ways to monitor the effectiveness of the service and the value it adds to a business. Wilkinson &amp; Taylor (2016) state that there are different methods in order to identify how effective HR is. They claim by using the following tools it will give an indication of the success of HR which include;</a:t>
            </a:r>
          </a:p>
          <a:p>
            <a:pPr lvl="0" algn="just"/>
            <a:r>
              <a:rPr lang="en-GB" sz="1100" i="1" dirty="0"/>
              <a:t>HR Statistics</a:t>
            </a:r>
            <a:r>
              <a:rPr lang="en-GB" sz="1100" dirty="0"/>
              <a:t> – these include looking at data such as the cost and effectiveness of recruitment which will give an indication if HR is adding value. If recruitment is effective it will result in lower costs as well as lower staff turnover which will show the process is working well. In contrast if costs are higher and recruitment is more frequent it would suggest that there is a fault in the service.</a:t>
            </a:r>
          </a:p>
          <a:p>
            <a:pPr lvl="0" algn="just"/>
            <a:r>
              <a:rPr lang="en-GB" sz="1100" i="1" dirty="0"/>
              <a:t>Key Performance Indicators </a:t>
            </a:r>
            <a:r>
              <a:rPr lang="en-GB" sz="1100" dirty="0"/>
              <a:t>– this will look at the business goals and see if they are being achieved. If targets are not being met then it would mean that the process would need to be looked at.</a:t>
            </a:r>
          </a:p>
          <a:p>
            <a:pPr algn="just"/>
            <a:r>
              <a:rPr lang="en-GB" sz="1100" dirty="0"/>
              <a:t>As well as these mentioned other evaluation models such as </a:t>
            </a:r>
            <a:r>
              <a:rPr lang="en-GB" sz="1100" i="1" dirty="0"/>
              <a:t>Service Level Agreements</a:t>
            </a:r>
            <a:r>
              <a:rPr lang="en-GB" sz="1100" dirty="0"/>
              <a:t> (SLA’s) are used. This is prominent in local government by schools using the services of HR in order to conduct their business. If schools are happy to keep using and paying the given fee for the service it would suggest that they are happy with what is being provided. As well as this staff satisfaction surveys are commonly used to grasp how the employees of the company view the service HR provide. The data from these surveys is then used to implement any improvements identified. Houghton (2018) reinforces this point and explains that business will use both qualitative and qualitative data to see what impact HR has been having on a company. In an article in Personnel Today (2012) the importance of showing the value HR gives to an organisation is further highlighted. They claim that just saying that HR enhances a company simply isn’t good enough and the need to use the tools mentioned by giving tangible evidence to stakeholders is essential in justifying the need for HR.  </a:t>
            </a:r>
          </a:p>
          <a:p>
            <a:endParaRPr lang="en-GB" dirty="0"/>
          </a:p>
        </p:txBody>
      </p:sp>
      <p:sp>
        <p:nvSpPr>
          <p:cNvPr id="4" name="Slide Number Placeholder 3"/>
          <p:cNvSpPr>
            <a:spLocks noGrp="1"/>
          </p:cNvSpPr>
          <p:nvPr>
            <p:ph type="sldNum" sz="quarter" idx="10"/>
          </p:nvPr>
        </p:nvSpPr>
        <p:spPr/>
        <p:txBody>
          <a:bodyPr/>
          <a:lstStyle/>
          <a:p>
            <a:fld id="{23BDE258-7A11-495A-858F-7929803D6E09}" type="slidenum">
              <a:rPr lang="en-GB" smtClean="0"/>
              <a:t>8</a:t>
            </a:fld>
            <a:endParaRPr lang="en-GB" dirty="0"/>
          </a:p>
        </p:txBody>
      </p:sp>
    </p:spTree>
    <p:extLst>
      <p:ext uri="{BB962C8B-B14F-4D97-AF65-F5344CB8AC3E}">
        <p14:creationId xmlns:p14="http://schemas.microsoft.com/office/powerpoint/2010/main" val="2311537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95263"/>
            <a:ext cx="5486400" cy="3086100"/>
          </a:xfrm>
        </p:spPr>
      </p:sp>
      <p:sp>
        <p:nvSpPr>
          <p:cNvPr id="3" name="Notes Placeholder 2"/>
          <p:cNvSpPr>
            <a:spLocks noGrp="1"/>
          </p:cNvSpPr>
          <p:nvPr>
            <p:ph type="body" idx="1"/>
          </p:nvPr>
        </p:nvSpPr>
        <p:spPr>
          <a:xfrm>
            <a:off x="169333" y="3452283"/>
            <a:ext cx="6485467" cy="5232930"/>
          </a:xfrm>
        </p:spPr>
        <p:txBody>
          <a:bodyPr/>
          <a:lstStyle/>
          <a:p>
            <a:pPr algn="just"/>
            <a:r>
              <a:rPr lang="en-GB" sz="1100" dirty="0"/>
              <a:t>In order to understand the link between HR and positive organisational outcomes there have been many academic studies conducted. Guest (2011) wrote his journal article ‘</a:t>
            </a:r>
            <a:r>
              <a:rPr lang="en-GB" sz="1100" i="1" dirty="0"/>
              <a:t>Human resource management and performance: still searching for some answers</a:t>
            </a:r>
            <a:r>
              <a:rPr lang="en-GB" sz="1100" dirty="0"/>
              <a:t>’ in which he set out to look back at the last 20 years to see if there was any progress made in evaluating the link between HR and performance.  The research gives great detail of the history of the link between HR and performance by using secondary research that goes back as far as 1990’s. By using a variety of different sources from previous studies the article is able to identify many positives and negatives when trying to evaluate the link between HR and performance.  A weakness of the research is identified by Guest himself who states that an issue arising from exploring the link between HR and performance is that the data is often cross-sectional. As a result he concludes that although there has been progress in the last 20 years there is still many core questions left to be answered when it comes to evaluating the link between HR and performance. Jaap Paauwe (2009) also looked at the link between HR and performance and wrote his article, ‘</a:t>
            </a:r>
            <a:r>
              <a:rPr lang="en-GB" sz="1100" i="1" dirty="0"/>
              <a:t>HRM and Performance: Achievements, Methodological Issues and Prospects</a:t>
            </a:r>
            <a:r>
              <a:rPr lang="en-GB" sz="1100" dirty="0"/>
              <a:t>.’ As with Guest this article takes a look back at studies previously undertaken to examine the link between HR and performance. It gives a good insight to some of the key work completed by many experts in the field. As with Guest it draws out many positives and negatives. A clear strength on the article is the </a:t>
            </a:r>
            <a:r>
              <a:rPr lang="en-GB" sz="1100" i="1" dirty="0"/>
              <a:t>Prospects</a:t>
            </a:r>
            <a:r>
              <a:rPr lang="en-GB" sz="1100" dirty="0"/>
              <a:t> section where Paauwe goes into great detail of how he feels research should be conducted in the future to get a true measure of the link between HR and performance. Both articles by Guest (2011) and Paauwe (2009) give an excellent awareness of the link between HR and performance. They both go into great details by exploring many different work conducted by experts within the filed.  However, as both articles are based on using secondary research it could be suggested that the statistics are outdated. As HR as a function has risen dramatically perhaps studies conducted now would give a different take on the link between HR and performance providing different results.</a:t>
            </a:r>
            <a:endParaRPr lang="en-GB" sz="1100" dirty="0"/>
          </a:p>
        </p:txBody>
      </p:sp>
      <p:sp>
        <p:nvSpPr>
          <p:cNvPr id="4" name="Slide Number Placeholder 3"/>
          <p:cNvSpPr>
            <a:spLocks noGrp="1"/>
          </p:cNvSpPr>
          <p:nvPr>
            <p:ph type="sldNum" sz="quarter" idx="10"/>
          </p:nvPr>
        </p:nvSpPr>
        <p:spPr/>
        <p:txBody>
          <a:bodyPr/>
          <a:lstStyle/>
          <a:p>
            <a:fld id="{23BDE258-7A11-495A-858F-7929803D6E09}" type="slidenum">
              <a:rPr lang="en-GB" smtClean="0"/>
              <a:t>9</a:t>
            </a:fld>
            <a:endParaRPr lang="en-GB" dirty="0"/>
          </a:p>
        </p:txBody>
      </p:sp>
    </p:spTree>
    <p:extLst>
      <p:ext uri="{BB962C8B-B14F-4D97-AF65-F5344CB8AC3E}">
        <p14:creationId xmlns:p14="http://schemas.microsoft.com/office/powerpoint/2010/main" val="241145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27000"/>
            <a:ext cx="5486400" cy="3086100"/>
          </a:xfrm>
        </p:spPr>
      </p:sp>
      <p:sp>
        <p:nvSpPr>
          <p:cNvPr id="3" name="Notes Placeholder 2"/>
          <p:cNvSpPr>
            <a:spLocks noGrp="1"/>
          </p:cNvSpPr>
          <p:nvPr>
            <p:ph type="body" idx="1"/>
          </p:nvPr>
        </p:nvSpPr>
        <p:spPr>
          <a:xfrm>
            <a:off x="203201" y="3435348"/>
            <a:ext cx="6485466" cy="14809109"/>
          </a:xfrm>
        </p:spPr>
        <p:txBody>
          <a:bodyPr/>
          <a:lstStyle/>
          <a:p>
            <a:r>
              <a:rPr lang="en-US" sz="1100" b="1" dirty="0"/>
              <a:t>Bibliography</a:t>
            </a:r>
            <a:endParaRPr lang="en-GB" sz="1100" b="1" dirty="0"/>
          </a:p>
          <a:p>
            <a:r>
              <a:rPr lang="en-US" sz="1100" dirty="0"/>
              <a:t>Ackers, P., 2001. Employment Ethics. In: First, ed. </a:t>
            </a:r>
            <a:r>
              <a:rPr lang="en-US" sz="1100" i="1" dirty="0"/>
              <a:t>Contemporary Human Resource Management. </a:t>
            </a:r>
            <a:r>
              <a:rPr lang="en-US" sz="1100" dirty="0"/>
              <a:t>Essex: Pearson , pp. 377-395</a:t>
            </a:r>
            <a:r>
              <a:rPr lang="en-US" sz="1100" dirty="0" smtClean="0"/>
              <a:t>.</a:t>
            </a:r>
          </a:p>
          <a:p>
            <a:endParaRPr lang="en-GB" sz="1100" dirty="0"/>
          </a:p>
          <a:p>
            <a:r>
              <a:rPr lang="en-US" sz="1100" dirty="0"/>
              <a:t>Anand, N. &amp; Barsoux, J.-L., 2017. </a:t>
            </a:r>
            <a:r>
              <a:rPr lang="en-US" sz="1100" i="1" dirty="0"/>
              <a:t>What Everyone Gets Wrong About Change Management. </a:t>
            </a:r>
            <a:r>
              <a:rPr lang="en-US" sz="1100" dirty="0"/>
              <a:t>[Online] </a:t>
            </a:r>
            <a:br>
              <a:rPr lang="en-US" sz="1100" dirty="0"/>
            </a:br>
            <a:r>
              <a:rPr lang="en-US" sz="1100" dirty="0"/>
              <a:t>Available at: </a:t>
            </a:r>
            <a:r>
              <a:rPr lang="en-US" sz="1100" u="sng" dirty="0"/>
              <a:t>https://hbr.org/2017/11/what-everyone-gets-wrong-about-change-management</a:t>
            </a:r>
            <a:r>
              <a:rPr lang="en-US" sz="1100" dirty="0"/>
              <a:t/>
            </a:r>
            <a:br>
              <a:rPr lang="en-US" sz="1100" dirty="0"/>
            </a:br>
            <a:r>
              <a:rPr lang="en-US" sz="1100" dirty="0"/>
              <a:t>[Accessed 1 2019</a:t>
            </a:r>
            <a:r>
              <a:rPr lang="en-US" sz="1100" dirty="0" smtClean="0"/>
              <a:t>].</a:t>
            </a:r>
          </a:p>
          <a:p>
            <a:endParaRPr lang="en-GB" sz="1100" dirty="0"/>
          </a:p>
          <a:p>
            <a:r>
              <a:rPr lang="en-US" sz="1100" dirty="0"/>
              <a:t>Armstrong, M., 2017. </a:t>
            </a:r>
            <a:r>
              <a:rPr lang="en-US" sz="1100" i="1" dirty="0"/>
              <a:t>Armstrong's handbook of Human Resource Management Practice. </a:t>
            </a:r>
            <a:r>
              <a:rPr lang="en-US" sz="1100" dirty="0"/>
              <a:t>14th ed. London: </a:t>
            </a:r>
            <a:r>
              <a:rPr lang="en-US" sz="1100" dirty="0" err="1"/>
              <a:t>Kogan</a:t>
            </a:r>
            <a:r>
              <a:rPr lang="en-US" sz="1100" dirty="0"/>
              <a:t> Page</a:t>
            </a:r>
            <a:r>
              <a:rPr lang="en-US" sz="1100" dirty="0" smtClean="0"/>
              <a:t>.</a:t>
            </a:r>
          </a:p>
          <a:p>
            <a:endParaRPr lang="en-GB" sz="1100" dirty="0"/>
          </a:p>
          <a:p>
            <a:r>
              <a:rPr lang="en-US" sz="1100" dirty="0"/>
              <a:t>Baczor, L. &amp; Russell, T., 2018. </a:t>
            </a:r>
            <a:r>
              <a:rPr lang="en-US" sz="1100" i="1" dirty="0"/>
              <a:t>Ethical practice and the role of HR. </a:t>
            </a:r>
            <a:r>
              <a:rPr lang="en-US" sz="1100" dirty="0"/>
              <a:t>[Online] </a:t>
            </a:r>
            <a:br>
              <a:rPr lang="en-US" sz="1100" dirty="0"/>
            </a:br>
            <a:r>
              <a:rPr lang="en-US" sz="1100" dirty="0"/>
              <a:t>Available at: </a:t>
            </a:r>
            <a:r>
              <a:rPr lang="en-US" sz="1100" u="sng" dirty="0"/>
              <a:t>https://www.cipd.co.uk/knowledge/culture/ethics/role-hr-factsheet</a:t>
            </a:r>
            <a:r>
              <a:rPr lang="en-US" sz="1100" dirty="0"/>
              <a:t/>
            </a:r>
            <a:br>
              <a:rPr lang="en-US" sz="1100" dirty="0"/>
            </a:br>
            <a:r>
              <a:rPr lang="en-US" sz="1100" dirty="0"/>
              <a:t>[Accessed 1 2019</a:t>
            </a:r>
            <a:r>
              <a:rPr lang="en-US" sz="1100" dirty="0" smtClean="0"/>
              <a:t>].</a:t>
            </a:r>
          </a:p>
          <a:p>
            <a:endParaRPr lang="en-GB" sz="1100" dirty="0"/>
          </a:p>
          <a:p>
            <a:r>
              <a:rPr lang="en-GB" sz="1100" dirty="0"/>
              <a:t>CIPD, 2015. </a:t>
            </a:r>
            <a:r>
              <a:rPr lang="en-GB" sz="1100" i="1" dirty="0"/>
              <a:t>The 2013 Profession Map. </a:t>
            </a:r>
            <a:r>
              <a:rPr lang="en-GB" sz="1100" dirty="0"/>
              <a:t>[Online] </a:t>
            </a:r>
            <a:br>
              <a:rPr lang="en-GB" sz="1100" dirty="0"/>
            </a:br>
            <a:r>
              <a:rPr lang="en-GB" sz="1100" dirty="0"/>
              <a:t>Available at: </a:t>
            </a:r>
            <a:r>
              <a:rPr lang="en-GB" sz="1100" u="sng" dirty="0"/>
              <a:t>https://www.cipd.co.uk/learn/career/profession-map/2013-profession-map</a:t>
            </a:r>
            <a:r>
              <a:rPr lang="en-GB" sz="1100" dirty="0"/>
              <a:t/>
            </a:r>
            <a:br>
              <a:rPr lang="en-GB" sz="1100" dirty="0"/>
            </a:br>
            <a:r>
              <a:rPr lang="en-GB" sz="1100" dirty="0"/>
              <a:t>[Accessed 1 2019</a:t>
            </a:r>
            <a:r>
              <a:rPr lang="en-GB" sz="1100" dirty="0" smtClean="0"/>
              <a:t>].</a:t>
            </a:r>
          </a:p>
          <a:p>
            <a:endParaRPr lang="en-GB" sz="1100" dirty="0"/>
          </a:p>
          <a:p>
            <a:r>
              <a:rPr lang="en-US" sz="1100" dirty="0"/>
              <a:t>George , S. &amp; Hayden, D., 2018. </a:t>
            </a:r>
            <a:r>
              <a:rPr lang="en-US" sz="1100" i="1" dirty="0"/>
              <a:t>The role of line managers in HR and L&amp;D. </a:t>
            </a:r>
            <a:r>
              <a:rPr lang="en-US" sz="1100" dirty="0"/>
              <a:t>[Online] </a:t>
            </a:r>
            <a:br>
              <a:rPr lang="en-US" sz="1100" dirty="0"/>
            </a:br>
            <a:r>
              <a:rPr lang="en-US" sz="1100" dirty="0"/>
              <a:t>Available at: </a:t>
            </a:r>
            <a:r>
              <a:rPr lang="en-US" sz="1100" u="sng" dirty="0"/>
              <a:t>https://www.cipd.co.uk/knowledge/fundamentals/people/hr/line-managers-factsheet</a:t>
            </a:r>
            <a:r>
              <a:rPr lang="en-US" sz="1100" dirty="0"/>
              <a:t/>
            </a:r>
            <a:br>
              <a:rPr lang="en-US" sz="1100" dirty="0"/>
            </a:br>
            <a:r>
              <a:rPr lang="en-US" sz="1100" dirty="0"/>
              <a:t>[Accessed 1 2019</a:t>
            </a:r>
            <a:r>
              <a:rPr lang="en-US" sz="1100" dirty="0" smtClean="0"/>
              <a:t>].</a:t>
            </a:r>
          </a:p>
          <a:p>
            <a:endParaRPr lang="en-GB" sz="1100" dirty="0"/>
          </a:p>
          <a:p>
            <a:r>
              <a:rPr lang="en-US" sz="1100" dirty="0"/>
              <a:t>Guest, D. E., 2011. Human resource management and performance: still searching for some answers. </a:t>
            </a:r>
            <a:r>
              <a:rPr lang="en-US" sz="1100" i="1" dirty="0"/>
              <a:t>Human Resource Management Journal, </a:t>
            </a:r>
            <a:r>
              <a:rPr lang="en-US" sz="1100" dirty="0"/>
              <a:t>21(1), pp. 3-13</a:t>
            </a:r>
            <a:r>
              <a:rPr lang="en-US" sz="1100" dirty="0" smtClean="0"/>
              <a:t>.</a:t>
            </a:r>
          </a:p>
          <a:p>
            <a:endParaRPr lang="en-GB" sz="1100" dirty="0"/>
          </a:p>
          <a:p>
            <a:r>
              <a:rPr lang="en-US" sz="1100" dirty="0"/>
              <a:t>Hanson, K., 2010. </a:t>
            </a:r>
            <a:r>
              <a:rPr lang="en-US" sz="1100" i="1" dirty="0"/>
              <a:t>What is Ethics? What is Business Ethics?. </a:t>
            </a:r>
            <a:r>
              <a:rPr lang="en-US" sz="1100" dirty="0"/>
              <a:t>[Online] </a:t>
            </a:r>
            <a:br>
              <a:rPr lang="en-US" sz="1100" dirty="0"/>
            </a:br>
            <a:r>
              <a:rPr lang="en-US" sz="1100" dirty="0"/>
              <a:t>Available at: </a:t>
            </a:r>
            <a:r>
              <a:rPr lang="en-US" sz="1100" u="sng" dirty="0"/>
              <a:t>https://www.youtube.com/watch?v=vmVu66Fpd9U</a:t>
            </a:r>
            <a:r>
              <a:rPr lang="en-US" sz="1100" dirty="0"/>
              <a:t/>
            </a:r>
            <a:br>
              <a:rPr lang="en-US" sz="1100" dirty="0"/>
            </a:br>
            <a:r>
              <a:rPr lang="en-US" sz="1100" dirty="0"/>
              <a:t>[Accessed 10 1 2019</a:t>
            </a:r>
            <a:r>
              <a:rPr lang="en-US" sz="1100" dirty="0" smtClean="0"/>
              <a:t>].</a:t>
            </a:r>
          </a:p>
          <a:p>
            <a:endParaRPr lang="en-GB" sz="1100" dirty="0"/>
          </a:p>
          <a:p>
            <a:r>
              <a:rPr lang="en-US" sz="1100" dirty="0"/>
              <a:t>Harris, F., 2016. </a:t>
            </a:r>
            <a:r>
              <a:rPr lang="en-US" sz="1100" i="1" dirty="0"/>
              <a:t>What is HR's role in ethics?. </a:t>
            </a:r>
            <a:r>
              <a:rPr lang="en-US" sz="1100" dirty="0"/>
              <a:t>[Online] </a:t>
            </a:r>
            <a:br>
              <a:rPr lang="en-US" sz="1100" dirty="0"/>
            </a:br>
            <a:r>
              <a:rPr lang="en-US" sz="1100" dirty="0"/>
              <a:t>Available at: </a:t>
            </a:r>
            <a:r>
              <a:rPr lang="en-US" sz="1100" u="sng" dirty="0"/>
              <a:t>https://www.hrmagazine.co.uk/article-details/what-is-hrs-role-in-ethics-1</a:t>
            </a:r>
            <a:r>
              <a:rPr lang="en-US" sz="1100" dirty="0"/>
              <a:t/>
            </a:r>
            <a:br>
              <a:rPr lang="en-US" sz="1100" dirty="0"/>
            </a:br>
            <a:r>
              <a:rPr lang="en-US" sz="1100" dirty="0"/>
              <a:t>[Accessed 1 2019</a:t>
            </a:r>
            <a:r>
              <a:rPr lang="en-US" sz="1100" dirty="0" smtClean="0"/>
              <a:t>].</a:t>
            </a:r>
          </a:p>
          <a:p>
            <a:endParaRPr lang="en-GB" sz="1100" dirty="0"/>
          </a:p>
          <a:p>
            <a:r>
              <a:rPr lang="en-US" sz="1100" dirty="0"/>
              <a:t>Houghton, E., 2018. </a:t>
            </a:r>
            <a:r>
              <a:rPr lang="en-US" sz="1100" i="1" dirty="0"/>
              <a:t>HR analytics. </a:t>
            </a:r>
            <a:r>
              <a:rPr lang="en-US" sz="1100" dirty="0"/>
              <a:t>[Online] </a:t>
            </a:r>
            <a:br>
              <a:rPr lang="en-US" sz="1100" dirty="0"/>
            </a:br>
            <a:r>
              <a:rPr lang="en-US" sz="1100" dirty="0"/>
              <a:t>Available at: </a:t>
            </a:r>
            <a:r>
              <a:rPr lang="en-US" sz="1100" u="sng" dirty="0"/>
              <a:t>https://www.cipd.co.uk/knowledge/strategy/analytics/factsheet</a:t>
            </a:r>
            <a:r>
              <a:rPr lang="en-US" sz="1100" dirty="0"/>
              <a:t/>
            </a:r>
            <a:br>
              <a:rPr lang="en-US" sz="1100" dirty="0"/>
            </a:br>
            <a:r>
              <a:rPr lang="en-US" sz="1100" dirty="0"/>
              <a:t>[Accessed 1 2019</a:t>
            </a:r>
            <a:r>
              <a:rPr lang="en-US" sz="1100" dirty="0" smtClean="0"/>
              <a:t>].</a:t>
            </a:r>
          </a:p>
          <a:p>
            <a:endParaRPr lang="en-GB" sz="1100" dirty="0"/>
          </a:p>
          <a:p>
            <a:r>
              <a:rPr lang="en-US" sz="1100" dirty="0"/>
              <a:t>Howlett, W., 2018. </a:t>
            </a:r>
            <a:r>
              <a:rPr lang="en-US" sz="1100" i="1" dirty="0"/>
              <a:t>Change management. </a:t>
            </a:r>
            <a:r>
              <a:rPr lang="en-US" sz="1100" dirty="0"/>
              <a:t>[Online] </a:t>
            </a:r>
            <a:br>
              <a:rPr lang="en-US" sz="1100" dirty="0"/>
            </a:br>
            <a:r>
              <a:rPr lang="en-US" sz="1100" dirty="0"/>
              <a:t>Available at: </a:t>
            </a:r>
            <a:r>
              <a:rPr lang="en-US" sz="1100" u="sng" dirty="0"/>
              <a:t>https://www.cipd.co.uk/knowledge/strategy/change/management-factsheet</a:t>
            </a:r>
            <a:r>
              <a:rPr lang="en-US" sz="1100" dirty="0"/>
              <a:t/>
            </a:r>
            <a:br>
              <a:rPr lang="en-US" sz="1100" dirty="0"/>
            </a:br>
            <a:r>
              <a:rPr lang="en-US" sz="1100" dirty="0"/>
              <a:t>[Accessed 1 2019</a:t>
            </a:r>
            <a:r>
              <a:rPr lang="en-US" sz="1100" dirty="0" smtClean="0"/>
              <a:t>].</a:t>
            </a:r>
          </a:p>
          <a:p>
            <a:endParaRPr lang="en-GB" sz="1100" dirty="0"/>
          </a:p>
          <a:p>
            <a:r>
              <a:rPr lang="en-US" sz="1100" dirty="0"/>
              <a:t>HRM Guide, 2015. </a:t>
            </a:r>
            <a:r>
              <a:rPr lang="en-US" sz="1100" i="1" dirty="0"/>
              <a:t>The Changing Nature of Human Resource Management. </a:t>
            </a:r>
            <a:r>
              <a:rPr lang="en-US" sz="1100" dirty="0"/>
              <a:t>[Online] </a:t>
            </a:r>
            <a:br>
              <a:rPr lang="en-US" sz="1100" dirty="0"/>
            </a:br>
            <a:r>
              <a:rPr lang="en-US" sz="1100" dirty="0"/>
              <a:t>Available at: </a:t>
            </a:r>
            <a:r>
              <a:rPr lang="en-US" sz="1100" u="sng" dirty="0"/>
              <a:t>http://www.hrmguide.co.uk/general/strategic-partner.htm</a:t>
            </a:r>
            <a:r>
              <a:rPr lang="en-US" sz="1100" dirty="0"/>
              <a:t/>
            </a:r>
            <a:br>
              <a:rPr lang="en-US" sz="1100" dirty="0"/>
            </a:br>
            <a:r>
              <a:rPr lang="en-US" sz="1100" dirty="0"/>
              <a:t>[Accessed 1 2019</a:t>
            </a:r>
            <a:r>
              <a:rPr lang="en-US" sz="1100" dirty="0" smtClean="0"/>
              <a:t>].</a:t>
            </a:r>
          </a:p>
          <a:p>
            <a:endParaRPr lang="en-GB" sz="1100" dirty="0"/>
          </a:p>
          <a:p>
            <a:r>
              <a:rPr lang="en-US" sz="1100" dirty="0"/>
              <a:t>Jeffery, R., 2018. </a:t>
            </a:r>
            <a:r>
              <a:rPr lang="en-US" sz="1100" i="1" dirty="0"/>
              <a:t>HR must be more outward looking, says Dave Ulrich. </a:t>
            </a:r>
            <a:r>
              <a:rPr lang="en-US" sz="1100" dirty="0"/>
              <a:t>[Online] </a:t>
            </a:r>
            <a:br>
              <a:rPr lang="en-US" sz="1100" dirty="0"/>
            </a:br>
            <a:r>
              <a:rPr lang="en-US" sz="1100" dirty="0"/>
              <a:t>Available at: </a:t>
            </a:r>
            <a:r>
              <a:rPr lang="en-US" sz="1100" u="sng" dirty="0"/>
              <a:t>https://www.peoplemanagement.co.uk/news/articles/hr-must-more-outward-looking-dave-ulrich-love-hr-conference</a:t>
            </a:r>
            <a:r>
              <a:rPr lang="en-US" sz="1100" dirty="0"/>
              <a:t/>
            </a:r>
            <a:br>
              <a:rPr lang="en-US" sz="1100" dirty="0"/>
            </a:br>
            <a:r>
              <a:rPr lang="en-US" sz="1100" dirty="0"/>
              <a:t>[Accessed 1 2019</a:t>
            </a:r>
            <a:r>
              <a:rPr lang="en-US" sz="1100" dirty="0" smtClean="0"/>
              <a:t>].</a:t>
            </a:r>
          </a:p>
          <a:p>
            <a:endParaRPr lang="en-GB" sz="1100" dirty="0"/>
          </a:p>
          <a:p>
            <a:r>
              <a:rPr lang="en-US" sz="1100" dirty="0"/>
              <a:t>Marchington, M., Wilkinson, A., Donnelly, R. &amp; </a:t>
            </a:r>
            <a:r>
              <a:rPr lang="en-US" sz="1100" dirty="0" err="1"/>
              <a:t>Kynighou</a:t>
            </a:r>
            <a:r>
              <a:rPr lang="en-US" sz="1100" dirty="0"/>
              <a:t>, A., 2016. </a:t>
            </a:r>
            <a:r>
              <a:rPr lang="en-US" sz="1100" i="1" dirty="0"/>
              <a:t>Human Resource Management at Work. </a:t>
            </a:r>
            <a:r>
              <a:rPr lang="en-US" sz="1100" dirty="0" err="1"/>
              <a:t>s.l.:CIPD</a:t>
            </a:r>
            <a:r>
              <a:rPr lang="en-US" sz="1100" dirty="0" smtClean="0"/>
              <a:t>.</a:t>
            </a:r>
          </a:p>
          <a:p>
            <a:endParaRPr lang="en-GB" sz="1100" dirty="0"/>
          </a:p>
          <a:p>
            <a:r>
              <a:rPr lang="en-US" sz="1100" dirty="0"/>
              <a:t>Mind Tools, 2014. </a:t>
            </a:r>
            <a:r>
              <a:rPr lang="en-US" sz="1100" i="1" dirty="0"/>
              <a:t>Lewin's Change Management Model. </a:t>
            </a:r>
            <a:r>
              <a:rPr lang="en-US" sz="1100" dirty="0"/>
              <a:t>[Online] </a:t>
            </a:r>
            <a:br>
              <a:rPr lang="en-US" sz="1100" dirty="0"/>
            </a:br>
            <a:r>
              <a:rPr lang="en-US" sz="1100" dirty="0"/>
              <a:t>Available at: </a:t>
            </a:r>
            <a:r>
              <a:rPr lang="en-US" sz="1100" u="sng" dirty="0"/>
              <a:t>https://www.youtube.com/watch?v=uhrbO7lrHro</a:t>
            </a:r>
            <a:r>
              <a:rPr lang="en-US" sz="1100" dirty="0"/>
              <a:t/>
            </a:r>
            <a:br>
              <a:rPr lang="en-US" sz="1100" dirty="0"/>
            </a:br>
            <a:r>
              <a:rPr lang="en-US" sz="1100" dirty="0"/>
              <a:t>[Accessed 1 2019</a:t>
            </a:r>
            <a:r>
              <a:rPr lang="en-US" sz="1100" dirty="0" smtClean="0"/>
              <a:t>].</a:t>
            </a:r>
          </a:p>
          <a:p>
            <a:endParaRPr lang="en-GB" sz="1100" dirty="0"/>
          </a:p>
          <a:p>
            <a:r>
              <a:rPr lang="en-US" sz="1100" dirty="0"/>
              <a:t>O'Halloran, G. &amp; Haden, S., 2018. </a:t>
            </a:r>
            <a:r>
              <a:rPr lang="en-US" sz="1100" i="1" dirty="0"/>
              <a:t>HR business partnering. </a:t>
            </a:r>
            <a:r>
              <a:rPr lang="en-US" sz="1100" dirty="0"/>
              <a:t>[Online] </a:t>
            </a:r>
            <a:br>
              <a:rPr lang="en-US" sz="1100" dirty="0"/>
            </a:br>
            <a:r>
              <a:rPr lang="en-US" sz="1100" dirty="0"/>
              <a:t>Available at: </a:t>
            </a:r>
            <a:r>
              <a:rPr lang="en-US" sz="1100" u="sng" dirty="0"/>
              <a:t>https://www.cipd.co.uk/knowledge/fundamentals/people/hr/business-partnering-factsheet</a:t>
            </a:r>
            <a:r>
              <a:rPr lang="en-US" sz="1100" dirty="0"/>
              <a:t/>
            </a:r>
            <a:br>
              <a:rPr lang="en-US" sz="1100" dirty="0"/>
            </a:br>
            <a:r>
              <a:rPr lang="en-US" sz="1100" dirty="0"/>
              <a:t>[Accessed 1 2019</a:t>
            </a:r>
            <a:r>
              <a:rPr lang="en-US" sz="1100" dirty="0" smtClean="0"/>
              <a:t>].</a:t>
            </a:r>
          </a:p>
          <a:p>
            <a:endParaRPr lang="en-GB" sz="1100" dirty="0"/>
          </a:p>
          <a:p>
            <a:r>
              <a:rPr lang="en-US" sz="1100" dirty="0"/>
              <a:t>Paauwe, J., 2009. HRM and Performance: Achievements, Methodological Issues and Prospects. </a:t>
            </a:r>
            <a:r>
              <a:rPr lang="en-US" sz="1100" i="1" dirty="0"/>
              <a:t>Journal of Management Studies, </a:t>
            </a:r>
            <a:r>
              <a:rPr lang="en-US" sz="1100" dirty="0"/>
              <a:t>46(1</a:t>
            </a:r>
            <a:r>
              <a:rPr lang="en-US" sz="1100" dirty="0" smtClean="0"/>
              <a:t>).</a:t>
            </a:r>
          </a:p>
          <a:p>
            <a:endParaRPr lang="en-GB" sz="1100" dirty="0"/>
          </a:p>
          <a:p>
            <a:r>
              <a:rPr lang="en-US" sz="1100" dirty="0"/>
              <a:t>Personnel Today, 2012. </a:t>
            </a:r>
            <a:r>
              <a:rPr lang="en-US" sz="1100" i="1" dirty="0"/>
              <a:t>How can HR prove it really adds value?. </a:t>
            </a:r>
            <a:r>
              <a:rPr lang="en-US" sz="1100" dirty="0"/>
              <a:t>[Online] </a:t>
            </a:r>
            <a:br>
              <a:rPr lang="en-US" sz="1100" dirty="0"/>
            </a:br>
            <a:r>
              <a:rPr lang="en-US" sz="1100" dirty="0"/>
              <a:t>Available at: </a:t>
            </a:r>
            <a:r>
              <a:rPr lang="en-US" sz="1100" u="sng" dirty="0"/>
              <a:t>https://www.personneltoday.com/hr/how-can-hr-prove-it-really-adds-value/</a:t>
            </a:r>
            <a:r>
              <a:rPr lang="en-US" sz="1100" dirty="0"/>
              <a:t/>
            </a:r>
            <a:br>
              <a:rPr lang="en-US" sz="1100" dirty="0"/>
            </a:br>
            <a:r>
              <a:rPr lang="en-US" sz="1100" dirty="0"/>
              <a:t>[Accessed 1 2019</a:t>
            </a:r>
            <a:r>
              <a:rPr lang="en-US" sz="1100" dirty="0" smtClean="0"/>
              <a:t>].</a:t>
            </a:r>
          </a:p>
          <a:p>
            <a:endParaRPr lang="en-GB" sz="1100" dirty="0"/>
          </a:p>
          <a:p>
            <a:r>
              <a:rPr lang="en-US" sz="1100" dirty="0"/>
              <a:t>Roper, J., 2016. </a:t>
            </a:r>
            <a:r>
              <a:rPr lang="en-US" sz="1100" i="1" dirty="0"/>
              <a:t>Is the Ulrich model still valid?. </a:t>
            </a:r>
            <a:r>
              <a:rPr lang="en-US" sz="1100" dirty="0"/>
              <a:t>[Online] </a:t>
            </a:r>
            <a:br>
              <a:rPr lang="en-US" sz="1100" dirty="0"/>
            </a:br>
            <a:r>
              <a:rPr lang="en-US" sz="1100" dirty="0"/>
              <a:t>Available at: </a:t>
            </a:r>
            <a:r>
              <a:rPr lang="en-US" sz="1100" u="sng" dirty="0"/>
              <a:t>https://www.hrmagazine.co.uk/article-details/is-the-ulrich-model-still-valid</a:t>
            </a:r>
            <a:r>
              <a:rPr lang="en-US" sz="1100" dirty="0"/>
              <a:t/>
            </a:r>
            <a:br>
              <a:rPr lang="en-US" sz="1100" dirty="0"/>
            </a:br>
            <a:r>
              <a:rPr lang="en-US" sz="1100" dirty="0"/>
              <a:t>[Accessed 1 2019</a:t>
            </a:r>
            <a:r>
              <a:rPr lang="en-US" sz="1100" dirty="0" smtClean="0"/>
              <a:t>].</a:t>
            </a:r>
          </a:p>
          <a:p>
            <a:endParaRPr lang="en-GB" sz="1100" dirty="0"/>
          </a:p>
          <a:p>
            <a:r>
              <a:rPr lang="en-US" sz="1100" dirty="0"/>
              <a:t>Roper, J., 2017. </a:t>
            </a:r>
            <a:r>
              <a:rPr lang="en-US" sz="1100" i="1" dirty="0"/>
              <a:t>Public vs. private vs. third sector HR: The unique challenges. </a:t>
            </a:r>
            <a:r>
              <a:rPr lang="en-US" sz="1100" dirty="0"/>
              <a:t>[Online] </a:t>
            </a:r>
            <a:br>
              <a:rPr lang="en-US" sz="1100" dirty="0"/>
            </a:br>
            <a:r>
              <a:rPr lang="en-US" sz="1100" dirty="0"/>
              <a:t>Available at: </a:t>
            </a:r>
            <a:r>
              <a:rPr lang="en-US" sz="1100" u="sng" dirty="0"/>
              <a:t>https://www.hrmagazine.co.uk/article-details/public-vs-private-vs-third-sector-hr-the-unique-challenges</a:t>
            </a:r>
            <a:r>
              <a:rPr lang="en-US" sz="1100" dirty="0"/>
              <a:t/>
            </a:r>
            <a:br>
              <a:rPr lang="en-US" sz="1100" dirty="0"/>
            </a:br>
            <a:r>
              <a:rPr lang="en-US" sz="1100" dirty="0"/>
              <a:t>[Accessed 1 2019</a:t>
            </a:r>
            <a:r>
              <a:rPr lang="en-US" sz="1100" dirty="0" smtClean="0"/>
              <a:t>].</a:t>
            </a:r>
          </a:p>
          <a:p>
            <a:endParaRPr lang="en-GB" sz="1100" dirty="0"/>
          </a:p>
          <a:p>
            <a:r>
              <a:rPr lang="en-US" sz="1100" dirty="0"/>
              <a:t>Taylor, S. &amp; Woodhams, C., 2016. </a:t>
            </a:r>
            <a:r>
              <a:rPr lang="en-US" sz="1100" i="1" dirty="0"/>
              <a:t>Studying Human Resource </a:t>
            </a:r>
            <a:r>
              <a:rPr lang="en-US" sz="1100" i="1" dirty="0" err="1"/>
              <a:t>Managament</a:t>
            </a:r>
            <a:r>
              <a:rPr lang="en-US" sz="1100" i="1" dirty="0"/>
              <a:t>. </a:t>
            </a:r>
            <a:r>
              <a:rPr lang="en-US" sz="1100" dirty="0"/>
              <a:t>2nd ed. London: CIPD.</a:t>
            </a:r>
            <a:endParaRPr lang="en-GB" sz="1100" dirty="0"/>
          </a:p>
          <a:p>
            <a:r>
              <a:rPr lang="en-US" sz="1100" dirty="0"/>
              <a:t>Torrington , D., Hall, L., Taylor, S. &amp; Atkinson, C., 2011. </a:t>
            </a:r>
            <a:r>
              <a:rPr lang="en-US" sz="1100" i="1" dirty="0"/>
              <a:t>Human Resource Management. </a:t>
            </a:r>
            <a:r>
              <a:rPr lang="en-US" sz="1100" dirty="0"/>
              <a:t>Eighth ed. Essex: Pearson</a:t>
            </a:r>
            <a:r>
              <a:rPr lang="en-US" sz="1100" dirty="0" smtClean="0"/>
              <a:t>.</a:t>
            </a:r>
          </a:p>
          <a:p>
            <a:endParaRPr lang="en-GB" sz="1100" dirty="0"/>
          </a:p>
          <a:p>
            <a:r>
              <a:rPr lang="en-US" sz="1100" dirty="0"/>
              <a:t>Wilkinson, K. &amp; Taylor, S., 2016. Managing and Co-</a:t>
            </a:r>
            <a:r>
              <a:rPr lang="en-US" sz="1100" dirty="0" err="1"/>
              <a:t>ordinatin</a:t>
            </a:r>
            <a:r>
              <a:rPr lang="en-US" sz="1100" dirty="0"/>
              <a:t> the HR Function. In: 2nd, ed. </a:t>
            </a:r>
            <a:r>
              <a:rPr lang="en-US" sz="1100" i="1" dirty="0"/>
              <a:t>Studying Human Resource Management. </a:t>
            </a:r>
            <a:r>
              <a:rPr lang="en-US" sz="1100" dirty="0"/>
              <a:t>London: CIPD, pp. 21-41</a:t>
            </a:r>
            <a:r>
              <a:rPr lang="en-US" sz="1100" dirty="0" smtClean="0"/>
              <a:t>.</a:t>
            </a:r>
          </a:p>
          <a:p>
            <a:endParaRPr lang="en-GB" sz="1100" dirty="0"/>
          </a:p>
          <a:p>
            <a:r>
              <a:rPr lang="en-US" sz="1100" dirty="0"/>
              <a:t>Wright, H., 2015. </a:t>
            </a:r>
            <a:r>
              <a:rPr lang="en-US" sz="1100" i="1" dirty="0"/>
              <a:t>Line manager roles are key to a great workplace. </a:t>
            </a:r>
            <a:r>
              <a:rPr lang="en-US" sz="1100" dirty="0"/>
              <a:t>[Online] </a:t>
            </a:r>
            <a:br>
              <a:rPr lang="en-US" sz="1100" dirty="0"/>
            </a:br>
            <a:r>
              <a:rPr lang="en-US" sz="1100" dirty="0"/>
              <a:t>Available at: </a:t>
            </a:r>
            <a:r>
              <a:rPr lang="en-US" sz="1100" u="sng" dirty="0"/>
              <a:t>https://www.personneltoday.com/hr/line-managers-roles-are-key-to-a-great-workplace/</a:t>
            </a:r>
            <a:r>
              <a:rPr lang="en-US" sz="1100" dirty="0"/>
              <a:t/>
            </a:r>
            <a:br>
              <a:rPr lang="en-US" sz="1100" dirty="0"/>
            </a:br>
            <a:r>
              <a:rPr lang="en-US" sz="1100" dirty="0"/>
              <a:t>[Accessed 1 2019].</a:t>
            </a:r>
            <a:endParaRPr lang="en-GB" sz="1100" dirty="0"/>
          </a:p>
          <a:p>
            <a:r>
              <a:rPr lang="en-GB" sz="1100" dirty="0"/>
              <a:t> </a:t>
            </a:r>
          </a:p>
          <a:p>
            <a:r>
              <a:rPr lang="en-GB" dirty="0"/>
              <a:t> </a:t>
            </a:r>
          </a:p>
          <a:p>
            <a:endParaRPr lang="en-GB" dirty="0"/>
          </a:p>
        </p:txBody>
      </p:sp>
      <p:sp>
        <p:nvSpPr>
          <p:cNvPr id="4" name="Slide Number Placeholder 3"/>
          <p:cNvSpPr>
            <a:spLocks noGrp="1"/>
          </p:cNvSpPr>
          <p:nvPr>
            <p:ph type="sldNum" sz="quarter" idx="10"/>
          </p:nvPr>
        </p:nvSpPr>
        <p:spPr/>
        <p:txBody>
          <a:bodyPr/>
          <a:lstStyle/>
          <a:p>
            <a:fld id="{23BDE258-7A11-495A-858F-7929803D6E09}" type="slidenum">
              <a:rPr lang="en-GB" smtClean="0"/>
              <a:t>10</a:t>
            </a:fld>
            <a:endParaRPr lang="en-GB" dirty="0"/>
          </a:p>
        </p:txBody>
      </p:sp>
    </p:spTree>
    <p:extLst>
      <p:ext uri="{BB962C8B-B14F-4D97-AF65-F5344CB8AC3E}">
        <p14:creationId xmlns:p14="http://schemas.microsoft.com/office/powerpoint/2010/main" val="1250370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1DD00DD-33B0-4670-A4ED-84F497C7572A}" type="datetime1">
              <a:rPr lang="en-GB" smtClean="0"/>
              <a:t>08/02/2019</a:t>
            </a:fld>
            <a:endParaRPr lang="en-GB" dirty="0"/>
          </a:p>
        </p:txBody>
      </p:sp>
      <p:sp>
        <p:nvSpPr>
          <p:cNvPr id="5" name="Footer Placeholder 4"/>
          <p:cNvSpPr>
            <a:spLocks noGrp="1"/>
          </p:cNvSpPr>
          <p:nvPr>
            <p:ph type="ftr" sz="quarter" idx="11"/>
          </p:nvPr>
        </p:nvSpPr>
        <p:spPr>
          <a:xfrm>
            <a:off x="5332412" y="5883275"/>
            <a:ext cx="4324044" cy="365125"/>
          </a:xfrm>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4134166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380F75-AC70-4EB2-BB75-340C1ACFB1AD}"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a:xfrm>
            <a:off x="10951856" y="5867131"/>
            <a:ext cx="551167" cy="365125"/>
          </a:xfrm>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3679962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AC792B-270C-4563-A04F-CF255952BD7D}"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50733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2A32C2E-5B06-4105-8433-926FD353325E}" type="datetime1">
              <a:rPr lang="en-GB" smtClean="0"/>
              <a:t>08/02/2019</a:t>
            </a:fld>
            <a:endParaRPr lang="en-GB" dirty="0"/>
          </a:p>
        </p:txBody>
      </p:sp>
      <p:sp>
        <p:nvSpPr>
          <p:cNvPr id="6" name="Footer Placeholder 5"/>
          <p:cNvSpPr>
            <a:spLocks noGrp="1"/>
          </p:cNvSpPr>
          <p:nvPr>
            <p:ph type="ftr" sz="quarter" idx="11"/>
          </p:nvPr>
        </p:nvSpPr>
        <p:spPr/>
        <p:txBody>
          <a:bodyPr/>
          <a:lstStyle/>
          <a:p>
            <a:r>
              <a:rPr lang="en-GB" dirty="0" smtClean="0"/>
              <a:t>Darren Bonnell - 1810223</a:t>
            </a:r>
            <a:endParaRPr lang="en-GB" dirty="0"/>
          </a:p>
        </p:txBody>
      </p:sp>
      <p:sp>
        <p:nvSpPr>
          <p:cNvPr id="7" name="Slide Number Placeholder 6"/>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449777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0BDA717-C02C-4077-8797-2B0A4D1FF754}" type="datetime1">
              <a:rPr lang="en-GB" smtClean="0"/>
              <a:t>08/02/2019</a:t>
            </a:fld>
            <a:endParaRPr lang="en-GB" dirty="0"/>
          </a:p>
        </p:txBody>
      </p:sp>
      <p:sp>
        <p:nvSpPr>
          <p:cNvPr id="8" name="Footer Placeholder 7"/>
          <p:cNvSpPr>
            <a:spLocks noGrp="1"/>
          </p:cNvSpPr>
          <p:nvPr>
            <p:ph type="ftr" sz="quarter" idx="11"/>
          </p:nvPr>
        </p:nvSpPr>
        <p:spPr/>
        <p:txBody>
          <a:bodyPr/>
          <a:lstStyle/>
          <a:p>
            <a:r>
              <a:rPr lang="en-GB" dirty="0" smtClean="0"/>
              <a:t>Darren Bonnell - 1810223</a:t>
            </a:r>
            <a:endParaRPr lang="en-GB" dirty="0"/>
          </a:p>
        </p:txBody>
      </p:sp>
      <p:sp>
        <p:nvSpPr>
          <p:cNvPr id="9" name="Slide Number Placeholder 8"/>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1504998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EB237C4-249C-42FB-BE96-09085FB33DDF}" type="datetime1">
              <a:rPr lang="en-GB" smtClean="0"/>
              <a:t>08/02/2019</a:t>
            </a:fld>
            <a:endParaRPr lang="en-GB"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3455273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938EB2-A84D-4E33-AFED-E09A03706DC1}" type="datetime1">
              <a:rPr lang="en-GB" smtClean="0"/>
              <a:t>08/02/2019</a:t>
            </a:fld>
            <a:endParaRPr lang="en-GB" dirty="0"/>
          </a:p>
        </p:txBody>
      </p:sp>
      <p:sp>
        <p:nvSpPr>
          <p:cNvPr id="3" name="Footer Placeholder 2"/>
          <p:cNvSpPr>
            <a:spLocks noGrp="1"/>
          </p:cNvSpPr>
          <p:nvPr>
            <p:ph type="ftr" sz="quarter" idx="11"/>
          </p:nvPr>
        </p:nvSpPr>
        <p:spPr/>
        <p:txBody>
          <a:bodyPr/>
          <a:lstStyle/>
          <a:p>
            <a:r>
              <a:rPr lang="en-GB" dirty="0" smtClean="0"/>
              <a:t>Darren Bonnell - 1810223</a:t>
            </a:r>
            <a:endParaRPr lang="en-GB" dirty="0"/>
          </a:p>
        </p:txBody>
      </p:sp>
      <p:sp>
        <p:nvSpPr>
          <p:cNvPr id="4" name="Slide Number Placeholder 3"/>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1539795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3AE893-6FE3-4097-BDAB-E6DC274938E7}" type="datetime1">
              <a:rPr lang="en-GB" smtClean="0"/>
              <a:t>08/02/2019</a:t>
            </a:fld>
            <a:endParaRPr lang="en-GB" dirty="0"/>
          </a:p>
        </p:txBody>
      </p:sp>
      <p:sp>
        <p:nvSpPr>
          <p:cNvPr id="6" name="Footer Placeholder 5"/>
          <p:cNvSpPr>
            <a:spLocks noGrp="1"/>
          </p:cNvSpPr>
          <p:nvPr>
            <p:ph type="ftr" sz="quarter" idx="11"/>
          </p:nvPr>
        </p:nvSpPr>
        <p:spPr/>
        <p:txBody>
          <a:bodyPr/>
          <a:lstStyle/>
          <a:p>
            <a:r>
              <a:rPr lang="en-GB" dirty="0" smtClean="0"/>
              <a:t>Darren Bonnell - 1810223</a:t>
            </a:r>
            <a:endParaRPr lang="en-GB" dirty="0"/>
          </a:p>
        </p:txBody>
      </p:sp>
      <p:sp>
        <p:nvSpPr>
          <p:cNvPr id="7" name="Slide Number Placeholder 6"/>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184365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1EF464-47F4-49FF-89A3-7157C45C3B52}" type="datetime1">
              <a:rPr lang="en-GB" smtClean="0"/>
              <a:t>08/02/2019</a:t>
            </a:fld>
            <a:endParaRPr lang="en-GB" dirty="0"/>
          </a:p>
        </p:txBody>
      </p:sp>
      <p:sp>
        <p:nvSpPr>
          <p:cNvPr id="6" name="Footer Placeholder 5"/>
          <p:cNvSpPr>
            <a:spLocks noGrp="1"/>
          </p:cNvSpPr>
          <p:nvPr>
            <p:ph type="ftr" sz="quarter" idx="11"/>
          </p:nvPr>
        </p:nvSpPr>
        <p:spPr/>
        <p:txBody>
          <a:bodyPr/>
          <a:lstStyle/>
          <a:p>
            <a:r>
              <a:rPr lang="en-US" dirty="0" smtClean="0"/>
              <a:t>Darren Bonnell - 1810223</a:t>
            </a:r>
            <a:endParaRPr lang="en-US" dirty="0"/>
          </a:p>
        </p:txBody>
      </p:sp>
      <p:sp>
        <p:nvSpPr>
          <p:cNvPr id="7" name="Slide Number Placeholder 6"/>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2776977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EFD05A-B762-4933-9507-49BB8DABABEA}" type="datetime1">
              <a:rPr lang="en-GB" smtClean="0"/>
              <a:t>08/02/2019</a:t>
            </a:fld>
            <a:endParaRPr lang="en-GB" dirty="0"/>
          </a:p>
        </p:txBody>
      </p:sp>
      <p:sp>
        <p:nvSpPr>
          <p:cNvPr id="6" name="Footer Placeholder 5"/>
          <p:cNvSpPr>
            <a:spLocks noGrp="1"/>
          </p:cNvSpPr>
          <p:nvPr>
            <p:ph type="ftr" sz="quarter" idx="11"/>
          </p:nvPr>
        </p:nvSpPr>
        <p:spPr/>
        <p:txBody>
          <a:bodyPr/>
          <a:lstStyle/>
          <a:p>
            <a:r>
              <a:rPr lang="en-GB" dirty="0" smtClean="0"/>
              <a:t>Darren Bonnell - 1810223</a:t>
            </a:r>
            <a:endParaRPr lang="en-GB" dirty="0"/>
          </a:p>
        </p:txBody>
      </p:sp>
      <p:sp>
        <p:nvSpPr>
          <p:cNvPr id="7" name="Slide Number Placeholder 6"/>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3483596704"/>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8BED66-1EF4-43E8-BE58-208A6B9D5446}"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2180329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773964-99A8-4E95-953A-3CD8574485D8}"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4001993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27D6FE-4A90-4B0A-B1DD-5A9F1F2DEF1A}"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17860496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1999F4-B890-4C3D-B46A-9BBFF27461C3}"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786866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D02D38-F965-4BAA-9A84-7EDABB39F9ED}"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3775018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359418-0D07-4E7C-8CAB-B416EB2BAA77}"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31415217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3BE79E-2F20-40F8-948D-172CC975AA68}" type="datetime1">
              <a:rPr lang="en-GB" smtClean="0"/>
              <a:t>08/02/2019</a:t>
            </a:fld>
            <a:endParaRPr lang="en-GB" dirty="0"/>
          </a:p>
        </p:txBody>
      </p:sp>
      <p:sp>
        <p:nvSpPr>
          <p:cNvPr id="5" name="Footer Placeholder 4"/>
          <p:cNvSpPr>
            <a:spLocks noGrp="1"/>
          </p:cNvSpPr>
          <p:nvPr>
            <p:ph type="ftr" sz="quarter" idx="11"/>
          </p:nvPr>
        </p:nvSpPr>
        <p:spPr/>
        <p:txBody>
          <a:bodyPr/>
          <a:lstStyle/>
          <a:p>
            <a:r>
              <a:rPr lang="en-GB" dirty="0" smtClean="0"/>
              <a:t>Darren Bonnell - 1810223</a:t>
            </a:r>
            <a:endParaRPr lang="en-GB" dirty="0"/>
          </a:p>
        </p:txBody>
      </p:sp>
      <p:sp>
        <p:nvSpPr>
          <p:cNvPr id="6" name="Slide Number Placeholder 5"/>
          <p:cNvSpPr>
            <a:spLocks noGrp="1"/>
          </p:cNvSpPr>
          <p:nvPr>
            <p:ph type="sldNum" sz="quarter" idx="12"/>
          </p:nvPr>
        </p:nvSpPr>
        <p:spPr/>
        <p:txBody>
          <a:bodyPr/>
          <a:lstStyle/>
          <a:p>
            <a:fld id="{02AE7C46-AC63-46F2-85C8-885B85CB4E87}" type="slidenum">
              <a:rPr lang="en-GB" smtClean="0"/>
              <a:t>‹#›</a:t>
            </a:fld>
            <a:endParaRPr lang="en-GB" dirty="0"/>
          </a:p>
        </p:txBody>
      </p:sp>
    </p:spTree>
    <p:extLst>
      <p:ext uri="{BB962C8B-B14F-4D97-AF65-F5344CB8AC3E}">
        <p14:creationId xmlns:p14="http://schemas.microsoft.com/office/powerpoint/2010/main" val="248713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4EFD05A-B762-4933-9507-49BB8DABABEA}" type="datetime1">
              <a:rPr lang="en-GB" smtClean="0"/>
              <a:t>08/02/2019</a:t>
            </a:fld>
            <a:endParaRPr lang="en-GB"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GB" dirty="0" smtClean="0"/>
              <a:t>Darren Bonnell - 1810223</a:t>
            </a:r>
            <a:endParaRPr lang="en-GB"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2AE7C46-AC63-46F2-85C8-885B85CB4E87}" type="slidenum">
              <a:rPr lang="en-GB" smtClean="0"/>
              <a:t>‹#›</a:t>
            </a:fld>
            <a:endParaRPr lang="en-GB" dirty="0"/>
          </a:p>
        </p:txBody>
      </p:sp>
    </p:spTree>
    <p:extLst>
      <p:ext uri="{BB962C8B-B14F-4D97-AF65-F5344CB8AC3E}">
        <p14:creationId xmlns:p14="http://schemas.microsoft.com/office/powerpoint/2010/main" val="3143012027"/>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Lst>
  <p:hf hd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90107" y="1928015"/>
            <a:ext cx="7766936" cy="1646302"/>
          </a:xfrm>
        </p:spPr>
        <p:txBody>
          <a:bodyPr>
            <a:noAutofit/>
          </a:bodyPr>
          <a:lstStyle/>
          <a:p>
            <a:r>
              <a:rPr lang="en-GB" sz="6600" dirty="0" smtClean="0"/>
              <a:t>Understanding the Contemporary HR Function</a:t>
            </a:r>
            <a:endParaRPr lang="en-GB" sz="6600" dirty="0"/>
          </a:p>
        </p:txBody>
      </p:sp>
      <p:sp>
        <p:nvSpPr>
          <p:cNvPr id="3" name="Subtitle 2"/>
          <p:cNvSpPr>
            <a:spLocks noGrp="1"/>
          </p:cNvSpPr>
          <p:nvPr>
            <p:ph type="subTitle" idx="1"/>
          </p:nvPr>
        </p:nvSpPr>
        <p:spPr>
          <a:xfrm>
            <a:off x="2590107" y="4140985"/>
            <a:ext cx="7766936" cy="1096899"/>
          </a:xfrm>
        </p:spPr>
        <p:txBody>
          <a:bodyPr>
            <a:normAutofit/>
          </a:bodyPr>
          <a:lstStyle/>
          <a:p>
            <a:r>
              <a:rPr lang="en-GB" sz="4800" dirty="0" smtClean="0"/>
              <a:t>Darren Bonnell - 1810223</a:t>
            </a:r>
            <a:endParaRPr lang="en-GB" sz="4800" dirty="0"/>
          </a:p>
        </p:txBody>
      </p:sp>
    </p:spTree>
    <p:extLst>
      <p:ext uri="{BB962C8B-B14F-4D97-AF65-F5344CB8AC3E}">
        <p14:creationId xmlns:p14="http://schemas.microsoft.com/office/powerpoint/2010/main" val="17913624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44887"/>
            <a:ext cx="10018713" cy="1752599"/>
          </a:xfrm>
        </p:spPr>
        <p:txBody>
          <a:bodyPr>
            <a:normAutofit/>
          </a:bodyPr>
          <a:lstStyle/>
          <a:p>
            <a:r>
              <a:rPr lang="en-GB" sz="4800" b="1" u="sng" dirty="0" smtClean="0">
                <a:effectLst>
                  <a:outerShdw blurRad="38100" dist="38100" dir="2700000" algn="tl">
                    <a:srgbClr val="000000">
                      <a:alpha val="43137"/>
                    </a:srgbClr>
                  </a:outerShdw>
                </a:effectLst>
              </a:rPr>
              <a:t>Introduction</a:t>
            </a:r>
            <a:endParaRPr lang="en-GB" sz="4800" b="1" u="sng"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690372" y="1717182"/>
            <a:ext cx="10018713" cy="3691945"/>
          </a:xfrm>
        </p:spPr>
        <p:txBody>
          <a:bodyPr>
            <a:normAutofit fontScale="47500" lnSpcReduction="20000"/>
          </a:bodyPr>
          <a:lstStyle/>
          <a:p>
            <a:pPr lvl="0"/>
            <a:r>
              <a:rPr lang="en-GB" sz="3800" dirty="0"/>
              <a:t>a synopsis of views on the function of HR and how this is evolving</a:t>
            </a:r>
          </a:p>
          <a:p>
            <a:pPr lvl="0"/>
            <a:r>
              <a:rPr lang="en-GB" sz="3800" dirty="0"/>
              <a:t>examples of how HR can contribute to effective change management, with reference to at least one model of change</a:t>
            </a:r>
          </a:p>
          <a:p>
            <a:pPr lvl="0"/>
            <a:r>
              <a:rPr lang="en-GB" sz="3800" dirty="0"/>
              <a:t>a summary of different ways that HR services can be delivered, comparing and contrasting the different models</a:t>
            </a:r>
          </a:p>
          <a:p>
            <a:pPr lvl="0"/>
            <a:r>
              <a:rPr lang="en-GB" sz="3800" dirty="0"/>
              <a:t>examples how HR can work with line managers to provide HR services</a:t>
            </a:r>
          </a:p>
          <a:p>
            <a:pPr lvl="0"/>
            <a:r>
              <a:rPr lang="en-GB" sz="3800" dirty="0"/>
              <a:t>a justification of why HR should be managed in an ethical manner with examples of ethical practice contrasted with examples of non-ethical practice</a:t>
            </a:r>
          </a:p>
          <a:p>
            <a:pPr lvl="0"/>
            <a:r>
              <a:rPr lang="en-GB" sz="3800" dirty="0"/>
              <a:t>an explanation of how HR’s contribution to the organisation can be evaluated</a:t>
            </a:r>
          </a:p>
          <a:p>
            <a:pPr lvl="0"/>
            <a:r>
              <a:rPr lang="en-GB" sz="3800" dirty="0"/>
              <a:t>an evaluation of two examples of published research that demonstrates the link between HR and positive organisational outcomes.</a:t>
            </a:r>
          </a:p>
          <a:p>
            <a:endParaRPr lang="en-GB"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2</a:t>
            </a:fld>
            <a:endParaRPr lang="en-GB" dirty="0"/>
          </a:p>
        </p:txBody>
      </p:sp>
    </p:spTree>
    <p:extLst>
      <p:ext uri="{BB962C8B-B14F-4D97-AF65-F5344CB8AC3E}">
        <p14:creationId xmlns:p14="http://schemas.microsoft.com/office/powerpoint/2010/main" val="32687118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normAutofit/>
          </a:bodyPr>
          <a:lstStyle/>
          <a:p>
            <a:r>
              <a:rPr lang="en-GB" sz="4800" b="1" u="sng" dirty="0" smtClean="0"/>
              <a:t>The Evolution of Human Resources</a:t>
            </a:r>
            <a:endParaRPr lang="en-GB" sz="4800" b="1" u="sng" dirty="0"/>
          </a:p>
        </p:txBody>
      </p:sp>
      <p:sp>
        <p:nvSpPr>
          <p:cNvPr id="4" name="Footer Placeholder 3"/>
          <p:cNvSpPr>
            <a:spLocks noGrp="1"/>
          </p:cNvSpPr>
          <p:nvPr>
            <p:ph type="ftr" sz="quarter" idx="11"/>
          </p:nvPr>
        </p:nvSpPr>
        <p:spPr/>
        <p:txBody>
          <a:bodyPr/>
          <a:lstStyle/>
          <a:p>
            <a:pPr algn="ctr"/>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3</a:t>
            </a:fld>
            <a:endParaRPr lang="en-GB" dirty="0"/>
          </a:p>
        </p:txBody>
      </p:sp>
      <p:pic>
        <p:nvPicPr>
          <p:cNvPr id="9" name="Content Placeholder 8"/>
          <p:cNvPicPr>
            <a:picLocks noGrp="1" noChangeAspect="1"/>
          </p:cNvPicPr>
          <p:nvPr>
            <p:ph idx="1"/>
          </p:nvPr>
        </p:nvPicPr>
        <p:blipFill>
          <a:blip r:embed="rId3"/>
          <a:stretch>
            <a:fillRect/>
          </a:stretch>
        </p:blipFill>
        <p:spPr>
          <a:xfrm>
            <a:off x="6397161" y="2073499"/>
            <a:ext cx="4951317" cy="3057656"/>
          </a:xfrm>
          <a:prstGeom prst="rect">
            <a:avLst/>
          </a:prstGeom>
        </p:spPr>
      </p:pic>
      <p:sp>
        <p:nvSpPr>
          <p:cNvPr id="3" name="TextBox 2"/>
          <p:cNvSpPr txBox="1"/>
          <p:nvPr/>
        </p:nvSpPr>
        <p:spPr>
          <a:xfrm>
            <a:off x="1542367" y="2446542"/>
            <a:ext cx="4572000" cy="2769989"/>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Transactional/Transformational</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HRM</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CIPD Profession Map</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smtClean="0"/>
          </a:p>
          <a:p>
            <a:endParaRPr lang="en-GB" dirty="0"/>
          </a:p>
        </p:txBody>
      </p:sp>
    </p:spTree>
    <p:extLst>
      <p:ext uri="{BB962C8B-B14F-4D97-AF65-F5344CB8AC3E}">
        <p14:creationId xmlns:p14="http://schemas.microsoft.com/office/powerpoint/2010/main" val="33415867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274522" cy="1270715"/>
          </a:xfrm>
        </p:spPr>
        <p:txBody>
          <a:bodyPr>
            <a:normAutofit fontScale="90000"/>
          </a:bodyPr>
          <a:lstStyle/>
          <a:p>
            <a:r>
              <a:rPr lang="en-GB" sz="5300" b="1" u="sng" dirty="0" smtClean="0"/>
              <a:t>Change Management</a:t>
            </a:r>
            <a:r>
              <a:rPr lang="en-GB" dirty="0"/>
              <a:t/>
            </a:r>
            <a:br>
              <a:rPr lang="en-GB" dirty="0"/>
            </a:br>
            <a:endParaRPr lang="en-GB" dirty="0"/>
          </a:p>
        </p:txBody>
      </p:sp>
      <p:sp>
        <p:nvSpPr>
          <p:cNvPr id="3" name="Content Placeholder 2"/>
          <p:cNvSpPr>
            <a:spLocks noGrp="1"/>
          </p:cNvSpPr>
          <p:nvPr>
            <p:ph idx="1"/>
          </p:nvPr>
        </p:nvSpPr>
        <p:spPr>
          <a:xfrm>
            <a:off x="1816033" y="1835872"/>
            <a:ext cx="8596668" cy="2264253"/>
          </a:xfrm>
        </p:spPr>
        <p:txBody>
          <a:bodyPr>
            <a:normAutofit/>
          </a:bodyPr>
          <a:lstStyle/>
          <a:p>
            <a:r>
              <a:rPr lang="en-GB" sz="3300" dirty="0"/>
              <a:t>What is change </a:t>
            </a:r>
            <a:r>
              <a:rPr lang="en-GB" sz="3300" dirty="0" smtClean="0"/>
              <a:t>management</a:t>
            </a:r>
          </a:p>
          <a:p>
            <a:r>
              <a:rPr lang="en-GB" sz="3300" dirty="0" smtClean="0"/>
              <a:t>Control/Uncontrollable</a:t>
            </a:r>
          </a:p>
          <a:p>
            <a:r>
              <a:rPr lang="en-GB" sz="3300" dirty="0" smtClean="0"/>
              <a:t>Why is change needed?</a:t>
            </a:r>
            <a:endParaRPr lang="en-GB" sz="3300" dirty="0" smtClean="0"/>
          </a:p>
          <a:p>
            <a:endParaRPr lang="en-GB" dirty="0" smtClean="0"/>
          </a:p>
          <a:p>
            <a:pPr marL="0" indent="0">
              <a:buNone/>
            </a:pPr>
            <a:endParaRPr lang="en-GB"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4</a:t>
            </a:fld>
            <a:endParaRPr lang="en-GB" dirty="0"/>
          </a:p>
        </p:txBody>
      </p:sp>
      <p:pic>
        <p:nvPicPr>
          <p:cNvPr id="6" name="Picture 5" descr="Lewin's Change Model: Unfreeze, Change, Refreeze"/>
          <p:cNvPicPr/>
          <p:nvPr/>
        </p:nvPicPr>
        <p:blipFill>
          <a:blip r:embed="rId3">
            <a:extLst>
              <a:ext uri="{28A0092B-C50C-407E-A947-70E740481C1C}">
                <a14:useLocalDpi xmlns:a14="http://schemas.microsoft.com/office/drawing/2010/main" val="0"/>
              </a:ext>
            </a:extLst>
          </a:blip>
          <a:srcRect/>
          <a:stretch>
            <a:fillRect/>
          </a:stretch>
        </p:blipFill>
        <p:spPr bwMode="auto">
          <a:xfrm>
            <a:off x="3791754" y="4536681"/>
            <a:ext cx="3810000" cy="1257300"/>
          </a:xfrm>
          <a:prstGeom prst="rect">
            <a:avLst/>
          </a:prstGeom>
          <a:noFill/>
          <a:ln>
            <a:noFill/>
          </a:ln>
        </p:spPr>
      </p:pic>
      <p:sp>
        <p:nvSpPr>
          <p:cNvPr id="7" name="TextBox 6"/>
          <p:cNvSpPr txBox="1"/>
          <p:nvPr/>
        </p:nvSpPr>
        <p:spPr>
          <a:xfrm>
            <a:off x="3492719" y="3870303"/>
            <a:ext cx="6468690" cy="800219"/>
          </a:xfrm>
          <a:prstGeom prst="rect">
            <a:avLst/>
          </a:prstGeom>
          <a:noFill/>
        </p:spPr>
        <p:txBody>
          <a:bodyPr wrap="square" rtlCol="0">
            <a:spAutoFit/>
          </a:bodyPr>
          <a:lstStyle/>
          <a:p>
            <a:r>
              <a:rPr lang="en-GB" sz="2800" dirty="0"/>
              <a:t>Unfreeze – Change - Refreeze</a:t>
            </a:r>
          </a:p>
          <a:p>
            <a:endParaRPr lang="en-GB" dirty="0"/>
          </a:p>
        </p:txBody>
      </p:sp>
    </p:spTree>
    <p:extLst>
      <p:ext uri="{BB962C8B-B14F-4D97-AF65-F5344CB8AC3E}">
        <p14:creationId xmlns:p14="http://schemas.microsoft.com/office/powerpoint/2010/main" val="27903917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35"/>
            <a:ext cx="10018713" cy="1752599"/>
          </a:xfrm>
        </p:spPr>
        <p:txBody>
          <a:bodyPr>
            <a:noAutofit/>
          </a:bodyPr>
          <a:lstStyle/>
          <a:p>
            <a:r>
              <a:rPr lang="en-GB" b="1" u="sng" dirty="0"/>
              <a:t>Different Ways HR Services Can Be Delivered</a:t>
            </a:r>
            <a:endParaRPr lang="en-GB" dirty="0"/>
          </a:p>
        </p:txBody>
      </p:sp>
      <p:sp>
        <p:nvSpPr>
          <p:cNvPr id="3" name="Content Placeholder 2"/>
          <p:cNvSpPr>
            <a:spLocks noGrp="1"/>
          </p:cNvSpPr>
          <p:nvPr>
            <p:ph idx="1"/>
          </p:nvPr>
        </p:nvSpPr>
        <p:spPr>
          <a:xfrm>
            <a:off x="1484309" y="1533658"/>
            <a:ext cx="10018713" cy="3124201"/>
          </a:xfrm>
        </p:spPr>
        <p:txBody>
          <a:bodyPr>
            <a:normAutofit fontScale="85000" lnSpcReduction="20000"/>
          </a:bodyPr>
          <a:lstStyle/>
          <a:p>
            <a:r>
              <a:rPr lang="en-GB" sz="4000" dirty="0" smtClean="0"/>
              <a:t>Public Sector</a:t>
            </a:r>
          </a:p>
          <a:p>
            <a:r>
              <a:rPr lang="en-GB" sz="4000" dirty="0" smtClean="0"/>
              <a:t>Private Sector</a:t>
            </a:r>
          </a:p>
          <a:p>
            <a:r>
              <a:rPr lang="en-GB" sz="4000" dirty="0" smtClean="0"/>
              <a:t>Third Sector</a:t>
            </a:r>
            <a:endParaRPr lang="en-GB" sz="4000" dirty="0" smtClean="0"/>
          </a:p>
          <a:p>
            <a:r>
              <a:rPr lang="en-GB" sz="4000" dirty="0" smtClean="0"/>
              <a:t>Outsourcing</a:t>
            </a:r>
            <a:endParaRPr lang="en-GB" sz="4000" dirty="0" smtClean="0"/>
          </a:p>
          <a:p>
            <a:r>
              <a:rPr lang="en-GB" sz="4000" dirty="0" smtClean="0"/>
              <a:t>Ulrich</a:t>
            </a:r>
            <a:endParaRPr lang="en-GB" sz="4000"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5</a:t>
            </a:fld>
            <a:endParaRPr lang="en-GB" dirty="0"/>
          </a:p>
        </p:txBody>
      </p:sp>
      <p:sp>
        <p:nvSpPr>
          <p:cNvPr id="6" name="AutoShape 2" descr="Image result for ulrich 3 legged stool"/>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Image result for ulrich 3 legged stool"/>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Image result for ulrich 3 legged stool"/>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3"/>
          <a:stretch>
            <a:fillRect/>
          </a:stretch>
        </p:blipFill>
        <p:spPr>
          <a:xfrm>
            <a:off x="6114367" y="1752734"/>
            <a:ext cx="4752975" cy="3000375"/>
          </a:xfrm>
          <a:prstGeom prst="rect">
            <a:avLst/>
          </a:prstGeom>
        </p:spPr>
      </p:pic>
    </p:spTree>
    <p:extLst>
      <p:ext uri="{BB962C8B-B14F-4D97-AF65-F5344CB8AC3E}">
        <p14:creationId xmlns:p14="http://schemas.microsoft.com/office/powerpoint/2010/main" val="20798720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35"/>
            <a:ext cx="10018713" cy="1752599"/>
          </a:xfrm>
        </p:spPr>
        <p:txBody>
          <a:bodyPr>
            <a:normAutofit/>
          </a:bodyPr>
          <a:lstStyle/>
          <a:p>
            <a:r>
              <a:rPr lang="en-GB" sz="4800" b="1" u="sng" dirty="0" smtClean="0"/>
              <a:t>Line Managers &amp; HR</a:t>
            </a:r>
            <a:endParaRPr lang="en-GB" sz="4800" b="1" u="sng"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6</a:t>
            </a:fld>
            <a:endParaRPr lang="en-GB" dirty="0"/>
          </a:p>
        </p:txBody>
      </p:sp>
      <p:sp>
        <p:nvSpPr>
          <p:cNvPr id="6" name="TextBox 5"/>
          <p:cNvSpPr txBox="1"/>
          <p:nvPr/>
        </p:nvSpPr>
        <p:spPr>
          <a:xfrm>
            <a:off x="1612573" y="1585869"/>
            <a:ext cx="9762186" cy="3693319"/>
          </a:xfrm>
          <a:prstGeom prst="rect">
            <a:avLst/>
          </a:prstGeom>
          <a:noFill/>
        </p:spPr>
        <p:txBody>
          <a:bodyPr wrap="square" rtlCol="0">
            <a:spAutoFit/>
          </a:bodyPr>
          <a:lstStyle/>
          <a:p>
            <a:pPr marL="285750" indent="-285750">
              <a:buFont typeface="Arial" panose="020B0604020202020204" pitchFamily="34" charset="0"/>
              <a:buChar char="•"/>
            </a:pPr>
            <a:r>
              <a:rPr lang="en-GB" sz="3600" dirty="0"/>
              <a:t>Implement Policies and </a:t>
            </a:r>
            <a:r>
              <a:rPr lang="en-GB" sz="3600" dirty="0" smtClean="0"/>
              <a:t>Procedures</a:t>
            </a:r>
          </a:p>
          <a:p>
            <a:endParaRPr lang="en-GB" sz="3600" dirty="0" smtClean="0"/>
          </a:p>
          <a:p>
            <a:pPr marL="285750" indent="-285750">
              <a:buFont typeface="Arial" panose="020B0604020202020204" pitchFamily="34" charset="0"/>
              <a:buChar char="•"/>
            </a:pPr>
            <a:r>
              <a:rPr lang="en-GB" sz="3600" dirty="0" smtClean="0"/>
              <a:t>Develop good working relationship</a:t>
            </a:r>
          </a:p>
          <a:p>
            <a:endParaRPr lang="en-GB" sz="3600" dirty="0" smtClean="0"/>
          </a:p>
          <a:p>
            <a:pPr marL="285750" indent="-285750">
              <a:buFont typeface="Arial" panose="020B0604020202020204" pitchFamily="34" charset="0"/>
              <a:buChar char="•"/>
            </a:pPr>
            <a:r>
              <a:rPr lang="en-GB" sz="3600" dirty="0" smtClean="0"/>
              <a:t>Point of contact for any queries</a:t>
            </a:r>
          </a:p>
          <a:p>
            <a:pPr marL="285750" indent="-285750">
              <a:buFont typeface="Arial" panose="020B0604020202020204" pitchFamily="34" charset="0"/>
              <a:buChar char="•"/>
            </a:pPr>
            <a:endParaRPr lang="en-GB" sz="3600" dirty="0"/>
          </a:p>
          <a:p>
            <a:endParaRPr lang="en-GB" dirty="0"/>
          </a:p>
        </p:txBody>
      </p:sp>
    </p:spTree>
    <p:extLst>
      <p:ext uri="{BB962C8B-B14F-4D97-AF65-F5344CB8AC3E}">
        <p14:creationId xmlns:p14="http://schemas.microsoft.com/office/powerpoint/2010/main" val="27464649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5010" y="-386231"/>
            <a:ext cx="10018713" cy="1752599"/>
          </a:xfrm>
        </p:spPr>
        <p:txBody>
          <a:bodyPr>
            <a:noAutofit/>
          </a:bodyPr>
          <a:lstStyle/>
          <a:p>
            <a:r>
              <a:rPr lang="en-GB" sz="4800" b="1" u="sng" dirty="0" smtClean="0"/>
              <a:t>Business Ethics</a:t>
            </a:r>
            <a:endParaRPr lang="en-GB" sz="4800" b="1" u="sng"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7</a:t>
            </a:fld>
            <a:endParaRPr lang="en-GB" dirty="0"/>
          </a:p>
        </p:txBody>
      </p:sp>
      <p:sp>
        <p:nvSpPr>
          <p:cNvPr id="6" name="TextBox 5"/>
          <p:cNvSpPr txBox="1"/>
          <p:nvPr/>
        </p:nvSpPr>
        <p:spPr>
          <a:xfrm>
            <a:off x="2009105" y="1100299"/>
            <a:ext cx="9646276" cy="5016758"/>
          </a:xfrm>
          <a:prstGeom prst="rect">
            <a:avLst/>
          </a:prstGeom>
          <a:noFill/>
        </p:spPr>
        <p:txBody>
          <a:bodyPr wrap="square" rtlCol="0">
            <a:spAutoFit/>
          </a:bodyPr>
          <a:lstStyle/>
          <a:p>
            <a:pPr marL="285750" indent="-285750">
              <a:buFont typeface="Arial" panose="020B0604020202020204" pitchFamily="34" charset="0"/>
              <a:buChar char="•"/>
            </a:pPr>
            <a:r>
              <a:rPr lang="en-GB" sz="4000" dirty="0"/>
              <a:t>What is Business Ethics</a:t>
            </a:r>
            <a:r>
              <a:rPr lang="en-GB" sz="4000" dirty="0" smtClean="0"/>
              <a:t>?</a:t>
            </a:r>
          </a:p>
          <a:p>
            <a:pPr marL="285750" indent="-285750">
              <a:buFont typeface="Arial" panose="020B0604020202020204" pitchFamily="34" charset="0"/>
              <a:buChar char="•"/>
            </a:pPr>
            <a:endParaRPr lang="en-GB" sz="4000" dirty="0"/>
          </a:p>
          <a:p>
            <a:pPr marL="285750" indent="-285750">
              <a:buFont typeface="Arial" panose="020B0604020202020204" pitchFamily="34" charset="0"/>
              <a:buChar char="•"/>
            </a:pPr>
            <a:r>
              <a:rPr lang="en-GB" sz="4000" dirty="0" smtClean="0"/>
              <a:t>Personal ethics</a:t>
            </a:r>
            <a:endParaRPr lang="en-GB" sz="4000" dirty="0" smtClean="0"/>
          </a:p>
          <a:p>
            <a:pPr marL="285750" indent="-285750">
              <a:buFont typeface="Arial" panose="020B0604020202020204" pitchFamily="34" charset="0"/>
              <a:buChar char="•"/>
            </a:pPr>
            <a:endParaRPr lang="en-GB" sz="4000" dirty="0"/>
          </a:p>
          <a:p>
            <a:pPr marL="285750" indent="-285750">
              <a:buFont typeface="Arial" panose="020B0604020202020204" pitchFamily="34" charset="0"/>
              <a:buChar char="•"/>
            </a:pPr>
            <a:r>
              <a:rPr lang="en-GB" sz="4000" dirty="0" smtClean="0"/>
              <a:t>How HR implement ethical </a:t>
            </a:r>
            <a:r>
              <a:rPr lang="en-GB" sz="4000" dirty="0" smtClean="0"/>
              <a:t>procedures</a:t>
            </a:r>
          </a:p>
          <a:p>
            <a:endParaRPr lang="en-GB" sz="4000" dirty="0"/>
          </a:p>
          <a:p>
            <a:pPr marL="285750" indent="-285750">
              <a:buFont typeface="Arial" panose="020B0604020202020204" pitchFamily="34" charset="0"/>
              <a:buChar char="•"/>
            </a:pPr>
            <a:r>
              <a:rPr lang="en-GB" sz="4000" dirty="0" smtClean="0"/>
              <a:t>CSR</a:t>
            </a:r>
            <a:endParaRPr lang="en-GB" sz="4000" dirty="0"/>
          </a:p>
          <a:p>
            <a:endParaRPr lang="en-GB" sz="40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6900" y="4709986"/>
            <a:ext cx="1267161" cy="1267161"/>
          </a:xfrm>
          <a:prstGeom prst="rect">
            <a:avLst/>
          </a:prstGeom>
        </p:spPr>
      </p:pic>
    </p:spTree>
    <p:extLst>
      <p:ext uri="{BB962C8B-B14F-4D97-AF65-F5344CB8AC3E}">
        <p14:creationId xmlns:p14="http://schemas.microsoft.com/office/powerpoint/2010/main" val="29646401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35"/>
            <a:ext cx="10018713" cy="1752599"/>
          </a:xfrm>
        </p:spPr>
        <p:txBody>
          <a:bodyPr>
            <a:normAutofit/>
          </a:bodyPr>
          <a:lstStyle/>
          <a:p>
            <a:r>
              <a:rPr lang="en-GB" sz="4800" b="1" u="sng" dirty="0"/>
              <a:t>Evaluating HR Contribution</a:t>
            </a:r>
            <a:endParaRPr lang="en-GB" sz="4800"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8</a:t>
            </a:fld>
            <a:endParaRPr lang="en-GB" dirty="0"/>
          </a:p>
        </p:txBody>
      </p:sp>
      <p:sp>
        <p:nvSpPr>
          <p:cNvPr id="6" name="TextBox 5"/>
          <p:cNvSpPr txBox="1"/>
          <p:nvPr/>
        </p:nvSpPr>
        <p:spPr>
          <a:xfrm>
            <a:off x="2021983" y="1609859"/>
            <a:ext cx="6851560" cy="3970318"/>
          </a:xfrm>
          <a:prstGeom prst="rect">
            <a:avLst/>
          </a:prstGeom>
          <a:noFill/>
        </p:spPr>
        <p:txBody>
          <a:bodyPr wrap="square" rtlCol="0">
            <a:spAutoFit/>
          </a:bodyPr>
          <a:lstStyle/>
          <a:p>
            <a:pPr marL="285750" indent="-285750">
              <a:buFont typeface="Arial" panose="020B0604020202020204" pitchFamily="34" charset="0"/>
              <a:buChar char="•"/>
            </a:pPr>
            <a:r>
              <a:rPr lang="en-GB" sz="3600" dirty="0" smtClean="0"/>
              <a:t>HR Statistics</a:t>
            </a:r>
          </a:p>
          <a:p>
            <a:endParaRPr lang="en-GB" sz="3600" dirty="0"/>
          </a:p>
          <a:p>
            <a:pPr marL="285750" indent="-285750">
              <a:buFont typeface="Arial" panose="020B0604020202020204" pitchFamily="34" charset="0"/>
              <a:buChar char="•"/>
            </a:pPr>
            <a:r>
              <a:rPr lang="en-GB" sz="3600" dirty="0" smtClean="0"/>
              <a:t>KPI’s</a:t>
            </a:r>
          </a:p>
          <a:p>
            <a:endParaRPr lang="en-GB" sz="3600" dirty="0"/>
          </a:p>
          <a:p>
            <a:pPr marL="285750" indent="-285750">
              <a:buFont typeface="Arial" panose="020B0604020202020204" pitchFamily="34" charset="0"/>
              <a:buChar char="•"/>
            </a:pPr>
            <a:r>
              <a:rPr lang="en-GB" sz="3600" dirty="0" smtClean="0"/>
              <a:t>SLA’s</a:t>
            </a:r>
          </a:p>
          <a:p>
            <a:endParaRPr lang="en-GB" sz="3600" dirty="0"/>
          </a:p>
          <a:p>
            <a:pPr marL="285750" indent="-285750">
              <a:buFont typeface="Arial" panose="020B0604020202020204" pitchFamily="34" charset="0"/>
              <a:buChar char="•"/>
            </a:pPr>
            <a:r>
              <a:rPr lang="en-GB" sz="3600" dirty="0" smtClean="0"/>
              <a:t>Staff Satisfaction Surveys</a:t>
            </a:r>
            <a:endParaRPr lang="en-GB" sz="3600" dirty="0"/>
          </a:p>
        </p:txBody>
      </p:sp>
    </p:spTree>
    <p:extLst>
      <p:ext uri="{BB962C8B-B14F-4D97-AF65-F5344CB8AC3E}">
        <p14:creationId xmlns:p14="http://schemas.microsoft.com/office/powerpoint/2010/main" val="36262589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415343"/>
            <a:ext cx="10018713" cy="1752599"/>
          </a:xfrm>
        </p:spPr>
        <p:txBody>
          <a:bodyPr>
            <a:noAutofit/>
          </a:bodyPr>
          <a:lstStyle/>
          <a:p>
            <a:r>
              <a:rPr lang="en-GB" sz="4800" b="1" u="sng" dirty="0"/>
              <a:t>Link between HR and positive organisational </a:t>
            </a:r>
            <a:r>
              <a:rPr lang="en-GB" sz="4800" b="1" u="sng" dirty="0" smtClean="0"/>
              <a:t>outcomes</a:t>
            </a:r>
            <a:endParaRPr lang="en-GB" sz="4800" dirty="0"/>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9</a:t>
            </a:fld>
            <a:endParaRPr lang="en-GB" dirty="0"/>
          </a:p>
        </p:txBody>
      </p:sp>
      <p:sp>
        <p:nvSpPr>
          <p:cNvPr id="6" name="TextBox 5"/>
          <p:cNvSpPr txBox="1"/>
          <p:nvPr/>
        </p:nvSpPr>
        <p:spPr>
          <a:xfrm>
            <a:off x="1918952" y="2255893"/>
            <a:ext cx="8886423" cy="3539430"/>
          </a:xfrm>
          <a:prstGeom prst="rect">
            <a:avLst/>
          </a:prstGeom>
          <a:noFill/>
        </p:spPr>
        <p:txBody>
          <a:bodyPr wrap="square" rtlCol="0">
            <a:spAutoFit/>
          </a:bodyPr>
          <a:lstStyle/>
          <a:p>
            <a:pPr algn="ctr"/>
            <a:r>
              <a:rPr lang="en-GB" sz="3200" dirty="0"/>
              <a:t>Guest (2011</a:t>
            </a:r>
            <a:r>
              <a:rPr lang="en-GB" sz="3200" dirty="0" smtClean="0"/>
              <a:t>)</a:t>
            </a:r>
          </a:p>
          <a:p>
            <a:pPr algn="ctr"/>
            <a:r>
              <a:rPr lang="en-GB" sz="3200" i="1" dirty="0" smtClean="0"/>
              <a:t>Human </a:t>
            </a:r>
            <a:r>
              <a:rPr lang="en-GB" sz="3200" i="1" dirty="0"/>
              <a:t>resource management and performance: still searching for some </a:t>
            </a:r>
            <a:r>
              <a:rPr lang="en-GB" sz="3200" i="1" dirty="0" smtClean="0"/>
              <a:t>answers</a:t>
            </a:r>
          </a:p>
          <a:p>
            <a:pPr algn="ctr"/>
            <a:endParaRPr lang="en-GB" sz="3200" i="1" dirty="0"/>
          </a:p>
          <a:p>
            <a:pPr algn="ctr"/>
            <a:r>
              <a:rPr lang="en-GB" sz="3200" dirty="0"/>
              <a:t>Jaap Paauwe (2009</a:t>
            </a:r>
            <a:r>
              <a:rPr lang="en-GB" sz="3200" dirty="0" smtClean="0"/>
              <a:t>)  </a:t>
            </a:r>
          </a:p>
          <a:p>
            <a:pPr algn="ctr"/>
            <a:r>
              <a:rPr lang="en-GB" sz="3200" i="1" dirty="0" smtClean="0"/>
              <a:t>HRM </a:t>
            </a:r>
            <a:r>
              <a:rPr lang="en-GB" sz="3200" i="1" dirty="0"/>
              <a:t>and Performance: Achievements, Methodological Issues and Prospect</a:t>
            </a:r>
            <a:endParaRPr lang="en-GB" sz="3200" dirty="0"/>
          </a:p>
        </p:txBody>
      </p:sp>
    </p:spTree>
    <p:extLst>
      <p:ext uri="{BB962C8B-B14F-4D97-AF65-F5344CB8AC3E}">
        <p14:creationId xmlns:p14="http://schemas.microsoft.com/office/powerpoint/2010/main" val="31306962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050961"/>
            <a:ext cx="10018713" cy="1752599"/>
          </a:xfrm>
        </p:spPr>
        <p:txBody>
          <a:bodyPr>
            <a:noAutofit/>
          </a:bodyPr>
          <a:lstStyle/>
          <a:p>
            <a:r>
              <a:rPr lang="en-GB" sz="13800" b="1" u="sng" dirty="0" smtClean="0">
                <a:effectLst>
                  <a:outerShdw blurRad="38100" dist="38100" dir="2700000" algn="tl">
                    <a:srgbClr val="000000">
                      <a:alpha val="43137"/>
                    </a:srgbClr>
                  </a:outerShdw>
                </a:effectLst>
              </a:rPr>
              <a:t>Bibliography</a:t>
            </a:r>
            <a:endParaRPr lang="en-GB" sz="13800" b="1" u="sng" dirty="0">
              <a:effectLst>
                <a:outerShdw blurRad="38100" dist="38100" dir="2700000" algn="tl">
                  <a:srgbClr val="000000">
                    <a:alpha val="43137"/>
                  </a:srgbClr>
                </a:outerShdw>
              </a:effectLst>
            </a:endParaRPr>
          </a:p>
        </p:txBody>
      </p:sp>
      <p:sp>
        <p:nvSpPr>
          <p:cNvPr id="4" name="Footer Placeholder 3"/>
          <p:cNvSpPr>
            <a:spLocks noGrp="1"/>
          </p:cNvSpPr>
          <p:nvPr>
            <p:ph type="ftr" sz="quarter" idx="11"/>
          </p:nvPr>
        </p:nvSpPr>
        <p:spPr/>
        <p:txBody>
          <a:bodyPr/>
          <a:lstStyle/>
          <a:p>
            <a:r>
              <a:rPr lang="en-GB" dirty="0" smtClean="0"/>
              <a:t>Darren Bonnell - 1810223</a:t>
            </a:r>
            <a:endParaRPr lang="en-GB" dirty="0"/>
          </a:p>
        </p:txBody>
      </p:sp>
      <p:sp>
        <p:nvSpPr>
          <p:cNvPr id="5" name="Slide Number Placeholder 4"/>
          <p:cNvSpPr>
            <a:spLocks noGrp="1"/>
          </p:cNvSpPr>
          <p:nvPr>
            <p:ph type="sldNum" sz="quarter" idx="12"/>
          </p:nvPr>
        </p:nvSpPr>
        <p:spPr/>
        <p:txBody>
          <a:bodyPr/>
          <a:lstStyle/>
          <a:p>
            <a:fld id="{02AE7C46-AC63-46F2-85C8-885B85CB4E87}" type="slidenum">
              <a:rPr lang="en-GB" smtClean="0"/>
              <a:t>10</a:t>
            </a:fld>
            <a:endParaRPr lang="en-GB" dirty="0"/>
          </a:p>
        </p:txBody>
      </p:sp>
    </p:spTree>
    <p:extLst>
      <p:ext uri="{BB962C8B-B14F-4D97-AF65-F5344CB8AC3E}">
        <p14:creationId xmlns:p14="http://schemas.microsoft.com/office/powerpoint/2010/main" val="5372049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260</TotalTime>
  <Words>3918</Words>
  <Application>Microsoft Office PowerPoint</Application>
  <PresentationFormat>Widescreen</PresentationFormat>
  <Paragraphs>169</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Corbel</vt:lpstr>
      <vt:lpstr>Parallax</vt:lpstr>
      <vt:lpstr>Understanding the Contemporary HR Function</vt:lpstr>
      <vt:lpstr>Introduction</vt:lpstr>
      <vt:lpstr>The Evolution of Human Resources</vt:lpstr>
      <vt:lpstr>Change Management </vt:lpstr>
      <vt:lpstr>Different Ways HR Services Can Be Delivered</vt:lpstr>
      <vt:lpstr>Line Managers &amp; HR</vt:lpstr>
      <vt:lpstr>Business Ethics</vt:lpstr>
      <vt:lpstr>Evaluating HR Contribution</vt:lpstr>
      <vt:lpstr>Link between HR and positive organisational outcomes</vt:lpstr>
      <vt:lpstr>Bibliography</vt:lpstr>
    </vt:vector>
  </TitlesOfParts>
  <Company>Carmarthenshire County Council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the Contemporary HR Function</dc:title>
  <dc:creator>Darren E Bonnell</dc:creator>
  <cp:lastModifiedBy>Darren E Bonnell</cp:lastModifiedBy>
  <cp:revision>27</cp:revision>
  <dcterms:created xsi:type="dcterms:W3CDTF">2019-01-03T16:02:32Z</dcterms:created>
  <dcterms:modified xsi:type="dcterms:W3CDTF">2019-02-08T18:43:57Z</dcterms:modified>
</cp:coreProperties>
</file>