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6" r:id="rId5"/>
    <p:sldId id="268" r:id="rId6"/>
    <p:sldId id="257" r:id="rId7"/>
    <p:sldId id="271" r:id="rId8"/>
    <p:sldId id="258" r:id="rId9"/>
    <p:sldId id="270" r:id="rId10"/>
    <p:sldId id="259" r:id="rId11"/>
    <p:sldId id="262" r:id="rId12"/>
    <p:sldId id="260" r:id="rId13"/>
    <p:sldId id="261" r:id="rId14"/>
    <p:sldId id="263" r:id="rId15"/>
    <p:sldId id="264" r:id="rId16"/>
    <p:sldId id="265" r:id="rId17"/>
    <p:sldId id="269" r:id="rId18"/>
    <p:sldId id="266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radley, Stephanie" initials="BS" lastIdx="1" clrIdx="0">
    <p:extLst>
      <p:ext uri="{19B8F6BF-5375-455C-9EA6-DF929625EA0E}">
        <p15:presenceInfo xmlns:p15="http://schemas.microsoft.com/office/powerpoint/2012/main" userId="S::s.bradley2@exeter.ac.uk::ca2ca656-e3fd-426a-89bc-218f0ebfefb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51"/>
    <p:restoredTop sz="86482"/>
  </p:normalViewPr>
  <p:slideViewPr>
    <p:cSldViewPr>
      <p:cViewPr varScale="1">
        <p:scale>
          <a:sx n="94" d="100"/>
          <a:sy n="94" d="100"/>
        </p:scale>
        <p:origin x="1728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512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FCE13B-0AC1-BF4E-AE78-6C47F85A992E}" type="datetimeFigureOut">
              <a:rPr lang="en-GB" smtClean="0"/>
              <a:t>14/10/2021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69AD6-FE78-FF43-93CF-C55F4AFE25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79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</a:t>
            </a:r>
            <a:r>
              <a:rPr lang="en-GB" dirty="0" err="1"/>
              <a:t>Ss</a:t>
            </a:r>
            <a:r>
              <a:rPr lang="en-GB" dirty="0"/>
              <a:t> how to say this in Chinese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955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34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2978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609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175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4031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6 break out rooms – 5 mins limit. Find out as much as you can about your partner. Each partner introduces their partner to tutor – class votes for best intro (correct, polite, friendly, interesting info, exciting/funny/unusual fact). 25mins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67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Whiteboard – what shocks you about Wales &amp; Britain?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3486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415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 break out rooms – white board – brainstorm things you wish you knew in English/need to know. Then do the quiz individually. 15mins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0875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7087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7968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3836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7787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What should a British person know about this festival?  Fluency Practice!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369AD6-FE78-FF43-93CF-C55F4AFE251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726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14/10/2021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eg"/><Relationship Id="rId9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e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eg"/><Relationship Id="rId9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kahoot.it/v2/lobby?quizId=0d00d050-b729-49d2-a08c-a30d77013796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kahoot.it/v2/lobby?quizId=54120274-0c1f-44a5-aa32-a1e5a32686f1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Autofit/>
          </a:bodyPr>
          <a:lstStyle/>
          <a:p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English Language Support 2021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sz="2400" i="1" dirty="0">
                <a:solidFill>
                  <a:schemeClr val="bg1"/>
                </a:solidFill>
              </a:rPr>
              <a:t>with Stephanie Bradley, Dip Ed., Dip TEFLA, MA</a:t>
            </a:r>
            <a:br>
              <a:rPr lang="en-GB" sz="4000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Welcome!</a:t>
            </a:r>
            <a:r>
              <a:rPr lang="en-GB" b="1" i="1" dirty="0">
                <a:solidFill>
                  <a:schemeClr val="bg1"/>
                </a:solidFill>
              </a:rPr>
              <a:t> </a:t>
            </a:r>
            <a:br>
              <a:rPr lang="en-GB" b="1" i="1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Croeso!</a:t>
            </a:r>
            <a:br>
              <a:rPr lang="en-GB" b="1" i="1" dirty="0">
                <a:solidFill>
                  <a:schemeClr val="bg1"/>
                </a:solidFill>
              </a:rPr>
            </a:br>
            <a:br>
              <a:rPr lang="en-GB" b="1" i="1" dirty="0">
                <a:solidFill>
                  <a:schemeClr val="bg1"/>
                </a:solidFill>
              </a:rPr>
            </a:b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29EA7-7342-7A49-B755-8A5CD8236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Etiquette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F75B8-2B0C-A34A-833B-9A4DDE3EBC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Dress code (no PJs </a:t>
            </a:r>
            <a:r>
              <a:rPr lang="en-GB" dirty="0">
                <a:sym typeface="Wingdings" pitchFamily="2" charset="2"/>
              </a:rPr>
              <a:t>)</a:t>
            </a:r>
            <a:endParaRPr lang="en-GB" dirty="0"/>
          </a:p>
          <a:p>
            <a:r>
              <a:rPr lang="en-GB" dirty="0"/>
              <a:t>Punctuality (arrive before the tutor)</a:t>
            </a:r>
          </a:p>
          <a:p>
            <a:r>
              <a:rPr lang="en-GB" dirty="0"/>
              <a:t>Check audio (is your mic working?)</a:t>
            </a:r>
          </a:p>
          <a:p>
            <a:r>
              <a:rPr lang="en-GB" dirty="0"/>
              <a:t>Background (set a neutral background)</a:t>
            </a:r>
          </a:p>
          <a:p>
            <a:r>
              <a:rPr lang="en-GB" dirty="0"/>
              <a:t>Camera On (can we see you?)</a:t>
            </a:r>
          </a:p>
          <a:p>
            <a:r>
              <a:rPr lang="en-GB" dirty="0"/>
              <a:t>Participate (ask and answer questions) </a:t>
            </a:r>
          </a:p>
          <a:p>
            <a:r>
              <a:rPr lang="en-GB" dirty="0"/>
              <a:t>Listen to others (we learn from one another)</a:t>
            </a:r>
          </a:p>
          <a:p>
            <a:r>
              <a:rPr lang="en-GB" dirty="0"/>
              <a:t>Have fun! (you get out what you put in!)</a:t>
            </a:r>
          </a:p>
          <a:p>
            <a:r>
              <a:rPr lang="en-GB" dirty="0"/>
              <a:t>No translation technology (this will not help you to improve your listening skills)</a:t>
            </a:r>
          </a:p>
        </p:txBody>
      </p:sp>
    </p:spTree>
    <p:extLst>
      <p:ext uri="{BB962C8B-B14F-4D97-AF65-F5344CB8AC3E}">
        <p14:creationId xmlns:p14="http://schemas.microsoft.com/office/powerpoint/2010/main" val="3372743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Find out more…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B660AD-7F46-CE4C-836F-A0272B5A4D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28868"/>
            <a:ext cx="2341033" cy="17557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852FF4-E07B-EC40-BAD4-BF43E52914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557" y="3009296"/>
            <a:ext cx="6502400" cy="25527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9BA2D4-1ACF-3340-A4C4-9B37F5B2AA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30874" y="3116726"/>
            <a:ext cx="2756926" cy="20676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9DCA360-5490-5241-A17B-BCB4CE2008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333468"/>
            <a:ext cx="2798068" cy="209567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33BE81-6B3E-834F-8DFA-78191EAE2E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2724" y="1278142"/>
            <a:ext cx="1375048" cy="17188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BC4B9DC-C941-7B48-B5CC-25243E6E449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024" y="3429140"/>
            <a:ext cx="2843808" cy="21328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DDA8382-D4DF-7645-98F4-1AC3C7AA77B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0367" y="835610"/>
            <a:ext cx="2560797" cy="1924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Find out more…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B660AD-7F46-CE4C-836F-A0272B5A4D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228868"/>
            <a:ext cx="2341033" cy="17557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852FF4-E07B-EC40-BAD4-BF43E529147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557" y="3009296"/>
            <a:ext cx="6502400" cy="25527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69BA2D4-1ACF-3340-A4C4-9B37F5B2AA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468517" y="3152718"/>
            <a:ext cx="2756926" cy="20676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9DCA360-5490-5241-A17B-BCB4CE20081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333468"/>
            <a:ext cx="2798068" cy="209567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533BE81-6B3E-834F-8DFA-78191EAE2E4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2724" y="1278142"/>
            <a:ext cx="1375048" cy="17188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BC4B9DC-C941-7B48-B5CC-25243E6E449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557" y="3379352"/>
            <a:ext cx="2843808" cy="213285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DDA8382-D4DF-7645-98F4-1AC3C7AA77B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0367" y="835610"/>
            <a:ext cx="2560797" cy="19241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80DFCD2-BE6E-6743-872F-27063E6C6DAB}"/>
              </a:ext>
            </a:extLst>
          </p:cNvPr>
          <p:cNvSpPr txBox="1"/>
          <p:nvPr/>
        </p:nvSpPr>
        <p:spPr>
          <a:xfrm>
            <a:off x="1510963" y="2497134"/>
            <a:ext cx="9604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Pandora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9BF2976-B8BB-D648-95C1-C8D4398B6BC8}"/>
              </a:ext>
            </a:extLst>
          </p:cNvPr>
          <p:cNvSpPr txBox="1"/>
          <p:nvPr/>
        </p:nvSpPr>
        <p:spPr>
          <a:xfrm>
            <a:off x="2726525" y="1534713"/>
            <a:ext cx="12074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Pipa, Brazil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989FEB-0CF2-D948-898C-1B9CD099DF34}"/>
              </a:ext>
            </a:extLst>
          </p:cNvPr>
          <p:cNvSpPr txBox="1"/>
          <p:nvPr/>
        </p:nvSpPr>
        <p:spPr>
          <a:xfrm>
            <a:off x="4609820" y="1737423"/>
            <a:ext cx="17143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Hoi An, Vietnam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128353F-13EB-664B-8792-754F524A69B1}"/>
              </a:ext>
            </a:extLst>
          </p:cNvPr>
          <p:cNvSpPr txBox="1"/>
          <p:nvPr/>
        </p:nvSpPr>
        <p:spPr>
          <a:xfrm>
            <a:off x="6306696" y="1107196"/>
            <a:ext cx="2504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Snowdonia, North Wales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6CFC3B-7938-0A45-82F6-656158327A71}"/>
              </a:ext>
            </a:extLst>
          </p:cNvPr>
          <p:cNvSpPr txBox="1"/>
          <p:nvPr/>
        </p:nvSpPr>
        <p:spPr>
          <a:xfrm>
            <a:off x="557741" y="4253135"/>
            <a:ext cx="2530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Chinese 80</a:t>
            </a:r>
            <a:r>
              <a:rPr lang="en-GB" b="1" baseline="30000" dirty="0">
                <a:solidFill>
                  <a:srgbClr val="FF0000"/>
                </a:solidFill>
              </a:rPr>
              <a:t>th</a:t>
            </a:r>
            <a:r>
              <a:rPr lang="en-GB" b="1" dirty="0">
                <a:solidFill>
                  <a:srgbClr val="FF0000"/>
                </a:solidFill>
              </a:rPr>
              <a:t> birthday </a:t>
            </a:r>
          </a:p>
          <a:p>
            <a:pPr algn="ctr"/>
            <a:r>
              <a:rPr lang="en-GB" b="1" dirty="0">
                <a:solidFill>
                  <a:srgbClr val="FF0000"/>
                </a:solidFill>
              </a:rPr>
              <a:t>Banquet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98AACB-9DF9-524B-8A16-356E7F7C82A9}"/>
              </a:ext>
            </a:extLst>
          </p:cNvPr>
          <p:cNvSpPr txBox="1"/>
          <p:nvPr/>
        </p:nvSpPr>
        <p:spPr>
          <a:xfrm>
            <a:off x="4139952" y="4076448"/>
            <a:ext cx="1797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Dartmoor, Devon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15D2A8-DBB3-714E-B814-08CACBACF523}"/>
              </a:ext>
            </a:extLst>
          </p:cNvPr>
          <p:cNvSpPr txBox="1"/>
          <p:nvPr/>
        </p:nvSpPr>
        <p:spPr>
          <a:xfrm>
            <a:off x="6981863" y="3655412"/>
            <a:ext cx="18293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Pandora and </a:t>
            </a:r>
            <a:r>
              <a:rPr lang="en-GB" dirty="0" err="1">
                <a:solidFill>
                  <a:schemeClr val="bg1"/>
                </a:solidFill>
              </a:rPr>
              <a:t>Mitsy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go for a walk</a:t>
            </a:r>
          </a:p>
        </p:txBody>
      </p:sp>
    </p:spTree>
    <p:extLst>
      <p:ext uri="{BB962C8B-B14F-4D97-AF65-F5344CB8AC3E}">
        <p14:creationId xmlns:p14="http://schemas.microsoft.com/office/powerpoint/2010/main" val="583904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I keep six honest serving men. </a:t>
            </a:r>
          </a:p>
          <a:p>
            <a:pPr marL="0" indent="0" algn="ctr">
              <a:buNone/>
            </a:pPr>
            <a:r>
              <a:rPr lang="en-GB" sz="4000" dirty="0"/>
              <a:t>They taught me all I know. </a:t>
            </a:r>
          </a:p>
          <a:p>
            <a:pPr marL="0" indent="0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>
                <a:solidFill>
                  <a:srgbClr val="FF0000"/>
                </a:solidFill>
              </a:rPr>
              <a:t>Their names are: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A05B9C-30AF-E942-8873-3EFC9DF1B654}"/>
              </a:ext>
            </a:extLst>
          </p:cNvPr>
          <p:cNvSpPr txBox="1"/>
          <p:nvPr/>
        </p:nvSpPr>
        <p:spPr>
          <a:xfrm>
            <a:off x="3275856" y="62068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A Riddle: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2923C-D301-2A4A-B4F8-EEF6E4C75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Asking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AE6B5-CE37-CF4B-AA59-B3CEF576B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/>
              <a:t>“I keep six honest serving men</a:t>
            </a:r>
          </a:p>
          <a:p>
            <a:pPr algn="ctr">
              <a:buNone/>
            </a:pPr>
            <a:r>
              <a:rPr lang="en-GB" dirty="0"/>
              <a:t>(They taught me all I know)</a:t>
            </a:r>
          </a:p>
          <a:p>
            <a:pPr algn="ctr">
              <a:buNone/>
            </a:pPr>
            <a:r>
              <a:rPr lang="en-GB" dirty="0"/>
              <a:t>Their names are What and Why and When</a:t>
            </a:r>
          </a:p>
          <a:p>
            <a:pPr algn="ctr">
              <a:buNone/>
            </a:pPr>
            <a:r>
              <a:rPr lang="en-GB" dirty="0"/>
              <a:t>And How and Where and Who”</a:t>
            </a:r>
          </a:p>
          <a:p>
            <a:pPr algn="r">
              <a:buNone/>
            </a:pPr>
            <a:r>
              <a:rPr lang="en-GB" i="1" dirty="0"/>
              <a:t>Rudyard Kipling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0195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B6C7B-C6FA-EE47-BE0F-C354C92A8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your partner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60619-E3FB-884D-B0D7-640AA2CF9484}"/>
              </a:ext>
            </a:extLst>
          </p:cNvPr>
          <p:cNvSpPr>
            <a:spLocks noGrp="1"/>
          </p:cNvSpPr>
          <p:nvPr>
            <p:ph idx="1"/>
          </p:nvPr>
        </p:nvSpPr>
        <p:spPr>
          <a:ln w="12700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         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How (often/long/far)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00B050"/>
                </a:solidFill>
              </a:rPr>
              <a:t>                                              When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FFC000"/>
                </a:solidFill>
              </a:rPr>
              <a:t>                           Why         </a:t>
            </a:r>
          </a:p>
          <a:p>
            <a:pPr marL="0" indent="0">
              <a:buNone/>
            </a:pPr>
            <a:endParaRPr lang="en-GB" b="1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00B050"/>
                </a:solidFill>
              </a:rPr>
              <a:t>      Who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                Where</a:t>
            </a:r>
          </a:p>
          <a:p>
            <a:pPr marL="0" indent="0" algn="r">
              <a:buNone/>
            </a:pPr>
            <a:r>
              <a:rPr lang="en-GB" b="1" dirty="0">
                <a:solidFill>
                  <a:srgbClr val="FFC000"/>
                </a:solidFill>
              </a:rPr>
              <a:t>What</a:t>
            </a:r>
          </a:p>
        </p:txBody>
      </p:sp>
    </p:spTree>
    <p:extLst>
      <p:ext uri="{BB962C8B-B14F-4D97-AF65-F5344CB8AC3E}">
        <p14:creationId xmlns:p14="http://schemas.microsoft.com/office/powerpoint/2010/main" val="2969674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65122-6F3C-8A4E-9017-05CBCD691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Culture Shock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FDC70-006A-EF49-980C-2ED087D299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Brainstorm ideas on the white board</a:t>
            </a:r>
          </a:p>
        </p:txBody>
      </p:sp>
    </p:spTree>
    <p:extLst>
      <p:ext uri="{BB962C8B-B14F-4D97-AF65-F5344CB8AC3E}">
        <p14:creationId xmlns:p14="http://schemas.microsoft.com/office/powerpoint/2010/main" val="34977599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D89BF-121B-A14E-A81F-A44C25AAB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know?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DC035-C9C7-BC48-9E57-09A7364487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i="1" dirty="0"/>
          </a:p>
          <a:p>
            <a:pPr marL="0" indent="0">
              <a:buNone/>
            </a:pPr>
            <a:r>
              <a:rPr lang="en-GB" i="1" dirty="0"/>
              <a:t>About British Culture? Take the quiz on </a:t>
            </a:r>
            <a:r>
              <a:rPr lang="en-GB" i="1" dirty="0" err="1"/>
              <a:t>Kahoot</a:t>
            </a:r>
            <a:r>
              <a:rPr lang="en-GB" i="1" dirty="0"/>
              <a:t>!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>
                <a:hlinkClick r:id="rId3"/>
              </a:rPr>
              <a:t>https://play.kahoot.it/v2/lobby?quizId=0d00d050-b729-49d2-a08c-a30d77013796</a:t>
            </a: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Pin Number: 499 0084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947397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F38F9-1103-834C-80CB-56259D20E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do you need to know about Academic English?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E9E9E-E141-4A42-BD94-90D47CA0D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/>
              <a:t>Play </a:t>
            </a:r>
            <a:r>
              <a:rPr lang="en-GB" i="1" dirty="0" err="1"/>
              <a:t>Kahoot</a:t>
            </a:r>
            <a:r>
              <a:rPr lang="en-GB" i="1" dirty="0"/>
              <a:t>!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>
                <a:hlinkClick r:id="rId3"/>
              </a:rPr>
              <a:t>https://play.kahoot.it/v2/lobby?quizId=54120274-0c1f-44a5-aa32-a1e5a32686f1</a:t>
            </a: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i="1" dirty="0"/>
              <a:t>Pin Number: 601 3074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341614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F68A1-7E4D-894D-9BD3-CF37A85C9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Grammar for 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6EF81-2223-3B4B-AD31-1F985AE72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Brainstorm areas you would like to revise</a:t>
            </a:r>
          </a:p>
        </p:txBody>
      </p:sp>
    </p:spTree>
    <p:extLst>
      <p:ext uri="{BB962C8B-B14F-4D97-AF65-F5344CB8AC3E}">
        <p14:creationId xmlns:p14="http://schemas.microsoft.com/office/powerpoint/2010/main" val="22425215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4F11C-2174-1049-9C30-2C27E509B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47588-E65D-474D-878E-8DB5C37DC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Add new words you have learnt this term</a:t>
            </a:r>
          </a:p>
        </p:txBody>
      </p:sp>
    </p:spTree>
    <p:extLst>
      <p:ext uri="{BB962C8B-B14F-4D97-AF65-F5344CB8AC3E}">
        <p14:creationId xmlns:p14="http://schemas.microsoft.com/office/powerpoint/2010/main" val="651577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A87FE-A203-6A46-863E-8983875F3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31AAA-983A-E346-8649-97DE04CC07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Type up the reference details for a book you are studying this term.</a:t>
            </a:r>
          </a:p>
        </p:txBody>
      </p:sp>
    </p:spTree>
    <p:extLst>
      <p:ext uri="{BB962C8B-B14F-4D97-AF65-F5344CB8AC3E}">
        <p14:creationId xmlns:p14="http://schemas.microsoft.com/office/powerpoint/2010/main" val="1346210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9936A-6A57-464A-ABA1-651793B9E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Fluency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22A4C-6E9D-6A49-88EA-C70567AAC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Brainstorm topics you would like to be fluent in talking about</a:t>
            </a:r>
          </a:p>
        </p:txBody>
      </p:sp>
    </p:spTree>
    <p:extLst>
      <p:ext uri="{BB962C8B-B14F-4D97-AF65-F5344CB8AC3E}">
        <p14:creationId xmlns:p14="http://schemas.microsoft.com/office/powerpoint/2010/main" val="17992337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A7EC712-CC55-8F44-B575-8291D45C2A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404664"/>
            <a:ext cx="7663684" cy="5109123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E5CCCFC-DDD2-894B-9F42-705FFDFBB9DC}"/>
              </a:ext>
            </a:extLst>
          </p:cNvPr>
          <p:cNvSpPr txBox="1"/>
          <p:nvPr/>
        </p:nvSpPr>
        <p:spPr>
          <a:xfrm>
            <a:off x="1331640" y="1700808"/>
            <a:ext cx="6439549" cy="175432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0000"/>
                </a:solidFill>
              </a:rPr>
              <a:t>How did you </a:t>
            </a:r>
          </a:p>
          <a:p>
            <a:pPr algn="ctr"/>
            <a:r>
              <a:rPr lang="en-GB" sz="3600" b="1" dirty="0">
                <a:solidFill>
                  <a:srgbClr val="FF0000"/>
                </a:solidFill>
              </a:rPr>
              <a:t>spend the </a:t>
            </a:r>
            <a:endParaRPr lang="en-GB" sz="3600" b="1" dirty="0">
              <a:solidFill>
                <a:srgbClr val="7030A0"/>
              </a:solidFill>
            </a:endParaRPr>
          </a:p>
          <a:p>
            <a:pPr algn="ctr"/>
            <a:r>
              <a:rPr lang="en-GB" sz="3600" b="1" dirty="0">
                <a:solidFill>
                  <a:srgbClr val="FF0000"/>
                </a:solidFill>
              </a:rPr>
              <a:t>Mid Autumn Festival?</a:t>
            </a:r>
          </a:p>
        </p:txBody>
      </p:sp>
    </p:spTree>
    <p:extLst>
      <p:ext uri="{BB962C8B-B14F-4D97-AF65-F5344CB8AC3E}">
        <p14:creationId xmlns:p14="http://schemas.microsoft.com/office/powerpoint/2010/main" val="38910805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www.w3.org/XML/1998/namespace"/>
    <ds:schemaRef ds:uri="303dbf9b-b85b-46a0-94f1-894078c07ecd"/>
    <ds:schemaRef ds:uri="http://purl.org/dc/elements/1.1/"/>
    <ds:schemaRef ds:uri="http://purl.org/dc/terms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4210</TotalTime>
  <Words>456</Words>
  <Application>Microsoft Macintosh PowerPoint</Application>
  <PresentationFormat>On-screen Show (4:3)</PresentationFormat>
  <Paragraphs>99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Myriad Pro</vt:lpstr>
      <vt:lpstr>Wingdings</vt:lpstr>
      <vt:lpstr>20140311PresentationUWTSDTemplate</vt:lpstr>
      <vt:lpstr> English Language Support 2021 with Stephanie Bradley, Dip Ed., Dip TEFLA, MA  Welcome!  Croeso!  </vt:lpstr>
      <vt:lpstr>Online Etiquette</vt:lpstr>
      <vt:lpstr>Find out more…</vt:lpstr>
      <vt:lpstr>Find out more…</vt:lpstr>
      <vt:lpstr>PowerPoint Presentation</vt:lpstr>
      <vt:lpstr>Asking Questions</vt:lpstr>
      <vt:lpstr>Introduce your partner</vt:lpstr>
      <vt:lpstr>Culture Shock</vt:lpstr>
      <vt:lpstr>What do you know?</vt:lpstr>
      <vt:lpstr>What do you need to know about Academic English?</vt:lpstr>
      <vt:lpstr>Grammar for Academic writing</vt:lpstr>
      <vt:lpstr>Business Vocabulary</vt:lpstr>
      <vt:lpstr>Referencing Practice</vt:lpstr>
      <vt:lpstr>Fluency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Bradley, Stephanie</cp:lastModifiedBy>
  <cp:revision>40</cp:revision>
  <dcterms:created xsi:type="dcterms:W3CDTF">2015-04-14T15:21:28Z</dcterms:created>
  <dcterms:modified xsi:type="dcterms:W3CDTF">2021-10-15T14:07:47Z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